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4"/>
  </p:sldMasterIdLst>
  <p:notesMasterIdLst>
    <p:notesMasterId r:id="rId34"/>
  </p:notesMasterIdLst>
  <p:sldIdLst>
    <p:sldId id="256" r:id="rId5"/>
    <p:sldId id="258" r:id="rId6"/>
    <p:sldId id="259" r:id="rId7"/>
    <p:sldId id="260" r:id="rId8"/>
    <p:sldId id="261" r:id="rId9"/>
    <p:sldId id="262" r:id="rId10"/>
    <p:sldId id="281" r:id="rId11"/>
    <p:sldId id="265" r:id="rId12"/>
    <p:sldId id="278" r:id="rId13"/>
    <p:sldId id="266" r:id="rId14"/>
    <p:sldId id="292" r:id="rId15"/>
    <p:sldId id="267" r:id="rId16"/>
    <p:sldId id="280" r:id="rId17"/>
    <p:sldId id="270" r:id="rId18"/>
    <p:sldId id="271" r:id="rId19"/>
    <p:sldId id="285" r:id="rId20"/>
    <p:sldId id="269" r:id="rId21"/>
    <p:sldId id="289" r:id="rId22"/>
    <p:sldId id="282" r:id="rId23"/>
    <p:sldId id="284" r:id="rId24"/>
    <p:sldId id="290" r:id="rId25"/>
    <p:sldId id="273" r:id="rId26"/>
    <p:sldId id="286" r:id="rId27"/>
    <p:sldId id="287" r:id="rId28"/>
    <p:sldId id="275" r:id="rId29"/>
    <p:sldId id="291" r:id="rId30"/>
    <p:sldId id="288" r:id="rId31"/>
    <p:sldId id="293" r:id="rId32"/>
    <p:sldId id="295" r:id="rId33"/>
  </p:sldIdLst>
  <p:sldSz cx="9144000" cy="5143500" type="screen16x9"/>
  <p:notesSz cx="7010400" cy="9296400"/>
  <p:embeddedFontLst>
    <p:embeddedFont>
      <p:font typeface="Merriweather" panose="020B0604020202020204" charset="0"/>
      <p:regular r:id="rId35"/>
      <p:bold r:id="rId36"/>
      <p:italic r:id="rId37"/>
      <p:boldItalic r:id="rId38"/>
    </p:embeddedFont>
    <p:embeddedFont>
      <p:font typeface="Roboto" panose="02000000000000000000" pitchFamily="2"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Mayor Cerda" id="{55AC6B9F-18DE-4270-B543-5CB3B380ED59}">
          <p14:sldIdLst>
            <p14:sldId id="256"/>
          </p14:sldIdLst>
        </p14:section>
        <p14:section name="Raymond Barragan" id="{C42D13F5-3ECB-420B-9FF5-9D7ABCDA9C84}">
          <p14:sldIdLst>
            <p14:sldId id="258"/>
            <p14:sldId id="259"/>
          </p14:sldIdLst>
        </p14:section>
        <p14:section name="Veronica Tam" id="{65391F4C-2D98-4549-8834-21504E20943B}">
          <p14:sldIdLst>
            <p14:sldId id="260"/>
            <p14:sldId id="261"/>
            <p14:sldId id="262"/>
            <p14:sldId id="281"/>
            <p14:sldId id="265"/>
            <p14:sldId id="278"/>
            <p14:sldId id="266"/>
            <p14:sldId id="292"/>
          </p14:sldIdLst>
        </p14:section>
        <p14:section name="Raymond Barragan" id="{8FE00CFF-F058-435D-89C0-6426B25AB7BE}">
          <p14:sldIdLst>
            <p14:sldId id="267"/>
            <p14:sldId id="280"/>
            <p14:sldId id="270"/>
            <p14:sldId id="271"/>
            <p14:sldId id="285"/>
            <p14:sldId id="269"/>
            <p14:sldId id="289"/>
            <p14:sldId id="282"/>
            <p14:sldId id="284"/>
            <p14:sldId id="290"/>
            <p14:sldId id="273"/>
            <p14:sldId id="286"/>
            <p14:sldId id="287"/>
            <p14:sldId id="275"/>
            <p14:sldId id="291"/>
          </p14:sldIdLst>
        </p14:section>
        <p14:section name="Amanda Acuna" id="{97492426-2BD0-4665-B0AA-508C3BF14F61}">
          <p14:sldIdLst>
            <p14:sldId id="288"/>
          </p14:sldIdLst>
        </p14:section>
        <p14:section name="Brian Ramirez" id="{584FBA73-2216-448D-AF91-20D718722CA2}">
          <p14:sldIdLst>
            <p14:sldId id="293"/>
            <p14:sldId id="295"/>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guide id="3" orient="horz" pos="576">
          <p15:clr>
            <a:srgbClr val="9AA0A6"/>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nda Acuna" initials="AA" lastIdx="1" clrIdx="0">
    <p:extLst>
      <p:ext uri="{19B8F6BF-5375-455C-9EA6-DF929625EA0E}">
        <p15:presenceInfo xmlns:p15="http://schemas.microsoft.com/office/powerpoint/2012/main" userId="S::AAcuna@cityofgardena.org::60d1f9f2-ada3-4271-aa18-5da9302ed1e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3A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49C15D-DD27-4D46-139B-A4FC2BE7DA93}" v="6" dt="2021-02-03T19:01:43.628"/>
    <p1510:client id="{690DC642-4E4D-9F0E-2A84-14FCBD812787}" v="201" dt="2021-02-03T18:39:57.672"/>
    <p1510:client id="{84CEAF8D-0A7A-6B42-1E5F-7859C0B34E9B}" v="14" dt="2021-02-04T01:43:58.130"/>
    <p1510:client id="{C230B2CB-916D-4A54-93E6-4DA8B8D0B16E}" v="285" dt="2021-02-04T02:39:38.900"/>
  </p1510:revLst>
</p1510:revInfo>
</file>

<file path=ppt/tableStyles.xml><?xml version="1.0" encoding="utf-8"?>
<a:tblStyleLst xmlns:a="http://schemas.openxmlformats.org/drawingml/2006/main" def="{B382AAF5-B369-4645-BE57-E7CB3AE8DBE2}">
  <a:tblStyle styleId="{B382AAF5-B369-4645-BE57-E7CB3AE8DBE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EB5B9F8-E868-4035-9EEB-AE12B771199F}"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7897" autoAdjust="0"/>
  </p:normalViewPr>
  <p:slideViewPr>
    <p:cSldViewPr snapToGrid="0">
      <p:cViewPr>
        <p:scale>
          <a:sx n="125" d="100"/>
          <a:sy n="125" d="100"/>
        </p:scale>
        <p:origin x="1194" y="222"/>
      </p:cViewPr>
      <p:guideLst>
        <p:guide orient="horz" pos="1620"/>
        <p:guide pos="2880"/>
        <p:guide orient="horz" pos="57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commentAuthors" Target="commentAuthor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4.fntdata"/><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ae2ac812c0_0_39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ae2ac812c0_0_39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ae2ac812c0_0_51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ae2ac812c0_0_51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20% = 448</a:t>
            </a:r>
          </a:p>
          <a:p>
            <a:pPr marL="0" indent="0">
              <a:buNone/>
            </a:pPr>
            <a:endParaRPr lang="en-US" dirty="0"/>
          </a:p>
          <a:p>
            <a:pPr marL="0" indent="0">
              <a:buNone/>
            </a:pPr>
            <a:r>
              <a:rPr lang="en-US" dirty="0"/>
              <a:t>The City must identify sufficient sites in its Housing Element to accommodate the assigned housing at each income level.</a:t>
            </a:r>
          </a:p>
          <a:p>
            <a:pPr marL="0" indent="0">
              <a:buNone/>
            </a:pPr>
            <a:r>
              <a:rPr lang="en-US" dirty="0"/>
              <a:t>Best Practices – provide a 10 – 20% buffer (lower income units) to account for SB 166.</a:t>
            </a:r>
          </a:p>
          <a:p>
            <a:pPr marL="0" indent="0">
              <a:buNone/>
            </a:pPr>
            <a:r>
              <a:rPr lang="en-US" dirty="0"/>
              <a:t>To provide an adequate buffer City needs to find room to place 2,688 lower income units in City on property that allows at least 30 du/acre and parcel size is at least 0.5 acre.</a:t>
            </a:r>
          </a:p>
          <a:p>
            <a:pPr marL="0" indent="0">
              <a:buNone/>
            </a:pPr>
            <a:r>
              <a:rPr lang="en-US" dirty="0"/>
              <a:t>ADUs can account for approximately 140 units.</a:t>
            </a:r>
          </a:p>
          <a:p>
            <a:pPr marL="0" indent="0">
              <a:buNone/>
            </a:pPr>
            <a:r>
              <a:rPr lang="en-US" dirty="0"/>
              <a:t>Moderate and above moderate housing can be placed on sites that are zoned for less than 30 du/acre.</a:t>
            </a:r>
          </a:p>
          <a:p>
            <a:pPr marL="0" indent="0">
              <a:buNone/>
            </a:pPr>
            <a:r>
              <a:rPr lang="en-US" dirty="0"/>
              <a:t>Allocation of 3,481 for moderate and above moderate can be reduced by projects in the pipeline – provided building permits are obtained after July 1, 2021:</a:t>
            </a:r>
          </a:p>
          <a:p>
            <a:pPr marL="0" indent="0">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b767f81cd6_0_17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b767f81cd6_0_17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1114090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b767f81cd6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b767f81cd6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b767f81cd6_0_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b767f81cd6_0_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420183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b767f81cd6_0_1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b767f81cd6_0_19: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b767f81cd6_0_2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b767f81cd6_0_2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b767f81cd6_0_2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b767f81cd6_0_2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lang="en-US" dirty="0"/>
          </a:p>
        </p:txBody>
      </p:sp>
    </p:spTree>
    <p:extLst>
      <p:ext uri="{BB962C8B-B14F-4D97-AF65-F5344CB8AC3E}">
        <p14:creationId xmlns:p14="http://schemas.microsoft.com/office/powerpoint/2010/main" val="29202129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b767f81cd6_0_14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b767f81cd6_0_14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Still working on this slide</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b767f81cd6_0_13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b767f81cd6_0_13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924487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b767f81cd6_0_13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b767f81cd6_0_13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3646003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ae2ac812c0_0_40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ae2ac812c0_0_40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[Raymond]</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b767f81cd6_0_13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b767f81cd6_0_13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41441451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b767f81cd6_0_13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b767f81cd6_0_13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22099430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b767f81cd6_0_15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b767f81cd6_0_15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b767f81cd6_0_15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b767f81cd6_0_15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2351632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b767f81cd6_0_16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b767f81cd6_0_16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[Veronica]</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b767f81cd6_0_17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b767f81cd6_0_17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b767f81cd6_0_17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b767f81cd6_0_17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38692970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b767f81cd6_0_17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b767f81cd6_0_17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34093264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b767f81cd6_0_17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b767f81cd6_0_17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Tree>
    <p:extLst>
      <p:ext uri="{BB962C8B-B14F-4D97-AF65-F5344CB8AC3E}">
        <p14:creationId xmlns:p14="http://schemas.microsoft.com/office/powerpoint/2010/main" val="3002319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ae2ac812c0_0_40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ae2ac812c0_0_40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[Raymond]</a:t>
            </a:r>
          </a:p>
          <a:p>
            <a:pPr marL="0" indent="0">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ae2ac812c0_0_38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ae2ac812c0_0_38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[Raymond/Veronica]</a:t>
            </a:r>
          </a:p>
          <a:p>
            <a:pPr marL="0" indent="0">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ae2ac812c0_0_42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ae2ac812c0_0_42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[Veronica]</a:t>
            </a:r>
          </a:p>
          <a:p>
            <a:pPr marL="0" indent="0">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ae2ac812c0_0_44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ae2ac812c0_0_44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[Veronica]</a:t>
            </a:r>
          </a:p>
          <a:p>
            <a:pPr marL="0" indent="0">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ae2ac812c0_0_44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ae2ac812c0_0_44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defTabSz="931774">
              <a:buNone/>
              <a:defRPr/>
            </a:pPr>
            <a:r>
              <a:rPr lang="en-US" dirty="0"/>
              <a:t>[Veronica]</a:t>
            </a:r>
          </a:p>
          <a:p>
            <a:pPr marL="0" indent="0">
              <a:buNone/>
            </a:pPr>
            <a:endParaRPr dirty="0"/>
          </a:p>
        </p:txBody>
      </p:sp>
    </p:spTree>
    <p:extLst>
      <p:ext uri="{BB962C8B-B14F-4D97-AF65-F5344CB8AC3E}">
        <p14:creationId xmlns:p14="http://schemas.microsoft.com/office/powerpoint/2010/main" val="1527241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ae2ac812c0_0_50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ae2ac812c0_0_50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defTabSz="931774">
              <a:buNone/>
              <a:defRPr/>
            </a:pPr>
            <a:r>
              <a:rPr lang="en-US" dirty="0"/>
              <a:t>[Veronica]</a:t>
            </a:r>
          </a:p>
          <a:p>
            <a:pPr marL="0" indent="0">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ae2ac812c0_0_50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ae2ac812c0_0_50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defTabSz="931774">
              <a:buNone/>
              <a:defRPr/>
            </a:pPr>
            <a:r>
              <a:rPr lang="en-US" dirty="0"/>
              <a:t>[Veronica]</a:t>
            </a:r>
          </a:p>
          <a:p>
            <a:pPr marL="0" indent="0">
              <a:buNone/>
            </a:pPr>
            <a:endParaRPr dirty="0"/>
          </a:p>
        </p:txBody>
      </p:sp>
    </p:spTree>
    <p:extLst>
      <p:ext uri="{BB962C8B-B14F-4D97-AF65-F5344CB8AC3E}">
        <p14:creationId xmlns:p14="http://schemas.microsoft.com/office/powerpoint/2010/main" val="1516740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2"/>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2" name="Google Shape;12;p2"/>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lt2"/>
              </a:buClr>
              <a:buSzPts val="1600"/>
              <a:buNone/>
              <a:defRPr sz="1600">
                <a:solidFill>
                  <a:schemeClr val="lt2"/>
                </a:solidFill>
              </a:defRPr>
            </a:lvl1pPr>
            <a:lvl2pPr lvl="1" rtl="0">
              <a:lnSpc>
                <a:spcPct val="100000"/>
              </a:lnSpc>
              <a:spcBef>
                <a:spcPts val="0"/>
              </a:spcBef>
              <a:spcAft>
                <a:spcPts val="0"/>
              </a:spcAft>
              <a:buClr>
                <a:schemeClr val="lt2"/>
              </a:buClr>
              <a:buSzPts val="1600"/>
              <a:buNone/>
              <a:defRPr sz="1600">
                <a:solidFill>
                  <a:schemeClr val="lt2"/>
                </a:solidFill>
              </a:defRPr>
            </a:lvl2pPr>
            <a:lvl3pPr lvl="2" rtl="0">
              <a:lnSpc>
                <a:spcPct val="100000"/>
              </a:lnSpc>
              <a:spcBef>
                <a:spcPts val="0"/>
              </a:spcBef>
              <a:spcAft>
                <a:spcPts val="0"/>
              </a:spcAft>
              <a:buClr>
                <a:schemeClr val="lt2"/>
              </a:buClr>
              <a:buSzPts val="1600"/>
              <a:buNone/>
              <a:defRPr sz="1600">
                <a:solidFill>
                  <a:schemeClr val="lt2"/>
                </a:solidFill>
              </a:defRPr>
            </a:lvl3pPr>
            <a:lvl4pPr lvl="3" rtl="0">
              <a:lnSpc>
                <a:spcPct val="100000"/>
              </a:lnSpc>
              <a:spcBef>
                <a:spcPts val="0"/>
              </a:spcBef>
              <a:spcAft>
                <a:spcPts val="0"/>
              </a:spcAft>
              <a:buClr>
                <a:schemeClr val="lt2"/>
              </a:buClr>
              <a:buSzPts val="1600"/>
              <a:buNone/>
              <a:defRPr sz="1600">
                <a:solidFill>
                  <a:schemeClr val="lt2"/>
                </a:solidFill>
              </a:defRPr>
            </a:lvl4pPr>
            <a:lvl5pPr lvl="4" rtl="0">
              <a:lnSpc>
                <a:spcPct val="100000"/>
              </a:lnSpc>
              <a:spcBef>
                <a:spcPts val="0"/>
              </a:spcBef>
              <a:spcAft>
                <a:spcPts val="0"/>
              </a:spcAft>
              <a:buClr>
                <a:schemeClr val="lt2"/>
              </a:buClr>
              <a:buSzPts val="1600"/>
              <a:buNone/>
              <a:defRPr sz="1600">
                <a:solidFill>
                  <a:schemeClr val="lt2"/>
                </a:solidFill>
              </a:defRPr>
            </a:lvl5pPr>
            <a:lvl6pPr lvl="5" rtl="0">
              <a:lnSpc>
                <a:spcPct val="100000"/>
              </a:lnSpc>
              <a:spcBef>
                <a:spcPts val="0"/>
              </a:spcBef>
              <a:spcAft>
                <a:spcPts val="0"/>
              </a:spcAft>
              <a:buClr>
                <a:schemeClr val="lt2"/>
              </a:buClr>
              <a:buSzPts val="1600"/>
              <a:buNone/>
              <a:defRPr sz="1600">
                <a:solidFill>
                  <a:schemeClr val="lt2"/>
                </a:solidFill>
              </a:defRPr>
            </a:lvl6pPr>
            <a:lvl7pPr lvl="6" rtl="0">
              <a:lnSpc>
                <a:spcPct val="100000"/>
              </a:lnSpc>
              <a:spcBef>
                <a:spcPts val="0"/>
              </a:spcBef>
              <a:spcAft>
                <a:spcPts val="0"/>
              </a:spcAft>
              <a:buClr>
                <a:schemeClr val="lt2"/>
              </a:buClr>
              <a:buSzPts val="1600"/>
              <a:buNone/>
              <a:defRPr sz="1600">
                <a:solidFill>
                  <a:schemeClr val="lt2"/>
                </a:solidFill>
              </a:defRPr>
            </a:lvl7pPr>
            <a:lvl8pPr lvl="7" rtl="0">
              <a:lnSpc>
                <a:spcPct val="100000"/>
              </a:lnSpc>
              <a:spcBef>
                <a:spcPts val="0"/>
              </a:spcBef>
              <a:spcAft>
                <a:spcPts val="0"/>
              </a:spcAft>
              <a:buClr>
                <a:schemeClr val="lt2"/>
              </a:buClr>
              <a:buSzPts val="1600"/>
              <a:buNone/>
              <a:defRPr sz="1600">
                <a:solidFill>
                  <a:schemeClr val="lt2"/>
                </a:solidFill>
              </a:defRPr>
            </a:lvl8pPr>
            <a:lvl9pPr lvl="8" rtl="0">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54"/>
        <p:cNvGrpSpPr/>
        <p:nvPr/>
      </p:nvGrpSpPr>
      <p:grpSpPr>
        <a:xfrm>
          <a:off x="0" y="0"/>
          <a:ext cx="0" cy="0"/>
          <a:chOff x="0" y="0"/>
          <a:chExt cx="0" cy="0"/>
        </a:xfrm>
      </p:grpSpPr>
      <p:sp>
        <p:nvSpPr>
          <p:cNvPr id="55" name="Google Shape;55;p11"/>
          <p:cNvSpPr txBox="1">
            <a:spLocks noGrp="1"/>
          </p:cNvSpPr>
          <p:nvPr>
            <p:ph type="title" hasCustomPrompt="1"/>
          </p:nvPr>
        </p:nvSpPr>
        <p:spPr>
          <a:xfrm>
            <a:off x="311750" y="831175"/>
            <a:ext cx="5334900" cy="12447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lt1"/>
              </a:buClr>
              <a:buSzPts val="10000"/>
              <a:buNone/>
              <a:defRPr sz="10000">
                <a:solidFill>
                  <a:schemeClr val="lt1"/>
                </a:solidFill>
              </a:defRPr>
            </a:lvl1pPr>
            <a:lvl2pPr lvl="1" rtl="0">
              <a:spcBef>
                <a:spcPts val="0"/>
              </a:spcBef>
              <a:spcAft>
                <a:spcPts val="0"/>
              </a:spcAft>
              <a:buClr>
                <a:schemeClr val="lt1"/>
              </a:buClr>
              <a:buSzPts val="10000"/>
              <a:buNone/>
              <a:defRPr sz="10000">
                <a:solidFill>
                  <a:schemeClr val="lt1"/>
                </a:solidFill>
              </a:defRPr>
            </a:lvl2pPr>
            <a:lvl3pPr lvl="2" rtl="0">
              <a:spcBef>
                <a:spcPts val="0"/>
              </a:spcBef>
              <a:spcAft>
                <a:spcPts val="0"/>
              </a:spcAft>
              <a:buClr>
                <a:schemeClr val="lt1"/>
              </a:buClr>
              <a:buSzPts val="10000"/>
              <a:buNone/>
              <a:defRPr sz="10000">
                <a:solidFill>
                  <a:schemeClr val="lt1"/>
                </a:solidFill>
              </a:defRPr>
            </a:lvl3pPr>
            <a:lvl4pPr lvl="3" rtl="0">
              <a:spcBef>
                <a:spcPts val="0"/>
              </a:spcBef>
              <a:spcAft>
                <a:spcPts val="0"/>
              </a:spcAft>
              <a:buClr>
                <a:schemeClr val="lt1"/>
              </a:buClr>
              <a:buSzPts val="10000"/>
              <a:buNone/>
              <a:defRPr sz="10000">
                <a:solidFill>
                  <a:schemeClr val="lt1"/>
                </a:solidFill>
              </a:defRPr>
            </a:lvl4pPr>
            <a:lvl5pPr lvl="4" rtl="0">
              <a:spcBef>
                <a:spcPts val="0"/>
              </a:spcBef>
              <a:spcAft>
                <a:spcPts val="0"/>
              </a:spcAft>
              <a:buClr>
                <a:schemeClr val="lt1"/>
              </a:buClr>
              <a:buSzPts val="10000"/>
              <a:buNone/>
              <a:defRPr sz="10000">
                <a:solidFill>
                  <a:schemeClr val="lt1"/>
                </a:solidFill>
              </a:defRPr>
            </a:lvl5pPr>
            <a:lvl6pPr lvl="5" rtl="0">
              <a:spcBef>
                <a:spcPts val="0"/>
              </a:spcBef>
              <a:spcAft>
                <a:spcPts val="0"/>
              </a:spcAft>
              <a:buClr>
                <a:schemeClr val="lt1"/>
              </a:buClr>
              <a:buSzPts val="10000"/>
              <a:buNone/>
              <a:defRPr sz="10000">
                <a:solidFill>
                  <a:schemeClr val="lt1"/>
                </a:solidFill>
              </a:defRPr>
            </a:lvl6pPr>
            <a:lvl7pPr lvl="6" rtl="0">
              <a:spcBef>
                <a:spcPts val="0"/>
              </a:spcBef>
              <a:spcAft>
                <a:spcPts val="0"/>
              </a:spcAft>
              <a:buClr>
                <a:schemeClr val="lt1"/>
              </a:buClr>
              <a:buSzPts val="10000"/>
              <a:buNone/>
              <a:defRPr sz="10000">
                <a:solidFill>
                  <a:schemeClr val="lt1"/>
                </a:solidFill>
              </a:defRPr>
            </a:lvl7pPr>
            <a:lvl8pPr lvl="7" rtl="0">
              <a:spcBef>
                <a:spcPts val="0"/>
              </a:spcBef>
              <a:spcAft>
                <a:spcPts val="0"/>
              </a:spcAft>
              <a:buClr>
                <a:schemeClr val="lt1"/>
              </a:buClr>
              <a:buSzPts val="10000"/>
              <a:buNone/>
              <a:defRPr sz="10000">
                <a:solidFill>
                  <a:schemeClr val="lt1"/>
                </a:solidFill>
              </a:defRPr>
            </a:lvl8pPr>
            <a:lvl9pPr lvl="8" rtl="0">
              <a:spcBef>
                <a:spcPts val="0"/>
              </a:spcBef>
              <a:spcAft>
                <a:spcPts val="0"/>
              </a:spcAft>
              <a:buClr>
                <a:schemeClr val="lt1"/>
              </a:buClr>
              <a:buSzPts val="10000"/>
              <a:buNone/>
              <a:defRPr sz="10000">
                <a:solidFill>
                  <a:schemeClr val="lt1"/>
                </a:solidFill>
              </a:defRPr>
            </a:lvl9pPr>
          </a:lstStyle>
          <a:p>
            <a:r>
              <a:t>xx%</a:t>
            </a:r>
          </a:p>
        </p:txBody>
      </p:sp>
      <p:sp>
        <p:nvSpPr>
          <p:cNvPr id="56" name="Google Shape;56;p11"/>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Clr>
                <a:schemeClr val="accent2"/>
              </a:buClr>
              <a:buSzPts val="1300"/>
              <a:buChar char="●"/>
              <a:defRPr>
                <a:solidFill>
                  <a:schemeClr val="accent2"/>
                </a:solidFill>
              </a:defRPr>
            </a:lvl1pPr>
            <a:lvl2pPr marL="914400" lvl="1" indent="-298450" rtl="0">
              <a:spcBef>
                <a:spcPts val="0"/>
              </a:spcBef>
              <a:spcAft>
                <a:spcPts val="0"/>
              </a:spcAft>
              <a:buClr>
                <a:schemeClr val="accent2"/>
              </a:buClr>
              <a:buSzPts val="1100"/>
              <a:buChar char="○"/>
              <a:defRPr>
                <a:solidFill>
                  <a:schemeClr val="accent2"/>
                </a:solidFill>
              </a:defRPr>
            </a:lvl2pPr>
            <a:lvl3pPr marL="1371600" lvl="2" indent="-298450" rtl="0">
              <a:spcBef>
                <a:spcPts val="0"/>
              </a:spcBef>
              <a:spcAft>
                <a:spcPts val="0"/>
              </a:spcAft>
              <a:buClr>
                <a:schemeClr val="accent2"/>
              </a:buClr>
              <a:buSzPts val="1100"/>
              <a:buChar char="■"/>
              <a:defRPr>
                <a:solidFill>
                  <a:schemeClr val="accent2"/>
                </a:solidFill>
              </a:defRPr>
            </a:lvl3pPr>
            <a:lvl4pPr marL="1828800" lvl="3" indent="-298450" rtl="0">
              <a:spcBef>
                <a:spcPts val="0"/>
              </a:spcBef>
              <a:spcAft>
                <a:spcPts val="0"/>
              </a:spcAft>
              <a:buClr>
                <a:schemeClr val="accent2"/>
              </a:buClr>
              <a:buSzPts val="1100"/>
              <a:buChar char="●"/>
              <a:defRPr>
                <a:solidFill>
                  <a:schemeClr val="accent2"/>
                </a:solidFill>
              </a:defRPr>
            </a:lvl4pPr>
            <a:lvl5pPr marL="2286000" lvl="4" indent="-298450" rtl="0">
              <a:spcBef>
                <a:spcPts val="0"/>
              </a:spcBef>
              <a:spcAft>
                <a:spcPts val="0"/>
              </a:spcAft>
              <a:buClr>
                <a:schemeClr val="accent2"/>
              </a:buClr>
              <a:buSzPts val="1100"/>
              <a:buChar char="○"/>
              <a:defRPr>
                <a:solidFill>
                  <a:schemeClr val="accent2"/>
                </a:solidFill>
              </a:defRPr>
            </a:lvl5pPr>
            <a:lvl6pPr marL="2743200" lvl="5" indent="-298450" rtl="0">
              <a:spcBef>
                <a:spcPts val="0"/>
              </a:spcBef>
              <a:spcAft>
                <a:spcPts val="0"/>
              </a:spcAft>
              <a:buClr>
                <a:schemeClr val="accent2"/>
              </a:buClr>
              <a:buSzPts val="1100"/>
              <a:buChar char="■"/>
              <a:defRPr>
                <a:solidFill>
                  <a:schemeClr val="accent2"/>
                </a:solidFill>
              </a:defRPr>
            </a:lvl6pPr>
            <a:lvl7pPr marL="3200400" lvl="6" indent="-298450" rtl="0">
              <a:spcBef>
                <a:spcPts val="0"/>
              </a:spcBef>
              <a:spcAft>
                <a:spcPts val="0"/>
              </a:spcAft>
              <a:buClr>
                <a:schemeClr val="accent2"/>
              </a:buClr>
              <a:buSzPts val="1100"/>
              <a:buChar char="●"/>
              <a:defRPr>
                <a:solidFill>
                  <a:schemeClr val="accent2"/>
                </a:solidFill>
              </a:defRPr>
            </a:lvl7pPr>
            <a:lvl8pPr marL="3657600" lvl="7" indent="-298450" rtl="0">
              <a:spcBef>
                <a:spcPts val="0"/>
              </a:spcBef>
              <a:spcAft>
                <a:spcPts val="0"/>
              </a:spcAft>
              <a:buClr>
                <a:schemeClr val="accent2"/>
              </a:buClr>
              <a:buSzPts val="1100"/>
              <a:buChar char="○"/>
              <a:defRPr>
                <a:solidFill>
                  <a:schemeClr val="accent2"/>
                </a:solidFill>
              </a:defRPr>
            </a:lvl8pPr>
            <a:lvl9pPr marL="4114800" lvl="8" indent="-298450" rtl="0">
              <a:spcBef>
                <a:spcPts val="0"/>
              </a:spcBef>
              <a:spcAft>
                <a:spcPts val="0"/>
              </a:spcAft>
              <a:buClr>
                <a:schemeClr val="accent2"/>
              </a:buClr>
              <a:buSzPts val="1100"/>
              <a:buChar char="■"/>
              <a:defRPr>
                <a:solidFill>
                  <a:schemeClr val="accent2"/>
                </a:solidFill>
              </a:defRPr>
            </a:lvl9pPr>
          </a:lstStyle>
          <a:p>
            <a:endParaRPr/>
          </a:p>
        </p:txBody>
      </p:sp>
      <p:sp>
        <p:nvSpPr>
          <p:cNvPr id="57" name="Google Shape;5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4"/>
        <p:cNvGrpSpPr/>
        <p:nvPr/>
      </p:nvGrpSpPr>
      <p:grpSpPr>
        <a:xfrm>
          <a:off x="0" y="0"/>
          <a:ext cx="0" cy="0"/>
          <a:chOff x="0" y="0"/>
          <a:chExt cx="0" cy="0"/>
        </a:xfrm>
      </p:grpSpPr>
      <p:sp>
        <p:nvSpPr>
          <p:cNvPr id="15" name="Google Shape;15;p3"/>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7" name="Google Shape;17;p3"/>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23" name="Google Shape;23;p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24" name="Google Shape;24;p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25" name="Google Shape;25;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5"/>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29" name="Google Shape;29;p5"/>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30" name="Google Shape;30;p5"/>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31" name="Google Shape;3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6"/>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35" name="Google Shape;35;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39" name="Google Shape;39;p7"/>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Clr>
                <a:schemeClr val="accent2"/>
              </a:buClr>
              <a:buSzPts val="1300"/>
              <a:buChar char="●"/>
              <a:defRPr>
                <a:solidFill>
                  <a:schemeClr val="accent2"/>
                </a:solidFill>
              </a:defRPr>
            </a:lvl1pPr>
            <a:lvl2pPr marL="914400" lvl="1" indent="-298450" rtl="0">
              <a:spcBef>
                <a:spcPts val="0"/>
              </a:spcBef>
              <a:spcAft>
                <a:spcPts val="0"/>
              </a:spcAft>
              <a:buClr>
                <a:schemeClr val="accent2"/>
              </a:buClr>
              <a:buSzPts val="1100"/>
              <a:buChar char="○"/>
              <a:defRPr>
                <a:solidFill>
                  <a:schemeClr val="accent2"/>
                </a:solidFill>
              </a:defRPr>
            </a:lvl2pPr>
            <a:lvl3pPr marL="1371600" lvl="2" indent="-298450" rtl="0">
              <a:spcBef>
                <a:spcPts val="0"/>
              </a:spcBef>
              <a:spcAft>
                <a:spcPts val="0"/>
              </a:spcAft>
              <a:buClr>
                <a:schemeClr val="accent2"/>
              </a:buClr>
              <a:buSzPts val="1100"/>
              <a:buChar char="■"/>
              <a:defRPr>
                <a:solidFill>
                  <a:schemeClr val="accent2"/>
                </a:solidFill>
              </a:defRPr>
            </a:lvl3pPr>
            <a:lvl4pPr marL="1828800" lvl="3" indent="-298450" rtl="0">
              <a:spcBef>
                <a:spcPts val="0"/>
              </a:spcBef>
              <a:spcAft>
                <a:spcPts val="0"/>
              </a:spcAft>
              <a:buClr>
                <a:schemeClr val="accent2"/>
              </a:buClr>
              <a:buSzPts val="1100"/>
              <a:buChar char="●"/>
              <a:defRPr>
                <a:solidFill>
                  <a:schemeClr val="accent2"/>
                </a:solidFill>
              </a:defRPr>
            </a:lvl4pPr>
            <a:lvl5pPr marL="2286000" lvl="4" indent="-298450" rtl="0">
              <a:spcBef>
                <a:spcPts val="0"/>
              </a:spcBef>
              <a:spcAft>
                <a:spcPts val="0"/>
              </a:spcAft>
              <a:buClr>
                <a:schemeClr val="accent2"/>
              </a:buClr>
              <a:buSzPts val="1100"/>
              <a:buChar char="○"/>
              <a:defRPr>
                <a:solidFill>
                  <a:schemeClr val="accent2"/>
                </a:solidFill>
              </a:defRPr>
            </a:lvl5pPr>
            <a:lvl6pPr marL="2743200" lvl="5" indent="-298450" rtl="0">
              <a:spcBef>
                <a:spcPts val="0"/>
              </a:spcBef>
              <a:spcAft>
                <a:spcPts val="0"/>
              </a:spcAft>
              <a:buClr>
                <a:schemeClr val="accent2"/>
              </a:buClr>
              <a:buSzPts val="1100"/>
              <a:buChar char="■"/>
              <a:defRPr>
                <a:solidFill>
                  <a:schemeClr val="accent2"/>
                </a:solidFill>
              </a:defRPr>
            </a:lvl6pPr>
            <a:lvl7pPr marL="3200400" lvl="6" indent="-298450" rtl="0">
              <a:spcBef>
                <a:spcPts val="0"/>
              </a:spcBef>
              <a:spcAft>
                <a:spcPts val="0"/>
              </a:spcAft>
              <a:buClr>
                <a:schemeClr val="accent2"/>
              </a:buClr>
              <a:buSzPts val="1100"/>
              <a:buChar char="●"/>
              <a:defRPr>
                <a:solidFill>
                  <a:schemeClr val="accent2"/>
                </a:solidFill>
              </a:defRPr>
            </a:lvl7pPr>
            <a:lvl8pPr marL="3657600" lvl="7" indent="-298450" rtl="0">
              <a:spcBef>
                <a:spcPts val="0"/>
              </a:spcBef>
              <a:spcAft>
                <a:spcPts val="0"/>
              </a:spcAft>
              <a:buClr>
                <a:schemeClr val="accent2"/>
              </a:buClr>
              <a:buSzPts val="1100"/>
              <a:buChar char="○"/>
              <a:defRPr>
                <a:solidFill>
                  <a:schemeClr val="accent2"/>
                </a:solidFill>
              </a:defRPr>
            </a:lvl8pPr>
            <a:lvl9pPr marL="4114800" lvl="8" indent="-298450" rtl="0">
              <a:spcBef>
                <a:spcPts val="0"/>
              </a:spcBef>
              <a:spcAft>
                <a:spcPts val="0"/>
              </a:spcAft>
              <a:buClr>
                <a:schemeClr val="accent2"/>
              </a:buClr>
              <a:buSzPts val="1100"/>
              <a:buChar char="■"/>
              <a:defRPr>
                <a:solidFill>
                  <a:schemeClr val="accent2"/>
                </a:solidFill>
              </a:defRPr>
            </a:lvl9pPr>
          </a:lstStyle>
          <a:p>
            <a:endParaRPr/>
          </a:p>
        </p:txBody>
      </p:sp>
      <p:sp>
        <p:nvSpPr>
          <p:cNvPr id="40" name="Google Shape;4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43" name="Google Shape;43;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sp>
        <p:nvSpPr>
          <p:cNvPr id="45" name="Google Shape;45;p9"/>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9"/>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47" name="Google Shape;47;p9"/>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accent2"/>
              </a:buClr>
              <a:buSzPts val="1600"/>
              <a:buNone/>
              <a:defRPr sz="1600">
                <a:solidFill>
                  <a:schemeClr val="accent2"/>
                </a:solidFill>
              </a:defRPr>
            </a:lvl1pPr>
            <a:lvl2pPr lvl="1" rtl="0">
              <a:lnSpc>
                <a:spcPct val="100000"/>
              </a:lnSpc>
              <a:spcBef>
                <a:spcPts val="0"/>
              </a:spcBef>
              <a:spcAft>
                <a:spcPts val="0"/>
              </a:spcAft>
              <a:buClr>
                <a:schemeClr val="accent2"/>
              </a:buClr>
              <a:buSzPts val="1600"/>
              <a:buNone/>
              <a:defRPr sz="1600">
                <a:solidFill>
                  <a:schemeClr val="accent2"/>
                </a:solidFill>
              </a:defRPr>
            </a:lvl2pPr>
            <a:lvl3pPr lvl="2" rtl="0">
              <a:lnSpc>
                <a:spcPct val="100000"/>
              </a:lnSpc>
              <a:spcBef>
                <a:spcPts val="0"/>
              </a:spcBef>
              <a:spcAft>
                <a:spcPts val="0"/>
              </a:spcAft>
              <a:buClr>
                <a:schemeClr val="accent2"/>
              </a:buClr>
              <a:buSzPts val="1600"/>
              <a:buNone/>
              <a:defRPr sz="1600">
                <a:solidFill>
                  <a:schemeClr val="accent2"/>
                </a:solidFill>
              </a:defRPr>
            </a:lvl3pPr>
            <a:lvl4pPr lvl="3" rtl="0">
              <a:lnSpc>
                <a:spcPct val="100000"/>
              </a:lnSpc>
              <a:spcBef>
                <a:spcPts val="0"/>
              </a:spcBef>
              <a:spcAft>
                <a:spcPts val="0"/>
              </a:spcAft>
              <a:buClr>
                <a:schemeClr val="accent2"/>
              </a:buClr>
              <a:buSzPts val="1600"/>
              <a:buNone/>
              <a:defRPr sz="1600">
                <a:solidFill>
                  <a:schemeClr val="accent2"/>
                </a:solidFill>
              </a:defRPr>
            </a:lvl4pPr>
            <a:lvl5pPr lvl="4" rtl="0">
              <a:lnSpc>
                <a:spcPct val="100000"/>
              </a:lnSpc>
              <a:spcBef>
                <a:spcPts val="0"/>
              </a:spcBef>
              <a:spcAft>
                <a:spcPts val="0"/>
              </a:spcAft>
              <a:buClr>
                <a:schemeClr val="accent2"/>
              </a:buClr>
              <a:buSzPts val="1600"/>
              <a:buNone/>
              <a:defRPr sz="1600">
                <a:solidFill>
                  <a:schemeClr val="accent2"/>
                </a:solidFill>
              </a:defRPr>
            </a:lvl5pPr>
            <a:lvl6pPr lvl="5" rtl="0">
              <a:lnSpc>
                <a:spcPct val="100000"/>
              </a:lnSpc>
              <a:spcBef>
                <a:spcPts val="0"/>
              </a:spcBef>
              <a:spcAft>
                <a:spcPts val="0"/>
              </a:spcAft>
              <a:buClr>
                <a:schemeClr val="accent2"/>
              </a:buClr>
              <a:buSzPts val="1600"/>
              <a:buNone/>
              <a:defRPr sz="1600">
                <a:solidFill>
                  <a:schemeClr val="accent2"/>
                </a:solidFill>
              </a:defRPr>
            </a:lvl6pPr>
            <a:lvl7pPr lvl="6" rtl="0">
              <a:lnSpc>
                <a:spcPct val="100000"/>
              </a:lnSpc>
              <a:spcBef>
                <a:spcPts val="0"/>
              </a:spcBef>
              <a:spcAft>
                <a:spcPts val="0"/>
              </a:spcAft>
              <a:buClr>
                <a:schemeClr val="accent2"/>
              </a:buClr>
              <a:buSzPts val="1600"/>
              <a:buNone/>
              <a:defRPr sz="1600">
                <a:solidFill>
                  <a:schemeClr val="accent2"/>
                </a:solidFill>
              </a:defRPr>
            </a:lvl7pPr>
            <a:lvl8pPr lvl="7" rtl="0">
              <a:lnSpc>
                <a:spcPct val="100000"/>
              </a:lnSpc>
              <a:spcBef>
                <a:spcPts val="0"/>
              </a:spcBef>
              <a:spcAft>
                <a:spcPts val="0"/>
              </a:spcAft>
              <a:buClr>
                <a:schemeClr val="accent2"/>
              </a:buClr>
              <a:buSzPts val="1600"/>
              <a:buNone/>
              <a:defRPr sz="1600">
                <a:solidFill>
                  <a:schemeClr val="accent2"/>
                </a:solidFill>
              </a:defRPr>
            </a:lvl8pPr>
            <a:lvl9pPr lvl="8" rtl="0">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48" name="Google Shape;48;p9"/>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49" name="Google Shape;49;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10"/>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0"/>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3" name="Google Shape;5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rtl="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rtl="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latin typeface="Roboto"/>
                <a:ea typeface="Roboto"/>
                <a:cs typeface="Roboto"/>
                <a:sym typeface="Roboto"/>
              </a:defRPr>
            </a:lvl1pPr>
            <a:lvl2pPr lvl="1" algn="r" rtl="0">
              <a:buNone/>
              <a:defRPr sz="1000">
                <a:solidFill>
                  <a:schemeClr val="dk2"/>
                </a:solidFill>
                <a:latin typeface="Roboto"/>
                <a:ea typeface="Roboto"/>
                <a:cs typeface="Roboto"/>
                <a:sym typeface="Roboto"/>
              </a:defRPr>
            </a:lvl2pPr>
            <a:lvl3pPr lvl="2" algn="r" rtl="0">
              <a:buNone/>
              <a:defRPr sz="1000">
                <a:solidFill>
                  <a:schemeClr val="dk2"/>
                </a:solidFill>
                <a:latin typeface="Roboto"/>
                <a:ea typeface="Roboto"/>
                <a:cs typeface="Roboto"/>
                <a:sym typeface="Roboto"/>
              </a:defRPr>
            </a:lvl3pPr>
            <a:lvl4pPr lvl="3" algn="r" rtl="0">
              <a:buNone/>
              <a:defRPr sz="1000">
                <a:solidFill>
                  <a:schemeClr val="dk2"/>
                </a:solidFill>
                <a:latin typeface="Roboto"/>
                <a:ea typeface="Roboto"/>
                <a:cs typeface="Roboto"/>
                <a:sym typeface="Roboto"/>
              </a:defRPr>
            </a:lvl4pPr>
            <a:lvl5pPr lvl="4" algn="r" rtl="0">
              <a:buNone/>
              <a:defRPr sz="1000">
                <a:solidFill>
                  <a:schemeClr val="dk2"/>
                </a:solidFill>
                <a:latin typeface="Roboto"/>
                <a:ea typeface="Roboto"/>
                <a:cs typeface="Roboto"/>
                <a:sym typeface="Roboto"/>
              </a:defRPr>
            </a:lvl5pPr>
            <a:lvl6pPr lvl="5" algn="r" rtl="0">
              <a:buNone/>
              <a:defRPr sz="1000">
                <a:solidFill>
                  <a:schemeClr val="dk2"/>
                </a:solidFill>
                <a:latin typeface="Roboto"/>
                <a:ea typeface="Roboto"/>
                <a:cs typeface="Roboto"/>
                <a:sym typeface="Roboto"/>
              </a:defRPr>
            </a:lvl6pPr>
            <a:lvl7pPr lvl="6" algn="r" rtl="0">
              <a:buNone/>
              <a:defRPr sz="1000">
                <a:solidFill>
                  <a:schemeClr val="dk2"/>
                </a:solidFill>
                <a:latin typeface="Roboto"/>
                <a:ea typeface="Roboto"/>
                <a:cs typeface="Roboto"/>
                <a:sym typeface="Roboto"/>
              </a:defRPr>
            </a:lvl7pPr>
            <a:lvl8pPr lvl="7" algn="r" rtl="0">
              <a:buNone/>
              <a:defRPr sz="1000">
                <a:solidFill>
                  <a:schemeClr val="dk2"/>
                </a:solidFill>
                <a:latin typeface="Roboto"/>
                <a:ea typeface="Roboto"/>
                <a:cs typeface="Roboto"/>
                <a:sym typeface="Roboto"/>
              </a:defRPr>
            </a:lvl8pPr>
            <a:lvl9pPr lvl="8" algn="r" rtl="0">
              <a:buNone/>
              <a:defRPr sz="10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hyperlink" Target="mailto:aacuna@cityofgardena.org"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hyperlink" Target="https://www.cityofgardena.org/housing-element/"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hyperlink" Target="https://www.cityofgardena.org/housing-element/"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3"/>
          <p:cNvSpPr txBox="1">
            <a:spLocks noGrp="1"/>
          </p:cNvSpPr>
          <p:nvPr>
            <p:ph type="body" idx="1"/>
          </p:nvPr>
        </p:nvSpPr>
        <p:spPr>
          <a:xfrm>
            <a:off x="1904550" y="244375"/>
            <a:ext cx="5334900" cy="1008000"/>
          </a:xfrm>
          <a:prstGeom prst="rect">
            <a:avLst/>
          </a:prstGeom>
        </p:spPr>
        <p:txBody>
          <a:bodyPr spcFirstLastPara="1" wrap="square" lIns="91425" tIns="91425" rIns="91425" bIns="91425" anchor="t" anchorCtr="0">
            <a:noAutofit/>
          </a:bodyPr>
          <a:lstStyle/>
          <a:p>
            <a:pPr marL="0" lvl="0" indent="0" algn="ctr" rtl="0">
              <a:lnSpc>
                <a:spcPct val="95000"/>
              </a:lnSpc>
              <a:spcBef>
                <a:spcPts val="0"/>
              </a:spcBef>
              <a:spcAft>
                <a:spcPts val="0"/>
              </a:spcAft>
              <a:buSzPts val="440"/>
              <a:buNone/>
            </a:pPr>
            <a:r>
              <a:rPr lang="en" sz="2800" b="1">
                <a:solidFill>
                  <a:schemeClr val="lt1"/>
                </a:solidFill>
              </a:rPr>
              <a:t>FEBRUARY 4TH 2021</a:t>
            </a:r>
            <a:endParaRPr sz="2800" b="1">
              <a:solidFill>
                <a:schemeClr val="lt1"/>
              </a:solidFill>
            </a:endParaRPr>
          </a:p>
          <a:p>
            <a:pPr marL="0" lvl="0" indent="0" algn="ctr" rtl="0">
              <a:lnSpc>
                <a:spcPct val="95000"/>
              </a:lnSpc>
              <a:spcBef>
                <a:spcPts val="1200"/>
              </a:spcBef>
              <a:spcAft>
                <a:spcPts val="0"/>
              </a:spcAft>
              <a:buSzPts val="440"/>
              <a:buNone/>
            </a:pPr>
            <a:r>
              <a:rPr lang="en" sz="2800" b="1">
                <a:solidFill>
                  <a:schemeClr val="lt1"/>
                </a:solidFill>
              </a:rPr>
              <a:t>VIRTUAL WORKSHOP </a:t>
            </a:r>
            <a:endParaRPr sz="2800" b="1">
              <a:solidFill>
                <a:schemeClr val="lt1"/>
              </a:solidFill>
            </a:endParaRPr>
          </a:p>
          <a:p>
            <a:pPr marL="0" lvl="0" indent="0" algn="ctr" rtl="0">
              <a:lnSpc>
                <a:spcPct val="95000"/>
              </a:lnSpc>
              <a:spcBef>
                <a:spcPts val="1200"/>
              </a:spcBef>
              <a:spcAft>
                <a:spcPts val="1200"/>
              </a:spcAft>
              <a:buSzPts val="440"/>
              <a:buNone/>
            </a:pPr>
            <a:endParaRPr sz="2400" b="1">
              <a:solidFill>
                <a:schemeClr val="lt1"/>
              </a:solidFill>
            </a:endParaRPr>
          </a:p>
        </p:txBody>
      </p:sp>
      <p:pic>
        <p:nvPicPr>
          <p:cNvPr id="65" name="Google Shape;65;p1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788612" y="3273375"/>
            <a:ext cx="1566775" cy="1566775"/>
          </a:xfrm>
          <a:prstGeom prst="rect">
            <a:avLst/>
          </a:prstGeom>
          <a:noFill/>
          <a:ln>
            <a:noFill/>
          </a:ln>
        </p:spPr>
      </p:pic>
      <p:sp>
        <p:nvSpPr>
          <p:cNvPr id="66" name="Google Shape;66;p13"/>
          <p:cNvSpPr txBox="1"/>
          <p:nvPr/>
        </p:nvSpPr>
        <p:spPr>
          <a:xfrm>
            <a:off x="288900" y="1862675"/>
            <a:ext cx="8566200" cy="86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dirty="0">
                <a:solidFill>
                  <a:schemeClr val="lt1"/>
                </a:solidFill>
                <a:latin typeface="Roboto"/>
                <a:ea typeface="Roboto"/>
                <a:cs typeface="Roboto"/>
                <a:sym typeface="Roboto"/>
              </a:rPr>
              <a:t>VIRTUAL WORKSHOP ON THE </a:t>
            </a:r>
            <a:endParaRPr sz="2200" dirty="0">
              <a:solidFill>
                <a:schemeClr val="lt1"/>
              </a:solidFill>
              <a:latin typeface="Roboto"/>
              <a:ea typeface="Roboto"/>
              <a:cs typeface="Roboto"/>
              <a:sym typeface="Roboto"/>
            </a:endParaRPr>
          </a:p>
          <a:p>
            <a:pPr marL="0" lvl="0" indent="0" algn="ctr" rtl="0">
              <a:spcBef>
                <a:spcPts val="0"/>
              </a:spcBef>
              <a:spcAft>
                <a:spcPts val="0"/>
              </a:spcAft>
              <a:buNone/>
            </a:pPr>
            <a:r>
              <a:rPr lang="en" sz="2200" dirty="0">
                <a:solidFill>
                  <a:schemeClr val="lt1"/>
                </a:solidFill>
                <a:latin typeface="Roboto"/>
                <a:ea typeface="Roboto"/>
                <a:cs typeface="Roboto"/>
                <a:sym typeface="Roboto"/>
              </a:rPr>
              <a:t>CITY OF GARDENA HOUSING ELEMENT 2021-2029</a:t>
            </a:r>
            <a:endParaRPr sz="2200" dirty="0">
              <a:solidFill>
                <a:schemeClr val="lt1"/>
              </a:solidFill>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3"/>
          <p:cNvSpPr txBox="1">
            <a:spLocks noGrp="1"/>
          </p:cNvSpPr>
          <p:nvPr>
            <p:ph type="title"/>
          </p:nvPr>
        </p:nvSpPr>
        <p:spPr>
          <a:xfrm>
            <a:off x="311700" y="34527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990"/>
              <a:buFont typeface="Arial"/>
              <a:buNone/>
            </a:pPr>
            <a:r>
              <a:rPr lang="en-US" sz="2388" b="1" dirty="0">
                <a:latin typeface="Roboto"/>
                <a:ea typeface="Roboto"/>
                <a:cs typeface="Roboto"/>
                <a:sym typeface="Roboto"/>
              </a:rPr>
              <a:t>Breakdown of Allocation</a:t>
            </a:r>
            <a:endParaRPr sz="2388" b="1" dirty="0">
              <a:latin typeface="Roboto"/>
              <a:ea typeface="Roboto"/>
              <a:cs typeface="Roboto"/>
              <a:sym typeface="Roboto"/>
            </a:endParaRPr>
          </a:p>
          <a:p>
            <a:pPr marL="0" lvl="0" indent="0" algn="l" rtl="0">
              <a:spcBef>
                <a:spcPts val="0"/>
              </a:spcBef>
              <a:spcAft>
                <a:spcPts val="0"/>
              </a:spcAft>
              <a:buSzPts val="990"/>
              <a:buNone/>
            </a:pPr>
            <a:endParaRPr sz="2520" dirty="0"/>
          </a:p>
        </p:txBody>
      </p:sp>
      <p:graphicFrame>
        <p:nvGraphicFramePr>
          <p:cNvPr id="4" name="Google Shape;107;p19">
            <a:extLst>
              <a:ext uri="{FF2B5EF4-FFF2-40B4-BE49-F238E27FC236}">
                <a16:creationId xmlns:a16="http://schemas.microsoft.com/office/drawing/2014/main" id="{61289F50-EB54-4148-9152-BA645A3DA8CA}"/>
              </a:ext>
            </a:extLst>
          </p:cNvPr>
          <p:cNvGraphicFramePr/>
          <p:nvPr>
            <p:extLst>
              <p:ext uri="{D42A27DB-BD31-4B8C-83A1-F6EECF244321}">
                <p14:modId xmlns:p14="http://schemas.microsoft.com/office/powerpoint/2010/main" val="3181089667"/>
              </p:ext>
            </p:extLst>
          </p:nvPr>
        </p:nvGraphicFramePr>
        <p:xfrm>
          <a:off x="536673" y="1920906"/>
          <a:ext cx="6132644" cy="1584840"/>
        </p:xfrm>
        <a:graphic>
          <a:graphicData uri="http://schemas.openxmlformats.org/drawingml/2006/table">
            <a:tbl>
              <a:tblPr>
                <a:noFill/>
                <a:tableStyleId>{B382AAF5-B369-4645-BE57-E7CB3AE8DBE2}</a:tableStyleId>
              </a:tblPr>
              <a:tblGrid>
                <a:gridCol w="3066322">
                  <a:extLst>
                    <a:ext uri="{9D8B030D-6E8A-4147-A177-3AD203B41FA5}">
                      <a16:colId xmlns:a16="http://schemas.microsoft.com/office/drawing/2014/main" val="20000"/>
                    </a:ext>
                  </a:extLst>
                </a:gridCol>
                <a:gridCol w="3066322">
                  <a:extLst>
                    <a:ext uri="{9D8B030D-6E8A-4147-A177-3AD203B41FA5}">
                      <a16:colId xmlns:a16="http://schemas.microsoft.com/office/drawing/2014/main" val="20001"/>
                    </a:ext>
                  </a:extLst>
                </a:gridCol>
              </a:tblGrid>
              <a:tr h="395841">
                <a:tc>
                  <a:txBody>
                    <a:bodyPr/>
                    <a:lstStyle/>
                    <a:p>
                      <a:pPr marL="0" lvl="0" indent="0" algn="ctr" rtl="0">
                        <a:spcBef>
                          <a:spcPts val="0"/>
                        </a:spcBef>
                        <a:spcAft>
                          <a:spcPts val="0"/>
                        </a:spcAft>
                        <a:buNone/>
                      </a:pPr>
                      <a:r>
                        <a:rPr lang="en" sz="1400" b="1" dirty="0"/>
                        <a:t>INCOME CATEGORY</a:t>
                      </a:r>
                      <a:endParaRPr sz="1400" b="1" dirty="0"/>
                    </a:p>
                  </a:txBody>
                  <a:tcPr marL="91425" marR="91425" marT="91425" marB="91425"/>
                </a:tc>
                <a:tc>
                  <a:txBody>
                    <a:bodyPr/>
                    <a:lstStyle/>
                    <a:p>
                      <a:pPr marL="0" lvl="0" indent="0" algn="ctr" rtl="0">
                        <a:spcBef>
                          <a:spcPts val="0"/>
                        </a:spcBef>
                        <a:spcAft>
                          <a:spcPts val="0"/>
                        </a:spcAft>
                        <a:buNone/>
                      </a:pPr>
                      <a:r>
                        <a:rPr lang="en" sz="1400" b="1" dirty="0"/>
                        <a:t>ALLOCATION</a:t>
                      </a:r>
                      <a:endParaRPr sz="1400" b="1" dirty="0"/>
                    </a:p>
                  </a:txBody>
                  <a:tcPr marL="91425" marR="91425" marT="91425" marB="91425"/>
                </a:tc>
                <a:extLst>
                  <a:ext uri="{0D108BD9-81ED-4DB2-BD59-A6C34878D82A}">
                    <a16:rowId xmlns:a16="http://schemas.microsoft.com/office/drawing/2014/main" val="10000"/>
                  </a:ext>
                </a:extLst>
              </a:tr>
              <a:tr h="395841">
                <a:tc>
                  <a:txBody>
                    <a:bodyPr/>
                    <a:lstStyle/>
                    <a:p>
                      <a:pPr marL="0" lvl="0" indent="0" algn="ctr" rtl="0">
                        <a:spcBef>
                          <a:spcPts val="0"/>
                        </a:spcBef>
                        <a:spcAft>
                          <a:spcPts val="0"/>
                        </a:spcAft>
                        <a:buNone/>
                      </a:pPr>
                      <a:r>
                        <a:rPr lang="en" sz="1400" dirty="0"/>
                        <a:t>Very Low + Low</a:t>
                      </a:r>
                      <a:endParaRPr sz="1400" dirty="0"/>
                    </a:p>
                  </a:txBody>
                  <a:tcPr marL="91425" marR="91425" marT="91425" marB="91425"/>
                </a:tc>
                <a:tc>
                  <a:txBody>
                    <a:bodyPr/>
                    <a:lstStyle/>
                    <a:p>
                      <a:pPr marL="0" lvl="0" indent="0" algn="ctr" rtl="0">
                        <a:spcBef>
                          <a:spcPts val="0"/>
                        </a:spcBef>
                        <a:spcAft>
                          <a:spcPts val="0"/>
                        </a:spcAft>
                        <a:buNone/>
                      </a:pPr>
                      <a:r>
                        <a:rPr lang="en" sz="1400" dirty="0"/>
                        <a:t>2,240  +  20% = 2,688</a:t>
                      </a:r>
                      <a:endParaRPr sz="1400" dirty="0"/>
                    </a:p>
                  </a:txBody>
                  <a:tcPr marL="91425" marR="91425" marT="91425" marB="91425"/>
                </a:tc>
                <a:extLst>
                  <a:ext uri="{0D108BD9-81ED-4DB2-BD59-A6C34878D82A}">
                    <a16:rowId xmlns:a16="http://schemas.microsoft.com/office/drawing/2014/main" val="10001"/>
                  </a:ext>
                </a:extLst>
              </a:tr>
              <a:tr h="395841">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sz="1400" dirty="0"/>
                        <a:t>Moderate + </a:t>
                      </a:r>
                      <a:r>
                        <a:rPr lang="en-US" sz="1400" dirty="0"/>
                        <a:t>Above Moderate</a:t>
                      </a:r>
                    </a:p>
                  </a:txBody>
                  <a:tcPr marL="91425" marR="91425" marT="91425" marB="91425"/>
                </a:tc>
                <a:tc>
                  <a:txBody>
                    <a:bodyPr/>
                    <a:lstStyle/>
                    <a:p>
                      <a:pPr marL="0" lvl="0" indent="0" algn="ctr" rtl="0">
                        <a:spcBef>
                          <a:spcPts val="0"/>
                        </a:spcBef>
                        <a:spcAft>
                          <a:spcPts val="0"/>
                        </a:spcAft>
                        <a:buNone/>
                      </a:pPr>
                      <a:r>
                        <a:rPr lang="en" sz="1400" dirty="0"/>
                        <a:t>3,481</a:t>
                      </a:r>
                      <a:endParaRPr sz="1400" dirty="0"/>
                    </a:p>
                  </a:txBody>
                  <a:tcPr marL="91425" marR="91425" marT="91425" marB="91425"/>
                </a:tc>
                <a:extLst>
                  <a:ext uri="{0D108BD9-81ED-4DB2-BD59-A6C34878D82A}">
                    <a16:rowId xmlns:a16="http://schemas.microsoft.com/office/drawing/2014/main" val="10003"/>
                  </a:ext>
                </a:extLst>
              </a:tr>
              <a:tr h="395841">
                <a:tc>
                  <a:txBody>
                    <a:bodyPr/>
                    <a:lstStyle/>
                    <a:p>
                      <a:pPr marL="0" lvl="0" indent="0" algn="ctr" rtl="0">
                        <a:spcBef>
                          <a:spcPts val="0"/>
                        </a:spcBef>
                        <a:spcAft>
                          <a:spcPts val="0"/>
                        </a:spcAft>
                        <a:buNone/>
                      </a:pPr>
                      <a:r>
                        <a:rPr lang="en" sz="1400" b="1" dirty="0"/>
                        <a:t>TOTAL</a:t>
                      </a:r>
                    </a:p>
                  </a:txBody>
                  <a:tcPr marL="91425" marR="91425" marT="91425" marB="91425"/>
                </a:tc>
                <a:tc>
                  <a:txBody>
                    <a:bodyPr/>
                    <a:lstStyle/>
                    <a:p>
                      <a:pPr marL="0" lvl="0" indent="0" algn="ctr" rtl="0">
                        <a:spcBef>
                          <a:spcPts val="0"/>
                        </a:spcBef>
                        <a:spcAft>
                          <a:spcPts val="0"/>
                        </a:spcAft>
                        <a:buNone/>
                      </a:pPr>
                      <a:r>
                        <a:rPr lang="en" sz="1400" b="1" dirty="0"/>
                        <a:t>6,169 units</a:t>
                      </a:r>
                      <a:endParaRPr sz="1400" b="1" dirty="0"/>
                    </a:p>
                  </a:txBody>
                  <a:tcPr marL="91425" marR="91425" marT="91425" marB="91425"/>
                </a:tc>
                <a:extLst>
                  <a:ext uri="{0D108BD9-81ED-4DB2-BD59-A6C34878D82A}">
                    <a16:rowId xmlns:a16="http://schemas.microsoft.com/office/drawing/2014/main" val="10005"/>
                  </a:ext>
                </a:extLst>
              </a:tr>
            </a:tbl>
          </a:graphicData>
        </a:graphic>
      </p:graphicFrame>
      <p:graphicFrame>
        <p:nvGraphicFramePr>
          <p:cNvPr id="3" name="Table 2">
            <a:extLst>
              <a:ext uri="{FF2B5EF4-FFF2-40B4-BE49-F238E27FC236}">
                <a16:creationId xmlns:a16="http://schemas.microsoft.com/office/drawing/2014/main" id="{45FB1F6C-78EB-4A45-9D0A-304DEE49ED60}"/>
              </a:ext>
            </a:extLst>
          </p:cNvPr>
          <p:cNvGraphicFramePr>
            <a:graphicFrameLocks noGrp="1"/>
          </p:cNvGraphicFramePr>
          <p:nvPr>
            <p:extLst>
              <p:ext uri="{D42A27DB-BD31-4B8C-83A1-F6EECF244321}">
                <p14:modId xmlns:p14="http://schemas.microsoft.com/office/powerpoint/2010/main" val="3402660183"/>
              </p:ext>
            </p:extLst>
          </p:nvPr>
        </p:nvGraphicFramePr>
        <p:xfrm>
          <a:off x="6190343" y="1907698"/>
          <a:ext cx="478974" cy="1603829"/>
        </p:xfrm>
        <a:graphic>
          <a:graphicData uri="http://schemas.openxmlformats.org/drawingml/2006/table">
            <a:tbl>
              <a:tblPr/>
              <a:tblGrid>
                <a:gridCol w="478974">
                  <a:extLst>
                    <a:ext uri="{9D8B030D-6E8A-4147-A177-3AD203B41FA5}">
                      <a16:colId xmlns:a16="http://schemas.microsoft.com/office/drawing/2014/main" val="166890092"/>
                    </a:ext>
                  </a:extLst>
                </a:gridCol>
              </a:tblGrid>
              <a:tr h="1603829">
                <a:tc>
                  <a:txBody>
                    <a:bodyPr/>
                    <a:lstStyle/>
                    <a:p>
                      <a:endParaRPr lang="en-US" dirty="0">
                        <a:solidFill>
                          <a:schemeClr val="bg1">
                            <a:lumMod val="75000"/>
                          </a:schemeClr>
                        </a:solidFill>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867725625"/>
                  </a:ext>
                </a:extLst>
              </a:tr>
            </a:tbl>
          </a:graphicData>
        </a:graphic>
      </p:graphicFrame>
      <p:sp>
        <p:nvSpPr>
          <p:cNvPr id="5" name="TextBox 4">
            <a:extLst>
              <a:ext uri="{FF2B5EF4-FFF2-40B4-BE49-F238E27FC236}">
                <a16:creationId xmlns:a16="http://schemas.microsoft.com/office/drawing/2014/main" id="{9C62BE2D-B1E9-41FB-BB41-861A92E11A85}"/>
              </a:ext>
            </a:extLst>
          </p:cNvPr>
          <p:cNvSpPr txBox="1"/>
          <p:nvPr/>
        </p:nvSpPr>
        <p:spPr>
          <a:xfrm>
            <a:off x="6978277" y="1760132"/>
            <a:ext cx="1502228" cy="430887"/>
          </a:xfrm>
          <a:prstGeom prst="rect">
            <a:avLst/>
          </a:prstGeom>
          <a:noFill/>
        </p:spPr>
        <p:txBody>
          <a:bodyPr wrap="square" rtlCol="0">
            <a:spAutoFit/>
          </a:bodyPr>
          <a:lstStyle/>
          <a:p>
            <a:pPr algn="ctr"/>
            <a:r>
              <a:rPr lang="en-US" sz="1100" b="1" dirty="0"/>
              <a:t>DENSITY REQUIREMENT</a:t>
            </a:r>
          </a:p>
        </p:txBody>
      </p:sp>
      <p:sp>
        <p:nvSpPr>
          <p:cNvPr id="8" name="TextBox 7">
            <a:extLst>
              <a:ext uri="{FF2B5EF4-FFF2-40B4-BE49-F238E27FC236}">
                <a16:creationId xmlns:a16="http://schemas.microsoft.com/office/drawing/2014/main" id="{11A51B4B-63B3-4CE9-A1B6-216B124C6DD3}"/>
              </a:ext>
            </a:extLst>
          </p:cNvPr>
          <p:cNvSpPr txBox="1"/>
          <p:nvPr/>
        </p:nvSpPr>
        <p:spPr>
          <a:xfrm>
            <a:off x="6800655" y="2251500"/>
            <a:ext cx="1857473" cy="523220"/>
          </a:xfrm>
          <a:prstGeom prst="rect">
            <a:avLst/>
          </a:prstGeom>
          <a:noFill/>
        </p:spPr>
        <p:txBody>
          <a:bodyPr wrap="square" rtlCol="0">
            <a:spAutoFit/>
          </a:bodyPr>
          <a:lstStyle/>
          <a:p>
            <a:pPr algn="ctr"/>
            <a:r>
              <a:rPr lang="en-US" sz="1100" dirty="0"/>
              <a:t>Must be </a:t>
            </a:r>
            <a:r>
              <a:rPr lang="en-US" sz="1400" i="0" dirty="0">
                <a:solidFill>
                  <a:srgbClr val="202124"/>
                </a:solidFill>
                <a:effectLst/>
                <a:latin typeface="Roboto" panose="02000000000000000000" pitchFamily="2" charset="0"/>
              </a:rPr>
              <a:t>≥</a:t>
            </a:r>
            <a:r>
              <a:rPr lang="en-US" sz="1100" dirty="0"/>
              <a:t> 30du/ac</a:t>
            </a:r>
          </a:p>
          <a:p>
            <a:pPr algn="ctr"/>
            <a:r>
              <a:rPr lang="en-US" sz="1400" i="0" dirty="0">
                <a:solidFill>
                  <a:srgbClr val="202124"/>
                </a:solidFill>
                <a:effectLst/>
                <a:latin typeface="Roboto" panose="02000000000000000000" pitchFamily="2" charset="0"/>
              </a:rPr>
              <a:t>≥</a:t>
            </a:r>
            <a:r>
              <a:rPr lang="en-US" sz="1100" i="0" dirty="0">
                <a:solidFill>
                  <a:srgbClr val="202124"/>
                </a:solidFill>
                <a:effectLst/>
                <a:latin typeface="Roboto" panose="02000000000000000000" pitchFamily="2" charset="0"/>
              </a:rPr>
              <a:t> 0.5 </a:t>
            </a:r>
            <a:r>
              <a:rPr lang="en-US" sz="1100" dirty="0">
                <a:solidFill>
                  <a:srgbClr val="202124"/>
                </a:solidFill>
                <a:latin typeface="Roboto" panose="02000000000000000000" pitchFamily="2" charset="0"/>
              </a:rPr>
              <a:t>acre site</a:t>
            </a:r>
            <a:endParaRPr lang="en-US" sz="1100" dirty="0"/>
          </a:p>
        </p:txBody>
      </p:sp>
      <p:sp>
        <p:nvSpPr>
          <p:cNvPr id="9" name="TextBox 8">
            <a:extLst>
              <a:ext uri="{FF2B5EF4-FFF2-40B4-BE49-F238E27FC236}">
                <a16:creationId xmlns:a16="http://schemas.microsoft.com/office/drawing/2014/main" id="{E0F5B015-57CA-432E-AF47-E2D610BB5E3B}"/>
              </a:ext>
            </a:extLst>
          </p:cNvPr>
          <p:cNvSpPr txBox="1"/>
          <p:nvPr/>
        </p:nvSpPr>
        <p:spPr>
          <a:xfrm>
            <a:off x="6800654" y="2835201"/>
            <a:ext cx="1857473" cy="261610"/>
          </a:xfrm>
          <a:prstGeom prst="rect">
            <a:avLst/>
          </a:prstGeom>
          <a:noFill/>
        </p:spPr>
        <p:txBody>
          <a:bodyPr wrap="square" rtlCol="0">
            <a:spAutoFit/>
          </a:bodyPr>
          <a:lstStyle/>
          <a:p>
            <a:pPr algn="ctr"/>
            <a:r>
              <a:rPr lang="en-US" sz="1100" dirty="0"/>
              <a:t>Can be &lt; 30 du/ac</a:t>
            </a:r>
          </a:p>
        </p:txBody>
      </p:sp>
      <p:cxnSp>
        <p:nvCxnSpPr>
          <p:cNvPr id="7" name="Straight Arrow Connector 6">
            <a:extLst>
              <a:ext uri="{FF2B5EF4-FFF2-40B4-BE49-F238E27FC236}">
                <a16:creationId xmlns:a16="http://schemas.microsoft.com/office/drawing/2014/main" id="{29DBE42C-5245-4E9F-8EA9-7E3EE4E229B2}"/>
              </a:ext>
            </a:extLst>
          </p:cNvPr>
          <p:cNvCxnSpPr/>
          <p:nvPr/>
        </p:nvCxnSpPr>
        <p:spPr>
          <a:xfrm>
            <a:off x="6669317" y="2513110"/>
            <a:ext cx="37011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5D4099E-83AE-4BAF-AC77-06FE758EDB9A}"/>
              </a:ext>
            </a:extLst>
          </p:cNvPr>
          <p:cNvCxnSpPr/>
          <p:nvPr/>
        </p:nvCxnSpPr>
        <p:spPr>
          <a:xfrm>
            <a:off x="6669317" y="2966006"/>
            <a:ext cx="37011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2"/>
          <p:cNvSpPr txBox="1">
            <a:spLocks noGrp="1"/>
          </p:cNvSpPr>
          <p:nvPr>
            <p:ph type="title"/>
          </p:nvPr>
        </p:nvSpPr>
        <p:spPr>
          <a:xfrm>
            <a:off x="311700" y="345275"/>
            <a:ext cx="8520600" cy="623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sz="2350" b="1" dirty="0">
                <a:latin typeface="Roboto"/>
                <a:ea typeface="Roboto"/>
                <a:sym typeface="Roboto"/>
              </a:rPr>
              <a:t>Questions?</a:t>
            </a:r>
            <a:endParaRPr lang="en-US" dirty="0"/>
          </a:p>
          <a:p>
            <a:pPr marL="0" lvl="0" indent="0" algn="l" rtl="0">
              <a:spcBef>
                <a:spcPts val="0"/>
              </a:spcBef>
              <a:spcAft>
                <a:spcPts val="0"/>
              </a:spcAft>
              <a:buSzPts val="990"/>
              <a:buNone/>
            </a:pPr>
            <a:endParaRPr sz="2520"/>
          </a:p>
        </p:txBody>
      </p:sp>
      <p:pic>
        <p:nvPicPr>
          <p:cNvPr id="3" name="Screen Recording 8">
            <a:hlinkClick r:id="" action="ppaction://media"/>
            <a:extLst>
              <a:ext uri="{FF2B5EF4-FFF2-40B4-BE49-F238E27FC236}">
                <a16:creationId xmlns:a16="http://schemas.microsoft.com/office/drawing/2014/main" id="{C457FA6A-3977-4449-AB46-80E4B92F03E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29433" y="2180313"/>
            <a:ext cx="5285133" cy="1790126"/>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603338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4"/>
          <p:cNvSpPr txBox="1">
            <a:spLocks noGrp="1"/>
          </p:cNvSpPr>
          <p:nvPr>
            <p:ph type="title"/>
          </p:nvPr>
        </p:nvSpPr>
        <p:spPr>
          <a:xfrm>
            <a:off x="311700" y="34527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990"/>
              <a:buFont typeface="Arial"/>
              <a:buNone/>
            </a:pPr>
            <a:r>
              <a:rPr lang="en" sz="2388" b="1" dirty="0">
                <a:latin typeface="Roboto"/>
                <a:ea typeface="Roboto"/>
                <a:cs typeface="Roboto"/>
                <a:sym typeface="Roboto"/>
              </a:rPr>
              <a:t>Sites Inventory - Approved and Pending Development</a:t>
            </a:r>
            <a:endParaRPr sz="2388" b="1" dirty="0">
              <a:latin typeface="Roboto"/>
              <a:ea typeface="Roboto"/>
              <a:cs typeface="Roboto"/>
              <a:sym typeface="Roboto"/>
            </a:endParaRPr>
          </a:p>
          <a:p>
            <a:pPr marL="0" lvl="0" indent="0" algn="l" rtl="0">
              <a:spcBef>
                <a:spcPts val="0"/>
              </a:spcBef>
              <a:spcAft>
                <a:spcPts val="0"/>
              </a:spcAft>
              <a:buSzPts val="990"/>
              <a:buNone/>
            </a:pPr>
            <a:endParaRPr sz="2520" dirty="0"/>
          </a:p>
        </p:txBody>
      </p:sp>
      <p:pic>
        <p:nvPicPr>
          <p:cNvPr id="3" name="Picture 2" descr="Diagram, schematic&#10;&#10;Description automatically generated">
            <a:extLst>
              <a:ext uri="{FF2B5EF4-FFF2-40B4-BE49-F238E27FC236}">
                <a16:creationId xmlns:a16="http://schemas.microsoft.com/office/drawing/2014/main" id="{21672D2B-9C97-4759-BEC4-FD899F1FD9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68560" y="3359454"/>
            <a:ext cx="2435935" cy="1750487"/>
          </a:xfrm>
          <a:prstGeom prst="rect">
            <a:avLst/>
          </a:prstGeom>
          <a:ln>
            <a:solidFill>
              <a:srgbClr val="0C3A7C"/>
            </a:solidFill>
          </a:ln>
        </p:spPr>
      </p:pic>
      <p:pic>
        <p:nvPicPr>
          <p:cNvPr id="5" name="Picture 4" descr="Diagram, schematic&#10;&#10;Description automatically generated">
            <a:extLst>
              <a:ext uri="{FF2B5EF4-FFF2-40B4-BE49-F238E27FC236}">
                <a16:creationId xmlns:a16="http://schemas.microsoft.com/office/drawing/2014/main" id="{7EEC333D-FC28-4EA3-852B-B3DDA23775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46414" y="1340008"/>
            <a:ext cx="2525148" cy="1903935"/>
          </a:xfrm>
          <a:prstGeom prst="rect">
            <a:avLst/>
          </a:prstGeom>
          <a:ln>
            <a:solidFill>
              <a:srgbClr val="0C3A7C"/>
            </a:solidFill>
          </a:ln>
        </p:spPr>
      </p:pic>
      <p:pic>
        <p:nvPicPr>
          <p:cNvPr id="7" name="Picture 6" descr="Diagram&#10;&#10;Description automatically generated">
            <a:extLst>
              <a:ext uri="{FF2B5EF4-FFF2-40B4-BE49-F238E27FC236}">
                <a16:creationId xmlns:a16="http://schemas.microsoft.com/office/drawing/2014/main" id="{2F291109-B9D6-4779-B8EB-04EFBBEB116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9978" y="1388169"/>
            <a:ext cx="2542723" cy="1463738"/>
          </a:xfrm>
          <a:prstGeom prst="rect">
            <a:avLst/>
          </a:prstGeom>
          <a:ln>
            <a:solidFill>
              <a:srgbClr val="0C3A7C"/>
            </a:solidFill>
          </a:ln>
        </p:spPr>
      </p:pic>
      <p:pic>
        <p:nvPicPr>
          <p:cNvPr id="9" name="Picture 8" descr="Diagram&#10;&#10;Description automatically generated with medium confidence">
            <a:extLst>
              <a:ext uri="{FF2B5EF4-FFF2-40B4-BE49-F238E27FC236}">
                <a16:creationId xmlns:a16="http://schemas.microsoft.com/office/drawing/2014/main" id="{C1549B89-7887-4927-B914-B5DBC2D8E08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9978" y="2946870"/>
            <a:ext cx="2435935" cy="2019446"/>
          </a:xfrm>
          <a:prstGeom prst="rect">
            <a:avLst/>
          </a:prstGeom>
          <a:ln>
            <a:solidFill>
              <a:srgbClr val="0C3A7C"/>
            </a:solidFill>
          </a:ln>
        </p:spPr>
      </p:pic>
      <p:graphicFrame>
        <p:nvGraphicFramePr>
          <p:cNvPr id="13" name="Google Shape;140;p24">
            <a:extLst>
              <a:ext uri="{FF2B5EF4-FFF2-40B4-BE49-F238E27FC236}">
                <a16:creationId xmlns:a16="http://schemas.microsoft.com/office/drawing/2014/main" id="{A598E35A-86DC-43F2-B4A6-B61A0B807F3B}"/>
              </a:ext>
            </a:extLst>
          </p:cNvPr>
          <p:cNvGraphicFramePr/>
          <p:nvPr>
            <p:extLst>
              <p:ext uri="{D42A27DB-BD31-4B8C-83A1-F6EECF244321}">
                <p14:modId xmlns:p14="http://schemas.microsoft.com/office/powerpoint/2010/main" val="2496921231"/>
              </p:ext>
            </p:extLst>
          </p:nvPr>
        </p:nvGraphicFramePr>
        <p:xfrm>
          <a:off x="6038974" y="1340008"/>
          <a:ext cx="2793326" cy="3213725"/>
        </p:xfrm>
        <a:graphic>
          <a:graphicData uri="http://schemas.openxmlformats.org/drawingml/2006/table">
            <a:tbl>
              <a:tblPr>
                <a:noFill/>
                <a:tableStyleId>{B382AAF5-B369-4645-BE57-E7CB3AE8DBE2}</a:tableStyleId>
              </a:tblPr>
              <a:tblGrid>
                <a:gridCol w="1396663">
                  <a:extLst>
                    <a:ext uri="{9D8B030D-6E8A-4147-A177-3AD203B41FA5}">
                      <a16:colId xmlns:a16="http://schemas.microsoft.com/office/drawing/2014/main" val="20000"/>
                    </a:ext>
                  </a:extLst>
                </a:gridCol>
                <a:gridCol w="1396663">
                  <a:extLst>
                    <a:ext uri="{9D8B030D-6E8A-4147-A177-3AD203B41FA5}">
                      <a16:colId xmlns:a16="http://schemas.microsoft.com/office/drawing/2014/main" val="20001"/>
                    </a:ext>
                  </a:extLst>
                </a:gridCol>
              </a:tblGrid>
              <a:tr h="213008">
                <a:tc>
                  <a:txBody>
                    <a:bodyPr/>
                    <a:lstStyle/>
                    <a:p>
                      <a:pPr marL="0" lvl="0" indent="0" algn="l" rtl="0">
                        <a:spcBef>
                          <a:spcPts val="0"/>
                        </a:spcBef>
                        <a:spcAft>
                          <a:spcPts val="0"/>
                        </a:spcAft>
                        <a:buNone/>
                      </a:pPr>
                      <a:r>
                        <a:rPr lang="en" sz="900" b="1"/>
                        <a:t>PROJECT</a:t>
                      </a:r>
                      <a:endParaRPr sz="900" b="1"/>
                    </a:p>
                  </a:txBody>
                  <a:tcPr marL="45700" marR="45700" marT="45700" marB="45700"/>
                </a:tc>
                <a:tc>
                  <a:txBody>
                    <a:bodyPr/>
                    <a:lstStyle/>
                    <a:p>
                      <a:pPr marL="0" lvl="0" indent="0" algn="l" rtl="0">
                        <a:spcBef>
                          <a:spcPts val="0"/>
                        </a:spcBef>
                        <a:spcAft>
                          <a:spcPts val="0"/>
                        </a:spcAft>
                        <a:buNone/>
                      </a:pPr>
                      <a:r>
                        <a:rPr lang="en" sz="900" b="1"/>
                        <a:t>UNITS</a:t>
                      </a:r>
                      <a:endParaRPr sz="900" b="1"/>
                    </a:p>
                  </a:txBody>
                  <a:tcPr marL="45700" marR="45700" marT="45700" marB="45700"/>
                </a:tc>
                <a:extLst>
                  <a:ext uri="{0D108BD9-81ED-4DB2-BD59-A6C34878D82A}">
                    <a16:rowId xmlns:a16="http://schemas.microsoft.com/office/drawing/2014/main" val="10000"/>
                  </a:ext>
                </a:extLst>
              </a:tr>
              <a:tr h="213008">
                <a:tc>
                  <a:txBody>
                    <a:bodyPr/>
                    <a:lstStyle/>
                    <a:p>
                      <a:pPr marL="0" lvl="0" indent="0" algn="l" rtl="0">
                        <a:spcBef>
                          <a:spcPts val="0"/>
                        </a:spcBef>
                        <a:spcAft>
                          <a:spcPts val="0"/>
                        </a:spcAft>
                        <a:buNone/>
                      </a:pPr>
                      <a:r>
                        <a:rPr lang="en" sz="900" b="1" dirty="0"/>
                        <a:t>Approved Projects</a:t>
                      </a:r>
                      <a:endParaRPr sz="900" b="1" dirty="0"/>
                    </a:p>
                  </a:txBody>
                  <a:tcPr marL="45700" marR="45700" marT="45700" marB="45700"/>
                </a:tc>
                <a:tc>
                  <a:txBody>
                    <a:bodyPr/>
                    <a:lstStyle/>
                    <a:p>
                      <a:pPr marL="0" lvl="0" indent="0" algn="l" rtl="0">
                        <a:spcBef>
                          <a:spcPts val="0"/>
                        </a:spcBef>
                        <a:spcAft>
                          <a:spcPts val="0"/>
                        </a:spcAft>
                        <a:buNone/>
                      </a:pPr>
                      <a:endParaRPr sz="900"/>
                    </a:p>
                  </a:txBody>
                  <a:tcPr marL="45700" marR="45700" marT="45700" marB="45700"/>
                </a:tc>
                <a:extLst>
                  <a:ext uri="{0D108BD9-81ED-4DB2-BD59-A6C34878D82A}">
                    <a16:rowId xmlns:a16="http://schemas.microsoft.com/office/drawing/2014/main" val="10001"/>
                  </a:ext>
                </a:extLst>
              </a:tr>
              <a:tr h="213008">
                <a:tc>
                  <a:txBody>
                    <a:bodyPr/>
                    <a:lstStyle/>
                    <a:p>
                      <a:pPr marL="0" lvl="0" indent="0" algn="l" rtl="0">
                        <a:spcBef>
                          <a:spcPts val="0"/>
                        </a:spcBef>
                        <a:spcAft>
                          <a:spcPts val="0"/>
                        </a:spcAft>
                        <a:buNone/>
                      </a:pPr>
                      <a:r>
                        <a:rPr lang="en" sz="900" dirty="0"/>
                        <a:t>Melia Moneta</a:t>
                      </a:r>
                      <a:endParaRPr sz="900" dirty="0"/>
                    </a:p>
                  </a:txBody>
                  <a:tcPr marL="45700" marR="45700" marT="45700" marB="45700"/>
                </a:tc>
                <a:tc>
                  <a:txBody>
                    <a:bodyPr/>
                    <a:lstStyle/>
                    <a:p>
                      <a:pPr marL="0" lvl="0" indent="0" algn="l" rtl="0">
                        <a:spcBef>
                          <a:spcPts val="0"/>
                        </a:spcBef>
                        <a:spcAft>
                          <a:spcPts val="0"/>
                        </a:spcAft>
                        <a:buNone/>
                      </a:pPr>
                      <a:r>
                        <a:rPr lang="en" sz="900"/>
                        <a:t>84 (2 affordable)</a:t>
                      </a:r>
                      <a:endParaRPr sz="900"/>
                    </a:p>
                  </a:txBody>
                  <a:tcPr marL="45700" marR="45700" marT="45700" marB="45700"/>
                </a:tc>
                <a:extLst>
                  <a:ext uri="{0D108BD9-81ED-4DB2-BD59-A6C34878D82A}">
                    <a16:rowId xmlns:a16="http://schemas.microsoft.com/office/drawing/2014/main" val="10002"/>
                  </a:ext>
                </a:extLst>
              </a:tr>
              <a:tr h="213008">
                <a:tc>
                  <a:txBody>
                    <a:bodyPr/>
                    <a:lstStyle/>
                    <a:p>
                      <a:pPr marL="0" lvl="0" indent="0" algn="l" rtl="0">
                        <a:spcBef>
                          <a:spcPts val="0"/>
                        </a:spcBef>
                        <a:spcAft>
                          <a:spcPts val="0"/>
                        </a:spcAft>
                        <a:buNone/>
                      </a:pPr>
                      <a:r>
                        <a:rPr lang="en" sz="900"/>
                        <a:t>Olson - 141st</a:t>
                      </a:r>
                      <a:endParaRPr sz="900"/>
                    </a:p>
                  </a:txBody>
                  <a:tcPr marL="45700" marR="45700" marT="45700" marB="45700"/>
                </a:tc>
                <a:tc>
                  <a:txBody>
                    <a:bodyPr/>
                    <a:lstStyle/>
                    <a:p>
                      <a:pPr marL="0" lvl="0" indent="0" algn="l" rtl="0">
                        <a:spcBef>
                          <a:spcPts val="0"/>
                        </a:spcBef>
                        <a:spcAft>
                          <a:spcPts val="0"/>
                        </a:spcAft>
                        <a:buNone/>
                      </a:pPr>
                      <a:r>
                        <a:rPr lang="en" sz="900"/>
                        <a:t>50</a:t>
                      </a:r>
                      <a:endParaRPr sz="900"/>
                    </a:p>
                  </a:txBody>
                  <a:tcPr marL="45700" marR="45700" marT="45700" marB="45700"/>
                </a:tc>
                <a:extLst>
                  <a:ext uri="{0D108BD9-81ED-4DB2-BD59-A6C34878D82A}">
                    <a16:rowId xmlns:a16="http://schemas.microsoft.com/office/drawing/2014/main" val="10003"/>
                  </a:ext>
                </a:extLst>
              </a:tr>
              <a:tr h="213008">
                <a:tc>
                  <a:txBody>
                    <a:bodyPr/>
                    <a:lstStyle/>
                    <a:p>
                      <a:pPr marL="0" lvl="0" indent="0" algn="l" rtl="0">
                        <a:spcBef>
                          <a:spcPts val="0"/>
                        </a:spcBef>
                        <a:spcAft>
                          <a:spcPts val="0"/>
                        </a:spcAft>
                        <a:buNone/>
                      </a:pPr>
                      <a:r>
                        <a:rPr lang="en" sz="900" dirty="0"/>
                        <a:t>G3 – Walnut Place</a:t>
                      </a:r>
                      <a:endParaRPr sz="900" dirty="0"/>
                    </a:p>
                  </a:txBody>
                  <a:tcPr marL="45700" marR="45700" marT="45700" marB="45700"/>
                </a:tc>
                <a:tc>
                  <a:txBody>
                    <a:bodyPr/>
                    <a:lstStyle/>
                    <a:p>
                      <a:pPr marL="0" lvl="0" indent="0" algn="l" rtl="0">
                        <a:spcBef>
                          <a:spcPts val="0"/>
                        </a:spcBef>
                        <a:spcAft>
                          <a:spcPts val="0"/>
                        </a:spcAft>
                        <a:buNone/>
                      </a:pPr>
                      <a:r>
                        <a:rPr lang="en" sz="900" dirty="0"/>
                        <a:t>52</a:t>
                      </a:r>
                      <a:endParaRPr sz="900" dirty="0"/>
                    </a:p>
                  </a:txBody>
                  <a:tcPr marL="45700" marR="45700" marT="45700" marB="45700"/>
                </a:tc>
                <a:extLst>
                  <a:ext uri="{0D108BD9-81ED-4DB2-BD59-A6C34878D82A}">
                    <a16:rowId xmlns:a16="http://schemas.microsoft.com/office/drawing/2014/main" val="10004"/>
                  </a:ext>
                </a:extLst>
              </a:tr>
              <a:tr h="213008">
                <a:tc>
                  <a:txBody>
                    <a:bodyPr/>
                    <a:lstStyle/>
                    <a:p>
                      <a:pPr marL="0" lvl="0" indent="0" algn="l" rtl="0">
                        <a:spcBef>
                          <a:spcPts val="0"/>
                        </a:spcBef>
                        <a:spcAft>
                          <a:spcPts val="0"/>
                        </a:spcAft>
                        <a:buNone/>
                      </a:pPr>
                      <a:r>
                        <a:rPr lang="en" sz="900" b="1" dirty="0"/>
                        <a:t>Total Approved</a:t>
                      </a:r>
                      <a:endParaRPr sz="900" b="1" dirty="0"/>
                    </a:p>
                  </a:txBody>
                  <a:tcPr marL="45700" marR="45700" marT="45700" marB="45700"/>
                </a:tc>
                <a:tc>
                  <a:txBody>
                    <a:bodyPr/>
                    <a:lstStyle/>
                    <a:p>
                      <a:pPr marL="0" lvl="0" indent="0" algn="l" rtl="0">
                        <a:spcBef>
                          <a:spcPts val="0"/>
                        </a:spcBef>
                        <a:spcAft>
                          <a:spcPts val="0"/>
                        </a:spcAft>
                        <a:buNone/>
                      </a:pPr>
                      <a:r>
                        <a:rPr lang="en" sz="900" b="1" dirty="0"/>
                        <a:t>186</a:t>
                      </a:r>
                      <a:endParaRPr sz="900" b="1" dirty="0"/>
                    </a:p>
                  </a:txBody>
                  <a:tcPr marL="45700" marR="45700" marT="45700" marB="45700"/>
                </a:tc>
                <a:extLst>
                  <a:ext uri="{0D108BD9-81ED-4DB2-BD59-A6C34878D82A}">
                    <a16:rowId xmlns:a16="http://schemas.microsoft.com/office/drawing/2014/main" val="10005"/>
                  </a:ext>
                </a:extLst>
              </a:tr>
              <a:tr h="213008">
                <a:tc>
                  <a:txBody>
                    <a:bodyPr/>
                    <a:lstStyle/>
                    <a:p>
                      <a:pPr marL="0" lvl="0" indent="0" algn="l" rtl="0">
                        <a:spcBef>
                          <a:spcPts val="0"/>
                        </a:spcBef>
                        <a:spcAft>
                          <a:spcPts val="0"/>
                        </a:spcAft>
                        <a:buNone/>
                      </a:pPr>
                      <a:endParaRPr sz="900" dirty="0"/>
                    </a:p>
                  </a:txBody>
                  <a:tcPr marL="45700" marR="45700" marT="45700" marB="45700"/>
                </a:tc>
                <a:tc>
                  <a:txBody>
                    <a:bodyPr/>
                    <a:lstStyle/>
                    <a:p>
                      <a:pPr marL="0" lvl="0" indent="0" algn="l" rtl="0">
                        <a:spcBef>
                          <a:spcPts val="0"/>
                        </a:spcBef>
                        <a:spcAft>
                          <a:spcPts val="0"/>
                        </a:spcAft>
                        <a:buNone/>
                      </a:pPr>
                      <a:endParaRPr sz="900" dirty="0"/>
                    </a:p>
                  </a:txBody>
                  <a:tcPr marL="45700" marR="45700" marT="45700" marB="45700"/>
                </a:tc>
                <a:extLst>
                  <a:ext uri="{0D108BD9-81ED-4DB2-BD59-A6C34878D82A}">
                    <a16:rowId xmlns:a16="http://schemas.microsoft.com/office/drawing/2014/main" val="10007"/>
                  </a:ext>
                </a:extLst>
              </a:tr>
              <a:tr h="468658">
                <a:tc>
                  <a:txBody>
                    <a:bodyPr/>
                    <a:lstStyle/>
                    <a:p>
                      <a:pPr marL="0" lvl="0" indent="0" algn="l" rtl="0">
                        <a:spcBef>
                          <a:spcPts val="0"/>
                        </a:spcBef>
                        <a:spcAft>
                          <a:spcPts val="0"/>
                        </a:spcAft>
                        <a:buNone/>
                      </a:pPr>
                      <a:r>
                        <a:rPr lang="en" sz="900" b="1"/>
                        <a:t>Pending Projects - General Plan/ Zoning Change Required</a:t>
                      </a:r>
                      <a:endParaRPr sz="900" b="1"/>
                    </a:p>
                  </a:txBody>
                  <a:tcPr marL="45700" marR="45700" marT="45700" marB="45700"/>
                </a:tc>
                <a:tc>
                  <a:txBody>
                    <a:bodyPr/>
                    <a:lstStyle/>
                    <a:p>
                      <a:pPr marL="0" lvl="0" indent="0" algn="l" rtl="0">
                        <a:spcBef>
                          <a:spcPts val="0"/>
                        </a:spcBef>
                        <a:spcAft>
                          <a:spcPts val="0"/>
                        </a:spcAft>
                        <a:buNone/>
                      </a:pPr>
                      <a:endParaRPr sz="900"/>
                    </a:p>
                  </a:txBody>
                  <a:tcPr marL="45700" marR="45700" marT="45700" marB="45700"/>
                </a:tc>
                <a:extLst>
                  <a:ext uri="{0D108BD9-81ED-4DB2-BD59-A6C34878D82A}">
                    <a16:rowId xmlns:a16="http://schemas.microsoft.com/office/drawing/2014/main" val="10008"/>
                  </a:ext>
                </a:extLst>
              </a:tr>
              <a:tr h="340840">
                <a:tc>
                  <a:txBody>
                    <a:bodyPr/>
                    <a:lstStyle/>
                    <a:p>
                      <a:pPr marL="0" lvl="0" indent="0" algn="l" rtl="0">
                        <a:spcBef>
                          <a:spcPts val="0"/>
                        </a:spcBef>
                        <a:spcAft>
                          <a:spcPts val="0"/>
                        </a:spcAft>
                        <a:buNone/>
                      </a:pPr>
                      <a:r>
                        <a:rPr lang="en" sz="900"/>
                        <a:t>Gardena Transit Oriented Development Specific Plan</a:t>
                      </a:r>
                      <a:endParaRPr sz="900"/>
                    </a:p>
                  </a:txBody>
                  <a:tcPr marL="45700" marR="45700" marT="45700" marB="45700"/>
                </a:tc>
                <a:tc>
                  <a:txBody>
                    <a:bodyPr/>
                    <a:lstStyle/>
                    <a:p>
                      <a:pPr marL="0" lvl="0" indent="0" algn="l" rtl="0">
                        <a:spcBef>
                          <a:spcPts val="0"/>
                        </a:spcBef>
                        <a:spcAft>
                          <a:spcPts val="0"/>
                        </a:spcAft>
                        <a:buNone/>
                      </a:pPr>
                      <a:r>
                        <a:rPr lang="en" sz="900" dirty="0"/>
                        <a:t>265 units</a:t>
                      </a:r>
                      <a:endParaRPr sz="900" dirty="0"/>
                    </a:p>
                  </a:txBody>
                  <a:tcPr marL="45700" marR="45700" marT="45700" marB="45700"/>
                </a:tc>
                <a:extLst>
                  <a:ext uri="{0D108BD9-81ED-4DB2-BD59-A6C34878D82A}">
                    <a16:rowId xmlns:a16="http://schemas.microsoft.com/office/drawing/2014/main" val="10009"/>
                  </a:ext>
                </a:extLst>
              </a:tr>
              <a:tr h="242325">
                <a:tc>
                  <a:txBody>
                    <a:bodyPr/>
                    <a:lstStyle/>
                    <a:p>
                      <a:pPr marL="0" lvl="0" indent="0" algn="l" rtl="0">
                        <a:spcBef>
                          <a:spcPts val="0"/>
                        </a:spcBef>
                        <a:spcAft>
                          <a:spcPts val="0"/>
                        </a:spcAft>
                        <a:buNone/>
                      </a:pPr>
                      <a:r>
                        <a:rPr lang="en" sz="900" dirty="0"/>
                        <a:t>Gardena Havens</a:t>
                      </a:r>
                    </a:p>
                  </a:txBody>
                  <a:tcPr marL="45700" marR="45700" marT="45700" marB="45700"/>
                </a:tc>
                <a:tc>
                  <a:txBody>
                    <a:bodyPr/>
                    <a:lstStyle/>
                    <a:p>
                      <a:pPr marL="0" lvl="0" indent="0" algn="l" rtl="0">
                        <a:spcBef>
                          <a:spcPts val="0"/>
                        </a:spcBef>
                        <a:spcAft>
                          <a:spcPts val="0"/>
                        </a:spcAft>
                        <a:buNone/>
                      </a:pPr>
                      <a:r>
                        <a:rPr lang="en" sz="900" dirty="0"/>
                        <a:t>6 units</a:t>
                      </a:r>
                    </a:p>
                  </a:txBody>
                  <a:tcPr marL="45700" marR="45700" marT="45700" marB="45700"/>
                </a:tc>
                <a:extLst>
                  <a:ext uri="{0D108BD9-81ED-4DB2-BD59-A6C34878D82A}">
                    <a16:rowId xmlns:a16="http://schemas.microsoft.com/office/drawing/2014/main" val="10010"/>
                  </a:ext>
                </a:extLst>
              </a:tr>
              <a:tr h="197182">
                <a:tc>
                  <a:txBody>
                    <a:bodyPr/>
                    <a:lstStyle/>
                    <a:p>
                      <a:pPr marL="0" lvl="0" indent="0" algn="l" rtl="0">
                        <a:spcBef>
                          <a:spcPts val="0"/>
                        </a:spcBef>
                        <a:spcAft>
                          <a:spcPts val="0"/>
                        </a:spcAft>
                        <a:buNone/>
                      </a:pPr>
                      <a:r>
                        <a:rPr lang="en-US" sz="900" b="1" dirty="0"/>
                        <a:t>Total Pending</a:t>
                      </a:r>
                    </a:p>
                  </a:txBody>
                  <a:tcPr marL="45700" marR="45700" marT="45700" marB="45700"/>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00" b="1" dirty="0"/>
                        <a:t>271 units</a:t>
                      </a:r>
                    </a:p>
                    <a:p>
                      <a:pPr marL="0" lvl="0" indent="0" algn="l" rtl="0">
                        <a:spcBef>
                          <a:spcPts val="0"/>
                        </a:spcBef>
                        <a:spcAft>
                          <a:spcPts val="0"/>
                        </a:spcAft>
                        <a:buNone/>
                      </a:pPr>
                      <a:endParaRPr sz="900" b="1" dirty="0"/>
                    </a:p>
                  </a:txBody>
                  <a:tcPr marL="45700" marR="45700" marT="45700" marB="45700"/>
                </a:tc>
                <a:extLst>
                  <a:ext uri="{0D108BD9-81ED-4DB2-BD59-A6C34878D82A}">
                    <a16:rowId xmlns:a16="http://schemas.microsoft.com/office/drawing/2014/main" val="10011"/>
                  </a:ext>
                </a:extLst>
              </a:tr>
            </a:tbl>
          </a:graphicData>
        </a:graphic>
      </p:graphicFrame>
      <p:sp>
        <p:nvSpPr>
          <p:cNvPr id="11" name="Rectangle 10">
            <a:extLst>
              <a:ext uri="{FF2B5EF4-FFF2-40B4-BE49-F238E27FC236}">
                <a16:creationId xmlns:a16="http://schemas.microsoft.com/office/drawing/2014/main" id="{6AC0E3D7-AD1F-4C95-88D0-FCEBC41D10C9}"/>
              </a:ext>
            </a:extLst>
          </p:cNvPr>
          <p:cNvSpPr/>
          <p:nvPr/>
        </p:nvSpPr>
        <p:spPr>
          <a:xfrm>
            <a:off x="5877467" y="4588521"/>
            <a:ext cx="3116340" cy="419408"/>
          </a:xfrm>
          <a:prstGeom prst="rect">
            <a:avLst/>
          </a:prstGeom>
          <a:solidFill>
            <a:srgbClr val="0C3A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TOTAL: 457 units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5"/>
          <p:cNvSpPr txBox="1">
            <a:spLocks noGrp="1"/>
          </p:cNvSpPr>
          <p:nvPr>
            <p:ph type="title"/>
          </p:nvPr>
        </p:nvSpPr>
        <p:spPr>
          <a:xfrm>
            <a:off x="311700" y="34527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990"/>
              <a:buFont typeface="Arial"/>
              <a:buNone/>
            </a:pPr>
            <a:r>
              <a:rPr lang="en" sz="2388" b="1">
                <a:latin typeface="Roboto"/>
                <a:ea typeface="Roboto"/>
                <a:cs typeface="Roboto"/>
                <a:sym typeface="Roboto"/>
              </a:rPr>
              <a:t>Sites Inventory - Selecting Sites for Housing Development</a:t>
            </a:r>
            <a:endParaRPr sz="2388" b="1">
              <a:latin typeface="Roboto"/>
              <a:ea typeface="Roboto"/>
              <a:cs typeface="Roboto"/>
              <a:sym typeface="Roboto"/>
            </a:endParaRPr>
          </a:p>
          <a:p>
            <a:pPr marL="0" lvl="0" indent="0" algn="l" rtl="0">
              <a:spcBef>
                <a:spcPts val="0"/>
              </a:spcBef>
              <a:spcAft>
                <a:spcPts val="0"/>
              </a:spcAft>
              <a:buSzPts val="990"/>
              <a:buNone/>
            </a:pPr>
            <a:endParaRPr sz="2520"/>
          </a:p>
        </p:txBody>
      </p:sp>
      <p:sp>
        <p:nvSpPr>
          <p:cNvPr id="146" name="Google Shape;146;p25"/>
          <p:cNvSpPr txBox="1"/>
          <p:nvPr/>
        </p:nvSpPr>
        <p:spPr>
          <a:xfrm>
            <a:off x="254700" y="1414500"/>
            <a:ext cx="3969000" cy="3400901"/>
          </a:xfrm>
          <a:prstGeom prst="rect">
            <a:avLst/>
          </a:prstGeom>
          <a:noFill/>
          <a:ln>
            <a:noFill/>
          </a:ln>
        </p:spPr>
        <p:txBody>
          <a:bodyPr spcFirstLastPara="1" wrap="square" lIns="91425" tIns="91425" rIns="91425" bIns="91425" anchor="t" anchorCtr="0">
            <a:spAutoFit/>
          </a:bodyPr>
          <a:lstStyle/>
          <a:p>
            <a:pPr marL="228600" lvl="0" indent="-190500" algn="l" rtl="0">
              <a:spcBef>
                <a:spcPts val="0"/>
              </a:spcBef>
              <a:spcAft>
                <a:spcPts val="600"/>
              </a:spcAft>
              <a:buSzPts val="1200"/>
              <a:buChar char="●"/>
            </a:pPr>
            <a:r>
              <a:rPr lang="en" sz="1100" dirty="0"/>
              <a:t>City has to justify site selection; </a:t>
            </a:r>
            <a:r>
              <a:rPr lang="en-US" sz="1100" dirty="0"/>
              <a:t>generally, need to look at sites between 0.5 and 10 acres</a:t>
            </a:r>
            <a:endParaRPr sz="1100" dirty="0"/>
          </a:p>
          <a:p>
            <a:pPr marL="228600" lvl="0" indent="-190500" algn="l" rtl="0">
              <a:spcBef>
                <a:spcPts val="0"/>
              </a:spcBef>
              <a:spcAft>
                <a:spcPts val="600"/>
              </a:spcAft>
              <a:buSzPts val="1200"/>
              <a:buChar char="●"/>
            </a:pPr>
            <a:r>
              <a:rPr lang="en" sz="1100" dirty="0"/>
              <a:t>Gardena has very little vacant land – approximately 5 acres total</a:t>
            </a:r>
            <a:endParaRPr sz="1100" dirty="0"/>
          </a:p>
          <a:p>
            <a:pPr marL="228600" lvl="0" indent="-190500" algn="l" rtl="0">
              <a:spcBef>
                <a:spcPts val="0"/>
              </a:spcBef>
              <a:spcAft>
                <a:spcPts val="600"/>
              </a:spcAft>
              <a:buSzPts val="1200"/>
              <a:buChar char="●"/>
            </a:pPr>
            <a:r>
              <a:rPr lang="en" sz="1100" dirty="0"/>
              <a:t>Only sites which have potential for near-term development qualify for identifying sufficient sites</a:t>
            </a:r>
            <a:endParaRPr sz="1100" dirty="0"/>
          </a:p>
          <a:p>
            <a:pPr marL="514350" lvl="1" indent="-304800" algn="l" rtl="0">
              <a:spcBef>
                <a:spcPts val="0"/>
              </a:spcBef>
              <a:spcAft>
                <a:spcPts val="600"/>
              </a:spcAft>
              <a:buSzPts val="1200"/>
              <a:buChar char="○"/>
            </a:pPr>
            <a:r>
              <a:rPr lang="en" sz="1100" dirty="0"/>
              <a:t>Staff went through and identified properties that could likely be redeveloped based on condition of property, age of buildings, use, or expressed interest</a:t>
            </a:r>
            <a:endParaRPr sz="1100" dirty="0"/>
          </a:p>
          <a:p>
            <a:pPr marL="228600" lvl="0" indent="-190500" algn="l" rtl="0">
              <a:spcBef>
                <a:spcPts val="0"/>
              </a:spcBef>
              <a:spcAft>
                <a:spcPts val="600"/>
              </a:spcAft>
              <a:buSzPts val="1200"/>
              <a:buChar char="●"/>
            </a:pPr>
            <a:r>
              <a:rPr lang="en" sz="1100" dirty="0"/>
              <a:t>The only way to meet the statutory obligation will </a:t>
            </a:r>
            <a:r>
              <a:rPr lang="en-US" sz="1100" dirty="0"/>
              <a:t>probably </a:t>
            </a:r>
            <a:r>
              <a:rPr lang="en" sz="1100" dirty="0"/>
              <a:t>be to do a housing overlay on commercial and industrial properties</a:t>
            </a:r>
            <a:endParaRPr sz="1100" dirty="0"/>
          </a:p>
          <a:p>
            <a:pPr marL="228600" lvl="0" indent="-190500" algn="l" rtl="0">
              <a:spcBef>
                <a:spcPts val="0"/>
              </a:spcBef>
              <a:spcAft>
                <a:spcPts val="600"/>
              </a:spcAft>
              <a:buSzPts val="1200"/>
              <a:buChar char="●"/>
            </a:pPr>
            <a:r>
              <a:rPr lang="en" sz="1100" dirty="0"/>
              <a:t>State law prohibits the concentration of affordable housing in one location; it must be spread throughout City</a:t>
            </a:r>
            <a:endParaRPr sz="1100" dirty="0"/>
          </a:p>
          <a:p>
            <a:pPr marL="0" lvl="0" indent="0" algn="l" rtl="0">
              <a:spcBef>
                <a:spcPts val="0"/>
              </a:spcBef>
              <a:spcAft>
                <a:spcPts val="0"/>
              </a:spcAft>
              <a:buNone/>
            </a:pPr>
            <a:endParaRPr dirty="0">
              <a:latin typeface="Roboto"/>
              <a:ea typeface="Roboto"/>
              <a:cs typeface="Roboto"/>
              <a:sym typeface="Roboto"/>
            </a:endParaRPr>
          </a:p>
        </p:txBody>
      </p:sp>
      <p:pic>
        <p:nvPicPr>
          <p:cNvPr id="147" name="Google Shape;147;p2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572000" y="1414500"/>
            <a:ext cx="4381675" cy="2920400"/>
          </a:xfrm>
          <a:prstGeom prst="rect">
            <a:avLst/>
          </a:prstGeom>
          <a:noFill/>
          <a:ln>
            <a:noFill/>
          </a:ln>
        </p:spPr>
      </p:pic>
    </p:spTree>
    <p:extLst>
      <p:ext uri="{BB962C8B-B14F-4D97-AF65-F5344CB8AC3E}">
        <p14:creationId xmlns:p14="http://schemas.microsoft.com/office/powerpoint/2010/main" val="3240601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8" name="Rectangle 7">
            <a:extLst>
              <a:ext uri="{FF2B5EF4-FFF2-40B4-BE49-F238E27FC236}">
                <a16:creationId xmlns:a16="http://schemas.microsoft.com/office/drawing/2014/main" id="{EE1BB803-69E5-754F-8E3D-D0695B080E25}"/>
              </a:ext>
            </a:extLst>
          </p:cNvPr>
          <p:cNvSpPr/>
          <p:nvPr/>
        </p:nvSpPr>
        <p:spPr>
          <a:xfrm>
            <a:off x="910086" y="111268"/>
            <a:ext cx="3070047" cy="1148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Google Shape;159;p27"/>
          <p:cNvSpPr txBox="1">
            <a:spLocks noGrp="1"/>
          </p:cNvSpPr>
          <p:nvPr>
            <p:ph type="title"/>
          </p:nvPr>
        </p:nvSpPr>
        <p:spPr>
          <a:xfrm>
            <a:off x="4493404" y="111268"/>
            <a:ext cx="4182662"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990"/>
              <a:buFont typeface="Arial"/>
              <a:buNone/>
            </a:pPr>
            <a:r>
              <a:rPr lang="en" sz="2388" b="1" dirty="0">
                <a:latin typeface="Roboto"/>
                <a:ea typeface="Roboto"/>
                <a:cs typeface="Roboto"/>
                <a:sym typeface="Roboto"/>
              </a:rPr>
              <a:t>Sites Inventory - Selecting Sites for Housing Development</a:t>
            </a:r>
            <a:endParaRPr sz="2388" b="1" dirty="0">
              <a:latin typeface="Roboto"/>
              <a:ea typeface="Roboto"/>
              <a:cs typeface="Roboto"/>
              <a:sym typeface="Roboto"/>
            </a:endParaRPr>
          </a:p>
          <a:p>
            <a:pPr marL="0" lvl="0" indent="0" algn="l" rtl="0">
              <a:spcBef>
                <a:spcPts val="0"/>
              </a:spcBef>
              <a:spcAft>
                <a:spcPts val="0"/>
              </a:spcAft>
              <a:buSzPts val="990"/>
              <a:buNone/>
            </a:pPr>
            <a:endParaRPr sz="2520" dirty="0"/>
          </a:p>
        </p:txBody>
      </p:sp>
      <p:sp>
        <p:nvSpPr>
          <p:cNvPr id="9" name="Rectangle 8">
            <a:extLst>
              <a:ext uri="{FF2B5EF4-FFF2-40B4-BE49-F238E27FC236}">
                <a16:creationId xmlns:a16="http://schemas.microsoft.com/office/drawing/2014/main" id="{720B3476-A2AD-A344-B20E-F572056CBF69}"/>
              </a:ext>
            </a:extLst>
          </p:cNvPr>
          <p:cNvSpPr/>
          <p:nvPr/>
        </p:nvSpPr>
        <p:spPr>
          <a:xfrm>
            <a:off x="396815" y="3485072"/>
            <a:ext cx="1026543" cy="629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2428B67-398B-4728-BDBA-59A09D96F3E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4000"/>
                    </a14:imgEffect>
                    <a14:imgEffect>
                      <a14:saturation sat="289000"/>
                    </a14:imgEffect>
                    <a14:imgEffect>
                      <a14:brightnessContrast contrast="-45000"/>
                    </a14:imgEffect>
                  </a14:imgLayer>
                </a14:imgProps>
              </a:ext>
            </a:extLst>
          </a:blip>
          <a:stretch>
            <a:fillRect/>
          </a:stretch>
        </p:blipFill>
        <p:spPr>
          <a:xfrm>
            <a:off x="910086" y="-17083"/>
            <a:ext cx="3146657" cy="527185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8"/>
          <p:cNvSpPr txBox="1">
            <a:spLocks noGrp="1"/>
          </p:cNvSpPr>
          <p:nvPr>
            <p:ph type="title"/>
          </p:nvPr>
        </p:nvSpPr>
        <p:spPr>
          <a:xfrm>
            <a:off x="203200" y="345275"/>
            <a:ext cx="878205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990"/>
              <a:buFont typeface="Arial"/>
              <a:buNone/>
            </a:pPr>
            <a:r>
              <a:rPr lang="en" sz="2388" b="1" dirty="0">
                <a:latin typeface="Roboto"/>
                <a:ea typeface="Roboto"/>
                <a:cs typeface="Roboto"/>
                <a:sym typeface="Roboto"/>
              </a:rPr>
              <a:t>Sites Inventory - Expressed interest in residential development</a:t>
            </a:r>
            <a:endParaRPr sz="2388" b="1" dirty="0">
              <a:latin typeface="Roboto"/>
              <a:ea typeface="Roboto"/>
              <a:cs typeface="Roboto"/>
              <a:sym typeface="Roboto"/>
            </a:endParaRPr>
          </a:p>
          <a:p>
            <a:pPr marL="0" lvl="0" indent="0" algn="l" rtl="0">
              <a:spcBef>
                <a:spcPts val="0"/>
              </a:spcBef>
              <a:spcAft>
                <a:spcPts val="0"/>
              </a:spcAft>
              <a:buSzPts val="990"/>
              <a:buNone/>
            </a:pPr>
            <a:endParaRPr sz="2520" dirty="0"/>
          </a:p>
        </p:txBody>
      </p:sp>
      <p:pic>
        <p:nvPicPr>
          <p:cNvPr id="3" name="Picture 2">
            <a:extLst>
              <a:ext uri="{FF2B5EF4-FFF2-40B4-BE49-F238E27FC236}">
                <a16:creationId xmlns:a16="http://schemas.microsoft.com/office/drawing/2014/main" id="{26BE1C57-B0C1-A24C-B52C-9F2619639E5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15490" y="1226845"/>
            <a:ext cx="5369760" cy="3436070"/>
          </a:xfrm>
          <a:prstGeom prst="rect">
            <a:avLst/>
          </a:prstGeom>
        </p:spPr>
      </p:pic>
      <p:sp>
        <p:nvSpPr>
          <p:cNvPr id="4" name="TextBox 3">
            <a:extLst>
              <a:ext uri="{FF2B5EF4-FFF2-40B4-BE49-F238E27FC236}">
                <a16:creationId xmlns:a16="http://schemas.microsoft.com/office/drawing/2014/main" id="{6E529524-26AE-4C6E-B8D7-7FC7C20F8B6E}"/>
              </a:ext>
            </a:extLst>
          </p:cNvPr>
          <p:cNvSpPr txBox="1"/>
          <p:nvPr/>
        </p:nvSpPr>
        <p:spPr>
          <a:xfrm>
            <a:off x="4449775" y="1093753"/>
            <a:ext cx="1932121" cy="646331"/>
          </a:xfrm>
          <a:prstGeom prst="rect">
            <a:avLst/>
          </a:prstGeom>
          <a:solidFill>
            <a:schemeClr val="bg1"/>
          </a:solidFill>
          <a:ln>
            <a:solidFill>
              <a:srgbClr val="0070C0"/>
            </a:solidFill>
          </a:ln>
        </p:spPr>
        <p:txBody>
          <a:bodyPr wrap="square" lIns="91440" tIns="45720" rIns="91440" bIns="45720" rtlCol="0" anchor="t">
            <a:spAutoFit/>
          </a:bodyPr>
          <a:lstStyle/>
          <a:p>
            <a:r>
              <a:rPr lang="en-US" sz="900" b="1" dirty="0"/>
              <a:t>LOCATION: </a:t>
            </a:r>
            <a:r>
              <a:rPr lang="en-US" sz="900" dirty="0"/>
              <a:t>16911 S. Normandie </a:t>
            </a:r>
          </a:p>
          <a:p>
            <a:r>
              <a:rPr lang="en-US" sz="900" b="1" dirty="0"/>
              <a:t>SIZE: </a:t>
            </a:r>
            <a:r>
              <a:rPr lang="en-US" sz="900" dirty="0"/>
              <a:t>3.9 acres</a:t>
            </a:r>
          </a:p>
          <a:p>
            <a:r>
              <a:rPr lang="en-US" sz="900" b="1" dirty="0"/>
              <a:t>POTENTIAL UNITS: </a:t>
            </a:r>
            <a:r>
              <a:rPr lang="en-US" sz="900" dirty="0"/>
              <a:t>250</a:t>
            </a:r>
          </a:p>
          <a:p>
            <a:r>
              <a:rPr lang="en-US" sz="900" b="1" dirty="0"/>
              <a:t>COMMENT: </a:t>
            </a:r>
            <a:r>
              <a:rPr lang="en-US" sz="900" dirty="0"/>
              <a:t>GPA/ZC/SP</a:t>
            </a:r>
          </a:p>
        </p:txBody>
      </p:sp>
      <p:sp>
        <p:nvSpPr>
          <p:cNvPr id="6" name="TextBox 5">
            <a:extLst>
              <a:ext uri="{FF2B5EF4-FFF2-40B4-BE49-F238E27FC236}">
                <a16:creationId xmlns:a16="http://schemas.microsoft.com/office/drawing/2014/main" id="{500768A3-3EF0-405D-B90E-D9BE0670EEAB}"/>
              </a:ext>
            </a:extLst>
          </p:cNvPr>
          <p:cNvSpPr txBox="1"/>
          <p:nvPr/>
        </p:nvSpPr>
        <p:spPr>
          <a:xfrm>
            <a:off x="4818845" y="4137436"/>
            <a:ext cx="1786978" cy="646331"/>
          </a:xfrm>
          <a:prstGeom prst="rect">
            <a:avLst/>
          </a:prstGeom>
          <a:solidFill>
            <a:schemeClr val="bg1"/>
          </a:solidFill>
          <a:ln>
            <a:solidFill>
              <a:srgbClr val="0070C0"/>
            </a:solidFill>
          </a:ln>
        </p:spPr>
        <p:txBody>
          <a:bodyPr wrap="square" rtlCol="0">
            <a:spAutoFit/>
          </a:bodyPr>
          <a:lstStyle/>
          <a:p>
            <a:r>
              <a:rPr lang="en-US" sz="900" b="1" dirty="0"/>
              <a:t>LOCATION: </a:t>
            </a:r>
            <a:r>
              <a:rPr lang="en-US" sz="900" dirty="0"/>
              <a:t>1610-1650 Artesia</a:t>
            </a:r>
          </a:p>
          <a:p>
            <a:r>
              <a:rPr lang="en-US" sz="900" b="1" dirty="0"/>
              <a:t>SIZE: </a:t>
            </a:r>
            <a:r>
              <a:rPr lang="en-US" sz="900" dirty="0"/>
              <a:t>7.6</a:t>
            </a:r>
            <a:r>
              <a:rPr lang="en-US" sz="900" b="1" dirty="0"/>
              <a:t> </a:t>
            </a:r>
            <a:r>
              <a:rPr lang="en-US" sz="900" dirty="0"/>
              <a:t>acres</a:t>
            </a:r>
          </a:p>
          <a:p>
            <a:r>
              <a:rPr lang="en-US" sz="900" b="1" dirty="0"/>
              <a:t>POTENTIAL UNITS: </a:t>
            </a:r>
            <a:r>
              <a:rPr lang="en-US" sz="900" dirty="0"/>
              <a:t>494</a:t>
            </a:r>
          </a:p>
          <a:p>
            <a:r>
              <a:rPr lang="en-US" sz="900" b="1" dirty="0"/>
              <a:t>COMMENT: </a:t>
            </a:r>
            <a:r>
              <a:rPr lang="en-US" sz="900" dirty="0"/>
              <a:t>GPA/ZC/SP</a:t>
            </a:r>
          </a:p>
        </p:txBody>
      </p:sp>
      <p:sp>
        <p:nvSpPr>
          <p:cNvPr id="7" name="TextBox 6">
            <a:extLst>
              <a:ext uri="{FF2B5EF4-FFF2-40B4-BE49-F238E27FC236}">
                <a16:creationId xmlns:a16="http://schemas.microsoft.com/office/drawing/2014/main" id="{317845F6-4DA0-4A7F-8DE3-BFFFB4987D1C}"/>
              </a:ext>
            </a:extLst>
          </p:cNvPr>
          <p:cNvSpPr txBox="1"/>
          <p:nvPr/>
        </p:nvSpPr>
        <p:spPr>
          <a:xfrm>
            <a:off x="7561490" y="2372790"/>
            <a:ext cx="1676400" cy="784830"/>
          </a:xfrm>
          <a:prstGeom prst="rect">
            <a:avLst/>
          </a:prstGeom>
          <a:solidFill>
            <a:schemeClr val="bg1"/>
          </a:solidFill>
          <a:ln>
            <a:solidFill>
              <a:srgbClr val="0070C0"/>
            </a:solidFill>
          </a:ln>
        </p:spPr>
        <p:txBody>
          <a:bodyPr wrap="square" rtlCol="0">
            <a:spAutoFit/>
          </a:bodyPr>
          <a:lstStyle/>
          <a:p>
            <a:r>
              <a:rPr lang="en-US" sz="900" b="1" dirty="0"/>
              <a:t>LOCATION: </a:t>
            </a:r>
            <a:r>
              <a:rPr lang="en-US" sz="900" dirty="0"/>
              <a:t>1012 Gardena Blvd./Parking area</a:t>
            </a:r>
          </a:p>
          <a:p>
            <a:r>
              <a:rPr lang="en-US" sz="900" b="1" dirty="0"/>
              <a:t>SIZE: </a:t>
            </a:r>
            <a:r>
              <a:rPr lang="en-US" sz="900" dirty="0"/>
              <a:t>1.0</a:t>
            </a:r>
            <a:r>
              <a:rPr lang="en-US" sz="900" b="1" dirty="0"/>
              <a:t> </a:t>
            </a:r>
            <a:r>
              <a:rPr lang="en-US" sz="900" dirty="0"/>
              <a:t>acres</a:t>
            </a:r>
          </a:p>
          <a:p>
            <a:r>
              <a:rPr lang="en-US" sz="900" b="1" dirty="0"/>
              <a:t>POTENTIAL UNITS: </a:t>
            </a:r>
            <a:r>
              <a:rPr lang="en-US" sz="900" dirty="0"/>
              <a:t>24</a:t>
            </a:r>
          </a:p>
          <a:p>
            <a:r>
              <a:rPr lang="en-US" sz="900" b="1" dirty="0"/>
              <a:t>COMMENT: </a:t>
            </a:r>
            <a:r>
              <a:rPr lang="en-US" sz="900" dirty="0"/>
              <a:t>Allowed by-right</a:t>
            </a:r>
          </a:p>
        </p:txBody>
      </p:sp>
      <p:graphicFrame>
        <p:nvGraphicFramePr>
          <p:cNvPr id="13" name="Google Shape;168;p28">
            <a:extLst>
              <a:ext uri="{FF2B5EF4-FFF2-40B4-BE49-F238E27FC236}">
                <a16:creationId xmlns:a16="http://schemas.microsoft.com/office/drawing/2014/main" id="{5A484193-DC59-4999-84CA-117FAC3460F6}"/>
              </a:ext>
            </a:extLst>
          </p:cNvPr>
          <p:cNvGraphicFramePr/>
          <p:nvPr>
            <p:extLst>
              <p:ext uri="{D42A27DB-BD31-4B8C-83A1-F6EECF244321}">
                <p14:modId xmlns:p14="http://schemas.microsoft.com/office/powerpoint/2010/main" val="1912016235"/>
              </p:ext>
            </p:extLst>
          </p:nvPr>
        </p:nvGraphicFramePr>
        <p:xfrm>
          <a:off x="0" y="1949130"/>
          <a:ext cx="4449775" cy="2416980"/>
        </p:xfrm>
        <a:graphic>
          <a:graphicData uri="http://schemas.openxmlformats.org/drawingml/2006/table">
            <a:tbl>
              <a:tblPr>
                <a:noFill/>
                <a:tableStyleId>{4EB5B9F8-E868-4035-9EEB-AE12B771199F}</a:tableStyleId>
              </a:tblPr>
              <a:tblGrid>
                <a:gridCol w="1695983">
                  <a:extLst>
                    <a:ext uri="{9D8B030D-6E8A-4147-A177-3AD203B41FA5}">
                      <a16:colId xmlns:a16="http://schemas.microsoft.com/office/drawing/2014/main" val="20000"/>
                    </a:ext>
                  </a:extLst>
                </a:gridCol>
                <a:gridCol w="693937">
                  <a:extLst>
                    <a:ext uri="{9D8B030D-6E8A-4147-A177-3AD203B41FA5}">
                      <a16:colId xmlns:a16="http://schemas.microsoft.com/office/drawing/2014/main" val="20001"/>
                    </a:ext>
                  </a:extLst>
                </a:gridCol>
                <a:gridCol w="1099845">
                  <a:extLst>
                    <a:ext uri="{9D8B030D-6E8A-4147-A177-3AD203B41FA5}">
                      <a16:colId xmlns:a16="http://schemas.microsoft.com/office/drawing/2014/main" val="20002"/>
                    </a:ext>
                  </a:extLst>
                </a:gridCol>
                <a:gridCol w="960010">
                  <a:extLst>
                    <a:ext uri="{9D8B030D-6E8A-4147-A177-3AD203B41FA5}">
                      <a16:colId xmlns:a16="http://schemas.microsoft.com/office/drawing/2014/main" val="20003"/>
                    </a:ext>
                  </a:extLst>
                </a:gridCol>
              </a:tblGrid>
              <a:tr h="370369">
                <a:tc>
                  <a:txBody>
                    <a:bodyPr/>
                    <a:lstStyle/>
                    <a:p>
                      <a:pPr marL="0" lvl="0" indent="0" algn="l" rtl="0">
                        <a:lnSpc>
                          <a:spcPct val="115000"/>
                        </a:lnSpc>
                        <a:spcBef>
                          <a:spcPts val="0"/>
                        </a:spcBef>
                        <a:spcAft>
                          <a:spcPts val="0"/>
                        </a:spcAft>
                        <a:buNone/>
                      </a:pPr>
                      <a:r>
                        <a:rPr lang="en" sz="1000" b="1"/>
                        <a:t>LOCATION</a:t>
                      </a:r>
                      <a:endParaRPr sz="1000" b="1"/>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SIZE</a:t>
                      </a:r>
                      <a:endParaRPr sz="1000" b="1"/>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POTENTIAL UNITS</a:t>
                      </a:r>
                      <a:endParaRPr sz="1000" b="1"/>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b="1"/>
                        <a:t>COMMENT</a:t>
                      </a:r>
                      <a:endParaRPr sz="1000" b="1"/>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05312">
                <a:tc>
                  <a:txBody>
                    <a:bodyPr/>
                    <a:lstStyle/>
                    <a:p>
                      <a:pPr marL="0" lvl="0" indent="0" algn="l" rtl="0">
                        <a:lnSpc>
                          <a:spcPct val="115000"/>
                        </a:lnSpc>
                        <a:spcBef>
                          <a:spcPts val="0"/>
                        </a:spcBef>
                        <a:spcAft>
                          <a:spcPts val="0"/>
                        </a:spcAft>
                        <a:buNone/>
                      </a:pPr>
                      <a:r>
                        <a:rPr lang="en" sz="1000" dirty="0"/>
                        <a:t>16911 S. Normandie</a:t>
                      </a:r>
                      <a:endParaRPr sz="1000" dirty="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3.9 acres</a:t>
                      </a:r>
                      <a:endParaRPr sz="100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250</a:t>
                      </a:r>
                      <a:endParaRPr sz="100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dirty="0"/>
                        <a:t>GPA/ZC/SP</a:t>
                      </a:r>
                      <a:endParaRPr sz="1000" dirty="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05312">
                <a:tc>
                  <a:txBody>
                    <a:bodyPr/>
                    <a:lstStyle/>
                    <a:p>
                      <a:pPr marL="0" lvl="0" indent="0" algn="l" rtl="0">
                        <a:lnSpc>
                          <a:spcPct val="115000"/>
                        </a:lnSpc>
                        <a:spcBef>
                          <a:spcPts val="0"/>
                        </a:spcBef>
                        <a:spcAft>
                          <a:spcPts val="0"/>
                        </a:spcAft>
                        <a:buNone/>
                      </a:pPr>
                      <a:r>
                        <a:rPr lang="en" sz="1000" dirty="0"/>
                        <a:t>1610/1650 Artesia</a:t>
                      </a:r>
                      <a:endParaRPr sz="1000" dirty="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7.6 acres</a:t>
                      </a:r>
                      <a:endParaRPr sz="100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494</a:t>
                      </a:r>
                      <a:endParaRPr sz="100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GPA/ZC/SP</a:t>
                      </a:r>
                      <a:endParaRPr sz="100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70369">
                <a:tc>
                  <a:txBody>
                    <a:bodyPr/>
                    <a:lstStyle/>
                    <a:p>
                      <a:pPr marL="0" lvl="0" indent="0" algn="l" rtl="0">
                        <a:lnSpc>
                          <a:spcPct val="115000"/>
                        </a:lnSpc>
                        <a:spcBef>
                          <a:spcPts val="0"/>
                        </a:spcBef>
                        <a:spcAft>
                          <a:spcPts val="0"/>
                        </a:spcAft>
                        <a:buNone/>
                      </a:pPr>
                      <a:r>
                        <a:rPr lang="en" sz="1000"/>
                        <a:t>1012 Gardena Blvd./Parking area</a:t>
                      </a:r>
                      <a:endParaRPr sz="100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1.0 acre</a:t>
                      </a:r>
                      <a:endParaRPr sz="100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  24</a:t>
                      </a:r>
                      <a:endParaRPr sz="100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Allowed by right</a:t>
                      </a:r>
                      <a:endParaRPr sz="100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84407">
                <a:tc>
                  <a:txBody>
                    <a:bodyPr/>
                    <a:lstStyle/>
                    <a:p>
                      <a:pPr marL="0" lvl="0" indent="0" algn="r" rtl="0">
                        <a:lnSpc>
                          <a:spcPct val="115000"/>
                        </a:lnSpc>
                        <a:spcBef>
                          <a:spcPts val="0"/>
                        </a:spcBef>
                        <a:spcAft>
                          <a:spcPts val="0"/>
                        </a:spcAft>
                        <a:buNone/>
                      </a:pPr>
                      <a:r>
                        <a:rPr lang="en" sz="1000" b="1" dirty="0"/>
                        <a:t>TOTAL</a:t>
                      </a:r>
                      <a:endParaRPr sz="1000" b="1" dirty="0"/>
                    </a:p>
                  </a:txBody>
                  <a:tcPr marL="91425" marR="91425" marT="91425" marB="91425">
                    <a:lnL w="12650" cap="flat" cmpd="sng">
                      <a:solidFill>
                        <a:srgbClr val="000000"/>
                      </a:solidFill>
                      <a:prstDash val="solid"/>
                      <a:round/>
                      <a:headEnd type="none" w="sm" len="sm"/>
                      <a:tailEnd type="none" w="sm" len="sm"/>
                    </a:lnL>
                    <a:lnR w="12650" cap="flat" cmpd="sng" algn="ctr">
                      <a:solidFill>
                        <a:srgbClr val="000000"/>
                      </a:solidFill>
                      <a:prstDash val="solid"/>
                      <a:round/>
                      <a:headEnd type="none" w="sm" len="sm"/>
                      <a:tailEnd type="none" w="sm" len="sm"/>
                    </a:lnR>
                    <a:lnT w="12650" cap="flat" cmpd="sng" algn="ctr">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 </a:t>
                      </a:r>
                      <a:endParaRPr sz="1000"/>
                    </a:p>
                  </a:txBody>
                  <a:tcPr marL="91425" marR="91425" marT="91425" marB="91425">
                    <a:lnL w="12650" cap="flat" cmpd="sng" algn="ctr">
                      <a:solidFill>
                        <a:srgbClr val="000000"/>
                      </a:solidFill>
                      <a:prstDash val="solid"/>
                      <a:round/>
                      <a:headEnd type="none" w="sm" len="sm"/>
                      <a:tailEnd type="none" w="sm" len="sm"/>
                    </a:lnL>
                    <a:lnR w="12650" cap="flat" cmpd="sng" algn="ctr">
                      <a:solidFill>
                        <a:srgbClr val="000000"/>
                      </a:solidFill>
                      <a:prstDash val="solid"/>
                      <a:round/>
                      <a:headEnd type="none" w="sm" len="sm"/>
                      <a:tailEnd type="none" w="sm" len="sm"/>
                    </a:lnR>
                    <a:lnT w="12650" cap="flat" cmpd="sng" algn="ctr">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dirty="0"/>
                        <a:t>768</a:t>
                      </a:r>
                      <a:endParaRPr sz="1000" dirty="0"/>
                    </a:p>
                  </a:txBody>
                  <a:tcPr marL="91425" marR="91425" marT="91425" marB="91425">
                    <a:lnL w="12650" cap="flat" cmpd="sng" algn="ctr">
                      <a:solidFill>
                        <a:srgbClr val="000000"/>
                      </a:solidFill>
                      <a:prstDash val="solid"/>
                      <a:round/>
                      <a:headEnd type="none" w="sm" len="sm"/>
                      <a:tailEnd type="none" w="sm" len="sm"/>
                    </a:lnL>
                    <a:lnR w="12650" cap="flat" cmpd="sng" algn="ctr">
                      <a:solidFill>
                        <a:srgbClr val="000000"/>
                      </a:solidFill>
                      <a:prstDash val="solid"/>
                      <a:round/>
                      <a:headEnd type="none" w="sm" len="sm"/>
                      <a:tailEnd type="none" w="sm" len="sm"/>
                    </a:lnR>
                    <a:lnT w="12650" cap="flat" cmpd="sng" algn="ctr">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dirty="0"/>
                        <a:t> </a:t>
                      </a:r>
                      <a:endParaRPr sz="1000" dirty="0"/>
                    </a:p>
                  </a:txBody>
                  <a:tcPr marL="91425" marR="91425" marT="91425" marB="91425">
                    <a:lnL w="12650" cap="flat" cmpd="sng" algn="ctr">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lgn="ctr">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8"/>
          <p:cNvSpPr txBox="1">
            <a:spLocks noGrp="1"/>
          </p:cNvSpPr>
          <p:nvPr>
            <p:ph type="title"/>
          </p:nvPr>
        </p:nvSpPr>
        <p:spPr>
          <a:xfrm>
            <a:off x="203200" y="345275"/>
            <a:ext cx="878205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990"/>
              <a:buFont typeface="Arial"/>
              <a:buNone/>
            </a:pPr>
            <a:r>
              <a:rPr lang="en" sz="2388" b="1" dirty="0">
                <a:latin typeface="Roboto"/>
                <a:ea typeface="Roboto"/>
                <a:cs typeface="Roboto"/>
                <a:sym typeface="Roboto"/>
              </a:rPr>
              <a:t>Sites Inventory - Expressed interest in residential development</a:t>
            </a:r>
            <a:endParaRPr sz="2388" b="1" dirty="0">
              <a:latin typeface="Roboto"/>
              <a:ea typeface="Roboto"/>
              <a:cs typeface="Roboto"/>
              <a:sym typeface="Roboto"/>
            </a:endParaRPr>
          </a:p>
          <a:p>
            <a:pPr marL="0" lvl="0" indent="0" algn="l" rtl="0">
              <a:spcBef>
                <a:spcPts val="0"/>
              </a:spcBef>
              <a:spcAft>
                <a:spcPts val="0"/>
              </a:spcAft>
              <a:buSzPts val="990"/>
              <a:buNone/>
            </a:pPr>
            <a:endParaRPr sz="2520" dirty="0"/>
          </a:p>
        </p:txBody>
      </p:sp>
      <p:pic>
        <p:nvPicPr>
          <p:cNvPr id="2" name="Picture 1">
            <a:extLst>
              <a:ext uri="{FF2B5EF4-FFF2-40B4-BE49-F238E27FC236}">
                <a16:creationId xmlns:a16="http://schemas.microsoft.com/office/drawing/2014/main" id="{5F9B0E88-AA0D-B64D-9DA2-7A5DE84690E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8428" y="1284824"/>
            <a:ext cx="4496056" cy="3498943"/>
          </a:xfrm>
          <a:prstGeom prst="rect">
            <a:avLst/>
          </a:prstGeom>
        </p:spPr>
      </p:pic>
      <p:sp>
        <p:nvSpPr>
          <p:cNvPr id="8" name="TextBox 7">
            <a:extLst>
              <a:ext uri="{FF2B5EF4-FFF2-40B4-BE49-F238E27FC236}">
                <a16:creationId xmlns:a16="http://schemas.microsoft.com/office/drawing/2014/main" id="{A4635A0E-A4D8-4641-8C56-1A6365EA54C8}"/>
              </a:ext>
            </a:extLst>
          </p:cNvPr>
          <p:cNvSpPr txBox="1"/>
          <p:nvPr/>
        </p:nvSpPr>
        <p:spPr>
          <a:xfrm>
            <a:off x="0" y="1798949"/>
            <a:ext cx="1778817" cy="646331"/>
          </a:xfrm>
          <a:prstGeom prst="rect">
            <a:avLst/>
          </a:prstGeom>
          <a:solidFill>
            <a:schemeClr val="bg1"/>
          </a:solidFill>
          <a:ln>
            <a:solidFill>
              <a:srgbClr val="0070C0"/>
            </a:solidFill>
          </a:ln>
        </p:spPr>
        <p:txBody>
          <a:bodyPr wrap="square" rtlCol="0">
            <a:spAutoFit/>
          </a:bodyPr>
          <a:lstStyle/>
          <a:p>
            <a:r>
              <a:rPr lang="en-US" sz="900" b="1" dirty="0"/>
              <a:t>LOCATION: </a:t>
            </a:r>
            <a:r>
              <a:rPr lang="en-US" sz="900" dirty="0"/>
              <a:t>2800 Rosecrans </a:t>
            </a:r>
          </a:p>
          <a:p>
            <a:r>
              <a:rPr lang="en-US" sz="900" b="1" dirty="0"/>
              <a:t>SIZE: </a:t>
            </a:r>
            <a:r>
              <a:rPr lang="en-US" sz="900" dirty="0"/>
              <a:t>.99 acres</a:t>
            </a:r>
          </a:p>
          <a:p>
            <a:r>
              <a:rPr lang="en-US" sz="900" b="1" dirty="0"/>
              <a:t>POTENTIAL UNITS: </a:t>
            </a:r>
            <a:r>
              <a:rPr lang="en-US" sz="900" dirty="0"/>
              <a:t>20</a:t>
            </a:r>
          </a:p>
          <a:p>
            <a:r>
              <a:rPr lang="en-US" sz="900" b="1" dirty="0"/>
              <a:t>COMMENT: </a:t>
            </a:r>
            <a:r>
              <a:rPr lang="en-US" sz="900" dirty="0"/>
              <a:t>GPA/ZC</a:t>
            </a:r>
          </a:p>
        </p:txBody>
      </p:sp>
      <p:sp>
        <p:nvSpPr>
          <p:cNvPr id="9" name="TextBox 8">
            <a:extLst>
              <a:ext uri="{FF2B5EF4-FFF2-40B4-BE49-F238E27FC236}">
                <a16:creationId xmlns:a16="http://schemas.microsoft.com/office/drawing/2014/main" id="{547F199F-8092-4083-B916-5C24F045F63D}"/>
              </a:ext>
            </a:extLst>
          </p:cNvPr>
          <p:cNvSpPr txBox="1"/>
          <p:nvPr/>
        </p:nvSpPr>
        <p:spPr>
          <a:xfrm>
            <a:off x="2086669" y="1108355"/>
            <a:ext cx="1778000" cy="646331"/>
          </a:xfrm>
          <a:prstGeom prst="rect">
            <a:avLst/>
          </a:prstGeom>
          <a:solidFill>
            <a:schemeClr val="bg1"/>
          </a:solidFill>
          <a:ln>
            <a:solidFill>
              <a:srgbClr val="0070C0"/>
            </a:solidFill>
          </a:ln>
        </p:spPr>
        <p:txBody>
          <a:bodyPr wrap="square" rtlCol="0">
            <a:spAutoFit/>
          </a:bodyPr>
          <a:lstStyle/>
          <a:p>
            <a:r>
              <a:rPr lang="en-US" sz="900" b="1" dirty="0"/>
              <a:t>LOCATION: </a:t>
            </a:r>
            <a:r>
              <a:rPr lang="en-US" sz="900" dirty="0"/>
              <a:t>1433 W 139</a:t>
            </a:r>
            <a:r>
              <a:rPr lang="en-US" sz="900" baseline="30000" dirty="0"/>
              <a:t>th</a:t>
            </a:r>
            <a:r>
              <a:rPr lang="en-US" sz="900" dirty="0"/>
              <a:t> St.</a:t>
            </a:r>
          </a:p>
          <a:p>
            <a:r>
              <a:rPr lang="en-US" sz="900" b="1" dirty="0"/>
              <a:t>SIZE: </a:t>
            </a:r>
            <a:r>
              <a:rPr lang="en-US" sz="900" dirty="0"/>
              <a:t>1.88 acres</a:t>
            </a:r>
          </a:p>
          <a:p>
            <a:r>
              <a:rPr lang="en-US" sz="900" b="1" dirty="0"/>
              <a:t>POTENTIAL UNITS: </a:t>
            </a:r>
            <a:r>
              <a:rPr lang="en-US" sz="900" dirty="0"/>
              <a:t>45</a:t>
            </a:r>
          </a:p>
          <a:p>
            <a:r>
              <a:rPr lang="en-US" sz="900" b="1" dirty="0"/>
              <a:t>COMMENT: </a:t>
            </a:r>
            <a:r>
              <a:rPr lang="en-US" sz="900" dirty="0"/>
              <a:t>GPA/ZC to R-4</a:t>
            </a:r>
          </a:p>
        </p:txBody>
      </p:sp>
      <p:sp>
        <p:nvSpPr>
          <p:cNvPr id="10" name="TextBox 9">
            <a:extLst>
              <a:ext uri="{FF2B5EF4-FFF2-40B4-BE49-F238E27FC236}">
                <a16:creationId xmlns:a16="http://schemas.microsoft.com/office/drawing/2014/main" id="{3405417B-AF72-4A0D-9006-4B20C5F0ACC0}"/>
              </a:ext>
            </a:extLst>
          </p:cNvPr>
          <p:cNvSpPr txBox="1"/>
          <p:nvPr/>
        </p:nvSpPr>
        <p:spPr>
          <a:xfrm>
            <a:off x="1959751" y="3194446"/>
            <a:ext cx="1814489" cy="784830"/>
          </a:xfrm>
          <a:prstGeom prst="rect">
            <a:avLst/>
          </a:prstGeom>
          <a:solidFill>
            <a:schemeClr val="bg1"/>
          </a:solidFill>
          <a:ln>
            <a:solidFill>
              <a:srgbClr val="0070C0"/>
            </a:solidFill>
          </a:ln>
        </p:spPr>
        <p:txBody>
          <a:bodyPr wrap="square" rtlCol="0">
            <a:spAutoFit/>
          </a:bodyPr>
          <a:lstStyle/>
          <a:p>
            <a:r>
              <a:rPr lang="en-US" sz="900" b="1" dirty="0"/>
              <a:t>LOCATION: </a:t>
            </a:r>
            <a:r>
              <a:rPr lang="en-US" sz="900" dirty="0"/>
              <a:t>15717-15725 S. Normandie</a:t>
            </a:r>
          </a:p>
          <a:p>
            <a:r>
              <a:rPr lang="en-US" sz="900" b="1" dirty="0"/>
              <a:t>SIZE: </a:t>
            </a:r>
            <a:r>
              <a:rPr lang="en-US" sz="900" dirty="0"/>
              <a:t>.91 acres</a:t>
            </a:r>
          </a:p>
          <a:p>
            <a:r>
              <a:rPr lang="en-US" sz="900" b="1" dirty="0"/>
              <a:t>POTENTIAL UNITS: </a:t>
            </a:r>
            <a:r>
              <a:rPr lang="en-US" sz="900" dirty="0"/>
              <a:t>30</a:t>
            </a:r>
          </a:p>
          <a:p>
            <a:r>
              <a:rPr lang="en-US" sz="900" b="1" dirty="0"/>
              <a:t>COMMENT: </a:t>
            </a:r>
            <a:r>
              <a:rPr lang="en-US" sz="900" dirty="0"/>
              <a:t>Allowed by-right</a:t>
            </a:r>
          </a:p>
        </p:txBody>
      </p:sp>
      <p:sp>
        <p:nvSpPr>
          <p:cNvPr id="11" name="TextBox 10">
            <a:extLst>
              <a:ext uri="{FF2B5EF4-FFF2-40B4-BE49-F238E27FC236}">
                <a16:creationId xmlns:a16="http://schemas.microsoft.com/office/drawing/2014/main" id="{0493B692-999B-49A8-86B7-0DCC534E0E74}"/>
              </a:ext>
            </a:extLst>
          </p:cNvPr>
          <p:cNvSpPr txBox="1"/>
          <p:nvPr/>
        </p:nvSpPr>
        <p:spPr>
          <a:xfrm>
            <a:off x="57800" y="3194446"/>
            <a:ext cx="1778817" cy="646331"/>
          </a:xfrm>
          <a:prstGeom prst="rect">
            <a:avLst/>
          </a:prstGeom>
          <a:solidFill>
            <a:schemeClr val="bg1"/>
          </a:solidFill>
          <a:ln>
            <a:solidFill>
              <a:srgbClr val="0070C0"/>
            </a:solidFill>
          </a:ln>
        </p:spPr>
        <p:txBody>
          <a:bodyPr wrap="square" rtlCol="0">
            <a:spAutoFit/>
          </a:bodyPr>
          <a:lstStyle/>
          <a:p>
            <a:r>
              <a:rPr lang="en-US" sz="900" b="1" dirty="0"/>
              <a:t>LOCATION: </a:t>
            </a:r>
            <a:r>
              <a:rPr lang="en-US" sz="900" dirty="0"/>
              <a:t>2315-2545 Marine</a:t>
            </a:r>
          </a:p>
          <a:p>
            <a:r>
              <a:rPr lang="en-US" sz="900" b="1" dirty="0"/>
              <a:t>SIZE: </a:t>
            </a:r>
            <a:r>
              <a:rPr lang="en-US" sz="900" dirty="0"/>
              <a:t>2.9 acres</a:t>
            </a:r>
          </a:p>
          <a:p>
            <a:r>
              <a:rPr lang="en-US" sz="900" b="1" dirty="0"/>
              <a:t>POTENTIAL UNITS: </a:t>
            </a:r>
            <a:r>
              <a:rPr lang="en-US" sz="900" dirty="0"/>
              <a:t>64</a:t>
            </a:r>
          </a:p>
          <a:p>
            <a:r>
              <a:rPr lang="en-US" sz="900" b="1" dirty="0"/>
              <a:t>COMMENT: </a:t>
            </a:r>
            <a:r>
              <a:rPr lang="en-US" sz="900" dirty="0"/>
              <a:t>Allowed by-right</a:t>
            </a:r>
          </a:p>
        </p:txBody>
      </p:sp>
      <p:graphicFrame>
        <p:nvGraphicFramePr>
          <p:cNvPr id="13" name="Google Shape;168;p28">
            <a:extLst>
              <a:ext uri="{FF2B5EF4-FFF2-40B4-BE49-F238E27FC236}">
                <a16:creationId xmlns:a16="http://schemas.microsoft.com/office/drawing/2014/main" id="{00DC42C4-C535-4FD5-843C-37D330CA67BC}"/>
              </a:ext>
            </a:extLst>
          </p:cNvPr>
          <p:cNvGraphicFramePr/>
          <p:nvPr>
            <p:extLst>
              <p:ext uri="{D42A27DB-BD31-4B8C-83A1-F6EECF244321}">
                <p14:modId xmlns:p14="http://schemas.microsoft.com/office/powerpoint/2010/main" val="3058098875"/>
              </p:ext>
            </p:extLst>
          </p:nvPr>
        </p:nvGraphicFramePr>
        <p:xfrm>
          <a:off x="4106996" y="1282077"/>
          <a:ext cx="4734488" cy="2938815"/>
        </p:xfrm>
        <a:graphic>
          <a:graphicData uri="http://schemas.openxmlformats.org/drawingml/2006/table">
            <a:tbl>
              <a:tblPr>
                <a:noFill/>
                <a:tableStyleId>{4EB5B9F8-E868-4035-9EEB-AE12B771199F}</a:tableStyleId>
              </a:tblPr>
              <a:tblGrid>
                <a:gridCol w="1804498">
                  <a:extLst>
                    <a:ext uri="{9D8B030D-6E8A-4147-A177-3AD203B41FA5}">
                      <a16:colId xmlns:a16="http://schemas.microsoft.com/office/drawing/2014/main" val="20000"/>
                    </a:ext>
                  </a:extLst>
                </a:gridCol>
                <a:gridCol w="738338">
                  <a:extLst>
                    <a:ext uri="{9D8B030D-6E8A-4147-A177-3AD203B41FA5}">
                      <a16:colId xmlns:a16="http://schemas.microsoft.com/office/drawing/2014/main" val="20001"/>
                    </a:ext>
                  </a:extLst>
                </a:gridCol>
                <a:gridCol w="1170217">
                  <a:extLst>
                    <a:ext uri="{9D8B030D-6E8A-4147-A177-3AD203B41FA5}">
                      <a16:colId xmlns:a16="http://schemas.microsoft.com/office/drawing/2014/main" val="20002"/>
                    </a:ext>
                  </a:extLst>
                </a:gridCol>
                <a:gridCol w="1021435">
                  <a:extLst>
                    <a:ext uri="{9D8B030D-6E8A-4147-A177-3AD203B41FA5}">
                      <a16:colId xmlns:a16="http://schemas.microsoft.com/office/drawing/2014/main" val="20003"/>
                    </a:ext>
                  </a:extLst>
                </a:gridCol>
              </a:tblGrid>
              <a:tr h="346575">
                <a:tc>
                  <a:txBody>
                    <a:bodyPr/>
                    <a:lstStyle/>
                    <a:p>
                      <a:pPr marL="0" lvl="0" indent="0" algn="l" rtl="0">
                        <a:lnSpc>
                          <a:spcPct val="115000"/>
                        </a:lnSpc>
                        <a:spcBef>
                          <a:spcPts val="0"/>
                        </a:spcBef>
                        <a:spcAft>
                          <a:spcPts val="0"/>
                        </a:spcAft>
                        <a:buNone/>
                      </a:pPr>
                      <a:r>
                        <a:rPr lang="en" sz="1000" b="1"/>
                        <a:t>LOCATION</a:t>
                      </a:r>
                      <a:endParaRPr sz="1000" b="1"/>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bg1"/>
                    </a:solidFill>
                  </a:tcPr>
                </a:tc>
                <a:tc>
                  <a:txBody>
                    <a:bodyPr/>
                    <a:lstStyle/>
                    <a:p>
                      <a:pPr marL="0" lvl="0" indent="0" algn="l" rtl="0">
                        <a:lnSpc>
                          <a:spcPct val="115000"/>
                        </a:lnSpc>
                        <a:spcBef>
                          <a:spcPts val="0"/>
                        </a:spcBef>
                        <a:spcAft>
                          <a:spcPts val="0"/>
                        </a:spcAft>
                        <a:buNone/>
                      </a:pPr>
                      <a:r>
                        <a:rPr lang="en" sz="1000" b="1" dirty="0"/>
                        <a:t>SIZE</a:t>
                      </a:r>
                      <a:endParaRPr sz="1000" b="1" dirty="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bg1"/>
                    </a:solidFill>
                  </a:tcPr>
                </a:tc>
                <a:tc>
                  <a:txBody>
                    <a:bodyPr/>
                    <a:lstStyle/>
                    <a:p>
                      <a:pPr marL="0" lvl="0" indent="0" algn="l" rtl="0">
                        <a:lnSpc>
                          <a:spcPct val="115000"/>
                        </a:lnSpc>
                        <a:spcBef>
                          <a:spcPts val="0"/>
                        </a:spcBef>
                        <a:spcAft>
                          <a:spcPts val="0"/>
                        </a:spcAft>
                        <a:buNone/>
                      </a:pPr>
                      <a:r>
                        <a:rPr lang="en" sz="1000" b="1"/>
                        <a:t>POTENTIAL UNITS</a:t>
                      </a:r>
                      <a:endParaRPr sz="1000" b="1"/>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bg1"/>
                    </a:solidFill>
                  </a:tcPr>
                </a:tc>
                <a:tc>
                  <a:txBody>
                    <a:bodyPr/>
                    <a:lstStyle/>
                    <a:p>
                      <a:pPr marL="0" lvl="0" indent="0" algn="l" rtl="0">
                        <a:lnSpc>
                          <a:spcPct val="115000"/>
                        </a:lnSpc>
                        <a:spcBef>
                          <a:spcPts val="0"/>
                        </a:spcBef>
                        <a:spcAft>
                          <a:spcPts val="0"/>
                        </a:spcAft>
                        <a:buNone/>
                      </a:pPr>
                      <a:r>
                        <a:rPr lang="en" sz="1000" b="1"/>
                        <a:t>COMMENT</a:t>
                      </a:r>
                      <a:endParaRPr sz="1000" b="1"/>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bg1"/>
                    </a:solidFill>
                  </a:tcPr>
                </a:tc>
                <a:extLst>
                  <a:ext uri="{0D108BD9-81ED-4DB2-BD59-A6C34878D82A}">
                    <a16:rowId xmlns:a16="http://schemas.microsoft.com/office/drawing/2014/main" val="10000"/>
                  </a:ext>
                </a:extLst>
              </a:tr>
              <a:tr h="372050">
                <a:tc>
                  <a:txBody>
                    <a:bodyPr/>
                    <a:lstStyle/>
                    <a:p>
                      <a:pPr marL="0" lvl="0" indent="0" algn="l" rtl="0">
                        <a:lnSpc>
                          <a:spcPct val="115000"/>
                        </a:lnSpc>
                        <a:spcBef>
                          <a:spcPts val="0"/>
                        </a:spcBef>
                        <a:spcAft>
                          <a:spcPts val="0"/>
                        </a:spcAft>
                        <a:buNone/>
                      </a:pPr>
                      <a:r>
                        <a:rPr lang="en" sz="1000"/>
                        <a:t>2315 – 2545 Marine</a:t>
                      </a:r>
                      <a:endParaRPr sz="1000"/>
                    </a:p>
                  </a:txBody>
                  <a:tcPr marL="91425" marR="91425" marT="91425" marB="91425">
                    <a:lnL w="12650" cap="flat" cmpd="sng">
                      <a:solidFill>
                        <a:srgbClr val="000000"/>
                      </a:solidFill>
                      <a:prstDash val="solid"/>
                      <a:round/>
                      <a:headEnd type="none" w="sm" len="sm"/>
                      <a:tailEnd type="none" w="sm" len="sm"/>
                    </a:lnL>
                    <a:lnR w="12650" cap="flat" cmpd="sng" algn="ctr">
                      <a:solidFill>
                        <a:srgbClr val="000000"/>
                      </a:solidFill>
                      <a:prstDash val="solid"/>
                      <a:round/>
                      <a:headEnd type="none" w="sm" len="sm"/>
                      <a:tailEnd type="none" w="sm" len="sm"/>
                    </a:lnR>
                    <a:lnT w="12650" cap="flat" cmpd="sng" algn="ctr">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bg1"/>
                    </a:solidFill>
                  </a:tcPr>
                </a:tc>
                <a:tc>
                  <a:txBody>
                    <a:bodyPr/>
                    <a:lstStyle/>
                    <a:p>
                      <a:pPr marL="0" lvl="0" indent="0" algn="l" rtl="0">
                        <a:lnSpc>
                          <a:spcPct val="115000"/>
                        </a:lnSpc>
                        <a:spcBef>
                          <a:spcPts val="0"/>
                        </a:spcBef>
                        <a:spcAft>
                          <a:spcPts val="0"/>
                        </a:spcAft>
                        <a:buNone/>
                      </a:pPr>
                      <a:r>
                        <a:rPr lang="en" sz="1000"/>
                        <a:t>2.9 acres</a:t>
                      </a:r>
                      <a:endParaRPr sz="1000"/>
                    </a:p>
                  </a:txBody>
                  <a:tcPr marL="91425" marR="91425" marT="91425" marB="91425">
                    <a:lnL w="12650" cap="flat" cmpd="sng" algn="ctr">
                      <a:solidFill>
                        <a:srgbClr val="000000"/>
                      </a:solidFill>
                      <a:prstDash val="solid"/>
                      <a:round/>
                      <a:headEnd type="none" w="sm" len="sm"/>
                      <a:tailEnd type="none" w="sm" len="sm"/>
                    </a:lnL>
                    <a:lnR w="12650" cap="flat" cmpd="sng" algn="ctr">
                      <a:solidFill>
                        <a:srgbClr val="000000"/>
                      </a:solidFill>
                      <a:prstDash val="solid"/>
                      <a:round/>
                      <a:headEnd type="none" w="sm" len="sm"/>
                      <a:tailEnd type="none" w="sm" len="sm"/>
                    </a:lnR>
                    <a:lnT w="12650" cap="flat" cmpd="sng" algn="ctr">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bg1"/>
                    </a:solidFill>
                  </a:tcPr>
                </a:tc>
                <a:tc>
                  <a:txBody>
                    <a:bodyPr/>
                    <a:lstStyle/>
                    <a:p>
                      <a:pPr marL="0" lvl="0" indent="0" algn="l" rtl="0">
                        <a:lnSpc>
                          <a:spcPct val="115000"/>
                        </a:lnSpc>
                        <a:spcBef>
                          <a:spcPts val="0"/>
                        </a:spcBef>
                        <a:spcAft>
                          <a:spcPts val="0"/>
                        </a:spcAft>
                        <a:buNone/>
                      </a:pPr>
                      <a:r>
                        <a:rPr lang="en" sz="1000"/>
                        <a:t>  64</a:t>
                      </a:r>
                      <a:endParaRPr sz="1000"/>
                    </a:p>
                  </a:txBody>
                  <a:tcPr marL="91425" marR="91425" marT="91425" marB="91425">
                    <a:lnL w="12650" cap="flat" cmpd="sng" algn="ctr">
                      <a:solidFill>
                        <a:srgbClr val="000000"/>
                      </a:solidFill>
                      <a:prstDash val="solid"/>
                      <a:round/>
                      <a:headEnd type="none" w="sm" len="sm"/>
                      <a:tailEnd type="none" w="sm" len="sm"/>
                    </a:lnL>
                    <a:lnR w="12650" cap="flat" cmpd="sng" algn="ctr">
                      <a:solidFill>
                        <a:srgbClr val="000000"/>
                      </a:solidFill>
                      <a:prstDash val="solid"/>
                      <a:round/>
                      <a:headEnd type="none" w="sm" len="sm"/>
                      <a:tailEnd type="none" w="sm" len="sm"/>
                    </a:lnR>
                    <a:lnT w="12650" cap="flat" cmpd="sng" algn="ctr">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bg1"/>
                    </a:solidFill>
                  </a:tcPr>
                </a:tc>
                <a:tc>
                  <a:txBody>
                    <a:bodyPr/>
                    <a:lstStyle/>
                    <a:p>
                      <a:pPr marL="0" lvl="0" indent="0" algn="l" rtl="0">
                        <a:lnSpc>
                          <a:spcPct val="115000"/>
                        </a:lnSpc>
                        <a:spcBef>
                          <a:spcPts val="0"/>
                        </a:spcBef>
                        <a:spcAft>
                          <a:spcPts val="0"/>
                        </a:spcAft>
                        <a:buNone/>
                      </a:pPr>
                      <a:r>
                        <a:rPr lang="en" sz="1000" dirty="0"/>
                        <a:t>Allowed by right</a:t>
                      </a:r>
                      <a:endParaRPr sz="1000" dirty="0"/>
                    </a:p>
                  </a:txBody>
                  <a:tcPr marL="91425" marR="91425" marT="91425" marB="91425">
                    <a:lnL w="12650" cap="flat" cmpd="sng" algn="ctr">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lgn="ctr">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bg1"/>
                    </a:solidFill>
                  </a:tcPr>
                </a:tc>
                <a:extLst>
                  <a:ext uri="{0D108BD9-81ED-4DB2-BD59-A6C34878D82A}">
                    <a16:rowId xmlns:a16="http://schemas.microsoft.com/office/drawing/2014/main" val="10004"/>
                  </a:ext>
                </a:extLst>
              </a:tr>
              <a:tr h="372050">
                <a:tc>
                  <a:txBody>
                    <a:bodyPr/>
                    <a:lstStyle/>
                    <a:p>
                      <a:pPr marL="0" lvl="0" indent="0" algn="l" rtl="0">
                        <a:lnSpc>
                          <a:spcPct val="115000"/>
                        </a:lnSpc>
                        <a:spcBef>
                          <a:spcPts val="0"/>
                        </a:spcBef>
                        <a:spcAft>
                          <a:spcPts val="0"/>
                        </a:spcAft>
                        <a:buNone/>
                      </a:pPr>
                      <a:r>
                        <a:rPr lang="en" sz="1000" dirty="0"/>
                        <a:t>15717/15725 S. Normandie</a:t>
                      </a:r>
                      <a:endParaRPr sz="1000" dirty="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bg1"/>
                    </a:solidFill>
                  </a:tcPr>
                </a:tc>
                <a:tc>
                  <a:txBody>
                    <a:bodyPr/>
                    <a:lstStyle/>
                    <a:p>
                      <a:pPr marL="0" lvl="0" indent="0" algn="l" rtl="0">
                        <a:lnSpc>
                          <a:spcPct val="115000"/>
                        </a:lnSpc>
                        <a:spcBef>
                          <a:spcPts val="0"/>
                        </a:spcBef>
                        <a:spcAft>
                          <a:spcPts val="0"/>
                        </a:spcAft>
                        <a:buNone/>
                      </a:pPr>
                      <a:r>
                        <a:rPr lang="en" sz="1000"/>
                        <a:t>.91 acre</a:t>
                      </a:r>
                      <a:endParaRPr sz="100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bg1"/>
                    </a:solidFill>
                  </a:tcPr>
                </a:tc>
                <a:tc>
                  <a:txBody>
                    <a:bodyPr/>
                    <a:lstStyle/>
                    <a:p>
                      <a:pPr marL="0" lvl="0" indent="0" algn="l" rtl="0">
                        <a:lnSpc>
                          <a:spcPct val="115000"/>
                        </a:lnSpc>
                        <a:spcBef>
                          <a:spcPts val="0"/>
                        </a:spcBef>
                        <a:spcAft>
                          <a:spcPts val="0"/>
                        </a:spcAft>
                        <a:buNone/>
                      </a:pPr>
                      <a:r>
                        <a:rPr lang="en" sz="1000"/>
                        <a:t>  30</a:t>
                      </a:r>
                      <a:endParaRPr sz="100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bg1"/>
                    </a:solidFill>
                  </a:tcPr>
                </a:tc>
                <a:tc>
                  <a:txBody>
                    <a:bodyPr/>
                    <a:lstStyle/>
                    <a:p>
                      <a:pPr marL="0" lvl="0" indent="0" algn="l" rtl="0">
                        <a:lnSpc>
                          <a:spcPct val="115000"/>
                        </a:lnSpc>
                        <a:spcBef>
                          <a:spcPts val="0"/>
                        </a:spcBef>
                        <a:spcAft>
                          <a:spcPts val="0"/>
                        </a:spcAft>
                        <a:buNone/>
                      </a:pPr>
                      <a:r>
                        <a:rPr lang="en" sz="1000"/>
                        <a:t>Allowed by right</a:t>
                      </a:r>
                      <a:endParaRPr sz="100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bg1"/>
                    </a:solidFill>
                  </a:tcPr>
                </a:tc>
                <a:extLst>
                  <a:ext uri="{0D108BD9-81ED-4DB2-BD59-A6C34878D82A}">
                    <a16:rowId xmlns:a16="http://schemas.microsoft.com/office/drawing/2014/main" val="10005"/>
                  </a:ext>
                </a:extLst>
              </a:tr>
              <a:tr h="372050">
                <a:tc>
                  <a:txBody>
                    <a:bodyPr/>
                    <a:lstStyle/>
                    <a:p>
                      <a:pPr marL="0" lvl="0" indent="0" algn="l" rtl="0">
                        <a:lnSpc>
                          <a:spcPct val="115000"/>
                        </a:lnSpc>
                        <a:spcBef>
                          <a:spcPts val="0"/>
                        </a:spcBef>
                        <a:spcAft>
                          <a:spcPts val="0"/>
                        </a:spcAft>
                        <a:buNone/>
                      </a:pPr>
                      <a:r>
                        <a:rPr lang="en" sz="1000" dirty="0"/>
                        <a:t>1433 W. 139</a:t>
                      </a:r>
                      <a:r>
                        <a:rPr lang="en" sz="1000" baseline="30000" dirty="0"/>
                        <a:t>th</a:t>
                      </a:r>
                      <a:r>
                        <a:rPr lang="en" sz="1000" dirty="0"/>
                        <a:t> Street</a:t>
                      </a:r>
                      <a:endParaRPr sz="1000" dirty="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bg1"/>
                    </a:solidFill>
                  </a:tcPr>
                </a:tc>
                <a:tc>
                  <a:txBody>
                    <a:bodyPr/>
                    <a:lstStyle/>
                    <a:p>
                      <a:pPr marL="0" lvl="0" indent="0" algn="l" rtl="0">
                        <a:lnSpc>
                          <a:spcPct val="115000"/>
                        </a:lnSpc>
                        <a:spcBef>
                          <a:spcPts val="0"/>
                        </a:spcBef>
                        <a:spcAft>
                          <a:spcPts val="0"/>
                        </a:spcAft>
                        <a:buNone/>
                      </a:pPr>
                      <a:r>
                        <a:rPr lang="en" sz="1000"/>
                        <a:t>1.88 acres</a:t>
                      </a:r>
                      <a:endParaRPr sz="100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bg1"/>
                    </a:solidFill>
                  </a:tcPr>
                </a:tc>
                <a:tc>
                  <a:txBody>
                    <a:bodyPr/>
                    <a:lstStyle/>
                    <a:p>
                      <a:pPr marL="0" lvl="0" indent="0" algn="l" rtl="0">
                        <a:lnSpc>
                          <a:spcPct val="115000"/>
                        </a:lnSpc>
                        <a:spcBef>
                          <a:spcPts val="0"/>
                        </a:spcBef>
                        <a:spcAft>
                          <a:spcPts val="0"/>
                        </a:spcAft>
                        <a:buNone/>
                      </a:pPr>
                      <a:r>
                        <a:rPr lang="en" sz="1000"/>
                        <a:t>  45</a:t>
                      </a:r>
                      <a:endParaRPr sz="100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bg1"/>
                    </a:solidFill>
                  </a:tcPr>
                </a:tc>
                <a:tc>
                  <a:txBody>
                    <a:bodyPr/>
                    <a:lstStyle/>
                    <a:p>
                      <a:pPr marL="0" lvl="0" indent="0" algn="l" rtl="0">
                        <a:lnSpc>
                          <a:spcPct val="115000"/>
                        </a:lnSpc>
                        <a:spcBef>
                          <a:spcPts val="0"/>
                        </a:spcBef>
                        <a:spcAft>
                          <a:spcPts val="0"/>
                        </a:spcAft>
                        <a:buNone/>
                      </a:pPr>
                      <a:r>
                        <a:rPr lang="en" sz="1000" dirty="0"/>
                        <a:t>GPA/ZC to R-4</a:t>
                      </a:r>
                      <a:endParaRPr sz="1000" dirty="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bg1"/>
                    </a:solidFill>
                  </a:tcPr>
                </a:tc>
                <a:extLst>
                  <a:ext uri="{0D108BD9-81ED-4DB2-BD59-A6C34878D82A}">
                    <a16:rowId xmlns:a16="http://schemas.microsoft.com/office/drawing/2014/main" val="10006"/>
                  </a:ext>
                </a:extLst>
              </a:tr>
              <a:tr h="0">
                <a:tc>
                  <a:txBody>
                    <a:bodyPr/>
                    <a:lstStyle/>
                    <a:p>
                      <a:pPr marL="0" lvl="0" indent="0" algn="l" rtl="0">
                        <a:lnSpc>
                          <a:spcPct val="115000"/>
                        </a:lnSpc>
                        <a:spcBef>
                          <a:spcPts val="0"/>
                        </a:spcBef>
                        <a:spcAft>
                          <a:spcPts val="0"/>
                        </a:spcAft>
                        <a:buNone/>
                      </a:pPr>
                      <a:r>
                        <a:rPr lang="en" sz="1000" dirty="0"/>
                        <a:t>2800 Rosecrans</a:t>
                      </a:r>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bg1"/>
                    </a:solidFill>
                  </a:tcPr>
                </a:tc>
                <a:tc>
                  <a:txBody>
                    <a:bodyPr/>
                    <a:lstStyle/>
                    <a:p>
                      <a:pPr marL="0" lvl="0" indent="0" algn="l" rtl="0">
                        <a:lnSpc>
                          <a:spcPct val="115000"/>
                        </a:lnSpc>
                        <a:spcBef>
                          <a:spcPts val="0"/>
                        </a:spcBef>
                        <a:spcAft>
                          <a:spcPts val="0"/>
                        </a:spcAft>
                        <a:buNone/>
                      </a:pPr>
                      <a:r>
                        <a:rPr lang="en" sz="1000" dirty="0"/>
                        <a:t>.99 acres</a:t>
                      </a:r>
                      <a:endParaRPr sz="1000" dirty="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bg1"/>
                    </a:solidFill>
                  </a:tcPr>
                </a:tc>
                <a:tc>
                  <a:txBody>
                    <a:bodyPr/>
                    <a:lstStyle/>
                    <a:p>
                      <a:pPr marL="0" lvl="0" indent="0" algn="l" rtl="0">
                        <a:lnSpc>
                          <a:spcPct val="115000"/>
                        </a:lnSpc>
                        <a:spcBef>
                          <a:spcPts val="0"/>
                        </a:spcBef>
                        <a:spcAft>
                          <a:spcPts val="0"/>
                        </a:spcAft>
                        <a:buNone/>
                      </a:pPr>
                      <a:r>
                        <a:rPr lang="en" sz="1000" dirty="0"/>
                        <a:t>  20</a:t>
                      </a:r>
                      <a:endParaRPr sz="1000" dirty="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bg1"/>
                    </a:solidFill>
                  </a:tcPr>
                </a:tc>
                <a:tc>
                  <a:txBody>
                    <a:bodyPr/>
                    <a:lstStyle/>
                    <a:p>
                      <a:pPr marL="0" lvl="0" indent="0" algn="l" rtl="0">
                        <a:lnSpc>
                          <a:spcPct val="115000"/>
                        </a:lnSpc>
                        <a:spcBef>
                          <a:spcPts val="0"/>
                        </a:spcBef>
                        <a:spcAft>
                          <a:spcPts val="0"/>
                        </a:spcAft>
                        <a:buNone/>
                      </a:pPr>
                      <a:r>
                        <a:rPr lang="en" sz="1000" dirty="0"/>
                        <a:t>GPA/ZC</a:t>
                      </a:r>
                    </a:p>
                    <a:p>
                      <a:pPr marL="0" lvl="0" indent="0" algn="l" rtl="0">
                        <a:lnSpc>
                          <a:spcPct val="115000"/>
                        </a:lnSpc>
                        <a:spcBef>
                          <a:spcPts val="0"/>
                        </a:spcBef>
                        <a:spcAft>
                          <a:spcPts val="0"/>
                        </a:spcAft>
                        <a:buNone/>
                      </a:pPr>
                      <a:endParaRPr lang="en" sz="1000" dirty="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bg1"/>
                    </a:solidFill>
                  </a:tcPr>
                </a:tc>
                <a:extLst>
                  <a:ext uri="{0D108BD9-81ED-4DB2-BD59-A6C34878D82A}">
                    <a16:rowId xmlns:a16="http://schemas.microsoft.com/office/drawing/2014/main" val="10007"/>
                  </a:ext>
                </a:extLst>
              </a:tr>
              <a:tr h="346575">
                <a:tc>
                  <a:txBody>
                    <a:bodyPr/>
                    <a:lstStyle/>
                    <a:p>
                      <a:pPr marL="0" lvl="0" indent="0" algn="r" rtl="0">
                        <a:lnSpc>
                          <a:spcPct val="115000"/>
                        </a:lnSpc>
                        <a:spcBef>
                          <a:spcPts val="0"/>
                        </a:spcBef>
                        <a:spcAft>
                          <a:spcPts val="0"/>
                        </a:spcAft>
                        <a:buNone/>
                      </a:pPr>
                      <a:r>
                        <a:rPr lang="en" sz="1000" b="1" dirty="0"/>
                        <a:t>TOTAL</a:t>
                      </a:r>
                      <a:endParaRPr sz="1000" b="1" dirty="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bg1"/>
                    </a:solidFill>
                  </a:tcPr>
                </a:tc>
                <a:tc>
                  <a:txBody>
                    <a:bodyPr/>
                    <a:lstStyle/>
                    <a:p>
                      <a:pPr marL="0" lvl="0" indent="0" algn="l" rtl="0">
                        <a:lnSpc>
                          <a:spcPct val="115000"/>
                        </a:lnSpc>
                        <a:spcBef>
                          <a:spcPts val="0"/>
                        </a:spcBef>
                        <a:spcAft>
                          <a:spcPts val="0"/>
                        </a:spcAft>
                        <a:buNone/>
                      </a:pPr>
                      <a:r>
                        <a:rPr lang="en" sz="1000"/>
                        <a:t> </a:t>
                      </a:r>
                      <a:endParaRPr sz="100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bg1"/>
                    </a:solidFill>
                  </a:tcPr>
                </a:tc>
                <a:tc>
                  <a:txBody>
                    <a:bodyPr/>
                    <a:lstStyle/>
                    <a:p>
                      <a:pPr marL="0" lvl="0" indent="0" algn="l" rtl="0">
                        <a:lnSpc>
                          <a:spcPct val="115000"/>
                        </a:lnSpc>
                        <a:spcBef>
                          <a:spcPts val="0"/>
                        </a:spcBef>
                        <a:spcAft>
                          <a:spcPts val="0"/>
                        </a:spcAft>
                        <a:buNone/>
                      </a:pPr>
                      <a:r>
                        <a:rPr lang="en" sz="1000" dirty="0"/>
                        <a:t>159</a:t>
                      </a:r>
                      <a:endParaRPr sz="1000" dirty="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bg1"/>
                    </a:solidFill>
                  </a:tcPr>
                </a:tc>
                <a:tc>
                  <a:txBody>
                    <a:bodyPr/>
                    <a:lstStyle/>
                    <a:p>
                      <a:pPr marL="0" lvl="0" indent="0" algn="l" rtl="0">
                        <a:lnSpc>
                          <a:spcPct val="115000"/>
                        </a:lnSpc>
                        <a:spcBef>
                          <a:spcPts val="0"/>
                        </a:spcBef>
                        <a:spcAft>
                          <a:spcPts val="0"/>
                        </a:spcAft>
                        <a:buNone/>
                      </a:pPr>
                      <a:r>
                        <a:rPr lang="en" sz="1000" dirty="0"/>
                        <a:t> </a:t>
                      </a:r>
                      <a:endParaRPr sz="1000" dirty="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bg1"/>
                    </a:solidFill>
                  </a:tcPr>
                </a:tc>
                <a:extLst>
                  <a:ext uri="{0D108BD9-81ED-4DB2-BD59-A6C34878D82A}">
                    <a16:rowId xmlns:a16="http://schemas.microsoft.com/office/drawing/2014/main" val="10008"/>
                  </a:ext>
                </a:extLst>
              </a:tr>
            </a:tbl>
          </a:graphicData>
        </a:graphic>
      </p:graphicFrame>
      <p:sp>
        <p:nvSpPr>
          <p:cNvPr id="14" name="Rectangle 13">
            <a:extLst>
              <a:ext uri="{FF2B5EF4-FFF2-40B4-BE49-F238E27FC236}">
                <a16:creationId xmlns:a16="http://schemas.microsoft.com/office/drawing/2014/main" id="{A799E04D-6E6F-48AC-AEFB-2F9895ACB27E}"/>
              </a:ext>
            </a:extLst>
          </p:cNvPr>
          <p:cNvSpPr/>
          <p:nvPr/>
        </p:nvSpPr>
        <p:spPr>
          <a:xfrm>
            <a:off x="5599035" y="4378817"/>
            <a:ext cx="3157341" cy="545191"/>
          </a:xfrm>
          <a:prstGeom prst="rect">
            <a:avLst/>
          </a:prstGeom>
          <a:solidFill>
            <a:srgbClr val="0C3A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TOTAL: 927 units</a:t>
            </a:r>
          </a:p>
        </p:txBody>
      </p:sp>
    </p:spTree>
    <p:extLst>
      <p:ext uri="{BB962C8B-B14F-4D97-AF65-F5344CB8AC3E}">
        <p14:creationId xmlns:p14="http://schemas.microsoft.com/office/powerpoint/2010/main" val="29439877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graphicFrame>
        <p:nvGraphicFramePr>
          <p:cNvPr id="153" name="Google Shape;153;p26"/>
          <p:cNvGraphicFramePr/>
          <p:nvPr>
            <p:extLst>
              <p:ext uri="{D42A27DB-BD31-4B8C-83A1-F6EECF244321}">
                <p14:modId xmlns:p14="http://schemas.microsoft.com/office/powerpoint/2010/main" val="2361287189"/>
              </p:ext>
            </p:extLst>
          </p:nvPr>
        </p:nvGraphicFramePr>
        <p:xfrm>
          <a:off x="455979" y="1370291"/>
          <a:ext cx="7549869" cy="2490933"/>
        </p:xfrm>
        <a:graphic>
          <a:graphicData uri="http://schemas.openxmlformats.org/drawingml/2006/table">
            <a:tbl>
              <a:tblPr>
                <a:noFill/>
                <a:tableStyleId>{B382AAF5-B369-4645-BE57-E7CB3AE8DBE2}</a:tableStyleId>
              </a:tblPr>
              <a:tblGrid>
                <a:gridCol w="2516623">
                  <a:extLst>
                    <a:ext uri="{9D8B030D-6E8A-4147-A177-3AD203B41FA5}">
                      <a16:colId xmlns:a16="http://schemas.microsoft.com/office/drawing/2014/main" val="20000"/>
                    </a:ext>
                  </a:extLst>
                </a:gridCol>
                <a:gridCol w="2516623">
                  <a:extLst>
                    <a:ext uri="{9D8B030D-6E8A-4147-A177-3AD203B41FA5}">
                      <a16:colId xmlns:a16="http://schemas.microsoft.com/office/drawing/2014/main" val="20001"/>
                    </a:ext>
                  </a:extLst>
                </a:gridCol>
                <a:gridCol w="2516623">
                  <a:extLst>
                    <a:ext uri="{9D8B030D-6E8A-4147-A177-3AD203B41FA5}">
                      <a16:colId xmlns:a16="http://schemas.microsoft.com/office/drawing/2014/main" val="20002"/>
                    </a:ext>
                  </a:extLst>
                </a:gridCol>
              </a:tblGrid>
              <a:tr h="444824">
                <a:tc>
                  <a:txBody>
                    <a:bodyPr/>
                    <a:lstStyle/>
                    <a:p>
                      <a:pPr marL="0" lvl="0" indent="0" algn="l" rtl="0">
                        <a:spcBef>
                          <a:spcPts val="0"/>
                        </a:spcBef>
                        <a:spcAft>
                          <a:spcPts val="0"/>
                        </a:spcAft>
                        <a:buNone/>
                      </a:pPr>
                      <a:r>
                        <a:rPr lang="en" sz="900" b="1" dirty="0"/>
                        <a:t>LOCATION</a:t>
                      </a:r>
                      <a:endParaRPr sz="900" b="1" dirty="0"/>
                    </a:p>
                  </a:txBody>
                  <a:tcPr marL="91425" marR="91425" marT="91425" marB="0"/>
                </a:tc>
                <a:tc>
                  <a:txBody>
                    <a:bodyPr/>
                    <a:lstStyle/>
                    <a:p>
                      <a:pPr marL="0" lvl="0" indent="0" algn="l" rtl="0">
                        <a:spcBef>
                          <a:spcPts val="0"/>
                        </a:spcBef>
                        <a:spcAft>
                          <a:spcPts val="0"/>
                        </a:spcAft>
                        <a:buNone/>
                      </a:pPr>
                      <a:r>
                        <a:rPr lang="en" sz="900" b="1" dirty="0"/>
                        <a:t>POTENTIAL ADDITIONAL UNITS</a:t>
                      </a:r>
                      <a:endParaRPr sz="900" b="1" dirty="0"/>
                    </a:p>
                  </a:txBody>
                  <a:tcPr marL="91425" marR="91425" marT="91425" marB="0"/>
                </a:tc>
                <a:tc>
                  <a:txBody>
                    <a:bodyPr/>
                    <a:lstStyle/>
                    <a:p>
                      <a:pPr marL="0" lvl="0" indent="0" algn="l" rtl="0">
                        <a:spcBef>
                          <a:spcPts val="0"/>
                        </a:spcBef>
                        <a:spcAft>
                          <a:spcPts val="0"/>
                        </a:spcAft>
                        <a:buNone/>
                      </a:pPr>
                      <a:r>
                        <a:rPr lang="en" sz="900" b="1" dirty="0"/>
                        <a:t>COMMENT</a:t>
                      </a:r>
                      <a:endParaRPr sz="900" b="1" dirty="0"/>
                    </a:p>
                  </a:txBody>
                  <a:tcPr marL="91425" marR="91425" marT="91425" marB="0"/>
                </a:tc>
                <a:extLst>
                  <a:ext uri="{0D108BD9-81ED-4DB2-BD59-A6C34878D82A}">
                    <a16:rowId xmlns:a16="http://schemas.microsoft.com/office/drawing/2014/main" val="10000"/>
                  </a:ext>
                </a:extLst>
              </a:tr>
              <a:tr h="329552">
                <a:tc>
                  <a:txBody>
                    <a:bodyPr/>
                    <a:lstStyle/>
                    <a:p>
                      <a:pPr marL="0" lvl="0" indent="0" algn="l" rtl="0">
                        <a:spcBef>
                          <a:spcPts val="0"/>
                        </a:spcBef>
                        <a:spcAft>
                          <a:spcPts val="0"/>
                        </a:spcAft>
                        <a:buNone/>
                      </a:pPr>
                      <a:r>
                        <a:rPr lang="en-US" sz="900" dirty="0"/>
                        <a:t>Recycled Residential (R3/R4/MUO)</a:t>
                      </a:r>
                      <a:endParaRPr sz="900" dirty="0"/>
                    </a:p>
                  </a:txBody>
                  <a:tcPr marL="91425" marR="91425" marT="91425" marB="91425"/>
                </a:tc>
                <a:tc>
                  <a:txBody>
                    <a:bodyPr/>
                    <a:lstStyle/>
                    <a:p>
                      <a:pPr marL="0" lvl="0" indent="0" algn="l" rtl="0">
                        <a:spcBef>
                          <a:spcPts val="0"/>
                        </a:spcBef>
                        <a:spcAft>
                          <a:spcPts val="0"/>
                        </a:spcAft>
                        <a:buNone/>
                      </a:pPr>
                      <a:r>
                        <a:rPr lang="en-US" sz="900" dirty="0"/>
                        <a:t>448 units</a:t>
                      </a:r>
                      <a:endParaRPr sz="900" dirty="0"/>
                    </a:p>
                  </a:txBody>
                  <a:tcPr marL="91425" marR="91425" marT="91425" marB="91425"/>
                </a:tc>
                <a:tc>
                  <a:txBody>
                    <a:bodyPr/>
                    <a:lstStyle/>
                    <a:p>
                      <a:pPr marL="0" lvl="0" indent="0" algn="l" rtl="0">
                        <a:spcBef>
                          <a:spcPts val="0"/>
                        </a:spcBef>
                        <a:spcAft>
                          <a:spcPts val="0"/>
                        </a:spcAft>
                        <a:buNone/>
                      </a:pPr>
                      <a:r>
                        <a:rPr lang="en-US" sz="900" dirty="0"/>
                        <a:t>Moderate + Above Moderate</a:t>
                      </a:r>
                      <a:endParaRPr sz="900" dirty="0"/>
                    </a:p>
                  </a:txBody>
                  <a:tcPr marL="91425" marR="91425" marT="91425" marB="91425"/>
                </a:tc>
                <a:extLst>
                  <a:ext uri="{0D108BD9-81ED-4DB2-BD59-A6C34878D82A}">
                    <a16:rowId xmlns:a16="http://schemas.microsoft.com/office/drawing/2014/main" val="10001"/>
                  </a:ext>
                </a:extLst>
              </a:tr>
              <a:tr h="512657">
                <a:tc>
                  <a:txBody>
                    <a:bodyPr/>
                    <a:lstStyle/>
                    <a:p>
                      <a:pPr marL="0" lvl="0" indent="0" algn="l" rtl="0">
                        <a:spcBef>
                          <a:spcPts val="0"/>
                        </a:spcBef>
                        <a:spcAft>
                          <a:spcPts val="0"/>
                        </a:spcAft>
                        <a:buNone/>
                      </a:pPr>
                      <a:r>
                        <a:rPr lang="en-US" sz="900" dirty="0"/>
                        <a:t>Project in the pipeline </a:t>
                      </a:r>
                      <a:endParaRPr sz="900" dirty="0"/>
                    </a:p>
                  </a:txBody>
                  <a:tcPr marL="91425" marR="91425" marT="91425" marB="91425"/>
                </a:tc>
                <a:tc>
                  <a:txBody>
                    <a:bodyPr/>
                    <a:lstStyle/>
                    <a:p>
                      <a:pPr marL="0" lvl="0" indent="0" algn="l" rtl="0">
                        <a:spcBef>
                          <a:spcPts val="0"/>
                        </a:spcBef>
                        <a:spcAft>
                          <a:spcPts val="0"/>
                        </a:spcAft>
                        <a:buNone/>
                      </a:pPr>
                      <a:r>
                        <a:rPr lang="en-US" sz="900" dirty="0"/>
                        <a:t>455 units</a:t>
                      </a:r>
                    </a:p>
                    <a:p>
                      <a:pPr marL="0" lvl="0" indent="0" algn="l" rtl="0">
                        <a:spcBef>
                          <a:spcPts val="0"/>
                        </a:spcBef>
                        <a:spcAft>
                          <a:spcPts val="0"/>
                        </a:spcAft>
                        <a:buNone/>
                      </a:pPr>
                      <a:r>
                        <a:rPr lang="en-US" sz="900" dirty="0"/>
                        <a:t>2 affordable units</a:t>
                      </a:r>
                      <a:endParaRPr sz="900" dirty="0"/>
                    </a:p>
                  </a:txBody>
                  <a:tcPr marL="91425" marR="91425" marT="91425" marB="91425"/>
                </a:tc>
                <a:tc>
                  <a:txBody>
                    <a:bodyPr/>
                    <a:lstStyle/>
                    <a:p>
                      <a:pPr marL="0" lvl="0" indent="0" algn="l" rtl="0">
                        <a:spcBef>
                          <a:spcPts val="0"/>
                        </a:spcBef>
                        <a:spcAft>
                          <a:spcPts val="0"/>
                        </a:spcAft>
                        <a:buNone/>
                      </a:pPr>
                      <a:r>
                        <a:rPr lang="en-US" sz="900" dirty="0"/>
                        <a:t>Moderate + Above Moderate</a:t>
                      </a:r>
                    </a:p>
                    <a:p>
                      <a:pPr marL="0" lvl="0" indent="0" algn="l" rtl="0">
                        <a:spcBef>
                          <a:spcPts val="0"/>
                        </a:spcBef>
                        <a:spcAft>
                          <a:spcPts val="0"/>
                        </a:spcAft>
                        <a:buNone/>
                      </a:pPr>
                      <a:r>
                        <a:rPr lang="en-US" sz="900" dirty="0"/>
                        <a:t>Very Low + Low</a:t>
                      </a:r>
                      <a:endParaRPr sz="900" dirty="0"/>
                    </a:p>
                  </a:txBody>
                  <a:tcPr marL="91425" marR="91425" marT="91425" marB="91425"/>
                </a:tc>
                <a:extLst>
                  <a:ext uri="{0D108BD9-81ED-4DB2-BD59-A6C34878D82A}">
                    <a16:rowId xmlns:a16="http://schemas.microsoft.com/office/drawing/2014/main" val="10002"/>
                  </a:ext>
                </a:extLst>
              </a:tr>
              <a:tr h="302524">
                <a:tc>
                  <a:txBody>
                    <a:bodyPr/>
                    <a:lstStyle/>
                    <a:p>
                      <a:pPr marL="0" lvl="0" indent="0" algn="l" rtl="0">
                        <a:spcBef>
                          <a:spcPts val="0"/>
                        </a:spcBef>
                        <a:spcAft>
                          <a:spcPts val="0"/>
                        </a:spcAft>
                        <a:buNone/>
                      </a:pPr>
                      <a:r>
                        <a:rPr lang="en-US" sz="900" dirty="0"/>
                        <a:t>ADUs</a:t>
                      </a:r>
                    </a:p>
                    <a:p>
                      <a:pPr marL="0" lvl="0" indent="0" algn="l" rtl="0">
                        <a:spcBef>
                          <a:spcPts val="0"/>
                        </a:spcBef>
                        <a:spcAft>
                          <a:spcPts val="0"/>
                        </a:spcAft>
                        <a:buNone/>
                      </a:pPr>
                      <a:endParaRPr lang="en-US" sz="900" dirty="0"/>
                    </a:p>
                    <a:p>
                      <a:pPr marL="0" lvl="0" indent="0" algn="l" rtl="0">
                        <a:spcBef>
                          <a:spcPts val="0"/>
                        </a:spcBef>
                        <a:spcAft>
                          <a:spcPts val="0"/>
                        </a:spcAft>
                        <a:buNone/>
                      </a:pPr>
                      <a:endParaRPr lang="en-US" sz="900" dirty="0"/>
                    </a:p>
                    <a:p>
                      <a:pPr marL="0" lvl="0" indent="0" algn="l" rtl="0">
                        <a:spcBef>
                          <a:spcPts val="0"/>
                        </a:spcBef>
                        <a:spcAft>
                          <a:spcPts val="0"/>
                        </a:spcAft>
                        <a:buNone/>
                      </a:pPr>
                      <a:endParaRPr lang="en-US" sz="900" dirty="0"/>
                    </a:p>
                    <a:p>
                      <a:pPr marL="0" lvl="0" indent="0" algn="l" rtl="0">
                        <a:spcBef>
                          <a:spcPts val="0"/>
                        </a:spcBef>
                        <a:spcAft>
                          <a:spcPts val="0"/>
                        </a:spcAft>
                        <a:buNone/>
                      </a:pPr>
                      <a:r>
                        <a:rPr lang="en-US" sz="900" dirty="0"/>
                        <a:t>Expressed Interest </a:t>
                      </a:r>
                      <a:endParaRPr sz="900" dirty="0"/>
                    </a:p>
                  </a:txBody>
                  <a:tcPr marL="91425" marR="91425" marT="91425" marB="91425"/>
                </a:tc>
                <a:tc>
                  <a:txBody>
                    <a:bodyPr/>
                    <a:lstStyle/>
                    <a:p>
                      <a:pPr marL="0" lvl="0" indent="0" algn="l" rtl="0">
                        <a:spcBef>
                          <a:spcPts val="0"/>
                        </a:spcBef>
                        <a:spcAft>
                          <a:spcPts val="0"/>
                        </a:spcAft>
                        <a:buNone/>
                      </a:pPr>
                      <a:r>
                        <a:rPr lang="en-US" sz="900" dirty="0"/>
                        <a:t>140 units</a:t>
                      </a:r>
                    </a:p>
                    <a:p>
                      <a:pPr marL="0" lvl="0" indent="0" algn="l" rtl="0">
                        <a:spcBef>
                          <a:spcPts val="0"/>
                        </a:spcBef>
                        <a:spcAft>
                          <a:spcPts val="0"/>
                        </a:spcAft>
                        <a:buNone/>
                      </a:pPr>
                      <a:endParaRPr lang="en-US" sz="900" dirty="0"/>
                    </a:p>
                    <a:p>
                      <a:pPr marL="0" lvl="0" indent="0" algn="l" rtl="0">
                        <a:spcBef>
                          <a:spcPts val="0"/>
                        </a:spcBef>
                        <a:spcAft>
                          <a:spcPts val="0"/>
                        </a:spcAft>
                        <a:buNone/>
                      </a:pPr>
                      <a:endParaRPr lang="en-US" sz="900" dirty="0"/>
                    </a:p>
                    <a:p>
                      <a:pPr marL="0" lvl="0" indent="0" algn="l" rtl="0">
                        <a:spcBef>
                          <a:spcPts val="0"/>
                        </a:spcBef>
                        <a:spcAft>
                          <a:spcPts val="0"/>
                        </a:spcAft>
                        <a:buNone/>
                      </a:pPr>
                      <a:endParaRPr lang="en-US" sz="900" dirty="0"/>
                    </a:p>
                    <a:p>
                      <a:pPr marL="0" lvl="0" indent="0" algn="l" rtl="0">
                        <a:spcBef>
                          <a:spcPts val="0"/>
                        </a:spcBef>
                        <a:spcAft>
                          <a:spcPts val="0"/>
                        </a:spcAft>
                        <a:buNone/>
                      </a:pPr>
                      <a:r>
                        <a:rPr lang="en-US" sz="900" dirty="0"/>
                        <a:t>927 units</a:t>
                      </a:r>
                      <a:endParaRPr sz="900" dirty="0"/>
                    </a:p>
                  </a:txBody>
                  <a:tcPr marL="91425" marR="91425" marT="91425" marB="91425"/>
                </a:tc>
                <a:tc>
                  <a:txBody>
                    <a:bodyPr/>
                    <a:lstStyle/>
                    <a:p>
                      <a:pPr marL="0" lvl="0" indent="0" algn="l" rtl="0">
                        <a:spcBef>
                          <a:spcPts val="0"/>
                        </a:spcBef>
                        <a:spcAft>
                          <a:spcPts val="0"/>
                        </a:spcAft>
                        <a:buNone/>
                      </a:pPr>
                      <a:r>
                        <a:rPr lang="en-US" sz="900" dirty="0"/>
                        <a:t>Moderate + Above Moderate</a:t>
                      </a:r>
                    </a:p>
                    <a:p>
                      <a:pPr marL="0" lvl="0" indent="0" algn="l" rtl="0">
                        <a:spcBef>
                          <a:spcPts val="0"/>
                        </a:spcBef>
                        <a:spcAft>
                          <a:spcPts val="0"/>
                        </a:spcAft>
                        <a:buNone/>
                      </a:pPr>
                      <a:r>
                        <a:rPr lang="en-US" sz="900" dirty="0"/>
                        <a:t>Very Low + Low</a:t>
                      </a:r>
                    </a:p>
                    <a:p>
                      <a:pPr marL="0" lvl="0" indent="0" algn="l" rtl="0">
                        <a:spcBef>
                          <a:spcPts val="0"/>
                        </a:spcBef>
                        <a:spcAft>
                          <a:spcPts val="0"/>
                        </a:spcAft>
                        <a:buNone/>
                      </a:pPr>
                      <a:endParaRPr lang="en-US" sz="900" dirty="0"/>
                    </a:p>
                    <a:p>
                      <a:pPr marL="0" lvl="0" indent="0" algn="l" rtl="0">
                        <a:spcBef>
                          <a:spcPts val="0"/>
                        </a:spcBef>
                        <a:spcAft>
                          <a:spcPts val="0"/>
                        </a:spcAft>
                        <a:buNone/>
                      </a:pPr>
                      <a:endParaRPr lang="en-US" sz="900" dirty="0"/>
                    </a:p>
                    <a:p>
                      <a:pPr marL="0" lvl="0" indent="0" algn="l" rtl="0">
                        <a:spcBef>
                          <a:spcPts val="0"/>
                        </a:spcBef>
                        <a:spcAft>
                          <a:spcPts val="0"/>
                        </a:spcAft>
                        <a:buNone/>
                      </a:pPr>
                      <a:r>
                        <a:rPr lang="en-US" sz="900" dirty="0"/>
                        <a:t>Moderate + Above Moderate</a:t>
                      </a:r>
                    </a:p>
                  </a:txBody>
                  <a:tcPr marL="91425" marR="91425" marT="91425" marB="91425"/>
                </a:tc>
                <a:extLst>
                  <a:ext uri="{0D108BD9-81ED-4DB2-BD59-A6C34878D82A}">
                    <a16:rowId xmlns:a16="http://schemas.microsoft.com/office/drawing/2014/main" val="10003"/>
                  </a:ext>
                </a:extLst>
              </a:tr>
              <a:tr h="281579">
                <a:tc>
                  <a:txBody>
                    <a:bodyPr/>
                    <a:lstStyle/>
                    <a:p>
                      <a:pPr marL="0" lvl="0" indent="0" algn="l" rtl="0">
                        <a:spcBef>
                          <a:spcPts val="0"/>
                        </a:spcBef>
                        <a:spcAft>
                          <a:spcPts val="0"/>
                        </a:spcAft>
                        <a:buNone/>
                      </a:pPr>
                      <a:r>
                        <a:rPr lang="en" sz="1000" b="1" dirty="0"/>
                        <a:t>TOTAL</a:t>
                      </a:r>
                      <a:endParaRPr sz="1000" b="1" dirty="0"/>
                    </a:p>
                  </a:txBody>
                  <a:tcPr marL="91425" marR="91425" marT="91425" marB="91425"/>
                </a:tc>
                <a:tc>
                  <a:txBody>
                    <a:bodyPr/>
                    <a:lstStyle/>
                    <a:p>
                      <a:pPr marL="0" lvl="0" indent="0" algn="l" rtl="0">
                        <a:spcBef>
                          <a:spcPts val="0"/>
                        </a:spcBef>
                        <a:spcAft>
                          <a:spcPts val="0"/>
                        </a:spcAft>
                        <a:buNone/>
                      </a:pPr>
                      <a:r>
                        <a:rPr lang="en-US" sz="1000" dirty="0"/>
                        <a:t>1,972 units</a:t>
                      </a:r>
                      <a:endParaRPr sz="1000" dirty="0"/>
                    </a:p>
                  </a:txBody>
                  <a:tcPr marL="91425" marR="91425" marT="91425" marB="91425"/>
                </a:tc>
                <a:tc>
                  <a:txBody>
                    <a:bodyPr/>
                    <a:lstStyle/>
                    <a:p>
                      <a:pPr marL="0" lvl="0" indent="0" algn="l" rtl="0">
                        <a:spcBef>
                          <a:spcPts val="0"/>
                        </a:spcBef>
                        <a:spcAft>
                          <a:spcPts val="0"/>
                        </a:spcAft>
                        <a:buNone/>
                      </a:pPr>
                      <a:endParaRPr sz="900" dirty="0"/>
                    </a:p>
                  </a:txBody>
                  <a:tcPr marL="91425" marR="91425" marT="91425" marB="91425"/>
                </a:tc>
                <a:extLst>
                  <a:ext uri="{0D108BD9-81ED-4DB2-BD59-A6C34878D82A}">
                    <a16:rowId xmlns:a16="http://schemas.microsoft.com/office/drawing/2014/main" val="10004"/>
                  </a:ext>
                </a:extLst>
              </a:tr>
            </a:tbl>
          </a:graphicData>
        </a:graphic>
      </p:graphicFrame>
      <p:sp>
        <p:nvSpPr>
          <p:cNvPr id="4" name="Google Shape;105;p19">
            <a:extLst>
              <a:ext uri="{FF2B5EF4-FFF2-40B4-BE49-F238E27FC236}">
                <a16:creationId xmlns:a16="http://schemas.microsoft.com/office/drawing/2014/main" id="{3CD1AA17-1B99-4A5E-A841-715F95137F28}"/>
              </a:ext>
            </a:extLst>
          </p:cNvPr>
          <p:cNvSpPr txBox="1">
            <a:spLocks noGrp="1"/>
          </p:cNvSpPr>
          <p:nvPr>
            <p:ph type="title"/>
          </p:nvPr>
        </p:nvSpPr>
        <p:spPr>
          <a:xfrm>
            <a:off x="311700" y="401875"/>
            <a:ext cx="8520600" cy="623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US" b="1" dirty="0">
                <a:latin typeface="Roboto"/>
                <a:ea typeface="Roboto"/>
                <a:cs typeface="Roboto"/>
                <a:sym typeface="Roboto"/>
              </a:rPr>
              <a:t>RHNA Strategy </a:t>
            </a:r>
            <a:endParaRPr dirty="0"/>
          </a:p>
        </p:txBody>
      </p:sp>
      <p:sp>
        <p:nvSpPr>
          <p:cNvPr id="5" name="Rectangle 4">
            <a:extLst>
              <a:ext uri="{FF2B5EF4-FFF2-40B4-BE49-F238E27FC236}">
                <a16:creationId xmlns:a16="http://schemas.microsoft.com/office/drawing/2014/main" id="{4AEFFCC1-70A5-4162-B065-691699182A08}"/>
              </a:ext>
            </a:extLst>
          </p:cNvPr>
          <p:cNvSpPr/>
          <p:nvPr/>
        </p:nvSpPr>
        <p:spPr>
          <a:xfrm>
            <a:off x="5345035" y="4190700"/>
            <a:ext cx="3157341" cy="889300"/>
          </a:xfrm>
          <a:prstGeom prst="rect">
            <a:avLst/>
          </a:prstGeom>
          <a:solidFill>
            <a:srgbClr val="0C3A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Still need to accommodate: </a:t>
            </a:r>
            <a:r>
              <a:rPr lang="en-US" sz="2400" b="1" dirty="0"/>
              <a:t>4,197 units </a:t>
            </a:r>
          </a:p>
          <a:p>
            <a:pPr algn="ctr"/>
            <a:r>
              <a:rPr lang="en-US" sz="1800" dirty="0"/>
              <a:t>(including buffer)</a:t>
            </a:r>
            <a:endParaRPr lang="en-US" sz="16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9"/>
          <p:cNvSpPr txBox="1">
            <a:spLocks noGrp="1"/>
          </p:cNvSpPr>
          <p:nvPr>
            <p:ph type="title"/>
          </p:nvPr>
        </p:nvSpPr>
        <p:spPr>
          <a:xfrm>
            <a:off x="311700" y="34527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990"/>
              <a:buFont typeface="Arial"/>
              <a:buNone/>
            </a:pPr>
            <a:r>
              <a:rPr lang="en" sz="2388" b="1" dirty="0">
                <a:latin typeface="Roboto"/>
                <a:ea typeface="Roboto"/>
                <a:cs typeface="Roboto"/>
                <a:sym typeface="Roboto"/>
              </a:rPr>
              <a:t>Sites Inventory – Rezoning/Upzoning to Residential</a:t>
            </a:r>
            <a:endParaRPr sz="2388" b="1" dirty="0">
              <a:latin typeface="Roboto"/>
              <a:ea typeface="Roboto"/>
              <a:cs typeface="Roboto"/>
              <a:sym typeface="Roboto"/>
            </a:endParaRPr>
          </a:p>
          <a:p>
            <a:pPr marL="0" lvl="0" indent="0" algn="l" rtl="0">
              <a:spcBef>
                <a:spcPts val="0"/>
              </a:spcBef>
              <a:spcAft>
                <a:spcPts val="0"/>
              </a:spcAft>
              <a:buSzPts val="990"/>
              <a:buNone/>
            </a:pPr>
            <a:endParaRPr sz="2520" dirty="0"/>
          </a:p>
        </p:txBody>
      </p:sp>
      <p:grpSp>
        <p:nvGrpSpPr>
          <p:cNvPr id="6" name="Group 5">
            <a:extLst>
              <a:ext uri="{FF2B5EF4-FFF2-40B4-BE49-F238E27FC236}">
                <a16:creationId xmlns:a16="http://schemas.microsoft.com/office/drawing/2014/main" id="{0E09125F-F6C2-43BE-90F3-A9B1CA0BADF3}"/>
              </a:ext>
            </a:extLst>
          </p:cNvPr>
          <p:cNvGrpSpPr/>
          <p:nvPr/>
        </p:nvGrpSpPr>
        <p:grpSpPr>
          <a:xfrm>
            <a:off x="1900233" y="2798877"/>
            <a:ext cx="4876717" cy="2030174"/>
            <a:chOff x="311699" y="1125384"/>
            <a:chExt cx="5122225" cy="2025467"/>
          </a:xfrm>
        </p:grpSpPr>
        <p:pic>
          <p:nvPicPr>
            <p:cNvPr id="3" name="Picture 2">
              <a:extLst>
                <a:ext uri="{FF2B5EF4-FFF2-40B4-BE49-F238E27FC236}">
                  <a16:creationId xmlns:a16="http://schemas.microsoft.com/office/drawing/2014/main" id="{E7FFC51F-C3AC-47D3-BB0E-9F8C631F99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1699" y="1125384"/>
              <a:ext cx="2451638" cy="2025467"/>
            </a:xfrm>
            <a:prstGeom prst="rect">
              <a:avLst/>
            </a:prstGeom>
            <a:ln>
              <a:solidFill>
                <a:schemeClr val="tx1"/>
              </a:solidFill>
            </a:ln>
          </p:spPr>
        </p:pic>
        <p:pic>
          <p:nvPicPr>
            <p:cNvPr id="5" name="Picture 4">
              <a:extLst>
                <a:ext uri="{FF2B5EF4-FFF2-40B4-BE49-F238E27FC236}">
                  <a16:creationId xmlns:a16="http://schemas.microsoft.com/office/drawing/2014/main" id="{37F247A3-7D84-4557-80F5-124622087F2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77562" y="1125384"/>
              <a:ext cx="2556362" cy="2003523"/>
            </a:xfrm>
            <a:prstGeom prst="rect">
              <a:avLst/>
            </a:prstGeom>
            <a:ln>
              <a:solidFill>
                <a:schemeClr val="tx1"/>
              </a:solidFill>
            </a:ln>
          </p:spPr>
        </p:pic>
      </p:grpSp>
      <p:graphicFrame>
        <p:nvGraphicFramePr>
          <p:cNvPr id="14" name="Google Shape;174;p29">
            <a:extLst>
              <a:ext uri="{FF2B5EF4-FFF2-40B4-BE49-F238E27FC236}">
                <a16:creationId xmlns:a16="http://schemas.microsoft.com/office/drawing/2014/main" id="{00ACEBDA-1CA1-4381-B7C2-AEF5AC29B21D}"/>
              </a:ext>
            </a:extLst>
          </p:cNvPr>
          <p:cNvGraphicFramePr/>
          <p:nvPr>
            <p:extLst>
              <p:ext uri="{D42A27DB-BD31-4B8C-83A1-F6EECF244321}">
                <p14:modId xmlns:p14="http://schemas.microsoft.com/office/powerpoint/2010/main" val="4235066932"/>
              </p:ext>
            </p:extLst>
          </p:nvPr>
        </p:nvGraphicFramePr>
        <p:xfrm>
          <a:off x="1721495" y="1395566"/>
          <a:ext cx="5279591" cy="1070550"/>
        </p:xfrm>
        <a:graphic>
          <a:graphicData uri="http://schemas.openxmlformats.org/drawingml/2006/table">
            <a:tbl>
              <a:tblPr>
                <a:noFill/>
                <a:tableStyleId>{4EB5B9F8-E868-4035-9EEB-AE12B771199F}</a:tableStyleId>
              </a:tblPr>
              <a:tblGrid>
                <a:gridCol w="1650152">
                  <a:extLst>
                    <a:ext uri="{9D8B030D-6E8A-4147-A177-3AD203B41FA5}">
                      <a16:colId xmlns:a16="http://schemas.microsoft.com/office/drawing/2014/main" val="20000"/>
                    </a:ext>
                  </a:extLst>
                </a:gridCol>
                <a:gridCol w="669937">
                  <a:extLst>
                    <a:ext uri="{9D8B030D-6E8A-4147-A177-3AD203B41FA5}">
                      <a16:colId xmlns:a16="http://schemas.microsoft.com/office/drawing/2014/main" val="20001"/>
                    </a:ext>
                  </a:extLst>
                </a:gridCol>
                <a:gridCol w="1061829">
                  <a:extLst>
                    <a:ext uri="{9D8B030D-6E8A-4147-A177-3AD203B41FA5}">
                      <a16:colId xmlns:a16="http://schemas.microsoft.com/office/drawing/2014/main" val="20002"/>
                    </a:ext>
                  </a:extLst>
                </a:gridCol>
                <a:gridCol w="1897673">
                  <a:extLst>
                    <a:ext uri="{9D8B030D-6E8A-4147-A177-3AD203B41FA5}">
                      <a16:colId xmlns:a16="http://schemas.microsoft.com/office/drawing/2014/main" val="20003"/>
                    </a:ext>
                  </a:extLst>
                </a:gridCol>
              </a:tblGrid>
              <a:tr h="343742">
                <a:tc>
                  <a:txBody>
                    <a:bodyPr/>
                    <a:lstStyle/>
                    <a:p>
                      <a:pPr marL="0" lvl="0" indent="0" algn="l" rtl="0">
                        <a:lnSpc>
                          <a:spcPct val="115000"/>
                        </a:lnSpc>
                        <a:spcBef>
                          <a:spcPts val="0"/>
                        </a:spcBef>
                        <a:spcAft>
                          <a:spcPts val="0"/>
                        </a:spcAft>
                        <a:buNone/>
                      </a:pPr>
                      <a:r>
                        <a:rPr lang="en" sz="1050" b="1" dirty="0"/>
                        <a:t>LOCATION</a:t>
                      </a:r>
                      <a:endParaRPr sz="1050" b="1"/>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bg1"/>
                    </a:solidFill>
                  </a:tcPr>
                </a:tc>
                <a:tc>
                  <a:txBody>
                    <a:bodyPr/>
                    <a:lstStyle/>
                    <a:p>
                      <a:pPr marL="0" lvl="0" indent="0" algn="l" rtl="0">
                        <a:lnSpc>
                          <a:spcPct val="115000"/>
                        </a:lnSpc>
                        <a:spcBef>
                          <a:spcPts val="0"/>
                        </a:spcBef>
                        <a:spcAft>
                          <a:spcPts val="0"/>
                        </a:spcAft>
                        <a:buNone/>
                      </a:pPr>
                      <a:r>
                        <a:rPr lang="en" sz="1050" b="1" dirty="0"/>
                        <a:t>SIZE</a:t>
                      </a:r>
                      <a:endParaRPr sz="1050" b="1"/>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bg1"/>
                    </a:solidFill>
                  </a:tcPr>
                </a:tc>
                <a:tc>
                  <a:txBody>
                    <a:bodyPr/>
                    <a:lstStyle/>
                    <a:p>
                      <a:pPr marL="0" lvl="0" indent="0" algn="ctr" rtl="0">
                        <a:lnSpc>
                          <a:spcPct val="115000"/>
                        </a:lnSpc>
                        <a:spcBef>
                          <a:spcPts val="0"/>
                        </a:spcBef>
                        <a:spcAft>
                          <a:spcPts val="0"/>
                        </a:spcAft>
                        <a:buNone/>
                      </a:pPr>
                      <a:r>
                        <a:rPr lang="en" sz="1050" b="1" dirty="0"/>
                        <a:t>POTENTIAL UNITS</a:t>
                      </a:r>
                      <a:endParaRPr sz="1050" b="1"/>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bg1"/>
                    </a:solidFill>
                  </a:tcPr>
                </a:tc>
                <a:tc>
                  <a:txBody>
                    <a:bodyPr/>
                    <a:lstStyle/>
                    <a:p>
                      <a:pPr marL="0" lvl="0" indent="0" algn="l" rtl="0">
                        <a:lnSpc>
                          <a:spcPct val="115000"/>
                        </a:lnSpc>
                        <a:spcBef>
                          <a:spcPts val="0"/>
                        </a:spcBef>
                        <a:spcAft>
                          <a:spcPts val="0"/>
                        </a:spcAft>
                        <a:buNone/>
                      </a:pPr>
                      <a:r>
                        <a:rPr lang="en" sz="1050" b="1" dirty="0"/>
                        <a:t>COMMENT</a:t>
                      </a:r>
                      <a:endParaRPr sz="1050" b="1"/>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bg1"/>
                    </a:solidFill>
                  </a:tcPr>
                </a:tc>
                <a:extLst>
                  <a:ext uri="{0D108BD9-81ED-4DB2-BD59-A6C34878D82A}">
                    <a16:rowId xmlns:a16="http://schemas.microsoft.com/office/drawing/2014/main" val="10000"/>
                  </a:ext>
                </a:extLst>
              </a:tr>
              <a:tr h="422220">
                <a:tc>
                  <a:txBody>
                    <a:bodyPr/>
                    <a:lstStyle/>
                    <a:p>
                      <a:pPr marL="0" lvl="0" indent="0" algn="l" rtl="0">
                        <a:lnSpc>
                          <a:spcPct val="115000"/>
                        </a:lnSpc>
                        <a:spcBef>
                          <a:spcPts val="0"/>
                        </a:spcBef>
                        <a:spcAft>
                          <a:spcPts val="0"/>
                        </a:spcAft>
                        <a:buNone/>
                      </a:pPr>
                      <a:r>
                        <a:rPr lang="en" sz="1050" dirty="0"/>
                        <a:t>H-B Properties (Net)</a:t>
                      </a:r>
                      <a:endParaRPr sz="105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bg1"/>
                    </a:solidFill>
                  </a:tcPr>
                </a:tc>
                <a:tc>
                  <a:txBody>
                    <a:bodyPr/>
                    <a:lstStyle/>
                    <a:p>
                      <a:pPr marL="0" lvl="0" indent="0" algn="l" rtl="0">
                        <a:lnSpc>
                          <a:spcPct val="115000"/>
                        </a:lnSpc>
                        <a:spcBef>
                          <a:spcPts val="0"/>
                        </a:spcBef>
                        <a:spcAft>
                          <a:spcPts val="0"/>
                        </a:spcAft>
                        <a:buNone/>
                      </a:pPr>
                      <a:r>
                        <a:rPr lang="en-US" sz="1050" dirty="0"/>
                        <a:t>22.3 acres</a:t>
                      </a:r>
                      <a:endParaRPr sz="1050" dirty="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bg1"/>
                    </a:solidFill>
                  </a:tcPr>
                </a:tc>
                <a:tc>
                  <a:txBody>
                    <a:bodyPr/>
                    <a:lstStyle/>
                    <a:p>
                      <a:pPr marL="0" lvl="0" indent="0" algn="ctr" rtl="0">
                        <a:lnSpc>
                          <a:spcPct val="115000"/>
                        </a:lnSpc>
                        <a:spcBef>
                          <a:spcPts val="0"/>
                        </a:spcBef>
                        <a:spcAft>
                          <a:spcPts val="0"/>
                        </a:spcAft>
                        <a:buNone/>
                      </a:pPr>
                      <a:r>
                        <a:rPr lang="en-US" sz="1050" dirty="0"/>
                        <a:t>257</a:t>
                      </a:r>
                      <a:endParaRPr sz="1050" dirty="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bg1"/>
                    </a:solidFill>
                  </a:tcPr>
                </a:tc>
                <a:tc>
                  <a:txBody>
                    <a:bodyPr/>
                    <a:lstStyle/>
                    <a:p>
                      <a:pPr marL="0" lvl="0" indent="0" algn="l" rtl="0">
                        <a:lnSpc>
                          <a:spcPct val="115000"/>
                        </a:lnSpc>
                        <a:spcBef>
                          <a:spcPts val="0"/>
                        </a:spcBef>
                        <a:spcAft>
                          <a:spcPts val="0"/>
                        </a:spcAft>
                        <a:buNone/>
                      </a:pPr>
                      <a:r>
                        <a:rPr lang="en" sz="1050" dirty="0"/>
                        <a:t>Increase allowed zoning to match R-3</a:t>
                      </a:r>
                      <a:endParaRPr sz="105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bg1"/>
                    </a:solidFill>
                  </a:tcPr>
                </a:tc>
                <a:extLst>
                  <a:ext uri="{0D108BD9-81ED-4DB2-BD59-A6C34878D82A}">
                    <a16:rowId xmlns:a16="http://schemas.microsoft.com/office/drawing/2014/main" val="10001"/>
                  </a:ext>
                </a:extLst>
              </a:tr>
            </a:tbl>
          </a:graphicData>
        </a:graphic>
      </p:graphicFrame>
      <p:sp>
        <p:nvSpPr>
          <p:cNvPr id="7" name="Arrow: Right 6">
            <a:extLst>
              <a:ext uri="{FF2B5EF4-FFF2-40B4-BE49-F238E27FC236}">
                <a16:creationId xmlns:a16="http://schemas.microsoft.com/office/drawing/2014/main" id="{3A765CC2-EA19-4890-9B8E-4E827756DB50}"/>
              </a:ext>
            </a:extLst>
          </p:cNvPr>
          <p:cNvSpPr/>
          <p:nvPr/>
        </p:nvSpPr>
        <p:spPr>
          <a:xfrm>
            <a:off x="4013895" y="3682892"/>
            <a:ext cx="1158773" cy="268514"/>
          </a:xfrm>
          <a:prstGeom prst="rightArrow">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98394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9"/>
          <p:cNvSpPr txBox="1">
            <a:spLocks noGrp="1"/>
          </p:cNvSpPr>
          <p:nvPr>
            <p:ph type="title"/>
          </p:nvPr>
        </p:nvSpPr>
        <p:spPr>
          <a:xfrm>
            <a:off x="311700" y="34527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990"/>
              <a:buFont typeface="Arial"/>
              <a:buNone/>
            </a:pPr>
            <a:r>
              <a:rPr lang="en" sz="2388" b="1" dirty="0">
                <a:latin typeface="Roboto"/>
                <a:ea typeface="Roboto"/>
                <a:cs typeface="Roboto"/>
                <a:sym typeface="Roboto"/>
              </a:rPr>
              <a:t>Sites Inventory – Rezoning/Upzoning to Residential</a:t>
            </a:r>
            <a:endParaRPr sz="2388" b="1" dirty="0">
              <a:latin typeface="Roboto"/>
              <a:ea typeface="Roboto"/>
              <a:cs typeface="Roboto"/>
              <a:sym typeface="Roboto"/>
            </a:endParaRPr>
          </a:p>
          <a:p>
            <a:pPr marL="0" lvl="0" indent="0" algn="l" rtl="0">
              <a:spcBef>
                <a:spcPts val="0"/>
              </a:spcBef>
              <a:spcAft>
                <a:spcPts val="0"/>
              </a:spcAft>
              <a:buSzPts val="990"/>
              <a:buNone/>
            </a:pPr>
            <a:endParaRPr sz="2520" dirty="0"/>
          </a:p>
        </p:txBody>
      </p:sp>
      <p:pic>
        <p:nvPicPr>
          <p:cNvPr id="11" name="Picture 10">
            <a:extLst>
              <a:ext uri="{FF2B5EF4-FFF2-40B4-BE49-F238E27FC236}">
                <a16:creationId xmlns:a16="http://schemas.microsoft.com/office/drawing/2014/main" id="{A690F006-91AA-4969-B1EA-913D50D261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74798" y="2470537"/>
            <a:ext cx="2291914" cy="2241408"/>
          </a:xfrm>
          <a:prstGeom prst="rect">
            <a:avLst/>
          </a:prstGeom>
          <a:ln>
            <a:solidFill>
              <a:schemeClr val="tx1"/>
            </a:solidFill>
          </a:ln>
        </p:spPr>
      </p:pic>
      <p:graphicFrame>
        <p:nvGraphicFramePr>
          <p:cNvPr id="13" name="Google Shape;174;p29">
            <a:extLst>
              <a:ext uri="{FF2B5EF4-FFF2-40B4-BE49-F238E27FC236}">
                <a16:creationId xmlns:a16="http://schemas.microsoft.com/office/drawing/2014/main" id="{AC7C3250-4941-4057-9EEC-C0E35CF7E671}"/>
              </a:ext>
            </a:extLst>
          </p:cNvPr>
          <p:cNvGraphicFramePr/>
          <p:nvPr>
            <p:extLst>
              <p:ext uri="{D42A27DB-BD31-4B8C-83A1-F6EECF244321}">
                <p14:modId xmlns:p14="http://schemas.microsoft.com/office/powerpoint/2010/main" val="3715678258"/>
              </p:ext>
            </p:extLst>
          </p:nvPr>
        </p:nvGraphicFramePr>
        <p:xfrm>
          <a:off x="1230922" y="1384788"/>
          <a:ext cx="5829237" cy="886527"/>
        </p:xfrm>
        <a:graphic>
          <a:graphicData uri="http://schemas.openxmlformats.org/drawingml/2006/table">
            <a:tbl>
              <a:tblPr>
                <a:noFill/>
                <a:tableStyleId>{4EB5B9F8-E868-4035-9EEB-AE12B771199F}</a:tableStyleId>
              </a:tblPr>
              <a:tblGrid>
                <a:gridCol w="2425210">
                  <a:extLst>
                    <a:ext uri="{9D8B030D-6E8A-4147-A177-3AD203B41FA5}">
                      <a16:colId xmlns:a16="http://schemas.microsoft.com/office/drawing/2014/main" val="20000"/>
                    </a:ext>
                  </a:extLst>
                </a:gridCol>
                <a:gridCol w="754672">
                  <a:extLst>
                    <a:ext uri="{9D8B030D-6E8A-4147-A177-3AD203B41FA5}">
                      <a16:colId xmlns:a16="http://schemas.microsoft.com/office/drawing/2014/main" val="20001"/>
                    </a:ext>
                  </a:extLst>
                </a:gridCol>
                <a:gridCol w="1003788">
                  <a:extLst>
                    <a:ext uri="{9D8B030D-6E8A-4147-A177-3AD203B41FA5}">
                      <a16:colId xmlns:a16="http://schemas.microsoft.com/office/drawing/2014/main" val="20002"/>
                    </a:ext>
                  </a:extLst>
                </a:gridCol>
                <a:gridCol w="1645567">
                  <a:extLst>
                    <a:ext uri="{9D8B030D-6E8A-4147-A177-3AD203B41FA5}">
                      <a16:colId xmlns:a16="http://schemas.microsoft.com/office/drawing/2014/main" val="20003"/>
                    </a:ext>
                  </a:extLst>
                </a:gridCol>
              </a:tblGrid>
              <a:tr h="0">
                <a:tc>
                  <a:txBody>
                    <a:bodyPr/>
                    <a:lstStyle/>
                    <a:p>
                      <a:pPr marL="0" lvl="0" indent="0" algn="l" rtl="0">
                        <a:lnSpc>
                          <a:spcPct val="115000"/>
                        </a:lnSpc>
                        <a:spcBef>
                          <a:spcPts val="0"/>
                        </a:spcBef>
                        <a:spcAft>
                          <a:spcPts val="0"/>
                        </a:spcAft>
                        <a:buNone/>
                      </a:pPr>
                      <a:r>
                        <a:rPr lang="en" sz="1050" b="1" dirty="0"/>
                        <a:t>LOCATION</a:t>
                      </a:r>
                      <a:endParaRPr sz="1050" b="1"/>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lgn="ctr">
                      <a:solidFill>
                        <a:srgbClr val="000000"/>
                      </a:solidFill>
                      <a:prstDash val="solid"/>
                      <a:round/>
                      <a:headEnd type="none" w="sm" len="sm"/>
                      <a:tailEnd type="none" w="sm" len="sm"/>
                    </a:lnB>
                    <a:solidFill>
                      <a:schemeClr val="bg1"/>
                    </a:solidFill>
                  </a:tcPr>
                </a:tc>
                <a:tc>
                  <a:txBody>
                    <a:bodyPr/>
                    <a:lstStyle/>
                    <a:p>
                      <a:pPr marL="0" lvl="0" indent="0" algn="l" rtl="0">
                        <a:lnSpc>
                          <a:spcPct val="115000"/>
                        </a:lnSpc>
                        <a:spcBef>
                          <a:spcPts val="0"/>
                        </a:spcBef>
                        <a:spcAft>
                          <a:spcPts val="0"/>
                        </a:spcAft>
                        <a:buNone/>
                      </a:pPr>
                      <a:r>
                        <a:rPr lang="en" sz="1050" b="1" dirty="0"/>
                        <a:t>SIZE</a:t>
                      </a:r>
                      <a:endParaRPr sz="1050" b="1"/>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lgn="ctr">
                      <a:solidFill>
                        <a:srgbClr val="000000"/>
                      </a:solidFill>
                      <a:prstDash val="solid"/>
                      <a:round/>
                      <a:headEnd type="none" w="sm" len="sm"/>
                      <a:tailEnd type="none" w="sm" len="sm"/>
                    </a:lnB>
                    <a:solidFill>
                      <a:schemeClr val="bg1"/>
                    </a:solidFill>
                  </a:tcPr>
                </a:tc>
                <a:tc>
                  <a:txBody>
                    <a:bodyPr/>
                    <a:lstStyle/>
                    <a:p>
                      <a:pPr marL="0" lvl="0" indent="0" algn="ctr" rtl="0">
                        <a:lnSpc>
                          <a:spcPct val="115000"/>
                        </a:lnSpc>
                        <a:spcBef>
                          <a:spcPts val="0"/>
                        </a:spcBef>
                        <a:spcAft>
                          <a:spcPts val="0"/>
                        </a:spcAft>
                        <a:buNone/>
                      </a:pPr>
                      <a:r>
                        <a:rPr lang="en" sz="1050" b="1" dirty="0"/>
                        <a:t>POTENTIAL UNITS</a:t>
                      </a:r>
                      <a:endParaRPr sz="1050" b="1"/>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lgn="ctr">
                      <a:solidFill>
                        <a:srgbClr val="000000"/>
                      </a:solidFill>
                      <a:prstDash val="solid"/>
                      <a:round/>
                      <a:headEnd type="none" w="sm" len="sm"/>
                      <a:tailEnd type="none" w="sm" len="sm"/>
                    </a:lnB>
                    <a:solidFill>
                      <a:schemeClr val="bg1"/>
                    </a:solidFill>
                  </a:tcPr>
                </a:tc>
                <a:tc>
                  <a:txBody>
                    <a:bodyPr/>
                    <a:lstStyle/>
                    <a:p>
                      <a:pPr marL="0" lvl="0" indent="0" algn="l" rtl="0">
                        <a:lnSpc>
                          <a:spcPct val="115000"/>
                        </a:lnSpc>
                        <a:spcBef>
                          <a:spcPts val="0"/>
                        </a:spcBef>
                        <a:spcAft>
                          <a:spcPts val="0"/>
                        </a:spcAft>
                        <a:buNone/>
                      </a:pPr>
                      <a:r>
                        <a:rPr lang="en" sz="1050" b="1" dirty="0"/>
                        <a:t>COMMENT</a:t>
                      </a:r>
                      <a:endParaRPr sz="1050" b="1"/>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lgn="ctr">
                      <a:solidFill>
                        <a:srgbClr val="000000"/>
                      </a:solidFill>
                      <a:prstDash val="solid"/>
                      <a:round/>
                      <a:headEnd type="none" w="sm" len="sm"/>
                      <a:tailEnd type="none" w="sm" len="sm"/>
                    </a:lnB>
                    <a:solidFill>
                      <a:schemeClr val="bg1"/>
                    </a:solidFill>
                  </a:tcPr>
                </a:tc>
                <a:extLst>
                  <a:ext uri="{0D108BD9-81ED-4DB2-BD59-A6C34878D82A}">
                    <a16:rowId xmlns:a16="http://schemas.microsoft.com/office/drawing/2014/main" val="10000"/>
                  </a:ext>
                </a:extLst>
              </a:tr>
              <a:tr h="237874">
                <a:tc>
                  <a:txBody>
                    <a:bodyPr/>
                    <a:lstStyle/>
                    <a:p>
                      <a:pPr marL="0" lvl="0" indent="0" algn="l" rtl="0">
                        <a:lnSpc>
                          <a:spcPct val="115000"/>
                        </a:lnSpc>
                        <a:spcBef>
                          <a:spcPts val="0"/>
                        </a:spcBef>
                        <a:spcAft>
                          <a:spcPts val="0"/>
                        </a:spcAft>
                        <a:buNone/>
                      </a:pPr>
                      <a:r>
                        <a:rPr lang="en" sz="1050" dirty="0"/>
                        <a:t>M-1 Properties south of 166th</a:t>
                      </a:r>
                      <a:endParaRPr sz="1050" dirty="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bg1"/>
                    </a:solidFill>
                  </a:tcPr>
                </a:tc>
                <a:tc>
                  <a:txBody>
                    <a:bodyPr/>
                    <a:lstStyle/>
                    <a:p>
                      <a:pPr marL="0" lvl="0" indent="0" algn="l" rtl="0">
                        <a:lnSpc>
                          <a:spcPct val="115000"/>
                        </a:lnSpc>
                        <a:spcBef>
                          <a:spcPts val="0"/>
                        </a:spcBef>
                        <a:spcAft>
                          <a:spcPts val="0"/>
                        </a:spcAft>
                        <a:buNone/>
                      </a:pPr>
                      <a:r>
                        <a:rPr lang="en-US" sz="1050" dirty="0"/>
                        <a:t>3 acres</a:t>
                      </a:r>
                      <a:endParaRPr sz="1050" dirty="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bg1"/>
                    </a:solidFill>
                  </a:tcPr>
                </a:tc>
                <a:tc>
                  <a:txBody>
                    <a:bodyPr/>
                    <a:lstStyle/>
                    <a:p>
                      <a:pPr marL="0" lvl="0" indent="0" algn="ctr" rtl="0">
                        <a:lnSpc>
                          <a:spcPct val="115000"/>
                        </a:lnSpc>
                        <a:spcBef>
                          <a:spcPts val="0"/>
                        </a:spcBef>
                        <a:spcAft>
                          <a:spcPts val="0"/>
                        </a:spcAft>
                        <a:buNone/>
                      </a:pPr>
                      <a:r>
                        <a:rPr lang="en-US" sz="1050" dirty="0"/>
                        <a:t>69</a:t>
                      </a:r>
                      <a:endParaRPr sz="1050" dirty="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bg1"/>
                    </a:solidFill>
                  </a:tcPr>
                </a:tc>
                <a:tc>
                  <a:txBody>
                    <a:bodyPr/>
                    <a:lstStyle/>
                    <a:p>
                      <a:pPr marL="0" lvl="0" indent="0" algn="l" rtl="0">
                        <a:lnSpc>
                          <a:spcPct val="115000"/>
                        </a:lnSpc>
                        <a:spcBef>
                          <a:spcPts val="0"/>
                        </a:spcBef>
                        <a:spcAft>
                          <a:spcPts val="0"/>
                        </a:spcAft>
                        <a:buNone/>
                      </a:pPr>
                      <a:r>
                        <a:rPr lang="en" sz="1050" dirty="0"/>
                        <a:t>Rezone M-1 to R-4</a:t>
                      </a:r>
                      <a:endParaRPr sz="1050" dirty="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bg1"/>
                    </a:solidFill>
                  </a:tcPr>
                </a:tc>
                <a:extLst>
                  <a:ext uri="{0D108BD9-81ED-4DB2-BD59-A6C34878D82A}">
                    <a16:rowId xmlns:a16="http://schemas.microsoft.com/office/drawing/2014/main" val="10001"/>
                  </a:ext>
                </a:extLst>
              </a:tr>
            </a:tbl>
          </a:graphicData>
        </a:graphic>
      </p:graphicFrame>
      <p:pic>
        <p:nvPicPr>
          <p:cNvPr id="4" name="Picture 3">
            <a:extLst>
              <a:ext uri="{FF2B5EF4-FFF2-40B4-BE49-F238E27FC236}">
                <a16:creationId xmlns:a16="http://schemas.microsoft.com/office/drawing/2014/main" id="{A735E903-B404-4BDA-B00C-865A7DC8538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90572" y="2470537"/>
            <a:ext cx="2291914" cy="2291914"/>
          </a:xfrm>
          <a:prstGeom prst="rect">
            <a:avLst/>
          </a:prstGeom>
          <a:ln>
            <a:solidFill>
              <a:schemeClr val="tx1"/>
            </a:solidFill>
          </a:ln>
        </p:spPr>
      </p:pic>
      <p:sp>
        <p:nvSpPr>
          <p:cNvPr id="16" name="Arrow: Right 15">
            <a:extLst>
              <a:ext uri="{FF2B5EF4-FFF2-40B4-BE49-F238E27FC236}">
                <a16:creationId xmlns:a16="http://schemas.microsoft.com/office/drawing/2014/main" id="{AD116648-A779-44CD-BE15-46A0B7B33C8D}"/>
              </a:ext>
            </a:extLst>
          </p:cNvPr>
          <p:cNvSpPr/>
          <p:nvPr/>
        </p:nvSpPr>
        <p:spPr>
          <a:xfrm>
            <a:off x="3056156" y="3046358"/>
            <a:ext cx="2344973" cy="268514"/>
          </a:xfrm>
          <a:prstGeom prst="rightArrow">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4946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5"/>
          <p:cNvSpPr txBox="1">
            <a:spLocks noGrp="1"/>
          </p:cNvSpPr>
          <p:nvPr>
            <p:ph type="title"/>
          </p:nvPr>
        </p:nvSpPr>
        <p:spPr>
          <a:xfrm>
            <a:off x="311700" y="31697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b="1">
                <a:latin typeface="Roboto"/>
                <a:ea typeface="Roboto"/>
                <a:cs typeface="Roboto"/>
                <a:sym typeface="Roboto"/>
              </a:rPr>
              <a:t>Housing Element Team</a:t>
            </a:r>
            <a:endParaRPr sz="3000" b="1">
              <a:latin typeface="Roboto"/>
              <a:ea typeface="Roboto"/>
              <a:cs typeface="Roboto"/>
              <a:sym typeface="Roboto"/>
            </a:endParaRPr>
          </a:p>
        </p:txBody>
      </p:sp>
      <p:sp>
        <p:nvSpPr>
          <p:cNvPr id="79" name="Google Shape;79;p15"/>
          <p:cNvSpPr txBox="1">
            <a:spLocks noGrp="1"/>
          </p:cNvSpPr>
          <p:nvPr>
            <p:ph type="body" idx="1"/>
          </p:nvPr>
        </p:nvSpPr>
        <p:spPr>
          <a:xfrm>
            <a:off x="311700" y="1505700"/>
            <a:ext cx="8520600" cy="3076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500" b="1" dirty="0">
                <a:solidFill>
                  <a:srgbClr val="000000"/>
                </a:solidFill>
                <a:latin typeface="Arial"/>
                <a:ea typeface="Arial"/>
                <a:cs typeface="Arial"/>
                <a:sym typeface="Arial"/>
              </a:rPr>
              <a:t>City Staff:</a:t>
            </a:r>
            <a:endParaRPr sz="1500" b="1" dirty="0">
              <a:solidFill>
                <a:srgbClr val="000000"/>
              </a:solidFill>
              <a:latin typeface="Arial"/>
              <a:ea typeface="Arial"/>
              <a:cs typeface="Arial"/>
              <a:sym typeface="Arial"/>
            </a:endParaRPr>
          </a:p>
          <a:p>
            <a:pPr marL="285750" lvl="0" indent="-323850" algn="l" rtl="0">
              <a:spcBef>
                <a:spcPts val="1200"/>
              </a:spcBef>
              <a:spcAft>
                <a:spcPts val="0"/>
              </a:spcAft>
              <a:buClr>
                <a:srgbClr val="000000"/>
              </a:buClr>
              <a:buSzPts val="1500"/>
              <a:buChar char="●"/>
            </a:pPr>
            <a:r>
              <a:rPr lang="en" sz="1500" b="1" dirty="0">
                <a:solidFill>
                  <a:srgbClr val="000000"/>
                </a:solidFill>
                <a:latin typeface="Arial"/>
                <a:ea typeface="Arial"/>
                <a:cs typeface="Arial"/>
                <a:sym typeface="Arial"/>
              </a:rPr>
              <a:t>Ray Barragan</a:t>
            </a:r>
            <a:r>
              <a:rPr lang="en" sz="1500" dirty="0">
                <a:solidFill>
                  <a:srgbClr val="000000"/>
                </a:solidFill>
                <a:latin typeface="Arial"/>
                <a:ea typeface="Arial"/>
                <a:cs typeface="Arial"/>
                <a:sym typeface="Arial"/>
              </a:rPr>
              <a:t>, Acting Community Development Director</a:t>
            </a:r>
            <a:endParaRPr sz="1500" dirty="0">
              <a:solidFill>
                <a:srgbClr val="000000"/>
              </a:solidFill>
              <a:latin typeface="Arial"/>
              <a:ea typeface="Arial"/>
              <a:cs typeface="Arial"/>
              <a:sym typeface="Arial"/>
            </a:endParaRPr>
          </a:p>
          <a:p>
            <a:pPr marL="285750" lvl="0" indent="-323850" algn="l" rtl="0">
              <a:spcBef>
                <a:spcPts val="0"/>
              </a:spcBef>
              <a:spcAft>
                <a:spcPts val="0"/>
              </a:spcAft>
              <a:buClr>
                <a:srgbClr val="000000"/>
              </a:buClr>
              <a:buSzPts val="1500"/>
              <a:buChar char="●"/>
            </a:pPr>
            <a:r>
              <a:rPr lang="en" sz="1500" b="1" dirty="0">
                <a:solidFill>
                  <a:srgbClr val="000000"/>
                </a:solidFill>
                <a:latin typeface="Arial"/>
                <a:ea typeface="Arial"/>
                <a:cs typeface="Arial"/>
                <a:sym typeface="Arial"/>
              </a:rPr>
              <a:t>Amanda Acuna</a:t>
            </a:r>
            <a:r>
              <a:rPr lang="en" sz="1500" dirty="0">
                <a:solidFill>
                  <a:srgbClr val="000000"/>
                </a:solidFill>
                <a:latin typeface="Arial"/>
                <a:ea typeface="Arial"/>
                <a:cs typeface="Arial"/>
                <a:sym typeface="Arial"/>
              </a:rPr>
              <a:t>, Senior Planner</a:t>
            </a:r>
            <a:endParaRPr sz="1500" dirty="0">
              <a:solidFill>
                <a:srgbClr val="000000"/>
              </a:solidFill>
              <a:latin typeface="Arial"/>
              <a:ea typeface="Arial"/>
              <a:cs typeface="Arial"/>
              <a:sym typeface="Arial"/>
            </a:endParaRPr>
          </a:p>
          <a:p>
            <a:pPr marL="285750" lvl="0" indent="-323850" algn="l" rtl="0">
              <a:spcBef>
                <a:spcPts val="0"/>
              </a:spcBef>
              <a:spcAft>
                <a:spcPts val="0"/>
              </a:spcAft>
              <a:buClr>
                <a:srgbClr val="000000"/>
              </a:buClr>
              <a:buSzPts val="1500"/>
              <a:buChar char="●"/>
            </a:pPr>
            <a:r>
              <a:rPr lang="en" sz="1500" b="1" dirty="0">
                <a:solidFill>
                  <a:srgbClr val="000000"/>
                </a:solidFill>
                <a:latin typeface="Arial"/>
                <a:ea typeface="Arial"/>
                <a:cs typeface="Arial"/>
                <a:sym typeface="Arial"/>
              </a:rPr>
              <a:t>Brian Ramirez</a:t>
            </a:r>
            <a:r>
              <a:rPr lang="en" sz="1500" dirty="0">
                <a:solidFill>
                  <a:srgbClr val="000000"/>
                </a:solidFill>
                <a:latin typeface="Arial"/>
                <a:ea typeface="Arial"/>
                <a:cs typeface="Arial"/>
                <a:sym typeface="Arial"/>
              </a:rPr>
              <a:t>, Intern</a:t>
            </a:r>
            <a:endParaRPr sz="1500" dirty="0">
              <a:solidFill>
                <a:srgbClr val="000000"/>
              </a:solidFill>
              <a:latin typeface="Arial"/>
              <a:ea typeface="Arial"/>
              <a:cs typeface="Arial"/>
              <a:sym typeface="Arial"/>
            </a:endParaRPr>
          </a:p>
          <a:p>
            <a:pPr marL="285750" lvl="0" indent="-323850" algn="l" rtl="0">
              <a:spcBef>
                <a:spcPts val="0"/>
              </a:spcBef>
              <a:spcAft>
                <a:spcPts val="0"/>
              </a:spcAft>
              <a:buClr>
                <a:srgbClr val="000000"/>
              </a:buClr>
              <a:buSzPts val="1500"/>
              <a:buChar char="●"/>
            </a:pPr>
            <a:r>
              <a:rPr lang="en" sz="1500" b="1" dirty="0">
                <a:solidFill>
                  <a:srgbClr val="000000"/>
                </a:solidFill>
                <a:latin typeface="Arial"/>
                <a:ea typeface="Arial"/>
                <a:cs typeface="Arial"/>
                <a:sym typeface="Arial"/>
              </a:rPr>
              <a:t>Lisa </a:t>
            </a:r>
            <a:r>
              <a:rPr lang="en" sz="1500" b="1" dirty="0" err="1">
                <a:solidFill>
                  <a:srgbClr val="000000"/>
                </a:solidFill>
                <a:latin typeface="Arial"/>
                <a:ea typeface="Arial"/>
                <a:cs typeface="Arial"/>
                <a:sym typeface="Arial"/>
              </a:rPr>
              <a:t>Kranitz</a:t>
            </a:r>
            <a:r>
              <a:rPr lang="en" sz="1500" dirty="0">
                <a:solidFill>
                  <a:srgbClr val="000000"/>
                </a:solidFill>
                <a:latin typeface="Arial"/>
                <a:ea typeface="Arial"/>
                <a:cs typeface="Arial"/>
                <a:sym typeface="Arial"/>
              </a:rPr>
              <a:t>, Assistant City Attorney</a:t>
            </a:r>
            <a:endParaRPr sz="1500" dirty="0">
              <a:solidFill>
                <a:srgbClr val="000000"/>
              </a:solidFill>
              <a:latin typeface="Arial"/>
              <a:ea typeface="Arial"/>
              <a:cs typeface="Arial"/>
              <a:sym typeface="Arial"/>
            </a:endParaRPr>
          </a:p>
          <a:p>
            <a:pPr marL="0" lvl="0" indent="0" algn="l" rtl="0">
              <a:spcBef>
                <a:spcPts val="1200"/>
              </a:spcBef>
              <a:spcAft>
                <a:spcPts val="0"/>
              </a:spcAft>
              <a:buNone/>
            </a:pPr>
            <a:r>
              <a:rPr lang="en" sz="1500" b="1" dirty="0">
                <a:solidFill>
                  <a:srgbClr val="000000"/>
                </a:solidFill>
                <a:latin typeface="Arial"/>
                <a:ea typeface="Arial"/>
                <a:cs typeface="Arial"/>
                <a:sym typeface="Arial"/>
              </a:rPr>
              <a:t>Consultants:</a:t>
            </a:r>
            <a:endParaRPr sz="1500" dirty="0">
              <a:solidFill>
                <a:srgbClr val="000000"/>
              </a:solidFill>
              <a:latin typeface="Arial"/>
              <a:ea typeface="Arial"/>
              <a:cs typeface="Arial"/>
              <a:sym typeface="Arial"/>
            </a:endParaRPr>
          </a:p>
          <a:p>
            <a:pPr marL="285750" lvl="0" indent="-323850" algn="l" rtl="0">
              <a:spcBef>
                <a:spcPts val="1200"/>
              </a:spcBef>
              <a:spcAft>
                <a:spcPts val="0"/>
              </a:spcAft>
              <a:buClr>
                <a:srgbClr val="000000"/>
              </a:buClr>
              <a:buSzPts val="1500"/>
              <a:buChar char="●"/>
            </a:pPr>
            <a:r>
              <a:rPr lang="en" sz="1500" b="1" dirty="0">
                <a:solidFill>
                  <a:srgbClr val="000000"/>
                </a:solidFill>
                <a:latin typeface="Arial"/>
                <a:ea typeface="Arial"/>
                <a:cs typeface="Arial"/>
                <a:sym typeface="Arial"/>
              </a:rPr>
              <a:t>Veronica Tam, </a:t>
            </a:r>
            <a:r>
              <a:rPr lang="en" sz="1500" dirty="0">
                <a:solidFill>
                  <a:srgbClr val="000000"/>
                </a:solidFill>
                <a:latin typeface="Arial"/>
                <a:ea typeface="Arial"/>
                <a:cs typeface="Arial"/>
                <a:sym typeface="Arial"/>
              </a:rPr>
              <a:t>Veronica Tam &amp; Associates, Housing Consultant</a:t>
            </a:r>
            <a:endParaRPr sz="1500" dirty="0">
              <a:solidFill>
                <a:srgbClr val="000000"/>
              </a:solidFill>
              <a:latin typeface="Arial"/>
              <a:ea typeface="Arial"/>
              <a:cs typeface="Arial"/>
              <a:sym typeface="Arial"/>
            </a:endParaRPr>
          </a:p>
          <a:p>
            <a:pPr marL="285750" lvl="0" indent="-323850" algn="l" rtl="0">
              <a:spcBef>
                <a:spcPts val="0"/>
              </a:spcBef>
              <a:spcAft>
                <a:spcPts val="0"/>
              </a:spcAft>
              <a:buClr>
                <a:srgbClr val="000000"/>
              </a:buClr>
              <a:buSzPts val="1500"/>
              <a:buChar char="●"/>
            </a:pPr>
            <a:r>
              <a:rPr lang="en" sz="1500" b="1" dirty="0">
                <a:solidFill>
                  <a:srgbClr val="000000"/>
                </a:solidFill>
                <a:latin typeface="Arial"/>
                <a:ea typeface="Arial"/>
                <a:cs typeface="Arial"/>
                <a:sym typeface="Arial"/>
              </a:rPr>
              <a:t>Starla Barker, </a:t>
            </a:r>
            <a:r>
              <a:rPr lang="en" sz="1500" dirty="0">
                <a:solidFill>
                  <a:srgbClr val="000000"/>
                </a:solidFill>
                <a:latin typeface="Arial"/>
                <a:ea typeface="Arial"/>
                <a:cs typeface="Arial"/>
                <a:sym typeface="Arial"/>
              </a:rPr>
              <a:t>De Novo Planning Group, Environmental Consultant</a:t>
            </a:r>
          </a:p>
          <a:p>
            <a:pPr marL="285750" lvl="0" indent="-323850" algn="l" rtl="0">
              <a:spcBef>
                <a:spcPts val="0"/>
              </a:spcBef>
              <a:spcAft>
                <a:spcPts val="0"/>
              </a:spcAft>
              <a:buClr>
                <a:srgbClr val="000000"/>
              </a:buClr>
              <a:buSzPts val="1500"/>
              <a:buChar char="●"/>
            </a:pPr>
            <a:r>
              <a:rPr lang="en" sz="1500" b="1" dirty="0">
                <a:solidFill>
                  <a:srgbClr val="000000"/>
                </a:solidFill>
                <a:latin typeface="Arial"/>
                <a:ea typeface="Arial"/>
                <a:cs typeface="Arial"/>
                <a:sym typeface="Arial"/>
              </a:rPr>
              <a:t>Amanda Tropiano, </a:t>
            </a:r>
            <a:r>
              <a:rPr lang="pt-BR" sz="1500" dirty="0">
                <a:solidFill>
                  <a:srgbClr val="000000"/>
                </a:solidFill>
                <a:latin typeface="Arial"/>
                <a:ea typeface="Arial"/>
                <a:cs typeface="Arial"/>
                <a:sym typeface="Arial"/>
              </a:rPr>
              <a:t>De Novo Planning Group, Environmental Consultant</a:t>
            </a:r>
            <a:endParaRPr sz="1500" dirty="0">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9"/>
          <p:cNvSpPr txBox="1">
            <a:spLocks noGrp="1"/>
          </p:cNvSpPr>
          <p:nvPr>
            <p:ph type="title"/>
          </p:nvPr>
        </p:nvSpPr>
        <p:spPr>
          <a:xfrm>
            <a:off x="311700" y="34527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990"/>
              <a:buFont typeface="Arial"/>
              <a:buNone/>
            </a:pPr>
            <a:r>
              <a:rPr lang="en" sz="2388" b="1" dirty="0">
                <a:latin typeface="Roboto"/>
                <a:ea typeface="Roboto"/>
                <a:cs typeface="Roboto"/>
                <a:sym typeface="Roboto"/>
              </a:rPr>
              <a:t>Sites Inventory – Rezoning/Upzoning to Residential</a:t>
            </a:r>
            <a:endParaRPr sz="2388" b="1" dirty="0">
              <a:latin typeface="Roboto"/>
              <a:ea typeface="Roboto"/>
              <a:cs typeface="Roboto"/>
              <a:sym typeface="Roboto"/>
            </a:endParaRPr>
          </a:p>
          <a:p>
            <a:pPr marL="0" lvl="0" indent="0" algn="l" rtl="0">
              <a:spcBef>
                <a:spcPts val="0"/>
              </a:spcBef>
              <a:spcAft>
                <a:spcPts val="0"/>
              </a:spcAft>
              <a:buSzPts val="990"/>
              <a:buNone/>
            </a:pPr>
            <a:endParaRPr sz="2520" dirty="0"/>
          </a:p>
        </p:txBody>
      </p:sp>
      <p:grpSp>
        <p:nvGrpSpPr>
          <p:cNvPr id="8" name="Group 7">
            <a:extLst>
              <a:ext uri="{FF2B5EF4-FFF2-40B4-BE49-F238E27FC236}">
                <a16:creationId xmlns:a16="http://schemas.microsoft.com/office/drawing/2014/main" id="{A0C72E89-C49F-481B-AB50-6E7B85FB9E17}"/>
              </a:ext>
            </a:extLst>
          </p:cNvPr>
          <p:cNvGrpSpPr/>
          <p:nvPr/>
        </p:nvGrpSpPr>
        <p:grpSpPr>
          <a:xfrm>
            <a:off x="1966268" y="2435642"/>
            <a:ext cx="4775555" cy="2270170"/>
            <a:chOff x="255803" y="1397515"/>
            <a:chExt cx="4491583" cy="2301975"/>
          </a:xfrm>
        </p:grpSpPr>
        <p:pic>
          <p:nvPicPr>
            <p:cNvPr id="3" name="Picture 2">
              <a:extLst>
                <a:ext uri="{FF2B5EF4-FFF2-40B4-BE49-F238E27FC236}">
                  <a16:creationId xmlns:a16="http://schemas.microsoft.com/office/drawing/2014/main" id="{BA708A77-67CB-47A2-9014-A48163F2246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5803" y="1397515"/>
              <a:ext cx="2191618" cy="2252907"/>
            </a:xfrm>
            <a:prstGeom prst="rect">
              <a:avLst/>
            </a:prstGeom>
            <a:ln>
              <a:solidFill>
                <a:schemeClr val="tx1"/>
              </a:solidFill>
            </a:ln>
          </p:spPr>
        </p:pic>
        <p:pic>
          <p:nvPicPr>
            <p:cNvPr id="6" name="Picture 5">
              <a:extLst>
                <a:ext uri="{FF2B5EF4-FFF2-40B4-BE49-F238E27FC236}">
                  <a16:creationId xmlns:a16="http://schemas.microsoft.com/office/drawing/2014/main" id="{880995C7-C2D5-4331-BEEE-B49FC99C03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55769" y="1437852"/>
              <a:ext cx="2191617" cy="2261638"/>
            </a:xfrm>
            <a:prstGeom prst="rect">
              <a:avLst/>
            </a:prstGeom>
            <a:ln>
              <a:solidFill>
                <a:schemeClr val="tx1"/>
              </a:solidFill>
            </a:ln>
          </p:spPr>
        </p:pic>
      </p:grpSp>
      <p:graphicFrame>
        <p:nvGraphicFramePr>
          <p:cNvPr id="13" name="Google Shape;174;p29">
            <a:extLst>
              <a:ext uri="{FF2B5EF4-FFF2-40B4-BE49-F238E27FC236}">
                <a16:creationId xmlns:a16="http://schemas.microsoft.com/office/drawing/2014/main" id="{5C93B197-A275-4C1D-8670-F494DEA0A976}"/>
              </a:ext>
            </a:extLst>
          </p:cNvPr>
          <p:cNvGraphicFramePr/>
          <p:nvPr>
            <p:extLst>
              <p:ext uri="{D42A27DB-BD31-4B8C-83A1-F6EECF244321}">
                <p14:modId xmlns:p14="http://schemas.microsoft.com/office/powerpoint/2010/main" val="794207724"/>
              </p:ext>
            </p:extLst>
          </p:nvPr>
        </p:nvGraphicFramePr>
        <p:xfrm>
          <a:off x="1370134" y="1296865"/>
          <a:ext cx="6116728" cy="1070550"/>
        </p:xfrm>
        <a:graphic>
          <a:graphicData uri="http://schemas.openxmlformats.org/drawingml/2006/table">
            <a:tbl>
              <a:tblPr>
                <a:noFill/>
                <a:tableStyleId>{4EB5B9F8-E868-4035-9EEB-AE12B771199F}</a:tableStyleId>
              </a:tblPr>
              <a:tblGrid>
                <a:gridCol w="2286000">
                  <a:extLst>
                    <a:ext uri="{9D8B030D-6E8A-4147-A177-3AD203B41FA5}">
                      <a16:colId xmlns:a16="http://schemas.microsoft.com/office/drawing/2014/main" val="20000"/>
                    </a:ext>
                  </a:extLst>
                </a:gridCol>
                <a:gridCol w="871902">
                  <a:extLst>
                    <a:ext uri="{9D8B030D-6E8A-4147-A177-3AD203B41FA5}">
                      <a16:colId xmlns:a16="http://schemas.microsoft.com/office/drawing/2014/main" val="20001"/>
                    </a:ext>
                  </a:extLst>
                </a:gridCol>
                <a:gridCol w="1222348">
                  <a:extLst>
                    <a:ext uri="{9D8B030D-6E8A-4147-A177-3AD203B41FA5}">
                      <a16:colId xmlns:a16="http://schemas.microsoft.com/office/drawing/2014/main" val="20002"/>
                    </a:ext>
                  </a:extLst>
                </a:gridCol>
                <a:gridCol w="1736478">
                  <a:extLst>
                    <a:ext uri="{9D8B030D-6E8A-4147-A177-3AD203B41FA5}">
                      <a16:colId xmlns:a16="http://schemas.microsoft.com/office/drawing/2014/main" val="20003"/>
                    </a:ext>
                  </a:extLst>
                </a:gridCol>
              </a:tblGrid>
              <a:tr h="362944">
                <a:tc>
                  <a:txBody>
                    <a:bodyPr/>
                    <a:lstStyle/>
                    <a:p>
                      <a:pPr marL="0" lvl="0" indent="0" algn="l" rtl="0">
                        <a:lnSpc>
                          <a:spcPct val="115000"/>
                        </a:lnSpc>
                        <a:spcBef>
                          <a:spcPts val="0"/>
                        </a:spcBef>
                        <a:spcAft>
                          <a:spcPts val="0"/>
                        </a:spcAft>
                        <a:buNone/>
                      </a:pPr>
                      <a:r>
                        <a:rPr lang="en" sz="1050" b="1" dirty="0"/>
                        <a:t>LOCATION</a:t>
                      </a:r>
                      <a:endParaRPr sz="1050" b="1"/>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lgn="ctr">
                      <a:solidFill>
                        <a:srgbClr val="000000"/>
                      </a:solidFill>
                      <a:prstDash val="solid"/>
                      <a:round/>
                      <a:headEnd type="none" w="sm" len="sm"/>
                      <a:tailEnd type="none" w="sm" len="sm"/>
                    </a:lnB>
                    <a:solidFill>
                      <a:schemeClr val="bg1"/>
                    </a:solidFill>
                  </a:tcPr>
                </a:tc>
                <a:tc>
                  <a:txBody>
                    <a:bodyPr/>
                    <a:lstStyle/>
                    <a:p>
                      <a:pPr marL="0" lvl="0" indent="0" algn="l" rtl="0">
                        <a:lnSpc>
                          <a:spcPct val="115000"/>
                        </a:lnSpc>
                        <a:spcBef>
                          <a:spcPts val="0"/>
                        </a:spcBef>
                        <a:spcAft>
                          <a:spcPts val="0"/>
                        </a:spcAft>
                        <a:buNone/>
                      </a:pPr>
                      <a:r>
                        <a:rPr lang="en" sz="1050" b="1" dirty="0"/>
                        <a:t>SIZE</a:t>
                      </a:r>
                      <a:endParaRPr sz="1050" b="1"/>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lgn="ctr">
                      <a:solidFill>
                        <a:srgbClr val="000000"/>
                      </a:solidFill>
                      <a:prstDash val="solid"/>
                      <a:round/>
                      <a:headEnd type="none" w="sm" len="sm"/>
                      <a:tailEnd type="none" w="sm" len="sm"/>
                    </a:lnB>
                    <a:solidFill>
                      <a:schemeClr val="bg1"/>
                    </a:solidFill>
                  </a:tcPr>
                </a:tc>
                <a:tc>
                  <a:txBody>
                    <a:bodyPr/>
                    <a:lstStyle/>
                    <a:p>
                      <a:pPr marL="0" lvl="0" indent="0" algn="ctr" rtl="0">
                        <a:lnSpc>
                          <a:spcPct val="115000"/>
                        </a:lnSpc>
                        <a:spcBef>
                          <a:spcPts val="0"/>
                        </a:spcBef>
                        <a:spcAft>
                          <a:spcPts val="0"/>
                        </a:spcAft>
                        <a:buNone/>
                      </a:pPr>
                      <a:r>
                        <a:rPr lang="en" sz="1050" b="1" dirty="0"/>
                        <a:t>POTENTIAL UNITS</a:t>
                      </a:r>
                      <a:endParaRPr sz="1050" b="1"/>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lgn="ctr">
                      <a:solidFill>
                        <a:srgbClr val="000000"/>
                      </a:solidFill>
                      <a:prstDash val="solid"/>
                      <a:round/>
                      <a:headEnd type="none" w="sm" len="sm"/>
                      <a:tailEnd type="none" w="sm" len="sm"/>
                    </a:lnB>
                    <a:solidFill>
                      <a:schemeClr val="bg1"/>
                    </a:solidFill>
                  </a:tcPr>
                </a:tc>
                <a:tc>
                  <a:txBody>
                    <a:bodyPr/>
                    <a:lstStyle/>
                    <a:p>
                      <a:pPr marL="0" lvl="0" indent="0" algn="l" rtl="0">
                        <a:lnSpc>
                          <a:spcPct val="115000"/>
                        </a:lnSpc>
                        <a:spcBef>
                          <a:spcPts val="0"/>
                        </a:spcBef>
                        <a:spcAft>
                          <a:spcPts val="0"/>
                        </a:spcAft>
                        <a:buNone/>
                      </a:pPr>
                      <a:r>
                        <a:rPr lang="en" sz="1050" b="1" dirty="0"/>
                        <a:t>COMMENT</a:t>
                      </a:r>
                      <a:endParaRPr sz="1050" b="1"/>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lgn="ctr">
                      <a:solidFill>
                        <a:srgbClr val="000000"/>
                      </a:solidFill>
                      <a:prstDash val="solid"/>
                      <a:round/>
                      <a:headEnd type="none" w="sm" len="sm"/>
                      <a:tailEnd type="none" w="sm" len="sm"/>
                    </a:lnB>
                    <a:solidFill>
                      <a:schemeClr val="bg1"/>
                    </a:solidFill>
                  </a:tcPr>
                </a:tc>
                <a:extLst>
                  <a:ext uri="{0D108BD9-81ED-4DB2-BD59-A6C34878D82A}">
                    <a16:rowId xmlns:a16="http://schemas.microsoft.com/office/drawing/2014/main" val="10000"/>
                  </a:ext>
                </a:extLst>
              </a:tr>
              <a:tr h="389623">
                <a:tc>
                  <a:txBody>
                    <a:bodyPr/>
                    <a:lstStyle/>
                    <a:p>
                      <a:pPr marL="0" lvl="0" indent="0" algn="l" rtl="0">
                        <a:lnSpc>
                          <a:spcPct val="115000"/>
                        </a:lnSpc>
                        <a:spcBef>
                          <a:spcPts val="0"/>
                        </a:spcBef>
                        <a:spcAft>
                          <a:spcPts val="0"/>
                        </a:spcAft>
                        <a:buNone/>
                      </a:pPr>
                      <a:r>
                        <a:rPr lang="en" sz="1050" dirty="0"/>
                        <a:t>17901 Vermont (and properties on either side)</a:t>
                      </a:r>
                      <a:endParaRPr sz="105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bg1"/>
                    </a:solidFill>
                  </a:tcPr>
                </a:tc>
                <a:tc>
                  <a:txBody>
                    <a:bodyPr/>
                    <a:lstStyle/>
                    <a:p>
                      <a:pPr marL="0" lvl="0" indent="0" algn="l" rtl="0">
                        <a:lnSpc>
                          <a:spcPct val="115000"/>
                        </a:lnSpc>
                        <a:spcBef>
                          <a:spcPts val="0"/>
                        </a:spcBef>
                        <a:spcAft>
                          <a:spcPts val="0"/>
                        </a:spcAft>
                        <a:buNone/>
                      </a:pPr>
                      <a:r>
                        <a:rPr lang="en-US" sz="1050" dirty="0"/>
                        <a:t>1.58 acres</a:t>
                      </a:r>
                      <a:endParaRPr sz="1050" dirty="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bg1"/>
                    </a:solidFill>
                  </a:tcPr>
                </a:tc>
                <a:tc>
                  <a:txBody>
                    <a:bodyPr/>
                    <a:lstStyle/>
                    <a:p>
                      <a:pPr marL="0" lvl="0" indent="0" algn="ctr" rtl="0">
                        <a:lnSpc>
                          <a:spcPct val="115000"/>
                        </a:lnSpc>
                        <a:spcBef>
                          <a:spcPts val="0"/>
                        </a:spcBef>
                        <a:spcAft>
                          <a:spcPts val="0"/>
                        </a:spcAft>
                        <a:buNone/>
                      </a:pPr>
                      <a:r>
                        <a:rPr lang="en-US" sz="1050" dirty="0"/>
                        <a:t>27</a:t>
                      </a:r>
                      <a:endParaRPr sz="1050" dirty="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bg1"/>
                    </a:solidFill>
                  </a:tcPr>
                </a:tc>
                <a:tc>
                  <a:txBody>
                    <a:bodyPr/>
                    <a:lstStyle/>
                    <a:p>
                      <a:pPr marL="0" lvl="0" indent="0" algn="l" rtl="0">
                        <a:lnSpc>
                          <a:spcPct val="115000"/>
                        </a:lnSpc>
                        <a:spcBef>
                          <a:spcPts val="0"/>
                        </a:spcBef>
                        <a:spcAft>
                          <a:spcPts val="0"/>
                        </a:spcAft>
                        <a:buNone/>
                      </a:pPr>
                      <a:r>
                        <a:rPr lang="en" sz="1050" dirty="0"/>
                        <a:t>Rezone C-3 to R-3</a:t>
                      </a:r>
                      <a:endParaRPr sz="105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bg1"/>
                    </a:solidFill>
                  </a:tcPr>
                </a:tc>
                <a:extLst>
                  <a:ext uri="{0D108BD9-81ED-4DB2-BD59-A6C34878D82A}">
                    <a16:rowId xmlns:a16="http://schemas.microsoft.com/office/drawing/2014/main" val="10001"/>
                  </a:ext>
                </a:extLst>
              </a:tr>
            </a:tbl>
          </a:graphicData>
        </a:graphic>
      </p:graphicFrame>
      <p:sp>
        <p:nvSpPr>
          <p:cNvPr id="15" name="Arrow: Right 14">
            <a:extLst>
              <a:ext uri="{FF2B5EF4-FFF2-40B4-BE49-F238E27FC236}">
                <a16:creationId xmlns:a16="http://schemas.microsoft.com/office/drawing/2014/main" id="{003A04BA-1E23-4FBB-BA2E-2CFF2DC3678C}"/>
              </a:ext>
            </a:extLst>
          </p:cNvPr>
          <p:cNvSpPr/>
          <p:nvPr/>
        </p:nvSpPr>
        <p:spPr>
          <a:xfrm>
            <a:off x="3551176" y="3252951"/>
            <a:ext cx="1966346" cy="268514"/>
          </a:xfrm>
          <a:prstGeom prst="rightArrow">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03119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9"/>
          <p:cNvSpPr txBox="1">
            <a:spLocks noGrp="1"/>
          </p:cNvSpPr>
          <p:nvPr>
            <p:ph type="title"/>
          </p:nvPr>
        </p:nvSpPr>
        <p:spPr>
          <a:xfrm>
            <a:off x="311700" y="34527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990"/>
              <a:buFont typeface="Arial"/>
              <a:buNone/>
            </a:pPr>
            <a:r>
              <a:rPr lang="en" sz="2388" b="1" dirty="0">
                <a:latin typeface="Roboto"/>
                <a:ea typeface="Roboto"/>
                <a:cs typeface="Roboto"/>
                <a:sym typeface="Roboto"/>
              </a:rPr>
              <a:t>Sites Inventory – Rezoning/Upzoning to Residential</a:t>
            </a:r>
            <a:endParaRPr sz="2388" b="1" dirty="0">
              <a:latin typeface="Roboto"/>
              <a:ea typeface="Roboto"/>
              <a:cs typeface="Roboto"/>
              <a:sym typeface="Roboto"/>
            </a:endParaRPr>
          </a:p>
          <a:p>
            <a:pPr marL="0" lvl="0" indent="0" algn="l" rtl="0">
              <a:spcBef>
                <a:spcPts val="0"/>
              </a:spcBef>
              <a:spcAft>
                <a:spcPts val="0"/>
              </a:spcAft>
              <a:buSzPts val="990"/>
              <a:buNone/>
            </a:pPr>
            <a:endParaRPr sz="2520" dirty="0"/>
          </a:p>
        </p:txBody>
      </p:sp>
      <p:grpSp>
        <p:nvGrpSpPr>
          <p:cNvPr id="9" name="Group 8">
            <a:extLst>
              <a:ext uri="{FF2B5EF4-FFF2-40B4-BE49-F238E27FC236}">
                <a16:creationId xmlns:a16="http://schemas.microsoft.com/office/drawing/2014/main" id="{F06B3A2B-9D80-454E-BEA9-6B924B353F52}"/>
              </a:ext>
            </a:extLst>
          </p:cNvPr>
          <p:cNvGrpSpPr/>
          <p:nvPr/>
        </p:nvGrpSpPr>
        <p:grpSpPr>
          <a:xfrm>
            <a:off x="1747532" y="2605263"/>
            <a:ext cx="5646100" cy="2387380"/>
            <a:chOff x="500387" y="1274969"/>
            <a:chExt cx="4071613" cy="1820898"/>
          </a:xfrm>
        </p:grpSpPr>
        <p:pic>
          <p:nvPicPr>
            <p:cNvPr id="10" name="Picture 9">
              <a:extLst>
                <a:ext uri="{FF2B5EF4-FFF2-40B4-BE49-F238E27FC236}">
                  <a16:creationId xmlns:a16="http://schemas.microsoft.com/office/drawing/2014/main" id="{E18218AE-5370-4C37-BBF9-6CA190BCC56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0387" y="1274969"/>
              <a:ext cx="2612928" cy="1788336"/>
            </a:xfrm>
            <a:prstGeom prst="rect">
              <a:avLst/>
            </a:prstGeom>
            <a:ln>
              <a:solidFill>
                <a:schemeClr val="tx1"/>
              </a:solidFill>
            </a:ln>
          </p:spPr>
        </p:pic>
        <p:pic>
          <p:nvPicPr>
            <p:cNvPr id="11" name="Picture 10">
              <a:extLst>
                <a:ext uri="{FF2B5EF4-FFF2-40B4-BE49-F238E27FC236}">
                  <a16:creationId xmlns:a16="http://schemas.microsoft.com/office/drawing/2014/main" id="{2F2B2984-A118-4D74-8E10-DB5CAC5D8A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83543" y="1311465"/>
              <a:ext cx="1988457" cy="1784402"/>
            </a:xfrm>
            <a:prstGeom prst="rect">
              <a:avLst/>
            </a:prstGeom>
            <a:ln>
              <a:solidFill>
                <a:schemeClr val="tx1"/>
              </a:solidFill>
            </a:ln>
          </p:spPr>
        </p:pic>
      </p:grpSp>
      <p:graphicFrame>
        <p:nvGraphicFramePr>
          <p:cNvPr id="14" name="Google Shape;174;p29">
            <a:extLst>
              <a:ext uri="{FF2B5EF4-FFF2-40B4-BE49-F238E27FC236}">
                <a16:creationId xmlns:a16="http://schemas.microsoft.com/office/drawing/2014/main" id="{137B9719-0A0C-488D-BF47-68C570804EA1}"/>
              </a:ext>
            </a:extLst>
          </p:cNvPr>
          <p:cNvGraphicFramePr/>
          <p:nvPr>
            <p:extLst>
              <p:ext uri="{D42A27DB-BD31-4B8C-83A1-F6EECF244321}">
                <p14:modId xmlns:p14="http://schemas.microsoft.com/office/powerpoint/2010/main" val="4009211942"/>
              </p:ext>
            </p:extLst>
          </p:nvPr>
        </p:nvGraphicFramePr>
        <p:xfrm>
          <a:off x="1509346" y="1414095"/>
          <a:ext cx="6150867" cy="1101286"/>
        </p:xfrm>
        <a:graphic>
          <a:graphicData uri="http://schemas.openxmlformats.org/drawingml/2006/table">
            <a:tbl>
              <a:tblPr>
                <a:noFill/>
                <a:tableStyleId>{4EB5B9F8-E868-4035-9EEB-AE12B771199F}</a:tableStyleId>
              </a:tblPr>
              <a:tblGrid>
                <a:gridCol w="1619250">
                  <a:extLst>
                    <a:ext uri="{9D8B030D-6E8A-4147-A177-3AD203B41FA5}">
                      <a16:colId xmlns:a16="http://schemas.microsoft.com/office/drawing/2014/main" val="20000"/>
                    </a:ext>
                  </a:extLst>
                </a:gridCol>
                <a:gridCol w="849923">
                  <a:extLst>
                    <a:ext uri="{9D8B030D-6E8A-4147-A177-3AD203B41FA5}">
                      <a16:colId xmlns:a16="http://schemas.microsoft.com/office/drawing/2014/main" val="20001"/>
                    </a:ext>
                  </a:extLst>
                </a:gridCol>
                <a:gridCol w="1022022">
                  <a:extLst>
                    <a:ext uri="{9D8B030D-6E8A-4147-A177-3AD203B41FA5}">
                      <a16:colId xmlns:a16="http://schemas.microsoft.com/office/drawing/2014/main" val="20002"/>
                    </a:ext>
                  </a:extLst>
                </a:gridCol>
                <a:gridCol w="2659672">
                  <a:extLst>
                    <a:ext uri="{9D8B030D-6E8A-4147-A177-3AD203B41FA5}">
                      <a16:colId xmlns:a16="http://schemas.microsoft.com/office/drawing/2014/main" val="20003"/>
                    </a:ext>
                  </a:extLst>
                </a:gridCol>
              </a:tblGrid>
              <a:tr h="358571">
                <a:tc>
                  <a:txBody>
                    <a:bodyPr/>
                    <a:lstStyle/>
                    <a:p>
                      <a:pPr marL="0" lvl="0" indent="0" algn="l" rtl="0">
                        <a:lnSpc>
                          <a:spcPct val="115000"/>
                        </a:lnSpc>
                        <a:spcBef>
                          <a:spcPts val="0"/>
                        </a:spcBef>
                        <a:spcAft>
                          <a:spcPts val="0"/>
                        </a:spcAft>
                        <a:buNone/>
                      </a:pPr>
                      <a:r>
                        <a:rPr lang="en" sz="1050" b="1" dirty="0"/>
                        <a:t>LOCATION</a:t>
                      </a:r>
                      <a:endParaRPr sz="1050" b="1"/>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lgn="ctr">
                      <a:solidFill>
                        <a:srgbClr val="000000"/>
                      </a:solidFill>
                      <a:prstDash val="solid"/>
                      <a:round/>
                      <a:headEnd type="none" w="sm" len="sm"/>
                      <a:tailEnd type="none" w="sm" len="sm"/>
                    </a:lnB>
                    <a:solidFill>
                      <a:schemeClr val="bg1"/>
                    </a:solidFill>
                  </a:tcPr>
                </a:tc>
                <a:tc>
                  <a:txBody>
                    <a:bodyPr/>
                    <a:lstStyle/>
                    <a:p>
                      <a:pPr marL="0" lvl="0" indent="0" algn="l" rtl="0">
                        <a:lnSpc>
                          <a:spcPct val="115000"/>
                        </a:lnSpc>
                        <a:spcBef>
                          <a:spcPts val="0"/>
                        </a:spcBef>
                        <a:spcAft>
                          <a:spcPts val="0"/>
                        </a:spcAft>
                        <a:buNone/>
                      </a:pPr>
                      <a:r>
                        <a:rPr lang="en" sz="1050" b="1" dirty="0"/>
                        <a:t>SIZE</a:t>
                      </a:r>
                      <a:endParaRPr sz="1050" b="1"/>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lgn="ctr">
                      <a:solidFill>
                        <a:srgbClr val="000000"/>
                      </a:solidFill>
                      <a:prstDash val="solid"/>
                      <a:round/>
                      <a:headEnd type="none" w="sm" len="sm"/>
                      <a:tailEnd type="none" w="sm" len="sm"/>
                    </a:lnB>
                    <a:solidFill>
                      <a:schemeClr val="bg1"/>
                    </a:solidFill>
                  </a:tcPr>
                </a:tc>
                <a:tc>
                  <a:txBody>
                    <a:bodyPr/>
                    <a:lstStyle/>
                    <a:p>
                      <a:pPr marL="0" lvl="0" indent="0" algn="ctr" rtl="0">
                        <a:lnSpc>
                          <a:spcPct val="115000"/>
                        </a:lnSpc>
                        <a:spcBef>
                          <a:spcPts val="0"/>
                        </a:spcBef>
                        <a:spcAft>
                          <a:spcPts val="0"/>
                        </a:spcAft>
                        <a:buNone/>
                      </a:pPr>
                      <a:r>
                        <a:rPr lang="en" sz="1050" b="1" dirty="0"/>
                        <a:t>POTENTIAL UNITS</a:t>
                      </a:r>
                      <a:endParaRPr sz="1050" b="1"/>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lgn="ctr">
                      <a:solidFill>
                        <a:srgbClr val="000000"/>
                      </a:solidFill>
                      <a:prstDash val="solid"/>
                      <a:round/>
                      <a:headEnd type="none" w="sm" len="sm"/>
                      <a:tailEnd type="none" w="sm" len="sm"/>
                    </a:lnB>
                    <a:solidFill>
                      <a:schemeClr val="bg1"/>
                    </a:solidFill>
                  </a:tcPr>
                </a:tc>
                <a:tc>
                  <a:txBody>
                    <a:bodyPr/>
                    <a:lstStyle/>
                    <a:p>
                      <a:pPr marL="0" lvl="0" indent="0" algn="l" rtl="0">
                        <a:lnSpc>
                          <a:spcPct val="115000"/>
                        </a:lnSpc>
                        <a:spcBef>
                          <a:spcPts val="0"/>
                        </a:spcBef>
                        <a:spcAft>
                          <a:spcPts val="0"/>
                        </a:spcAft>
                        <a:buNone/>
                      </a:pPr>
                      <a:r>
                        <a:rPr lang="en" sz="1050" b="1" dirty="0"/>
                        <a:t>COMMENT</a:t>
                      </a:r>
                      <a:endParaRPr sz="1050" b="1"/>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lgn="ctr">
                      <a:solidFill>
                        <a:srgbClr val="000000"/>
                      </a:solidFill>
                      <a:prstDash val="solid"/>
                      <a:round/>
                      <a:headEnd type="none" w="sm" len="sm"/>
                      <a:tailEnd type="none" w="sm" len="sm"/>
                    </a:lnB>
                    <a:solidFill>
                      <a:schemeClr val="bg1"/>
                    </a:solidFill>
                  </a:tcPr>
                </a:tc>
                <a:extLst>
                  <a:ext uri="{0D108BD9-81ED-4DB2-BD59-A6C34878D82A}">
                    <a16:rowId xmlns:a16="http://schemas.microsoft.com/office/drawing/2014/main" val="10000"/>
                  </a:ext>
                </a:extLst>
              </a:tr>
              <a:tr h="566011">
                <a:tc>
                  <a:txBody>
                    <a:bodyPr/>
                    <a:lstStyle/>
                    <a:p>
                      <a:pPr marL="0" lvl="0" indent="0" algn="l" rtl="0">
                        <a:lnSpc>
                          <a:spcPct val="100000"/>
                        </a:lnSpc>
                        <a:spcBef>
                          <a:spcPts val="0"/>
                        </a:spcBef>
                        <a:spcAft>
                          <a:spcPts val="0"/>
                        </a:spcAft>
                        <a:buNone/>
                      </a:pPr>
                      <a:r>
                        <a:rPr lang="en" sz="1050" dirty="0"/>
                        <a:t>Properties around 135th and Vermont</a:t>
                      </a:r>
                      <a:endParaRPr sz="105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bg1"/>
                    </a:solidFill>
                  </a:tcPr>
                </a:tc>
                <a:tc>
                  <a:txBody>
                    <a:bodyPr/>
                    <a:lstStyle/>
                    <a:p>
                      <a:pPr marL="0" lvl="0" indent="0" algn="l" rtl="0">
                        <a:lnSpc>
                          <a:spcPct val="100000"/>
                        </a:lnSpc>
                        <a:spcBef>
                          <a:spcPts val="0"/>
                        </a:spcBef>
                        <a:spcAft>
                          <a:spcPts val="0"/>
                        </a:spcAft>
                        <a:buNone/>
                      </a:pPr>
                      <a:r>
                        <a:rPr lang="en-US" sz="1050" dirty="0"/>
                        <a:t>1.38 acres</a:t>
                      </a:r>
                      <a:endParaRPr sz="1050" dirty="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bg1"/>
                    </a:solidFill>
                  </a:tcPr>
                </a:tc>
                <a:tc>
                  <a:txBody>
                    <a:bodyPr/>
                    <a:lstStyle/>
                    <a:p>
                      <a:pPr marL="0" lvl="0" indent="0" algn="ctr" rtl="0">
                        <a:lnSpc>
                          <a:spcPct val="100000"/>
                        </a:lnSpc>
                        <a:spcBef>
                          <a:spcPts val="0"/>
                        </a:spcBef>
                        <a:spcAft>
                          <a:spcPts val="0"/>
                        </a:spcAft>
                        <a:buNone/>
                      </a:pPr>
                      <a:r>
                        <a:rPr lang="en-US" sz="1050" dirty="0"/>
                        <a:t>32</a:t>
                      </a:r>
                      <a:endParaRPr sz="1050" dirty="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bg1"/>
                    </a:solidFill>
                  </a:tcPr>
                </a:tc>
                <a:tc>
                  <a:txBody>
                    <a:bodyPr/>
                    <a:lstStyle/>
                    <a:p>
                      <a:pPr marL="0" lvl="0" indent="0" algn="l" rtl="0">
                        <a:lnSpc>
                          <a:spcPct val="100000"/>
                        </a:lnSpc>
                        <a:spcBef>
                          <a:spcPts val="0"/>
                        </a:spcBef>
                        <a:spcAft>
                          <a:spcPts val="0"/>
                        </a:spcAft>
                        <a:buNone/>
                      </a:pPr>
                      <a:r>
                        <a:rPr lang="en" sz="1050" dirty="0"/>
                        <a:t>Rezone from C-3 to R-4 – required stepped density away from R-1</a:t>
                      </a:r>
                      <a:endParaRPr sz="1050"/>
                    </a:p>
                  </a:txBody>
                  <a:tcPr marL="91425" marR="91425" marT="91425" marB="91425">
                    <a:lnL w="12650" cap="flat" cmpd="sng">
                      <a:solidFill>
                        <a:srgbClr val="000000"/>
                      </a:solidFill>
                      <a:prstDash val="solid"/>
                      <a:round/>
                      <a:headEnd type="none" w="sm" len="sm"/>
                      <a:tailEnd type="none" w="sm" len="sm"/>
                    </a:lnL>
                    <a:lnR w="12650" cap="flat" cmpd="sng">
                      <a:solidFill>
                        <a:srgbClr val="000000"/>
                      </a:solidFill>
                      <a:prstDash val="solid"/>
                      <a:round/>
                      <a:headEnd type="none" w="sm" len="sm"/>
                      <a:tailEnd type="none" w="sm" len="sm"/>
                    </a:lnR>
                    <a:lnT w="12650" cap="flat" cmpd="sng">
                      <a:solidFill>
                        <a:srgbClr val="000000"/>
                      </a:solidFill>
                      <a:prstDash val="solid"/>
                      <a:round/>
                      <a:headEnd type="none" w="sm" len="sm"/>
                      <a:tailEnd type="none" w="sm" len="sm"/>
                    </a:lnT>
                    <a:lnB w="12650" cap="flat" cmpd="sng">
                      <a:solidFill>
                        <a:srgbClr val="000000"/>
                      </a:solidFill>
                      <a:prstDash val="solid"/>
                      <a:round/>
                      <a:headEnd type="none" w="sm" len="sm"/>
                      <a:tailEnd type="none" w="sm" len="sm"/>
                    </a:lnB>
                    <a:solidFill>
                      <a:schemeClr val="bg1"/>
                    </a:solidFill>
                  </a:tcPr>
                </a:tc>
                <a:extLst>
                  <a:ext uri="{0D108BD9-81ED-4DB2-BD59-A6C34878D82A}">
                    <a16:rowId xmlns:a16="http://schemas.microsoft.com/office/drawing/2014/main" val="10001"/>
                  </a:ext>
                </a:extLst>
              </a:tr>
            </a:tbl>
          </a:graphicData>
        </a:graphic>
      </p:graphicFrame>
      <p:sp>
        <p:nvSpPr>
          <p:cNvPr id="16" name="Arrow: Right 15">
            <a:extLst>
              <a:ext uri="{FF2B5EF4-FFF2-40B4-BE49-F238E27FC236}">
                <a16:creationId xmlns:a16="http://schemas.microsoft.com/office/drawing/2014/main" id="{637B8406-A657-499E-910D-93B4E4DFCB76}"/>
              </a:ext>
            </a:extLst>
          </p:cNvPr>
          <p:cNvSpPr/>
          <p:nvPr/>
        </p:nvSpPr>
        <p:spPr>
          <a:xfrm>
            <a:off x="4132727" y="3612541"/>
            <a:ext cx="1607327" cy="268514"/>
          </a:xfrm>
          <a:prstGeom prst="rightArrow">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A85D7EE-43A7-4666-9614-DF40950E1458}"/>
              </a:ext>
            </a:extLst>
          </p:cNvPr>
          <p:cNvSpPr/>
          <p:nvPr/>
        </p:nvSpPr>
        <p:spPr>
          <a:xfrm>
            <a:off x="7262346" y="4025602"/>
            <a:ext cx="1757313" cy="1014891"/>
          </a:xfrm>
          <a:prstGeom prst="rect">
            <a:avLst/>
          </a:prstGeom>
          <a:solidFill>
            <a:srgbClr val="0C3A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TOTAL: 33.76 acres </a:t>
            </a:r>
            <a:r>
              <a:rPr lang="en-US" sz="2000" b="1" dirty="0">
                <a:solidFill>
                  <a:schemeClr val="bg1"/>
                </a:solidFill>
              </a:rPr>
              <a:t>408</a:t>
            </a:r>
            <a:r>
              <a:rPr lang="en-US" sz="2000" b="1" dirty="0"/>
              <a:t> units</a:t>
            </a:r>
          </a:p>
        </p:txBody>
      </p:sp>
    </p:spTree>
    <p:extLst>
      <p:ext uri="{BB962C8B-B14F-4D97-AF65-F5344CB8AC3E}">
        <p14:creationId xmlns:p14="http://schemas.microsoft.com/office/powerpoint/2010/main" val="37340063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0"/>
          <p:cNvSpPr txBox="1">
            <a:spLocks noGrp="1"/>
          </p:cNvSpPr>
          <p:nvPr>
            <p:ph type="title"/>
          </p:nvPr>
        </p:nvSpPr>
        <p:spPr>
          <a:xfrm>
            <a:off x="311700" y="34527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990"/>
              <a:buFont typeface="Arial"/>
              <a:buNone/>
            </a:pPr>
            <a:r>
              <a:rPr lang="en" sz="2388" b="1">
                <a:latin typeface="Roboto"/>
                <a:ea typeface="Roboto"/>
                <a:cs typeface="Roboto"/>
                <a:sym typeface="Roboto"/>
              </a:rPr>
              <a:t>Policy Considerations/Changes</a:t>
            </a:r>
            <a:endParaRPr sz="2388" b="1">
              <a:latin typeface="Roboto"/>
              <a:ea typeface="Roboto"/>
              <a:cs typeface="Roboto"/>
              <a:sym typeface="Roboto"/>
            </a:endParaRPr>
          </a:p>
          <a:p>
            <a:pPr marL="0" lvl="0" indent="0" algn="l" rtl="0">
              <a:spcBef>
                <a:spcPts val="0"/>
              </a:spcBef>
              <a:spcAft>
                <a:spcPts val="0"/>
              </a:spcAft>
              <a:buSzPts val="990"/>
              <a:buNone/>
            </a:pPr>
            <a:endParaRPr sz="2520"/>
          </a:p>
        </p:txBody>
      </p:sp>
      <p:sp>
        <p:nvSpPr>
          <p:cNvPr id="181" name="Google Shape;181;p30"/>
          <p:cNvSpPr txBox="1"/>
          <p:nvPr/>
        </p:nvSpPr>
        <p:spPr>
          <a:xfrm>
            <a:off x="102076" y="1606629"/>
            <a:ext cx="4727099" cy="2983992"/>
          </a:xfrm>
          <a:prstGeom prst="rect">
            <a:avLst/>
          </a:prstGeom>
          <a:noFill/>
          <a:ln>
            <a:noFill/>
          </a:ln>
        </p:spPr>
        <p:txBody>
          <a:bodyPr spcFirstLastPara="1" wrap="square" lIns="91425" tIns="91425" rIns="91425" bIns="91425" anchor="t" anchorCtr="0">
            <a:spAutoFit/>
          </a:bodyPr>
          <a:lstStyle/>
          <a:p>
            <a:pPr marL="228600" lvl="0" indent="-190500" algn="l" rtl="0">
              <a:lnSpc>
                <a:spcPct val="106999"/>
              </a:lnSpc>
              <a:spcBef>
                <a:spcPts val="0"/>
              </a:spcBef>
              <a:spcAft>
                <a:spcPts val="0"/>
              </a:spcAft>
              <a:buSzPts val="1200"/>
              <a:buChar char="●"/>
            </a:pPr>
            <a:r>
              <a:rPr lang="en" sz="1600" dirty="0"/>
              <a:t>If City allows higher density on major arterials, could protect more property from having overlay</a:t>
            </a:r>
            <a:endParaRPr sz="1600" dirty="0"/>
          </a:p>
          <a:p>
            <a:pPr marL="228600" lvl="0" indent="-190500" algn="l" rtl="0">
              <a:lnSpc>
                <a:spcPct val="106999"/>
              </a:lnSpc>
              <a:spcBef>
                <a:spcPts val="0"/>
              </a:spcBef>
              <a:spcAft>
                <a:spcPts val="0"/>
              </a:spcAft>
              <a:buSzPts val="1200"/>
              <a:buChar char="●"/>
            </a:pPr>
            <a:r>
              <a:rPr lang="en" sz="1600" dirty="0"/>
              <a:t>Should City enact an inclusionary affordable housing component to development projects?</a:t>
            </a:r>
            <a:endParaRPr sz="1600" dirty="0"/>
          </a:p>
          <a:p>
            <a:pPr marL="228600" lvl="0" indent="-190500" algn="l" rtl="0">
              <a:lnSpc>
                <a:spcPct val="106999"/>
              </a:lnSpc>
              <a:spcBef>
                <a:spcPts val="0"/>
              </a:spcBef>
              <a:spcAft>
                <a:spcPts val="0"/>
              </a:spcAft>
              <a:buSzPts val="1200"/>
              <a:buChar char="●"/>
            </a:pPr>
            <a:r>
              <a:rPr lang="en" sz="1600" dirty="0"/>
              <a:t>Change zoning provisions: </a:t>
            </a:r>
            <a:r>
              <a:rPr lang="en" sz="1600" u="sng" dirty="0"/>
              <a:t>R-3 zone</a:t>
            </a:r>
            <a:endParaRPr sz="1600" u="sng" dirty="0"/>
          </a:p>
          <a:p>
            <a:pPr marL="571500" lvl="1" indent="-304800" algn="l" rtl="0">
              <a:lnSpc>
                <a:spcPct val="106999"/>
              </a:lnSpc>
              <a:spcBef>
                <a:spcPts val="0"/>
              </a:spcBef>
              <a:spcAft>
                <a:spcPts val="0"/>
              </a:spcAft>
              <a:buSzPts val="1200"/>
              <a:buChar char="○"/>
            </a:pPr>
            <a:r>
              <a:rPr lang="en" sz="1600" dirty="0"/>
              <a:t>Do not allow single family/duplex</a:t>
            </a:r>
            <a:endParaRPr sz="1600" dirty="0"/>
          </a:p>
          <a:p>
            <a:pPr marL="571500" lvl="1" indent="-304800" algn="l" rtl="0">
              <a:lnSpc>
                <a:spcPct val="106999"/>
              </a:lnSpc>
              <a:spcBef>
                <a:spcPts val="0"/>
              </a:spcBef>
              <a:spcAft>
                <a:spcPts val="0"/>
              </a:spcAft>
              <a:buSzPts val="1200"/>
              <a:buChar char="○"/>
            </a:pPr>
            <a:r>
              <a:rPr lang="en" sz="1600" dirty="0"/>
              <a:t>40% of R-3 zone exceeds 17 du/acre –increase maximum density – at least in some locations</a:t>
            </a:r>
            <a:endParaRPr sz="1600" dirty="0"/>
          </a:p>
          <a:p>
            <a:pPr marL="0" lvl="0" indent="0" algn="l" rtl="0">
              <a:lnSpc>
                <a:spcPct val="106999"/>
              </a:lnSpc>
              <a:spcBef>
                <a:spcPts val="0"/>
              </a:spcBef>
              <a:spcAft>
                <a:spcPts val="0"/>
              </a:spcAft>
              <a:buNone/>
            </a:pPr>
            <a:endParaRPr sz="1000" dirty="0"/>
          </a:p>
        </p:txBody>
      </p:sp>
      <p:pic>
        <p:nvPicPr>
          <p:cNvPr id="182" name="Google Shape;182;p3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073524" y="1606629"/>
            <a:ext cx="3968400" cy="264493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0"/>
          <p:cNvSpPr txBox="1">
            <a:spLocks noGrp="1"/>
          </p:cNvSpPr>
          <p:nvPr>
            <p:ph type="title"/>
          </p:nvPr>
        </p:nvSpPr>
        <p:spPr>
          <a:xfrm>
            <a:off x="311700" y="34527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990"/>
              <a:buFont typeface="Arial"/>
              <a:buNone/>
            </a:pPr>
            <a:r>
              <a:rPr lang="en" sz="2388" b="1" dirty="0">
                <a:latin typeface="Roboto"/>
                <a:ea typeface="Roboto"/>
                <a:cs typeface="Roboto"/>
                <a:sym typeface="Roboto"/>
              </a:rPr>
              <a:t>Policy Considerations/Changes</a:t>
            </a:r>
            <a:endParaRPr sz="2388" b="1" dirty="0">
              <a:latin typeface="Roboto"/>
              <a:ea typeface="Roboto"/>
              <a:cs typeface="Roboto"/>
              <a:sym typeface="Roboto"/>
            </a:endParaRPr>
          </a:p>
          <a:p>
            <a:pPr marL="0" lvl="0" indent="0" algn="l" rtl="0">
              <a:spcBef>
                <a:spcPts val="0"/>
              </a:spcBef>
              <a:spcAft>
                <a:spcPts val="0"/>
              </a:spcAft>
              <a:buSzPts val="990"/>
              <a:buNone/>
            </a:pPr>
            <a:endParaRPr sz="2520" dirty="0"/>
          </a:p>
        </p:txBody>
      </p:sp>
      <p:sp>
        <p:nvSpPr>
          <p:cNvPr id="181" name="Google Shape;181;p30"/>
          <p:cNvSpPr txBox="1"/>
          <p:nvPr/>
        </p:nvSpPr>
        <p:spPr>
          <a:xfrm>
            <a:off x="4857750" y="1537906"/>
            <a:ext cx="4362450" cy="3345950"/>
          </a:xfrm>
          <a:prstGeom prst="rect">
            <a:avLst/>
          </a:prstGeom>
          <a:noFill/>
          <a:ln>
            <a:noFill/>
          </a:ln>
        </p:spPr>
        <p:txBody>
          <a:bodyPr spcFirstLastPara="1" wrap="square" lIns="91425" tIns="91425" rIns="91425" bIns="91425" anchor="t" anchorCtr="0">
            <a:spAutoFit/>
          </a:bodyPr>
          <a:lstStyle/>
          <a:p>
            <a:pPr marL="228600" lvl="0" indent="-190500" rtl="0">
              <a:lnSpc>
                <a:spcPct val="106999"/>
              </a:lnSpc>
              <a:spcBef>
                <a:spcPts val="0"/>
              </a:spcBef>
              <a:spcAft>
                <a:spcPts val="0"/>
              </a:spcAft>
              <a:buSzPts val="1200"/>
              <a:buChar char="●"/>
            </a:pPr>
            <a:r>
              <a:rPr lang="en" dirty="0"/>
              <a:t>Change zoning provisions: </a:t>
            </a:r>
            <a:r>
              <a:rPr lang="en" u="sng" dirty="0"/>
              <a:t>R-4 zone</a:t>
            </a:r>
            <a:endParaRPr u="sng" dirty="0"/>
          </a:p>
          <a:p>
            <a:pPr marL="571500" lvl="1" indent="-304800" rtl="0">
              <a:lnSpc>
                <a:spcPct val="106999"/>
              </a:lnSpc>
              <a:spcBef>
                <a:spcPts val="0"/>
              </a:spcBef>
              <a:spcAft>
                <a:spcPts val="0"/>
              </a:spcAft>
              <a:buSzPts val="1200"/>
              <a:buChar char="○"/>
            </a:pPr>
            <a:r>
              <a:rPr lang="en" dirty="0"/>
              <a:t>Anything over 0.5 acres should be 30 du/acre</a:t>
            </a:r>
            <a:endParaRPr dirty="0"/>
          </a:p>
          <a:p>
            <a:pPr marL="914400" lvl="2" indent="-304800" rtl="0">
              <a:lnSpc>
                <a:spcPct val="106999"/>
              </a:lnSpc>
              <a:spcBef>
                <a:spcPts val="0"/>
              </a:spcBef>
              <a:spcAft>
                <a:spcPts val="0"/>
              </a:spcAft>
              <a:buSzPts val="1200"/>
              <a:buChar char="■"/>
            </a:pPr>
            <a:r>
              <a:rPr lang="en" dirty="0"/>
              <a:t>Eliminates mid-step of 27 du/acre for properties 0.5 – 1.0 acre</a:t>
            </a:r>
            <a:endParaRPr dirty="0"/>
          </a:p>
          <a:p>
            <a:pPr marL="571500" lvl="1" indent="-304800" rtl="0">
              <a:lnSpc>
                <a:spcPct val="106999"/>
              </a:lnSpc>
              <a:spcBef>
                <a:spcPts val="0"/>
              </a:spcBef>
              <a:spcAft>
                <a:spcPts val="0"/>
              </a:spcAft>
              <a:buSzPts val="1200"/>
              <a:buChar char="○"/>
            </a:pPr>
            <a:r>
              <a:rPr lang="en" dirty="0"/>
              <a:t>61% of R-4 zone exceeds 30 du/acre – increase maximum density – at least in some locations</a:t>
            </a:r>
            <a:endParaRPr dirty="0"/>
          </a:p>
          <a:p>
            <a:pPr marL="571500" lvl="1" indent="-304800" rtl="0">
              <a:lnSpc>
                <a:spcPct val="106999"/>
              </a:lnSpc>
              <a:spcBef>
                <a:spcPts val="0"/>
              </a:spcBef>
              <a:spcAft>
                <a:spcPts val="0"/>
              </a:spcAft>
              <a:buSzPts val="1200"/>
              <a:buChar char="○"/>
            </a:pPr>
            <a:r>
              <a:rPr lang="en" dirty="0"/>
              <a:t>Increase minimum required density</a:t>
            </a:r>
            <a:endParaRPr dirty="0"/>
          </a:p>
          <a:p>
            <a:pPr marL="228600" lvl="0" indent="-190500" rtl="0">
              <a:lnSpc>
                <a:spcPct val="106999"/>
              </a:lnSpc>
              <a:spcBef>
                <a:spcPts val="0"/>
              </a:spcBef>
              <a:spcAft>
                <a:spcPts val="0"/>
              </a:spcAft>
              <a:buSzPts val="1200"/>
              <a:buChar char="●"/>
            </a:pPr>
            <a:r>
              <a:rPr lang="en" dirty="0"/>
              <a:t>Change zoning provisions: </a:t>
            </a:r>
            <a:r>
              <a:rPr lang="en" u="sng" dirty="0"/>
              <a:t>MUO zone</a:t>
            </a:r>
            <a:endParaRPr u="sng" dirty="0"/>
          </a:p>
          <a:p>
            <a:pPr marL="571500" lvl="1" indent="-304800" rtl="0">
              <a:lnSpc>
                <a:spcPct val="106999"/>
              </a:lnSpc>
              <a:spcBef>
                <a:spcPts val="0"/>
              </a:spcBef>
              <a:spcAft>
                <a:spcPts val="0"/>
              </a:spcAft>
              <a:buSzPts val="1200"/>
              <a:buChar char="○"/>
            </a:pPr>
            <a:r>
              <a:rPr lang="en" dirty="0"/>
              <a:t>Anything over 0.5 acres should be 30 du/acre</a:t>
            </a:r>
            <a:endParaRPr dirty="0"/>
          </a:p>
          <a:p>
            <a:pPr marL="914400" lvl="2" indent="-304800" rtl="0">
              <a:lnSpc>
                <a:spcPct val="106999"/>
              </a:lnSpc>
              <a:spcBef>
                <a:spcPts val="0"/>
              </a:spcBef>
              <a:spcAft>
                <a:spcPts val="0"/>
              </a:spcAft>
              <a:buSzPts val="1200"/>
              <a:buChar char="■"/>
            </a:pPr>
            <a:r>
              <a:rPr lang="en" dirty="0"/>
              <a:t>Eliminates mid-step of 25 du/acre for properties 0.5 - .99 acre</a:t>
            </a:r>
            <a:endParaRPr dirty="0"/>
          </a:p>
          <a:p>
            <a:pPr marL="571500" lvl="1" indent="-304800" rtl="0">
              <a:lnSpc>
                <a:spcPct val="106999"/>
              </a:lnSpc>
              <a:spcBef>
                <a:spcPts val="0"/>
              </a:spcBef>
              <a:spcAft>
                <a:spcPts val="0"/>
              </a:spcAft>
              <a:buSzPts val="1200"/>
              <a:buChar char="○"/>
            </a:pPr>
            <a:r>
              <a:rPr lang="en" dirty="0"/>
              <a:t>Increase minimum required density</a:t>
            </a:r>
            <a:endParaRPr dirty="0"/>
          </a:p>
          <a:p>
            <a:pPr marL="0" lvl="0" indent="0" rtl="0">
              <a:lnSpc>
                <a:spcPct val="106999"/>
              </a:lnSpc>
              <a:spcBef>
                <a:spcPts val="0"/>
              </a:spcBef>
              <a:spcAft>
                <a:spcPts val="0"/>
              </a:spcAft>
              <a:buNone/>
            </a:pPr>
            <a:endParaRPr sz="1000" dirty="0"/>
          </a:p>
        </p:txBody>
      </p:sp>
      <p:pic>
        <p:nvPicPr>
          <p:cNvPr id="5" name="Picture 4">
            <a:extLst>
              <a:ext uri="{FF2B5EF4-FFF2-40B4-BE49-F238E27FC236}">
                <a16:creationId xmlns:a16="http://schemas.microsoft.com/office/drawing/2014/main" id="{664D492F-BE39-4680-AE66-57D7A806B4D8}"/>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39000"/>
                    </a14:imgEffect>
                    <a14:imgEffect>
                      <a14:brightnessContrast bright="33000" contrast="33000"/>
                    </a14:imgEffect>
                  </a14:imgLayer>
                </a14:imgProps>
              </a:ext>
              <a:ext uri="{28A0092B-C50C-407E-A947-70E740481C1C}">
                <a14:useLocalDpi xmlns:a14="http://schemas.microsoft.com/office/drawing/2010/main"/>
              </a:ext>
            </a:extLst>
          </a:blip>
          <a:stretch>
            <a:fillRect/>
          </a:stretch>
        </p:blipFill>
        <p:spPr>
          <a:xfrm>
            <a:off x="194775" y="1751411"/>
            <a:ext cx="4479375" cy="2705526"/>
          </a:xfrm>
          <a:prstGeom prst="rect">
            <a:avLst/>
          </a:prstGeom>
        </p:spPr>
      </p:pic>
    </p:spTree>
    <p:extLst>
      <p:ext uri="{BB962C8B-B14F-4D97-AF65-F5344CB8AC3E}">
        <p14:creationId xmlns:p14="http://schemas.microsoft.com/office/powerpoint/2010/main" val="25537002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1"/>
          <p:cNvSpPr txBox="1">
            <a:spLocks noGrp="1"/>
          </p:cNvSpPr>
          <p:nvPr>
            <p:ph type="title"/>
          </p:nvPr>
        </p:nvSpPr>
        <p:spPr>
          <a:xfrm>
            <a:off x="311700" y="34527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990"/>
              <a:buFont typeface="Arial"/>
              <a:buNone/>
            </a:pPr>
            <a:r>
              <a:rPr lang="en" sz="2388" b="1">
                <a:latin typeface="Roboto"/>
                <a:ea typeface="Roboto"/>
                <a:cs typeface="Roboto"/>
                <a:sym typeface="Roboto"/>
              </a:rPr>
              <a:t>Next Steps</a:t>
            </a:r>
            <a:endParaRPr sz="2388" b="1">
              <a:latin typeface="Roboto"/>
              <a:ea typeface="Roboto"/>
              <a:cs typeface="Roboto"/>
              <a:sym typeface="Roboto"/>
            </a:endParaRPr>
          </a:p>
          <a:p>
            <a:pPr marL="0" lvl="0" indent="0" algn="l" rtl="0">
              <a:spcBef>
                <a:spcPts val="0"/>
              </a:spcBef>
              <a:spcAft>
                <a:spcPts val="0"/>
              </a:spcAft>
              <a:buSzPts val="990"/>
              <a:buNone/>
            </a:pPr>
            <a:endParaRPr sz="2520"/>
          </a:p>
        </p:txBody>
      </p:sp>
      <p:graphicFrame>
        <p:nvGraphicFramePr>
          <p:cNvPr id="2" name="Table 2">
            <a:extLst>
              <a:ext uri="{FF2B5EF4-FFF2-40B4-BE49-F238E27FC236}">
                <a16:creationId xmlns:a16="http://schemas.microsoft.com/office/drawing/2014/main" id="{8B9B56FF-B00A-4533-977F-9DB9E498F76D}"/>
              </a:ext>
            </a:extLst>
          </p:cNvPr>
          <p:cNvGraphicFramePr>
            <a:graphicFrameLocks noGrp="1"/>
          </p:cNvGraphicFramePr>
          <p:nvPr/>
        </p:nvGraphicFramePr>
        <p:xfrm>
          <a:off x="656507" y="1516496"/>
          <a:ext cx="7961019" cy="2214880"/>
        </p:xfrm>
        <a:graphic>
          <a:graphicData uri="http://schemas.openxmlformats.org/drawingml/2006/table">
            <a:tbl>
              <a:tblPr firstRow="1" bandRow="1">
                <a:tableStyleId>{B382AAF5-B369-4645-BE57-E7CB3AE8DBE2}</a:tableStyleId>
              </a:tblPr>
              <a:tblGrid>
                <a:gridCol w="2535108">
                  <a:extLst>
                    <a:ext uri="{9D8B030D-6E8A-4147-A177-3AD203B41FA5}">
                      <a16:colId xmlns:a16="http://schemas.microsoft.com/office/drawing/2014/main" val="4017997729"/>
                    </a:ext>
                  </a:extLst>
                </a:gridCol>
                <a:gridCol w="5425911">
                  <a:extLst>
                    <a:ext uri="{9D8B030D-6E8A-4147-A177-3AD203B41FA5}">
                      <a16:colId xmlns:a16="http://schemas.microsoft.com/office/drawing/2014/main" val="134983283"/>
                    </a:ext>
                  </a:extLst>
                </a:gridCol>
              </a:tblGrid>
              <a:tr h="370840">
                <a:tc>
                  <a:txBody>
                    <a:bodyPr/>
                    <a:lstStyle/>
                    <a:p>
                      <a:r>
                        <a:rPr lang="en-US" b="1" dirty="0"/>
                        <a:t>February – March 2021 </a:t>
                      </a:r>
                      <a:endParaRPr lang="en-US" dirty="0"/>
                    </a:p>
                  </a:txBody>
                  <a:tcPr anchor="ctr"/>
                </a:tc>
                <a:tc>
                  <a:txBody>
                    <a:bodyPr/>
                    <a:lstStyle/>
                    <a:p>
                      <a:r>
                        <a:rPr lang="en-US" b="1" dirty="0"/>
                        <a:t>Additional community input on proposed rezone strategy for meeting the RHNA</a:t>
                      </a:r>
                    </a:p>
                    <a:p>
                      <a:r>
                        <a:rPr lang="en-US" b="1" dirty="0"/>
                        <a:t>(Actual rezoning can occur within 3 years from October 2021)</a:t>
                      </a:r>
                      <a:endParaRPr lang="en-US" dirty="0"/>
                    </a:p>
                  </a:txBody>
                  <a:tcPr anchor="ctr"/>
                </a:tc>
                <a:extLst>
                  <a:ext uri="{0D108BD9-81ED-4DB2-BD59-A6C34878D82A}">
                    <a16:rowId xmlns:a16="http://schemas.microsoft.com/office/drawing/2014/main" val="4279158613"/>
                  </a:ext>
                </a:extLst>
              </a:tr>
              <a:tr h="370840">
                <a:tc>
                  <a:txBody>
                    <a:bodyPr/>
                    <a:lstStyle/>
                    <a:p>
                      <a:r>
                        <a:rPr lang="en-US" b="1" dirty="0"/>
                        <a:t>May 2021 </a:t>
                      </a:r>
                      <a:endParaRPr lang="en-US" dirty="0"/>
                    </a:p>
                  </a:txBody>
                  <a:tcPr anchor="ctr"/>
                </a:tc>
                <a:tc>
                  <a:txBody>
                    <a:bodyPr/>
                    <a:lstStyle/>
                    <a:p>
                      <a:r>
                        <a:rPr lang="en-US" b="1" dirty="0"/>
                        <a:t>Draft Housing Element for public input</a:t>
                      </a:r>
                      <a:endParaRPr lang="en-US" dirty="0"/>
                    </a:p>
                  </a:txBody>
                  <a:tcPr anchor="ctr"/>
                </a:tc>
                <a:extLst>
                  <a:ext uri="{0D108BD9-81ED-4DB2-BD59-A6C34878D82A}">
                    <a16:rowId xmlns:a16="http://schemas.microsoft.com/office/drawing/2014/main" val="2272979300"/>
                  </a:ext>
                </a:extLst>
              </a:tr>
              <a:tr h="370840">
                <a:tc>
                  <a:txBody>
                    <a:bodyPr/>
                    <a:lstStyle/>
                    <a:p>
                      <a:r>
                        <a:rPr lang="en-US" b="1" dirty="0"/>
                        <a:t>May – August 2021</a:t>
                      </a:r>
                      <a:endParaRPr lang="en-US" dirty="0"/>
                    </a:p>
                  </a:txBody>
                  <a:tcPr anchor="ctr"/>
                </a:tc>
                <a:tc>
                  <a:txBody>
                    <a:bodyPr/>
                    <a:lstStyle/>
                    <a:p>
                      <a:r>
                        <a:rPr lang="en-US" b="1" dirty="0"/>
                        <a:t>CEQA for Housing Element</a:t>
                      </a:r>
                      <a:endParaRPr lang="en-US" dirty="0"/>
                    </a:p>
                  </a:txBody>
                  <a:tcPr anchor="ctr"/>
                </a:tc>
                <a:extLst>
                  <a:ext uri="{0D108BD9-81ED-4DB2-BD59-A6C34878D82A}">
                    <a16:rowId xmlns:a16="http://schemas.microsoft.com/office/drawing/2014/main" val="4292577463"/>
                  </a:ext>
                </a:extLst>
              </a:tr>
              <a:tr h="370840">
                <a:tc>
                  <a:txBody>
                    <a:bodyPr/>
                    <a:lstStyle/>
                    <a:p>
                      <a:r>
                        <a:rPr lang="en-US" b="1" dirty="0"/>
                        <a:t>June – August 2021 </a:t>
                      </a:r>
                      <a:endParaRPr lang="en-US" dirty="0"/>
                    </a:p>
                  </a:txBody>
                  <a:tcPr anchor="ctr"/>
                </a:tc>
                <a:tc>
                  <a:txBody>
                    <a:bodyPr/>
                    <a:lstStyle/>
                    <a:p>
                      <a:r>
                        <a:rPr lang="en-US" b="1" dirty="0"/>
                        <a:t>Public Review Draft Housing Element for HCD review</a:t>
                      </a:r>
                      <a:endParaRPr lang="en-US" dirty="0"/>
                    </a:p>
                  </a:txBody>
                  <a:tcPr anchor="ctr"/>
                </a:tc>
                <a:extLst>
                  <a:ext uri="{0D108BD9-81ED-4DB2-BD59-A6C34878D82A}">
                    <a16:rowId xmlns:a16="http://schemas.microsoft.com/office/drawing/2014/main" val="300328699"/>
                  </a:ext>
                </a:extLst>
              </a:tr>
              <a:tr h="370840">
                <a:tc>
                  <a:txBody>
                    <a:bodyPr/>
                    <a:lstStyle/>
                    <a:p>
                      <a:r>
                        <a:rPr lang="en-US" b="1" dirty="0"/>
                        <a:t>September – October 2021 </a:t>
                      </a:r>
                      <a:endParaRPr lang="en-US" dirty="0"/>
                    </a:p>
                  </a:txBody>
                  <a:tcPr anchor="ctr"/>
                </a:tc>
                <a:tc>
                  <a:txBody>
                    <a:bodyPr/>
                    <a:lstStyle/>
                    <a:p>
                      <a:r>
                        <a:rPr lang="en-US" b="1" dirty="0"/>
                        <a:t>Adoption hearings</a:t>
                      </a:r>
                      <a:endParaRPr lang="en-US" dirty="0"/>
                    </a:p>
                  </a:txBody>
                  <a:tcPr anchor="ctr"/>
                </a:tc>
                <a:extLst>
                  <a:ext uri="{0D108BD9-81ED-4DB2-BD59-A6C34878D82A}">
                    <a16:rowId xmlns:a16="http://schemas.microsoft.com/office/drawing/2014/main" val="1707357118"/>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2"/>
          <p:cNvSpPr txBox="1">
            <a:spLocks noGrp="1"/>
          </p:cNvSpPr>
          <p:nvPr>
            <p:ph type="title"/>
          </p:nvPr>
        </p:nvSpPr>
        <p:spPr>
          <a:xfrm>
            <a:off x="311700" y="34527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990"/>
              <a:buFont typeface="Arial"/>
              <a:buNone/>
            </a:pPr>
            <a:r>
              <a:rPr lang="en" sz="2388" b="1">
                <a:latin typeface="Roboto"/>
                <a:ea typeface="Roboto"/>
                <a:cs typeface="Roboto"/>
                <a:sym typeface="Roboto"/>
              </a:rPr>
              <a:t>What if Gardena does not comply?</a:t>
            </a:r>
            <a:endParaRPr sz="2388" b="1">
              <a:latin typeface="Roboto"/>
              <a:ea typeface="Roboto"/>
              <a:cs typeface="Roboto"/>
              <a:sym typeface="Roboto"/>
            </a:endParaRPr>
          </a:p>
          <a:p>
            <a:pPr marL="0" lvl="0" indent="0" algn="l" rtl="0">
              <a:spcBef>
                <a:spcPts val="0"/>
              </a:spcBef>
              <a:spcAft>
                <a:spcPts val="0"/>
              </a:spcAft>
              <a:buSzPts val="990"/>
              <a:buNone/>
            </a:pPr>
            <a:endParaRPr sz="2520"/>
          </a:p>
        </p:txBody>
      </p:sp>
      <p:sp>
        <p:nvSpPr>
          <p:cNvPr id="195" name="Google Shape;195;p32"/>
          <p:cNvSpPr txBox="1"/>
          <p:nvPr/>
        </p:nvSpPr>
        <p:spPr>
          <a:xfrm>
            <a:off x="254700" y="1414500"/>
            <a:ext cx="3969000" cy="2178900"/>
          </a:xfrm>
          <a:prstGeom prst="rect">
            <a:avLst/>
          </a:prstGeom>
          <a:noFill/>
          <a:ln>
            <a:noFill/>
          </a:ln>
        </p:spPr>
        <p:txBody>
          <a:bodyPr spcFirstLastPara="1" wrap="square" lIns="91425" tIns="91425" rIns="91425" bIns="91425" anchor="t" anchorCtr="0">
            <a:spAutoFit/>
          </a:bodyPr>
          <a:lstStyle/>
          <a:p>
            <a:pPr marL="228600" lvl="0" indent="-215900" algn="l" rtl="0">
              <a:lnSpc>
                <a:spcPct val="106999"/>
              </a:lnSpc>
              <a:spcBef>
                <a:spcPts val="0"/>
              </a:spcBef>
              <a:spcAft>
                <a:spcPts val="0"/>
              </a:spcAft>
              <a:buSzPts val="1600"/>
              <a:buChar char="●"/>
            </a:pPr>
            <a:r>
              <a:rPr lang="en" b="1"/>
              <a:t>Ineligibility/reduced preference for grants</a:t>
            </a:r>
            <a:endParaRPr b="1"/>
          </a:p>
          <a:p>
            <a:pPr marL="228600" lvl="0" indent="-215900" algn="l" rtl="0">
              <a:lnSpc>
                <a:spcPct val="106999"/>
              </a:lnSpc>
              <a:spcBef>
                <a:spcPts val="0"/>
              </a:spcBef>
              <a:spcAft>
                <a:spcPts val="0"/>
              </a:spcAft>
              <a:buSzPts val="1600"/>
              <a:buChar char="●"/>
            </a:pPr>
            <a:r>
              <a:rPr lang="en" b="1"/>
              <a:t>Lawsuit by Attorney General’s Office</a:t>
            </a:r>
            <a:endParaRPr b="1"/>
          </a:p>
          <a:p>
            <a:pPr marL="228600" lvl="0" indent="-215900" algn="l" rtl="0">
              <a:lnSpc>
                <a:spcPct val="106999"/>
              </a:lnSpc>
              <a:spcBef>
                <a:spcPts val="0"/>
              </a:spcBef>
              <a:spcAft>
                <a:spcPts val="0"/>
              </a:spcAft>
              <a:buSzPts val="1600"/>
              <a:buChar char="●"/>
            </a:pPr>
            <a:r>
              <a:rPr lang="en" b="1"/>
              <a:t>Penalties of between $10,000 - $100,000 per month</a:t>
            </a:r>
            <a:endParaRPr b="1"/>
          </a:p>
          <a:p>
            <a:pPr marL="228600" lvl="0" indent="-215900" algn="l" rtl="0">
              <a:lnSpc>
                <a:spcPct val="106999"/>
              </a:lnSpc>
              <a:spcBef>
                <a:spcPts val="0"/>
              </a:spcBef>
              <a:spcAft>
                <a:spcPts val="0"/>
              </a:spcAft>
              <a:buSzPts val="1600"/>
              <a:buChar char="●"/>
            </a:pPr>
            <a:r>
              <a:rPr lang="en" b="1"/>
              <a:t>Court can prohibit issuance of permits for any development</a:t>
            </a:r>
            <a:endParaRPr b="1"/>
          </a:p>
          <a:p>
            <a:pPr marL="228600" lvl="0" indent="-215900" algn="l" rtl="0">
              <a:lnSpc>
                <a:spcPct val="106999"/>
              </a:lnSpc>
              <a:spcBef>
                <a:spcPts val="0"/>
              </a:spcBef>
              <a:spcAft>
                <a:spcPts val="0"/>
              </a:spcAft>
              <a:buSzPts val="1600"/>
              <a:buChar char="●"/>
            </a:pPr>
            <a:r>
              <a:rPr lang="en" b="1"/>
              <a:t>Court can appoint a receiver to take over </a:t>
            </a:r>
            <a:endParaRPr b="1"/>
          </a:p>
          <a:p>
            <a:pPr marL="0" lvl="0" indent="0" algn="l" rtl="0">
              <a:spcBef>
                <a:spcPts val="0"/>
              </a:spcBef>
              <a:spcAft>
                <a:spcPts val="0"/>
              </a:spcAft>
              <a:buNone/>
            </a:pPr>
            <a:endParaRPr>
              <a:latin typeface="Roboto"/>
              <a:ea typeface="Roboto"/>
              <a:cs typeface="Roboto"/>
              <a:sym typeface="Roboto"/>
            </a:endParaRPr>
          </a:p>
        </p:txBody>
      </p:sp>
      <p:pic>
        <p:nvPicPr>
          <p:cNvPr id="196" name="Google Shape;196;p3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357300" y="1414500"/>
            <a:ext cx="4615500" cy="307623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2"/>
          <p:cNvSpPr txBox="1">
            <a:spLocks noGrp="1"/>
          </p:cNvSpPr>
          <p:nvPr>
            <p:ph type="title"/>
          </p:nvPr>
        </p:nvSpPr>
        <p:spPr>
          <a:xfrm>
            <a:off x="311700" y="345275"/>
            <a:ext cx="8520600" cy="623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sz="2350" b="1" dirty="0">
                <a:latin typeface="Roboto"/>
                <a:ea typeface="Roboto"/>
                <a:sym typeface="Roboto"/>
              </a:rPr>
              <a:t>Questions?</a:t>
            </a:r>
            <a:endParaRPr lang="en-US" dirty="0"/>
          </a:p>
          <a:p>
            <a:pPr marL="0" lvl="0" indent="0" algn="l" rtl="0">
              <a:spcBef>
                <a:spcPts val="0"/>
              </a:spcBef>
              <a:spcAft>
                <a:spcPts val="0"/>
              </a:spcAft>
              <a:buSzPts val="990"/>
              <a:buNone/>
            </a:pPr>
            <a:endParaRPr sz="2520"/>
          </a:p>
        </p:txBody>
      </p:sp>
      <p:pic>
        <p:nvPicPr>
          <p:cNvPr id="3" name="Screen Recording 8">
            <a:hlinkClick r:id="" action="ppaction://media"/>
            <a:extLst>
              <a:ext uri="{FF2B5EF4-FFF2-40B4-BE49-F238E27FC236}">
                <a16:creationId xmlns:a16="http://schemas.microsoft.com/office/drawing/2014/main" id="{C457FA6A-3977-4449-AB46-80E4B92F03E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29433" y="2180313"/>
            <a:ext cx="5285133" cy="1790126"/>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641681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2"/>
          <p:cNvSpPr txBox="1">
            <a:spLocks noGrp="1"/>
          </p:cNvSpPr>
          <p:nvPr>
            <p:ph type="title"/>
          </p:nvPr>
        </p:nvSpPr>
        <p:spPr>
          <a:xfrm>
            <a:off x="77238" y="396563"/>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990"/>
              <a:buFont typeface="Arial"/>
              <a:buNone/>
            </a:pPr>
            <a:r>
              <a:rPr lang="en-US" b="1" dirty="0">
                <a:latin typeface="Roboto"/>
                <a:ea typeface="Roboto"/>
                <a:cs typeface="Roboto"/>
                <a:sym typeface="Roboto"/>
              </a:rPr>
              <a:t>Future Notification</a:t>
            </a:r>
            <a:endParaRPr b="1" dirty="0">
              <a:latin typeface="Roboto"/>
              <a:ea typeface="Roboto"/>
              <a:cs typeface="Roboto"/>
              <a:sym typeface="Roboto"/>
            </a:endParaRPr>
          </a:p>
          <a:p>
            <a:pPr marL="0" lvl="0" indent="0" algn="l" rtl="0">
              <a:spcBef>
                <a:spcPts val="0"/>
              </a:spcBef>
              <a:spcAft>
                <a:spcPts val="0"/>
              </a:spcAft>
              <a:buSzPts val="990"/>
              <a:buNone/>
            </a:pPr>
            <a:endParaRPr sz="2520" dirty="0"/>
          </a:p>
        </p:txBody>
      </p:sp>
      <p:sp>
        <p:nvSpPr>
          <p:cNvPr id="195" name="Google Shape;195;p32"/>
          <p:cNvSpPr txBox="1"/>
          <p:nvPr/>
        </p:nvSpPr>
        <p:spPr>
          <a:xfrm>
            <a:off x="11723" y="2002852"/>
            <a:ext cx="9121287" cy="203129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dirty="0">
                <a:latin typeface="Roboto"/>
                <a:ea typeface="Roboto"/>
                <a:cs typeface="Roboto"/>
                <a:sym typeface="Roboto"/>
              </a:rPr>
              <a:t>Email: </a:t>
            </a:r>
            <a:r>
              <a:rPr lang="en-US" sz="2400" dirty="0">
                <a:latin typeface="Roboto"/>
                <a:ea typeface="Roboto"/>
                <a:cs typeface="Roboto"/>
                <a:sym typeface="Roboto"/>
                <a:hlinkClick r:id="rId3"/>
              </a:rPr>
              <a:t>aacuna@cityofgardena.org</a:t>
            </a:r>
            <a:endParaRPr lang="en-US" sz="2400" dirty="0">
              <a:latin typeface="Roboto"/>
              <a:ea typeface="Roboto"/>
              <a:cs typeface="Roboto"/>
            </a:endParaRPr>
          </a:p>
          <a:p>
            <a:pPr algn="ctr"/>
            <a:endParaRPr lang="en-US" sz="2400" dirty="0">
              <a:latin typeface="Roboto"/>
              <a:ea typeface="Roboto"/>
              <a:cs typeface="Roboto"/>
            </a:endParaRPr>
          </a:p>
          <a:p>
            <a:pPr marL="0" lvl="0" indent="0" algn="ctr" rtl="0">
              <a:spcBef>
                <a:spcPts val="0"/>
              </a:spcBef>
              <a:spcAft>
                <a:spcPts val="0"/>
              </a:spcAft>
              <a:buNone/>
            </a:pPr>
            <a:r>
              <a:rPr lang="en-US" sz="2400" dirty="0">
                <a:latin typeface="Roboto"/>
                <a:ea typeface="Roboto"/>
                <a:cs typeface="Roboto"/>
                <a:sym typeface="Roboto"/>
              </a:rPr>
              <a:t>Call: 310-217-9524</a:t>
            </a:r>
            <a:endParaRPr lang="en-US" sz="2400" dirty="0">
              <a:latin typeface="Roboto"/>
              <a:ea typeface="Roboto"/>
              <a:cs typeface="Roboto"/>
            </a:endParaRPr>
          </a:p>
          <a:p>
            <a:pPr algn="ctr"/>
            <a:endParaRPr lang="en-US" sz="2400" dirty="0">
              <a:latin typeface="Roboto"/>
              <a:ea typeface="Roboto"/>
              <a:cs typeface="Roboto"/>
            </a:endParaRPr>
          </a:p>
          <a:p>
            <a:pPr algn="ctr"/>
            <a:r>
              <a:rPr lang="en-US" sz="2400" dirty="0">
                <a:latin typeface="Roboto"/>
                <a:ea typeface="Roboto"/>
                <a:cs typeface="Roboto"/>
              </a:rPr>
              <a:t>Website: </a:t>
            </a:r>
            <a:r>
              <a:rPr lang="en-US" sz="2400" dirty="0">
                <a:ea typeface="Roboto"/>
                <a:hlinkClick r:id="rId4"/>
              </a:rPr>
              <a:t>https://www.cityofgardena.org/housing-element/</a:t>
            </a:r>
            <a:r>
              <a:rPr lang="en-US" sz="2400" dirty="0">
                <a:ea typeface="Roboto"/>
              </a:rPr>
              <a:t> </a:t>
            </a:r>
            <a:endParaRPr lang="en-US" sz="3200" dirty="0">
              <a:latin typeface="Roboto"/>
              <a:ea typeface="Roboto"/>
              <a:cs typeface="Roboto"/>
            </a:endParaRPr>
          </a:p>
        </p:txBody>
      </p:sp>
    </p:spTree>
    <p:extLst>
      <p:ext uri="{BB962C8B-B14F-4D97-AF65-F5344CB8AC3E}">
        <p14:creationId xmlns:p14="http://schemas.microsoft.com/office/powerpoint/2010/main" val="41937754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2"/>
          <p:cNvSpPr txBox="1">
            <a:spLocks noGrp="1"/>
          </p:cNvSpPr>
          <p:nvPr>
            <p:ph type="title"/>
          </p:nvPr>
        </p:nvSpPr>
        <p:spPr>
          <a:xfrm>
            <a:off x="522515" y="287706"/>
            <a:ext cx="7821323"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990"/>
              <a:buFont typeface="Arial"/>
              <a:buNone/>
            </a:pPr>
            <a:r>
              <a:rPr lang="en-US" b="1" dirty="0">
                <a:latin typeface="Roboto"/>
                <a:ea typeface="Roboto"/>
                <a:cs typeface="Roboto"/>
                <a:sym typeface="Roboto"/>
              </a:rPr>
              <a:t>Accessory Dwelling Unit Survey</a:t>
            </a:r>
            <a:endParaRPr b="1" dirty="0">
              <a:latin typeface="Roboto"/>
              <a:ea typeface="Roboto"/>
              <a:cs typeface="Roboto"/>
              <a:sym typeface="Roboto"/>
            </a:endParaRPr>
          </a:p>
          <a:p>
            <a:pPr marL="0" lvl="0" indent="0" algn="l" rtl="0">
              <a:spcBef>
                <a:spcPts val="0"/>
              </a:spcBef>
              <a:spcAft>
                <a:spcPts val="0"/>
              </a:spcAft>
              <a:buSzPts val="990"/>
              <a:buNone/>
            </a:pPr>
            <a:endParaRPr sz="2520" dirty="0"/>
          </a:p>
        </p:txBody>
      </p:sp>
      <p:pic>
        <p:nvPicPr>
          <p:cNvPr id="11" name="Picture 10">
            <a:extLst>
              <a:ext uri="{FF2B5EF4-FFF2-40B4-BE49-F238E27FC236}">
                <a16:creationId xmlns:a16="http://schemas.microsoft.com/office/drawing/2014/main" id="{A1243FDD-210E-42EC-8C02-644F39B941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85557" y="911406"/>
            <a:ext cx="6295238" cy="4095238"/>
          </a:xfrm>
          <a:prstGeom prst="rect">
            <a:avLst/>
          </a:prstGeom>
        </p:spPr>
      </p:pic>
      <p:sp>
        <p:nvSpPr>
          <p:cNvPr id="5" name="TextBox 4">
            <a:extLst>
              <a:ext uri="{FF2B5EF4-FFF2-40B4-BE49-F238E27FC236}">
                <a16:creationId xmlns:a16="http://schemas.microsoft.com/office/drawing/2014/main" id="{C696F077-9B0A-47E6-949D-CB354BB8EBE9}"/>
              </a:ext>
            </a:extLst>
          </p:cNvPr>
          <p:cNvSpPr txBox="1"/>
          <p:nvPr/>
        </p:nvSpPr>
        <p:spPr>
          <a:xfrm>
            <a:off x="4815901" y="4548017"/>
            <a:ext cx="4740030" cy="307777"/>
          </a:xfrm>
          <a:prstGeom prst="rect">
            <a:avLst/>
          </a:prstGeom>
          <a:noFill/>
        </p:spPr>
        <p:txBody>
          <a:bodyPr wrap="square">
            <a:spAutoFit/>
          </a:bodyPr>
          <a:lstStyle/>
          <a:p>
            <a:r>
              <a:rPr lang="en-US" dirty="0">
                <a:hlinkClick r:id="rId4"/>
              </a:rPr>
              <a:t>https://www.cityofgardena.org/housing-element/</a:t>
            </a:r>
            <a:r>
              <a:rPr lang="en-US" dirty="0"/>
              <a:t>  </a:t>
            </a:r>
          </a:p>
        </p:txBody>
      </p:sp>
    </p:spTree>
    <p:extLst>
      <p:ext uri="{BB962C8B-B14F-4D97-AF65-F5344CB8AC3E}">
        <p14:creationId xmlns:p14="http://schemas.microsoft.com/office/powerpoint/2010/main" val="1952293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94;p32">
            <a:extLst>
              <a:ext uri="{FF2B5EF4-FFF2-40B4-BE49-F238E27FC236}">
                <a16:creationId xmlns:a16="http://schemas.microsoft.com/office/drawing/2014/main" id="{9A4261ED-3893-4400-AE0B-C8F6CCD47578}"/>
              </a:ext>
            </a:extLst>
          </p:cNvPr>
          <p:cNvSpPr txBox="1">
            <a:spLocks noGrp="1"/>
          </p:cNvSpPr>
          <p:nvPr>
            <p:ph type="title"/>
          </p:nvPr>
        </p:nvSpPr>
        <p:spPr>
          <a:xfrm>
            <a:off x="725715" y="1948050"/>
            <a:ext cx="7821323"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990"/>
              <a:buFont typeface="Arial"/>
              <a:buNone/>
            </a:pPr>
            <a:r>
              <a:rPr lang="en-US" sz="4000" b="1" dirty="0">
                <a:latin typeface="Roboto"/>
                <a:ea typeface="Roboto"/>
                <a:cs typeface="Roboto"/>
                <a:sym typeface="Roboto"/>
              </a:rPr>
              <a:t>Thank you for attending!</a:t>
            </a:r>
            <a:endParaRPr sz="4000" b="1" dirty="0">
              <a:latin typeface="Roboto"/>
              <a:ea typeface="Roboto"/>
              <a:cs typeface="Roboto"/>
              <a:sym typeface="Roboto"/>
            </a:endParaRPr>
          </a:p>
          <a:p>
            <a:pPr marL="0" lvl="0" indent="0" algn="l" rtl="0">
              <a:spcBef>
                <a:spcPts val="0"/>
              </a:spcBef>
              <a:spcAft>
                <a:spcPts val="0"/>
              </a:spcAft>
              <a:buSzPts val="990"/>
              <a:buNone/>
            </a:pPr>
            <a:endParaRPr sz="2520" dirty="0"/>
          </a:p>
        </p:txBody>
      </p:sp>
    </p:spTree>
    <p:extLst>
      <p:ext uri="{BB962C8B-B14F-4D97-AF65-F5344CB8AC3E}">
        <p14:creationId xmlns:p14="http://schemas.microsoft.com/office/powerpoint/2010/main" val="2851794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6"/>
          <p:cNvSpPr txBox="1">
            <a:spLocks noGrp="1"/>
          </p:cNvSpPr>
          <p:nvPr>
            <p:ph type="title"/>
          </p:nvPr>
        </p:nvSpPr>
        <p:spPr>
          <a:xfrm>
            <a:off x="311700" y="316975"/>
            <a:ext cx="8520600" cy="623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latin typeface="Roboto"/>
                <a:ea typeface="Roboto"/>
                <a:cs typeface="Roboto"/>
                <a:sym typeface="Roboto"/>
              </a:rPr>
              <a:t>Agenda</a:t>
            </a:r>
            <a:endParaRPr b="1">
              <a:latin typeface="Roboto"/>
              <a:ea typeface="Roboto"/>
              <a:cs typeface="Roboto"/>
              <a:sym typeface="Roboto"/>
            </a:endParaRPr>
          </a:p>
        </p:txBody>
      </p:sp>
      <p:sp>
        <p:nvSpPr>
          <p:cNvPr id="85" name="Google Shape;85;p16"/>
          <p:cNvSpPr txBox="1">
            <a:spLocks noGrp="1"/>
          </p:cNvSpPr>
          <p:nvPr>
            <p:ph type="body" idx="1"/>
          </p:nvPr>
        </p:nvSpPr>
        <p:spPr>
          <a:xfrm>
            <a:off x="311700" y="1505700"/>
            <a:ext cx="4470900" cy="3076200"/>
          </a:xfrm>
          <a:prstGeom prst="rect">
            <a:avLst/>
          </a:prstGeom>
        </p:spPr>
        <p:txBody>
          <a:bodyPr spcFirstLastPara="1" wrap="square" lIns="91425" tIns="91425" rIns="91425" bIns="91425" anchor="t" anchorCtr="0">
            <a:normAutofit/>
          </a:bodyPr>
          <a:lstStyle/>
          <a:p>
            <a:pPr marL="285750" lvl="0" indent="-209550" algn="l" rtl="0">
              <a:lnSpc>
                <a:spcPct val="115000"/>
              </a:lnSpc>
              <a:spcBef>
                <a:spcPts val="0"/>
              </a:spcBef>
              <a:spcAft>
                <a:spcPts val="0"/>
              </a:spcAft>
              <a:buClr>
                <a:srgbClr val="000000"/>
              </a:buClr>
              <a:buSzPts val="1500"/>
              <a:buAutoNum type="arabicPeriod"/>
            </a:pPr>
            <a:r>
              <a:rPr lang="en" sz="1400" b="1" dirty="0">
                <a:solidFill>
                  <a:srgbClr val="000000"/>
                </a:solidFill>
                <a:latin typeface="Arial"/>
                <a:ea typeface="Arial"/>
                <a:cs typeface="Arial"/>
                <a:sym typeface="Arial"/>
              </a:rPr>
              <a:t>What is a Housing Element?</a:t>
            </a:r>
            <a:endParaRPr sz="1400" b="1" dirty="0">
              <a:solidFill>
                <a:srgbClr val="000000"/>
              </a:solidFill>
              <a:latin typeface="Arial"/>
              <a:ea typeface="Arial"/>
              <a:cs typeface="Arial"/>
              <a:sym typeface="Arial"/>
            </a:endParaRPr>
          </a:p>
          <a:p>
            <a:pPr marL="285750" lvl="0" indent="-209550" algn="l" rtl="0">
              <a:lnSpc>
                <a:spcPct val="115000"/>
              </a:lnSpc>
              <a:spcBef>
                <a:spcPts val="0"/>
              </a:spcBef>
              <a:spcAft>
                <a:spcPts val="0"/>
              </a:spcAft>
              <a:buClr>
                <a:srgbClr val="000000"/>
              </a:buClr>
              <a:buSzPts val="1500"/>
              <a:buAutoNum type="arabicPeriod"/>
            </a:pPr>
            <a:r>
              <a:rPr lang="en" sz="1400" b="1" dirty="0">
                <a:solidFill>
                  <a:srgbClr val="000000"/>
                </a:solidFill>
                <a:latin typeface="Arial"/>
                <a:ea typeface="Arial"/>
                <a:cs typeface="Arial"/>
                <a:sym typeface="Arial"/>
              </a:rPr>
              <a:t>The Regional Housing Needs Allocation</a:t>
            </a:r>
            <a:endParaRPr sz="1400" b="1" dirty="0">
              <a:solidFill>
                <a:srgbClr val="000000"/>
              </a:solidFill>
              <a:latin typeface="Arial"/>
              <a:ea typeface="Arial"/>
              <a:cs typeface="Arial"/>
              <a:sym typeface="Arial"/>
            </a:endParaRPr>
          </a:p>
          <a:p>
            <a:pPr marL="285750" lvl="0" indent="-209550" algn="l" rtl="0">
              <a:lnSpc>
                <a:spcPct val="115000"/>
              </a:lnSpc>
              <a:spcBef>
                <a:spcPts val="0"/>
              </a:spcBef>
              <a:spcAft>
                <a:spcPts val="0"/>
              </a:spcAft>
              <a:buClr>
                <a:srgbClr val="000000"/>
              </a:buClr>
              <a:buSzPts val="1500"/>
              <a:buAutoNum type="arabicPeriod"/>
            </a:pPr>
            <a:r>
              <a:rPr lang="en" sz="1400" b="1" dirty="0">
                <a:solidFill>
                  <a:srgbClr val="000000"/>
                </a:solidFill>
                <a:latin typeface="Arial"/>
                <a:ea typeface="Arial"/>
                <a:cs typeface="Arial"/>
                <a:sym typeface="Arial"/>
              </a:rPr>
              <a:t>What laws play into the Housing Element?</a:t>
            </a:r>
            <a:endParaRPr sz="1400" b="1" dirty="0">
              <a:solidFill>
                <a:srgbClr val="000000"/>
              </a:solidFill>
              <a:latin typeface="Arial"/>
              <a:ea typeface="Arial"/>
              <a:cs typeface="Arial"/>
              <a:sym typeface="Arial"/>
            </a:endParaRPr>
          </a:p>
          <a:p>
            <a:pPr marL="285750" lvl="0" indent="-209550" algn="l" rtl="0">
              <a:lnSpc>
                <a:spcPct val="115000"/>
              </a:lnSpc>
              <a:spcBef>
                <a:spcPts val="0"/>
              </a:spcBef>
              <a:spcAft>
                <a:spcPts val="0"/>
              </a:spcAft>
              <a:buClr>
                <a:srgbClr val="000000"/>
              </a:buClr>
              <a:buSzPts val="1500"/>
              <a:buAutoNum type="arabicPeriod"/>
            </a:pPr>
            <a:r>
              <a:rPr lang="en" sz="1400" b="1" dirty="0">
                <a:solidFill>
                  <a:srgbClr val="000000"/>
                </a:solidFill>
                <a:latin typeface="Arial"/>
                <a:ea typeface="Arial"/>
                <a:cs typeface="Arial"/>
                <a:sym typeface="Arial"/>
              </a:rPr>
              <a:t>Sites Inventory</a:t>
            </a:r>
            <a:endParaRPr sz="1400" b="1" dirty="0">
              <a:solidFill>
                <a:srgbClr val="000000"/>
              </a:solidFill>
              <a:latin typeface="Arial"/>
              <a:ea typeface="Arial"/>
              <a:cs typeface="Arial"/>
              <a:sym typeface="Arial"/>
            </a:endParaRPr>
          </a:p>
          <a:p>
            <a:pPr marL="285750" lvl="0" indent="-209550" algn="l" rtl="0">
              <a:lnSpc>
                <a:spcPct val="115000"/>
              </a:lnSpc>
              <a:spcBef>
                <a:spcPts val="0"/>
              </a:spcBef>
              <a:spcAft>
                <a:spcPts val="0"/>
              </a:spcAft>
              <a:buClr>
                <a:srgbClr val="000000"/>
              </a:buClr>
              <a:buSzPts val="1500"/>
              <a:buAutoNum type="arabicPeriod"/>
            </a:pPr>
            <a:r>
              <a:rPr lang="en" sz="1400" b="1" dirty="0">
                <a:solidFill>
                  <a:srgbClr val="000000"/>
                </a:solidFill>
                <a:latin typeface="Arial"/>
                <a:ea typeface="Arial"/>
                <a:cs typeface="Arial"/>
                <a:sym typeface="Arial"/>
              </a:rPr>
              <a:t>Policy Considerations</a:t>
            </a:r>
            <a:endParaRPr sz="1400" b="1" dirty="0">
              <a:solidFill>
                <a:srgbClr val="000000"/>
              </a:solidFill>
              <a:latin typeface="Arial"/>
              <a:ea typeface="Arial"/>
              <a:cs typeface="Arial"/>
              <a:sym typeface="Arial"/>
            </a:endParaRPr>
          </a:p>
          <a:p>
            <a:pPr marL="285750" lvl="0" indent="-209550" algn="l" rtl="0">
              <a:lnSpc>
                <a:spcPct val="115000"/>
              </a:lnSpc>
              <a:spcBef>
                <a:spcPts val="0"/>
              </a:spcBef>
              <a:spcAft>
                <a:spcPts val="0"/>
              </a:spcAft>
              <a:buClr>
                <a:srgbClr val="000000"/>
              </a:buClr>
              <a:buSzPts val="1500"/>
              <a:buAutoNum type="arabicPeriod"/>
            </a:pPr>
            <a:r>
              <a:rPr lang="en" sz="1400" b="1" dirty="0">
                <a:solidFill>
                  <a:srgbClr val="000000"/>
                </a:solidFill>
                <a:latin typeface="Arial"/>
                <a:ea typeface="Arial"/>
                <a:cs typeface="Arial"/>
                <a:sym typeface="Arial"/>
              </a:rPr>
              <a:t>Next Steps</a:t>
            </a:r>
            <a:endParaRPr sz="1400" b="1" dirty="0">
              <a:solidFill>
                <a:srgbClr val="000000"/>
              </a:solidFill>
              <a:latin typeface="Arial"/>
              <a:ea typeface="Arial"/>
              <a:cs typeface="Arial"/>
              <a:sym typeface="Arial"/>
            </a:endParaRPr>
          </a:p>
          <a:p>
            <a:pPr marL="0" lvl="0" indent="0" algn="l" rtl="0">
              <a:spcBef>
                <a:spcPts val="800"/>
              </a:spcBef>
              <a:spcAft>
                <a:spcPts val="1200"/>
              </a:spcAft>
              <a:buNone/>
            </a:pPr>
            <a:endParaRPr dirty="0"/>
          </a:p>
        </p:txBody>
      </p:sp>
      <p:pic>
        <p:nvPicPr>
          <p:cNvPr id="86" name="Google Shape;86;p1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827525" y="1505700"/>
            <a:ext cx="4056602" cy="270412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xfrm>
            <a:off x="311700" y="288675"/>
            <a:ext cx="8520600" cy="623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latin typeface="Roboto"/>
                <a:ea typeface="Roboto"/>
                <a:cs typeface="Roboto"/>
                <a:sym typeface="Roboto"/>
              </a:rPr>
              <a:t>What is a Housing Element?</a:t>
            </a:r>
            <a:endParaRPr b="1">
              <a:latin typeface="Roboto"/>
              <a:ea typeface="Roboto"/>
              <a:cs typeface="Roboto"/>
              <a:sym typeface="Roboto"/>
            </a:endParaRPr>
          </a:p>
        </p:txBody>
      </p:sp>
      <p:sp>
        <p:nvSpPr>
          <p:cNvPr id="92" name="Google Shape;92;p17"/>
          <p:cNvSpPr txBox="1">
            <a:spLocks noGrp="1"/>
          </p:cNvSpPr>
          <p:nvPr>
            <p:ph type="body" idx="1"/>
          </p:nvPr>
        </p:nvSpPr>
        <p:spPr>
          <a:xfrm>
            <a:off x="311699" y="1512775"/>
            <a:ext cx="4434471" cy="3076200"/>
          </a:xfrm>
          <a:prstGeom prst="rect">
            <a:avLst/>
          </a:prstGeom>
        </p:spPr>
        <p:txBody>
          <a:bodyPr spcFirstLastPara="1" wrap="square" lIns="91425" tIns="91425" rIns="91425" bIns="91425" anchor="t" anchorCtr="0">
            <a:normAutofit/>
          </a:bodyPr>
          <a:lstStyle/>
          <a:p>
            <a:pPr marL="171450" lvl="0" indent="-196850" algn="l" rtl="0">
              <a:lnSpc>
                <a:spcPct val="106999"/>
              </a:lnSpc>
              <a:spcBef>
                <a:spcPts val="0"/>
              </a:spcBef>
              <a:spcAft>
                <a:spcPts val="0"/>
              </a:spcAft>
              <a:buClr>
                <a:srgbClr val="000000"/>
              </a:buClr>
              <a:buSzPts val="1300"/>
              <a:buChar char="●"/>
            </a:pPr>
            <a:r>
              <a:rPr lang="en" sz="1200" dirty="0">
                <a:solidFill>
                  <a:srgbClr val="000000"/>
                </a:solidFill>
                <a:latin typeface="Arial"/>
                <a:ea typeface="Arial"/>
                <a:cs typeface="Arial"/>
                <a:sym typeface="Arial"/>
              </a:rPr>
              <a:t>The </a:t>
            </a:r>
            <a:r>
              <a:rPr lang="en" sz="1200" b="1" dirty="0">
                <a:solidFill>
                  <a:srgbClr val="000000"/>
                </a:solidFill>
                <a:latin typeface="Arial"/>
                <a:ea typeface="Arial"/>
                <a:cs typeface="Arial"/>
                <a:sym typeface="Arial"/>
              </a:rPr>
              <a:t>Housing Element</a:t>
            </a:r>
            <a:r>
              <a:rPr lang="en" sz="1200" dirty="0">
                <a:solidFill>
                  <a:srgbClr val="000000"/>
                </a:solidFill>
                <a:latin typeface="Arial"/>
                <a:ea typeface="Arial"/>
                <a:cs typeface="Arial"/>
                <a:sym typeface="Arial"/>
              </a:rPr>
              <a:t> is one of the </a:t>
            </a:r>
            <a:r>
              <a:rPr lang="en" sz="1200" b="1" dirty="0">
                <a:solidFill>
                  <a:srgbClr val="000000"/>
                </a:solidFill>
                <a:latin typeface="Arial"/>
                <a:ea typeface="Arial"/>
                <a:cs typeface="Arial"/>
                <a:sym typeface="Arial"/>
              </a:rPr>
              <a:t>required</a:t>
            </a:r>
            <a:r>
              <a:rPr lang="en" sz="1200" dirty="0">
                <a:solidFill>
                  <a:srgbClr val="000000"/>
                </a:solidFill>
                <a:latin typeface="Arial"/>
                <a:ea typeface="Arial"/>
                <a:cs typeface="Arial"/>
                <a:sym typeface="Arial"/>
              </a:rPr>
              <a:t> elements of the General Plan</a:t>
            </a:r>
            <a:endParaRPr sz="1200" dirty="0">
              <a:solidFill>
                <a:srgbClr val="000000"/>
              </a:solidFill>
              <a:latin typeface="Arial"/>
              <a:ea typeface="Arial"/>
              <a:cs typeface="Arial"/>
              <a:sym typeface="Arial"/>
            </a:endParaRPr>
          </a:p>
          <a:p>
            <a:pPr marL="171450" lvl="0" indent="-196850" algn="l" rtl="0">
              <a:lnSpc>
                <a:spcPct val="106999"/>
              </a:lnSpc>
              <a:spcBef>
                <a:spcPts val="0"/>
              </a:spcBef>
              <a:spcAft>
                <a:spcPts val="0"/>
              </a:spcAft>
              <a:buClr>
                <a:srgbClr val="000000"/>
              </a:buClr>
              <a:buSzPts val="1300"/>
              <a:buChar char="●"/>
            </a:pPr>
            <a:r>
              <a:rPr lang="en" sz="1200" dirty="0">
                <a:solidFill>
                  <a:srgbClr val="000000"/>
                </a:solidFill>
                <a:latin typeface="Arial"/>
                <a:ea typeface="Arial"/>
                <a:cs typeface="Arial"/>
                <a:sym typeface="Arial"/>
              </a:rPr>
              <a:t>It is reviewed and certified by the California Department of Housing and Community Development (HCD) for compliance with State law</a:t>
            </a:r>
            <a:endParaRPr sz="1200" dirty="0">
              <a:solidFill>
                <a:srgbClr val="000000"/>
              </a:solidFill>
              <a:latin typeface="Arial"/>
              <a:ea typeface="Arial"/>
              <a:cs typeface="Arial"/>
              <a:sym typeface="Arial"/>
            </a:endParaRPr>
          </a:p>
          <a:p>
            <a:pPr marL="171450" lvl="0" indent="-196850" algn="l" rtl="0">
              <a:lnSpc>
                <a:spcPct val="106999"/>
              </a:lnSpc>
              <a:spcBef>
                <a:spcPts val="0"/>
              </a:spcBef>
              <a:spcAft>
                <a:spcPts val="0"/>
              </a:spcAft>
              <a:buClr>
                <a:srgbClr val="000000"/>
              </a:buClr>
              <a:buSzPts val="1300"/>
              <a:buChar char="●"/>
            </a:pPr>
            <a:r>
              <a:rPr lang="en" sz="1200" dirty="0">
                <a:solidFill>
                  <a:srgbClr val="000000"/>
                </a:solidFill>
                <a:latin typeface="Arial"/>
                <a:ea typeface="Arial"/>
                <a:cs typeface="Arial"/>
                <a:sym typeface="Arial"/>
              </a:rPr>
              <a:t>It covers an 8-year period of </a:t>
            </a:r>
            <a:r>
              <a:rPr lang="en-US" sz="1200" b="1" dirty="0">
                <a:solidFill>
                  <a:srgbClr val="000000"/>
                </a:solidFill>
                <a:latin typeface="Arial"/>
                <a:ea typeface="Arial"/>
                <a:cs typeface="Arial"/>
                <a:sym typeface="Arial"/>
              </a:rPr>
              <a:t>October</a:t>
            </a:r>
            <a:r>
              <a:rPr lang="en" sz="1000" b="1" dirty="0">
                <a:solidFill>
                  <a:srgbClr val="000000"/>
                </a:solidFill>
                <a:latin typeface="Arial"/>
                <a:ea typeface="Arial"/>
                <a:cs typeface="Arial"/>
                <a:sym typeface="Arial"/>
              </a:rPr>
              <a:t> </a:t>
            </a:r>
            <a:r>
              <a:rPr lang="en" sz="1200" b="1" dirty="0">
                <a:solidFill>
                  <a:srgbClr val="000000"/>
                </a:solidFill>
                <a:latin typeface="Arial"/>
                <a:ea typeface="Arial"/>
                <a:cs typeface="Arial"/>
                <a:sym typeface="Arial"/>
              </a:rPr>
              <a:t>2021 – </a:t>
            </a:r>
            <a:r>
              <a:rPr lang="en-US" sz="1200" b="1" dirty="0">
                <a:solidFill>
                  <a:srgbClr val="000000"/>
                </a:solidFill>
                <a:latin typeface="Arial"/>
                <a:ea typeface="Arial"/>
                <a:cs typeface="Arial"/>
                <a:sym typeface="Arial"/>
              </a:rPr>
              <a:t>October</a:t>
            </a:r>
            <a:r>
              <a:rPr lang="en" sz="1200" b="1" dirty="0">
                <a:solidFill>
                  <a:srgbClr val="000000"/>
                </a:solidFill>
                <a:latin typeface="Arial"/>
                <a:ea typeface="Arial"/>
                <a:cs typeface="Arial"/>
                <a:sym typeface="Arial"/>
              </a:rPr>
              <a:t> 2029</a:t>
            </a:r>
            <a:endParaRPr sz="1000" dirty="0">
              <a:solidFill>
                <a:srgbClr val="000000"/>
              </a:solidFill>
              <a:latin typeface="Arial"/>
              <a:ea typeface="Arial"/>
              <a:cs typeface="Arial"/>
              <a:sym typeface="Arial"/>
            </a:endParaRPr>
          </a:p>
          <a:p>
            <a:pPr marL="171450" lvl="0" indent="-196850" algn="l" rtl="0">
              <a:lnSpc>
                <a:spcPct val="106999"/>
              </a:lnSpc>
              <a:spcBef>
                <a:spcPts val="0"/>
              </a:spcBef>
              <a:spcAft>
                <a:spcPts val="0"/>
              </a:spcAft>
              <a:buClr>
                <a:srgbClr val="000000"/>
              </a:buClr>
              <a:buSzPts val="1300"/>
              <a:buChar char="●"/>
            </a:pPr>
            <a:r>
              <a:rPr lang="en" sz="1200" dirty="0">
                <a:solidFill>
                  <a:srgbClr val="000000"/>
                </a:solidFill>
                <a:latin typeface="Arial"/>
                <a:ea typeface="Arial"/>
                <a:cs typeface="Arial"/>
                <a:sym typeface="Arial"/>
              </a:rPr>
              <a:t>Housing Element Content:</a:t>
            </a:r>
            <a:endParaRPr sz="1200" dirty="0">
              <a:solidFill>
                <a:srgbClr val="000000"/>
              </a:solidFill>
              <a:latin typeface="Arial"/>
              <a:ea typeface="Arial"/>
              <a:cs typeface="Arial"/>
              <a:sym typeface="Arial"/>
            </a:endParaRPr>
          </a:p>
          <a:p>
            <a:pPr marL="400050" lvl="1" indent="-184150" algn="l" rtl="0">
              <a:lnSpc>
                <a:spcPct val="106999"/>
              </a:lnSpc>
              <a:spcBef>
                <a:spcPts val="0"/>
              </a:spcBef>
              <a:spcAft>
                <a:spcPts val="0"/>
              </a:spcAft>
              <a:buClr>
                <a:srgbClr val="000000"/>
              </a:buClr>
              <a:buSzPts val="1100"/>
              <a:buChar char="○"/>
            </a:pPr>
            <a:r>
              <a:rPr lang="en" sz="1200" dirty="0">
                <a:solidFill>
                  <a:srgbClr val="000000"/>
                </a:solidFill>
                <a:latin typeface="Arial"/>
                <a:ea typeface="Arial"/>
                <a:cs typeface="Arial"/>
                <a:sym typeface="Arial"/>
              </a:rPr>
              <a:t>Analysis of existing and projected housing needs</a:t>
            </a:r>
            <a:endParaRPr sz="1200" dirty="0">
              <a:solidFill>
                <a:srgbClr val="000000"/>
              </a:solidFill>
              <a:latin typeface="Arial"/>
              <a:ea typeface="Arial"/>
              <a:cs typeface="Arial"/>
              <a:sym typeface="Arial"/>
            </a:endParaRPr>
          </a:p>
          <a:p>
            <a:pPr marL="400050" lvl="1" indent="-184150" algn="l" rtl="0">
              <a:lnSpc>
                <a:spcPct val="106999"/>
              </a:lnSpc>
              <a:spcBef>
                <a:spcPts val="0"/>
              </a:spcBef>
              <a:spcAft>
                <a:spcPts val="0"/>
              </a:spcAft>
              <a:buClr>
                <a:srgbClr val="000000"/>
              </a:buClr>
              <a:buSzPts val="1100"/>
              <a:buChar char="○"/>
            </a:pPr>
            <a:r>
              <a:rPr lang="en" sz="1200" dirty="0">
                <a:solidFill>
                  <a:srgbClr val="000000"/>
                </a:solidFill>
                <a:latin typeface="Arial"/>
                <a:ea typeface="Arial"/>
                <a:cs typeface="Arial"/>
                <a:sym typeface="Arial"/>
              </a:rPr>
              <a:t>Inventory of available sites for housing</a:t>
            </a:r>
            <a:endParaRPr sz="1200" dirty="0">
              <a:solidFill>
                <a:srgbClr val="000000"/>
              </a:solidFill>
              <a:latin typeface="Arial"/>
              <a:ea typeface="Arial"/>
              <a:cs typeface="Arial"/>
              <a:sym typeface="Arial"/>
            </a:endParaRPr>
          </a:p>
          <a:p>
            <a:pPr marL="400050" lvl="1" indent="-184150" algn="l" rtl="0">
              <a:lnSpc>
                <a:spcPct val="106999"/>
              </a:lnSpc>
              <a:spcBef>
                <a:spcPts val="0"/>
              </a:spcBef>
              <a:spcAft>
                <a:spcPts val="0"/>
              </a:spcAft>
              <a:buClr>
                <a:srgbClr val="000000"/>
              </a:buClr>
              <a:buSzPts val="1100"/>
              <a:buChar char="○"/>
            </a:pPr>
            <a:r>
              <a:rPr lang="en" sz="1200" dirty="0">
                <a:solidFill>
                  <a:srgbClr val="000000"/>
                </a:solidFill>
                <a:latin typeface="Arial"/>
                <a:ea typeface="Arial"/>
                <a:cs typeface="Arial"/>
                <a:sym typeface="Arial"/>
              </a:rPr>
              <a:t>Analysis of potential constraints on housing</a:t>
            </a:r>
            <a:endParaRPr sz="1200" dirty="0">
              <a:solidFill>
                <a:srgbClr val="000000"/>
              </a:solidFill>
              <a:latin typeface="Arial"/>
              <a:ea typeface="Arial"/>
              <a:cs typeface="Arial"/>
              <a:sym typeface="Arial"/>
            </a:endParaRPr>
          </a:p>
          <a:p>
            <a:pPr marL="400050" lvl="1" indent="-184150" algn="l" rtl="0">
              <a:lnSpc>
                <a:spcPct val="106999"/>
              </a:lnSpc>
              <a:spcBef>
                <a:spcPts val="0"/>
              </a:spcBef>
              <a:spcAft>
                <a:spcPts val="0"/>
              </a:spcAft>
              <a:buClr>
                <a:srgbClr val="000000"/>
              </a:buClr>
              <a:buSzPts val="1100"/>
              <a:buChar char="○"/>
            </a:pPr>
            <a:r>
              <a:rPr lang="en" sz="1200" dirty="0">
                <a:solidFill>
                  <a:srgbClr val="000000"/>
                </a:solidFill>
                <a:latin typeface="Arial"/>
                <a:ea typeface="Arial"/>
                <a:cs typeface="Arial"/>
                <a:sym typeface="Arial"/>
              </a:rPr>
              <a:t>Fair housing analysis</a:t>
            </a:r>
            <a:endParaRPr sz="1200" dirty="0">
              <a:solidFill>
                <a:srgbClr val="000000"/>
              </a:solidFill>
              <a:latin typeface="Arial"/>
              <a:ea typeface="Arial"/>
              <a:cs typeface="Arial"/>
              <a:sym typeface="Arial"/>
            </a:endParaRPr>
          </a:p>
          <a:p>
            <a:pPr marL="400050" lvl="1" indent="-184150" algn="l" rtl="0">
              <a:lnSpc>
                <a:spcPct val="106999"/>
              </a:lnSpc>
              <a:spcBef>
                <a:spcPts val="0"/>
              </a:spcBef>
              <a:spcAft>
                <a:spcPts val="0"/>
              </a:spcAft>
              <a:buClr>
                <a:srgbClr val="000000"/>
              </a:buClr>
              <a:buSzPts val="1100"/>
              <a:buChar char="○"/>
            </a:pPr>
            <a:r>
              <a:rPr lang="en" sz="1200" dirty="0">
                <a:solidFill>
                  <a:srgbClr val="000000"/>
                </a:solidFill>
                <a:latin typeface="Arial"/>
                <a:ea typeface="Arial"/>
                <a:cs typeface="Arial"/>
                <a:sym typeface="Arial"/>
              </a:rPr>
              <a:t>Evaluation of previous housing element</a:t>
            </a:r>
            <a:endParaRPr sz="1200" dirty="0">
              <a:solidFill>
                <a:srgbClr val="000000"/>
              </a:solidFill>
              <a:latin typeface="Arial"/>
              <a:ea typeface="Arial"/>
              <a:cs typeface="Arial"/>
              <a:sym typeface="Arial"/>
            </a:endParaRPr>
          </a:p>
          <a:p>
            <a:pPr marL="400050" lvl="1" indent="-184150" algn="l" rtl="0">
              <a:lnSpc>
                <a:spcPct val="106999"/>
              </a:lnSpc>
              <a:spcBef>
                <a:spcPts val="0"/>
              </a:spcBef>
              <a:spcAft>
                <a:spcPts val="0"/>
              </a:spcAft>
              <a:buClr>
                <a:srgbClr val="000000"/>
              </a:buClr>
              <a:buSzPts val="1100"/>
              <a:buChar char="○"/>
            </a:pPr>
            <a:r>
              <a:rPr lang="en" sz="1200" dirty="0">
                <a:solidFill>
                  <a:srgbClr val="000000"/>
                </a:solidFill>
                <a:latin typeface="Arial"/>
                <a:ea typeface="Arial"/>
                <a:cs typeface="Arial"/>
                <a:sym typeface="Arial"/>
              </a:rPr>
              <a:t>Goals, policies, and implementation programs</a:t>
            </a:r>
            <a:endParaRPr sz="1200" dirty="0">
              <a:solidFill>
                <a:srgbClr val="000000"/>
              </a:solidFill>
              <a:latin typeface="Arial"/>
              <a:ea typeface="Arial"/>
              <a:cs typeface="Arial"/>
              <a:sym typeface="Arial"/>
            </a:endParaRPr>
          </a:p>
          <a:p>
            <a:pPr marL="0" lvl="0" indent="0" algn="l" rtl="0">
              <a:spcBef>
                <a:spcPts val="800"/>
              </a:spcBef>
              <a:spcAft>
                <a:spcPts val="1200"/>
              </a:spcAft>
              <a:buNone/>
            </a:pPr>
            <a:endParaRPr dirty="0"/>
          </a:p>
        </p:txBody>
      </p:sp>
      <p:pic>
        <p:nvPicPr>
          <p:cNvPr id="93" name="Google Shape;93;p1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957400" y="1512775"/>
            <a:ext cx="3874894" cy="26808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8"/>
          <p:cNvSpPr txBox="1">
            <a:spLocks noGrp="1"/>
          </p:cNvSpPr>
          <p:nvPr>
            <p:ph type="title"/>
          </p:nvPr>
        </p:nvSpPr>
        <p:spPr>
          <a:xfrm>
            <a:off x="311700" y="401875"/>
            <a:ext cx="8520600" cy="623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latin typeface="Roboto"/>
                <a:ea typeface="Roboto"/>
                <a:cs typeface="Roboto"/>
                <a:sym typeface="Roboto"/>
              </a:rPr>
              <a:t>The Regional Housing Needs Allocation (RHNA)</a:t>
            </a:r>
            <a:endParaRPr b="1">
              <a:latin typeface="Roboto"/>
              <a:ea typeface="Roboto"/>
              <a:cs typeface="Roboto"/>
              <a:sym typeface="Roboto"/>
            </a:endParaRPr>
          </a:p>
          <a:p>
            <a:pPr marL="0" lvl="0" indent="0" algn="l" rtl="0">
              <a:spcBef>
                <a:spcPts val="0"/>
              </a:spcBef>
              <a:spcAft>
                <a:spcPts val="0"/>
              </a:spcAft>
              <a:buNone/>
            </a:pPr>
            <a:endParaRPr/>
          </a:p>
        </p:txBody>
      </p:sp>
      <p:sp>
        <p:nvSpPr>
          <p:cNvPr id="99" name="Google Shape;99;p18"/>
          <p:cNvSpPr txBox="1">
            <a:spLocks noGrp="1"/>
          </p:cNvSpPr>
          <p:nvPr>
            <p:ph type="body" idx="1"/>
          </p:nvPr>
        </p:nvSpPr>
        <p:spPr>
          <a:xfrm>
            <a:off x="311700" y="1505700"/>
            <a:ext cx="4260300" cy="3076200"/>
          </a:xfrm>
          <a:prstGeom prst="rect">
            <a:avLst/>
          </a:prstGeom>
        </p:spPr>
        <p:txBody>
          <a:bodyPr spcFirstLastPara="1" wrap="square" lIns="91425" tIns="91425" rIns="91425" bIns="91425" anchor="t" anchorCtr="0">
            <a:normAutofit/>
          </a:bodyPr>
          <a:lstStyle/>
          <a:p>
            <a:pPr marL="171450" lvl="0" indent="-196850" algn="l" rtl="0">
              <a:lnSpc>
                <a:spcPct val="106999"/>
              </a:lnSpc>
              <a:spcBef>
                <a:spcPts val="0"/>
              </a:spcBef>
              <a:spcAft>
                <a:spcPts val="0"/>
              </a:spcAft>
              <a:buClr>
                <a:srgbClr val="000000"/>
              </a:buClr>
              <a:buSzPts val="1300"/>
              <a:buChar char="●"/>
            </a:pPr>
            <a:r>
              <a:rPr lang="en" sz="1200" dirty="0">
                <a:solidFill>
                  <a:srgbClr val="000000"/>
                </a:solidFill>
                <a:latin typeface="Arial"/>
                <a:ea typeface="Arial"/>
                <a:cs typeface="Arial"/>
                <a:sym typeface="Arial"/>
              </a:rPr>
              <a:t>The RHNA is a requirement of State law</a:t>
            </a:r>
            <a:endParaRPr sz="1200" dirty="0">
              <a:solidFill>
                <a:srgbClr val="000000"/>
              </a:solidFill>
              <a:latin typeface="Arial"/>
              <a:ea typeface="Arial"/>
              <a:cs typeface="Arial"/>
              <a:sym typeface="Arial"/>
            </a:endParaRPr>
          </a:p>
          <a:p>
            <a:pPr marL="171450" lvl="0" indent="-196850" algn="l" rtl="0">
              <a:lnSpc>
                <a:spcPct val="106999"/>
              </a:lnSpc>
              <a:spcBef>
                <a:spcPts val="0"/>
              </a:spcBef>
              <a:spcAft>
                <a:spcPts val="0"/>
              </a:spcAft>
              <a:buClr>
                <a:srgbClr val="000000"/>
              </a:buClr>
              <a:buSzPts val="1300"/>
              <a:buChar char="●"/>
            </a:pPr>
            <a:r>
              <a:rPr lang="en" sz="1200" dirty="0">
                <a:solidFill>
                  <a:srgbClr val="000000"/>
                </a:solidFill>
                <a:latin typeface="Arial"/>
                <a:ea typeface="Arial"/>
                <a:cs typeface="Arial"/>
                <a:sym typeface="Arial"/>
              </a:rPr>
              <a:t>Statewide projected and existing housing need is first determined by HCD and then split up by regions. The Regional Housing Need for the </a:t>
            </a:r>
            <a:r>
              <a:rPr lang="en-US" sz="1200" dirty="0">
                <a:solidFill>
                  <a:srgbClr val="000000"/>
                </a:solidFill>
                <a:latin typeface="Arial"/>
                <a:ea typeface="Arial"/>
                <a:cs typeface="Arial"/>
                <a:sym typeface="Arial"/>
              </a:rPr>
              <a:t>six</a:t>
            </a:r>
            <a:r>
              <a:rPr lang="en" sz="1200" dirty="0">
                <a:solidFill>
                  <a:srgbClr val="000000"/>
                </a:solidFill>
                <a:latin typeface="Arial"/>
                <a:ea typeface="Arial"/>
                <a:cs typeface="Arial"/>
                <a:sym typeface="Arial"/>
              </a:rPr>
              <a:t> county Southern California Association of Governments (SCAG) region was approximately 1,341,827</a:t>
            </a:r>
            <a:endParaRPr sz="1200" dirty="0">
              <a:solidFill>
                <a:srgbClr val="000000"/>
              </a:solidFill>
              <a:latin typeface="Arial"/>
              <a:ea typeface="Arial"/>
              <a:cs typeface="Arial"/>
              <a:sym typeface="Arial"/>
            </a:endParaRPr>
          </a:p>
          <a:p>
            <a:pPr marL="171450" lvl="0" indent="-196850" algn="l" rtl="0">
              <a:lnSpc>
                <a:spcPct val="106999"/>
              </a:lnSpc>
              <a:spcBef>
                <a:spcPts val="0"/>
              </a:spcBef>
              <a:spcAft>
                <a:spcPts val="0"/>
              </a:spcAft>
              <a:buClr>
                <a:srgbClr val="000000"/>
              </a:buClr>
              <a:buSzPts val="1300"/>
              <a:buChar char="●"/>
            </a:pPr>
            <a:r>
              <a:rPr lang="en" sz="1200" dirty="0">
                <a:solidFill>
                  <a:srgbClr val="000000"/>
                </a:solidFill>
                <a:latin typeface="Arial"/>
                <a:ea typeface="Arial"/>
                <a:cs typeface="Arial"/>
                <a:sym typeface="Arial"/>
              </a:rPr>
              <a:t>SCAG then assigns the housing needs to each local jurisdiction.</a:t>
            </a:r>
            <a:endParaRPr sz="1200" dirty="0">
              <a:solidFill>
                <a:srgbClr val="000000"/>
              </a:solidFill>
              <a:latin typeface="Arial"/>
              <a:ea typeface="Arial"/>
              <a:cs typeface="Arial"/>
              <a:sym typeface="Arial"/>
            </a:endParaRPr>
          </a:p>
          <a:p>
            <a:pPr marL="171450" lvl="0" indent="-196850" algn="l" rtl="0">
              <a:lnSpc>
                <a:spcPct val="106999"/>
              </a:lnSpc>
              <a:spcBef>
                <a:spcPts val="0"/>
              </a:spcBef>
              <a:spcAft>
                <a:spcPts val="0"/>
              </a:spcAft>
              <a:buClr>
                <a:srgbClr val="000000"/>
              </a:buClr>
              <a:buSzPts val="1300"/>
              <a:buChar char="●"/>
            </a:pPr>
            <a:r>
              <a:rPr lang="en" sz="1200" dirty="0">
                <a:solidFill>
                  <a:srgbClr val="000000"/>
                </a:solidFill>
                <a:latin typeface="Arial"/>
                <a:ea typeface="Arial"/>
                <a:cs typeface="Arial"/>
                <a:sym typeface="Arial"/>
              </a:rPr>
              <a:t>The RHNA numbers inform the City of how the needed housing in 4 different income categories – Very Low; Low; Moderate; and Above Moderate</a:t>
            </a:r>
            <a:endParaRPr sz="1200" dirty="0">
              <a:solidFill>
                <a:srgbClr val="000000"/>
              </a:solidFill>
              <a:latin typeface="Arial"/>
              <a:ea typeface="Arial"/>
              <a:cs typeface="Arial"/>
              <a:sym typeface="Arial"/>
            </a:endParaRPr>
          </a:p>
          <a:p>
            <a:pPr marL="0" lvl="0" indent="0" algn="l" rtl="0">
              <a:spcBef>
                <a:spcPts val="0"/>
              </a:spcBef>
              <a:spcAft>
                <a:spcPts val="1200"/>
              </a:spcAft>
              <a:buNone/>
            </a:pPr>
            <a:endParaRPr dirty="0"/>
          </a:p>
        </p:txBody>
      </p:sp>
      <p:pic>
        <p:nvPicPr>
          <p:cNvPr id="100" name="Google Shape;100;p1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732075" y="1505700"/>
            <a:ext cx="4267203" cy="284343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9"/>
          <p:cNvSpPr txBox="1">
            <a:spLocks noGrp="1"/>
          </p:cNvSpPr>
          <p:nvPr>
            <p:ph type="title"/>
          </p:nvPr>
        </p:nvSpPr>
        <p:spPr>
          <a:xfrm>
            <a:off x="311700" y="401875"/>
            <a:ext cx="8520600" cy="623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dirty="0">
                <a:latin typeface="Roboto"/>
                <a:ea typeface="Roboto"/>
                <a:cs typeface="Roboto"/>
                <a:sym typeface="Roboto"/>
              </a:rPr>
              <a:t>The Regional Housing Needs Allocation (RHNA)</a:t>
            </a:r>
            <a:endParaRPr b="1" dirty="0">
              <a:latin typeface="Roboto"/>
              <a:ea typeface="Roboto"/>
              <a:cs typeface="Roboto"/>
              <a:sym typeface="Roboto"/>
            </a:endParaRPr>
          </a:p>
          <a:p>
            <a:pPr marL="0" lvl="0" indent="0" algn="l" rtl="0">
              <a:spcBef>
                <a:spcPts val="0"/>
              </a:spcBef>
              <a:spcAft>
                <a:spcPts val="0"/>
              </a:spcAft>
              <a:buNone/>
            </a:pPr>
            <a:endParaRPr dirty="0"/>
          </a:p>
        </p:txBody>
      </p:sp>
      <p:sp>
        <p:nvSpPr>
          <p:cNvPr id="106" name="Google Shape;106;p19"/>
          <p:cNvSpPr txBox="1">
            <a:spLocks noGrp="1"/>
          </p:cNvSpPr>
          <p:nvPr>
            <p:ph type="body" idx="1"/>
          </p:nvPr>
        </p:nvSpPr>
        <p:spPr>
          <a:xfrm>
            <a:off x="311700" y="1505700"/>
            <a:ext cx="8520600" cy="3369000"/>
          </a:xfrm>
          <a:prstGeom prst="rect">
            <a:avLst/>
          </a:prstGeom>
        </p:spPr>
        <p:txBody>
          <a:bodyPr spcFirstLastPara="1" wrap="square" lIns="91425" tIns="91425" rIns="91425" bIns="91425" anchor="t" anchorCtr="0">
            <a:normAutofit fontScale="92500" lnSpcReduction="10000"/>
          </a:bodyPr>
          <a:lstStyle/>
          <a:p>
            <a:pPr marL="0" lvl="0" indent="0" algn="l" rtl="0">
              <a:lnSpc>
                <a:spcPct val="106999"/>
              </a:lnSpc>
              <a:spcBef>
                <a:spcPts val="0"/>
              </a:spcBef>
              <a:spcAft>
                <a:spcPts val="0"/>
              </a:spcAft>
              <a:buClr>
                <a:srgbClr val="000000"/>
              </a:buClr>
              <a:buSzPts val="1200"/>
              <a:buNone/>
            </a:pPr>
            <a:r>
              <a:rPr lang="en" sz="1500" dirty="0">
                <a:solidFill>
                  <a:srgbClr val="000000"/>
                </a:solidFill>
                <a:latin typeface="Arial"/>
                <a:ea typeface="Arial"/>
                <a:cs typeface="Arial"/>
                <a:sym typeface="Arial"/>
              </a:rPr>
              <a:t>Gardena’s allocation is:</a:t>
            </a:r>
            <a:endParaRPr sz="1500" dirty="0">
              <a:solidFill>
                <a:srgbClr val="000000"/>
              </a:solidFill>
              <a:latin typeface="Arial"/>
              <a:ea typeface="Arial"/>
              <a:cs typeface="Arial"/>
              <a:sym typeface="Arial"/>
            </a:endParaRPr>
          </a:p>
          <a:p>
            <a:pPr marL="0" lvl="0" indent="0" algn="l" rtl="0">
              <a:lnSpc>
                <a:spcPct val="106999"/>
              </a:lnSpc>
              <a:spcBef>
                <a:spcPts val="0"/>
              </a:spcBef>
              <a:spcAft>
                <a:spcPts val="0"/>
              </a:spcAft>
              <a:buNone/>
            </a:pPr>
            <a:endParaRPr sz="1200" dirty="0">
              <a:solidFill>
                <a:srgbClr val="000000"/>
              </a:solidFill>
              <a:latin typeface="Arial"/>
              <a:ea typeface="Arial"/>
              <a:cs typeface="Arial"/>
              <a:sym typeface="Arial"/>
            </a:endParaRPr>
          </a:p>
          <a:p>
            <a:pPr marL="0" lvl="0" indent="0" algn="l" rtl="0">
              <a:lnSpc>
                <a:spcPct val="106999"/>
              </a:lnSpc>
              <a:spcBef>
                <a:spcPts val="0"/>
              </a:spcBef>
              <a:spcAft>
                <a:spcPts val="0"/>
              </a:spcAft>
              <a:buNone/>
            </a:pPr>
            <a:endParaRPr sz="1200" dirty="0">
              <a:solidFill>
                <a:srgbClr val="000000"/>
              </a:solidFill>
              <a:latin typeface="Arial"/>
              <a:ea typeface="Arial"/>
              <a:cs typeface="Arial"/>
              <a:sym typeface="Arial"/>
            </a:endParaRPr>
          </a:p>
          <a:p>
            <a:pPr marL="0" lvl="0" indent="0" algn="l" rtl="0">
              <a:lnSpc>
                <a:spcPct val="106999"/>
              </a:lnSpc>
              <a:spcBef>
                <a:spcPts val="0"/>
              </a:spcBef>
              <a:spcAft>
                <a:spcPts val="0"/>
              </a:spcAft>
              <a:buNone/>
            </a:pPr>
            <a:endParaRPr sz="1200" dirty="0">
              <a:solidFill>
                <a:srgbClr val="000000"/>
              </a:solidFill>
              <a:latin typeface="Arial"/>
              <a:ea typeface="Arial"/>
              <a:cs typeface="Arial"/>
              <a:sym typeface="Arial"/>
            </a:endParaRPr>
          </a:p>
          <a:p>
            <a:pPr marL="0" lvl="0" indent="0" algn="l" rtl="0">
              <a:lnSpc>
                <a:spcPct val="106999"/>
              </a:lnSpc>
              <a:spcBef>
                <a:spcPts val="0"/>
              </a:spcBef>
              <a:spcAft>
                <a:spcPts val="0"/>
              </a:spcAft>
              <a:buNone/>
            </a:pPr>
            <a:endParaRPr sz="1200" dirty="0">
              <a:solidFill>
                <a:srgbClr val="000000"/>
              </a:solidFill>
              <a:latin typeface="Arial"/>
              <a:ea typeface="Arial"/>
              <a:cs typeface="Arial"/>
              <a:sym typeface="Arial"/>
            </a:endParaRPr>
          </a:p>
          <a:p>
            <a:pPr marL="0" lvl="0" indent="0" algn="l" rtl="0">
              <a:lnSpc>
                <a:spcPct val="106999"/>
              </a:lnSpc>
              <a:spcBef>
                <a:spcPts val="0"/>
              </a:spcBef>
              <a:spcAft>
                <a:spcPts val="0"/>
              </a:spcAft>
              <a:buNone/>
            </a:pPr>
            <a:endParaRPr sz="1200" dirty="0">
              <a:solidFill>
                <a:srgbClr val="000000"/>
              </a:solidFill>
              <a:latin typeface="Arial"/>
              <a:ea typeface="Arial"/>
              <a:cs typeface="Arial"/>
              <a:sym typeface="Arial"/>
            </a:endParaRPr>
          </a:p>
          <a:p>
            <a:pPr marL="0" lvl="0" indent="0" algn="l" rtl="0">
              <a:lnSpc>
                <a:spcPct val="106999"/>
              </a:lnSpc>
              <a:spcBef>
                <a:spcPts val="0"/>
              </a:spcBef>
              <a:spcAft>
                <a:spcPts val="0"/>
              </a:spcAft>
              <a:buNone/>
            </a:pPr>
            <a:endParaRPr sz="1200" dirty="0">
              <a:solidFill>
                <a:srgbClr val="000000"/>
              </a:solidFill>
              <a:latin typeface="Arial"/>
              <a:ea typeface="Arial"/>
              <a:cs typeface="Arial"/>
              <a:sym typeface="Arial"/>
            </a:endParaRPr>
          </a:p>
          <a:p>
            <a:pPr marL="0" lvl="0" indent="0" algn="l" rtl="0">
              <a:lnSpc>
                <a:spcPct val="106999"/>
              </a:lnSpc>
              <a:spcBef>
                <a:spcPts val="0"/>
              </a:spcBef>
              <a:spcAft>
                <a:spcPts val="0"/>
              </a:spcAft>
              <a:buNone/>
            </a:pPr>
            <a:endParaRPr sz="1200" dirty="0">
              <a:solidFill>
                <a:srgbClr val="000000"/>
              </a:solidFill>
              <a:latin typeface="Arial"/>
              <a:ea typeface="Arial"/>
              <a:cs typeface="Arial"/>
              <a:sym typeface="Arial"/>
            </a:endParaRPr>
          </a:p>
          <a:p>
            <a:pPr marL="0" lvl="0" indent="0" algn="l" rtl="0">
              <a:lnSpc>
                <a:spcPct val="106999"/>
              </a:lnSpc>
              <a:spcBef>
                <a:spcPts val="0"/>
              </a:spcBef>
              <a:spcAft>
                <a:spcPts val="0"/>
              </a:spcAft>
              <a:buNone/>
            </a:pPr>
            <a:endParaRPr sz="1200" dirty="0">
              <a:solidFill>
                <a:srgbClr val="000000"/>
              </a:solidFill>
              <a:latin typeface="Arial"/>
              <a:ea typeface="Arial"/>
              <a:cs typeface="Arial"/>
              <a:sym typeface="Arial"/>
            </a:endParaRPr>
          </a:p>
          <a:p>
            <a:pPr marL="0" lvl="0" indent="0" algn="l" rtl="0">
              <a:lnSpc>
                <a:spcPct val="106999"/>
              </a:lnSpc>
              <a:spcBef>
                <a:spcPts val="0"/>
              </a:spcBef>
              <a:spcAft>
                <a:spcPts val="0"/>
              </a:spcAft>
              <a:buNone/>
            </a:pPr>
            <a:endParaRPr sz="1200" dirty="0">
              <a:solidFill>
                <a:srgbClr val="000000"/>
              </a:solidFill>
              <a:latin typeface="Arial"/>
              <a:ea typeface="Arial"/>
              <a:cs typeface="Arial"/>
              <a:sym typeface="Arial"/>
            </a:endParaRPr>
          </a:p>
          <a:p>
            <a:pPr marL="0" lvl="0" indent="0" algn="l" rtl="0">
              <a:lnSpc>
                <a:spcPct val="106999"/>
              </a:lnSpc>
              <a:spcBef>
                <a:spcPts val="0"/>
              </a:spcBef>
              <a:spcAft>
                <a:spcPts val="0"/>
              </a:spcAft>
              <a:buNone/>
            </a:pPr>
            <a:endParaRPr sz="1200" dirty="0">
              <a:solidFill>
                <a:srgbClr val="000000"/>
              </a:solidFill>
              <a:latin typeface="Arial"/>
              <a:ea typeface="Arial"/>
              <a:cs typeface="Arial"/>
              <a:sym typeface="Arial"/>
            </a:endParaRPr>
          </a:p>
          <a:p>
            <a:pPr marL="0" lvl="0" indent="0" algn="l" rtl="0">
              <a:lnSpc>
                <a:spcPct val="106999"/>
              </a:lnSpc>
              <a:spcBef>
                <a:spcPts val="0"/>
              </a:spcBef>
              <a:spcAft>
                <a:spcPts val="0"/>
              </a:spcAft>
              <a:buNone/>
            </a:pPr>
            <a:endParaRPr sz="1200" dirty="0">
              <a:solidFill>
                <a:srgbClr val="000000"/>
              </a:solidFill>
              <a:latin typeface="Arial"/>
              <a:ea typeface="Arial"/>
              <a:cs typeface="Arial"/>
              <a:sym typeface="Arial"/>
            </a:endParaRPr>
          </a:p>
          <a:p>
            <a:pPr marL="0" lvl="0" indent="0" algn="l" rtl="0">
              <a:lnSpc>
                <a:spcPct val="106999"/>
              </a:lnSpc>
              <a:spcBef>
                <a:spcPts val="0"/>
              </a:spcBef>
              <a:spcAft>
                <a:spcPts val="0"/>
              </a:spcAft>
              <a:buNone/>
            </a:pPr>
            <a:endParaRPr sz="1200" dirty="0">
              <a:solidFill>
                <a:srgbClr val="000000"/>
              </a:solidFill>
              <a:latin typeface="Arial"/>
              <a:ea typeface="Arial"/>
              <a:cs typeface="Arial"/>
              <a:sym typeface="Arial"/>
            </a:endParaRPr>
          </a:p>
          <a:p>
            <a:pPr marL="0" lvl="0" indent="0" algn="l" rtl="0">
              <a:lnSpc>
                <a:spcPct val="106999"/>
              </a:lnSpc>
              <a:spcBef>
                <a:spcPts val="0"/>
              </a:spcBef>
              <a:spcAft>
                <a:spcPts val="0"/>
              </a:spcAft>
              <a:buNone/>
            </a:pPr>
            <a:endParaRPr sz="1200" dirty="0">
              <a:solidFill>
                <a:srgbClr val="000000"/>
              </a:solidFill>
              <a:latin typeface="Arial"/>
              <a:ea typeface="Arial"/>
              <a:cs typeface="Arial"/>
              <a:sym typeface="Arial"/>
            </a:endParaRPr>
          </a:p>
          <a:p>
            <a:pPr marL="457200" lvl="0" indent="0" algn="l" rtl="0">
              <a:lnSpc>
                <a:spcPct val="106999"/>
              </a:lnSpc>
              <a:spcBef>
                <a:spcPts val="0"/>
              </a:spcBef>
              <a:spcAft>
                <a:spcPts val="0"/>
              </a:spcAft>
              <a:buNone/>
            </a:pPr>
            <a:endParaRPr sz="1200" dirty="0">
              <a:solidFill>
                <a:srgbClr val="000000"/>
              </a:solidFill>
              <a:latin typeface="Courier New"/>
              <a:ea typeface="Courier New"/>
              <a:cs typeface="Courier New"/>
              <a:sym typeface="Courier New"/>
            </a:endParaRPr>
          </a:p>
          <a:p>
            <a:pPr marL="457200" lvl="0" indent="0" algn="l" rtl="0">
              <a:lnSpc>
                <a:spcPct val="106999"/>
              </a:lnSpc>
              <a:spcBef>
                <a:spcPts val="0"/>
              </a:spcBef>
              <a:spcAft>
                <a:spcPts val="0"/>
              </a:spcAft>
              <a:buNone/>
            </a:pPr>
            <a:r>
              <a:rPr lang="en" sz="700" dirty="0">
                <a:solidFill>
                  <a:srgbClr val="000000"/>
                </a:solidFill>
                <a:latin typeface="Times New Roman"/>
                <a:ea typeface="Times New Roman"/>
                <a:cs typeface="Times New Roman"/>
                <a:sym typeface="Times New Roman"/>
              </a:rPr>
              <a:t>   </a:t>
            </a:r>
            <a:endParaRPr sz="700" dirty="0">
              <a:solidFill>
                <a:srgbClr val="000000"/>
              </a:solidFill>
              <a:latin typeface="Times New Roman"/>
              <a:ea typeface="Times New Roman"/>
              <a:cs typeface="Times New Roman"/>
              <a:sym typeface="Times New Roman"/>
            </a:endParaRPr>
          </a:p>
          <a:p>
            <a:pPr marL="285750" lvl="0" indent="-311150" algn="l" rtl="0">
              <a:lnSpc>
                <a:spcPct val="106999"/>
              </a:lnSpc>
              <a:spcBef>
                <a:spcPts val="0"/>
              </a:spcBef>
              <a:spcAft>
                <a:spcPts val="0"/>
              </a:spcAft>
              <a:buClr>
                <a:srgbClr val="000000"/>
              </a:buClr>
              <a:buSzPts val="1300"/>
              <a:buChar char="●"/>
            </a:pPr>
            <a:r>
              <a:rPr lang="en" sz="1200" dirty="0">
                <a:solidFill>
                  <a:srgbClr val="000000"/>
                </a:solidFill>
                <a:latin typeface="Arial"/>
                <a:ea typeface="Arial"/>
                <a:cs typeface="Arial"/>
                <a:sym typeface="Arial"/>
              </a:rPr>
              <a:t>Gardena’s appeal of this allocation was </a:t>
            </a:r>
            <a:r>
              <a:rPr lang="en" sz="1200" b="1" dirty="0">
                <a:solidFill>
                  <a:srgbClr val="000000"/>
                </a:solidFill>
                <a:latin typeface="Arial"/>
                <a:ea typeface="Arial"/>
                <a:cs typeface="Arial"/>
                <a:sym typeface="Arial"/>
              </a:rPr>
              <a:t>denied, </a:t>
            </a:r>
            <a:r>
              <a:rPr lang="en" sz="1200" dirty="0">
                <a:solidFill>
                  <a:srgbClr val="000000"/>
                </a:solidFill>
                <a:latin typeface="Arial"/>
                <a:ea typeface="Arial"/>
                <a:cs typeface="Arial"/>
                <a:sym typeface="Arial"/>
              </a:rPr>
              <a:t>along with almost every other jurisdiction.</a:t>
            </a:r>
            <a:endParaRPr sz="1200" dirty="0">
              <a:solidFill>
                <a:srgbClr val="000000"/>
              </a:solidFill>
              <a:latin typeface="Arial"/>
              <a:ea typeface="Arial"/>
              <a:cs typeface="Arial"/>
              <a:sym typeface="Arial"/>
            </a:endParaRPr>
          </a:p>
          <a:p>
            <a:pPr marL="285750" lvl="0" indent="-311150" algn="l" rtl="0">
              <a:lnSpc>
                <a:spcPct val="106999"/>
              </a:lnSpc>
              <a:spcBef>
                <a:spcPts val="0"/>
              </a:spcBef>
              <a:spcAft>
                <a:spcPts val="0"/>
              </a:spcAft>
              <a:buClr>
                <a:srgbClr val="000000"/>
              </a:buClr>
              <a:buSzPts val="1300"/>
              <a:buChar char="●"/>
            </a:pPr>
            <a:r>
              <a:rPr lang="en" sz="1200" dirty="0">
                <a:solidFill>
                  <a:srgbClr val="000000"/>
                </a:solidFill>
                <a:latin typeface="Arial"/>
                <a:ea typeface="Arial"/>
                <a:cs typeface="Arial"/>
                <a:sym typeface="Arial"/>
              </a:rPr>
              <a:t>RHNA allocation is </a:t>
            </a:r>
            <a:r>
              <a:rPr lang="en" sz="1200" b="1" dirty="0">
                <a:solidFill>
                  <a:srgbClr val="000000"/>
                </a:solidFill>
                <a:latin typeface="Arial"/>
                <a:ea typeface="Arial"/>
                <a:cs typeface="Arial"/>
                <a:sym typeface="Arial"/>
              </a:rPr>
              <a:t>NOT</a:t>
            </a:r>
            <a:r>
              <a:rPr lang="en" sz="1200" dirty="0">
                <a:solidFill>
                  <a:srgbClr val="000000"/>
                </a:solidFill>
                <a:latin typeface="Arial"/>
                <a:ea typeface="Arial"/>
                <a:cs typeface="Arial"/>
                <a:sym typeface="Arial"/>
              </a:rPr>
              <a:t> an obligation to build the units.</a:t>
            </a:r>
            <a:endParaRPr sz="1200" dirty="0">
              <a:solidFill>
                <a:srgbClr val="000000"/>
              </a:solidFill>
              <a:latin typeface="Arial"/>
              <a:ea typeface="Arial"/>
              <a:cs typeface="Arial"/>
              <a:sym typeface="Arial"/>
            </a:endParaRPr>
          </a:p>
          <a:p>
            <a:pPr marL="571500" lvl="1" indent="-298450" algn="l" rtl="0">
              <a:lnSpc>
                <a:spcPct val="106999"/>
              </a:lnSpc>
              <a:spcBef>
                <a:spcPts val="0"/>
              </a:spcBef>
              <a:spcAft>
                <a:spcPts val="0"/>
              </a:spcAft>
              <a:buClr>
                <a:srgbClr val="000000"/>
              </a:buClr>
              <a:buSzPts val="1100"/>
              <a:buChar char="○"/>
            </a:pPr>
            <a:r>
              <a:rPr lang="en" sz="1200" dirty="0">
                <a:solidFill>
                  <a:srgbClr val="000000"/>
                </a:solidFill>
                <a:latin typeface="Arial"/>
                <a:ea typeface="Arial"/>
                <a:cs typeface="Arial"/>
                <a:sym typeface="Arial"/>
              </a:rPr>
              <a:t>Must demonstrate adequate capacity for various income levels.</a:t>
            </a:r>
            <a:endParaRPr dirty="0">
              <a:solidFill>
                <a:srgbClr val="000000"/>
              </a:solidFill>
            </a:endParaRPr>
          </a:p>
        </p:txBody>
      </p:sp>
      <p:graphicFrame>
        <p:nvGraphicFramePr>
          <p:cNvPr id="107" name="Google Shape;107;p19"/>
          <p:cNvGraphicFramePr/>
          <p:nvPr>
            <p:extLst>
              <p:ext uri="{D42A27DB-BD31-4B8C-83A1-F6EECF244321}">
                <p14:modId xmlns:p14="http://schemas.microsoft.com/office/powerpoint/2010/main" val="855871062"/>
              </p:ext>
            </p:extLst>
          </p:nvPr>
        </p:nvGraphicFramePr>
        <p:xfrm>
          <a:off x="441950" y="1885550"/>
          <a:ext cx="8390350" cy="2194380"/>
        </p:xfrm>
        <a:graphic>
          <a:graphicData uri="http://schemas.openxmlformats.org/drawingml/2006/table">
            <a:tbl>
              <a:tblPr>
                <a:noFill/>
                <a:tableStyleId>{B382AAF5-B369-4645-BE57-E7CB3AE8DBE2}</a:tableStyleId>
              </a:tblPr>
              <a:tblGrid>
                <a:gridCol w="4195175">
                  <a:extLst>
                    <a:ext uri="{9D8B030D-6E8A-4147-A177-3AD203B41FA5}">
                      <a16:colId xmlns:a16="http://schemas.microsoft.com/office/drawing/2014/main" val="20000"/>
                    </a:ext>
                  </a:extLst>
                </a:gridCol>
                <a:gridCol w="4195175">
                  <a:extLst>
                    <a:ext uri="{9D8B030D-6E8A-4147-A177-3AD203B41FA5}">
                      <a16:colId xmlns:a16="http://schemas.microsoft.com/office/drawing/2014/main" val="20001"/>
                    </a:ext>
                  </a:extLst>
                </a:gridCol>
              </a:tblGrid>
              <a:tr h="303675">
                <a:tc>
                  <a:txBody>
                    <a:bodyPr/>
                    <a:lstStyle/>
                    <a:p>
                      <a:pPr marL="0" lvl="0" indent="0" algn="ctr" rtl="0">
                        <a:spcBef>
                          <a:spcPts val="0"/>
                        </a:spcBef>
                        <a:spcAft>
                          <a:spcPts val="0"/>
                        </a:spcAft>
                        <a:buNone/>
                      </a:pPr>
                      <a:r>
                        <a:rPr lang="en" sz="1200" b="1" dirty="0"/>
                        <a:t>INCOME CATEGORY</a:t>
                      </a:r>
                      <a:endParaRPr sz="1200" b="1" dirty="0"/>
                    </a:p>
                  </a:txBody>
                  <a:tcPr marL="91425" marR="91425" marT="91425" marB="91425"/>
                </a:tc>
                <a:tc>
                  <a:txBody>
                    <a:bodyPr/>
                    <a:lstStyle/>
                    <a:p>
                      <a:pPr marL="0" lvl="0" indent="0" algn="ctr" rtl="0">
                        <a:spcBef>
                          <a:spcPts val="0"/>
                        </a:spcBef>
                        <a:spcAft>
                          <a:spcPts val="0"/>
                        </a:spcAft>
                        <a:buNone/>
                      </a:pPr>
                      <a:r>
                        <a:rPr lang="en" sz="1200" b="1"/>
                        <a:t>ALLOCATION</a:t>
                      </a:r>
                      <a:endParaRPr sz="1200" b="1"/>
                    </a:p>
                  </a:txBody>
                  <a:tcPr marL="91425" marR="91425" marT="91425" marB="91425"/>
                </a:tc>
                <a:extLst>
                  <a:ext uri="{0D108BD9-81ED-4DB2-BD59-A6C34878D82A}">
                    <a16:rowId xmlns:a16="http://schemas.microsoft.com/office/drawing/2014/main" val="10000"/>
                  </a:ext>
                </a:extLst>
              </a:tr>
              <a:tr h="303675">
                <a:tc>
                  <a:txBody>
                    <a:bodyPr/>
                    <a:lstStyle/>
                    <a:p>
                      <a:pPr marL="0" lvl="0" indent="0" algn="ctr" rtl="0">
                        <a:spcBef>
                          <a:spcPts val="0"/>
                        </a:spcBef>
                        <a:spcAft>
                          <a:spcPts val="0"/>
                        </a:spcAft>
                        <a:buNone/>
                      </a:pPr>
                      <a:r>
                        <a:rPr lang="en" sz="1200" dirty="0"/>
                        <a:t>Very Low</a:t>
                      </a:r>
                      <a:endParaRPr sz="1200" dirty="0"/>
                    </a:p>
                  </a:txBody>
                  <a:tcPr marL="91425" marR="91425" marT="91425" marB="91425"/>
                </a:tc>
                <a:tc>
                  <a:txBody>
                    <a:bodyPr/>
                    <a:lstStyle/>
                    <a:p>
                      <a:pPr marL="0" lvl="0" indent="0" algn="ctr" rtl="0">
                        <a:spcBef>
                          <a:spcPts val="0"/>
                        </a:spcBef>
                        <a:spcAft>
                          <a:spcPts val="0"/>
                        </a:spcAft>
                        <a:buNone/>
                      </a:pPr>
                      <a:r>
                        <a:rPr lang="en" sz="1200" dirty="0"/>
                        <a:t>1,481 (26%)</a:t>
                      </a:r>
                      <a:endParaRPr sz="1200" dirty="0"/>
                    </a:p>
                  </a:txBody>
                  <a:tcPr marL="91425" marR="91425" marT="91425" marB="91425"/>
                </a:tc>
                <a:extLst>
                  <a:ext uri="{0D108BD9-81ED-4DB2-BD59-A6C34878D82A}">
                    <a16:rowId xmlns:a16="http://schemas.microsoft.com/office/drawing/2014/main" val="10001"/>
                  </a:ext>
                </a:extLst>
              </a:tr>
              <a:tr h="303675">
                <a:tc>
                  <a:txBody>
                    <a:bodyPr/>
                    <a:lstStyle/>
                    <a:p>
                      <a:pPr marL="0" lvl="0" indent="0" algn="ctr" rtl="0">
                        <a:spcBef>
                          <a:spcPts val="0"/>
                        </a:spcBef>
                        <a:spcAft>
                          <a:spcPts val="0"/>
                        </a:spcAft>
                        <a:buNone/>
                      </a:pPr>
                      <a:r>
                        <a:rPr lang="en" sz="1200" dirty="0"/>
                        <a:t>Low</a:t>
                      </a:r>
                      <a:endParaRPr sz="1200" dirty="0"/>
                    </a:p>
                  </a:txBody>
                  <a:tcPr marL="91425" marR="91425" marT="91425" marB="91425"/>
                </a:tc>
                <a:tc>
                  <a:txBody>
                    <a:bodyPr/>
                    <a:lstStyle/>
                    <a:p>
                      <a:pPr marL="0" lvl="0" indent="0" algn="ctr" rtl="0">
                        <a:spcBef>
                          <a:spcPts val="0"/>
                        </a:spcBef>
                        <a:spcAft>
                          <a:spcPts val="0"/>
                        </a:spcAft>
                        <a:buNone/>
                      </a:pPr>
                      <a:r>
                        <a:rPr lang="en" sz="1200" dirty="0"/>
                        <a:t>759 (13%)</a:t>
                      </a:r>
                      <a:endParaRPr sz="1200" dirty="0"/>
                    </a:p>
                  </a:txBody>
                  <a:tcPr marL="91425" marR="91425" marT="91425" marB="91425"/>
                </a:tc>
                <a:extLst>
                  <a:ext uri="{0D108BD9-81ED-4DB2-BD59-A6C34878D82A}">
                    <a16:rowId xmlns:a16="http://schemas.microsoft.com/office/drawing/2014/main" val="10002"/>
                  </a:ext>
                </a:extLst>
              </a:tr>
              <a:tr h="303675">
                <a:tc>
                  <a:txBody>
                    <a:bodyPr/>
                    <a:lstStyle/>
                    <a:p>
                      <a:pPr marL="0" lvl="0" indent="0" algn="ctr" rtl="0">
                        <a:spcBef>
                          <a:spcPts val="0"/>
                        </a:spcBef>
                        <a:spcAft>
                          <a:spcPts val="0"/>
                        </a:spcAft>
                        <a:buNone/>
                      </a:pPr>
                      <a:r>
                        <a:rPr lang="en" sz="1200"/>
                        <a:t>Moderate</a:t>
                      </a:r>
                      <a:endParaRPr sz="1200"/>
                    </a:p>
                  </a:txBody>
                  <a:tcPr marL="91425" marR="91425" marT="91425" marB="91425"/>
                </a:tc>
                <a:tc>
                  <a:txBody>
                    <a:bodyPr/>
                    <a:lstStyle/>
                    <a:p>
                      <a:pPr marL="0" lvl="0" indent="0" algn="ctr" rtl="0">
                        <a:spcBef>
                          <a:spcPts val="0"/>
                        </a:spcBef>
                        <a:spcAft>
                          <a:spcPts val="0"/>
                        </a:spcAft>
                        <a:buNone/>
                      </a:pPr>
                      <a:r>
                        <a:rPr lang="en" sz="1200" dirty="0"/>
                        <a:t>892 (16%)</a:t>
                      </a:r>
                      <a:endParaRPr sz="1200" dirty="0"/>
                    </a:p>
                  </a:txBody>
                  <a:tcPr marL="91425" marR="91425" marT="91425" marB="91425"/>
                </a:tc>
                <a:extLst>
                  <a:ext uri="{0D108BD9-81ED-4DB2-BD59-A6C34878D82A}">
                    <a16:rowId xmlns:a16="http://schemas.microsoft.com/office/drawing/2014/main" val="10003"/>
                  </a:ext>
                </a:extLst>
              </a:tr>
              <a:tr h="303675">
                <a:tc>
                  <a:txBody>
                    <a:bodyPr/>
                    <a:lstStyle/>
                    <a:p>
                      <a:pPr marL="0" lvl="0" indent="0" algn="ctr" rtl="0">
                        <a:spcBef>
                          <a:spcPts val="0"/>
                        </a:spcBef>
                        <a:spcAft>
                          <a:spcPts val="0"/>
                        </a:spcAft>
                        <a:buNone/>
                      </a:pPr>
                      <a:r>
                        <a:rPr lang="en" sz="1200" dirty="0"/>
                        <a:t>Above Moderate</a:t>
                      </a:r>
                      <a:endParaRPr sz="1200" dirty="0"/>
                    </a:p>
                  </a:txBody>
                  <a:tcPr marL="91425" marR="91425" marT="91425" marB="91425"/>
                </a:tc>
                <a:tc>
                  <a:txBody>
                    <a:bodyPr/>
                    <a:lstStyle/>
                    <a:p>
                      <a:pPr marL="0" lvl="0" indent="0" algn="ctr" rtl="0">
                        <a:spcBef>
                          <a:spcPts val="0"/>
                        </a:spcBef>
                        <a:spcAft>
                          <a:spcPts val="0"/>
                        </a:spcAft>
                        <a:buNone/>
                      </a:pPr>
                      <a:r>
                        <a:rPr lang="en" sz="1200" dirty="0"/>
                        <a:t>2,589 (45%)</a:t>
                      </a:r>
                      <a:endParaRPr sz="1200" dirty="0"/>
                    </a:p>
                  </a:txBody>
                  <a:tcPr marL="91425" marR="91425" marT="91425" marB="91425"/>
                </a:tc>
                <a:extLst>
                  <a:ext uri="{0D108BD9-81ED-4DB2-BD59-A6C34878D82A}">
                    <a16:rowId xmlns:a16="http://schemas.microsoft.com/office/drawing/2014/main" val="10004"/>
                  </a:ext>
                </a:extLst>
              </a:tr>
              <a:tr h="303675">
                <a:tc>
                  <a:txBody>
                    <a:bodyPr/>
                    <a:lstStyle/>
                    <a:p>
                      <a:pPr marL="0" lvl="0" indent="0" algn="ctr" rtl="0">
                        <a:spcBef>
                          <a:spcPts val="0"/>
                        </a:spcBef>
                        <a:spcAft>
                          <a:spcPts val="0"/>
                        </a:spcAft>
                        <a:buNone/>
                      </a:pPr>
                      <a:r>
                        <a:rPr lang="en" sz="1200" b="1" dirty="0"/>
                        <a:t>TOTAL</a:t>
                      </a:r>
                    </a:p>
                  </a:txBody>
                  <a:tcPr marL="91425" marR="91425" marT="91425" marB="91425"/>
                </a:tc>
                <a:tc>
                  <a:txBody>
                    <a:bodyPr/>
                    <a:lstStyle/>
                    <a:p>
                      <a:pPr marL="0" lvl="0" indent="0" algn="ctr" rtl="0">
                        <a:spcBef>
                          <a:spcPts val="0"/>
                        </a:spcBef>
                        <a:spcAft>
                          <a:spcPts val="0"/>
                        </a:spcAft>
                        <a:buNone/>
                      </a:pPr>
                      <a:r>
                        <a:rPr lang="en" sz="1200" b="1" dirty="0"/>
                        <a:t>5,721</a:t>
                      </a:r>
                      <a:endParaRPr sz="1200" b="1" dirty="0"/>
                    </a:p>
                  </a:txBody>
                  <a:tcPr marL="91425" marR="91425" marT="91425" marB="91425"/>
                </a:tc>
                <a:extLst>
                  <a:ext uri="{0D108BD9-81ED-4DB2-BD59-A6C34878D82A}">
                    <a16:rowId xmlns:a16="http://schemas.microsoft.com/office/drawing/2014/main" val="10005"/>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9"/>
          <p:cNvSpPr txBox="1">
            <a:spLocks noGrp="1"/>
          </p:cNvSpPr>
          <p:nvPr>
            <p:ph type="title"/>
          </p:nvPr>
        </p:nvSpPr>
        <p:spPr>
          <a:xfrm>
            <a:off x="311700" y="401875"/>
            <a:ext cx="8520600" cy="623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latin typeface="Roboto"/>
                <a:ea typeface="Roboto"/>
                <a:cs typeface="Roboto"/>
                <a:sym typeface="Roboto"/>
              </a:rPr>
              <a:t>The Regional Housing Needs Allocation (RHNA)</a:t>
            </a:r>
            <a:endParaRPr b="1">
              <a:latin typeface="Roboto"/>
              <a:ea typeface="Roboto"/>
              <a:cs typeface="Roboto"/>
              <a:sym typeface="Roboto"/>
            </a:endParaRPr>
          </a:p>
          <a:p>
            <a:pPr marL="0" lvl="0" indent="0" algn="l" rtl="0">
              <a:spcBef>
                <a:spcPts val="0"/>
              </a:spcBef>
              <a:spcAft>
                <a:spcPts val="0"/>
              </a:spcAft>
              <a:buNone/>
            </a:pPr>
            <a:endParaRPr/>
          </a:p>
        </p:txBody>
      </p:sp>
      <p:graphicFrame>
        <p:nvGraphicFramePr>
          <p:cNvPr id="7" name="Table 2">
            <a:extLst>
              <a:ext uri="{FF2B5EF4-FFF2-40B4-BE49-F238E27FC236}">
                <a16:creationId xmlns:a16="http://schemas.microsoft.com/office/drawing/2014/main" id="{7295CC69-FDA0-4BEE-B562-1F1F211A9E55}"/>
              </a:ext>
            </a:extLst>
          </p:cNvPr>
          <p:cNvGraphicFramePr>
            <a:graphicFrameLocks noGrp="1"/>
          </p:cNvGraphicFramePr>
          <p:nvPr>
            <p:extLst>
              <p:ext uri="{D42A27DB-BD31-4B8C-83A1-F6EECF244321}">
                <p14:modId xmlns:p14="http://schemas.microsoft.com/office/powerpoint/2010/main" val="2637389916"/>
              </p:ext>
            </p:extLst>
          </p:nvPr>
        </p:nvGraphicFramePr>
        <p:xfrm>
          <a:off x="434825" y="2179223"/>
          <a:ext cx="8124228" cy="1409700"/>
        </p:xfrm>
        <a:graphic>
          <a:graphicData uri="http://schemas.openxmlformats.org/drawingml/2006/table">
            <a:tbl>
              <a:tblPr firstRow="1" bandRow="1">
                <a:tableStyleId>{5C22544A-7EE6-4342-B048-85BDC9FD1C3A}</a:tableStyleId>
              </a:tblPr>
              <a:tblGrid>
                <a:gridCol w="1265447">
                  <a:extLst>
                    <a:ext uri="{9D8B030D-6E8A-4147-A177-3AD203B41FA5}">
                      <a16:colId xmlns:a16="http://schemas.microsoft.com/office/drawing/2014/main" val="2900876324"/>
                    </a:ext>
                  </a:extLst>
                </a:gridCol>
                <a:gridCol w="1663100">
                  <a:extLst>
                    <a:ext uri="{9D8B030D-6E8A-4147-A177-3AD203B41FA5}">
                      <a16:colId xmlns:a16="http://schemas.microsoft.com/office/drawing/2014/main" val="2730676228"/>
                    </a:ext>
                  </a:extLst>
                </a:gridCol>
                <a:gridCol w="1095789">
                  <a:extLst>
                    <a:ext uri="{9D8B030D-6E8A-4147-A177-3AD203B41FA5}">
                      <a16:colId xmlns:a16="http://schemas.microsoft.com/office/drawing/2014/main" val="1489797691"/>
                    </a:ext>
                  </a:extLst>
                </a:gridCol>
                <a:gridCol w="1073426">
                  <a:extLst>
                    <a:ext uri="{9D8B030D-6E8A-4147-A177-3AD203B41FA5}">
                      <a16:colId xmlns:a16="http://schemas.microsoft.com/office/drawing/2014/main" val="2026899240"/>
                    </a:ext>
                  </a:extLst>
                </a:gridCol>
                <a:gridCol w="1058518">
                  <a:extLst>
                    <a:ext uri="{9D8B030D-6E8A-4147-A177-3AD203B41FA5}">
                      <a16:colId xmlns:a16="http://schemas.microsoft.com/office/drawing/2014/main" val="2051764178"/>
                    </a:ext>
                  </a:extLst>
                </a:gridCol>
                <a:gridCol w="1028700">
                  <a:extLst>
                    <a:ext uri="{9D8B030D-6E8A-4147-A177-3AD203B41FA5}">
                      <a16:colId xmlns:a16="http://schemas.microsoft.com/office/drawing/2014/main" val="3952820938"/>
                    </a:ext>
                  </a:extLst>
                </a:gridCol>
                <a:gridCol w="939248">
                  <a:extLst>
                    <a:ext uri="{9D8B030D-6E8A-4147-A177-3AD203B41FA5}">
                      <a16:colId xmlns:a16="http://schemas.microsoft.com/office/drawing/2014/main" val="541291063"/>
                    </a:ext>
                  </a:extLst>
                </a:gridCol>
              </a:tblGrid>
              <a:tr h="278130">
                <a:tc rowSpan="5">
                  <a:txBody>
                    <a:bodyPr/>
                    <a:lstStyle/>
                    <a:p>
                      <a:pPr algn="ctr"/>
                      <a:r>
                        <a:rPr lang="en-US" sz="1400" dirty="0">
                          <a:solidFill>
                            <a:schemeClr val="tx1"/>
                          </a:solidFill>
                          <a:latin typeface="Arial" panose="020B0604020202020204" pitchFamily="34" charset="0"/>
                          <a:cs typeface="Arial" panose="020B0604020202020204" pitchFamily="34" charset="0"/>
                        </a:rPr>
                        <a:t>Los Angeles County</a:t>
                      </a:r>
                    </a:p>
                    <a:p>
                      <a:pPr algn="ctr"/>
                      <a:r>
                        <a:rPr lang="en-US" sz="1400" dirty="0">
                          <a:solidFill>
                            <a:schemeClr val="tx1"/>
                          </a:solidFill>
                          <a:latin typeface="Arial" panose="020B0604020202020204" pitchFamily="34" charset="0"/>
                          <a:cs typeface="Arial" panose="020B0604020202020204" pitchFamily="34" charset="0"/>
                        </a:rPr>
                        <a:t>AMI=$77,300</a:t>
                      </a: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6350" cap="flat" cmpd="sng" algn="ctr">
                      <a:noFill/>
                      <a:prstDash val="solid"/>
                      <a:round/>
                      <a:headEnd type="none" w="med" len="med"/>
                      <a:tailEnd type="none" w="med" len="med"/>
                    </a:lnBlToTr>
                    <a:noFill/>
                  </a:tcPr>
                </a:tc>
                <a:tc>
                  <a:txBody>
                    <a:bodyPr/>
                    <a:lstStyle/>
                    <a:p>
                      <a:pPr algn="ctr"/>
                      <a:r>
                        <a:rPr lang="en-US" sz="1400" dirty="0">
                          <a:solidFill>
                            <a:schemeClr val="tx1"/>
                          </a:solidFill>
                          <a:latin typeface="Arial" panose="020B0604020202020204" pitchFamily="34" charset="0"/>
                          <a:cs typeface="Arial" panose="020B0604020202020204" pitchFamily="34" charset="0"/>
                        </a:rPr>
                        <a:t>Household Size</a:t>
                      </a: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6350" cap="flat" cmpd="sng" algn="ctr">
                      <a:noFill/>
                      <a:prstDash val="solid"/>
                      <a:round/>
                      <a:headEnd type="none" w="med" len="med"/>
                      <a:tailEnd type="none" w="med" len="med"/>
                    </a:lnBlToTr>
                    <a:noFill/>
                  </a:tcPr>
                </a:tc>
                <a:tc>
                  <a:txBody>
                    <a:bodyPr/>
                    <a:lstStyle/>
                    <a:p>
                      <a:pPr algn="ctr"/>
                      <a:r>
                        <a:rPr lang="en-US" sz="1400" dirty="0">
                          <a:solidFill>
                            <a:schemeClr val="tx1"/>
                          </a:solidFill>
                          <a:latin typeface="Arial" panose="020B0604020202020204" pitchFamily="34" charset="0"/>
                          <a:cs typeface="Arial" panose="020B0604020202020204" pitchFamily="34" charset="0"/>
                        </a:rPr>
                        <a:t>1-person</a:t>
                      </a: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6350" cap="flat" cmpd="sng" algn="ctr">
                      <a:noFill/>
                      <a:prstDash val="solid"/>
                      <a:round/>
                      <a:headEnd type="none" w="med" len="med"/>
                      <a:tailEnd type="none" w="med" len="med"/>
                    </a:lnBlToTr>
                    <a:noFill/>
                  </a:tcPr>
                </a:tc>
                <a:tc>
                  <a:txBody>
                    <a:bodyPr/>
                    <a:lstStyle/>
                    <a:p>
                      <a:pPr algn="ctr"/>
                      <a:r>
                        <a:rPr lang="en-US" sz="1400" dirty="0">
                          <a:solidFill>
                            <a:schemeClr val="tx1"/>
                          </a:solidFill>
                          <a:latin typeface="Arial" panose="020B0604020202020204" pitchFamily="34" charset="0"/>
                          <a:cs typeface="Arial" panose="020B0604020202020204" pitchFamily="34" charset="0"/>
                        </a:rPr>
                        <a:t>2-person</a:t>
                      </a: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6350" cap="flat" cmpd="sng" algn="ctr">
                      <a:noFill/>
                      <a:prstDash val="solid"/>
                      <a:round/>
                      <a:headEnd type="none" w="med" len="med"/>
                      <a:tailEnd type="none" w="med" len="med"/>
                    </a:lnBlToTr>
                    <a:noFill/>
                  </a:tcPr>
                </a:tc>
                <a:tc>
                  <a:txBody>
                    <a:bodyPr/>
                    <a:lstStyle/>
                    <a:p>
                      <a:pPr algn="ctr"/>
                      <a:r>
                        <a:rPr lang="en-US" sz="1400" dirty="0">
                          <a:solidFill>
                            <a:schemeClr val="tx1"/>
                          </a:solidFill>
                          <a:latin typeface="Arial" panose="020B0604020202020204" pitchFamily="34" charset="0"/>
                          <a:cs typeface="Arial" panose="020B0604020202020204" pitchFamily="34" charset="0"/>
                        </a:rPr>
                        <a:t>3-person</a:t>
                      </a: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6350" cap="flat" cmpd="sng" algn="ctr">
                      <a:noFill/>
                      <a:prstDash val="solid"/>
                      <a:round/>
                      <a:headEnd type="none" w="med" len="med"/>
                      <a:tailEnd type="none" w="med" len="med"/>
                    </a:lnBlToTr>
                    <a:noFill/>
                  </a:tcPr>
                </a:tc>
                <a:tc>
                  <a:txBody>
                    <a:bodyPr/>
                    <a:lstStyle/>
                    <a:p>
                      <a:pPr algn="ctr"/>
                      <a:r>
                        <a:rPr lang="en-US" sz="1400" dirty="0">
                          <a:solidFill>
                            <a:schemeClr val="tx1"/>
                          </a:solidFill>
                          <a:latin typeface="Arial" panose="020B0604020202020204" pitchFamily="34" charset="0"/>
                          <a:cs typeface="Arial" panose="020B0604020202020204" pitchFamily="34" charset="0"/>
                        </a:rPr>
                        <a:t>4-person</a:t>
                      </a: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6350" cap="flat" cmpd="sng" algn="ctr">
                      <a:noFill/>
                      <a:prstDash val="solid"/>
                      <a:round/>
                      <a:headEnd type="none" w="med" len="med"/>
                      <a:tailEnd type="none" w="med" len="med"/>
                    </a:lnBlToTr>
                    <a:noFill/>
                  </a:tcPr>
                </a:tc>
                <a:tc>
                  <a:txBody>
                    <a:bodyPr/>
                    <a:lstStyle/>
                    <a:p>
                      <a:pPr algn="ctr"/>
                      <a:r>
                        <a:rPr lang="en-US" sz="1400" dirty="0">
                          <a:solidFill>
                            <a:schemeClr val="tx1"/>
                          </a:solidFill>
                          <a:latin typeface="Arial" panose="020B0604020202020204" pitchFamily="34" charset="0"/>
                          <a:cs typeface="Arial" panose="020B0604020202020204" pitchFamily="34" charset="0"/>
                        </a:rPr>
                        <a:t>5-person</a:t>
                      </a: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6350" cap="flat" cmpd="sng" algn="ctr">
                      <a:noFill/>
                      <a:prstDash val="solid"/>
                      <a:round/>
                      <a:headEnd type="none" w="med" len="med"/>
                      <a:tailEnd type="none" w="med" len="med"/>
                    </a:lnBlToTr>
                    <a:noFill/>
                  </a:tcPr>
                </a:tc>
                <a:extLst>
                  <a:ext uri="{0D108BD9-81ED-4DB2-BD59-A6C34878D82A}">
                    <a16:rowId xmlns:a16="http://schemas.microsoft.com/office/drawing/2014/main" val="3578179247"/>
                  </a:ext>
                </a:extLst>
              </a:tr>
              <a:tr h="278130">
                <a:tc vMerge="1">
                  <a:txBody>
                    <a:bodyPr/>
                    <a:lstStyle/>
                    <a:p>
                      <a:endParaRPr lang="en-US" dirty="0"/>
                    </a:p>
                  </a:txBody>
                  <a:tcPr/>
                </a:tc>
                <a:tc>
                  <a:txBody>
                    <a:bodyPr/>
                    <a:lstStyle/>
                    <a:p>
                      <a:pPr algn="ctr"/>
                      <a:r>
                        <a:rPr lang="en-US" sz="1400" dirty="0">
                          <a:solidFill>
                            <a:schemeClr val="tx1"/>
                          </a:solidFill>
                          <a:latin typeface="Arial" panose="020B0604020202020204" pitchFamily="34" charset="0"/>
                          <a:cs typeface="Arial" panose="020B0604020202020204" pitchFamily="34" charset="0"/>
                        </a:rPr>
                        <a:t>Extremely Low</a:t>
                      </a: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6350" cap="flat" cmpd="sng" algn="ctr">
                      <a:noFill/>
                      <a:prstDash val="solid"/>
                      <a:round/>
                      <a:headEnd type="none" w="med" len="med"/>
                      <a:tailEnd type="none" w="med" len="med"/>
                    </a:lnBlToTr>
                    <a:noFill/>
                  </a:tcPr>
                </a:tc>
                <a:tc>
                  <a:txBody>
                    <a:bodyPr/>
                    <a:lstStyle/>
                    <a:p>
                      <a:pPr algn="ctr"/>
                      <a:r>
                        <a:rPr lang="en-US" sz="1400" dirty="0">
                          <a:solidFill>
                            <a:schemeClr val="tx1"/>
                          </a:solidFill>
                          <a:latin typeface="Arial" panose="020B0604020202020204" pitchFamily="34" charset="0"/>
                          <a:cs typeface="Arial" panose="020B0604020202020204" pitchFamily="34" charset="0"/>
                        </a:rPr>
                        <a:t>23,700</a:t>
                      </a: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6350" cap="flat" cmpd="sng" algn="ctr">
                      <a:noFill/>
                      <a:prstDash val="solid"/>
                      <a:round/>
                      <a:headEnd type="none" w="med" len="med"/>
                      <a:tailEnd type="none" w="med" len="med"/>
                    </a:lnBlToTr>
                    <a:noFill/>
                  </a:tcPr>
                </a:tc>
                <a:tc>
                  <a:txBody>
                    <a:bodyPr/>
                    <a:lstStyle/>
                    <a:p>
                      <a:pPr algn="ctr"/>
                      <a:r>
                        <a:rPr lang="en-US" sz="1400" dirty="0">
                          <a:solidFill>
                            <a:schemeClr val="tx1"/>
                          </a:solidFill>
                          <a:latin typeface="Arial" panose="020B0604020202020204" pitchFamily="34" charset="0"/>
                          <a:cs typeface="Arial" panose="020B0604020202020204" pitchFamily="34" charset="0"/>
                        </a:rPr>
                        <a:t>27,050</a:t>
                      </a: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6350" cap="flat" cmpd="sng" algn="ctr">
                      <a:noFill/>
                      <a:prstDash val="solid"/>
                      <a:round/>
                      <a:headEnd type="none" w="med" len="med"/>
                      <a:tailEnd type="none" w="med" len="med"/>
                    </a:lnBlToTr>
                    <a:noFill/>
                  </a:tcPr>
                </a:tc>
                <a:tc>
                  <a:txBody>
                    <a:bodyPr/>
                    <a:lstStyle/>
                    <a:p>
                      <a:pPr algn="ctr"/>
                      <a:r>
                        <a:rPr lang="en-US" sz="1400" dirty="0">
                          <a:solidFill>
                            <a:schemeClr val="tx1"/>
                          </a:solidFill>
                          <a:latin typeface="Arial" panose="020B0604020202020204" pitchFamily="34" charset="0"/>
                          <a:cs typeface="Arial" panose="020B0604020202020204" pitchFamily="34" charset="0"/>
                        </a:rPr>
                        <a:t>30,450 </a:t>
                      </a: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6350" cap="flat" cmpd="sng" algn="ctr">
                      <a:noFill/>
                      <a:prstDash val="solid"/>
                      <a:round/>
                      <a:headEnd type="none" w="med" len="med"/>
                      <a:tailEnd type="none" w="med" len="med"/>
                    </a:lnBlToTr>
                    <a:noFill/>
                  </a:tcPr>
                </a:tc>
                <a:tc>
                  <a:txBody>
                    <a:bodyPr/>
                    <a:lstStyle/>
                    <a:p>
                      <a:pPr algn="ctr"/>
                      <a:r>
                        <a:rPr lang="en-US" sz="1400" dirty="0">
                          <a:solidFill>
                            <a:schemeClr val="tx1"/>
                          </a:solidFill>
                          <a:latin typeface="Arial" panose="020B0604020202020204" pitchFamily="34" charset="0"/>
                          <a:cs typeface="Arial" panose="020B0604020202020204" pitchFamily="34" charset="0"/>
                        </a:rPr>
                        <a:t>33,800</a:t>
                      </a: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6350" cap="flat" cmpd="sng" algn="ctr">
                      <a:noFill/>
                      <a:prstDash val="solid"/>
                      <a:round/>
                      <a:headEnd type="none" w="med" len="med"/>
                      <a:tailEnd type="none" w="med" len="med"/>
                    </a:lnBlToTr>
                    <a:noFill/>
                  </a:tcPr>
                </a:tc>
                <a:tc>
                  <a:txBody>
                    <a:bodyPr/>
                    <a:lstStyle/>
                    <a:p>
                      <a:pPr algn="ctr"/>
                      <a:r>
                        <a:rPr lang="en-US" sz="1400" dirty="0">
                          <a:solidFill>
                            <a:schemeClr val="tx1"/>
                          </a:solidFill>
                          <a:latin typeface="Arial" panose="020B0604020202020204" pitchFamily="34" charset="0"/>
                          <a:cs typeface="Arial" panose="020B0604020202020204" pitchFamily="34" charset="0"/>
                        </a:rPr>
                        <a:t>36,550</a:t>
                      </a: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6350" cap="flat" cmpd="sng" algn="ctr">
                      <a:noFill/>
                      <a:prstDash val="solid"/>
                      <a:round/>
                      <a:headEnd type="none" w="med" len="med"/>
                      <a:tailEnd type="none" w="med" len="med"/>
                    </a:lnBlToTr>
                    <a:noFill/>
                  </a:tcPr>
                </a:tc>
                <a:extLst>
                  <a:ext uri="{0D108BD9-81ED-4DB2-BD59-A6C34878D82A}">
                    <a16:rowId xmlns:a16="http://schemas.microsoft.com/office/drawing/2014/main" val="24537438"/>
                  </a:ext>
                </a:extLst>
              </a:tr>
              <a:tr h="278130">
                <a:tc vMerge="1">
                  <a:txBody>
                    <a:bodyPr/>
                    <a:lstStyle/>
                    <a:p>
                      <a:endParaRPr lang="en-US" dirty="0"/>
                    </a:p>
                  </a:txBody>
                  <a:tcPr/>
                </a:tc>
                <a:tc>
                  <a:txBody>
                    <a:bodyPr/>
                    <a:lstStyle/>
                    <a:p>
                      <a:pPr algn="ctr"/>
                      <a:r>
                        <a:rPr lang="en-US" sz="1400" dirty="0">
                          <a:solidFill>
                            <a:schemeClr val="tx1"/>
                          </a:solidFill>
                          <a:latin typeface="Arial" panose="020B0604020202020204" pitchFamily="34" charset="0"/>
                          <a:cs typeface="Arial" panose="020B0604020202020204" pitchFamily="34" charset="0"/>
                        </a:rPr>
                        <a:t>Very low</a:t>
                      </a: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6350" cap="flat" cmpd="sng" algn="ctr">
                      <a:noFill/>
                      <a:prstDash val="solid"/>
                      <a:round/>
                      <a:headEnd type="none" w="med" len="med"/>
                      <a:tailEnd type="none" w="med" len="med"/>
                    </a:lnBlToTr>
                    <a:noFill/>
                  </a:tcPr>
                </a:tc>
                <a:tc>
                  <a:txBody>
                    <a:bodyPr/>
                    <a:lstStyle/>
                    <a:p>
                      <a:pPr algn="ctr"/>
                      <a:r>
                        <a:rPr lang="en-US" sz="1400" dirty="0">
                          <a:solidFill>
                            <a:schemeClr val="tx1"/>
                          </a:solidFill>
                          <a:latin typeface="Arial" panose="020B0604020202020204" pitchFamily="34" charset="0"/>
                          <a:cs typeface="Arial" panose="020B0604020202020204" pitchFamily="34" charset="0"/>
                        </a:rPr>
                        <a:t>39,450</a:t>
                      </a: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6350" cap="flat" cmpd="sng" algn="ctr">
                      <a:noFill/>
                      <a:prstDash val="solid"/>
                      <a:round/>
                      <a:headEnd type="none" w="med" len="med"/>
                      <a:tailEnd type="none" w="med" len="med"/>
                    </a:lnBlToTr>
                    <a:noFill/>
                  </a:tcPr>
                </a:tc>
                <a:tc>
                  <a:txBody>
                    <a:bodyPr/>
                    <a:lstStyle/>
                    <a:p>
                      <a:pPr algn="ctr"/>
                      <a:r>
                        <a:rPr lang="en-US" sz="1400" dirty="0">
                          <a:solidFill>
                            <a:schemeClr val="tx1"/>
                          </a:solidFill>
                          <a:latin typeface="Arial" panose="020B0604020202020204" pitchFamily="34" charset="0"/>
                          <a:cs typeface="Arial" panose="020B0604020202020204" pitchFamily="34" charset="0"/>
                        </a:rPr>
                        <a:t>45,050</a:t>
                      </a: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6350" cap="flat" cmpd="sng" algn="ctr">
                      <a:noFill/>
                      <a:prstDash val="solid"/>
                      <a:round/>
                      <a:headEnd type="none" w="med" len="med"/>
                      <a:tailEnd type="none" w="med" len="med"/>
                    </a:lnBlToTr>
                    <a:noFill/>
                  </a:tcPr>
                </a:tc>
                <a:tc>
                  <a:txBody>
                    <a:bodyPr/>
                    <a:lstStyle/>
                    <a:p>
                      <a:pPr algn="ctr"/>
                      <a:r>
                        <a:rPr lang="en-US" sz="1400" dirty="0">
                          <a:solidFill>
                            <a:schemeClr val="tx1"/>
                          </a:solidFill>
                          <a:latin typeface="Arial" panose="020B0604020202020204" pitchFamily="34" charset="0"/>
                          <a:cs typeface="Arial" panose="020B0604020202020204" pitchFamily="34" charset="0"/>
                        </a:rPr>
                        <a:t>50,700 </a:t>
                      </a: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6350" cap="flat" cmpd="sng" algn="ctr">
                      <a:noFill/>
                      <a:prstDash val="solid"/>
                      <a:round/>
                      <a:headEnd type="none" w="med" len="med"/>
                      <a:tailEnd type="none" w="med" len="med"/>
                    </a:lnBlToTr>
                    <a:noFill/>
                  </a:tcPr>
                </a:tc>
                <a:tc>
                  <a:txBody>
                    <a:bodyPr/>
                    <a:lstStyle/>
                    <a:p>
                      <a:pPr algn="ctr"/>
                      <a:r>
                        <a:rPr lang="en-US" sz="1400" dirty="0">
                          <a:solidFill>
                            <a:schemeClr val="tx1"/>
                          </a:solidFill>
                          <a:latin typeface="Arial" panose="020B0604020202020204" pitchFamily="34" charset="0"/>
                          <a:cs typeface="Arial" panose="020B0604020202020204" pitchFamily="34" charset="0"/>
                        </a:rPr>
                        <a:t>56,300</a:t>
                      </a: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6350" cap="flat" cmpd="sng" algn="ctr">
                      <a:noFill/>
                      <a:prstDash val="solid"/>
                      <a:round/>
                      <a:headEnd type="none" w="med" len="med"/>
                      <a:tailEnd type="none" w="med" len="med"/>
                    </a:lnBlToTr>
                    <a:noFill/>
                  </a:tcPr>
                </a:tc>
                <a:tc>
                  <a:txBody>
                    <a:bodyPr/>
                    <a:lstStyle/>
                    <a:p>
                      <a:pPr algn="ctr"/>
                      <a:r>
                        <a:rPr lang="en-US" sz="1400" dirty="0">
                          <a:solidFill>
                            <a:schemeClr val="tx1"/>
                          </a:solidFill>
                          <a:latin typeface="Arial" panose="020B0604020202020204" pitchFamily="34" charset="0"/>
                          <a:cs typeface="Arial" panose="020B0604020202020204" pitchFamily="34" charset="0"/>
                        </a:rPr>
                        <a:t>60,850</a:t>
                      </a: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6350" cap="flat" cmpd="sng" algn="ctr">
                      <a:noFill/>
                      <a:prstDash val="solid"/>
                      <a:round/>
                      <a:headEnd type="none" w="med" len="med"/>
                      <a:tailEnd type="none" w="med" len="med"/>
                    </a:lnBlToTr>
                    <a:noFill/>
                  </a:tcPr>
                </a:tc>
                <a:extLst>
                  <a:ext uri="{0D108BD9-81ED-4DB2-BD59-A6C34878D82A}">
                    <a16:rowId xmlns:a16="http://schemas.microsoft.com/office/drawing/2014/main" val="3889188400"/>
                  </a:ext>
                </a:extLst>
              </a:tr>
              <a:tr h="278130">
                <a:tc vMerge="1">
                  <a:txBody>
                    <a:bodyPr/>
                    <a:lstStyle/>
                    <a:p>
                      <a:endParaRPr lang="en-US" dirty="0"/>
                    </a:p>
                  </a:txBody>
                  <a:tcPr/>
                </a:tc>
                <a:tc>
                  <a:txBody>
                    <a:bodyPr/>
                    <a:lstStyle/>
                    <a:p>
                      <a:pPr algn="ctr"/>
                      <a:r>
                        <a:rPr lang="en-US" sz="1400" dirty="0">
                          <a:solidFill>
                            <a:schemeClr val="tx1"/>
                          </a:solidFill>
                          <a:latin typeface="Arial" panose="020B0604020202020204" pitchFamily="34" charset="0"/>
                          <a:cs typeface="Arial" panose="020B0604020202020204" pitchFamily="34" charset="0"/>
                        </a:rPr>
                        <a:t>Low</a:t>
                      </a: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6350" cap="flat" cmpd="sng" algn="ctr">
                      <a:noFill/>
                      <a:prstDash val="solid"/>
                      <a:round/>
                      <a:headEnd type="none" w="med" len="med"/>
                      <a:tailEnd type="none" w="med" len="med"/>
                    </a:lnBlToTr>
                    <a:noFill/>
                  </a:tcPr>
                </a:tc>
                <a:tc>
                  <a:txBody>
                    <a:bodyPr/>
                    <a:lstStyle/>
                    <a:p>
                      <a:pPr algn="ctr"/>
                      <a:r>
                        <a:rPr lang="en-US" sz="1400" dirty="0">
                          <a:solidFill>
                            <a:schemeClr val="tx1"/>
                          </a:solidFill>
                          <a:latin typeface="Arial" panose="020B0604020202020204" pitchFamily="34" charset="0"/>
                          <a:cs typeface="Arial" panose="020B0604020202020204" pitchFamily="34" charset="0"/>
                        </a:rPr>
                        <a:t>63,100</a:t>
                      </a: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6350" cap="flat" cmpd="sng" algn="ctr">
                      <a:noFill/>
                      <a:prstDash val="solid"/>
                      <a:round/>
                      <a:headEnd type="none" w="med" len="med"/>
                      <a:tailEnd type="none" w="med" len="med"/>
                    </a:lnBlToTr>
                    <a:noFill/>
                  </a:tcPr>
                </a:tc>
                <a:tc>
                  <a:txBody>
                    <a:bodyPr/>
                    <a:lstStyle/>
                    <a:p>
                      <a:pPr algn="ctr"/>
                      <a:r>
                        <a:rPr lang="en-US" sz="1400" dirty="0">
                          <a:solidFill>
                            <a:schemeClr val="tx1"/>
                          </a:solidFill>
                          <a:latin typeface="Arial" panose="020B0604020202020204" pitchFamily="34" charset="0"/>
                          <a:cs typeface="Arial" panose="020B0604020202020204" pitchFamily="34" charset="0"/>
                        </a:rPr>
                        <a:t>72,100 </a:t>
                      </a: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6350" cap="flat" cmpd="sng" algn="ctr">
                      <a:noFill/>
                      <a:prstDash val="solid"/>
                      <a:round/>
                      <a:headEnd type="none" w="med" len="med"/>
                      <a:tailEnd type="none" w="med" len="med"/>
                    </a:lnBlToTr>
                    <a:noFill/>
                  </a:tcPr>
                </a:tc>
                <a:tc>
                  <a:txBody>
                    <a:bodyPr/>
                    <a:lstStyle/>
                    <a:p>
                      <a:pPr algn="ctr"/>
                      <a:r>
                        <a:rPr lang="en-US" sz="1400" dirty="0">
                          <a:solidFill>
                            <a:schemeClr val="tx1"/>
                          </a:solidFill>
                          <a:latin typeface="Arial" panose="020B0604020202020204" pitchFamily="34" charset="0"/>
                          <a:cs typeface="Arial" panose="020B0604020202020204" pitchFamily="34" charset="0"/>
                        </a:rPr>
                        <a:t>81,100</a:t>
                      </a: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6350" cap="flat" cmpd="sng" algn="ctr">
                      <a:noFill/>
                      <a:prstDash val="solid"/>
                      <a:round/>
                      <a:headEnd type="none" w="med" len="med"/>
                      <a:tailEnd type="none" w="med" len="med"/>
                    </a:lnBlToTr>
                    <a:noFill/>
                  </a:tcPr>
                </a:tc>
                <a:tc>
                  <a:txBody>
                    <a:bodyPr/>
                    <a:lstStyle/>
                    <a:p>
                      <a:pPr algn="ctr"/>
                      <a:r>
                        <a:rPr lang="en-US" sz="1400" dirty="0">
                          <a:solidFill>
                            <a:schemeClr val="tx1"/>
                          </a:solidFill>
                          <a:latin typeface="Arial" panose="020B0604020202020204" pitchFamily="34" charset="0"/>
                          <a:cs typeface="Arial" panose="020B0604020202020204" pitchFamily="34" charset="0"/>
                        </a:rPr>
                        <a:t>90,100</a:t>
                      </a: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6350" cap="flat" cmpd="sng" algn="ctr">
                      <a:noFill/>
                      <a:prstDash val="solid"/>
                      <a:round/>
                      <a:headEnd type="none" w="med" len="med"/>
                      <a:tailEnd type="none" w="med" len="med"/>
                    </a:lnBlToTr>
                    <a:noFill/>
                  </a:tcPr>
                </a:tc>
                <a:tc>
                  <a:txBody>
                    <a:bodyPr/>
                    <a:lstStyle/>
                    <a:p>
                      <a:pPr algn="ctr"/>
                      <a:r>
                        <a:rPr lang="en-US" sz="1400" dirty="0">
                          <a:solidFill>
                            <a:schemeClr val="tx1"/>
                          </a:solidFill>
                          <a:latin typeface="Arial" panose="020B0604020202020204" pitchFamily="34" charset="0"/>
                          <a:cs typeface="Arial" panose="020B0604020202020204" pitchFamily="34" charset="0"/>
                        </a:rPr>
                        <a:t>97,350</a:t>
                      </a: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6350" cap="flat" cmpd="sng" algn="ctr">
                      <a:noFill/>
                      <a:prstDash val="solid"/>
                      <a:round/>
                      <a:headEnd type="none" w="med" len="med"/>
                      <a:tailEnd type="none" w="med" len="med"/>
                    </a:lnBlToTr>
                    <a:noFill/>
                  </a:tcPr>
                </a:tc>
                <a:extLst>
                  <a:ext uri="{0D108BD9-81ED-4DB2-BD59-A6C34878D82A}">
                    <a16:rowId xmlns:a16="http://schemas.microsoft.com/office/drawing/2014/main" val="1799800063"/>
                  </a:ext>
                </a:extLst>
              </a:tr>
              <a:tr h="278130">
                <a:tc vMerge="1">
                  <a:txBody>
                    <a:bodyPr/>
                    <a:lstStyle/>
                    <a:p>
                      <a:endParaRPr lang="en-US" dirty="0"/>
                    </a:p>
                  </a:txBody>
                  <a:tcPr/>
                </a:tc>
                <a:tc>
                  <a:txBody>
                    <a:bodyPr/>
                    <a:lstStyle/>
                    <a:p>
                      <a:pPr algn="ctr"/>
                      <a:r>
                        <a:rPr lang="en-US" sz="1400" dirty="0">
                          <a:solidFill>
                            <a:schemeClr val="tx1"/>
                          </a:solidFill>
                          <a:latin typeface="Arial" panose="020B0604020202020204" pitchFamily="34" charset="0"/>
                          <a:cs typeface="Arial" panose="020B0604020202020204" pitchFamily="34" charset="0"/>
                        </a:rPr>
                        <a:t>Moderate</a:t>
                      </a: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6350" cap="flat" cmpd="sng" algn="ctr">
                      <a:noFill/>
                      <a:prstDash val="solid"/>
                      <a:round/>
                      <a:headEnd type="none" w="med" len="med"/>
                      <a:tailEnd type="none" w="med" len="med"/>
                    </a:lnBlToTr>
                    <a:noFill/>
                  </a:tcPr>
                </a:tc>
                <a:tc>
                  <a:txBody>
                    <a:bodyPr/>
                    <a:lstStyle/>
                    <a:p>
                      <a:pPr algn="ctr"/>
                      <a:r>
                        <a:rPr lang="en-US" sz="1400" dirty="0">
                          <a:solidFill>
                            <a:schemeClr val="tx1"/>
                          </a:solidFill>
                          <a:latin typeface="Arial" panose="020B0604020202020204" pitchFamily="34" charset="0"/>
                          <a:cs typeface="Arial" panose="020B0604020202020204" pitchFamily="34" charset="0"/>
                        </a:rPr>
                        <a:t>64,900</a:t>
                      </a: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6350" cap="flat" cmpd="sng" algn="ctr">
                      <a:noFill/>
                      <a:prstDash val="solid"/>
                      <a:round/>
                      <a:headEnd type="none" w="med" len="med"/>
                      <a:tailEnd type="none" w="med" len="med"/>
                    </a:lnBlToTr>
                    <a:noFill/>
                  </a:tcPr>
                </a:tc>
                <a:tc>
                  <a:txBody>
                    <a:bodyPr/>
                    <a:lstStyle/>
                    <a:p>
                      <a:pPr algn="ctr"/>
                      <a:r>
                        <a:rPr lang="en-US" sz="1400" dirty="0">
                          <a:solidFill>
                            <a:schemeClr val="tx1"/>
                          </a:solidFill>
                          <a:latin typeface="Arial" panose="020B0604020202020204" pitchFamily="34" charset="0"/>
                          <a:cs typeface="Arial" panose="020B0604020202020204" pitchFamily="34" charset="0"/>
                        </a:rPr>
                        <a:t>74,200</a:t>
                      </a: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6350" cap="flat" cmpd="sng" algn="ctr">
                      <a:noFill/>
                      <a:prstDash val="solid"/>
                      <a:round/>
                      <a:headEnd type="none" w="med" len="med"/>
                      <a:tailEnd type="none" w="med" len="med"/>
                    </a:lnBlToTr>
                    <a:noFill/>
                  </a:tcPr>
                </a:tc>
                <a:tc>
                  <a:txBody>
                    <a:bodyPr/>
                    <a:lstStyle/>
                    <a:p>
                      <a:pPr algn="ctr"/>
                      <a:r>
                        <a:rPr lang="en-US" sz="1400" dirty="0">
                          <a:solidFill>
                            <a:schemeClr val="tx1"/>
                          </a:solidFill>
                          <a:latin typeface="Arial" panose="020B0604020202020204" pitchFamily="34" charset="0"/>
                          <a:cs typeface="Arial" panose="020B0604020202020204" pitchFamily="34" charset="0"/>
                        </a:rPr>
                        <a:t>83,500</a:t>
                      </a: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6350" cap="flat" cmpd="sng" algn="ctr">
                      <a:noFill/>
                      <a:prstDash val="solid"/>
                      <a:round/>
                      <a:headEnd type="none" w="med" len="med"/>
                      <a:tailEnd type="none" w="med" len="med"/>
                    </a:lnBlToTr>
                    <a:noFill/>
                  </a:tcPr>
                </a:tc>
                <a:tc>
                  <a:txBody>
                    <a:bodyPr/>
                    <a:lstStyle/>
                    <a:p>
                      <a:pPr algn="ctr"/>
                      <a:r>
                        <a:rPr lang="en-US" sz="1400" dirty="0">
                          <a:solidFill>
                            <a:schemeClr val="tx1"/>
                          </a:solidFill>
                          <a:latin typeface="Arial" panose="020B0604020202020204" pitchFamily="34" charset="0"/>
                          <a:cs typeface="Arial" panose="020B0604020202020204" pitchFamily="34" charset="0"/>
                        </a:rPr>
                        <a:t>92,750</a:t>
                      </a: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6350" cap="flat" cmpd="sng" algn="ctr">
                      <a:noFill/>
                      <a:prstDash val="solid"/>
                      <a:round/>
                      <a:headEnd type="none" w="med" len="med"/>
                      <a:tailEnd type="none" w="med" len="med"/>
                    </a:lnBlToTr>
                    <a:noFill/>
                  </a:tcPr>
                </a:tc>
                <a:tc>
                  <a:txBody>
                    <a:bodyPr/>
                    <a:lstStyle/>
                    <a:p>
                      <a:pPr algn="ctr"/>
                      <a:r>
                        <a:rPr lang="en-US" sz="1400" dirty="0">
                          <a:solidFill>
                            <a:schemeClr val="tx1"/>
                          </a:solidFill>
                          <a:latin typeface="Arial" panose="020B0604020202020204" pitchFamily="34" charset="0"/>
                          <a:cs typeface="Arial" panose="020B0604020202020204" pitchFamily="34" charset="0"/>
                        </a:rPr>
                        <a:t>100,150</a:t>
                      </a:r>
                    </a:p>
                  </a:txBody>
                  <a:tcPr marL="68580" marR="68580"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6350" cap="flat" cmpd="sng" algn="ctr">
                      <a:noFill/>
                      <a:prstDash val="solid"/>
                      <a:round/>
                      <a:headEnd type="none" w="med" len="med"/>
                      <a:tailEnd type="none" w="med" len="med"/>
                    </a:lnBlToTr>
                    <a:noFill/>
                  </a:tcPr>
                </a:tc>
                <a:extLst>
                  <a:ext uri="{0D108BD9-81ED-4DB2-BD59-A6C34878D82A}">
                    <a16:rowId xmlns:a16="http://schemas.microsoft.com/office/drawing/2014/main" val="2385033409"/>
                  </a:ext>
                </a:extLst>
              </a:tr>
            </a:tbl>
          </a:graphicData>
        </a:graphic>
      </p:graphicFrame>
    </p:spTree>
    <p:extLst>
      <p:ext uri="{BB962C8B-B14F-4D97-AF65-F5344CB8AC3E}">
        <p14:creationId xmlns:p14="http://schemas.microsoft.com/office/powerpoint/2010/main" val="3189914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2"/>
          <p:cNvSpPr txBox="1">
            <a:spLocks noGrp="1"/>
          </p:cNvSpPr>
          <p:nvPr>
            <p:ph type="title"/>
          </p:nvPr>
        </p:nvSpPr>
        <p:spPr>
          <a:xfrm>
            <a:off x="311700" y="316974"/>
            <a:ext cx="8520600" cy="79765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320" b="1" dirty="0">
                <a:latin typeface="Roboto"/>
                <a:ea typeface="Roboto"/>
                <a:cs typeface="Roboto"/>
                <a:sym typeface="Roboto"/>
              </a:rPr>
              <a:t>What Laws Pertain to the Housing Element and Site Selection</a:t>
            </a:r>
            <a:br>
              <a:rPr lang="en" sz="2320" b="1" dirty="0">
                <a:latin typeface="Roboto"/>
                <a:ea typeface="Roboto"/>
                <a:cs typeface="Roboto"/>
                <a:sym typeface="Roboto"/>
              </a:rPr>
            </a:br>
            <a:r>
              <a:rPr lang="en" sz="2320" b="1" dirty="0">
                <a:latin typeface="Roboto"/>
                <a:ea typeface="Roboto"/>
                <a:cs typeface="Roboto"/>
                <a:sym typeface="Roboto"/>
              </a:rPr>
              <a:t>(A Sampling)</a:t>
            </a:r>
            <a:endParaRPr sz="2320" b="1" dirty="0">
              <a:latin typeface="Roboto"/>
              <a:ea typeface="Roboto"/>
              <a:cs typeface="Roboto"/>
              <a:sym typeface="Roboto"/>
            </a:endParaRPr>
          </a:p>
          <a:p>
            <a:pPr marL="0" lvl="0" indent="0" algn="l" rtl="0">
              <a:spcBef>
                <a:spcPts val="0"/>
              </a:spcBef>
              <a:spcAft>
                <a:spcPts val="0"/>
              </a:spcAft>
              <a:buSzPts val="990"/>
              <a:buNone/>
            </a:pPr>
            <a:endParaRPr sz="2520" dirty="0"/>
          </a:p>
        </p:txBody>
      </p:sp>
      <p:sp>
        <p:nvSpPr>
          <p:cNvPr id="125" name="Google Shape;125;p22"/>
          <p:cNvSpPr txBox="1">
            <a:spLocks noGrp="1"/>
          </p:cNvSpPr>
          <p:nvPr>
            <p:ph type="body" idx="1"/>
          </p:nvPr>
        </p:nvSpPr>
        <p:spPr>
          <a:xfrm>
            <a:off x="311700" y="1505700"/>
            <a:ext cx="3999900" cy="3553200"/>
          </a:xfrm>
          <a:prstGeom prst="rect">
            <a:avLst/>
          </a:prstGeom>
        </p:spPr>
        <p:txBody>
          <a:bodyPr spcFirstLastPara="1" wrap="square" lIns="91425" tIns="91425" rIns="91425" bIns="91425" anchor="t" anchorCtr="0">
            <a:noAutofit/>
          </a:bodyPr>
          <a:lstStyle/>
          <a:p>
            <a:pPr marL="228600" lvl="0" indent="-177800" algn="l" rtl="0">
              <a:lnSpc>
                <a:spcPct val="106999"/>
              </a:lnSpc>
              <a:spcBef>
                <a:spcPts val="0"/>
              </a:spcBef>
              <a:spcAft>
                <a:spcPts val="0"/>
              </a:spcAft>
              <a:buClr>
                <a:srgbClr val="000000"/>
              </a:buClr>
              <a:buSzPts val="1000"/>
              <a:buFont typeface="Arial"/>
              <a:buChar char="●"/>
            </a:pPr>
            <a:r>
              <a:rPr lang="en" sz="1000" b="1" dirty="0">
                <a:solidFill>
                  <a:srgbClr val="000000"/>
                </a:solidFill>
                <a:latin typeface="Arial"/>
                <a:ea typeface="Arial"/>
                <a:cs typeface="Arial"/>
                <a:sym typeface="Arial"/>
              </a:rPr>
              <a:t>AB 671 – ADUs</a:t>
            </a:r>
            <a:endParaRPr sz="1000" b="1" dirty="0">
              <a:solidFill>
                <a:srgbClr val="000000"/>
              </a:solidFill>
              <a:latin typeface="Arial"/>
              <a:ea typeface="Arial"/>
              <a:cs typeface="Arial"/>
              <a:sym typeface="Arial"/>
            </a:endParaRPr>
          </a:p>
          <a:p>
            <a:pPr marL="514350" lvl="1" indent="-292100" algn="l" rtl="0">
              <a:lnSpc>
                <a:spcPct val="106999"/>
              </a:lnSpc>
              <a:spcBef>
                <a:spcPts val="0"/>
              </a:spcBef>
              <a:spcAft>
                <a:spcPts val="0"/>
              </a:spcAft>
              <a:buClr>
                <a:srgbClr val="000000"/>
              </a:buClr>
              <a:buSzPts val="1000"/>
              <a:buFont typeface="Arial"/>
              <a:buChar char="○"/>
            </a:pPr>
            <a:r>
              <a:rPr lang="en" sz="1000" dirty="0">
                <a:solidFill>
                  <a:srgbClr val="000000"/>
                </a:solidFill>
                <a:latin typeface="Arial"/>
                <a:ea typeface="Arial"/>
                <a:cs typeface="Arial"/>
                <a:sym typeface="Arial"/>
              </a:rPr>
              <a:t>Housing Element must include a plan to incentivize and promote the creation of affordable accessory dwelling units</a:t>
            </a:r>
            <a:endParaRPr sz="1000" dirty="0">
              <a:solidFill>
                <a:srgbClr val="000000"/>
              </a:solidFill>
              <a:latin typeface="Arial"/>
              <a:ea typeface="Arial"/>
              <a:cs typeface="Arial"/>
              <a:sym typeface="Arial"/>
            </a:endParaRPr>
          </a:p>
          <a:p>
            <a:pPr marL="228600" lvl="0" indent="-177800" algn="l" rtl="0">
              <a:lnSpc>
                <a:spcPct val="106999"/>
              </a:lnSpc>
              <a:spcBef>
                <a:spcPts val="0"/>
              </a:spcBef>
              <a:spcAft>
                <a:spcPts val="0"/>
              </a:spcAft>
              <a:buClr>
                <a:srgbClr val="000000"/>
              </a:buClr>
              <a:buSzPts val="1000"/>
              <a:buFont typeface="Arial"/>
              <a:buChar char="●"/>
            </a:pPr>
            <a:r>
              <a:rPr lang="en" sz="1000" b="1" dirty="0">
                <a:solidFill>
                  <a:srgbClr val="000000"/>
                </a:solidFill>
                <a:latin typeface="Arial"/>
                <a:ea typeface="Arial"/>
                <a:cs typeface="Arial"/>
                <a:sym typeface="Arial"/>
              </a:rPr>
              <a:t>SB 166 – Prohibition on Reducing Density</a:t>
            </a:r>
            <a:endParaRPr sz="1000" b="1" dirty="0">
              <a:solidFill>
                <a:srgbClr val="000000"/>
              </a:solidFill>
              <a:latin typeface="Arial"/>
              <a:ea typeface="Arial"/>
              <a:cs typeface="Arial"/>
              <a:sym typeface="Arial"/>
            </a:endParaRPr>
          </a:p>
          <a:p>
            <a:pPr marL="514350" lvl="1" indent="-292100" algn="l" rtl="0">
              <a:lnSpc>
                <a:spcPct val="106999"/>
              </a:lnSpc>
              <a:spcBef>
                <a:spcPts val="0"/>
              </a:spcBef>
              <a:spcAft>
                <a:spcPts val="0"/>
              </a:spcAft>
              <a:buClr>
                <a:srgbClr val="000000"/>
              </a:buClr>
              <a:buSzPts val="1000"/>
              <a:buFont typeface="Arial"/>
              <a:buChar char="○"/>
            </a:pPr>
            <a:r>
              <a:rPr lang="en" sz="1000" dirty="0">
                <a:solidFill>
                  <a:srgbClr val="000000"/>
                </a:solidFill>
                <a:latin typeface="Arial"/>
                <a:ea typeface="Arial"/>
                <a:cs typeface="Arial"/>
                <a:sym typeface="Arial"/>
              </a:rPr>
              <a:t>If sites are being developed with fewer total units and/or not in the income levels assumed in the Housing Element – City either has to make finding that there are still adequate sites available as shown in the Housing Element or identify new properties to make up for loss within 180 days</a:t>
            </a:r>
            <a:endParaRPr sz="1000" dirty="0">
              <a:solidFill>
                <a:srgbClr val="000000"/>
              </a:solidFill>
              <a:latin typeface="Arial"/>
              <a:ea typeface="Arial"/>
              <a:cs typeface="Arial"/>
              <a:sym typeface="Arial"/>
            </a:endParaRPr>
          </a:p>
          <a:p>
            <a:pPr marL="228600" lvl="0" indent="-177800">
              <a:lnSpc>
                <a:spcPct val="106999"/>
              </a:lnSpc>
              <a:buClr>
                <a:srgbClr val="000000"/>
              </a:buClr>
              <a:buSzPts val="1000"/>
              <a:buFont typeface="Arial"/>
              <a:buChar char="●"/>
            </a:pPr>
            <a:r>
              <a:rPr lang="en-US" sz="1000" b="1" dirty="0">
                <a:solidFill>
                  <a:schemeClr val="tx1">
                    <a:lumMod val="50000"/>
                  </a:schemeClr>
                </a:solidFill>
              </a:rPr>
              <a:t>SB 330 </a:t>
            </a:r>
            <a:r>
              <a:rPr lang="en" sz="1000" b="1" dirty="0">
                <a:solidFill>
                  <a:srgbClr val="000000"/>
                </a:solidFill>
                <a:latin typeface="Arial"/>
                <a:ea typeface="Arial"/>
                <a:cs typeface="Arial"/>
                <a:sym typeface="Arial"/>
              </a:rPr>
              <a:t>– Downzoning Prohibited – No Net Loss</a:t>
            </a:r>
            <a:endParaRPr sz="1000" b="1" dirty="0">
              <a:solidFill>
                <a:srgbClr val="000000"/>
              </a:solidFill>
              <a:latin typeface="Arial"/>
              <a:ea typeface="Arial"/>
              <a:cs typeface="Arial"/>
              <a:sym typeface="Arial"/>
            </a:endParaRPr>
          </a:p>
          <a:p>
            <a:pPr marL="514350" lvl="1" indent="-292100" algn="l" rtl="0">
              <a:lnSpc>
                <a:spcPct val="106999"/>
              </a:lnSpc>
              <a:spcBef>
                <a:spcPts val="0"/>
              </a:spcBef>
              <a:spcAft>
                <a:spcPts val="0"/>
              </a:spcAft>
              <a:buClr>
                <a:srgbClr val="000000"/>
              </a:buClr>
              <a:buSzPts val="1000"/>
              <a:buFont typeface="Arial"/>
              <a:buChar char="○"/>
            </a:pPr>
            <a:r>
              <a:rPr lang="en" sz="1000" dirty="0">
                <a:solidFill>
                  <a:srgbClr val="000000"/>
                </a:solidFill>
                <a:latin typeface="Arial"/>
                <a:ea typeface="Arial"/>
                <a:cs typeface="Arial"/>
                <a:sym typeface="Arial"/>
              </a:rPr>
              <a:t>City cannot enact policies, standards, conditions that change zoning and general plan designations unless other properties are changed to make up  for the difference</a:t>
            </a:r>
            <a:endParaRPr sz="1000" dirty="0">
              <a:solidFill>
                <a:srgbClr val="000000"/>
              </a:solidFill>
              <a:latin typeface="Arial"/>
              <a:ea typeface="Arial"/>
              <a:cs typeface="Arial"/>
              <a:sym typeface="Arial"/>
            </a:endParaRPr>
          </a:p>
          <a:p>
            <a:pPr marL="228600" lvl="0" indent="-177800" algn="l" rtl="0">
              <a:lnSpc>
                <a:spcPct val="106999"/>
              </a:lnSpc>
              <a:spcBef>
                <a:spcPts val="0"/>
              </a:spcBef>
              <a:spcAft>
                <a:spcPts val="0"/>
              </a:spcAft>
              <a:buClr>
                <a:srgbClr val="000000"/>
              </a:buClr>
              <a:buSzPts val="1000"/>
              <a:buFont typeface="Arial"/>
              <a:buChar char="●"/>
            </a:pPr>
            <a:r>
              <a:rPr lang="en" sz="1000" b="1" dirty="0">
                <a:solidFill>
                  <a:srgbClr val="000000"/>
                </a:solidFill>
                <a:latin typeface="Arial"/>
                <a:ea typeface="Arial"/>
                <a:cs typeface="Arial"/>
                <a:sym typeface="Arial"/>
              </a:rPr>
              <a:t> </a:t>
            </a:r>
            <a:r>
              <a:rPr lang="en-US" sz="1000" b="1" dirty="0">
                <a:solidFill>
                  <a:srgbClr val="000000"/>
                </a:solidFill>
                <a:latin typeface="Arial"/>
                <a:ea typeface="Arial"/>
                <a:cs typeface="Arial"/>
                <a:sym typeface="Arial"/>
              </a:rPr>
              <a:t>AB 1397</a:t>
            </a:r>
            <a:r>
              <a:rPr lang="en" sz="1000" b="1" dirty="0">
                <a:solidFill>
                  <a:srgbClr val="000000"/>
                </a:solidFill>
                <a:latin typeface="Arial"/>
                <a:ea typeface="Arial"/>
                <a:cs typeface="Arial"/>
                <a:sym typeface="Arial"/>
              </a:rPr>
              <a:t> – Minimum Density</a:t>
            </a:r>
            <a:endParaRPr sz="1000" b="1" dirty="0">
              <a:solidFill>
                <a:srgbClr val="000000"/>
              </a:solidFill>
              <a:latin typeface="Arial"/>
              <a:ea typeface="Arial"/>
              <a:cs typeface="Arial"/>
              <a:sym typeface="Arial"/>
            </a:endParaRPr>
          </a:p>
          <a:p>
            <a:pPr marL="514350" lvl="1" indent="-292100" algn="l" rtl="0">
              <a:lnSpc>
                <a:spcPct val="106999"/>
              </a:lnSpc>
              <a:spcBef>
                <a:spcPts val="0"/>
              </a:spcBef>
              <a:spcAft>
                <a:spcPts val="0"/>
              </a:spcAft>
              <a:buClr>
                <a:srgbClr val="000000"/>
              </a:buClr>
              <a:buSzPts val="1000"/>
              <a:buFont typeface="Arial"/>
              <a:buChar char="○"/>
            </a:pPr>
            <a:r>
              <a:rPr lang="en" sz="1000" dirty="0">
                <a:solidFill>
                  <a:srgbClr val="000000"/>
                </a:solidFill>
                <a:latin typeface="Arial"/>
                <a:ea typeface="Arial"/>
                <a:cs typeface="Arial"/>
                <a:sym typeface="Arial"/>
              </a:rPr>
              <a:t>In order to count site for affordable housing, it must allow at least 30 du/acre</a:t>
            </a:r>
            <a:endParaRPr sz="1000" dirty="0">
              <a:solidFill>
                <a:srgbClr val="000000"/>
              </a:solidFill>
              <a:latin typeface="Arial"/>
              <a:ea typeface="Arial"/>
              <a:cs typeface="Arial"/>
              <a:sym typeface="Arial"/>
            </a:endParaRPr>
          </a:p>
          <a:p>
            <a:pPr marL="228600" lvl="0" indent="-177800" algn="l" rtl="0">
              <a:lnSpc>
                <a:spcPct val="106999"/>
              </a:lnSpc>
              <a:spcBef>
                <a:spcPts val="0"/>
              </a:spcBef>
              <a:spcAft>
                <a:spcPts val="0"/>
              </a:spcAft>
              <a:buClr>
                <a:srgbClr val="000000"/>
              </a:buClr>
              <a:buSzPts val="1000"/>
              <a:buFont typeface="Arial"/>
              <a:buChar char="●"/>
            </a:pPr>
            <a:r>
              <a:rPr lang="en" sz="1000" b="1" dirty="0">
                <a:solidFill>
                  <a:srgbClr val="000000"/>
                </a:solidFill>
                <a:latin typeface="Arial"/>
                <a:ea typeface="Arial"/>
                <a:cs typeface="Arial"/>
                <a:sym typeface="Arial"/>
              </a:rPr>
              <a:t>AB 72 – Increased HCD Enforcement</a:t>
            </a:r>
            <a:endParaRPr sz="1000" b="1" dirty="0">
              <a:solidFill>
                <a:srgbClr val="000000"/>
              </a:solidFill>
              <a:latin typeface="Arial"/>
              <a:ea typeface="Arial"/>
              <a:cs typeface="Arial"/>
              <a:sym typeface="Arial"/>
            </a:endParaRPr>
          </a:p>
          <a:p>
            <a:pPr marL="514350" lvl="1" indent="-292100" algn="l" rtl="0">
              <a:lnSpc>
                <a:spcPct val="106999"/>
              </a:lnSpc>
              <a:spcBef>
                <a:spcPts val="0"/>
              </a:spcBef>
              <a:spcAft>
                <a:spcPts val="0"/>
              </a:spcAft>
              <a:buClr>
                <a:srgbClr val="000000"/>
              </a:buClr>
              <a:buSzPts val="1000"/>
              <a:buFont typeface="Arial"/>
              <a:buChar char="○"/>
            </a:pPr>
            <a:r>
              <a:rPr lang="en" sz="1000" dirty="0">
                <a:solidFill>
                  <a:srgbClr val="000000"/>
                </a:solidFill>
                <a:latin typeface="Arial"/>
                <a:ea typeface="Arial"/>
                <a:cs typeface="Arial"/>
                <a:sym typeface="Arial"/>
              </a:rPr>
              <a:t>HCD may revoke certification and report violations to Attorney General to enforce</a:t>
            </a:r>
            <a:endParaRPr sz="1000" dirty="0">
              <a:solidFill>
                <a:srgbClr val="000000"/>
              </a:solidFill>
              <a:latin typeface="Arial"/>
              <a:ea typeface="Arial"/>
              <a:cs typeface="Arial"/>
              <a:sym typeface="Arial"/>
            </a:endParaRPr>
          </a:p>
          <a:p>
            <a:pPr marL="0" lvl="0" indent="0" algn="l" rtl="0">
              <a:spcBef>
                <a:spcPts val="0"/>
              </a:spcBef>
              <a:spcAft>
                <a:spcPts val="1200"/>
              </a:spcAft>
              <a:buNone/>
            </a:pPr>
            <a:endParaRPr sz="1000" dirty="0">
              <a:latin typeface="Arial"/>
              <a:ea typeface="Arial"/>
              <a:cs typeface="Arial"/>
              <a:sym typeface="Arial"/>
            </a:endParaRPr>
          </a:p>
        </p:txBody>
      </p:sp>
      <p:pic>
        <p:nvPicPr>
          <p:cNvPr id="126" name="Google Shape;126;p2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435775" y="1505700"/>
            <a:ext cx="4527600" cy="301764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2"/>
          <p:cNvSpPr txBox="1">
            <a:spLocks noGrp="1"/>
          </p:cNvSpPr>
          <p:nvPr>
            <p:ph type="title"/>
          </p:nvPr>
        </p:nvSpPr>
        <p:spPr>
          <a:xfrm>
            <a:off x="311700" y="31697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320" b="1" dirty="0">
                <a:latin typeface="Roboto"/>
                <a:ea typeface="Roboto"/>
                <a:cs typeface="Roboto"/>
                <a:sym typeface="Roboto"/>
              </a:rPr>
              <a:t>What Laws Pertain to the Housing Element and Site Selection</a:t>
            </a:r>
            <a:endParaRPr sz="2320" b="1" dirty="0">
              <a:latin typeface="Roboto"/>
              <a:ea typeface="Roboto"/>
              <a:cs typeface="Roboto"/>
              <a:sym typeface="Roboto"/>
            </a:endParaRPr>
          </a:p>
          <a:p>
            <a:pPr marL="0" lvl="0" indent="0" algn="l" rtl="0">
              <a:spcBef>
                <a:spcPts val="0"/>
              </a:spcBef>
              <a:spcAft>
                <a:spcPts val="0"/>
              </a:spcAft>
              <a:buSzPts val="990"/>
              <a:buNone/>
            </a:pPr>
            <a:endParaRPr sz="2520" dirty="0"/>
          </a:p>
        </p:txBody>
      </p:sp>
      <p:sp>
        <p:nvSpPr>
          <p:cNvPr id="5" name="Google Shape;125;p22">
            <a:extLst>
              <a:ext uri="{FF2B5EF4-FFF2-40B4-BE49-F238E27FC236}">
                <a16:creationId xmlns:a16="http://schemas.microsoft.com/office/drawing/2014/main" id="{78A9F6B5-E25D-47D8-8EA1-70ED8434EC3F}"/>
              </a:ext>
            </a:extLst>
          </p:cNvPr>
          <p:cNvSpPr txBox="1">
            <a:spLocks/>
          </p:cNvSpPr>
          <p:nvPr/>
        </p:nvSpPr>
        <p:spPr>
          <a:xfrm>
            <a:off x="445050" y="1273325"/>
            <a:ext cx="3797497" cy="3553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pPr marL="228600" indent="-177800">
              <a:lnSpc>
                <a:spcPct val="106999"/>
              </a:lnSpc>
              <a:buClr>
                <a:srgbClr val="000000"/>
              </a:buClr>
              <a:buSzPts val="1000"/>
              <a:buFont typeface="Arial"/>
              <a:buChar char="●"/>
            </a:pPr>
            <a:r>
              <a:rPr lang="en-US" sz="2000" b="1" dirty="0">
                <a:solidFill>
                  <a:srgbClr val="000000"/>
                </a:solidFill>
                <a:latin typeface="Arial"/>
                <a:ea typeface="Arial"/>
                <a:cs typeface="Arial"/>
                <a:sym typeface="Arial"/>
              </a:rPr>
              <a:t>AB 1851 – Religious Institutions </a:t>
            </a:r>
          </a:p>
          <a:p>
            <a:pPr marL="685800" lvl="1" indent="-177800">
              <a:lnSpc>
                <a:spcPct val="106999"/>
              </a:lnSpc>
              <a:buClr>
                <a:srgbClr val="000000"/>
              </a:buClr>
              <a:buSzPts val="1000"/>
              <a:buFont typeface="Arial"/>
              <a:buChar char="●"/>
            </a:pPr>
            <a:r>
              <a:rPr lang="en-US" sz="1200" b="1" dirty="0">
                <a:solidFill>
                  <a:srgbClr val="000000"/>
                </a:solidFill>
                <a:latin typeface="Arial"/>
                <a:ea typeface="Arial"/>
                <a:cs typeface="Arial"/>
                <a:sym typeface="Arial"/>
              </a:rPr>
              <a:t>Affordable housing projects by nonprofit developers on property owned by religious institutions – can eliminate 50% of required parking for the religious use allowing housing to be built on the parking lot sites</a:t>
            </a:r>
          </a:p>
          <a:p>
            <a:pPr marL="685800" lvl="1" indent="-177800">
              <a:lnSpc>
                <a:spcPct val="106999"/>
              </a:lnSpc>
              <a:buClr>
                <a:srgbClr val="000000"/>
              </a:buClr>
              <a:buSzPts val="1000"/>
              <a:buFont typeface="Arial"/>
              <a:buChar char="●"/>
            </a:pPr>
            <a:r>
              <a:rPr lang="en-US" sz="1200" b="1" dirty="0">
                <a:solidFill>
                  <a:srgbClr val="000000"/>
                </a:solidFill>
                <a:latin typeface="Arial"/>
                <a:ea typeface="Arial"/>
                <a:cs typeface="Arial"/>
                <a:sym typeface="Arial"/>
              </a:rPr>
              <a:t>Example – San Diego 12 low-income homes on existing parking lot</a:t>
            </a:r>
            <a:endParaRPr lang="en-US" sz="1200" dirty="0">
              <a:solidFill>
                <a:srgbClr val="000000"/>
              </a:solidFill>
              <a:latin typeface="Arial"/>
              <a:ea typeface="Arial"/>
              <a:cs typeface="Arial"/>
              <a:sym typeface="Arial"/>
            </a:endParaRPr>
          </a:p>
          <a:p>
            <a:pPr marL="0" indent="0">
              <a:spcAft>
                <a:spcPts val="1200"/>
              </a:spcAft>
              <a:buFont typeface="Roboto"/>
              <a:buNone/>
            </a:pPr>
            <a:endParaRPr lang="en-US" sz="1000" dirty="0">
              <a:latin typeface="Arial"/>
              <a:ea typeface="Arial"/>
              <a:cs typeface="Arial"/>
              <a:sym typeface="Arial"/>
            </a:endParaRPr>
          </a:p>
        </p:txBody>
      </p:sp>
      <p:pic>
        <p:nvPicPr>
          <p:cNvPr id="3" name="Picture 2">
            <a:extLst>
              <a:ext uri="{FF2B5EF4-FFF2-40B4-BE49-F238E27FC236}">
                <a16:creationId xmlns:a16="http://schemas.microsoft.com/office/drawing/2014/main" id="{CD4CA663-FCF4-448F-8E37-CA19B96FC6D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89629" y="1446229"/>
            <a:ext cx="4442671" cy="3207391"/>
          </a:xfrm>
          <a:prstGeom prst="rect">
            <a:avLst/>
          </a:prstGeom>
        </p:spPr>
      </p:pic>
    </p:spTree>
    <p:extLst>
      <p:ext uri="{BB962C8B-B14F-4D97-AF65-F5344CB8AC3E}">
        <p14:creationId xmlns:p14="http://schemas.microsoft.com/office/powerpoint/2010/main" val="2683236896"/>
      </p:ext>
    </p:extLst>
  </p:cSld>
  <p:clrMapOvr>
    <a:masterClrMapping/>
  </p:clrMapOvr>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494668C0118E949A910B6F2B7BA70C1" ma:contentTypeVersion="10" ma:contentTypeDescription="Create a new document." ma:contentTypeScope="" ma:versionID="ece6ec1a4bbc52eef9a3a25110dfb478">
  <xsd:schema xmlns:xsd="http://www.w3.org/2001/XMLSchema" xmlns:xs="http://www.w3.org/2001/XMLSchema" xmlns:p="http://schemas.microsoft.com/office/2006/metadata/properties" xmlns:ns2="638d4ca0-e1ec-4aec-a0a8-f0e456132d79" xmlns:ns3="af282d2f-460a-4d35-ae53-86f3087d0cd9" targetNamespace="http://schemas.microsoft.com/office/2006/metadata/properties" ma:root="true" ma:fieldsID="501ab08484a2a5fe8d8fc55e81200ac9" ns2:_="" ns3:_="">
    <xsd:import namespace="638d4ca0-e1ec-4aec-a0a8-f0e456132d79"/>
    <xsd:import namespace="af282d2f-460a-4d35-ae53-86f3087d0cd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8d4ca0-e1ec-4aec-a0a8-f0e456132d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282d2f-460a-4d35-ae53-86f3087d0cd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5D96351-913A-4DFB-8F78-93875918A1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8d4ca0-e1ec-4aec-a0a8-f0e456132d79"/>
    <ds:schemaRef ds:uri="af282d2f-460a-4d35-ae53-86f3087d0c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19B461B-B957-4CC8-B7A2-33C022D3EF62}">
  <ds:schemaRefs>
    <ds:schemaRef ds:uri="http://purl.org/dc/elements/1.1/"/>
    <ds:schemaRef ds:uri="http://purl.org/dc/terms/"/>
    <ds:schemaRef ds:uri="638d4ca0-e1ec-4aec-a0a8-f0e456132d79"/>
    <ds:schemaRef ds:uri="http://schemas.microsoft.com/office/2006/documentManagement/types"/>
    <ds:schemaRef ds:uri="http://schemas.microsoft.com/office/infopath/2007/PartnerControls"/>
    <ds:schemaRef ds:uri="af282d2f-460a-4d35-ae53-86f3087d0cd9"/>
    <ds:schemaRef ds:uri="http://purl.org/dc/dcmitype/"/>
    <ds:schemaRef ds:uri="http://schemas.openxmlformats.org/package/2006/metadata/core-properti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0D7E2D99-67C3-4651-B7F8-B4148E79026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7694</TotalTime>
  <Words>1796</Words>
  <Application>Microsoft Office PowerPoint</Application>
  <PresentationFormat>On-screen Show (16:9)</PresentationFormat>
  <Paragraphs>364</Paragraphs>
  <Slides>29</Slides>
  <Notes>28</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Roboto</vt:lpstr>
      <vt:lpstr>Arial</vt:lpstr>
      <vt:lpstr>Times New Roman</vt:lpstr>
      <vt:lpstr>Courier New</vt:lpstr>
      <vt:lpstr>Merriweather</vt:lpstr>
      <vt:lpstr>Paradigm</vt:lpstr>
      <vt:lpstr>PowerPoint Presentation</vt:lpstr>
      <vt:lpstr>Housing Element Team</vt:lpstr>
      <vt:lpstr>Agenda</vt:lpstr>
      <vt:lpstr>What is a Housing Element?</vt:lpstr>
      <vt:lpstr>The Regional Housing Needs Allocation (RHNA) </vt:lpstr>
      <vt:lpstr>The Regional Housing Needs Allocation (RHNA) </vt:lpstr>
      <vt:lpstr>The Regional Housing Needs Allocation (RHNA) </vt:lpstr>
      <vt:lpstr>What Laws Pertain to the Housing Element and Site Selection (A Sampling) </vt:lpstr>
      <vt:lpstr>What Laws Pertain to the Housing Element and Site Selection </vt:lpstr>
      <vt:lpstr>Breakdown of Allocation </vt:lpstr>
      <vt:lpstr>Questions? </vt:lpstr>
      <vt:lpstr>Sites Inventory - Approved and Pending Development </vt:lpstr>
      <vt:lpstr>Sites Inventory - Selecting Sites for Housing Development </vt:lpstr>
      <vt:lpstr>Sites Inventory - Selecting Sites for Housing Development </vt:lpstr>
      <vt:lpstr>Sites Inventory - Expressed interest in residential development </vt:lpstr>
      <vt:lpstr>Sites Inventory - Expressed interest in residential development </vt:lpstr>
      <vt:lpstr>RHNA Strategy </vt:lpstr>
      <vt:lpstr>Sites Inventory – Rezoning/Upzoning to Residential </vt:lpstr>
      <vt:lpstr>Sites Inventory – Rezoning/Upzoning to Residential </vt:lpstr>
      <vt:lpstr>Sites Inventory – Rezoning/Upzoning to Residential </vt:lpstr>
      <vt:lpstr>Sites Inventory – Rezoning/Upzoning to Residential </vt:lpstr>
      <vt:lpstr>Policy Considerations/Changes </vt:lpstr>
      <vt:lpstr>Policy Considerations/Changes </vt:lpstr>
      <vt:lpstr>Next Steps </vt:lpstr>
      <vt:lpstr>What if Gardena does not comply? </vt:lpstr>
      <vt:lpstr>Questions? </vt:lpstr>
      <vt:lpstr>Future Notification </vt:lpstr>
      <vt:lpstr>Accessory Dwelling Unit Survey </vt:lpstr>
      <vt:lpstr>Thank you for attending!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Acuna</dc:creator>
  <cp:lastModifiedBy>Amanda Acuna</cp:lastModifiedBy>
  <cp:revision>89</cp:revision>
  <cp:lastPrinted>2021-02-05T01:27:56Z</cp:lastPrinted>
  <dcterms:modified xsi:type="dcterms:W3CDTF">2021-02-09T18:23:47Z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0x0101003494668C0118E949A910B6F2B7BA70C1</vt:lpwstr>
  </property>
</Properties>
</file>