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notesMasterIdLst>
    <p:notesMasterId r:id="rId19"/>
  </p:notesMasterIdLst>
  <p:sldIdLst>
    <p:sldId id="3205" r:id="rId2"/>
    <p:sldId id="3243" r:id="rId3"/>
    <p:sldId id="282" r:id="rId4"/>
    <p:sldId id="3252" r:id="rId5"/>
    <p:sldId id="3244" r:id="rId6"/>
    <p:sldId id="3254" r:id="rId7"/>
    <p:sldId id="3268" r:id="rId8"/>
    <p:sldId id="3271" r:id="rId9"/>
    <p:sldId id="3273" r:id="rId10"/>
    <p:sldId id="3264" r:id="rId11"/>
    <p:sldId id="3265" r:id="rId12"/>
    <p:sldId id="3272" r:id="rId13"/>
    <p:sldId id="3274" r:id="rId14"/>
    <p:sldId id="3275" r:id="rId15"/>
    <p:sldId id="3278" r:id="rId16"/>
    <p:sldId id="3251" r:id="rId17"/>
    <p:sldId id="3248" r:id="rId18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87" autoAdjust="0"/>
    <p:restoredTop sz="81199" autoAdjust="0"/>
  </p:normalViewPr>
  <p:slideViewPr>
    <p:cSldViewPr snapToGrid="0">
      <p:cViewPr varScale="1">
        <p:scale>
          <a:sx n="131" d="100"/>
          <a:sy n="131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F2F1A7E-7202-4B09-BC16-AFD92D934DAF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DA6904-82A6-46A5-8960-745139277E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67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780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754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Ped push button and battery back up installation remaining.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446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Ped push button and battery back up installation remaining.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362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7270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Ped push button and battery back up installation remaining.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1818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538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22E1E8-19DD-9846-964E-7494B0E7F51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1171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977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22E1E8-19DD-9846-964E-7494B0E7F51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849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600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122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616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74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381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114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810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46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9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17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463040" anchor="b"/>
          <a:lstStyle>
            <a:lvl1pPr algn="ctr" rtl="0"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  <p:extLst>
      <p:ext uri="{BB962C8B-B14F-4D97-AF65-F5344CB8AC3E}">
        <p14:creationId xmlns:p14="http://schemas.microsoft.com/office/powerpoint/2010/main" val="1598237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C5201BE-FBB4-4F57-A028-9F6A27727E28}"/>
              </a:ext>
            </a:extLst>
          </p:cNvPr>
          <p:cNvGrpSpPr/>
          <p:nvPr userDrawn="1"/>
        </p:nvGrpSpPr>
        <p:grpSpPr>
          <a:xfrm>
            <a:off x="10879643" y="25066"/>
            <a:ext cx="1287471" cy="1395516"/>
            <a:chOff x="11189414" y="150917"/>
            <a:chExt cx="845424" cy="1008011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8CAACCB-7DA0-42EB-AB52-E4B6383C8F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8545" y="226665"/>
              <a:ext cx="206293" cy="223177"/>
            </a:xfrm>
            <a:prstGeom prst="donu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428FD88E-25D1-4FCB-A356-F2D50F850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9414" y="599493"/>
              <a:ext cx="505004" cy="559435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77AD4044-648A-47C9-9182-5829FB31DA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03299" y="338818"/>
              <a:ext cx="494046" cy="543451"/>
            </a:xfrm>
            <a:prstGeom prst="donut">
              <a:avLst/>
            </a:prstGeom>
            <a:noFill/>
            <a:ln w="25400">
              <a:solidFill>
                <a:schemeClr val="tx1">
                  <a:lumMod val="85000"/>
                  <a:lumOff val="15000"/>
                  <a:alpha val="20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4712F703-7FF5-448D-88A1-F53B4855B1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50390" y="150917"/>
              <a:ext cx="346324" cy="374674"/>
            </a:xfrm>
            <a:prstGeom prst="donu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11BB9ADA-46B1-4DD6-889F-B2EEB422E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7758" y="945524"/>
              <a:ext cx="127080" cy="137482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E39CCB6-77F5-458B-BC27-7C5817CE6224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>
              <a:off x="11925211" y="178594"/>
              <a:ext cx="78512" cy="84938"/>
            </a:xfrm>
            <a:prstGeom prst="donu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</p:grpSp>
      <p:sp>
        <p:nvSpPr>
          <p:cNvPr id="928" name="Slide Number Placeholder 3">
            <a:extLst>
              <a:ext uri="{FF2B5EF4-FFF2-40B4-BE49-F238E27FC236}">
                <a16:creationId xmlns:a16="http://schemas.microsoft.com/office/drawing/2014/main" id="{920BD829-4B3F-41A8-9ABE-01C9A0464BC4}"/>
              </a:ext>
            </a:extLst>
          </p:cNvPr>
          <p:cNvSpPr txBox="1">
            <a:spLocks/>
          </p:cNvSpPr>
          <p:nvPr userDrawn="1"/>
        </p:nvSpPr>
        <p:spPr>
          <a:xfrm>
            <a:off x="11532911" y="515422"/>
            <a:ext cx="404429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147BF35-D1D9-4D8A-B3E9-7A6D2CF28FE7}" type="slidenum">
              <a:rPr lang="en-US" sz="1400" b="1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chemeClr val="tx2"/>
              </a:solidFill>
            </a:endParaRP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EAEFDAF-4339-4500-BCDB-E2C9102714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48225" y="1524002"/>
            <a:ext cx="3992659" cy="1755847"/>
          </a:xfrm>
          <a:custGeom>
            <a:avLst/>
            <a:gdLst>
              <a:gd name="connsiteX0" fmla="*/ 0 w 3992659"/>
              <a:gd name="connsiteY0" fmla="*/ 0 h 1755847"/>
              <a:gd name="connsiteX1" fmla="*/ 3992659 w 3992659"/>
              <a:gd name="connsiteY1" fmla="*/ 0 h 1755847"/>
              <a:gd name="connsiteX2" fmla="*/ 3992659 w 3992659"/>
              <a:gd name="connsiteY2" fmla="*/ 1755847 h 1755847"/>
              <a:gd name="connsiteX3" fmla="*/ 0 w 3992659"/>
              <a:gd name="connsiteY3" fmla="*/ 1755847 h 175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2659" h="1755847">
                <a:moveTo>
                  <a:pt x="0" y="0"/>
                </a:moveTo>
                <a:lnTo>
                  <a:pt x="3992659" y="0"/>
                </a:lnTo>
                <a:lnTo>
                  <a:pt x="3992659" y="1755847"/>
                </a:lnTo>
                <a:lnTo>
                  <a:pt x="0" y="1755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6BC97744-C80B-45A7-9106-5499B96E6A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54962" y="1524002"/>
            <a:ext cx="2521079" cy="1755847"/>
          </a:xfrm>
          <a:custGeom>
            <a:avLst/>
            <a:gdLst>
              <a:gd name="connsiteX0" fmla="*/ 0 w 2521079"/>
              <a:gd name="connsiteY0" fmla="*/ 0 h 1755847"/>
              <a:gd name="connsiteX1" fmla="*/ 2521079 w 2521079"/>
              <a:gd name="connsiteY1" fmla="*/ 0 h 1755847"/>
              <a:gd name="connsiteX2" fmla="*/ 2521079 w 2521079"/>
              <a:gd name="connsiteY2" fmla="*/ 1755847 h 1755847"/>
              <a:gd name="connsiteX3" fmla="*/ 0 w 2521079"/>
              <a:gd name="connsiteY3" fmla="*/ 1755847 h 175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1079" h="1755847">
                <a:moveTo>
                  <a:pt x="0" y="0"/>
                </a:moveTo>
                <a:lnTo>
                  <a:pt x="2521079" y="0"/>
                </a:lnTo>
                <a:lnTo>
                  <a:pt x="2521079" y="1755847"/>
                </a:lnTo>
                <a:lnTo>
                  <a:pt x="0" y="1755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568632F-D82D-4791-9D05-8BB460A89C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1480" y="3418351"/>
            <a:ext cx="3994561" cy="2522077"/>
          </a:xfrm>
          <a:custGeom>
            <a:avLst/>
            <a:gdLst>
              <a:gd name="connsiteX0" fmla="*/ 0 w 3994561"/>
              <a:gd name="connsiteY0" fmla="*/ 0 h 2522077"/>
              <a:gd name="connsiteX1" fmla="*/ 3994561 w 3994561"/>
              <a:gd name="connsiteY1" fmla="*/ 0 h 2522077"/>
              <a:gd name="connsiteX2" fmla="*/ 3994561 w 3994561"/>
              <a:gd name="connsiteY2" fmla="*/ 2522077 h 2522077"/>
              <a:gd name="connsiteX3" fmla="*/ 0 w 3994561"/>
              <a:gd name="connsiteY3" fmla="*/ 2522077 h 252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4561" h="2522077">
                <a:moveTo>
                  <a:pt x="0" y="0"/>
                </a:moveTo>
                <a:lnTo>
                  <a:pt x="3994561" y="0"/>
                </a:lnTo>
                <a:lnTo>
                  <a:pt x="3994561" y="2522077"/>
                </a:lnTo>
                <a:lnTo>
                  <a:pt x="0" y="2522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54738D11-41F3-4169-919E-9B8879AFF9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48226" y="3418350"/>
            <a:ext cx="2521079" cy="2522077"/>
          </a:xfrm>
          <a:custGeom>
            <a:avLst/>
            <a:gdLst>
              <a:gd name="connsiteX0" fmla="*/ 0 w 2521079"/>
              <a:gd name="connsiteY0" fmla="*/ 0 h 2522077"/>
              <a:gd name="connsiteX1" fmla="*/ 2521079 w 2521079"/>
              <a:gd name="connsiteY1" fmla="*/ 0 h 2522077"/>
              <a:gd name="connsiteX2" fmla="*/ 2521079 w 2521079"/>
              <a:gd name="connsiteY2" fmla="*/ 2522077 h 2522077"/>
              <a:gd name="connsiteX3" fmla="*/ 0 w 2521079"/>
              <a:gd name="connsiteY3" fmla="*/ 2522077 h 252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1079" h="2522077">
                <a:moveTo>
                  <a:pt x="0" y="0"/>
                </a:moveTo>
                <a:lnTo>
                  <a:pt x="2521079" y="0"/>
                </a:lnTo>
                <a:lnTo>
                  <a:pt x="2521079" y="2522077"/>
                </a:lnTo>
                <a:lnTo>
                  <a:pt x="0" y="2522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07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504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319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243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656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40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474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84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15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64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10" Type="http://schemas.openxmlformats.org/officeDocument/2006/relationships/image" Target="../media/image31.jpg"/><Relationship Id="rId4" Type="http://schemas.openxmlformats.org/officeDocument/2006/relationships/image" Target="../media/image25.jpg"/><Relationship Id="rId9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EA89089-4CEF-498D-BE31-CC0E6636C1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3" b="7533"/>
          <a:stretch/>
        </p:blipFill>
        <p:spPr/>
      </p:pic>
      <p:sp>
        <p:nvSpPr>
          <p:cNvPr id="10" name="Rectangle 9"/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solidFill>
            <a:srgbClr val="002060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9" name="Footer Text"/>
          <p:cNvSpPr txBox="1"/>
          <p:nvPr/>
        </p:nvSpPr>
        <p:spPr>
          <a:xfrm>
            <a:off x="921802" y="1405369"/>
            <a:ext cx="11432537" cy="4047262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5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</a:t>
            </a:r>
          </a:p>
          <a:p>
            <a:r>
              <a:rPr lang="en-US" sz="5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Capital Improvement Program </a:t>
            </a:r>
          </a:p>
          <a:p>
            <a:r>
              <a:rPr lang="en-US" sz="5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en-US" sz="5500" b="1" baseline="30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rd</a:t>
            </a:r>
            <a:r>
              <a:rPr lang="en-US" sz="5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Quarter (3Q) Project Updates</a:t>
            </a:r>
          </a:p>
          <a:p>
            <a:r>
              <a:rPr lang="en-US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January 9, 2024 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-586168" y="2977231"/>
            <a:ext cx="2706497" cy="45719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1435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5ACDC05-B6F1-5952-0FCA-4413CFDD38F5}"/>
              </a:ext>
            </a:extLst>
          </p:cNvPr>
          <p:cNvSpPr/>
          <p:nvPr/>
        </p:nvSpPr>
        <p:spPr>
          <a:xfrm>
            <a:off x="5663381" y="0"/>
            <a:ext cx="6528618" cy="6409388"/>
          </a:xfrm>
          <a:custGeom>
            <a:avLst/>
            <a:gdLst>
              <a:gd name="connsiteX0" fmla="*/ 2940628 w 7450282"/>
              <a:gd name="connsiteY0" fmla="*/ 10391 h 6400800"/>
              <a:gd name="connsiteX1" fmla="*/ 7450282 w 7450282"/>
              <a:gd name="connsiteY1" fmla="*/ 0 h 6400800"/>
              <a:gd name="connsiteX2" fmla="*/ 7439891 w 7450282"/>
              <a:gd name="connsiteY2" fmla="*/ 6400800 h 6400800"/>
              <a:gd name="connsiteX3" fmla="*/ 0 w 7450282"/>
              <a:gd name="connsiteY3" fmla="*/ 6390409 h 6400800"/>
              <a:gd name="connsiteX4" fmla="*/ 2940628 w 7450282"/>
              <a:gd name="connsiteY4" fmla="*/ 10391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0282" h="6400800">
                <a:moveTo>
                  <a:pt x="2940628" y="10391"/>
                </a:moveTo>
                <a:lnTo>
                  <a:pt x="7450282" y="0"/>
                </a:lnTo>
                <a:cubicBezTo>
                  <a:pt x="7446818" y="2133600"/>
                  <a:pt x="7443355" y="4267200"/>
                  <a:pt x="7439891" y="6400800"/>
                </a:cubicBezTo>
                <a:lnTo>
                  <a:pt x="0" y="6390409"/>
                </a:lnTo>
                <a:lnTo>
                  <a:pt x="2940628" y="10391"/>
                </a:lnTo>
                <a:close/>
              </a:path>
            </a:pathLst>
          </a:custGeom>
          <a:blipFill dpi="0" rotWithShape="1">
            <a:blip r:embed="rId3">
              <a:alphaModFix amt="56000"/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2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3)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Van Ness Street Improvements (Marine to RBB)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0" y="1415144"/>
            <a:ext cx="639093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March 2023 </a:t>
            </a:r>
            <a:r>
              <a:rPr lang="en-US" sz="2000" dirty="0"/>
              <a:t>– Complete Construction Document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August 2023 –  </a:t>
            </a:r>
            <a:r>
              <a:rPr lang="en-US" sz="2000" dirty="0"/>
              <a:t>Award $1.4M Construction Contract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October 2023 </a:t>
            </a:r>
            <a:r>
              <a:rPr lang="en-US" sz="2000" dirty="0"/>
              <a:t>– Construction Notice to Proceed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December 2023 </a:t>
            </a:r>
            <a:r>
              <a:rPr lang="en-US" sz="2000" dirty="0"/>
              <a:t>– Construction Substantially Completed</a:t>
            </a:r>
          </a:p>
          <a:p>
            <a:endParaRPr lang="en-US" sz="1000" dirty="0"/>
          </a:p>
          <a:p>
            <a:r>
              <a:rPr lang="en-US" sz="2000" b="1" dirty="0"/>
              <a:t>Construction Scope –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155,000 SF Grind &amp; Overlay Pavement Rehab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300 LF Curb &amp; Gutter Reconstruction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3,400 SF Sidewalk Reconstruction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10 Reconstruct Access Ramps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1,000 SF driveway and alley approach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Ped Push Button with Touchless Accessible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Additional scope; battery backup traffic signal,</a:t>
            </a:r>
          </a:p>
          <a:p>
            <a:r>
              <a:rPr lang="en-US" sz="2000" dirty="0"/>
              <a:t>      Ped Push Button w/ Touchless Accessible, </a:t>
            </a:r>
          </a:p>
          <a:p>
            <a:r>
              <a:rPr lang="en-US" sz="2000" dirty="0"/>
              <a:t>      replanting trees, traffic striping &amp; signings, </a:t>
            </a:r>
          </a:p>
          <a:p>
            <a:r>
              <a:rPr lang="en-US" sz="2000" dirty="0"/>
              <a:t>      traffic loops, etc.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92152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2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3)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Van Ness Street Improvements (Marine to RBB)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0ED7BE-FA14-A830-F0FE-DE6C5CA78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5400000">
            <a:off x="851272" y="975117"/>
            <a:ext cx="4331894" cy="5764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9C5676-E55E-4AC9-CCD3-39B9DE36EC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6910512" y="876794"/>
            <a:ext cx="4331894" cy="5960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916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2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3 of 3)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Van Ness Street Improvements (Marine to RBB)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0ED7BE-FA14-A830-F0FE-DE6C5CA78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29289" y="1691305"/>
            <a:ext cx="5775861" cy="4331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9C5676-E55E-4AC9-CCD3-39B9DE36EC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18713" y="1691305"/>
            <a:ext cx="5828292" cy="4371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93162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5ACDC05-B6F1-5952-0FCA-4413CFDD38F5}"/>
              </a:ext>
            </a:extLst>
          </p:cNvPr>
          <p:cNvSpPr/>
          <p:nvPr/>
        </p:nvSpPr>
        <p:spPr>
          <a:xfrm>
            <a:off x="5582265" y="0"/>
            <a:ext cx="6609734" cy="6409388"/>
          </a:xfrm>
          <a:custGeom>
            <a:avLst/>
            <a:gdLst>
              <a:gd name="connsiteX0" fmla="*/ 2940628 w 7450282"/>
              <a:gd name="connsiteY0" fmla="*/ 10391 h 6400800"/>
              <a:gd name="connsiteX1" fmla="*/ 7450282 w 7450282"/>
              <a:gd name="connsiteY1" fmla="*/ 0 h 6400800"/>
              <a:gd name="connsiteX2" fmla="*/ 7439891 w 7450282"/>
              <a:gd name="connsiteY2" fmla="*/ 6400800 h 6400800"/>
              <a:gd name="connsiteX3" fmla="*/ 0 w 7450282"/>
              <a:gd name="connsiteY3" fmla="*/ 6390409 h 6400800"/>
              <a:gd name="connsiteX4" fmla="*/ 2940628 w 7450282"/>
              <a:gd name="connsiteY4" fmla="*/ 10391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0282" h="6400800">
                <a:moveTo>
                  <a:pt x="2940628" y="10391"/>
                </a:moveTo>
                <a:lnTo>
                  <a:pt x="7450282" y="0"/>
                </a:lnTo>
                <a:cubicBezTo>
                  <a:pt x="7446818" y="2133600"/>
                  <a:pt x="7443355" y="4267200"/>
                  <a:pt x="7439891" y="6400800"/>
                </a:cubicBezTo>
                <a:lnTo>
                  <a:pt x="0" y="6390409"/>
                </a:lnTo>
                <a:lnTo>
                  <a:pt x="2940628" y="10391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50800" dir="5400000" algn="ctr" rotWithShape="0">
              <a:srgbClr val="000000">
                <a:alpha val="9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3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3)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City Council Chamber Audio Visual (A/V) Upgrade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1" y="1529555"/>
            <a:ext cx="6886202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September 2023 </a:t>
            </a:r>
            <a:r>
              <a:rPr lang="en-US" sz="1600" dirty="0"/>
              <a:t>– Award $81,888 Design Build Contract 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October 2023 </a:t>
            </a:r>
            <a:r>
              <a:rPr lang="en-US" sz="1600" dirty="0"/>
              <a:t>– Notice to Proceed in design and material procurement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December 2023 </a:t>
            </a:r>
            <a:r>
              <a:rPr lang="en-US" sz="1600" dirty="0"/>
              <a:t>– Construction Start (4 Weeks)</a:t>
            </a:r>
          </a:p>
          <a:p>
            <a:endParaRPr lang="en-US" sz="1000" b="1" dirty="0"/>
          </a:p>
          <a:p>
            <a:r>
              <a:rPr lang="en-US" sz="1600" b="1" dirty="0"/>
              <a:t>Construction Scope –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(4) 30x optical zoom 4K video cameras &amp; (1) camera controller/switcher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Webpresenter</a:t>
            </a:r>
            <a:r>
              <a:rPr lang="en-US" sz="1600" dirty="0"/>
              <a:t> that will connect to laptop or PC web conferencing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43” Multiview monitor in the broadcast control room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Dual 7” rack mounted monitors  in the broadcast room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Ethernet switch for the AV system lives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4K HDMI broadcast system for streaming and recording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(1) 24” podium &amp; (12) desktop </a:t>
            </a:r>
            <a:r>
              <a:rPr lang="en-US" sz="1600" dirty="0" err="1"/>
              <a:t>goosenect</a:t>
            </a:r>
            <a:r>
              <a:rPr lang="en-US" sz="1600" dirty="0"/>
              <a:t> microphones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(2) digital signal processors to handle all audio routing, echo</a:t>
            </a:r>
          </a:p>
          <a:p>
            <a:r>
              <a:rPr lang="en-US" sz="1600" dirty="0"/>
              <a:t>       cancellation, and audio processing and controllers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(8) 6.5” ceiling mounted speakers &amp; (2) 4 channel 60W sound </a:t>
            </a:r>
          </a:p>
          <a:p>
            <a:r>
              <a:rPr lang="en-US" sz="1600" dirty="0"/>
              <a:t>       amplifiers &amp; (2) clock audio capacitive touch switches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(5) desktop speakers at the council members’ dais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All other incidental materials and installation to provide</a:t>
            </a:r>
          </a:p>
          <a:p>
            <a:r>
              <a:rPr lang="en-US" sz="1600" dirty="0"/>
              <a:t>      audio and video digital broadcasting and re-broadcasting </a:t>
            </a:r>
          </a:p>
          <a:p>
            <a:r>
              <a:rPr lang="en-US" sz="1600" dirty="0"/>
              <a:t>      in 4k high definition.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88220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3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3)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City Council Chamber A/V Upgrade – Construction Images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0ED7BE-FA14-A830-F0FE-DE6C5CA78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3160" y="1521062"/>
            <a:ext cx="3454786" cy="4606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9C5676-E55E-4AC9-CCD3-39B9DE36EC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188904" y="1521061"/>
            <a:ext cx="3467021" cy="4622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BCC703-8F69-FD58-DF3A-79A50DB6D0F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094354" y="1521062"/>
            <a:ext cx="3506332" cy="4675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92403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3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3 of 3)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City Council Chamber A/V Upgrade – Construction Images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0ED7BE-FA14-A830-F0FE-DE6C5CA78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043" y="1691305"/>
            <a:ext cx="2947329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A64528-4C9B-D825-3365-77D832D1A4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13420" y="1691305"/>
            <a:ext cx="2947329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EBD257-985F-15E6-0424-ED6E7F1385F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096000" y="1691305"/>
            <a:ext cx="2982580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5431C4-3665-F9F6-60C0-D07308789BA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161627" y="1691305"/>
            <a:ext cx="2947328" cy="2210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0D7D18-747D-D6EF-38D8-333514CE6A9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9314" y="4052384"/>
            <a:ext cx="2947329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CBD251-12F5-4ECE-B282-BB70164C26C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113419" y="4061446"/>
            <a:ext cx="2934785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353656-2CC5-6D8B-B732-AF75DB3BAE6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6131251" y="4061446"/>
            <a:ext cx="2947329" cy="2210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A18ECF-F16F-0267-4F5A-3285BAC7ED3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9161627" y="4061446"/>
            <a:ext cx="2947328" cy="2210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4635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A6A2CA-E597-4AAF-AB1B-32850339A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731"/>
            <a:ext cx="12192000" cy="6854499"/>
          </a:xfrm>
          <a:prstGeom prst="rect">
            <a:avLst/>
          </a:prstGeom>
        </p:spPr>
      </p:pic>
      <p:sp>
        <p:nvSpPr>
          <p:cNvPr id="10" name="Freeform 4">
            <a:extLst>
              <a:ext uri="{FF2B5EF4-FFF2-40B4-BE49-F238E27FC236}">
                <a16:creationId xmlns:a16="http://schemas.microsoft.com/office/drawing/2014/main" id="{CF814E69-BE75-4FBA-BFCB-5E93DA8738A1}"/>
              </a:ext>
            </a:extLst>
          </p:cNvPr>
          <p:cNvSpPr/>
          <p:nvPr/>
        </p:nvSpPr>
        <p:spPr>
          <a:xfrm flipH="1">
            <a:off x="0" y="9232"/>
            <a:ext cx="7721600" cy="6858000"/>
          </a:xfrm>
          <a:custGeom>
            <a:avLst/>
            <a:gdLst>
              <a:gd name="connsiteX0" fmla="*/ 2531213 w 6896094"/>
              <a:gd name="connsiteY0" fmla="*/ 0 h 5143500"/>
              <a:gd name="connsiteX1" fmla="*/ 2784922 w 6896094"/>
              <a:gd name="connsiteY1" fmla="*/ 0 h 5143500"/>
              <a:gd name="connsiteX2" fmla="*/ 3688437 w 6896094"/>
              <a:gd name="connsiteY2" fmla="*/ 0 h 5143500"/>
              <a:gd name="connsiteX3" fmla="*/ 5096322 w 6896094"/>
              <a:gd name="connsiteY3" fmla="*/ 0 h 5143500"/>
              <a:gd name="connsiteX4" fmla="*/ 6896094 w 6896094"/>
              <a:gd name="connsiteY4" fmla="*/ 0 h 5143500"/>
              <a:gd name="connsiteX5" fmla="*/ 6896094 w 6896094"/>
              <a:gd name="connsiteY5" fmla="*/ 5143500 h 5143500"/>
              <a:gd name="connsiteX6" fmla="*/ 5096322 w 6896094"/>
              <a:gd name="connsiteY6" fmla="*/ 5143500 h 5143500"/>
              <a:gd name="connsiteX7" fmla="*/ 4501963 w 6896094"/>
              <a:gd name="connsiteY7" fmla="*/ 5143500 h 5143500"/>
              <a:gd name="connsiteX8" fmla="*/ 3688437 w 6896094"/>
              <a:gd name="connsiteY8" fmla="*/ 5143500 h 5143500"/>
              <a:gd name="connsiteX9" fmla="*/ 2784922 w 6896094"/>
              <a:gd name="connsiteY9" fmla="*/ 5143500 h 5143500"/>
              <a:gd name="connsiteX10" fmla="*/ 1997524 w 6896094"/>
              <a:gd name="connsiteY10" fmla="*/ 5143500 h 5143500"/>
              <a:gd name="connsiteX11" fmla="*/ 1997524 w 6896094"/>
              <a:gd name="connsiteY11" fmla="*/ 5143497 h 5143500"/>
              <a:gd name="connsiteX12" fmla="*/ 1058295 w 6896094"/>
              <a:gd name="connsiteY12" fmla="*/ 5143497 h 5143500"/>
              <a:gd name="connsiteX13" fmla="*/ 1058294 w 6896094"/>
              <a:gd name="connsiteY13" fmla="*/ 5143500 h 5143500"/>
              <a:gd name="connsiteX14" fmla="*/ 0 w 6896094"/>
              <a:gd name="connsiteY1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6094" h="5143500">
                <a:moveTo>
                  <a:pt x="2531213" y="0"/>
                </a:moveTo>
                <a:lnTo>
                  <a:pt x="2784922" y="0"/>
                </a:lnTo>
                <a:lnTo>
                  <a:pt x="3688437" y="0"/>
                </a:lnTo>
                <a:lnTo>
                  <a:pt x="5096322" y="0"/>
                </a:lnTo>
                <a:lnTo>
                  <a:pt x="6896094" y="0"/>
                </a:lnTo>
                <a:lnTo>
                  <a:pt x="6896094" y="5143500"/>
                </a:lnTo>
                <a:lnTo>
                  <a:pt x="5096322" y="5143500"/>
                </a:lnTo>
                <a:lnTo>
                  <a:pt x="4501963" y="5143500"/>
                </a:lnTo>
                <a:lnTo>
                  <a:pt x="3688437" y="5143500"/>
                </a:lnTo>
                <a:lnTo>
                  <a:pt x="2784922" y="5143500"/>
                </a:lnTo>
                <a:lnTo>
                  <a:pt x="1997524" y="5143500"/>
                </a:lnTo>
                <a:lnTo>
                  <a:pt x="1997524" y="5143497"/>
                </a:lnTo>
                <a:lnTo>
                  <a:pt x="1058295" y="5143497"/>
                </a:lnTo>
                <a:lnTo>
                  <a:pt x="1058294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206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8BBF93E8-E5DD-6AB8-38E0-81D12E025E09}"/>
              </a:ext>
            </a:extLst>
          </p:cNvPr>
          <p:cNvSpPr txBox="1">
            <a:spLocks/>
          </p:cNvSpPr>
          <p:nvPr/>
        </p:nvSpPr>
        <p:spPr>
          <a:xfrm>
            <a:off x="353492" y="688968"/>
            <a:ext cx="11263046" cy="286232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3Q CIP Summary Recap:</a:t>
            </a:r>
          </a:p>
          <a:p>
            <a:pPr algn="l"/>
            <a:endParaRPr lang="en-US" sz="2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endParaRPr lang="en-US" sz="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25 Projects in Design or Planning (= 2Q)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 Projects in Construction or Out to Bid (3 &gt; 2Q)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43 Projects in total (3 &gt; 2Q)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 Completed Projects (4 &gt; 2Q)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$57M in Total CIP Budget ($6M &gt; 2Q)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sz="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en-US" sz="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AC39537-6379-293C-7A00-4A5905BA4A3F}"/>
              </a:ext>
            </a:extLst>
          </p:cNvPr>
          <p:cNvSpPr txBox="1">
            <a:spLocks/>
          </p:cNvSpPr>
          <p:nvPr/>
        </p:nvSpPr>
        <p:spPr>
          <a:xfrm>
            <a:off x="732882" y="2946659"/>
            <a:ext cx="11320129" cy="184665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00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Gardena Aquatic &amp; Senior Center Project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– 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December 12, 2023, Additional </a:t>
            </a:r>
            <a:r>
              <a:rPr lang="en-US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$6.2M </a:t>
            </a:r>
          </a:p>
          <a:p>
            <a:pPr algn="l"/>
            <a:r>
              <a:rPr lang="en-US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General Fund Reserve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Amended by 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the City Council  </a:t>
            </a:r>
          </a:p>
          <a:p>
            <a:pPr algn="l"/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301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EA89089-4CEF-498D-BE31-CC0E6636C1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8" b="7538"/>
          <a:stretch/>
        </p:blipFill>
        <p:spPr>
          <a:xfrm>
            <a:off x="0" y="0"/>
            <a:ext cx="12192000" cy="6858000"/>
          </a:xfrm>
        </p:spPr>
      </p:pic>
      <p:sp>
        <p:nvSpPr>
          <p:cNvPr id="10" name="Rectangle 9"/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solidFill>
            <a:srgbClr val="002060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9" name="Footer Text"/>
          <p:cNvSpPr txBox="1"/>
          <p:nvPr/>
        </p:nvSpPr>
        <p:spPr>
          <a:xfrm>
            <a:off x="501873" y="5479104"/>
            <a:ext cx="11217077" cy="1846659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CIP </a:t>
            </a:r>
            <a:r>
              <a:rPr lang="en-US" sz="40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3Q </a:t>
            </a:r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PROJECT UPDATES 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-8393" y="5909974"/>
            <a:ext cx="774865" cy="6487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2" name="Footer Text">
            <a:extLst>
              <a:ext uri="{FF2B5EF4-FFF2-40B4-BE49-F238E27FC236}">
                <a16:creationId xmlns:a16="http://schemas.microsoft.com/office/drawing/2014/main" id="{A67B35A9-467F-4C0A-4AAB-9B5100759FF8}"/>
              </a:ext>
            </a:extLst>
          </p:cNvPr>
          <p:cNvSpPr txBox="1"/>
          <p:nvPr/>
        </p:nvSpPr>
        <p:spPr>
          <a:xfrm>
            <a:off x="3125085" y="2197049"/>
            <a:ext cx="5941830" cy="2215991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QUESTIONS?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737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A6A2CA-E597-4AAF-AB1B-32850339A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50"/>
            <a:ext cx="12192000" cy="6854499"/>
          </a:xfrm>
          <a:prstGeom prst="rect">
            <a:avLst/>
          </a:prstGeom>
        </p:spPr>
      </p:pic>
      <p:sp>
        <p:nvSpPr>
          <p:cNvPr id="10" name="Freeform 4">
            <a:extLst>
              <a:ext uri="{FF2B5EF4-FFF2-40B4-BE49-F238E27FC236}">
                <a16:creationId xmlns:a16="http://schemas.microsoft.com/office/drawing/2014/main" id="{CF814E69-BE75-4FBA-BFCB-5E93DA8738A1}"/>
              </a:ext>
            </a:extLst>
          </p:cNvPr>
          <p:cNvSpPr/>
          <p:nvPr/>
        </p:nvSpPr>
        <p:spPr>
          <a:xfrm flipH="1">
            <a:off x="0" y="9232"/>
            <a:ext cx="7721600" cy="6858000"/>
          </a:xfrm>
          <a:custGeom>
            <a:avLst/>
            <a:gdLst>
              <a:gd name="connsiteX0" fmla="*/ 2531213 w 6896094"/>
              <a:gd name="connsiteY0" fmla="*/ 0 h 5143500"/>
              <a:gd name="connsiteX1" fmla="*/ 2784922 w 6896094"/>
              <a:gd name="connsiteY1" fmla="*/ 0 h 5143500"/>
              <a:gd name="connsiteX2" fmla="*/ 3688437 w 6896094"/>
              <a:gd name="connsiteY2" fmla="*/ 0 h 5143500"/>
              <a:gd name="connsiteX3" fmla="*/ 5096322 w 6896094"/>
              <a:gd name="connsiteY3" fmla="*/ 0 h 5143500"/>
              <a:gd name="connsiteX4" fmla="*/ 6896094 w 6896094"/>
              <a:gd name="connsiteY4" fmla="*/ 0 h 5143500"/>
              <a:gd name="connsiteX5" fmla="*/ 6896094 w 6896094"/>
              <a:gd name="connsiteY5" fmla="*/ 5143500 h 5143500"/>
              <a:gd name="connsiteX6" fmla="*/ 5096322 w 6896094"/>
              <a:gd name="connsiteY6" fmla="*/ 5143500 h 5143500"/>
              <a:gd name="connsiteX7" fmla="*/ 4501963 w 6896094"/>
              <a:gd name="connsiteY7" fmla="*/ 5143500 h 5143500"/>
              <a:gd name="connsiteX8" fmla="*/ 3688437 w 6896094"/>
              <a:gd name="connsiteY8" fmla="*/ 5143500 h 5143500"/>
              <a:gd name="connsiteX9" fmla="*/ 2784922 w 6896094"/>
              <a:gd name="connsiteY9" fmla="*/ 5143500 h 5143500"/>
              <a:gd name="connsiteX10" fmla="*/ 1997524 w 6896094"/>
              <a:gd name="connsiteY10" fmla="*/ 5143500 h 5143500"/>
              <a:gd name="connsiteX11" fmla="*/ 1997524 w 6896094"/>
              <a:gd name="connsiteY11" fmla="*/ 5143497 h 5143500"/>
              <a:gd name="connsiteX12" fmla="*/ 1058295 w 6896094"/>
              <a:gd name="connsiteY12" fmla="*/ 5143497 h 5143500"/>
              <a:gd name="connsiteX13" fmla="*/ 1058294 w 6896094"/>
              <a:gd name="connsiteY13" fmla="*/ 5143500 h 5143500"/>
              <a:gd name="connsiteX14" fmla="*/ 0 w 6896094"/>
              <a:gd name="connsiteY1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6094" h="5143500">
                <a:moveTo>
                  <a:pt x="2531213" y="0"/>
                </a:moveTo>
                <a:lnTo>
                  <a:pt x="2784922" y="0"/>
                </a:lnTo>
                <a:lnTo>
                  <a:pt x="3688437" y="0"/>
                </a:lnTo>
                <a:lnTo>
                  <a:pt x="5096322" y="0"/>
                </a:lnTo>
                <a:lnTo>
                  <a:pt x="6896094" y="0"/>
                </a:lnTo>
                <a:lnTo>
                  <a:pt x="6896094" y="5143500"/>
                </a:lnTo>
                <a:lnTo>
                  <a:pt x="5096322" y="5143500"/>
                </a:lnTo>
                <a:lnTo>
                  <a:pt x="4501963" y="5143500"/>
                </a:lnTo>
                <a:lnTo>
                  <a:pt x="3688437" y="5143500"/>
                </a:lnTo>
                <a:lnTo>
                  <a:pt x="2784922" y="5143500"/>
                </a:lnTo>
                <a:lnTo>
                  <a:pt x="1997524" y="5143500"/>
                </a:lnTo>
                <a:lnTo>
                  <a:pt x="1997524" y="5143497"/>
                </a:lnTo>
                <a:lnTo>
                  <a:pt x="1058295" y="5143497"/>
                </a:lnTo>
                <a:lnTo>
                  <a:pt x="1058294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206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400B3D1-A01D-4F8A-A31C-1508301A3D23}"/>
              </a:ext>
            </a:extLst>
          </p:cNvPr>
          <p:cNvSpPr txBox="1">
            <a:spLocks/>
          </p:cNvSpPr>
          <p:nvPr/>
        </p:nvSpPr>
        <p:spPr>
          <a:xfrm>
            <a:off x="364114" y="319608"/>
            <a:ext cx="6168360" cy="670952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City of Gardena Public Works Department is currently managing </a:t>
            </a:r>
          </a:p>
          <a:p>
            <a:pPr algn="l"/>
            <a:r>
              <a:rPr lang="en-US" sz="2400" b="1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43 projects</a:t>
            </a: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Pre-Design to Post Construction (3 &gt; Previous 2Q).</a:t>
            </a:r>
            <a:br>
              <a:rPr lang="en-US" sz="24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$57M in CIP Projects</a:t>
            </a:r>
          </a:p>
          <a:p>
            <a:pPr algn="l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Across sewers, storm drains, streets, sidewalks, city facilities and parks </a:t>
            </a:r>
          </a:p>
          <a:p>
            <a:pPr algn="l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($6M &gt; Previous 2Q).</a:t>
            </a:r>
          </a:p>
          <a:p>
            <a:pPr algn="l"/>
            <a:endParaRPr lang="en-US" sz="2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Three (3) additional projects commenced since 2Q 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Storm Drain Master Plan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Intelligent Transportation System (ITS) Master Plan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Normandie Railroad Crossing Rehabilitation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046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997EF13-AA6B-839F-AEBF-D9805282BFD9}"/>
              </a:ext>
            </a:extLst>
          </p:cNvPr>
          <p:cNvSpPr txBox="1">
            <a:spLocks/>
          </p:cNvSpPr>
          <p:nvPr/>
        </p:nvSpPr>
        <p:spPr>
          <a:xfrm>
            <a:off x="437584" y="477956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Planning &amp; Design </a:t>
            </a:r>
            <a:r>
              <a:rPr lang="en-US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2)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0666307-F6B2-5402-0B52-0AFF3ECDF192}"/>
              </a:ext>
            </a:extLst>
          </p:cNvPr>
          <p:cNvSpPr txBox="1">
            <a:spLocks/>
          </p:cNvSpPr>
          <p:nvPr/>
        </p:nvSpPr>
        <p:spPr>
          <a:xfrm>
            <a:off x="363162" y="727689"/>
            <a:ext cx="11459561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manages variety of projects in coordination with City Interdepartmental, MTA, Caltrans, UPRR, County, &amp; Other Cities   </a:t>
            </a:r>
          </a:p>
          <a:p>
            <a:endParaRPr lang="en-US" dirty="0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7D3D90F-B971-4F10-0A96-1F6DFE791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752" y="1667455"/>
            <a:ext cx="3401979" cy="446285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52F14B4-0141-A7C2-2866-0167ECA9B6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574525"/>
              </p:ext>
            </p:extLst>
          </p:nvPr>
        </p:nvGraphicFramePr>
        <p:xfrm>
          <a:off x="536449" y="1697315"/>
          <a:ext cx="7539532" cy="4432999"/>
        </p:xfrm>
        <a:graphic>
          <a:graphicData uri="http://schemas.openxmlformats.org/drawingml/2006/table">
            <a:tbl>
              <a:tblPr/>
              <a:tblGrid>
                <a:gridCol w="556897">
                  <a:extLst>
                    <a:ext uri="{9D8B030D-6E8A-4147-A177-3AD203B41FA5}">
                      <a16:colId xmlns:a16="http://schemas.microsoft.com/office/drawing/2014/main" val="2496521920"/>
                    </a:ext>
                  </a:extLst>
                </a:gridCol>
                <a:gridCol w="5140590">
                  <a:extLst>
                    <a:ext uri="{9D8B030D-6E8A-4147-A177-3AD203B41FA5}">
                      <a16:colId xmlns:a16="http://schemas.microsoft.com/office/drawing/2014/main" val="3375255381"/>
                    </a:ext>
                  </a:extLst>
                </a:gridCol>
                <a:gridCol w="1842045">
                  <a:extLst>
                    <a:ext uri="{9D8B030D-6E8A-4147-A177-3AD203B41FA5}">
                      <a16:colId xmlns:a16="http://schemas.microsoft.com/office/drawing/2014/main" val="2391646697"/>
                    </a:ext>
                  </a:extLst>
                </a:gridCol>
              </a:tblGrid>
              <a:tr h="3016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Street/Traffic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119341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Decorative Street Lighting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36448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Citywide Wayfinding Entry Signs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631634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Artesia Blvd Improvements, Ph 2 (Western to Vermont)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830778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RBB Improvement (Crenshaw to Vermont)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415501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Rosecrans Ave Regional Traffic Signal Synchronization Project (TSSP)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165228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RBB Regional TSSP (at Crenshaw)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548394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MBB Regional TSSP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845806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Ave Traffic Signal Upgrade at RBB and Rosecrans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753590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Development of Intelligent Transportation Study (ITS) Master Plan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434548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Improvements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237434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Pedestrian Safety Improvements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205799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Western Avenue RR Crossing Rehabilitation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Planning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549571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Normandie Avenue RR Crossing Rehbilitation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Planning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85727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Ave Street Improvements (Rosecrans to 135th)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643402"/>
                  </a:ext>
                </a:extLst>
              </a:tr>
              <a:tr h="2754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Intelligent Transportation System (ITS) Master Plan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963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965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997EF13-AA6B-839F-AEBF-D9805282BFD9}"/>
              </a:ext>
            </a:extLst>
          </p:cNvPr>
          <p:cNvSpPr txBox="1">
            <a:spLocks/>
          </p:cNvSpPr>
          <p:nvPr/>
        </p:nvSpPr>
        <p:spPr>
          <a:xfrm>
            <a:off x="437584" y="477956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Planning &amp; Design </a:t>
            </a:r>
            <a:r>
              <a:rPr lang="en-US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2)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0666307-F6B2-5402-0B52-0AFF3ECDF192}"/>
              </a:ext>
            </a:extLst>
          </p:cNvPr>
          <p:cNvSpPr txBox="1">
            <a:spLocks/>
          </p:cNvSpPr>
          <p:nvPr/>
        </p:nvSpPr>
        <p:spPr>
          <a:xfrm>
            <a:off x="363162" y="727689"/>
            <a:ext cx="11459561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manages variety of projects in coordination with City Recreation, Metro, Caltrans, UPRR, County, &amp; Other Cities   </a:t>
            </a:r>
          </a:p>
          <a:p>
            <a:endParaRPr lang="en-US" dirty="0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7D3D90F-B971-4F10-0A96-1F6DFE791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1533525"/>
            <a:ext cx="3475131" cy="4462856"/>
          </a:xfrm>
          <a:prstGeom prst="rect">
            <a:avLst/>
          </a:prstGeom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D96C17D5-CFBC-8360-2F68-A187861B0C03}"/>
              </a:ext>
            </a:extLst>
          </p:cNvPr>
          <p:cNvSpPr txBox="1">
            <a:spLocks/>
          </p:cNvSpPr>
          <p:nvPr/>
        </p:nvSpPr>
        <p:spPr>
          <a:xfrm>
            <a:off x="552328" y="5479252"/>
            <a:ext cx="4458369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25     Total CIP Projects in Planning &amp; Design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9B1404-9B8E-E0E1-6EAA-C2350CCBA6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608429"/>
              </p:ext>
            </p:extLst>
          </p:nvPr>
        </p:nvGraphicFramePr>
        <p:xfrm>
          <a:off x="556856" y="1533524"/>
          <a:ext cx="7380135" cy="3653194"/>
        </p:xfrm>
        <a:graphic>
          <a:graphicData uri="http://schemas.openxmlformats.org/drawingml/2006/table">
            <a:tbl>
              <a:tblPr/>
              <a:tblGrid>
                <a:gridCol w="545124">
                  <a:extLst>
                    <a:ext uri="{9D8B030D-6E8A-4147-A177-3AD203B41FA5}">
                      <a16:colId xmlns:a16="http://schemas.microsoft.com/office/drawing/2014/main" val="2179024041"/>
                    </a:ext>
                  </a:extLst>
                </a:gridCol>
                <a:gridCol w="5031910">
                  <a:extLst>
                    <a:ext uri="{9D8B030D-6E8A-4147-A177-3AD203B41FA5}">
                      <a16:colId xmlns:a16="http://schemas.microsoft.com/office/drawing/2014/main" val="1774611419"/>
                    </a:ext>
                  </a:extLst>
                </a:gridCol>
                <a:gridCol w="1803101">
                  <a:extLst>
                    <a:ext uri="{9D8B030D-6E8A-4147-A177-3AD203B41FA5}">
                      <a16:colId xmlns:a16="http://schemas.microsoft.com/office/drawing/2014/main" val="1948787525"/>
                    </a:ext>
                  </a:extLst>
                </a:gridCol>
              </a:tblGrid>
              <a:tr h="328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 &amp; Facilities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090533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Rosecrans Community Center - Demo Phase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047223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Rowely Park Gym HVAC Upgrade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783298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Rowely Park Electronic Signage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624098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Rowley Park Basketball Court Rehab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336408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 Fukai Park Improvement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641796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Civic Center Lighting and NCC Electrical Improvements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154354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Multi-Park Improvements/Master Plan Study (Led by Recs &amp; Human Srvs)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7370971"/>
                  </a:ext>
                </a:extLst>
              </a:tr>
              <a:tr h="328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&amp; Sewer System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866505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Master Plan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153770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Sewer Master Plan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862649"/>
                  </a:ext>
                </a:extLst>
              </a:tr>
              <a:tr h="299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263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629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5185366-9AE9-E1E9-226F-BC19E939DB05}"/>
              </a:ext>
            </a:extLst>
          </p:cNvPr>
          <p:cNvSpPr txBox="1">
            <a:spLocks/>
          </p:cNvSpPr>
          <p:nvPr/>
        </p:nvSpPr>
        <p:spPr>
          <a:xfrm>
            <a:off x="517097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Construction or Out to Bid</a:t>
            </a:r>
            <a:endParaRPr lang="en-US" sz="373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57D8CF3-DBF7-C841-9377-30654D17C106}"/>
              </a:ext>
            </a:extLst>
          </p:cNvPr>
          <p:cNvSpPr txBox="1">
            <a:spLocks/>
          </p:cNvSpPr>
          <p:nvPr/>
        </p:nvSpPr>
        <p:spPr>
          <a:xfrm>
            <a:off x="556854" y="922765"/>
            <a:ext cx="10306616" cy="168869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oversees various types of City projects.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4F063EB-F726-2CF2-3AA8-24D10EA00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8261" y="3599149"/>
            <a:ext cx="3646498" cy="24947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BE26949-8DD9-EE86-8FA9-29A4A968D9F3}"/>
              </a:ext>
            </a:extLst>
          </p:cNvPr>
          <p:cNvSpPr txBox="1"/>
          <p:nvPr/>
        </p:nvSpPr>
        <p:spPr>
          <a:xfrm>
            <a:off x="517097" y="5935235"/>
            <a:ext cx="9936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Note: Detail status of all projects are provided on a separate document.</a:t>
            </a:r>
          </a:p>
          <a:p>
            <a:endParaRPr lang="en-US" sz="2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570822-8E4E-E56C-DF45-C8E29C086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374106"/>
              </p:ext>
            </p:extLst>
          </p:nvPr>
        </p:nvGraphicFramePr>
        <p:xfrm>
          <a:off x="640627" y="1419225"/>
          <a:ext cx="7632864" cy="4101122"/>
        </p:xfrm>
        <a:graphic>
          <a:graphicData uri="http://schemas.openxmlformats.org/drawingml/2006/table">
            <a:tbl>
              <a:tblPr/>
              <a:tblGrid>
                <a:gridCol w="552285">
                  <a:extLst>
                    <a:ext uri="{9D8B030D-6E8A-4147-A177-3AD203B41FA5}">
                      <a16:colId xmlns:a16="http://schemas.microsoft.com/office/drawing/2014/main" val="1345752279"/>
                    </a:ext>
                  </a:extLst>
                </a:gridCol>
                <a:gridCol w="5381240">
                  <a:extLst>
                    <a:ext uri="{9D8B030D-6E8A-4147-A177-3AD203B41FA5}">
                      <a16:colId xmlns:a16="http://schemas.microsoft.com/office/drawing/2014/main" val="4153665195"/>
                    </a:ext>
                  </a:extLst>
                </a:gridCol>
                <a:gridCol w="1699339">
                  <a:extLst>
                    <a:ext uri="{9D8B030D-6E8A-4147-A177-3AD203B41FA5}">
                      <a16:colId xmlns:a16="http://schemas.microsoft.com/office/drawing/2014/main" val="1823991280"/>
                    </a:ext>
                  </a:extLst>
                </a:gridCol>
              </a:tblGrid>
              <a:tr h="2352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Projects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112984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Pedestrian Safety Improvements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7445061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Artesia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Blvd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Improvements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(Ph 1) - Traffic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Detour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&amp; UPRR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Rehab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664494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Street Improvement (Artesia to Gardena)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094646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Budlong (El Segundo to RBB) &amp; Halldale (135th to El Segundo) Improvements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899183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2020-2021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255793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2021-2022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557147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69208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Marked Crosswalk with PHB on Vermont/133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909641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Fire Station #158 Water Damage Repairs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313960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Aquatic &amp; Senior Center - Underground Utility Phase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3919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 Ness Avenue Street Improvement (RBB to Marine)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517123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Aquatic &amp; Senior Center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6813718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Nakaoka Community Center HVAC Upgrade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728848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Council Chambers AV Upgrade Design/Build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469725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Sewer Smoke Test on New Hampshire Avenue s/o 170th Street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542145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 Charge Ready Installation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Design/Build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677527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2021-2022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166153"/>
                  </a:ext>
                </a:extLst>
              </a:tr>
              <a:tr h="2147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037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208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D5D6612-26BA-20DA-6004-A6E5209C3708}"/>
              </a:ext>
            </a:extLst>
          </p:cNvPr>
          <p:cNvSpPr/>
          <p:nvPr/>
        </p:nvSpPr>
        <p:spPr>
          <a:xfrm>
            <a:off x="4821531" y="0"/>
            <a:ext cx="7377395" cy="6409388"/>
          </a:xfrm>
          <a:custGeom>
            <a:avLst/>
            <a:gdLst>
              <a:gd name="connsiteX0" fmla="*/ 2940628 w 7450282"/>
              <a:gd name="connsiteY0" fmla="*/ 10391 h 6400800"/>
              <a:gd name="connsiteX1" fmla="*/ 7450282 w 7450282"/>
              <a:gd name="connsiteY1" fmla="*/ 0 h 6400800"/>
              <a:gd name="connsiteX2" fmla="*/ 7439891 w 7450282"/>
              <a:gd name="connsiteY2" fmla="*/ 6400800 h 6400800"/>
              <a:gd name="connsiteX3" fmla="*/ 0 w 7450282"/>
              <a:gd name="connsiteY3" fmla="*/ 6390409 h 6400800"/>
              <a:gd name="connsiteX4" fmla="*/ 2940628 w 7450282"/>
              <a:gd name="connsiteY4" fmla="*/ 10391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0282" h="6400800">
                <a:moveTo>
                  <a:pt x="2940628" y="10391"/>
                </a:moveTo>
                <a:lnTo>
                  <a:pt x="7450282" y="0"/>
                </a:lnTo>
                <a:cubicBezTo>
                  <a:pt x="7446818" y="2133600"/>
                  <a:pt x="7443355" y="4267200"/>
                  <a:pt x="7439891" y="6400800"/>
                </a:cubicBezTo>
                <a:lnTo>
                  <a:pt x="0" y="6390409"/>
                </a:lnTo>
                <a:lnTo>
                  <a:pt x="2940628" y="10391"/>
                </a:lnTo>
                <a:close/>
              </a:path>
            </a:pathLst>
          </a:cu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4)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Local Street Improvements FY 2020-2023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1" y="1427471"/>
            <a:ext cx="800100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March 2023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Complete Construction Document   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May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2023 –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Award $2.4M Construction Contract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July 2023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Construction Notice to Proceed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December 2023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Construction Substantially Completed</a:t>
            </a:r>
          </a:p>
          <a:p>
            <a:endParaRPr lang="en-US" sz="100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Construction Scope –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268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,000 SF Grind &amp; Overlay Pavement Rehab 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520,000 SF Slurry Seal Pavement Rehab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3,300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LF Curb &amp; Gutter Reconstruction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7,300 SF Cross Gutters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5,600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SF Sidewalk Reconstruction 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8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Access Ramp Improvements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820 SF Alley and Driveway Improvements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Additional scope; adjust utility valves &amp;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MHs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  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traffic striping &amp; signings, traffic loops, 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replant trees, etc.  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06439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4)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Local Street Improvements FY 2020-2023 at Various Locations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793DA3-BB45-9B3F-E103-C224DCDE7522}"/>
              </a:ext>
            </a:extLst>
          </p:cNvPr>
          <p:cNvSpPr txBox="1"/>
          <p:nvPr/>
        </p:nvSpPr>
        <p:spPr>
          <a:xfrm>
            <a:off x="363161" y="1427471"/>
            <a:ext cx="491058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Completed Streets –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Ardath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Ave (129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134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129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Pl (Cul-de-sac to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Ardath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132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nd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Pl (Cul-de-sac to </a:t>
            </a:r>
            <a:r>
              <a:rPr lang="en-US" sz="2000" dirty="0" err="1">
                <a:solidFill>
                  <a:prstClr val="black"/>
                </a:solidFill>
                <a:latin typeface="Calibri" panose="020F0502020204030204"/>
              </a:rPr>
              <a:t>Ardath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)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135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Pl (Cul-de-sac to </a:t>
            </a:r>
            <a:r>
              <a:rPr lang="en-US" sz="2000" dirty="0" err="1">
                <a:solidFill>
                  <a:prstClr val="black"/>
                </a:solidFill>
                <a:latin typeface="Calibri" panose="020F0502020204030204"/>
              </a:rPr>
              <a:t>Ardath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141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 (Cul-de-sac to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Ardath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139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St (</a:t>
            </a:r>
            <a:r>
              <a:rPr lang="en-US" sz="2000" dirty="0" err="1">
                <a:solidFill>
                  <a:prstClr val="black"/>
                </a:solidFill>
                <a:latin typeface="Calibri" panose="020F0502020204030204"/>
              </a:rPr>
              <a:t>Ardath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to Van Ness)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Gramercy Pl (Marine to 154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St Andrews Pl (Marine to 154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152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 (Gramercy to Western)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153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rd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St (Gramercy to Western)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154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 (Gramercy to Western)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162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nd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St (Western to Normandie)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Gardena Blvd (Western to Normandie)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168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St (</a:t>
            </a:r>
            <a:r>
              <a:rPr lang="en-US" sz="2000" dirty="0" err="1">
                <a:solidFill>
                  <a:prstClr val="black"/>
                </a:solidFill>
                <a:latin typeface="Calibri" panose="020F0502020204030204"/>
              </a:rPr>
              <a:t>Halldale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to Cul-de-sac)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CB540A-A6ED-A804-1D14-428C451F67DF}"/>
              </a:ext>
            </a:extLst>
          </p:cNvPr>
          <p:cNvSpPr txBox="1"/>
          <p:nvPr/>
        </p:nvSpPr>
        <p:spPr>
          <a:xfrm>
            <a:off x="5273749" y="1474899"/>
            <a:ext cx="49105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169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 (La Salle to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Denker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170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Denker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Normandie/Railroad) 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169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St (Brighton to Brighton)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 San Luis St (Brighton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Ave to Bright Way)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Denker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Ave (169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170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Halldale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Ave (169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170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Brighton Ave (Railroad to 170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)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Berendo Ave (170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Willows)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S Catalina Ave (170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to Willows)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180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 (Western to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Denker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179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St (Evelyn to Normandie)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Evelyn Ave (178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182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000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Total Length = 25,1212 LF (4.76 Miles)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74507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3 of 4)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Local Street Improvements FY 2020-2023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0ED7BE-FA14-A830-F0FE-DE6C5CA78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043" y="1691305"/>
            <a:ext cx="2947330" cy="2210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A64528-4C9B-D825-3365-77D832D1A4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13420" y="1691305"/>
            <a:ext cx="2947330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EBD257-985F-15E6-0424-ED6E7F1385F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131252" y="1691305"/>
            <a:ext cx="2947329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5431C4-3665-F9F6-60C0-D07308789BA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161627" y="1691305"/>
            <a:ext cx="2947329" cy="2210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0D7D18-747D-D6EF-38D8-333514CE6A9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3043" y="4052384"/>
            <a:ext cx="2947330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CBD251-12F5-4ECE-B282-BB70164C26C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113420" y="4061446"/>
            <a:ext cx="2947329" cy="221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353656-2CC5-6D8B-B732-AF75DB3BAE6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6131252" y="4061446"/>
            <a:ext cx="2947329" cy="2210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A18ECF-F16F-0267-4F5A-3285BAC7ED3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9161627" y="4061446"/>
            <a:ext cx="2947328" cy="2210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69938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4 of 4)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Local Street Improvements FY 2020-2023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0ED7BE-FA14-A830-F0FE-DE6C5CA78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5082" y="1691306"/>
            <a:ext cx="5775858" cy="4331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9C5676-E55E-4AC9-CCD3-39B9DE36EC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67019" y="1691306"/>
            <a:ext cx="5775858" cy="4331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0911274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DBEFF5"/>
      </a:accent1>
      <a:accent2>
        <a:srgbClr val="002060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">
    <a:dk1>
      <a:sysClr val="windowText" lastClr="000000"/>
    </a:dk1>
    <a:lt1>
      <a:sysClr val="window" lastClr="FFFFFF"/>
    </a:lt1>
    <a:dk2>
      <a:srgbClr val="455F51"/>
    </a:dk2>
    <a:lt2>
      <a:srgbClr val="E2DFCC"/>
    </a:lt2>
    <a:accent1>
      <a:srgbClr val="DBEFF5"/>
    </a:accent1>
    <a:accent2>
      <a:srgbClr val="002060"/>
    </a:accent2>
    <a:accent3>
      <a:srgbClr val="37A76F"/>
    </a:accent3>
    <a:accent4>
      <a:srgbClr val="44C1A3"/>
    </a:accent4>
    <a:accent5>
      <a:srgbClr val="4EB3CF"/>
    </a:accent5>
    <a:accent6>
      <a:srgbClr val="51C3F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15306</TotalTime>
  <Words>1624</Words>
  <Application>Microsoft Office PowerPoint</Application>
  <PresentationFormat>Widescreen</PresentationFormat>
  <Paragraphs>358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Segoe UI</vt:lpstr>
      <vt:lpstr>Wingdings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Nguyen</dc:creator>
  <cp:lastModifiedBy>Kevin Kwak</cp:lastModifiedBy>
  <cp:revision>375</cp:revision>
  <cp:lastPrinted>2024-01-08T22:04:15Z</cp:lastPrinted>
  <dcterms:created xsi:type="dcterms:W3CDTF">2022-07-15T22:52:19Z</dcterms:created>
  <dcterms:modified xsi:type="dcterms:W3CDTF">2024-01-08T22:57:22Z</dcterms:modified>
</cp:coreProperties>
</file>