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Kollektif" charset="1" panose="020B0604020101010102"/>
      <p:regular r:id="rId10"/>
    </p:embeddedFont>
    <p:embeddedFont>
      <p:font typeface="Kollektif Bold" charset="1" panose="020B0604020101010102"/>
      <p:regular r:id="rId11"/>
    </p:embeddedFont>
    <p:embeddedFont>
      <p:font typeface="Kollektif Italics" charset="1" panose="020B0604020101010102"/>
      <p:regular r:id="rId12"/>
    </p:embeddedFont>
    <p:embeddedFont>
      <p:font typeface="Kollektif Bold Italics" charset="1" panose="020B0604020101010102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15" Target="slides/slide2.xml" Type="http://schemas.openxmlformats.org/officeDocument/2006/relationships/slide"/><Relationship Id="rId16" Target="slides/slide3.xml" Type="http://schemas.openxmlformats.org/officeDocument/2006/relationships/slide"/><Relationship Id="rId17" Target="slides/slide4.xml" Type="http://schemas.openxmlformats.org/officeDocument/2006/relationships/slide"/><Relationship Id="rId18" Target="slides/slide5.xml" Type="http://schemas.openxmlformats.org/officeDocument/2006/relationships/slide"/><Relationship Id="rId19" Target="slides/slide6.xml" Type="http://schemas.openxmlformats.org/officeDocument/2006/relationships/slide"/><Relationship Id="rId2" Target="presProps.xml" Type="http://schemas.openxmlformats.org/officeDocument/2006/relationships/presProps"/><Relationship Id="rId20" Target="slides/slide7.xml" Type="http://schemas.openxmlformats.org/officeDocument/2006/relationships/slide"/><Relationship Id="rId21" Target="slides/slide8.xml" Type="http://schemas.openxmlformats.org/officeDocument/2006/relationships/slide"/><Relationship Id="rId22" Target="slides/slide9.xml" Type="http://schemas.openxmlformats.org/officeDocument/2006/relationships/slide"/><Relationship Id="rId23" Target="slides/slide10.xml" Type="http://schemas.openxmlformats.org/officeDocument/2006/relationships/slide"/><Relationship Id="rId24" Target="slides/slide11.xml" Type="http://schemas.openxmlformats.org/officeDocument/2006/relationships/slide"/><Relationship Id="rId25" Target="slides/slide12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6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svg" Type="http://schemas.openxmlformats.org/officeDocument/2006/relationships/image"/><Relationship Id="rId11" Target="../media/image23.png" Type="http://schemas.openxmlformats.org/officeDocument/2006/relationships/image"/><Relationship Id="rId12" Target="../media/image24.svg" Type="http://schemas.openxmlformats.org/officeDocument/2006/relationships/image"/><Relationship Id="rId13" Target="../media/image25.png" Type="http://schemas.openxmlformats.org/officeDocument/2006/relationships/image"/><Relationship Id="rId14" Target="../media/image26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Relationship Id="rId7" Target="../media/image19.png" Type="http://schemas.openxmlformats.org/officeDocument/2006/relationships/image"/><Relationship Id="rId8" Target="../media/image20.sv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11" Target="../media/image33.png" Type="http://schemas.openxmlformats.org/officeDocument/2006/relationships/image"/><Relationship Id="rId12" Target="../media/image34.svg" Type="http://schemas.openxmlformats.org/officeDocument/2006/relationships/image"/><Relationship Id="rId13" Target="../media/image35.png" Type="http://schemas.openxmlformats.org/officeDocument/2006/relationships/image"/><Relationship Id="rId14" Target="../media/image36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27.png" Type="http://schemas.openxmlformats.org/officeDocument/2006/relationships/image"/><Relationship Id="rId6" Target="../media/image28.svg" Type="http://schemas.openxmlformats.org/officeDocument/2006/relationships/image"/><Relationship Id="rId7" Target="../media/image29.png" Type="http://schemas.openxmlformats.org/officeDocument/2006/relationships/image"/><Relationship Id="rId8" Target="../media/image30.sv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png" Type="http://schemas.openxmlformats.org/officeDocument/2006/relationships/image"/><Relationship Id="rId4" Target="../media/image6.png" Type="http://schemas.openxmlformats.org/officeDocument/2006/relationships/image"/><Relationship Id="rId5" Target="../media/image1.png" Type="http://schemas.openxmlformats.org/officeDocument/2006/relationships/image"/><Relationship Id="rId6" Target="../media/image2.png" Type="http://schemas.openxmlformats.org/officeDocument/2006/relationships/image"/><Relationship Id="rId7" Target="../media/image3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7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9.png" Type="http://schemas.openxmlformats.org/officeDocument/2006/relationships/image"/><Relationship Id="rId7" Target="../media/image10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1.pn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4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5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22624" y="4158882"/>
            <a:ext cx="8561510" cy="1969237"/>
            <a:chOff x="0" y="0"/>
            <a:chExt cx="11415347" cy="26256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1175"/>
              <a:ext cx="2624474" cy="2624474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625649" cy="2625649"/>
            </a:xfrm>
            <a:custGeom>
              <a:avLst/>
              <a:gdLst/>
              <a:ahLst/>
              <a:cxnLst/>
              <a:rect r="r" b="b" t="t" l="l"/>
              <a:pathLst>
                <a:path h="2625649" w="2625649">
                  <a:moveTo>
                    <a:pt x="0" y="0"/>
                  </a:moveTo>
                  <a:lnTo>
                    <a:pt x="2625649" y="0"/>
                  </a:lnTo>
                  <a:lnTo>
                    <a:pt x="2625649" y="2625649"/>
                  </a:lnTo>
                  <a:lnTo>
                    <a:pt x="0" y="26256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2885171" y="1307855"/>
              <a:ext cx="8459767" cy="0"/>
            </a:xfrm>
            <a:prstGeom prst="line">
              <a:avLst/>
            </a:prstGeom>
            <a:ln cap="rnd" w="2755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3889424" y="764814"/>
              <a:ext cx="222193" cy="222193"/>
            </a:xfrm>
            <a:custGeom>
              <a:avLst/>
              <a:gdLst/>
              <a:ahLst/>
              <a:cxnLst/>
              <a:rect r="r" b="b" t="t" l="l"/>
              <a:pathLst>
                <a:path h="222193" w="222193">
                  <a:moveTo>
                    <a:pt x="0" y="0"/>
                  </a:moveTo>
                  <a:lnTo>
                    <a:pt x="222193" y="0"/>
                  </a:lnTo>
                  <a:lnTo>
                    <a:pt x="222193" y="222193"/>
                  </a:lnTo>
                  <a:lnTo>
                    <a:pt x="0" y="2221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2885171" y="1450256"/>
              <a:ext cx="8530176" cy="5226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058"/>
                </a:lnSpc>
              </a:pPr>
              <a:r>
                <a:rPr lang="en-US" sz="2184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2184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10189444" y="764814"/>
              <a:ext cx="222193" cy="222193"/>
            </a:xfrm>
            <a:custGeom>
              <a:avLst/>
              <a:gdLst/>
              <a:ahLst/>
              <a:cxnLst/>
              <a:rect r="r" b="b" t="t" l="l"/>
              <a:pathLst>
                <a:path h="222193" w="222193">
                  <a:moveTo>
                    <a:pt x="0" y="0"/>
                  </a:moveTo>
                  <a:lnTo>
                    <a:pt x="222193" y="0"/>
                  </a:lnTo>
                  <a:lnTo>
                    <a:pt x="222193" y="222193"/>
                  </a:lnTo>
                  <a:lnTo>
                    <a:pt x="0" y="2221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5002850" y="267546"/>
              <a:ext cx="4294818" cy="104527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117"/>
                </a:lnSpc>
              </a:pPr>
              <a:r>
                <a:rPr lang="en-US" sz="4369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136377" y="9531425"/>
            <a:ext cx="5612525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1379692" y="2008958"/>
            <a:ext cx="5091991" cy="6269084"/>
          </a:xfrm>
          <a:custGeom>
            <a:avLst/>
            <a:gdLst/>
            <a:ahLst/>
            <a:cxnLst/>
            <a:rect r="r" b="b" t="t" l="l"/>
            <a:pathLst>
              <a:path h="6269084" w="5091991">
                <a:moveTo>
                  <a:pt x="0" y="0"/>
                </a:moveTo>
                <a:lnTo>
                  <a:pt x="5091991" y="0"/>
                </a:lnTo>
                <a:lnTo>
                  <a:pt x="5091991" y="6269084"/>
                </a:lnTo>
                <a:lnTo>
                  <a:pt x="0" y="62690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386644" y="4683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136377" y="2455741"/>
            <a:ext cx="7518605" cy="5860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913995" indent="-456997" lvl="1">
              <a:lnSpc>
                <a:spcPts val="5926"/>
              </a:lnSpc>
              <a:buFont typeface="Arial"/>
              <a:buChar char="•"/>
            </a:pPr>
            <a:r>
              <a:rPr lang="en-US" sz="4233">
                <a:solidFill>
                  <a:srgbClr val="FFFFFF"/>
                </a:solidFill>
                <a:latin typeface="Kollektif"/>
              </a:rPr>
              <a:t>Reduces property's assessed value by </a:t>
            </a:r>
            <a:r>
              <a:rPr lang="en-US" sz="4233">
                <a:solidFill>
                  <a:srgbClr val="FFBD59"/>
                </a:solidFill>
                <a:latin typeface="Kollektif"/>
              </a:rPr>
              <a:t>$7,000</a:t>
            </a:r>
          </a:p>
          <a:p>
            <a:pPr>
              <a:lnSpc>
                <a:spcPts val="1481"/>
              </a:lnSpc>
            </a:pPr>
          </a:p>
          <a:p>
            <a:pPr marL="913995" indent="-456997" lvl="1">
              <a:lnSpc>
                <a:spcPts val="5926"/>
              </a:lnSpc>
              <a:buFont typeface="Arial"/>
              <a:buChar char="•"/>
            </a:pPr>
            <a:r>
              <a:rPr lang="en-US" sz="4233">
                <a:solidFill>
                  <a:srgbClr val="FFFFFF"/>
                </a:solidFill>
                <a:latin typeface="Kollektif"/>
              </a:rPr>
              <a:t>Results in </a:t>
            </a:r>
            <a:r>
              <a:rPr lang="en-US" sz="4233">
                <a:solidFill>
                  <a:srgbClr val="FFBD59"/>
                </a:solidFill>
                <a:latin typeface="Kollektif"/>
              </a:rPr>
              <a:t>$70 off</a:t>
            </a:r>
            <a:r>
              <a:rPr lang="en-US" sz="4233">
                <a:solidFill>
                  <a:srgbClr val="FFFFFF"/>
                </a:solidFill>
                <a:latin typeface="Kollektif"/>
              </a:rPr>
              <a:t> property tax bill</a:t>
            </a:r>
          </a:p>
          <a:p>
            <a:pPr>
              <a:lnSpc>
                <a:spcPts val="1481"/>
              </a:lnSpc>
            </a:pPr>
          </a:p>
          <a:p>
            <a:pPr marL="913995" indent="-456997" lvl="1">
              <a:lnSpc>
                <a:spcPts val="5926"/>
              </a:lnSpc>
              <a:buFont typeface="Arial"/>
              <a:buChar char="•"/>
            </a:pPr>
            <a:r>
              <a:rPr lang="en-US" sz="4233">
                <a:solidFill>
                  <a:srgbClr val="FFBD59"/>
                </a:solidFill>
                <a:latin typeface="Kollektif"/>
              </a:rPr>
              <a:t>$30 million</a:t>
            </a:r>
            <a:r>
              <a:rPr lang="en-US" sz="4233">
                <a:solidFill>
                  <a:srgbClr val="FFFFFF"/>
                </a:solidFill>
                <a:latin typeface="Kollektif"/>
              </a:rPr>
              <a:t> dollars unclaimed in LA County, annually</a:t>
            </a:r>
          </a:p>
          <a:p>
            <a:pPr>
              <a:lnSpc>
                <a:spcPts val="1481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9144000" y="2136286"/>
            <a:ext cx="8461237" cy="6945767"/>
          </a:xfrm>
          <a:custGeom>
            <a:avLst/>
            <a:gdLst/>
            <a:ahLst/>
            <a:cxnLst/>
            <a:rect r="r" b="b" t="t" l="l"/>
            <a:pathLst>
              <a:path h="6945767" w="8461237">
                <a:moveTo>
                  <a:pt x="0" y="0"/>
                </a:moveTo>
                <a:lnTo>
                  <a:pt x="8461237" y="0"/>
                </a:lnTo>
                <a:lnTo>
                  <a:pt x="8461237" y="6945768"/>
                </a:lnTo>
                <a:lnTo>
                  <a:pt x="0" y="6945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4934" b="-4099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136377" y="385445"/>
            <a:ext cx="9855984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HOMEOWNERS' EXEMPTION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36377" y="9531425"/>
            <a:ext cx="5651491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655884" y="86979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309539" y="1932997"/>
            <a:ext cx="15949761" cy="79749"/>
          </a:xfrm>
          <a:custGeom>
            <a:avLst/>
            <a:gdLst/>
            <a:ahLst/>
            <a:cxnLst/>
            <a:rect r="r" b="b" t="t" l="l"/>
            <a:pathLst>
              <a:path h="79749" w="15949761">
                <a:moveTo>
                  <a:pt x="0" y="0"/>
                </a:moveTo>
                <a:lnTo>
                  <a:pt x="15949761" y="0"/>
                </a:lnTo>
                <a:lnTo>
                  <a:pt x="15949761" y="79749"/>
                </a:lnTo>
                <a:lnTo>
                  <a:pt x="0" y="797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609222" y="2482986"/>
            <a:ext cx="2372976" cy="2704246"/>
          </a:xfrm>
          <a:custGeom>
            <a:avLst/>
            <a:gdLst/>
            <a:ahLst/>
            <a:cxnLst/>
            <a:rect r="r" b="b" t="t" l="l"/>
            <a:pathLst>
              <a:path h="2704246" w="2372976">
                <a:moveTo>
                  <a:pt x="0" y="0"/>
                </a:moveTo>
                <a:lnTo>
                  <a:pt x="2372976" y="0"/>
                </a:lnTo>
                <a:lnTo>
                  <a:pt x="2372976" y="2704246"/>
                </a:lnTo>
                <a:lnTo>
                  <a:pt x="0" y="27042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655884" y="6219214"/>
            <a:ext cx="2326314" cy="2326314"/>
          </a:xfrm>
          <a:custGeom>
            <a:avLst/>
            <a:gdLst/>
            <a:ahLst/>
            <a:cxnLst/>
            <a:rect r="r" b="b" t="t" l="l"/>
            <a:pathLst>
              <a:path h="2326314" w="2326314">
                <a:moveTo>
                  <a:pt x="0" y="0"/>
                </a:moveTo>
                <a:lnTo>
                  <a:pt x="2326314" y="0"/>
                </a:lnTo>
                <a:lnTo>
                  <a:pt x="2326314" y="2326314"/>
                </a:lnTo>
                <a:lnTo>
                  <a:pt x="0" y="232631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15503229" y="6219214"/>
            <a:ext cx="2326314" cy="2326314"/>
            <a:chOff x="0" y="0"/>
            <a:chExt cx="3101752" cy="310175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3101752" cy="3101752"/>
            </a:xfrm>
            <a:custGeom>
              <a:avLst/>
              <a:gdLst/>
              <a:ahLst/>
              <a:cxnLst/>
              <a:rect r="r" b="b" t="t" l="l"/>
              <a:pathLst>
                <a:path h="3101752" w="3101752">
                  <a:moveTo>
                    <a:pt x="0" y="0"/>
                  </a:moveTo>
                  <a:lnTo>
                    <a:pt x="3101752" y="0"/>
                  </a:lnTo>
                  <a:lnTo>
                    <a:pt x="3101752" y="3101752"/>
                  </a:lnTo>
                  <a:lnTo>
                    <a:pt x="0" y="3101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1028700" y="2156767"/>
            <a:ext cx="10020862" cy="7397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34309" indent="-367154" lvl="1">
              <a:lnSpc>
                <a:spcPts val="5407"/>
              </a:lnSpc>
              <a:buFont typeface="Arial"/>
              <a:buChar char="•"/>
            </a:pPr>
            <a:r>
              <a:rPr lang="en-US" sz="3401">
                <a:solidFill>
                  <a:srgbClr val="FFFFFF"/>
                </a:solidFill>
                <a:latin typeface="Kollektif"/>
              </a:rPr>
              <a:t> The</a:t>
            </a:r>
            <a:r>
              <a:rPr lang="en-US" sz="3401">
                <a:solidFill>
                  <a:srgbClr val="FFBD59"/>
                </a:solidFill>
                <a:latin typeface="Kollektif"/>
              </a:rPr>
              <a:t> Homeowner (e-Notification) Alert </a:t>
            </a:r>
            <a:r>
              <a:rPr lang="en-US" sz="3401">
                <a:solidFill>
                  <a:srgbClr val="FFFFFF"/>
                </a:solidFill>
                <a:latin typeface="Kollektif"/>
              </a:rPr>
              <a:t>in collaboration with the County Registrar-Recorder/County Clerk and the County Department of Consumer Business Affairs,</a:t>
            </a:r>
            <a:r>
              <a:rPr lang="en-US" sz="3401">
                <a:solidFill>
                  <a:srgbClr val="FFFFFF"/>
                </a:solidFill>
                <a:latin typeface="Kollektif Italics"/>
              </a:rPr>
              <a:t> </a:t>
            </a:r>
            <a:r>
              <a:rPr lang="en-US" sz="3401">
                <a:solidFill>
                  <a:srgbClr val="6CE5E8"/>
                </a:solidFill>
                <a:latin typeface="Kollektif Italics"/>
              </a:rPr>
              <a:t>sends</a:t>
            </a:r>
            <a:r>
              <a:rPr lang="en-US" sz="3401">
                <a:solidFill>
                  <a:srgbClr val="6CE5E8"/>
                </a:solidFill>
                <a:latin typeface="Kollektif"/>
              </a:rPr>
              <a:t> </a:t>
            </a:r>
            <a:r>
              <a:rPr lang="en-US" sz="3401">
                <a:solidFill>
                  <a:srgbClr val="6CE5E8"/>
                </a:solidFill>
                <a:latin typeface="Kollektif Bold Italics"/>
              </a:rPr>
              <a:t>e-mail alerts within </a:t>
            </a:r>
            <a:r>
              <a:rPr lang="en-US" sz="3401">
                <a:solidFill>
                  <a:srgbClr val="7ED957"/>
                </a:solidFill>
                <a:latin typeface="Kollektif Bold Italics"/>
              </a:rPr>
              <a:t>48 hours</a:t>
            </a:r>
            <a:r>
              <a:rPr lang="en-US" sz="3401">
                <a:solidFill>
                  <a:srgbClr val="7ED957"/>
                </a:solidFill>
                <a:latin typeface="Kollektif"/>
              </a:rPr>
              <a:t> </a:t>
            </a:r>
            <a:r>
              <a:rPr lang="en-US" sz="3401">
                <a:solidFill>
                  <a:srgbClr val="FFFFFF"/>
                </a:solidFill>
                <a:latin typeface="Kollektif"/>
              </a:rPr>
              <a:t>whenever a foreclosure, transfer of title, or mortgage is recorded on your property.</a:t>
            </a:r>
          </a:p>
          <a:p>
            <a:pPr>
              <a:lnSpc>
                <a:spcPts val="1908"/>
              </a:lnSpc>
            </a:pPr>
          </a:p>
          <a:p>
            <a:pPr marL="734309" indent="-367154" lvl="1">
              <a:lnSpc>
                <a:spcPts val="5407"/>
              </a:lnSpc>
              <a:buFont typeface="Arial"/>
              <a:buChar char="•"/>
            </a:pPr>
            <a:r>
              <a:rPr lang="en-US" sz="3401">
                <a:solidFill>
                  <a:srgbClr val="FFFFFF"/>
                </a:solidFill>
                <a:latin typeface="Kollektif"/>
              </a:rPr>
              <a:t>The </a:t>
            </a:r>
            <a:r>
              <a:rPr lang="en-US" sz="3401">
                <a:solidFill>
                  <a:srgbClr val="FFBD59"/>
                </a:solidFill>
                <a:latin typeface="Kollektif"/>
              </a:rPr>
              <a:t>e-File service</a:t>
            </a:r>
            <a:r>
              <a:rPr lang="en-US" sz="3401">
                <a:solidFill>
                  <a:srgbClr val="FFFFFF"/>
                </a:solidFill>
                <a:latin typeface="Kollektif"/>
              </a:rPr>
              <a:t> now allows property owners to file a </a:t>
            </a:r>
            <a:r>
              <a:rPr lang="en-US" sz="3401">
                <a:solidFill>
                  <a:srgbClr val="6CE5E8"/>
                </a:solidFill>
                <a:latin typeface="Kollektif Italics"/>
              </a:rPr>
              <a:t>Change of Mailing Address Request (ASSR-451)</a:t>
            </a:r>
            <a:r>
              <a:rPr lang="en-US" sz="3401">
                <a:solidFill>
                  <a:srgbClr val="FFFFFF"/>
                </a:solidFill>
                <a:latin typeface="Kollektif Italics"/>
              </a:rPr>
              <a:t> </a:t>
            </a:r>
            <a:r>
              <a:rPr lang="en-US" sz="3401">
                <a:solidFill>
                  <a:srgbClr val="FFFFFF"/>
                </a:solidFill>
                <a:latin typeface="Kollektif"/>
              </a:rPr>
              <a:t>online.</a:t>
            </a:r>
          </a:p>
          <a:p>
            <a:pPr algn="ctr">
              <a:lnSpc>
                <a:spcPts val="1575"/>
              </a:lnSpc>
            </a:pP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5307972" y="2534619"/>
            <a:ext cx="2600980" cy="2600980"/>
          </a:xfrm>
          <a:custGeom>
            <a:avLst/>
            <a:gdLst/>
            <a:ahLst/>
            <a:cxnLst/>
            <a:rect r="r" b="b" t="t" l="l"/>
            <a:pathLst>
              <a:path h="2600980" w="2600980">
                <a:moveTo>
                  <a:pt x="0" y="0"/>
                </a:moveTo>
                <a:lnTo>
                  <a:pt x="2600980" y="0"/>
                </a:lnTo>
                <a:lnTo>
                  <a:pt x="2600980" y="2600980"/>
                </a:lnTo>
                <a:lnTo>
                  <a:pt x="0" y="26009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136377" y="9531425"/>
            <a:ext cx="5768389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9539" y="568122"/>
            <a:ext cx="12596185" cy="1109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120"/>
              </a:lnSpc>
            </a:pPr>
            <a:r>
              <a:rPr lang="en-US" sz="5800">
                <a:solidFill>
                  <a:srgbClr val="FFFFFF"/>
                </a:solidFill>
                <a:latin typeface="Kollektif Bold"/>
              </a:rPr>
              <a:t>ASSESSOR’S E-SERVICE ACCOUNT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303767" y="5562222"/>
            <a:ext cx="2983887" cy="4533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399">
                <a:solidFill>
                  <a:srgbClr val="FFFFFF"/>
                </a:solidFill>
                <a:latin typeface="Kollektif"/>
              </a:rPr>
              <a:t>Homeowner Alert: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5423820" y="5562222"/>
            <a:ext cx="2485132" cy="4533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399">
                <a:solidFill>
                  <a:srgbClr val="FFFFFF"/>
                </a:solidFill>
                <a:latin typeface="Kollektif"/>
              </a:rPr>
              <a:t>E-File Instructions: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664885" y="576560"/>
            <a:ext cx="8410878" cy="1934590"/>
            <a:chOff x="0" y="0"/>
            <a:chExt cx="11214504" cy="2579453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1154"/>
              <a:ext cx="2578299" cy="2578299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579453" cy="2579453"/>
            </a:xfrm>
            <a:custGeom>
              <a:avLst/>
              <a:gdLst/>
              <a:ahLst/>
              <a:cxnLst/>
              <a:rect r="r" b="b" t="t" l="l"/>
              <a:pathLst>
                <a:path h="2579453" w="2579453">
                  <a:moveTo>
                    <a:pt x="0" y="0"/>
                  </a:moveTo>
                  <a:lnTo>
                    <a:pt x="2579453" y="0"/>
                  </a:lnTo>
                  <a:lnTo>
                    <a:pt x="2579453" y="2579453"/>
                  </a:lnTo>
                  <a:lnTo>
                    <a:pt x="0" y="25794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2834409" y="1289726"/>
              <a:ext cx="8380095" cy="0"/>
            </a:xfrm>
            <a:prstGeom prst="line">
              <a:avLst/>
            </a:prstGeom>
            <a:ln cap="rnd" w="27473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3820993" y="751358"/>
              <a:ext cx="218284" cy="218284"/>
            </a:xfrm>
            <a:custGeom>
              <a:avLst/>
              <a:gdLst/>
              <a:ahLst/>
              <a:cxnLst/>
              <a:rect r="r" b="b" t="t" l="l"/>
              <a:pathLst>
                <a:path h="218284" w="218284">
                  <a:moveTo>
                    <a:pt x="0" y="0"/>
                  </a:moveTo>
                  <a:lnTo>
                    <a:pt x="218283" y="0"/>
                  </a:lnTo>
                  <a:lnTo>
                    <a:pt x="218283" y="218283"/>
                  </a:lnTo>
                  <a:lnTo>
                    <a:pt x="0" y="218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2834409" y="1423232"/>
              <a:ext cx="8380095" cy="514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004"/>
                </a:lnSpc>
              </a:pPr>
              <a:r>
                <a:rPr lang="en-US" sz="2146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2146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10010170" y="751358"/>
              <a:ext cx="218284" cy="218284"/>
            </a:xfrm>
            <a:custGeom>
              <a:avLst/>
              <a:gdLst/>
              <a:ahLst/>
              <a:cxnLst/>
              <a:rect r="r" b="b" t="t" l="l"/>
              <a:pathLst>
                <a:path h="218284" w="218284">
                  <a:moveTo>
                    <a:pt x="0" y="0"/>
                  </a:moveTo>
                  <a:lnTo>
                    <a:pt x="218283" y="0"/>
                  </a:lnTo>
                  <a:lnTo>
                    <a:pt x="218283" y="218283"/>
                  </a:lnTo>
                  <a:lnTo>
                    <a:pt x="0" y="218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4914830" y="259822"/>
              <a:ext cx="4219254" cy="1029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9"/>
                </a:lnSpc>
              </a:pPr>
              <a:r>
                <a:rPr lang="en-US" sz="4292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AutoShape 11" id="11"/>
          <p:cNvSpPr/>
          <p:nvPr/>
        </p:nvSpPr>
        <p:spPr>
          <a:xfrm rot="0">
            <a:off x="1028700" y="2833687"/>
            <a:ext cx="16230600" cy="0"/>
          </a:xfrm>
          <a:prstGeom prst="line">
            <a:avLst/>
          </a:prstGeom>
          <a:ln cap="rnd" w="476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2" id="12"/>
          <p:cNvSpPr/>
          <p:nvPr/>
        </p:nvSpPr>
        <p:spPr>
          <a:xfrm flipH="false" flipV="false" rot="0">
            <a:off x="7734864" y="3998890"/>
            <a:ext cx="1409136" cy="1159014"/>
          </a:xfrm>
          <a:custGeom>
            <a:avLst/>
            <a:gdLst/>
            <a:ahLst/>
            <a:cxnLst/>
            <a:rect r="r" b="b" t="t" l="l"/>
            <a:pathLst>
              <a:path h="1159014" w="1409136">
                <a:moveTo>
                  <a:pt x="0" y="0"/>
                </a:moveTo>
                <a:lnTo>
                  <a:pt x="1409136" y="0"/>
                </a:lnTo>
                <a:lnTo>
                  <a:pt x="1409136" y="1159014"/>
                </a:lnTo>
                <a:lnTo>
                  <a:pt x="0" y="11590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967248" y="3970082"/>
            <a:ext cx="1173418" cy="1173418"/>
          </a:xfrm>
          <a:custGeom>
            <a:avLst/>
            <a:gdLst/>
            <a:ahLst/>
            <a:cxnLst/>
            <a:rect r="r" b="b" t="t" l="l"/>
            <a:pathLst>
              <a:path h="1173418" w="1173418">
                <a:moveTo>
                  <a:pt x="0" y="0"/>
                </a:moveTo>
                <a:lnTo>
                  <a:pt x="1173418" y="0"/>
                </a:lnTo>
                <a:lnTo>
                  <a:pt x="1173418" y="1173418"/>
                </a:lnTo>
                <a:lnTo>
                  <a:pt x="0" y="11734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503458" y="4013294"/>
            <a:ext cx="1144610" cy="1144610"/>
          </a:xfrm>
          <a:custGeom>
            <a:avLst/>
            <a:gdLst/>
            <a:ahLst/>
            <a:cxnLst/>
            <a:rect r="r" b="b" t="t" l="l"/>
            <a:pathLst>
              <a:path h="1144610" w="1144610">
                <a:moveTo>
                  <a:pt x="0" y="0"/>
                </a:moveTo>
                <a:lnTo>
                  <a:pt x="1144610" y="0"/>
                </a:lnTo>
                <a:lnTo>
                  <a:pt x="1144610" y="1144610"/>
                </a:lnTo>
                <a:lnTo>
                  <a:pt x="0" y="114461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979749" y="4013294"/>
            <a:ext cx="1144610" cy="1144610"/>
          </a:xfrm>
          <a:custGeom>
            <a:avLst/>
            <a:gdLst/>
            <a:ahLst/>
            <a:cxnLst/>
            <a:rect r="r" b="b" t="t" l="l"/>
            <a:pathLst>
              <a:path h="1144610" w="1144610">
                <a:moveTo>
                  <a:pt x="0" y="0"/>
                </a:moveTo>
                <a:lnTo>
                  <a:pt x="1144609" y="0"/>
                </a:lnTo>
                <a:lnTo>
                  <a:pt x="1144609" y="1144610"/>
                </a:lnTo>
                <a:lnTo>
                  <a:pt x="0" y="11446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16824" y="3998890"/>
            <a:ext cx="1233554" cy="1173418"/>
          </a:xfrm>
          <a:custGeom>
            <a:avLst/>
            <a:gdLst/>
            <a:ahLst/>
            <a:cxnLst/>
            <a:rect r="r" b="b" t="t" l="l"/>
            <a:pathLst>
              <a:path h="1173418" w="1233554">
                <a:moveTo>
                  <a:pt x="0" y="0"/>
                </a:moveTo>
                <a:lnTo>
                  <a:pt x="1233554" y="0"/>
                </a:lnTo>
                <a:lnTo>
                  <a:pt x="1233554" y="1173418"/>
                </a:lnTo>
                <a:lnTo>
                  <a:pt x="0" y="117341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3861839" y="5996104"/>
            <a:ext cx="10564322" cy="1369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u="sng">
                <a:solidFill>
                  <a:srgbClr val="FFFFFF"/>
                </a:solidFill>
                <a:latin typeface="Kollektif Bold"/>
              </a:rPr>
              <a:t>THANK YOU!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3027072"/>
            <a:ext cx="16230600" cy="755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>
                <a:solidFill>
                  <a:srgbClr val="FFFFFF"/>
                </a:solidFill>
                <a:latin typeface="Kollektif"/>
              </a:rPr>
              <a:t>(213) 974-3101   |   jprang@assessor.lacounty.gov   |   @LACASSESSOR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3403242" y="8502650"/>
            <a:ext cx="11481515" cy="755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FED576"/>
                </a:solidFill>
                <a:latin typeface="Kollektif"/>
              </a:rPr>
              <a:t>ASSESSOR.LACOUNTY.GOV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42561" y="4678295"/>
            <a:ext cx="3720056" cy="4580005"/>
          </a:xfrm>
          <a:custGeom>
            <a:avLst/>
            <a:gdLst/>
            <a:ahLst/>
            <a:cxnLst/>
            <a:rect r="r" b="b" t="t" l="l"/>
            <a:pathLst>
              <a:path h="4580005" w="3720056">
                <a:moveTo>
                  <a:pt x="0" y="0"/>
                </a:moveTo>
                <a:lnTo>
                  <a:pt x="3720056" y="0"/>
                </a:lnTo>
                <a:lnTo>
                  <a:pt x="3720056" y="4580005"/>
                </a:lnTo>
                <a:lnTo>
                  <a:pt x="0" y="45800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624950" y="4712480"/>
            <a:ext cx="4009579" cy="4511636"/>
          </a:xfrm>
          <a:custGeom>
            <a:avLst/>
            <a:gdLst/>
            <a:ahLst/>
            <a:cxnLst/>
            <a:rect r="r" b="b" t="t" l="l"/>
            <a:pathLst>
              <a:path h="4511636" w="4009579">
                <a:moveTo>
                  <a:pt x="0" y="0"/>
                </a:moveTo>
                <a:lnTo>
                  <a:pt x="4009578" y="0"/>
                </a:lnTo>
                <a:lnTo>
                  <a:pt x="4009578" y="4511636"/>
                </a:lnTo>
                <a:lnTo>
                  <a:pt x="0" y="45116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329289" y="4678295"/>
            <a:ext cx="4380485" cy="4414181"/>
          </a:xfrm>
          <a:custGeom>
            <a:avLst/>
            <a:gdLst/>
            <a:ahLst/>
            <a:cxnLst/>
            <a:rect r="r" b="b" t="t" l="l"/>
            <a:pathLst>
              <a:path h="4414181" w="4380485">
                <a:moveTo>
                  <a:pt x="0" y="0"/>
                </a:moveTo>
                <a:lnTo>
                  <a:pt x="4380485" y="0"/>
                </a:lnTo>
                <a:lnTo>
                  <a:pt x="4380485" y="4414181"/>
                </a:lnTo>
                <a:lnTo>
                  <a:pt x="0" y="44141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28700" y="809625"/>
            <a:ext cx="7778502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LOS ANGELES COUNTY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05867" y="1855886"/>
            <a:ext cx="7583686" cy="6896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Kollektif Bold"/>
              </a:rPr>
              <a:t>ONE OF THREE ELECTED OFFICIALS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68097" y="3702646"/>
            <a:ext cx="1868984" cy="538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800">
                <a:solidFill>
                  <a:srgbClr val="FFFFFF"/>
                </a:solidFill>
                <a:latin typeface="Kollektif Bold"/>
              </a:rPr>
              <a:t>ASSESSOR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620901" y="3702646"/>
            <a:ext cx="2017676" cy="538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800">
                <a:solidFill>
                  <a:srgbClr val="FFFFFF"/>
                </a:solidFill>
                <a:latin typeface="Kollektif Bold"/>
              </a:rPr>
              <a:t>SHERIFF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722283" y="3702646"/>
            <a:ext cx="3594497" cy="538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800">
                <a:solidFill>
                  <a:srgbClr val="FFFFFF"/>
                </a:solidFill>
                <a:latin typeface="Kollektif Bold"/>
              </a:rPr>
              <a:t>DISTRICT ATTORNEY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12386644" y="468319"/>
            <a:ext cx="4872656" cy="1120762"/>
            <a:chOff x="0" y="0"/>
            <a:chExt cx="6496874" cy="1494349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AutoShape 14" id="14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17" id="17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8" id="18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136377" y="9531425"/>
            <a:ext cx="5768389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386644" y="4683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028700" y="809625"/>
            <a:ext cx="9144000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OFFICE OF THE ASSESSOR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36377" y="9531425"/>
            <a:ext cx="5768389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136377" y="2050682"/>
            <a:ext cx="6364930" cy="6919428"/>
          </a:xfrm>
          <a:custGeom>
            <a:avLst/>
            <a:gdLst/>
            <a:ahLst/>
            <a:cxnLst/>
            <a:rect r="r" b="b" t="t" l="l"/>
            <a:pathLst>
              <a:path h="6919428" w="6364930">
                <a:moveTo>
                  <a:pt x="0" y="0"/>
                </a:moveTo>
                <a:lnTo>
                  <a:pt x="6364930" y="0"/>
                </a:lnTo>
                <a:lnTo>
                  <a:pt x="6364930" y="6919428"/>
                </a:lnTo>
                <a:lnTo>
                  <a:pt x="0" y="69194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8172704" y="2356890"/>
            <a:ext cx="8427880" cy="61069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55655" indent="-377828" lvl="1">
              <a:lnSpc>
                <a:spcPts val="5565"/>
              </a:lnSpc>
              <a:buFont typeface="Arial"/>
              <a:buChar char="•"/>
            </a:pPr>
            <a:r>
              <a:rPr lang="en-US" sz="3500">
                <a:solidFill>
                  <a:srgbClr val="FFFFFF"/>
                </a:solidFill>
                <a:latin typeface="Kollektif"/>
              </a:rPr>
              <a:t>The Assessor’s Office values all taxable real and business personal property.</a:t>
            </a:r>
          </a:p>
          <a:p>
            <a:pPr>
              <a:lnSpc>
                <a:spcPts val="1908"/>
              </a:lnSpc>
            </a:pPr>
          </a:p>
          <a:p>
            <a:pPr marL="755655" indent="-377828" lvl="1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FFB30F"/>
                </a:solidFill>
                <a:latin typeface="Kollektif"/>
              </a:rPr>
              <a:t>1,300 Employees </a:t>
            </a:r>
            <a:r>
              <a:rPr lang="en-US" sz="3500">
                <a:solidFill>
                  <a:srgbClr val="FFFFFF"/>
                </a:solidFill>
                <a:latin typeface="Kollektif"/>
              </a:rPr>
              <a:t>in six locations.</a:t>
            </a:r>
          </a:p>
          <a:p>
            <a:pPr>
              <a:lnSpc>
                <a:spcPts val="1680"/>
              </a:lnSpc>
            </a:pPr>
          </a:p>
          <a:p>
            <a:pPr>
              <a:lnSpc>
                <a:spcPts val="700"/>
              </a:lnSpc>
            </a:pPr>
          </a:p>
          <a:p>
            <a:pPr marL="755655" indent="-377828" lvl="1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FFFFFF"/>
                </a:solidFill>
                <a:latin typeface="Kollektif"/>
              </a:rPr>
              <a:t>Responsible for valuing o</a:t>
            </a:r>
            <a:r>
              <a:rPr lang="en-US" sz="3500">
                <a:solidFill>
                  <a:srgbClr val="FFFFFF"/>
                </a:solidFill>
                <a:latin typeface="Kollektif"/>
              </a:rPr>
              <a:t>ver </a:t>
            </a:r>
            <a:r>
              <a:rPr lang="en-US" sz="3500">
                <a:solidFill>
                  <a:srgbClr val="FFB30F"/>
                </a:solidFill>
                <a:latin typeface="Kollektif"/>
              </a:rPr>
              <a:t>2.4 million</a:t>
            </a:r>
            <a:r>
              <a:rPr lang="en-US" sz="3500">
                <a:solidFill>
                  <a:srgbClr val="FFFFFF"/>
                </a:solidFill>
                <a:latin typeface="Kollektif"/>
              </a:rPr>
              <a:t> real property parcels and over </a:t>
            </a:r>
            <a:r>
              <a:rPr lang="en-US" sz="3500">
                <a:solidFill>
                  <a:srgbClr val="FFB30F"/>
                </a:solidFill>
                <a:latin typeface="Kollektif"/>
              </a:rPr>
              <a:t>164,000</a:t>
            </a:r>
            <a:r>
              <a:rPr lang="en-US" sz="3500">
                <a:solidFill>
                  <a:srgbClr val="FFC50F"/>
                </a:solidFill>
                <a:latin typeface="Kollektif"/>
              </a:rPr>
              <a:t> </a:t>
            </a:r>
            <a:r>
              <a:rPr lang="en-US" sz="3500">
                <a:solidFill>
                  <a:srgbClr val="FFFFFF"/>
                </a:solidFill>
                <a:latin typeface="Kollektif"/>
              </a:rPr>
              <a:t>business assessments annually.</a:t>
            </a:r>
          </a:p>
          <a:p>
            <a:pPr>
              <a:lnSpc>
                <a:spcPts val="1680"/>
              </a:lnSpc>
            </a:pPr>
          </a:p>
          <a:p>
            <a:pPr>
              <a:lnSpc>
                <a:spcPts val="700"/>
              </a:lnSpc>
            </a:pPr>
          </a:p>
          <a:p>
            <a:pPr marL="755655" indent="-377828" lvl="1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FFFFFF"/>
                </a:solidFill>
                <a:latin typeface="Kollektif"/>
              </a:rPr>
              <a:t>Apply all legal exemptions.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835968" y="1898935"/>
            <a:ext cx="5907891" cy="7348948"/>
          </a:xfrm>
          <a:custGeom>
            <a:avLst/>
            <a:gdLst/>
            <a:ahLst/>
            <a:cxnLst/>
            <a:rect r="r" b="b" t="t" l="l"/>
            <a:pathLst>
              <a:path h="7348948" w="5907891">
                <a:moveTo>
                  <a:pt x="0" y="0"/>
                </a:moveTo>
                <a:lnTo>
                  <a:pt x="5907891" y="0"/>
                </a:lnTo>
                <a:lnTo>
                  <a:pt x="5907891" y="7348948"/>
                </a:lnTo>
                <a:lnTo>
                  <a:pt x="0" y="73489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3581" b="-4055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2386644" y="468319"/>
            <a:ext cx="4872656" cy="1120762"/>
            <a:chOff x="0" y="0"/>
            <a:chExt cx="6496874" cy="1494349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AutoShape 7" id="7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10" id="10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459122" y="3482542"/>
            <a:ext cx="3990289" cy="3090660"/>
          </a:xfrm>
          <a:custGeom>
            <a:avLst/>
            <a:gdLst/>
            <a:ahLst/>
            <a:cxnLst/>
            <a:rect r="r" b="b" t="t" l="l"/>
            <a:pathLst>
              <a:path h="3090660" w="3990289">
                <a:moveTo>
                  <a:pt x="0" y="0"/>
                </a:moveTo>
                <a:lnTo>
                  <a:pt x="3990289" y="0"/>
                </a:lnTo>
                <a:lnTo>
                  <a:pt x="3990289" y="3090660"/>
                </a:lnTo>
                <a:lnTo>
                  <a:pt x="0" y="3090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136377" y="9531425"/>
            <a:ext cx="6002184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998050" y="1560019"/>
            <a:ext cx="8416273" cy="8057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818290" indent="-409145" lvl="1">
              <a:lnSpc>
                <a:spcPts val="5306"/>
              </a:lnSpc>
              <a:buFont typeface="Arial"/>
              <a:buChar char="•"/>
            </a:pPr>
            <a:r>
              <a:rPr lang="en-US" sz="3790">
                <a:solidFill>
                  <a:srgbClr val="FFC50F"/>
                </a:solidFill>
                <a:latin typeface="Kollektif"/>
              </a:rPr>
              <a:t>Registrar Recorder/County Clerk</a:t>
            </a:r>
            <a:r>
              <a:rPr lang="en-US" sz="3790">
                <a:solidFill>
                  <a:srgbClr val="FFFFFF"/>
                </a:solidFill>
                <a:latin typeface="Kollektif"/>
              </a:rPr>
              <a:t> provides copies of deeds and documents,</a:t>
            </a:r>
          </a:p>
          <a:p>
            <a:pPr marL="818290" indent="-409145" lvl="1">
              <a:lnSpc>
                <a:spcPts val="5306"/>
              </a:lnSpc>
              <a:buFont typeface="Arial"/>
              <a:buChar char="•"/>
            </a:pPr>
            <a:r>
              <a:rPr lang="en-US" sz="3790">
                <a:solidFill>
                  <a:srgbClr val="F47133"/>
                </a:solidFill>
                <a:latin typeface="Kollektif"/>
              </a:rPr>
              <a:t>Assessor’s Office</a:t>
            </a:r>
            <a:r>
              <a:rPr lang="en-US" sz="3790">
                <a:solidFill>
                  <a:srgbClr val="FFFFFF"/>
                </a:solidFill>
                <a:latin typeface="Kollektif"/>
              </a:rPr>
              <a:t> uses those documents to appraise all real estate and personal property business equipment,</a:t>
            </a:r>
          </a:p>
          <a:p>
            <a:pPr marL="818290" indent="-409145" lvl="1">
              <a:lnSpc>
                <a:spcPts val="5306"/>
              </a:lnSpc>
              <a:buFont typeface="Arial"/>
              <a:buChar char="•"/>
            </a:pPr>
            <a:r>
              <a:rPr lang="en-US" sz="3790">
                <a:solidFill>
                  <a:srgbClr val="FFC50F"/>
                </a:solidFill>
                <a:latin typeface="Kollektif"/>
              </a:rPr>
              <a:t>Auditor-Controller</a:t>
            </a:r>
            <a:r>
              <a:rPr lang="en-US" sz="3790">
                <a:solidFill>
                  <a:srgbClr val="FFFFFF"/>
                </a:solidFill>
                <a:latin typeface="Kollektif"/>
              </a:rPr>
              <a:t> determines the tax rate and how to distribute collected taxes,</a:t>
            </a:r>
          </a:p>
          <a:p>
            <a:pPr marL="818290" indent="-409145" lvl="1">
              <a:lnSpc>
                <a:spcPts val="5306"/>
              </a:lnSpc>
              <a:buFont typeface="Arial"/>
              <a:buChar char="•"/>
            </a:pPr>
            <a:r>
              <a:rPr lang="en-US" sz="3790">
                <a:solidFill>
                  <a:srgbClr val="FFC50F"/>
                </a:solidFill>
                <a:latin typeface="Kollektif"/>
              </a:rPr>
              <a:t>Treasuer/Tax Collector</a:t>
            </a:r>
            <a:r>
              <a:rPr lang="en-US" sz="3790">
                <a:solidFill>
                  <a:srgbClr val="FFFFFF"/>
                </a:solidFill>
                <a:latin typeface="Kollektif"/>
              </a:rPr>
              <a:t> mails bills and..... Collects taxes!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81777" y="730560"/>
            <a:ext cx="8416273" cy="858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 u="sng">
                <a:solidFill>
                  <a:srgbClr val="FFFFFF"/>
                </a:solidFill>
                <a:latin typeface="Kollektif Bold"/>
              </a:rPr>
              <a:t>PROPERTY TAX SYSTEM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386644" y="4683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9623499" y="2049329"/>
            <a:ext cx="5526290" cy="3768693"/>
          </a:xfrm>
          <a:custGeom>
            <a:avLst/>
            <a:gdLst/>
            <a:ahLst/>
            <a:cxnLst/>
            <a:rect r="r" b="b" t="t" l="l"/>
            <a:pathLst>
              <a:path h="3768693" w="5526290">
                <a:moveTo>
                  <a:pt x="0" y="0"/>
                </a:moveTo>
                <a:lnTo>
                  <a:pt x="5526291" y="0"/>
                </a:lnTo>
                <a:lnTo>
                  <a:pt x="5526291" y="3768694"/>
                </a:lnTo>
                <a:lnTo>
                  <a:pt x="0" y="37686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321785" y="5818023"/>
            <a:ext cx="5002374" cy="3440277"/>
          </a:xfrm>
          <a:custGeom>
            <a:avLst/>
            <a:gdLst/>
            <a:ahLst/>
            <a:cxnLst/>
            <a:rect r="r" b="b" t="t" l="l"/>
            <a:pathLst>
              <a:path h="3440277" w="5002374">
                <a:moveTo>
                  <a:pt x="0" y="0"/>
                </a:moveTo>
                <a:lnTo>
                  <a:pt x="5002374" y="0"/>
                </a:lnTo>
                <a:lnTo>
                  <a:pt x="5002374" y="3440277"/>
                </a:lnTo>
                <a:lnTo>
                  <a:pt x="0" y="34402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809625"/>
            <a:ext cx="9144000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ASSESSMENT ROLL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36377" y="9531425"/>
            <a:ext cx="5651491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59194" y="2403475"/>
            <a:ext cx="8362243" cy="6032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863599" indent="-431800" lvl="1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FFFFFF"/>
                </a:solidFill>
                <a:latin typeface="Kollektif"/>
              </a:rPr>
              <a:t>The Roll is an inventory of all </a:t>
            </a:r>
            <a:r>
              <a:rPr lang="en-US" sz="3999">
                <a:solidFill>
                  <a:srgbClr val="FFBD59"/>
                </a:solidFill>
                <a:latin typeface="Kollektif"/>
              </a:rPr>
              <a:t>taxable property</a:t>
            </a:r>
            <a:r>
              <a:rPr lang="en-US" sz="3999">
                <a:solidFill>
                  <a:srgbClr val="FFFFFF"/>
                </a:solidFill>
                <a:latin typeface="Kollektif"/>
              </a:rPr>
              <a:t> in the County. </a:t>
            </a:r>
          </a:p>
          <a:p>
            <a:pPr>
              <a:lnSpc>
                <a:spcPts val="1400"/>
              </a:lnSpc>
            </a:pPr>
          </a:p>
          <a:p>
            <a:pPr marL="863599" indent="-431800" lvl="1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FFFFFF"/>
                </a:solidFill>
                <a:latin typeface="Kollektif"/>
              </a:rPr>
              <a:t>The Roll serves as a planning document for local governments and their </a:t>
            </a:r>
            <a:r>
              <a:rPr lang="en-US" sz="3999">
                <a:solidFill>
                  <a:srgbClr val="FFBD59"/>
                </a:solidFill>
                <a:latin typeface="Kollektif"/>
              </a:rPr>
              <a:t>budget preparation</a:t>
            </a:r>
            <a:r>
              <a:rPr lang="en-US" sz="3999">
                <a:solidFill>
                  <a:srgbClr val="FFFFFF"/>
                </a:solidFill>
                <a:latin typeface="Kollektif"/>
              </a:rPr>
              <a:t>.</a:t>
            </a:r>
          </a:p>
          <a:p>
            <a:pPr>
              <a:lnSpc>
                <a:spcPts val="1400"/>
              </a:lnSpc>
            </a:pPr>
          </a:p>
          <a:p>
            <a:pPr marL="863600" indent="-431800" lvl="1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FFFFFF"/>
                </a:solidFill>
                <a:latin typeface="Kollektif"/>
              </a:rPr>
              <a:t>The Roll also provides insight as to what is going on in the </a:t>
            </a:r>
            <a:r>
              <a:rPr lang="en-US" sz="4000">
                <a:solidFill>
                  <a:srgbClr val="FFBD59"/>
                </a:solidFill>
                <a:latin typeface="Kollektif"/>
              </a:rPr>
              <a:t>real estate market</a:t>
            </a:r>
            <a:r>
              <a:rPr lang="en-US" sz="4000">
                <a:solidFill>
                  <a:srgbClr val="FFFFFF"/>
                </a:solidFill>
                <a:latin typeface="Kollektif"/>
              </a:rPr>
              <a:t>.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7915735"/>
            <a:ext cx="14739645" cy="9918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FFFFFF"/>
                </a:solidFill>
                <a:latin typeface="Kollektif"/>
              </a:rPr>
              <a:t>5.9% </a:t>
            </a:r>
            <a:r>
              <a:rPr lang="en-US" sz="5199">
                <a:solidFill>
                  <a:srgbClr val="7ED957"/>
                </a:solidFill>
                <a:latin typeface="Kollektif"/>
              </a:rPr>
              <a:t>Growth</a:t>
            </a:r>
            <a:r>
              <a:rPr lang="en-US" sz="5199">
                <a:solidFill>
                  <a:srgbClr val="FFFFFF"/>
                </a:solidFill>
                <a:latin typeface="Kollektif"/>
              </a:rPr>
              <a:t>, $111 Billion </a:t>
            </a:r>
            <a:r>
              <a:rPr lang="en-US" sz="5199">
                <a:solidFill>
                  <a:srgbClr val="7ED957"/>
                </a:solidFill>
                <a:latin typeface="Kollektif"/>
              </a:rPr>
              <a:t>Added Value from 2022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655884" y="86979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90085" y="2574464"/>
            <a:ext cx="15107830" cy="5426052"/>
          </a:xfrm>
          <a:custGeom>
            <a:avLst/>
            <a:gdLst/>
            <a:ahLst/>
            <a:cxnLst/>
            <a:rect r="r" b="b" t="t" l="l"/>
            <a:pathLst>
              <a:path h="5426052" w="15107830">
                <a:moveTo>
                  <a:pt x="0" y="0"/>
                </a:moveTo>
                <a:lnTo>
                  <a:pt x="15107830" y="0"/>
                </a:lnTo>
                <a:lnTo>
                  <a:pt x="15107830" y="5426051"/>
                </a:lnTo>
                <a:lnTo>
                  <a:pt x="0" y="54260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809625"/>
            <a:ext cx="15267363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GARDENA’S ASSESSED VALUE GROWTH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36377" y="9531425"/>
            <a:ext cx="5729423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655884" y="86979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75523" y="2713009"/>
            <a:ext cx="15136955" cy="4860982"/>
          </a:xfrm>
          <a:custGeom>
            <a:avLst/>
            <a:gdLst/>
            <a:ahLst/>
            <a:cxnLst/>
            <a:rect r="r" b="b" t="t" l="l"/>
            <a:pathLst>
              <a:path h="4860982" w="15136955">
                <a:moveTo>
                  <a:pt x="0" y="0"/>
                </a:moveTo>
                <a:lnTo>
                  <a:pt x="15136954" y="0"/>
                </a:lnTo>
                <a:lnTo>
                  <a:pt x="15136954" y="4860982"/>
                </a:lnTo>
                <a:lnTo>
                  <a:pt x="0" y="48609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136377" y="809625"/>
            <a:ext cx="13786658" cy="1067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39"/>
              </a:lnSpc>
            </a:pPr>
            <a:r>
              <a:rPr lang="en-US" sz="5600" u="sng">
                <a:solidFill>
                  <a:srgbClr val="FFFFFF"/>
                </a:solidFill>
                <a:latin typeface="Kollektif Bold"/>
              </a:rPr>
              <a:t>HOUSING MARKET UPDATE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36377" y="9531425"/>
            <a:ext cx="5924252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27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655884" y="8697919"/>
            <a:ext cx="4872656" cy="1120762"/>
            <a:chOff x="0" y="0"/>
            <a:chExt cx="6496874" cy="149434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669"/>
              <a:ext cx="1493680" cy="1493680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94349" cy="1494349"/>
            </a:xfrm>
            <a:custGeom>
              <a:avLst/>
              <a:gdLst/>
              <a:ahLst/>
              <a:cxnLst/>
              <a:rect r="r" b="b" t="t" l="l"/>
              <a:pathLst>
                <a:path h="1494349" w="1494349">
                  <a:moveTo>
                    <a:pt x="0" y="0"/>
                  </a:moveTo>
                  <a:lnTo>
                    <a:pt x="1494349" y="0"/>
                  </a:lnTo>
                  <a:lnTo>
                    <a:pt x="1494349" y="1494349"/>
                  </a:lnTo>
                  <a:lnTo>
                    <a:pt x="0" y="149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AutoShape 6" id="6"/>
            <p:cNvSpPr/>
            <p:nvPr/>
          </p:nvSpPr>
          <p:spPr>
            <a:xfrm rot="0">
              <a:off x="1642052" y="747174"/>
              <a:ext cx="4854822" cy="0"/>
            </a:xfrm>
            <a:prstGeom prst="line">
              <a:avLst/>
            </a:prstGeom>
            <a:ln cap="rnd" w="15916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213607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8" y="0"/>
                  </a:lnTo>
                  <a:lnTo>
                    <a:pt x="126458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642052" y="826556"/>
              <a:ext cx="4854822" cy="2962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740"/>
                </a:lnSpc>
              </a:pPr>
              <a:r>
                <a:rPr lang="en-US" sz="1243">
                  <a:solidFill>
                    <a:srgbClr val="FFFFFF"/>
                  </a:solidFill>
                  <a:latin typeface="Kollektif Bold"/>
                </a:rPr>
                <a:t>L O S  A N G E L E S  C O U N T Y  A S S E S S O R</a:t>
              </a:r>
              <a:r>
                <a:rPr lang="en-US" sz="1243">
                  <a:solidFill>
                    <a:srgbClr val="FFFFFF"/>
                  </a:solidFill>
                  <a:latin typeface="Kollektif"/>
                </a:rPr>
                <a:t> </a:t>
              </a:r>
            </a:p>
          </p:txBody>
        </p:sp>
        <p:sp>
          <p:nvSpPr>
            <p:cNvPr name="Freeform 9" id="9"/>
            <p:cNvSpPr/>
            <p:nvPr/>
          </p:nvSpPr>
          <p:spPr>
            <a:xfrm flipH="false" flipV="false" rot="0">
              <a:off x="5799170" y="435282"/>
              <a:ext cx="126458" cy="126458"/>
            </a:xfrm>
            <a:custGeom>
              <a:avLst/>
              <a:gdLst/>
              <a:ahLst/>
              <a:cxnLst/>
              <a:rect r="r" b="b" t="t" l="l"/>
              <a:pathLst>
                <a:path h="126458" w="126458">
                  <a:moveTo>
                    <a:pt x="0" y="0"/>
                  </a:moveTo>
                  <a:lnTo>
                    <a:pt x="126457" y="0"/>
                  </a:lnTo>
                  <a:lnTo>
                    <a:pt x="126457" y="126458"/>
                  </a:lnTo>
                  <a:lnTo>
                    <a:pt x="0" y="1264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847297" y="154598"/>
              <a:ext cx="2444331" cy="5925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81"/>
                </a:lnSpc>
              </a:pPr>
              <a:r>
                <a:rPr lang="en-US" sz="2486">
                  <a:solidFill>
                    <a:srgbClr val="FFFFFF"/>
                  </a:solidFill>
                  <a:latin typeface="Kollektif Bold"/>
                </a:rPr>
                <a:t>JEFF PRANG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029989" y="2798415"/>
            <a:ext cx="12228022" cy="2345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218"/>
              </a:lnSpc>
            </a:pPr>
            <a:r>
              <a:rPr lang="en-US" sz="12298">
                <a:solidFill>
                  <a:srgbClr val="7ED957"/>
                </a:solidFill>
                <a:latin typeface="Kollektif Bold"/>
              </a:rPr>
              <a:t>$724 MILLION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36377" y="9531425"/>
            <a:ext cx="5067002" cy="420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>
                <a:solidFill>
                  <a:srgbClr val="FFBD59"/>
                </a:solidFill>
                <a:latin typeface="Kollektif"/>
              </a:rPr>
              <a:t>A S S E S S O R . L A C O U N T Y . G O V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986987" y="5000625"/>
            <a:ext cx="12314025" cy="1321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5"/>
              </a:lnSpc>
            </a:pPr>
            <a:r>
              <a:rPr lang="en-US" sz="3596">
                <a:solidFill>
                  <a:srgbClr val="FFFFFF"/>
                </a:solidFill>
                <a:latin typeface="Kollektif"/>
              </a:rPr>
              <a:t>How much money LA County Property Owners saved through the exemptions and claims from the Assessor’s Office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DAF44msDoSo</dc:identifier>
  <dcterms:modified xsi:type="dcterms:W3CDTF">2011-08-01T06:04:30Z</dcterms:modified>
  <cp:revision>1</cp:revision>
  <dc:title>Gardena City Council 010924 v2</dc:title>
</cp:coreProperties>
</file>