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14"/>
  </p:notesMasterIdLst>
  <p:handoutMasterIdLst>
    <p:handoutMasterId r:id="rId15"/>
  </p:handoutMasterIdLst>
  <p:sldIdLst>
    <p:sldId id="455" r:id="rId2"/>
    <p:sldId id="320" r:id="rId3"/>
    <p:sldId id="462" r:id="rId4"/>
    <p:sldId id="466" r:id="rId5"/>
    <p:sldId id="452" r:id="rId6"/>
    <p:sldId id="438" r:id="rId7"/>
    <p:sldId id="456" r:id="rId8"/>
    <p:sldId id="467" r:id="rId9"/>
    <p:sldId id="469" r:id="rId10"/>
    <p:sldId id="457" r:id="rId11"/>
    <p:sldId id="470" r:id="rId12"/>
    <p:sldId id="463" r:id="rId13"/>
  </p:sldIdLst>
  <p:sldSz cx="9144000" cy="6858000" type="screen4x3"/>
  <p:notesSz cx="7010400" cy="92964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lleen" initials="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669900"/>
    <a:srgbClr val="333D97"/>
    <a:srgbClr val="E49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203B3DCD-8AF5-45DD-8BC4-E920BB91BECC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B6F7A860-32B8-41FB-98DC-448E9FBD7E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000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E7A4D2-B822-45BF-86EC-E0476DB4C8B8}" type="datetimeFigureOut">
              <a:rPr lang="en-US" smtClean="0"/>
              <a:t>1/14/2025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52FF2-7E19-41C7-B631-46C249D4D0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47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852FF2-7E19-41C7-B631-46C249D4D0A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229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913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692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341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963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128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558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32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399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703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7C773-E2E5-D449-9190-4D951AC3BD60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1CF1D-7BB2-6E41-940B-9BC7BBA1E5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24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YLBckSlide.jpg">
            <a:extLst>
              <a:ext uri="{FF2B5EF4-FFF2-40B4-BE49-F238E27FC236}">
                <a16:creationId xmlns:a16="http://schemas.microsoft.com/office/drawing/2014/main" id="{54C3A2BE-C3C5-4375-B7BF-F5A2FF77A9C7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5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809833" y="311604"/>
            <a:ext cx="3854106" cy="3352473"/>
          </a:xfrm>
          <a:noFill/>
        </p:spPr>
        <p:txBody>
          <a:bodyPr>
            <a:normAutofit/>
          </a:bodyPr>
          <a:lstStyle/>
          <a:p>
            <a:r>
              <a:rPr lang="en-US" sz="4800" dirty="0">
                <a:latin typeface="Calibri" panose="020F0502020204030204" pitchFamily="34" charset="0"/>
              </a:rPr>
              <a:t>Normandie Crossing </a:t>
            </a:r>
            <a:br>
              <a:rPr lang="en-US" sz="4800" dirty="0">
                <a:latin typeface="Calibri" panose="020F0502020204030204" pitchFamily="34" charset="0"/>
              </a:rPr>
            </a:br>
            <a:r>
              <a:rPr lang="en-US" sz="4800" dirty="0">
                <a:latin typeface="Calibri" panose="020F0502020204030204" pitchFamily="34" charset="0"/>
              </a:rPr>
              <a:t>Specific Plan Project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809832" y="4157147"/>
            <a:ext cx="3854107" cy="2060774"/>
          </a:xfrm>
          <a:noFill/>
        </p:spPr>
        <p:txBody>
          <a:bodyPr>
            <a:normAutofit/>
          </a:bodyPr>
          <a:lstStyle/>
          <a:p>
            <a:endParaRPr lang="en-US" sz="2200" dirty="0"/>
          </a:p>
          <a:p>
            <a:r>
              <a:rPr lang="en-US" sz="2200" dirty="0"/>
              <a:t>Environmental Impact Report (EIR)</a:t>
            </a:r>
          </a:p>
          <a:p>
            <a:r>
              <a:rPr lang="en-US" sz="2200" dirty="0"/>
              <a:t>City Council</a:t>
            </a:r>
          </a:p>
          <a:p>
            <a:r>
              <a:rPr lang="en-US" sz="2200" dirty="0"/>
              <a:t>January 14, 2025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4913D8DA-B72B-46FB-9E5D-656A0EB0A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1"/>
            <a:ext cx="4580687" cy="6861717"/>
          </a:xfrm>
          <a:prstGeom prst="rect">
            <a:avLst/>
          </a:prstGeom>
          <a:solidFill>
            <a:srgbClr val="574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Rounded Rectangle 26">
            <a:extLst>
              <a:ext uri="{FF2B5EF4-FFF2-40B4-BE49-F238E27FC236}">
                <a16:creationId xmlns:a16="http://schemas.microsoft.com/office/drawing/2014/main" id="{63CDDC8E-3FD0-4545-A664-7661835B4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058" y="640080"/>
            <a:ext cx="3606882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8C9F51-BD9E-2E25-BBB6-DD0CA1838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646" y="1629052"/>
            <a:ext cx="3606883" cy="360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11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5529"/>
            <a:ext cx="7886700" cy="1325563"/>
          </a:xfrm>
        </p:spPr>
        <p:txBody>
          <a:bodyPr>
            <a:normAutofit/>
          </a:bodyPr>
          <a:lstStyle/>
          <a:p>
            <a:r>
              <a:rPr lang="en-US" b="0" dirty="0"/>
              <a:t>Comment Letters on the Draft EIR</a:t>
            </a:r>
            <a:endParaRPr lang="en-US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020932"/>
            <a:ext cx="7886700" cy="552191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ts val="200"/>
              </a:spcAft>
              <a:buNone/>
            </a:pPr>
            <a:r>
              <a:rPr lang="en-US" dirty="0"/>
              <a:t>7 Received During 45-Day Public Review:</a:t>
            </a:r>
          </a:p>
          <a:p>
            <a:pPr>
              <a:lnSpc>
                <a:spcPct val="120000"/>
              </a:lnSpc>
              <a:spcAft>
                <a:spcPts val="200"/>
              </a:spcAft>
            </a:pPr>
            <a:r>
              <a:rPr lang="en-US" dirty="0"/>
              <a:t>County of Los Angeles Fire Department </a:t>
            </a:r>
          </a:p>
          <a:p>
            <a:pPr>
              <a:lnSpc>
                <a:spcPct val="120000"/>
              </a:lnSpc>
              <a:spcAft>
                <a:spcPts val="200"/>
              </a:spcAft>
            </a:pPr>
            <a:r>
              <a:rPr lang="en-US" dirty="0"/>
              <a:t>Caltrans (District 7)</a:t>
            </a:r>
          </a:p>
          <a:p>
            <a:pPr>
              <a:lnSpc>
                <a:spcPct val="120000"/>
              </a:lnSpc>
              <a:spcAft>
                <a:spcPts val="200"/>
              </a:spcAft>
            </a:pPr>
            <a:r>
              <a:rPr lang="en-US" dirty="0"/>
              <a:t>State of California Department of Conservation Geologic Energy Management Division</a:t>
            </a:r>
          </a:p>
          <a:p>
            <a:pPr>
              <a:lnSpc>
                <a:spcPct val="120000"/>
              </a:lnSpc>
              <a:spcAft>
                <a:spcPts val="200"/>
              </a:spcAft>
            </a:pPr>
            <a:r>
              <a:rPr lang="en-US" dirty="0"/>
              <a:t>Western States Regional Council of Carpenters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dirty="0"/>
              <a:t>3 from Individuals</a:t>
            </a:r>
          </a:p>
        </p:txBody>
      </p:sp>
    </p:spTree>
    <p:extLst>
      <p:ext uri="{BB962C8B-B14F-4D97-AF65-F5344CB8AC3E}">
        <p14:creationId xmlns:p14="http://schemas.microsoft.com/office/powerpoint/2010/main" val="1690127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7E207-E4EE-B1EF-A5ED-99B49FC91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 Letters After Draft EIR Review Period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4FDA7-4BDD-B2BB-1A40-3F3397CE9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17 additional comments received after Draft EIR review period. These comments were responded to in the Revised and Updated Final EIR. </a:t>
            </a:r>
          </a:p>
          <a:p>
            <a:r>
              <a:rPr lang="en-US" dirty="0"/>
              <a:t>5 additional comments received ahead of the December 3</a:t>
            </a:r>
            <a:r>
              <a:rPr lang="en-US" baseline="30000" dirty="0"/>
              <a:t>rd</a:t>
            </a:r>
            <a:r>
              <a:rPr lang="en-US" dirty="0"/>
              <a:t> Planning Commission.</a:t>
            </a:r>
          </a:p>
          <a:p>
            <a:r>
              <a:rPr lang="en-US" dirty="0"/>
              <a:t>28 additional comments received between Planning Commission and City Council</a:t>
            </a:r>
          </a:p>
          <a:p>
            <a:r>
              <a:rPr lang="en-US" dirty="0"/>
              <a:t>No comments raised new environmental impacts or new mitigation measures, thus, recirculation was not required. </a:t>
            </a:r>
          </a:p>
        </p:txBody>
      </p:sp>
    </p:spTree>
    <p:extLst>
      <p:ext uri="{BB962C8B-B14F-4D97-AF65-F5344CB8AC3E}">
        <p14:creationId xmlns:p14="http://schemas.microsoft.com/office/powerpoint/2010/main" val="1527309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5529"/>
            <a:ext cx="7886700" cy="1325563"/>
          </a:xfrm>
        </p:spPr>
        <p:txBody>
          <a:bodyPr>
            <a:normAutofit/>
          </a:bodyPr>
          <a:lstStyle/>
          <a:p>
            <a:r>
              <a:rPr lang="en-US" b="0" dirty="0"/>
              <a:t>Final EIR</a:t>
            </a:r>
            <a:endParaRPr lang="en-US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78384"/>
            <a:ext cx="7886700" cy="489857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dirty="0"/>
              <a:t>Includes: List; Comment Letters; City’s responses to significant environmental points; and Errata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dirty="0"/>
              <a:t>Findings:</a:t>
            </a:r>
          </a:p>
          <a:p>
            <a:pPr lvl="1">
              <a:lnSpc>
                <a:spcPct val="120000"/>
              </a:lnSpc>
              <a:spcAft>
                <a:spcPts val="1000"/>
              </a:spcAft>
            </a:pPr>
            <a:r>
              <a:rPr lang="en-US" dirty="0"/>
              <a:t>Insignificant modifications to DEIR required to clarify/amplify (included in Errata)</a:t>
            </a:r>
          </a:p>
          <a:p>
            <a:pPr lvl="1">
              <a:lnSpc>
                <a:spcPct val="120000"/>
              </a:lnSpc>
              <a:spcAft>
                <a:spcPts val="1000"/>
              </a:spcAft>
            </a:pPr>
            <a:r>
              <a:rPr lang="en-US" dirty="0"/>
              <a:t>No new impact or substantial increase in the severity of an environmental impact identified in DEIR</a:t>
            </a:r>
          </a:p>
        </p:txBody>
      </p:sp>
    </p:spTree>
    <p:extLst>
      <p:ext uri="{BB962C8B-B14F-4D97-AF65-F5344CB8AC3E}">
        <p14:creationId xmlns:p14="http://schemas.microsoft.com/office/powerpoint/2010/main" val="3670022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9771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b="0" dirty="0"/>
              <a:t>California Environmental Quality Act (CEQA)</a:t>
            </a:r>
          </a:p>
        </p:txBody>
      </p:sp>
    </p:spTree>
    <p:extLst>
      <p:ext uri="{BB962C8B-B14F-4D97-AF65-F5344CB8AC3E}">
        <p14:creationId xmlns:p14="http://schemas.microsoft.com/office/powerpoint/2010/main" val="4194556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EE6FC-134A-4671-AC05-483B89A33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115" y="118720"/>
            <a:ext cx="7886700" cy="1325563"/>
          </a:xfrm>
        </p:spPr>
        <p:txBody>
          <a:bodyPr/>
          <a:lstStyle/>
          <a:p>
            <a:r>
              <a:rPr lang="en-US" dirty="0"/>
              <a:t>CEQA Process</a:t>
            </a:r>
          </a:p>
        </p:txBody>
      </p:sp>
      <p:pic>
        <p:nvPicPr>
          <p:cNvPr id="5" name="Content Placeholder 27">
            <a:extLst>
              <a:ext uri="{FF2B5EF4-FFF2-40B4-BE49-F238E27FC236}">
                <a16:creationId xmlns:a16="http://schemas.microsoft.com/office/drawing/2014/main" id="{95767EA4-2D9A-42D9-AC70-11D6BCC82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600" y="1450014"/>
            <a:ext cx="6072799" cy="397820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1655FF-8DEA-4C00-9306-0470CB20AFC3}"/>
              </a:ext>
            </a:extLst>
          </p:cNvPr>
          <p:cNvSpPr txBox="1"/>
          <p:nvPr/>
        </p:nvSpPr>
        <p:spPr>
          <a:xfrm>
            <a:off x="1601297" y="1486258"/>
            <a:ext cx="2414588" cy="6463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Prepare/Distribute Notice of Preparation (30 days)</a:t>
            </a:r>
            <a:endParaRPr lang="en-US" sz="1200" b="1" dirty="0">
              <a:cs typeface="Arial" panose="020B0604020202020204" pitchFamily="34" charset="0"/>
            </a:endParaRPr>
          </a:p>
          <a:p>
            <a:pPr algn="ctr"/>
            <a:r>
              <a:rPr lang="en-US" sz="1200" b="1" dirty="0">
                <a:cs typeface="Arial" panose="020B0604020202020204" pitchFamily="34" charset="0"/>
              </a:rPr>
              <a:t>May 10 – June 9, 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2DA794-DF43-4E8D-BD59-7F606338D1C3}"/>
              </a:ext>
            </a:extLst>
          </p:cNvPr>
          <p:cNvSpPr txBox="1"/>
          <p:nvPr/>
        </p:nvSpPr>
        <p:spPr>
          <a:xfrm>
            <a:off x="1601297" y="2853906"/>
            <a:ext cx="2414588" cy="276999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May 18,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4EDFEC-A3D7-42DE-99D3-AA18609D792E}"/>
              </a:ext>
            </a:extLst>
          </p:cNvPr>
          <p:cNvSpPr txBox="1"/>
          <p:nvPr/>
        </p:nvSpPr>
        <p:spPr>
          <a:xfrm>
            <a:off x="1570638" y="4735184"/>
            <a:ext cx="2414588" cy="830997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Public and Agency Review of Draft EIR (45 days) </a:t>
            </a:r>
          </a:p>
          <a:p>
            <a:pPr algn="ctr"/>
            <a:r>
              <a:rPr lang="en-US" sz="1200" b="1" dirty="0">
                <a:cs typeface="Arial" panose="020B0604020202020204" pitchFamily="34" charset="0"/>
              </a:rPr>
              <a:t>December 4, 2023 – January 20, 2024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788E3-BDBB-4741-8ADE-66E60EBEBD76}"/>
              </a:ext>
            </a:extLst>
          </p:cNvPr>
          <p:cNvSpPr/>
          <p:nvPr/>
        </p:nvSpPr>
        <p:spPr>
          <a:xfrm>
            <a:off x="5069681" y="2442545"/>
            <a:ext cx="2538718" cy="780693"/>
          </a:xfrm>
          <a:prstGeom prst="rect">
            <a:avLst/>
          </a:prstGeom>
          <a:solidFill>
            <a:srgbClr val="669900"/>
          </a:soli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</a:rPr>
              <a:t>Planning Commission Hearing</a:t>
            </a:r>
          </a:p>
          <a:p>
            <a:pPr algn="ctr"/>
            <a:r>
              <a:rPr lang="en-US" sz="1200" b="1" dirty="0">
                <a:solidFill>
                  <a:srgbClr val="262626"/>
                </a:solidFill>
                <a:cs typeface="Arial" panose="020B0604020202020204" pitchFamily="34" charset="0"/>
              </a:rPr>
              <a:t>March 19, 2024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4704E6-0A0F-4DAB-8F9B-A060A50ED8D1}"/>
              </a:ext>
            </a:extLst>
          </p:cNvPr>
          <p:cNvSpPr txBox="1"/>
          <p:nvPr/>
        </p:nvSpPr>
        <p:spPr>
          <a:xfrm>
            <a:off x="5158775" y="5459274"/>
            <a:ext cx="2449624" cy="738664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City Council Hearing</a:t>
            </a: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January 14, 2025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sz="2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B4077E-1375-2E52-6F2A-B927FBDEFD13}"/>
              </a:ext>
            </a:extLst>
          </p:cNvPr>
          <p:cNvSpPr txBox="1"/>
          <p:nvPr/>
        </p:nvSpPr>
        <p:spPr>
          <a:xfrm>
            <a:off x="5158775" y="3471296"/>
            <a:ext cx="2449624" cy="738664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Prepare Revised and Updated Final EIR</a:t>
            </a:r>
          </a:p>
          <a:p>
            <a:pPr algn="ctr"/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April – November 2024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sz="2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1D0FF8-C3D7-3025-6243-5555F1BD584C}"/>
              </a:ext>
            </a:extLst>
          </p:cNvPr>
          <p:cNvSpPr txBox="1"/>
          <p:nvPr/>
        </p:nvSpPr>
        <p:spPr>
          <a:xfrm>
            <a:off x="2620057" y="6232000"/>
            <a:ext cx="2449624" cy="338554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Opportunities for public input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sz="200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F5467B-A344-8701-9C67-45AE873B2C8F}"/>
              </a:ext>
            </a:extLst>
          </p:cNvPr>
          <p:cNvSpPr txBox="1"/>
          <p:nvPr/>
        </p:nvSpPr>
        <p:spPr>
          <a:xfrm>
            <a:off x="5069681" y="1450014"/>
            <a:ext cx="2473022" cy="76944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Prepare Final EIR</a:t>
            </a: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  <a:p>
            <a:pPr algn="ctr"/>
            <a:endParaRPr lang="en-US" sz="2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006DE3-F20C-2EB7-F08D-521D70A8523C}"/>
              </a:ext>
            </a:extLst>
          </p:cNvPr>
          <p:cNvSpPr txBox="1"/>
          <p:nvPr/>
        </p:nvSpPr>
        <p:spPr>
          <a:xfrm>
            <a:off x="113364" y="6232000"/>
            <a:ext cx="2449624" cy="338554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Environmental analysis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sz="2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983617-7B7F-11A0-3557-9E2F07BC5CB2}"/>
              </a:ext>
            </a:extLst>
          </p:cNvPr>
          <p:cNvSpPr txBox="1"/>
          <p:nvPr/>
        </p:nvSpPr>
        <p:spPr>
          <a:xfrm>
            <a:off x="5158775" y="4600384"/>
            <a:ext cx="2449624" cy="738664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Planning Commission Hearing</a:t>
            </a: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December 3, 2024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sz="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958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EE6FC-134A-4671-AC05-483B89A33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A828A5-B2D0-4CD3-ADF8-CDCC822B72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975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Scope and Type of CEQA document</a:t>
            </a:r>
          </a:p>
          <a:p>
            <a:pPr lvl="0"/>
            <a:r>
              <a:rPr lang="en-US" dirty="0"/>
              <a:t>Finding: </a:t>
            </a:r>
          </a:p>
          <a:p>
            <a:pPr lvl="1"/>
            <a:r>
              <a:rPr lang="en-US" dirty="0"/>
              <a:t>Project could have a significant environmental impact</a:t>
            </a:r>
          </a:p>
          <a:p>
            <a:pPr lvl="0"/>
            <a:r>
              <a:rPr lang="en-US" dirty="0"/>
              <a:t>Preparation of an Environmental Impact Report (EIR) warranted</a:t>
            </a:r>
          </a:p>
        </p:txBody>
      </p:sp>
    </p:spTree>
    <p:extLst>
      <p:ext uri="{BB962C8B-B14F-4D97-AF65-F5344CB8AC3E}">
        <p14:creationId xmlns:p14="http://schemas.microsoft.com/office/powerpoint/2010/main" val="710632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Environmental  Issue Areas Evaluated in EIR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sz="2400" dirty="0"/>
              <a:t>Aesthetics</a:t>
            </a:r>
          </a:p>
          <a:p>
            <a:r>
              <a:rPr lang="en-US" sz="2400" dirty="0"/>
              <a:t>Air Quality</a:t>
            </a:r>
          </a:p>
          <a:p>
            <a:r>
              <a:rPr lang="en-US" sz="2400" dirty="0"/>
              <a:t>Cultural Resources</a:t>
            </a:r>
          </a:p>
          <a:p>
            <a:r>
              <a:rPr lang="en-US" sz="2400" dirty="0"/>
              <a:t>Energy</a:t>
            </a:r>
          </a:p>
          <a:p>
            <a:r>
              <a:rPr lang="en-US" sz="2400" dirty="0"/>
              <a:t>Geology &amp; Soils (Paleo)</a:t>
            </a:r>
          </a:p>
          <a:p>
            <a:r>
              <a:rPr lang="en-US" sz="2400" dirty="0"/>
              <a:t>Greenhouse Gas Emissions</a:t>
            </a:r>
          </a:p>
          <a:p>
            <a:r>
              <a:rPr lang="en-US" sz="2400" dirty="0"/>
              <a:t>Hazards &amp; Hazardous Mats.</a:t>
            </a:r>
          </a:p>
          <a:p>
            <a:r>
              <a:rPr lang="en-US" sz="2400" dirty="0"/>
              <a:t>Hydrology &amp; Water Quality</a:t>
            </a:r>
          </a:p>
          <a:p>
            <a:endParaRPr lang="en-US" sz="2400" dirty="0"/>
          </a:p>
          <a:p>
            <a:r>
              <a:rPr lang="en-US" sz="2400" dirty="0"/>
              <a:t>Land Use &amp; Planning</a:t>
            </a:r>
          </a:p>
          <a:p>
            <a:r>
              <a:rPr lang="en-US" sz="2400" dirty="0"/>
              <a:t>Noise</a:t>
            </a:r>
          </a:p>
          <a:p>
            <a:r>
              <a:rPr lang="en-US" sz="2400" dirty="0"/>
              <a:t>Population &amp; Housing</a:t>
            </a:r>
          </a:p>
          <a:p>
            <a:r>
              <a:rPr lang="en-US" sz="2400" dirty="0"/>
              <a:t>Public Services </a:t>
            </a:r>
          </a:p>
          <a:p>
            <a:r>
              <a:rPr lang="en-US" sz="2400" dirty="0"/>
              <a:t>Recreation</a:t>
            </a:r>
          </a:p>
          <a:p>
            <a:r>
              <a:rPr lang="en-US" sz="2400" dirty="0"/>
              <a:t>Transportation</a:t>
            </a:r>
          </a:p>
          <a:p>
            <a:r>
              <a:rPr lang="en-US" sz="2400" dirty="0"/>
              <a:t>Tribal Cultural Resources</a:t>
            </a:r>
          </a:p>
          <a:p>
            <a:r>
              <a:rPr lang="en-US" sz="2400" dirty="0"/>
              <a:t>Utilities &amp; Service Systems</a:t>
            </a:r>
          </a:p>
        </p:txBody>
      </p:sp>
    </p:spTree>
    <p:extLst>
      <p:ext uri="{BB962C8B-B14F-4D97-AF65-F5344CB8AC3E}">
        <p14:creationId xmlns:p14="http://schemas.microsoft.com/office/powerpoint/2010/main" val="3589622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4407"/>
            <a:ext cx="7886700" cy="1325563"/>
          </a:xfrm>
        </p:spPr>
        <p:txBody>
          <a:bodyPr>
            <a:normAutofit/>
          </a:bodyPr>
          <a:lstStyle/>
          <a:p>
            <a:r>
              <a:rPr lang="en-US" b="0" dirty="0"/>
              <a:t>EIR Findings</a:t>
            </a:r>
            <a:endParaRPr lang="en-US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80730"/>
            <a:ext cx="7886700" cy="4996233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1000"/>
              </a:spcAft>
            </a:pPr>
            <a:r>
              <a:rPr lang="en-US" dirty="0"/>
              <a:t>No Impact or Less Than Significant Impact: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Most Environmental Issue Areas</a:t>
            </a:r>
          </a:p>
          <a:p>
            <a:pPr>
              <a:spcAft>
                <a:spcPts val="1000"/>
              </a:spcAft>
            </a:pPr>
            <a:r>
              <a:rPr lang="en-US" dirty="0"/>
              <a:t>Less Than Significant With Mitigation Incorporated: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Cultural Resources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Geology &amp; Soils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Hazards &amp; Hazardous Materials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Noise (Vibration)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Recreation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Tribal Cultural Resources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Utilities and Service Systems </a:t>
            </a:r>
          </a:p>
          <a:p>
            <a:pPr>
              <a:spcAft>
                <a:spcPts val="1000"/>
              </a:spcAft>
            </a:pPr>
            <a:r>
              <a:rPr lang="en-US" dirty="0"/>
              <a:t>Significant and Unavoidable Impact: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Noise (Construction)</a:t>
            </a:r>
          </a:p>
          <a:p>
            <a:pPr>
              <a:spcAft>
                <a:spcPts val="1000"/>
              </a:spcAft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9A63C0-16FA-9F99-2BCA-DFB56D6496EE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088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1039"/>
            <a:ext cx="7886700" cy="1325563"/>
          </a:xfrm>
        </p:spPr>
        <p:txBody>
          <a:bodyPr>
            <a:normAutofit/>
          </a:bodyPr>
          <a:lstStyle/>
          <a:p>
            <a:r>
              <a:rPr lang="en-US" b="0" dirty="0"/>
              <a:t>Alternatives Considered in EIR</a:t>
            </a:r>
            <a:endParaRPr lang="en-US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7161"/>
            <a:ext cx="7886700" cy="4809802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1000"/>
              </a:spcAft>
              <a:buNone/>
            </a:pPr>
            <a:endParaRPr lang="en-US" dirty="0"/>
          </a:p>
          <a:p>
            <a:pPr>
              <a:spcAft>
                <a:spcPts val="1000"/>
              </a:spcAft>
            </a:pPr>
            <a:r>
              <a:rPr lang="en-US" dirty="0"/>
              <a:t>No Project/No Construction Alternative</a:t>
            </a:r>
          </a:p>
          <a:p>
            <a:pPr>
              <a:spcAft>
                <a:spcPts val="1000"/>
              </a:spcAft>
            </a:pPr>
            <a:r>
              <a:rPr lang="en-US" dirty="0"/>
              <a:t>No Project/Existing Land Use Designation Alternative – 228 TSF Industrial Park Development</a:t>
            </a:r>
          </a:p>
          <a:p>
            <a:pPr>
              <a:spcAft>
                <a:spcPts val="1000"/>
              </a:spcAft>
            </a:pPr>
            <a:r>
              <a:rPr lang="en-US" dirty="0"/>
              <a:t>Reduced Density Alternative – Similar to Project Townhomes, but 136 fewer (-34%) Apartment Units</a:t>
            </a:r>
          </a:p>
          <a:p>
            <a:pPr>
              <a:spcAft>
                <a:spcPts val="1000"/>
              </a:spcAft>
            </a:pPr>
            <a:r>
              <a:rPr lang="en-US" dirty="0"/>
              <a:t>Community Input Alternative – Similar to Project, but reduces apartment building from 7 stories to 5 stories (plus 1 subterranean). Impact difference is discussed on following slide.</a:t>
            </a:r>
          </a:p>
          <a:p>
            <a:pPr>
              <a:spcAft>
                <a:spcPts val="10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87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07196-CB44-6119-3460-F02143E73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9527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/>
              <a:t>Changes between Project and Community Input Alternative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6099FF-D9D4-5654-353B-6BDC0B1A45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338624"/>
              </p:ext>
            </p:extLst>
          </p:nvPr>
        </p:nvGraphicFramePr>
        <p:xfrm>
          <a:off x="565842" y="2184968"/>
          <a:ext cx="8012316" cy="322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7894">
                  <a:extLst>
                    <a:ext uri="{9D8B030D-6E8A-4147-A177-3AD203B41FA5}">
                      <a16:colId xmlns:a16="http://schemas.microsoft.com/office/drawing/2014/main" val="3747690268"/>
                    </a:ext>
                  </a:extLst>
                </a:gridCol>
                <a:gridCol w="2011474">
                  <a:extLst>
                    <a:ext uri="{9D8B030D-6E8A-4147-A177-3AD203B41FA5}">
                      <a16:colId xmlns:a16="http://schemas.microsoft.com/office/drawing/2014/main" val="89174897"/>
                    </a:ext>
                  </a:extLst>
                </a:gridCol>
                <a:gridCol w="2011474">
                  <a:extLst>
                    <a:ext uri="{9D8B030D-6E8A-4147-A177-3AD203B41FA5}">
                      <a16:colId xmlns:a16="http://schemas.microsoft.com/office/drawing/2014/main" val="290885354"/>
                    </a:ext>
                  </a:extLst>
                </a:gridCol>
                <a:gridCol w="2011474">
                  <a:extLst>
                    <a:ext uri="{9D8B030D-6E8A-4147-A177-3AD203B41FA5}">
                      <a16:colId xmlns:a16="http://schemas.microsoft.com/office/drawing/2014/main" val="38710238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Community Input Alternative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Difference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519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Total Number of Dwelling Units 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403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333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-70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5103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Apartment units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328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258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-70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0376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Townhome units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75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75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Same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5511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Parking for Townhomes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 per unit + 10 guest spaces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 per unit + 19 spaces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9 additional guest spaces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451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Parking for Apartments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 per unit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No guests’ spaces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Studio: 1 per unit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1-bd/2-bd: 1.5 per unit 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29 guest spaces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Higher parking ratio 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29 additional guest spaces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6747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Number of Stories for Apt. Building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7-stories above grade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6-stories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5 above grade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 subterranean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-1 in total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-2 above grade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3501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581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07196-CB44-6119-3460-F02143E73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Impact Comparison between Project and Community Input Alternative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683DED-ABB5-811E-41AD-19F1D80D7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Reduces impacts to: </a:t>
            </a:r>
          </a:p>
          <a:p>
            <a:pPr lvl="1"/>
            <a:r>
              <a:rPr lang="en-US" dirty="0"/>
              <a:t>Aesthetics</a:t>
            </a:r>
          </a:p>
          <a:p>
            <a:pPr lvl="1"/>
            <a:r>
              <a:rPr lang="en-US" dirty="0"/>
              <a:t>Air quality</a:t>
            </a:r>
          </a:p>
          <a:p>
            <a:pPr lvl="1"/>
            <a:r>
              <a:rPr lang="en-US" dirty="0"/>
              <a:t>Energy</a:t>
            </a:r>
          </a:p>
          <a:p>
            <a:pPr lvl="1"/>
            <a:r>
              <a:rPr lang="en-US" dirty="0"/>
              <a:t>Greenhouse gas emissions</a:t>
            </a:r>
          </a:p>
          <a:p>
            <a:pPr lvl="1"/>
            <a:r>
              <a:rPr lang="en-US" dirty="0"/>
              <a:t>Noise</a:t>
            </a:r>
          </a:p>
          <a:p>
            <a:pPr lvl="1"/>
            <a:r>
              <a:rPr lang="en-US" dirty="0"/>
              <a:t>Public services</a:t>
            </a:r>
          </a:p>
          <a:p>
            <a:pPr lvl="1"/>
            <a:r>
              <a:rPr lang="en-US" dirty="0"/>
              <a:t>Recreation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9924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UMFILE" val="C:\Documents and Settings\DBARQUIST\Local Settings\Temporary Internet Files\Content.Outlook\OHZ5H611\Park_Rec_Commission 3-21-13.cul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</Words>
  <Application>Microsoft Office PowerPoint</Application>
  <PresentationFormat>On-screen Show (4:3)</PresentationFormat>
  <Paragraphs>132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Office Theme</vt:lpstr>
      <vt:lpstr>Normandie Crossing  Specific Plan Project</vt:lpstr>
      <vt:lpstr>California Environmental Quality Act (CEQA)</vt:lpstr>
      <vt:lpstr>CEQA Process</vt:lpstr>
      <vt:lpstr>Initial Study</vt:lpstr>
      <vt:lpstr>Environmental  Issue Areas Evaluated in EIR</vt:lpstr>
      <vt:lpstr>EIR Findings</vt:lpstr>
      <vt:lpstr>Alternatives Considered in EIR</vt:lpstr>
      <vt:lpstr>Changes between Project and Community Input Alternative</vt:lpstr>
      <vt:lpstr>Impact Comparison between Project and Community Input Alternative</vt:lpstr>
      <vt:lpstr>Comment Letters on the Draft EIR</vt:lpstr>
      <vt:lpstr>Comment Letters After Draft EIR Review Period</vt:lpstr>
      <vt:lpstr>Final EIR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Gardena  Transit-Oriented Development  Specific Plan Project</dc:title>
  <dc:creator>Thomas, James</dc:creator>
  <cp:lastModifiedBy>Thomas, James</cp:lastModifiedBy>
  <cp:revision>57</cp:revision>
  <dcterms:created xsi:type="dcterms:W3CDTF">2021-04-06T16:34:01Z</dcterms:created>
  <dcterms:modified xsi:type="dcterms:W3CDTF">2025-01-14T20:49:02Z</dcterms:modified>
</cp:coreProperties>
</file>