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pptx" ContentType="application/vnd.openxmlformats-officedocument.presentationml.presentation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4" r:id="rId6"/>
    <p:sldId id="265" r:id="rId7"/>
    <p:sldId id="259" r:id="rId8"/>
    <p:sldId id="261" r:id="rId9"/>
  </p:sldIdLst>
  <p:sldSz cx="18288000" cy="10287000"/>
  <p:notesSz cx="7010400" cy="9296400"/>
  <p:embeddedFontLst>
    <p:embeddedFont>
      <p:font typeface="Canva Sans" panose="020B0604020202020204" charset="0"/>
      <p:regular r:id="rId10"/>
    </p:embeddedFont>
    <p:embeddedFont>
      <p:font typeface="Montserrat" panose="00000500000000000000" pitchFamily="2" charset="0"/>
      <p:regular r:id="rId11"/>
      <p:bold r:id="rId12"/>
      <p:italic r:id="rId13"/>
      <p:boldItalic r:id="rId14"/>
    </p:embeddedFont>
    <p:embeddedFont>
      <p:font typeface="Montserrat Bold" panose="020B0604020202020204" charset="0"/>
      <p:regular r:id="rId15"/>
    </p:embeddedFont>
    <p:embeddedFont>
      <p:font typeface="Montserrat Extra-Bold" panose="020B0604020202020204" charset="0"/>
      <p:regular r:id="rId16"/>
    </p:embeddedFont>
    <p:embeddedFont>
      <p:font typeface="Montserrat Extra-Bold Bold" panose="020B0604020202020204" charset="0"/>
      <p:regular r:id="rId17"/>
    </p:embeddedFont>
    <p:embeddedFont>
      <p:font typeface="Montserrat Extra-Bold Italics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2" autoAdjust="0"/>
    <p:restoredTop sz="96178" autoAdjust="0"/>
  </p:normalViewPr>
  <p:slideViewPr>
    <p:cSldViewPr>
      <p:cViewPr varScale="1">
        <p:scale>
          <a:sx n="76" d="100"/>
          <a:sy n="76" d="100"/>
        </p:scale>
        <p:origin x="72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sv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package" Target="../embeddings/Microsoft_PowerPoint_Presentation.pptx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34050" y="-38100"/>
            <a:ext cx="19522050" cy="10196852"/>
            <a:chOff x="0" y="0"/>
            <a:chExt cx="26029399" cy="1359580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5178" b="15178"/>
            <a:stretch>
              <a:fillRect/>
            </a:stretch>
          </p:blipFill>
          <p:spPr>
            <a:xfrm>
              <a:off x="0" y="0"/>
              <a:ext cx="26029399" cy="13595803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157854" y="0"/>
            <a:ext cx="1780973" cy="1780973"/>
          </a:xfrm>
          <a:custGeom>
            <a:avLst/>
            <a:gdLst/>
            <a:ahLst/>
            <a:cxnLst/>
            <a:rect l="l" t="t" r="r" b="b"/>
            <a:pathLst>
              <a:path w="1780973" h="1780973">
                <a:moveTo>
                  <a:pt x="0" y="0"/>
                </a:moveTo>
                <a:lnTo>
                  <a:pt x="1780973" y="0"/>
                </a:lnTo>
                <a:lnTo>
                  <a:pt x="1780973" y="1780973"/>
                </a:lnTo>
                <a:lnTo>
                  <a:pt x="0" y="17809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995977" y="111251"/>
            <a:ext cx="7690348" cy="2213176"/>
            <a:chOff x="0" y="0"/>
            <a:chExt cx="10253798" cy="2950901"/>
          </a:xfrm>
        </p:grpSpPr>
        <p:sp>
          <p:nvSpPr>
            <p:cNvPr id="6" name="TextBox 6"/>
            <p:cNvSpPr txBox="1"/>
            <p:nvPr/>
          </p:nvSpPr>
          <p:spPr>
            <a:xfrm>
              <a:off x="0" y="47625"/>
              <a:ext cx="10253798" cy="23346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570"/>
                </a:lnSpc>
              </a:pPr>
              <a:r>
                <a:rPr lang="en-US" sz="4155">
                  <a:solidFill>
                    <a:srgbClr val="FFFFFF"/>
                  </a:solidFill>
                  <a:latin typeface="Montserrat Bold"/>
                </a:rPr>
                <a:t>MARCH 5, 2024 PRESIDENTIAL PRIMARY ELECTION PRESENTATION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419543"/>
              <a:ext cx="10253798" cy="5313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11"/>
                </a:lnSpc>
              </a:pPr>
              <a:r>
                <a:rPr lang="en-US" sz="2365">
                  <a:solidFill>
                    <a:srgbClr val="FFFFFF"/>
                  </a:solidFill>
                  <a:latin typeface="Montserrat Bold"/>
                </a:rPr>
                <a:t>PRESENTED BY: MINA SEMENZA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075873" y="228893"/>
            <a:ext cx="4907416" cy="4907416"/>
          </a:xfrm>
          <a:custGeom>
            <a:avLst/>
            <a:gdLst/>
            <a:ahLst/>
            <a:cxnLst/>
            <a:rect l="l" t="t" r="r" b="b"/>
            <a:pathLst>
              <a:path w="4907416" h="4907416">
                <a:moveTo>
                  <a:pt x="0" y="0"/>
                </a:moveTo>
                <a:lnTo>
                  <a:pt x="4907416" y="0"/>
                </a:lnTo>
                <a:lnTo>
                  <a:pt x="4907416" y="4907416"/>
                </a:lnTo>
                <a:lnTo>
                  <a:pt x="0" y="49074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3416664" y="2689792"/>
            <a:ext cx="4907416" cy="4907416"/>
          </a:xfrm>
          <a:custGeom>
            <a:avLst/>
            <a:gdLst/>
            <a:ahLst/>
            <a:cxnLst/>
            <a:rect l="l" t="t" r="r" b="b"/>
            <a:pathLst>
              <a:path w="4907416" h="4907416">
                <a:moveTo>
                  <a:pt x="0" y="0"/>
                </a:moveTo>
                <a:lnTo>
                  <a:pt x="4907416" y="0"/>
                </a:lnTo>
                <a:lnTo>
                  <a:pt x="4907416" y="4907416"/>
                </a:lnTo>
                <a:lnTo>
                  <a:pt x="0" y="49074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134475" y="5233683"/>
            <a:ext cx="4907416" cy="4907416"/>
          </a:xfrm>
          <a:custGeom>
            <a:avLst/>
            <a:gdLst/>
            <a:ahLst/>
            <a:cxnLst/>
            <a:rect l="l" t="t" r="r" b="b"/>
            <a:pathLst>
              <a:path w="4907416" h="4907416">
                <a:moveTo>
                  <a:pt x="0" y="0"/>
                </a:moveTo>
                <a:lnTo>
                  <a:pt x="4907416" y="0"/>
                </a:lnTo>
                <a:lnTo>
                  <a:pt x="4907416" y="4907416"/>
                </a:lnTo>
                <a:lnTo>
                  <a:pt x="0" y="49074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rot="-1753206">
            <a:off x="717743" y="6712097"/>
            <a:ext cx="25783492" cy="9586163"/>
          </a:xfrm>
          <a:prstGeom prst="rect">
            <a:avLst/>
          </a:prstGeom>
          <a:solidFill>
            <a:srgbClr val="545454">
              <a:alpha val="4706"/>
            </a:srgb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11217" y="8488523"/>
            <a:ext cx="7024536" cy="2116141"/>
          </a:xfrm>
          <a:custGeom>
            <a:avLst/>
            <a:gdLst/>
            <a:ahLst/>
            <a:cxnLst/>
            <a:rect l="l" t="t" r="r" b="b"/>
            <a:pathLst>
              <a:path w="7024536" h="2116141">
                <a:moveTo>
                  <a:pt x="0" y="0"/>
                </a:moveTo>
                <a:lnTo>
                  <a:pt x="7024536" y="0"/>
                </a:lnTo>
                <a:lnTo>
                  <a:pt x="7024536" y="2116142"/>
                </a:lnTo>
                <a:lnTo>
                  <a:pt x="0" y="21161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539642" y="364225"/>
            <a:ext cx="8667255" cy="1176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7"/>
              </a:lnSpc>
            </a:pPr>
            <a:r>
              <a:rPr lang="en-US" sz="4599" u="sng" spc="-271">
                <a:solidFill>
                  <a:srgbClr val="14335D"/>
                </a:solidFill>
                <a:latin typeface="Montserrat Extra-Bold"/>
              </a:rPr>
              <a:t>VOTE CENTERS OPEN:</a:t>
            </a:r>
          </a:p>
          <a:p>
            <a:pPr>
              <a:lnSpc>
                <a:spcPts val="4507"/>
              </a:lnSpc>
            </a:pPr>
            <a:endParaRPr lang="en-US" sz="4599" u="sng" spc="-271">
              <a:solidFill>
                <a:srgbClr val="14335D"/>
              </a:solidFill>
              <a:latin typeface="Montserrat Extra-Bold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327300" y="5426517"/>
            <a:ext cx="4521766" cy="4521748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16747" r="-1674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609489" y="2882626"/>
            <a:ext cx="4521766" cy="4521748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16747" r="-1674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9268698" y="421727"/>
            <a:ext cx="4521766" cy="4521748"/>
            <a:chOff x="0" y="0"/>
            <a:chExt cx="6350000" cy="634997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16666" r="-1666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562032" y="5000625"/>
            <a:ext cx="8216269" cy="3200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u="sng" spc="60">
                <a:solidFill>
                  <a:srgbClr val="14335D"/>
                </a:solidFill>
                <a:latin typeface="Montserrat Extra-Bold"/>
              </a:rPr>
              <a:t>ROWLEY PARK GYMNASIUM</a:t>
            </a: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 </a:t>
            </a:r>
          </a:p>
          <a:p>
            <a:pPr algn="ctr">
              <a:lnSpc>
                <a:spcPts val="3600"/>
              </a:lnSpc>
            </a:pP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13220 VAN NESS AVE.</a:t>
            </a:r>
          </a:p>
          <a:p>
            <a:pPr algn="ctr">
              <a:lnSpc>
                <a:spcPts val="3600"/>
              </a:lnSpc>
            </a:pP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GARDENA, CA 90249</a:t>
            </a:r>
          </a:p>
          <a:p>
            <a:pPr algn="ctr">
              <a:lnSpc>
                <a:spcPts val="3600"/>
              </a:lnSpc>
            </a:pPr>
            <a:endParaRPr lang="en-US" sz="3000" spc="60">
              <a:solidFill>
                <a:srgbClr val="14335D"/>
              </a:solidFill>
              <a:latin typeface="Montserrat Extra-Bold"/>
            </a:endParaRPr>
          </a:p>
          <a:p>
            <a:pPr algn="ctr">
              <a:lnSpc>
                <a:spcPts val="3600"/>
              </a:lnSpc>
            </a:pPr>
            <a:r>
              <a:rPr lang="en-US" sz="3000" u="sng" spc="60">
                <a:solidFill>
                  <a:srgbClr val="14335D"/>
                </a:solidFill>
                <a:latin typeface="Montserrat Extra-Bold"/>
              </a:rPr>
              <a:t>BELL PARK COMMUNITY ROOM</a:t>
            </a:r>
          </a:p>
          <a:p>
            <a:pPr algn="ctr">
              <a:lnSpc>
                <a:spcPts val="3600"/>
              </a:lnSpc>
            </a:pP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14708 S HALLDALE AVE.</a:t>
            </a:r>
          </a:p>
          <a:p>
            <a:pPr algn="ctr">
              <a:lnSpc>
                <a:spcPts val="3600"/>
              </a:lnSpc>
            </a:pP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GARDENA, CA 90247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39642" y="8630793"/>
            <a:ext cx="6005959" cy="1483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0"/>
              </a:lnSpc>
            </a:pPr>
            <a:r>
              <a:rPr lang="en-US" sz="3000" dirty="0">
                <a:solidFill>
                  <a:srgbClr val="EA2200"/>
                </a:solidFill>
                <a:latin typeface="Montserrat Extra-Bold Bold"/>
              </a:rPr>
              <a:t>ELECTION DAY</a:t>
            </a:r>
          </a:p>
          <a:p>
            <a:pPr algn="ctr">
              <a:lnSpc>
                <a:spcPts val="3876"/>
              </a:lnSpc>
            </a:pPr>
            <a:r>
              <a:rPr lang="en-US" sz="3000" dirty="0">
                <a:solidFill>
                  <a:srgbClr val="EA2200"/>
                </a:solidFill>
                <a:latin typeface="Montserrat Extra-Bold Bold"/>
              </a:rPr>
              <a:t>TUESDAY, MARCH 5, 2024</a:t>
            </a:r>
          </a:p>
          <a:p>
            <a:pPr algn="ctr">
              <a:lnSpc>
                <a:spcPts val="3876"/>
              </a:lnSpc>
            </a:pPr>
            <a:r>
              <a:rPr lang="en-US" sz="3000" dirty="0">
                <a:solidFill>
                  <a:srgbClr val="EA2200"/>
                </a:solidFill>
                <a:latin typeface="Montserrat Extra-Bold Bold"/>
              </a:rPr>
              <a:t>7AM - 8PM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9261" y="2226174"/>
            <a:ext cx="9101812" cy="1371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u="sng" spc="60">
                <a:solidFill>
                  <a:srgbClr val="14335D"/>
                </a:solidFill>
                <a:latin typeface="Montserrat Extra-Bold"/>
              </a:rPr>
              <a:t>RUSH GYMNASIUM </a:t>
            </a:r>
          </a:p>
          <a:p>
            <a:pPr algn="ctr">
              <a:lnSpc>
                <a:spcPts val="3600"/>
              </a:lnSpc>
            </a:pP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1651 W. 162ND ST.</a:t>
            </a:r>
          </a:p>
          <a:p>
            <a:pPr algn="ctr">
              <a:lnSpc>
                <a:spcPts val="3600"/>
              </a:lnSpc>
            </a:pPr>
            <a:r>
              <a:rPr lang="en-US" sz="3000" spc="60">
                <a:solidFill>
                  <a:srgbClr val="14335D"/>
                </a:solidFill>
                <a:latin typeface="Montserrat Extra-Bold"/>
              </a:rPr>
              <a:t>GARDENA, CA 90247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04581" y="1174164"/>
            <a:ext cx="7131173" cy="1457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u="sng" spc="-188">
                <a:solidFill>
                  <a:srgbClr val="EA2200"/>
                </a:solidFill>
                <a:latin typeface="Montserrat Extra-Bold Bold"/>
              </a:rPr>
              <a:t>SATURDAY, FEBRUARY 24, 2024 </a:t>
            </a:r>
            <a:r>
              <a:rPr lang="en-US" sz="3200" spc="-188">
                <a:solidFill>
                  <a:srgbClr val="EA2200"/>
                </a:solidFill>
                <a:latin typeface="Montserrat Extra-Bold Bold"/>
              </a:rPr>
              <a:t>9AM - 8PM (11-DAY VOTE CENTER)</a:t>
            </a:r>
          </a:p>
          <a:p>
            <a:pPr algn="ctr">
              <a:lnSpc>
                <a:spcPts val="3840"/>
              </a:lnSpc>
            </a:pPr>
            <a:endParaRPr lang="en-US" sz="3200" spc="-188">
              <a:solidFill>
                <a:srgbClr val="EA2200"/>
              </a:solidFill>
              <a:latin typeface="Montserrat Extra-Bold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09262" y="3940617"/>
            <a:ext cx="7321809" cy="1457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u="sng" spc="-188">
                <a:solidFill>
                  <a:srgbClr val="EA2200"/>
                </a:solidFill>
                <a:latin typeface="Montserrat Extra-Bold Bold"/>
              </a:rPr>
              <a:t>SATURDAY, MARCH 2, 2024</a:t>
            </a:r>
          </a:p>
          <a:p>
            <a:pPr algn="ctr">
              <a:lnSpc>
                <a:spcPts val="3840"/>
              </a:lnSpc>
            </a:pPr>
            <a:r>
              <a:rPr lang="en-US" sz="3200" spc="-188">
                <a:solidFill>
                  <a:srgbClr val="EA2200"/>
                </a:solidFill>
                <a:latin typeface="Montserrat Extra-Bold Bold"/>
              </a:rPr>
              <a:t>9AM - 8PM (4-DAY VOTE CENTERS)</a:t>
            </a:r>
          </a:p>
          <a:p>
            <a:pPr algn="ctr">
              <a:lnSpc>
                <a:spcPts val="3840"/>
              </a:lnSpc>
            </a:pPr>
            <a:endParaRPr lang="en-US" sz="3200" spc="-188">
              <a:solidFill>
                <a:srgbClr val="EA2200"/>
              </a:solidFill>
              <a:latin typeface="Montserrat Extra-Bold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692001" y="1670603"/>
            <a:ext cx="1792851" cy="706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6"/>
              </a:lnSpc>
            </a:pPr>
            <a:r>
              <a:rPr lang="en-US" sz="2011">
                <a:solidFill>
                  <a:srgbClr val="03255B"/>
                </a:solidFill>
                <a:latin typeface="Canva Sans"/>
              </a:rPr>
              <a:t>ROWLEY PARK</a:t>
            </a:r>
          </a:p>
          <a:p>
            <a:pPr algn="ctr">
              <a:lnSpc>
                <a:spcPts val="2816"/>
              </a:lnSpc>
            </a:pPr>
            <a:r>
              <a:rPr lang="en-US" sz="2011">
                <a:solidFill>
                  <a:srgbClr val="03255B"/>
                </a:solidFill>
                <a:latin typeface="Canva Sans"/>
              </a:rPr>
              <a:t>GYMNASIUM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4384170" y="8440898"/>
            <a:ext cx="2468495" cy="706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6"/>
              </a:lnSpc>
            </a:pPr>
            <a:r>
              <a:rPr lang="en-US" sz="2011">
                <a:solidFill>
                  <a:srgbClr val="03255B"/>
                </a:solidFill>
                <a:latin typeface="Canva Sans"/>
              </a:rPr>
              <a:t>BELL PARK</a:t>
            </a:r>
          </a:p>
          <a:p>
            <a:pPr algn="ctr">
              <a:lnSpc>
                <a:spcPts val="2816"/>
              </a:lnSpc>
            </a:pPr>
            <a:r>
              <a:rPr lang="en-US" sz="2011">
                <a:solidFill>
                  <a:srgbClr val="03255B"/>
                </a:solidFill>
                <a:latin typeface="Canva Sans"/>
              </a:rPr>
              <a:t>COMMUNITY ROOM</a:t>
            </a:r>
          </a:p>
        </p:txBody>
      </p:sp>
      <p:sp>
        <p:nvSpPr>
          <p:cNvPr id="21" name="AutoShape 21"/>
          <p:cNvSpPr/>
          <p:nvPr/>
        </p:nvSpPr>
        <p:spPr>
          <a:xfrm flipV="1">
            <a:off x="13614386" y="901307"/>
            <a:ext cx="550909" cy="14653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14272325" y="667569"/>
            <a:ext cx="1346092" cy="351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6"/>
              </a:lnSpc>
            </a:pPr>
            <a:r>
              <a:rPr lang="en-US" sz="2011">
                <a:solidFill>
                  <a:srgbClr val="03255B"/>
                </a:solidFill>
                <a:latin typeface="Canva Sans"/>
              </a:rPr>
              <a:t>RUSH GYM</a:t>
            </a:r>
          </a:p>
        </p:txBody>
      </p:sp>
      <p:sp>
        <p:nvSpPr>
          <p:cNvPr id="23" name="AutoShape 23"/>
          <p:cNvSpPr/>
          <p:nvPr/>
        </p:nvSpPr>
        <p:spPr>
          <a:xfrm flipV="1">
            <a:off x="16588427" y="2445276"/>
            <a:ext cx="0" cy="28130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14003791" y="8703755"/>
            <a:ext cx="71365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02967" y="6288324"/>
            <a:ext cx="5690060" cy="2748719"/>
            <a:chOff x="0" y="0"/>
            <a:chExt cx="2192506" cy="10591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92506" cy="1059143"/>
            </a:xfrm>
            <a:custGeom>
              <a:avLst/>
              <a:gdLst/>
              <a:ahLst/>
              <a:cxnLst/>
              <a:rect l="l" t="t" r="r" b="b"/>
              <a:pathLst>
                <a:path w="2192506" h="1059143">
                  <a:moveTo>
                    <a:pt x="2068046" y="1059142"/>
                  </a:moveTo>
                  <a:lnTo>
                    <a:pt x="124460" y="1059142"/>
                  </a:lnTo>
                  <a:cubicBezTo>
                    <a:pt x="55880" y="1059142"/>
                    <a:pt x="0" y="1003262"/>
                    <a:pt x="0" y="9346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68046" y="0"/>
                  </a:lnTo>
                  <a:cubicBezTo>
                    <a:pt x="2136626" y="0"/>
                    <a:pt x="2192506" y="55880"/>
                    <a:pt x="2192506" y="124460"/>
                  </a:cubicBezTo>
                  <a:lnTo>
                    <a:pt x="2192506" y="934682"/>
                  </a:lnTo>
                  <a:cubicBezTo>
                    <a:pt x="2192506" y="1003262"/>
                    <a:pt x="2136626" y="1059143"/>
                    <a:pt x="2068046" y="1059143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184206" y="2403272"/>
            <a:ext cx="6327582" cy="3559221"/>
            <a:chOff x="0" y="0"/>
            <a:chExt cx="1128903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2"/>
              <a:stretch>
                <a:fillRect t="-16673" b="-1667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859587" y="2347814"/>
            <a:ext cx="6316337" cy="3552895"/>
            <a:chOff x="0" y="0"/>
            <a:chExt cx="1128903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3"/>
              <a:stretch>
                <a:fillRect t="-10051" b="-2329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271303" y="6288324"/>
            <a:ext cx="5751799" cy="2748719"/>
            <a:chOff x="0" y="0"/>
            <a:chExt cx="2216296" cy="105914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16296" cy="1059143"/>
            </a:xfrm>
            <a:custGeom>
              <a:avLst/>
              <a:gdLst/>
              <a:ahLst/>
              <a:cxnLst/>
              <a:rect l="l" t="t" r="r" b="b"/>
              <a:pathLst>
                <a:path w="2216296" h="1059143">
                  <a:moveTo>
                    <a:pt x="2091836" y="1059142"/>
                  </a:moveTo>
                  <a:lnTo>
                    <a:pt x="124460" y="1059142"/>
                  </a:lnTo>
                  <a:cubicBezTo>
                    <a:pt x="55880" y="1059142"/>
                    <a:pt x="0" y="1003262"/>
                    <a:pt x="0" y="9346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91836" y="0"/>
                  </a:lnTo>
                  <a:cubicBezTo>
                    <a:pt x="2160416" y="0"/>
                    <a:pt x="2216296" y="55880"/>
                    <a:pt x="2216296" y="124460"/>
                  </a:cubicBezTo>
                  <a:lnTo>
                    <a:pt x="2216296" y="934682"/>
                  </a:lnTo>
                  <a:cubicBezTo>
                    <a:pt x="2216296" y="1003262"/>
                    <a:pt x="2160416" y="1059143"/>
                    <a:pt x="2091836" y="1059143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776211" y="2305900"/>
            <a:ext cx="6483089" cy="3656593"/>
            <a:chOff x="0" y="0"/>
            <a:chExt cx="2365048" cy="133393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65048" cy="1333935"/>
            </a:xfrm>
            <a:custGeom>
              <a:avLst/>
              <a:gdLst/>
              <a:ahLst/>
              <a:cxnLst/>
              <a:rect l="l" t="t" r="r" b="b"/>
              <a:pathLst>
                <a:path w="2365048" h="1333935">
                  <a:moveTo>
                    <a:pt x="2240588" y="59690"/>
                  </a:moveTo>
                  <a:cubicBezTo>
                    <a:pt x="2276148" y="59690"/>
                    <a:pt x="2305358" y="88900"/>
                    <a:pt x="2305358" y="124460"/>
                  </a:cubicBezTo>
                  <a:lnTo>
                    <a:pt x="2305358" y="1209475"/>
                  </a:lnTo>
                  <a:cubicBezTo>
                    <a:pt x="2305358" y="1245035"/>
                    <a:pt x="2276148" y="1274245"/>
                    <a:pt x="2240588" y="1274245"/>
                  </a:cubicBezTo>
                  <a:lnTo>
                    <a:pt x="124460" y="1274245"/>
                  </a:lnTo>
                  <a:cubicBezTo>
                    <a:pt x="88900" y="1274245"/>
                    <a:pt x="59690" y="1245035"/>
                    <a:pt x="59690" y="120947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240588" y="59690"/>
                  </a:lnTo>
                  <a:moveTo>
                    <a:pt x="224058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09475"/>
                  </a:lnTo>
                  <a:cubicBezTo>
                    <a:pt x="0" y="1278055"/>
                    <a:pt x="55880" y="1333935"/>
                    <a:pt x="124460" y="1333935"/>
                  </a:cubicBezTo>
                  <a:lnTo>
                    <a:pt x="2240588" y="1333935"/>
                  </a:lnTo>
                  <a:cubicBezTo>
                    <a:pt x="2309168" y="1333935"/>
                    <a:pt x="2365048" y="1278055"/>
                    <a:pt x="2365048" y="1209475"/>
                  </a:cubicBezTo>
                  <a:lnTo>
                    <a:pt x="2365048" y="124460"/>
                  </a:lnTo>
                  <a:cubicBezTo>
                    <a:pt x="2365048" y="55880"/>
                    <a:pt x="2309168" y="0"/>
                    <a:pt x="2240588" y="0"/>
                  </a:cubicBezTo>
                  <a:close/>
                </a:path>
              </a:pathLst>
            </a:custGeom>
            <a:solidFill>
              <a:srgbClr val="14335D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95375" y="2295965"/>
            <a:ext cx="6483089" cy="3755826"/>
            <a:chOff x="0" y="0"/>
            <a:chExt cx="2365048" cy="137013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65048" cy="1370136"/>
            </a:xfrm>
            <a:custGeom>
              <a:avLst/>
              <a:gdLst/>
              <a:ahLst/>
              <a:cxnLst/>
              <a:rect l="l" t="t" r="r" b="b"/>
              <a:pathLst>
                <a:path w="2365048" h="1370136">
                  <a:moveTo>
                    <a:pt x="2240588" y="59690"/>
                  </a:moveTo>
                  <a:cubicBezTo>
                    <a:pt x="2276148" y="59690"/>
                    <a:pt x="2305358" y="88900"/>
                    <a:pt x="2305358" y="124460"/>
                  </a:cubicBezTo>
                  <a:lnTo>
                    <a:pt x="2305358" y="1245676"/>
                  </a:lnTo>
                  <a:cubicBezTo>
                    <a:pt x="2305358" y="1281236"/>
                    <a:pt x="2276148" y="1310445"/>
                    <a:pt x="2240588" y="1310445"/>
                  </a:cubicBezTo>
                  <a:lnTo>
                    <a:pt x="124460" y="1310445"/>
                  </a:lnTo>
                  <a:cubicBezTo>
                    <a:pt x="88900" y="1310445"/>
                    <a:pt x="59690" y="1281236"/>
                    <a:pt x="59690" y="1245676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240588" y="59690"/>
                  </a:lnTo>
                  <a:moveTo>
                    <a:pt x="224058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45676"/>
                  </a:lnTo>
                  <a:cubicBezTo>
                    <a:pt x="0" y="1314255"/>
                    <a:pt x="55880" y="1370136"/>
                    <a:pt x="124460" y="1370136"/>
                  </a:cubicBezTo>
                  <a:lnTo>
                    <a:pt x="2240588" y="1370136"/>
                  </a:lnTo>
                  <a:cubicBezTo>
                    <a:pt x="2309168" y="1370136"/>
                    <a:pt x="2365048" y="1314255"/>
                    <a:pt x="2365048" y="1245676"/>
                  </a:cubicBezTo>
                  <a:lnTo>
                    <a:pt x="2365048" y="124460"/>
                  </a:lnTo>
                  <a:cubicBezTo>
                    <a:pt x="2365048" y="55880"/>
                    <a:pt x="2309168" y="0"/>
                    <a:pt x="2240588" y="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" name="Freeform 14"/>
          <p:cNvSpPr/>
          <p:nvPr/>
        </p:nvSpPr>
        <p:spPr>
          <a:xfrm rot="5400000">
            <a:off x="13943470" y="995133"/>
            <a:ext cx="6307715" cy="4155207"/>
          </a:xfrm>
          <a:custGeom>
            <a:avLst/>
            <a:gdLst/>
            <a:ahLst/>
            <a:cxnLst/>
            <a:rect l="l" t="t" r="r" b="b"/>
            <a:pathLst>
              <a:path w="6307715" h="4155207">
                <a:moveTo>
                  <a:pt x="0" y="0"/>
                </a:moveTo>
                <a:lnTo>
                  <a:pt x="6307715" y="0"/>
                </a:lnTo>
                <a:lnTo>
                  <a:pt x="6307715" y="4155207"/>
                </a:lnTo>
                <a:lnTo>
                  <a:pt x="0" y="41552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1821729" y="7634108"/>
            <a:ext cx="5052537" cy="94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22"/>
              </a:lnSpc>
            </a:pPr>
            <a:r>
              <a:rPr lang="en-US" sz="2940" spc="58">
                <a:solidFill>
                  <a:srgbClr val="FFFFFF"/>
                </a:solidFill>
                <a:latin typeface="Montserrat Bold"/>
              </a:rPr>
              <a:t>13220 S. VAN NESS AVE. GARDENA, CA 90249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57560" y="6420634"/>
            <a:ext cx="3452801" cy="962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1"/>
              </a:lnSpc>
            </a:pPr>
            <a:r>
              <a:rPr lang="en-US" sz="2970" spc="59">
                <a:solidFill>
                  <a:srgbClr val="FFFFFF"/>
                </a:solidFill>
                <a:latin typeface="Montserrat Extra-Bold"/>
              </a:rPr>
              <a:t>ROWLEY PARK AUDITORIUM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695660" y="320719"/>
            <a:ext cx="12896680" cy="707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52"/>
              </a:lnSpc>
            </a:pPr>
            <a:r>
              <a:rPr lang="en-US" sz="5359" spc="-316">
                <a:solidFill>
                  <a:srgbClr val="FFBE25"/>
                </a:solidFill>
                <a:latin typeface="Montserrat Extra-Bold"/>
              </a:rPr>
              <a:t>24 HOUR OFFICIAL BALLOT DROP BOX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142530" y="1000125"/>
            <a:ext cx="14041492" cy="1133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4"/>
              </a:lnSpc>
            </a:pPr>
            <a:r>
              <a:rPr lang="en-US" sz="3546" spc="10">
                <a:solidFill>
                  <a:srgbClr val="14335D"/>
                </a:solidFill>
                <a:latin typeface="Montserrat Extra-Bold"/>
              </a:rPr>
              <a:t>DROP BOXES WILL BE AVAILABLE BEGINNING </a:t>
            </a:r>
          </a:p>
          <a:p>
            <a:pPr algn="ctr">
              <a:lnSpc>
                <a:spcPts val="4504"/>
              </a:lnSpc>
            </a:pPr>
            <a:r>
              <a:rPr lang="en-US" sz="3546" spc="10">
                <a:solidFill>
                  <a:srgbClr val="14335D"/>
                </a:solidFill>
                <a:latin typeface="Montserrat Extra-Bold"/>
              </a:rPr>
              <a:t>MONDAY, FEBRUARY 5, 2024 - TUESDAY, MARCH 5, 2024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932659" y="6394812"/>
            <a:ext cx="4535625" cy="964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1"/>
              </a:lnSpc>
            </a:pPr>
            <a:r>
              <a:rPr lang="en-US" sz="2970" spc="59">
                <a:solidFill>
                  <a:srgbClr val="FFFFFF"/>
                </a:solidFill>
                <a:latin typeface="Montserrat Extra-Bold"/>
              </a:rPr>
              <a:t>NAKAOKA COMMUNITY CENTER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004979" y="7634108"/>
            <a:ext cx="4390986" cy="943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22"/>
              </a:lnSpc>
            </a:pPr>
            <a:r>
              <a:rPr lang="en-US" sz="2940" spc="58">
                <a:solidFill>
                  <a:srgbClr val="FFFFFF"/>
                </a:solidFill>
                <a:latin typeface="Montserrat Bold"/>
              </a:rPr>
              <a:t>1670 W. 162ND ST. GARDENA, CA 90247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020565" y="9344025"/>
            <a:ext cx="7922477" cy="910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47"/>
              </a:lnSpc>
            </a:pPr>
            <a:r>
              <a:rPr lang="en-US" sz="3619" spc="-213">
                <a:solidFill>
                  <a:srgbClr val="263F6B"/>
                </a:solidFill>
                <a:latin typeface="Montserrat Extra-Bold"/>
              </a:rPr>
              <a:t>TRACK YOUR BALLOT AT</a:t>
            </a:r>
          </a:p>
          <a:p>
            <a:pPr algn="ctr">
              <a:lnSpc>
                <a:spcPts val="3547"/>
              </a:lnSpc>
            </a:pPr>
            <a:r>
              <a:rPr lang="en-US" sz="3619" spc="-213">
                <a:solidFill>
                  <a:srgbClr val="263F6B"/>
                </a:solidFill>
                <a:latin typeface="Montserrat Extra-Bold"/>
              </a:rPr>
              <a:t>WHERESMYBALLOT.SOS.CA.GOV</a:t>
            </a:r>
          </a:p>
        </p:txBody>
      </p:sp>
      <p:sp>
        <p:nvSpPr>
          <p:cNvPr id="22" name="Freeform 22"/>
          <p:cNvSpPr/>
          <p:nvPr/>
        </p:nvSpPr>
        <p:spPr>
          <a:xfrm rot="5400000" flipV="1">
            <a:off x="-1955690" y="985608"/>
            <a:ext cx="6307715" cy="4155207"/>
          </a:xfrm>
          <a:custGeom>
            <a:avLst/>
            <a:gdLst/>
            <a:ahLst/>
            <a:cxnLst/>
            <a:rect l="l" t="t" r="r" b="b"/>
            <a:pathLst>
              <a:path w="6307715" h="4155207">
                <a:moveTo>
                  <a:pt x="0" y="4155207"/>
                </a:moveTo>
                <a:lnTo>
                  <a:pt x="6307715" y="4155207"/>
                </a:lnTo>
                <a:lnTo>
                  <a:pt x="6307715" y="0"/>
                </a:lnTo>
                <a:lnTo>
                  <a:pt x="0" y="0"/>
                </a:lnTo>
                <a:lnTo>
                  <a:pt x="0" y="4155207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1753206">
            <a:off x="-1113304" y="4337817"/>
            <a:ext cx="25783492" cy="9586163"/>
          </a:xfrm>
          <a:prstGeom prst="rect">
            <a:avLst/>
          </a:prstGeom>
          <a:solidFill>
            <a:srgbClr val="545454">
              <a:alpha val="4706"/>
            </a:srgbClr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-1680348" y="404051"/>
            <a:ext cx="5044943" cy="1309890"/>
            <a:chOff x="0" y="0"/>
            <a:chExt cx="2543481" cy="660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543481" cy="660400"/>
            </a:xfrm>
            <a:custGeom>
              <a:avLst/>
              <a:gdLst/>
              <a:ahLst/>
              <a:cxnLst/>
              <a:rect l="l" t="t" r="r" b="b"/>
              <a:pathLst>
                <a:path w="2543481" h="660400">
                  <a:moveTo>
                    <a:pt x="241902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419021" y="0"/>
                  </a:lnTo>
                  <a:cubicBezTo>
                    <a:pt x="2487601" y="0"/>
                    <a:pt x="2543481" y="55880"/>
                    <a:pt x="2543481" y="124460"/>
                  </a:cubicBezTo>
                  <a:lnTo>
                    <a:pt x="2543481" y="535940"/>
                  </a:lnTo>
                  <a:cubicBezTo>
                    <a:pt x="2543481" y="604520"/>
                    <a:pt x="2487601" y="660400"/>
                    <a:pt x="2419021" y="66040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4961811" y="464642"/>
            <a:ext cx="6351505" cy="1309890"/>
            <a:chOff x="0" y="0"/>
            <a:chExt cx="3202203" cy="660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02203" cy="660400"/>
            </a:xfrm>
            <a:custGeom>
              <a:avLst/>
              <a:gdLst/>
              <a:ahLst/>
              <a:cxnLst/>
              <a:rect l="l" t="t" r="r" b="b"/>
              <a:pathLst>
                <a:path w="3202203" h="660400">
                  <a:moveTo>
                    <a:pt x="3077743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77743" y="0"/>
                  </a:lnTo>
                  <a:cubicBezTo>
                    <a:pt x="3146323" y="0"/>
                    <a:pt x="3202203" y="55880"/>
                    <a:pt x="3202203" y="124460"/>
                  </a:cubicBezTo>
                  <a:lnTo>
                    <a:pt x="3202203" y="535940"/>
                  </a:lnTo>
                  <a:cubicBezTo>
                    <a:pt x="3202203" y="604520"/>
                    <a:pt x="3146323" y="660400"/>
                    <a:pt x="3077743" y="66040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2455748" y="2842718"/>
            <a:ext cx="3454653" cy="6835624"/>
            <a:chOff x="0" y="0"/>
            <a:chExt cx="2620010" cy="5184140"/>
          </a:xfrm>
        </p:grpSpPr>
        <p:sp>
          <p:nvSpPr>
            <p:cNvPr id="8" name="Freeform 8"/>
            <p:cNvSpPr/>
            <p:nvPr/>
          </p:nvSpPr>
          <p:spPr>
            <a:xfrm>
              <a:off x="53340" y="25400"/>
              <a:ext cx="2513330" cy="5132070"/>
            </a:xfrm>
            <a:custGeom>
              <a:avLst/>
              <a:gdLst/>
              <a:ahLst/>
              <a:cxnLst/>
              <a:rect l="l" t="t" r="r" b="b"/>
              <a:pathLst>
                <a:path w="2513330" h="5132070">
                  <a:moveTo>
                    <a:pt x="2159000" y="0"/>
                  </a:moveTo>
                  <a:lnTo>
                    <a:pt x="354330" y="0"/>
                  </a:lnTo>
                  <a:cubicBezTo>
                    <a:pt x="158750" y="0"/>
                    <a:pt x="0" y="158750"/>
                    <a:pt x="0" y="354330"/>
                  </a:cubicBezTo>
                  <a:lnTo>
                    <a:pt x="0" y="4777740"/>
                  </a:lnTo>
                  <a:cubicBezTo>
                    <a:pt x="0" y="4973320"/>
                    <a:pt x="158750" y="5132070"/>
                    <a:pt x="354330" y="5132070"/>
                  </a:cubicBezTo>
                  <a:lnTo>
                    <a:pt x="2159000" y="5132070"/>
                  </a:lnTo>
                  <a:cubicBezTo>
                    <a:pt x="2354580" y="5132070"/>
                    <a:pt x="2513330" y="4973320"/>
                    <a:pt x="2513330" y="4777740"/>
                  </a:cubicBezTo>
                  <a:lnTo>
                    <a:pt x="2513330" y="354330"/>
                  </a:lnTo>
                  <a:cubicBezTo>
                    <a:pt x="2513330" y="158750"/>
                    <a:pt x="2354580" y="0"/>
                    <a:pt x="2159000" y="0"/>
                  </a:cubicBezTo>
                  <a:close/>
                  <a:moveTo>
                    <a:pt x="1558290" y="162560"/>
                  </a:moveTo>
                  <a:cubicBezTo>
                    <a:pt x="1576070" y="162560"/>
                    <a:pt x="1590040" y="176530"/>
                    <a:pt x="1590040" y="194310"/>
                  </a:cubicBezTo>
                  <a:cubicBezTo>
                    <a:pt x="1590040" y="212090"/>
                    <a:pt x="1576070" y="226060"/>
                    <a:pt x="1558290" y="226060"/>
                  </a:cubicBezTo>
                  <a:cubicBezTo>
                    <a:pt x="1540510" y="226060"/>
                    <a:pt x="1526540" y="212090"/>
                    <a:pt x="1526540" y="194310"/>
                  </a:cubicBezTo>
                  <a:cubicBezTo>
                    <a:pt x="1526540" y="176530"/>
                    <a:pt x="1541780" y="162560"/>
                    <a:pt x="1558290" y="162560"/>
                  </a:cubicBezTo>
                  <a:close/>
                  <a:moveTo>
                    <a:pt x="1089660" y="172720"/>
                  </a:moveTo>
                  <a:lnTo>
                    <a:pt x="1394460" y="172720"/>
                  </a:lnTo>
                  <a:cubicBezTo>
                    <a:pt x="1405890" y="172720"/>
                    <a:pt x="1416050" y="181610"/>
                    <a:pt x="1416050" y="194310"/>
                  </a:cubicBezTo>
                  <a:cubicBezTo>
                    <a:pt x="1416050" y="207010"/>
                    <a:pt x="1405890" y="215900"/>
                    <a:pt x="1394460" y="215900"/>
                  </a:cubicBezTo>
                  <a:lnTo>
                    <a:pt x="1089660" y="215900"/>
                  </a:lnTo>
                  <a:cubicBezTo>
                    <a:pt x="1078230" y="215900"/>
                    <a:pt x="1068070" y="207010"/>
                    <a:pt x="1068070" y="194310"/>
                  </a:cubicBezTo>
                  <a:cubicBezTo>
                    <a:pt x="1068070" y="181610"/>
                    <a:pt x="1078230" y="172720"/>
                    <a:pt x="1089660" y="172720"/>
                  </a:cubicBezTo>
                  <a:close/>
                  <a:moveTo>
                    <a:pt x="2383790" y="4798060"/>
                  </a:moveTo>
                  <a:cubicBezTo>
                    <a:pt x="2383790" y="4913630"/>
                    <a:pt x="2289810" y="5007610"/>
                    <a:pt x="2174240" y="5007610"/>
                  </a:cubicBezTo>
                  <a:lnTo>
                    <a:pt x="341630" y="5007610"/>
                  </a:lnTo>
                  <a:cubicBezTo>
                    <a:pt x="226060" y="5007610"/>
                    <a:pt x="132080" y="4913630"/>
                    <a:pt x="132080" y="4798060"/>
                  </a:cubicBezTo>
                  <a:lnTo>
                    <a:pt x="132080" y="340360"/>
                  </a:lnTo>
                  <a:cubicBezTo>
                    <a:pt x="132080" y="224790"/>
                    <a:pt x="226060" y="130810"/>
                    <a:pt x="341630" y="130810"/>
                  </a:cubicBezTo>
                  <a:lnTo>
                    <a:pt x="614680" y="130810"/>
                  </a:lnTo>
                  <a:lnTo>
                    <a:pt x="614680" y="187960"/>
                  </a:lnTo>
                  <a:cubicBezTo>
                    <a:pt x="614680" y="252730"/>
                    <a:pt x="668020" y="306070"/>
                    <a:pt x="732790" y="306070"/>
                  </a:cubicBezTo>
                  <a:lnTo>
                    <a:pt x="1783080" y="306070"/>
                  </a:lnTo>
                  <a:cubicBezTo>
                    <a:pt x="1847850" y="306070"/>
                    <a:pt x="1901190" y="252730"/>
                    <a:pt x="1901190" y="187960"/>
                  </a:cubicBezTo>
                  <a:lnTo>
                    <a:pt x="1901190" y="130810"/>
                  </a:lnTo>
                  <a:lnTo>
                    <a:pt x="2172970" y="130810"/>
                  </a:lnTo>
                  <a:cubicBezTo>
                    <a:pt x="2288540" y="130810"/>
                    <a:pt x="2382520" y="224790"/>
                    <a:pt x="2382520" y="340360"/>
                  </a:cubicBezTo>
                  <a:lnTo>
                    <a:pt x="2382520" y="47980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185420" y="156210"/>
              <a:ext cx="2251710" cy="4876800"/>
            </a:xfrm>
            <a:custGeom>
              <a:avLst/>
              <a:gdLst/>
              <a:ahLst/>
              <a:cxnLst/>
              <a:rect l="l" t="t" r="r" b="b"/>
              <a:pathLst>
                <a:path w="2251710" h="4876800">
                  <a:moveTo>
                    <a:pt x="2040890" y="0"/>
                  </a:moveTo>
                  <a:lnTo>
                    <a:pt x="1769110" y="0"/>
                  </a:lnTo>
                  <a:lnTo>
                    <a:pt x="1769110" y="57150"/>
                  </a:lnTo>
                  <a:cubicBezTo>
                    <a:pt x="1769110" y="121920"/>
                    <a:pt x="1715770" y="175260"/>
                    <a:pt x="1651000" y="175260"/>
                  </a:cubicBezTo>
                  <a:lnTo>
                    <a:pt x="601980" y="175260"/>
                  </a:lnTo>
                  <a:cubicBezTo>
                    <a:pt x="537210" y="175260"/>
                    <a:pt x="483870" y="121920"/>
                    <a:pt x="483870" y="57150"/>
                  </a:cubicBezTo>
                  <a:lnTo>
                    <a:pt x="483870" y="0"/>
                  </a:lnTo>
                  <a:lnTo>
                    <a:pt x="209550" y="0"/>
                  </a:lnTo>
                  <a:cubicBezTo>
                    <a:pt x="93980" y="0"/>
                    <a:pt x="0" y="93980"/>
                    <a:pt x="0" y="209550"/>
                  </a:cubicBezTo>
                  <a:lnTo>
                    <a:pt x="0" y="4667250"/>
                  </a:lnTo>
                  <a:cubicBezTo>
                    <a:pt x="0" y="4782820"/>
                    <a:pt x="93980" y="4876800"/>
                    <a:pt x="209550" y="4876800"/>
                  </a:cubicBezTo>
                  <a:lnTo>
                    <a:pt x="2040890" y="4876800"/>
                  </a:lnTo>
                  <a:cubicBezTo>
                    <a:pt x="2156460" y="4876800"/>
                    <a:pt x="2250440" y="4782820"/>
                    <a:pt x="2250440" y="4667250"/>
                  </a:cubicBezTo>
                  <a:lnTo>
                    <a:pt x="2250440" y="209550"/>
                  </a:lnTo>
                  <a:cubicBezTo>
                    <a:pt x="2251710" y="93980"/>
                    <a:pt x="2157730" y="0"/>
                    <a:pt x="2040890" y="0"/>
                  </a:cubicBezTo>
                  <a:close/>
                </a:path>
              </a:pathLst>
            </a:custGeom>
            <a:blipFill>
              <a:blip r:embed="rId2"/>
              <a:stretch>
                <a:fillRect l="-2018" r="-445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121410" y="198120"/>
              <a:ext cx="347980" cy="43180"/>
            </a:xfrm>
            <a:custGeom>
              <a:avLst/>
              <a:gdLst/>
              <a:ahLst/>
              <a:cxnLst/>
              <a:rect l="l" t="t" r="r" b="b"/>
              <a:pathLst>
                <a:path w="347980" h="43180">
                  <a:moveTo>
                    <a:pt x="326390" y="0"/>
                  </a:moveTo>
                  <a:lnTo>
                    <a:pt x="21590" y="0"/>
                  </a:lnTo>
                  <a:cubicBezTo>
                    <a:pt x="10160" y="0"/>
                    <a:pt x="0" y="8890"/>
                    <a:pt x="0" y="21590"/>
                  </a:cubicBezTo>
                  <a:cubicBezTo>
                    <a:pt x="0" y="34290"/>
                    <a:pt x="10160" y="43180"/>
                    <a:pt x="21590" y="43180"/>
                  </a:cubicBezTo>
                  <a:lnTo>
                    <a:pt x="326390" y="43180"/>
                  </a:lnTo>
                  <a:cubicBezTo>
                    <a:pt x="337820" y="43180"/>
                    <a:pt x="347980" y="34290"/>
                    <a:pt x="347980" y="21590"/>
                  </a:cubicBezTo>
                  <a:cubicBezTo>
                    <a:pt x="347980" y="8890"/>
                    <a:pt x="337820" y="0"/>
                    <a:pt x="326390" y="0"/>
                  </a:cubicBezTo>
                  <a:close/>
                </a:path>
              </a:pathLst>
            </a:custGeom>
            <a:solidFill>
              <a:srgbClr val="55555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578312" y="187909"/>
              <a:ext cx="66636" cy="63602"/>
            </a:xfrm>
            <a:custGeom>
              <a:avLst/>
              <a:gdLst/>
              <a:ahLst/>
              <a:cxnLst/>
              <a:rect l="l" t="t" r="r" b="b"/>
              <a:pathLst>
                <a:path w="66636" h="63602">
                  <a:moveTo>
                    <a:pt x="33318" y="51"/>
                  </a:moveTo>
                  <a:cubicBezTo>
                    <a:pt x="21941" y="0"/>
                    <a:pt x="11406" y="6040"/>
                    <a:pt x="5703" y="15885"/>
                  </a:cubicBezTo>
                  <a:cubicBezTo>
                    <a:pt x="0" y="25729"/>
                    <a:pt x="0" y="37873"/>
                    <a:pt x="5703" y="47717"/>
                  </a:cubicBezTo>
                  <a:cubicBezTo>
                    <a:pt x="11406" y="57562"/>
                    <a:pt x="21941" y="63602"/>
                    <a:pt x="33318" y="63551"/>
                  </a:cubicBezTo>
                  <a:cubicBezTo>
                    <a:pt x="44695" y="63602"/>
                    <a:pt x="55230" y="57562"/>
                    <a:pt x="60933" y="47717"/>
                  </a:cubicBezTo>
                  <a:cubicBezTo>
                    <a:pt x="66636" y="37873"/>
                    <a:pt x="66636" y="25729"/>
                    <a:pt x="60933" y="15885"/>
                  </a:cubicBezTo>
                  <a:cubicBezTo>
                    <a:pt x="55230" y="6040"/>
                    <a:pt x="44695" y="0"/>
                    <a:pt x="33318" y="51"/>
                  </a:cubicBezTo>
                  <a:close/>
                </a:path>
              </a:pathLst>
            </a:custGeom>
            <a:solidFill>
              <a:srgbClr val="55555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685800"/>
              <a:ext cx="27940" cy="213360"/>
            </a:xfrm>
            <a:custGeom>
              <a:avLst/>
              <a:gdLst/>
              <a:ahLst/>
              <a:cxnLst/>
              <a:rect l="l" t="t" r="r" b="b"/>
              <a:pathLst>
                <a:path w="27940" h="213360">
                  <a:moveTo>
                    <a:pt x="0" y="26670"/>
                  </a:moveTo>
                  <a:lnTo>
                    <a:pt x="0" y="185420"/>
                  </a:lnTo>
                  <a:cubicBezTo>
                    <a:pt x="0" y="200660"/>
                    <a:pt x="12700" y="213360"/>
                    <a:pt x="27940" y="21336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1057910"/>
              <a:ext cx="27940" cy="384810"/>
            </a:xfrm>
            <a:custGeom>
              <a:avLst/>
              <a:gdLst/>
              <a:ahLst/>
              <a:cxnLst/>
              <a:rect l="l" t="t" r="r" b="b"/>
              <a:pathLst>
                <a:path w="27940" h="384810">
                  <a:moveTo>
                    <a:pt x="0" y="26670"/>
                  </a:moveTo>
                  <a:lnTo>
                    <a:pt x="0" y="356870"/>
                  </a:lnTo>
                  <a:cubicBezTo>
                    <a:pt x="0" y="372110"/>
                    <a:pt x="12700" y="384810"/>
                    <a:pt x="27940" y="384810"/>
                  </a:cubicBezTo>
                  <a:lnTo>
                    <a:pt x="27940" y="0"/>
                  </a:lnTo>
                  <a:cubicBezTo>
                    <a:pt x="12700" y="0"/>
                    <a:pt x="0" y="11430"/>
                    <a:pt x="0" y="26670"/>
                  </a:cubicBezTo>
                  <a:close/>
                </a:path>
              </a:pathLst>
            </a:custGeom>
            <a:solidFill>
              <a:srgbClr val="2E2E2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1526540"/>
              <a:ext cx="27940" cy="386080"/>
            </a:xfrm>
            <a:custGeom>
              <a:avLst/>
              <a:gdLst/>
              <a:ahLst/>
              <a:cxnLst/>
              <a:rect l="l" t="t" r="r" b="b"/>
              <a:pathLst>
                <a:path w="27940" h="386080">
                  <a:moveTo>
                    <a:pt x="0" y="27940"/>
                  </a:moveTo>
                  <a:lnTo>
                    <a:pt x="0" y="358140"/>
                  </a:lnTo>
                  <a:cubicBezTo>
                    <a:pt x="0" y="373380"/>
                    <a:pt x="12700" y="386080"/>
                    <a:pt x="27940" y="386080"/>
                  </a:cubicBezTo>
                  <a:lnTo>
                    <a:pt x="27940" y="0"/>
                  </a:lnTo>
                  <a:cubicBezTo>
                    <a:pt x="12700" y="0"/>
                    <a:pt x="0" y="12700"/>
                    <a:pt x="0" y="27940"/>
                  </a:cubicBezTo>
                  <a:close/>
                </a:path>
              </a:pathLst>
            </a:custGeom>
            <a:solidFill>
              <a:srgbClr val="2E2E2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2592070" y="1184910"/>
              <a:ext cx="27940" cy="618490"/>
            </a:xfrm>
            <a:custGeom>
              <a:avLst/>
              <a:gdLst/>
              <a:ahLst/>
              <a:cxnLst/>
              <a:rect l="l" t="t" r="r" b="b"/>
              <a:pathLst>
                <a:path w="27940" h="618490">
                  <a:moveTo>
                    <a:pt x="0" y="0"/>
                  </a:moveTo>
                  <a:lnTo>
                    <a:pt x="0" y="618490"/>
                  </a:lnTo>
                  <a:cubicBezTo>
                    <a:pt x="15240" y="618490"/>
                    <a:pt x="27940" y="605790"/>
                    <a:pt x="27940" y="590550"/>
                  </a:cubicBezTo>
                  <a:lnTo>
                    <a:pt x="27940" y="27940"/>
                  </a:lnTo>
                  <a:cubicBezTo>
                    <a:pt x="27940" y="12700"/>
                    <a:pt x="15240" y="0"/>
                    <a:pt x="0" y="0"/>
                  </a:cubicBezTo>
                  <a:close/>
                </a:path>
              </a:pathLst>
            </a:custGeom>
            <a:solidFill>
              <a:srgbClr val="2E2E2E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7940" y="0"/>
              <a:ext cx="2564130" cy="5182870"/>
            </a:xfrm>
            <a:custGeom>
              <a:avLst/>
              <a:gdLst/>
              <a:ahLst/>
              <a:cxnLst/>
              <a:rect l="l" t="t" r="r" b="b"/>
              <a:pathLst>
                <a:path w="2564130" h="5182870">
                  <a:moveTo>
                    <a:pt x="2564130" y="1184910"/>
                  </a:moveTo>
                  <a:lnTo>
                    <a:pt x="2564130" y="379730"/>
                  </a:lnTo>
                  <a:cubicBezTo>
                    <a:pt x="2564130" y="353060"/>
                    <a:pt x="2561590" y="327660"/>
                    <a:pt x="2556510" y="303530"/>
                  </a:cubicBezTo>
                  <a:cubicBezTo>
                    <a:pt x="2553970" y="290830"/>
                    <a:pt x="2551430" y="279400"/>
                    <a:pt x="2547620" y="266700"/>
                  </a:cubicBezTo>
                  <a:cubicBezTo>
                    <a:pt x="2542540" y="248920"/>
                    <a:pt x="2534920" y="231140"/>
                    <a:pt x="2527300" y="214630"/>
                  </a:cubicBezTo>
                  <a:cubicBezTo>
                    <a:pt x="2522220" y="203200"/>
                    <a:pt x="2515870" y="193040"/>
                    <a:pt x="2509520" y="182880"/>
                  </a:cubicBezTo>
                  <a:cubicBezTo>
                    <a:pt x="2503170" y="172720"/>
                    <a:pt x="2496820" y="162560"/>
                    <a:pt x="2489200" y="152400"/>
                  </a:cubicBezTo>
                  <a:cubicBezTo>
                    <a:pt x="2477770" y="137160"/>
                    <a:pt x="2466340" y="124460"/>
                    <a:pt x="2453640" y="110490"/>
                  </a:cubicBezTo>
                  <a:cubicBezTo>
                    <a:pt x="2444750" y="101600"/>
                    <a:pt x="2435860" y="93980"/>
                    <a:pt x="2426970" y="86360"/>
                  </a:cubicBezTo>
                  <a:cubicBezTo>
                    <a:pt x="2360930" y="31750"/>
                    <a:pt x="2277110" y="0"/>
                    <a:pt x="2185670" y="0"/>
                  </a:cubicBezTo>
                  <a:lnTo>
                    <a:pt x="379730" y="0"/>
                  </a:lnTo>
                  <a:cubicBezTo>
                    <a:pt x="288290" y="0"/>
                    <a:pt x="203200" y="33020"/>
                    <a:pt x="138430" y="86360"/>
                  </a:cubicBezTo>
                  <a:cubicBezTo>
                    <a:pt x="129540" y="93980"/>
                    <a:pt x="120650" y="102870"/>
                    <a:pt x="111760" y="110490"/>
                  </a:cubicBezTo>
                  <a:cubicBezTo>
                    <a:pt x="99060" y="123190"/>
                    <a:pt x="86360" y="137160"/>
                    <a:pt x="76200" y="152400"/>
                  </a:cubicBezTo>
                  <a:cubicBezTo>
                    <a:pt x="68580" y="162560"/>
                    <a:pt x="62230" y="172720"/>
                    <a:pt x="55880" y="182880"/>
                  </a:cubicBezTo>
                  <a:cubicBezTo>
                    <a:pt x="49530" y="193040"/>
                    <a:pt x="43180" y="204470"/>
                    <a:pt x="38100" y="214630"/>
                  </a:cubicBezTo>
                  <a:cubicBezTo>
                    <a:pt x="29210" y="232410"/>
                    <a:pt x="22860" y="248920"/>
                    <a:pt x="16510" y="266700"/>
                  </a:cubicBezTo>
                  <a:cubicBezTo>
                    <a:pt x="12700" y="279400"/>
                    <a:pt x="10160" y="290830"/>
                    <a:pt x="7620" y="303530"/>
                  </a:cubicBezTo>
                  <a:cubicBezTo>
                    <a:pt x="2540" y="327660"/>
                    <a:pt x="0" y="354330"/>
                    <a:pt x="0" y="379730"/>
                  </a:cubicBezTo>
                  <a:lnTo>
                    <a:pt x="0" y="4803140"/>
                  </a:lnTo>
                  <a:cubicBezTo>
                    <a:pt x="0" y="5012690"/>
                    <a:pt x="170180" y="5182870"/>
                    <a:pt x="379730" y="5182870"/>
                  </a:cubicBezTo>
                  <a:lnTo>
                    <a:pt x="2184400" y="5182870"/>
                  </a:lnTo>
                  <a:cubicBezTo>
                    <a:pt x="2393950" y="5182870"/>
                    <a:pt x="2564130" y="5012690"/>
                    <a:pt x="2564130" y="4803140"/>
                  </a:cubicBezTo>
                  <a:lnTo>
                    <a:pt x="2564130" y="1184910"/>
                  </a:lnTo>
                  <a:close/>
                  <a:moveTo>
                    <a:pt x="2538730" y="1184910"/>
                  </a:moveTo>
                  <a:lnTo>
                    <a:pt x="2538730" y="4804410"/>
                  </a:lnTo>
                  <a:cubicBezTo>
                    <a:pt x="2538730" y="4999990"/>
                    <a:pt x="2379980" y="5158740"/>
                    <a:pt x="2184400" y="5158740"/>
                  </a:cubicBezTo>
                  <a:lnTo>
                    <a:pt x="379730" y="5158740"/>
                  </a:lnTo>
                  <a:cubicBezTo>
                    <a:pt x="184150" y="5158740"/>
                    <a:pt x="25400" y="4999990"/>
                    <a:pt x="25400" y="4804410"/>
                  </a:cubicBezTo>
                  <a:lnTo>
                    <a:pt x="25400" y="381000"/>
                  </a:lnTo>
                  <a:cubicBezTo>
                    <a:pt x="25400" y="184150"/>
                    <a:pt x="184150" y="25400"/>
                    <a:pt x="379730" y="25400"/>
                  </a:cubicBezTo>
                  <a:lnTo>
                    <a:pt x="2184400" y="25400"/>
                  </a:lnTo>
                  <a:cubicBezTo>
                    <a:pt x="2379980" y="25400"/>
                    <a:pt x="2538730" y="184150"/>
                    <a:pt x="2538730" y="379730"/>
                  </a:cubicBezTo>
                  <a:lnTo>
                    <a:pt x="2538730" y="1184910"/>
                  </a:lnTo>
                  <a:close/>
                </a:path>
              </a:pathLst>
            </a:custGeom>
            <a:solidFill>
              <a:srgbClr val="555555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17"/>
          <p:cNvSpPr/>
          <p:nvPr/>
        </p:nvSpPr>
        <p:spPr>
          <a:xfrm>
            <a:off x="8228343" y="3090886"/>
            <a:ext cx="9301479" cy="5787148"/>
          </a:xfrm>
          <a:custGeom>
            <a:avLst/>
            <a:gdLst/>
            <a:ahLst/>
            <a:cxnLst/>
            <a:rect l="l" t="t" r="r" b="b"/>
            <a:pathLst>
              <a:path w="9301479" h="5787148">
                <a:moveTo>
                  <a:pt x="0" y="0"/>
                </a:moveTo>
                <a:lnTo>
                  <a:pt x="9301479" y="0"/>
                </a:lnTo>
                <a:lnTo>
                  <a:pt x="9301479" y="5787148"/>
                </a:lnTo>
                <a:lnTo>
                  <a:pt x="0" y="57871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45" r="-945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811927" y="7227240"/>
            <a:ext cx="1343367" cy="1209030"/>
          </a:xfrm>
          <a:prstGeom prst="rect">
            <a:avLst/>
          </a:prstGeom>
        </p:spPr>
      </p:pic>
      <p:sp>
        <p:nvSpPr>
          <p:cNvPr id="19" name="Freeform 19"/>
          <p:cNvSpPr/>
          <p:nvPr/>
        </p:nvSpPr>
        <p:spPr>
          <a:xfrm>
            <a:off x="9478513" y="3372045"/>
            <a:ext cx="6801138" cy="4459710"/>
          </a:xfrm>
          <a:custGeom>
            <a:avLst/>
            <a:gdLst/>
            <a:ahLst/>
            <a:cxnLst/>
            <a:rect l="l" t="t" r="r" b="b"/>
            <a:pathLst>
              <a:path w="6801138" h="4459710">
                <a:moveTo>
                  <a:pt x="0" y="0"/>
                </a:moveTo>
                <a:lnTo>
                  <a:pt x="6801138" y="0"/>
                </a:lnTo>
                <a:lnTo>
                  <a:pt x="6801138" y="4459710"/>
                </a:lnTo>
                <a:lnTo>
                  <a:pt x="0" y="445971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55" r="-33442" b="-437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-3503273" y="659523"/>
            <a:ext cx="7315200" cy="859536"/>
          </a:xfrm>
          <a:custGeom>
            <a:avLst/>
            <a:gdLst/>
            <a:ahLst/>
            <a:cxnLst/>
            <a:rect l="l" t="t" r="r" b="b"/>
            <a:pathLst>
              <a:path w="7315200" h="859536">
                <a:moveTo>
                  <a:pt x="0" y="0"/>
                </a:moveTo>
                <a:lnTo>
                  <a:pt x="7315200" y="0"/>
                </a:lnTo>
                <a:lnTo>
                  <a:pt x="7315200" y="859536"/>
                </a:lnTo>
                <a:lnTo>
                  <a:pt x="0" y="8595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1"/>
          <p:cNvSpPr txBox="1"/>
          <p:nvPr/>
        </p:nvSpPr>
        <p:spPr>
          <a:xfrm>
            <a:off x="3946229" y="636092"/>
            <a:ext cx="10300292" cy="1077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71"/>
              </a:lnSpc>
            </a:pPr>
            <a:r>
              <a:rPr lang="en-US" sz="8236" spc="-485">
                <a:solidFill>
                  <a:srgbClr val="263F6B"/>
                </a:solidFill>
                <a:latin typeface="Montserrat Extra-Bold Italics"/>
              </a:rPr>
              <a:t>REGISTER TO VOTE!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38358" y="1885000"/>
            <a:ext cx="5489433" cy="712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2"/>
              </a:lnSpc>
            </a:pPr>
            <a:r>
              <a:rPr lang="en-US" sz="3275" spc="65">
                <a:solidFill>
                  <a:srgbClr val="263F6B"/>
                </a:solidFill>
                <a:latin typeface="Montserrat Extra-Bold"/>
              </a:rPr>
              <a:t>GARDENA DIRECT APP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111307" y="1879621"/>
            <a:ext cx="4004336" cy="718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31"/>
              </a:lnSpc>
            </a:pPr>
            <a:r>
              <a:rPr lang="en-US" sz="3279" spc="65">
                <a:solidFill>
                  <a:srgbClr val="263F6B"/>
                </a:solidFill>
                <a:latin typeface="Montserrat Extra-Bold"/>
              </a:rPr>
              <a:t>LAVOTE.GOV</a:t>
            </a:r>
          </a:p>
        </p:txBody>
      </p:sp>
      <p:sp>
        <p:nvSpPr>
          <p:cNvPr id="24" name="Freeform 24"/>
          <p:cNvSpPr/>
          <p:nvPr/>
        </p:nvSpPr>
        <p:spPr>
          <a:xfrm flipH="1">
            <a:off x="14479964" y="689819"/>
            <a:ext cx="7315200" cy="859536"/>
          </a:xfrm>
          <a:custGeom>
            <a:avLst/>
            <a:gdLst/>
            <a:ahLst/>
            <a:cxnLst/>
            <a:rect l="l" t="t" r="r" b="b"/>
            <a:pathLst>
              <a:path w="7315200" h="859536">
                <a:moveTo>
                  <a:pt x="7315200" y="0"/>
                </a:moveTo>
                <a:lnTo>
                  <a:pt x="0" y="0"/>
                </a:lnTo>
                <a:lnTo>
                  <a:pt x="0" y="859536"/>
                </a:lnTo>
                <a:lnTo>
                  <a:pt x="7315200" y="859536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hlinkClick r:id="" action="ppaction://ole?verb=0"/>
            <a:extLst>
              <a:ext uri="{FF2B5EF4-FFF2-40B4-BE49-F238E27FC236}">
                <a16:creationId xmlns:a16="http://schemas.microsoft.com/office/drawing/2014/main" id="{82F34E34-D966-C113-0A6A-549F3479DC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468510"/>
          <a:ext cx="16757651" cy="9349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6096015" imgH="3429236" progId="PowerPoint.Show.12">
                  <p:embed/>
                </p:oleObj>
              </mc:Choice>
              <mc:Fallback>
                <p:oleObj name="Presentation" r:id="rId2" imgW="6096015" imgH="3429236" progId="PowerPoint.Show.12">
                  <p:embed/>
                  <p:pic>
                    <p:nvPicPr>
                      <p:cNvPr id="2" name="Object 1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82F34E34-D966-C113-0A6A-549F3479DC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5800" y="468510"/>
                        <a:ext cx="16757651" cy="9349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534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1D78AEE-0E35-C2F7-80B4-07AA778B10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0194" y="283902"/>
          <a:ext cx="7507612" cy="9719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4655588" imgH="6027202" progId="Acrobat.Document.DC">
                  <p:embed/>
                </p:oleObj>
              </mc:Choice>
              <mc:Fallback>
                <p:oleObj name="Acrobat Document" r:id="rId2" imgW="4655588" imgH="6027202" progId="Acrobat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1D78AEE-0E35-C2F7-80B4-07AA778B10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90194" y="283902"/>
                        <a:ext cx="7507612" cy="97191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585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1753206">
            <a:off x="-1175889" y="4328813"/>
            <a:ext cx="25783492" cy="9586163"/>
          </a:xfrm>
          <a:prstGeom prst="rect">
            <a:avLst/>
          </a:prstGeom>
          <a:solidFill>
            <a:srgbClr val="545454">
              <a:alpha val="4706"/>
            </a:srgb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1028700" y="5837362"/>
            <a:ext cx="16230600" cy="47625"/>
          </a:xfrm>
          <a:prstGeom prst="line">
            <a:avLst/>
          </a:prstGeom>
          <a:ln w="952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2970302" y="5562622"/>
            <a:ext cx="511382" cy="511382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8560" y="2067698"/>
            <a:ext cx="4343242" cy="2903329"/>
            <a:chOff x="0" y="0"/>
            <a:chExt cx="1584426" cy="105914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84427" cy="1059143"/>
            </a:xfrm>
            <a:custGeom>
              <a:avLst/>
              <a:gdLst/>
              <a:ahLst/>
              <a:cxnLst/>
              <a:rect l="l" t="t" r="r" b="b"/>
              <a:pathLst>
                <a:path w="1584427" h="1059143">
                  <a:moveTo>
                    <a:pt x="1459966" y="1059142"/>
                  </a:moveTo>
                  <a:lnTo>
                    <a:pt x="124460" y="1059142"/>
                  </a:lnTo>
                  <a:cubicBezTo>
                    <a:pt x="55880" y="1059142"/>
                    <a:pt x="0" y="1003262"/>
                    <a:pt x="0" y="9346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459967" y="0"/>
                  </a:lnTo>
                  <a:cubicBezTo>
                    <a:pt x="1528547" y="0"/>
                    <a:pt x="1584427" y="55880"/>
                    <a:pt x="1584427" y="124460"/>
                  </a:cubicBezTo>
                  <a:lnTo>
                    <a:pt x="1584427" y="934682"/>
                  </a:lnTo>
                  <a:cubicBezTo>
                    <a:pt x="1584427" y="1003262"/>
                    <a:pt x="1528547" y="1059143"/>
                    <a:pt x="1459967" y="1059143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979449" y="2067698"/>
            <a:ext cx="4547393" cy="2903329"/>
            <a:chOff x="0" y="0"/>
            <a:chExt cx="1658901" cy="105914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658901" cy="1059143"/>
            </a:xfrm>
            <a:custGeom>
              <a:avLst/>
              <a:gdLst/>
              <a:ahLst/>
              <a:cxnLst/>
              <a:rect l="l" t="t" r="r" b="b"/>
              <a:pathLst>
                <a:path w="1658901" h="1059143">
                  <a:moveTo>
                    <a:pt x="1534441" y="1059142"/>
                  </a:moveTo>
                  <a:lnTo>
                    <a:pt x="124460" y="1059142"/>
                  </a:lnTo>
                  <a:cubicBezTo>
                    <a:pt x="55880" y="1059142"/>
                    <a:pt x="0" y="1003262"/>
                    <a:pt x="0" y="9346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34441" y="0"/>
                  </a:lnTo>
                  <a:cubicBezTo>
                    <a:pt x="1603021" y="0"/>
                    <a:pt x="1658901" y="55880"/>
                    <a:pt x="1658901" y="124460"/>
                  </a:cubicBezTo>
                  <a:lnTo>
                    <a:pt x="1658901" y="934682"/>
                  </a:lnTo>
                  <a:cubicBezTo>
                    <a:pt x="1658901" y="1003262"/>
                    <a:pt x="1603021" y="1059143"/>
                    <a:pt x="1534441" y="1059143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029117" y="5599677"/>
            <a:ext cx="511382" cy="511382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146190" y="2067698"/>
            <a:ext cx="4113110" cy="2903329"/>
            <a:chOff x="0" y="0"/>
            <a:chExt cx="1500474" cy="105914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00474" cy="1059143"/>
            </a:xfrm>
            <a:custGeom>
              <a:avLst/>
              <a:gdLst/>
              <a:ahLst/>
              <a:cxnLst/>
              <a:rect l="l" t="t" r="r" b="b"/>
              <a:pathLst>
                <a:path w="1500474" h="1059143">
                  <a:moveTo>
                    <a:pt x="1376013" y="1059142"/>
                  </a:moveTo>
                  <a:lnTo>
                    <a:pt x="124460" y="1059142"/>
                  </a:lnTo>
                  <a:cubicBezTo>
                    <a:pt x="55880" y="1059142"/>
                    <a:pt x="0" y="1003262"/>
                    <a:pt x="0" y="9346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76014" y="0"/>
                  </a:lnTo>
                  <a:cubicBezTo>
                    <a:pt x="1444594" y="0"/>
                    <a:pt x="1500474" y="55880"/>
                    <a:pt x="1500474" y="124460"/>
                  </a:cubicBezTo>
                  <a:lnTo>
                    <a:pt x="1500474" y="934682"/>
                  </a:lnTo>
                  <a:cubicBezTo>
                    <a:pt x="1500474" y="1003262"/>
                    <a:pt x="1444594" y="1059143"/>
                    <a:pt x="1376014" y="1059143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970867" y="5590152"/>
            <a:ext cx="511382" cy="511382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196590" y="6663902"/>
            <a:ext cx="4113110" cy="2903329"/>
            <a:chOff x="0" y="0"/>
            <a:chExt cx="1500474" cy="10591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500474" cy="1059143"/>
            </a:xfrm>
            <a:custGeom>
              <a:avLst/>
              <a:gdLst/>
              <a:ahLst/>
              <a:cxnLst/>
              <a:rect l="l" t="t" r="r" b="b"/>
              <a:pathLst>
                <a:path w="1500474" h="1059143">
                  <a:moveTo>
                    <a:pt x="1376013" y="1059142"/>
                  </a:moveTo>
                  <a:lnTo>
                    <a:pt x="124460" y="1059142"/>
                  </a:lnTo>
                  <a:cubicBezTo>
                    <a:pt x="55880" y="1059142"/>
                    <a:pt x="0" y="1003262"/>
                    <a:pt x="0" y="93468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76014" y="0"/>
                  </a:lnTo>
                  <a:cubicBezTo>
                    <a:pt x="1444594" y="0"/>
                    <a:pt x="1500474" y="55880"/>
                    <a:pt x="1500474" y="124460"/>
                  </a:cubicBezTo>
                  <a:lnTo>
                    <a:pt x="1500474" y="934682"/>
                  </a:lnTo>
                  <a:cubicBezTo>
                    <a:pt x="1500474" y="1003262"/>
                    <a:pt x="1444594" y="1059143"/>
                    <a:pt x="1376014" y="1059143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3223993" y="4952114"/>
            <a:ext cx="3999" cy="697510"/>
          </a:xfrm>
          <a:prstGeom prst="line">
            <a:avLst/>
          </a:prstGeom>
          <a:ln w="47625" cap="flat">
            <a:solidFill>
              <a:srgbClr val="263F6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9282808" y="4952114"/>
            <a:ext cx="3999" cy="697510"/>
          </a:xfrm>
          <a:prstGeom prst="line">
            <a:avLst/>
          </a:prstGeom>
          <a:ln w="47625" cap="flat">
            <a:solidFill>
              <a:srgbClr val="263F6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15226558" y="4971027"/>
            <a:ext cx="0" cy="917201"/>
          </a:xfrm>
          <a:prstGeom prst="line">
            <a:avLst/>
          </a:prstGeom>
          <a:ln w="47625" cap="flat">
            <a:solidFill>
              <a:srgbClr val="263F6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2287250" y="6434089"/>
            <a:ext cx="5143500" cy="4114800"/>
          </a:xfrm>
          <a:custGeom>
            <a:avLst/>
            <a:gdLst/>
            <a:ahLst/>
            <a:cxnLst/>
            <a:rect l="l" t="t" r="r" b="b"/>
            <a:pathLst>
              <a:path w="5143500" h="4114800">
                <a:moveTo>
                  <a:pt x="0" y="0"/>
                </a:moveTo>
                <a:lnTo>
                  <a:pt x="5143500" y="0"/>
                </a:lnTo>
                <a:lnTo>
                  <a:pt x="51435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2134937" y="766062"/>
            <a:ext cx="14018125" cy="644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5"/>
              </a:lnSpc>
            </a:pPr>
            <a:r>
              <a:rPr lang="en-US" sz="4995" spc="-294">
                <a:solidFill>
                  <a:srgbClr val="FF1616"/>
                </a:solidFill>
                <a:latin typeface="Montserrat Extra-Bold Italics"/>
              </a:rPr>
              <a:t>IMPORTANT DATES TO REMEMBER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83430" y="2189906"/>
            <a:ext cx="4033503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 spc="60">
                <a:solidFill>
                  <a:srgbClr val="FFFFFF"/>
                </a:solidFill>
                <a:latin typeface="Montserrat Extra-Bold"/>
              </a:rPr>
              <a:t>FEBRUARY 5, 2024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979449" y="2189906"/>
            <a:ext cx="4547393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 spc="60">
                <a:solidFill>
                  <a:srgbClr val="FFFFFF"/>
                </a:solidFill>
                <a:latin typeface="Montserrat Extra-Bold"/>
              </a:rPr>
              <a:t>FEBRUARY 24, 2024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83430" y="2913806"/>
            <a:ext cx="3677116" cy="1800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424" lvl="1" indent="-237212" algn="ctr">
              <a:lnSpc>
                <a:spcPts val="2856"/>
              </a:lnSpc>
              <a:buFont typeface="Arial"/>
              <a:buChar char="•"/>
            </a:pPr>
            <a:r>
              <a:rPr lang="en-US" sz="2197" spc="43">
                <a:solidFill>
                  <a:srgbClr val="FFFFFF"/>
                </a:solidFill>
                <a:latin typeface="Montserrat Bold"/>
              </a:rPr>
              <a:t>MAILING OF VOTE BY MAIL BALLOTS</a:t>
            </a:r>
          </a:p>
          <a:p>
            <a:pPr marL="474424" lvl="1" indent="-237212" algn="ctr">
              <a:lnSpc>
                <a:spcPts val="2856"/>
              </a:lnSpc>
              <a:buFont typeface="Arial"/>
              <a:buChar char="•"/>
            </a:pPr>
            <a:r>
              <a:rPr lang="en-US" sz="2197" spc="43">
                <a:solidFill>
                  <a:srgbClr val="FFFFFF"/>
                </a:solidFill>
                <a:latin typeface="Montserrat Bold"/>
              </a:rPr>
              <a:t>FIRST DAY VOTE BY MAIL DROP BOXES OPEN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435927" y="2749798"/>
            <a:ext cx="3454247" cy="2049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3" lvl="1" indent="-226697" algn="ctr">
              <a:lnSpc>
                <a:spcPts val="2730"/>
              </a:lnSpc>
              <a:buFont typeface="Arial"/>
              <a:buChar char="•"/>
            </a:pPr>
            <a:r>
              <a:rPr lang="en-US" sz="2100" spc="42">
                <a:solidFill>
                  <a:srgbClr val="FFFFFF"/>
                </a:solidFill>
                <a:latin typeface="Montserrat Bold"/>
              </a:rPr>
              <a:t>MAILING OF SAMPLE BALLOT BOOKLETS</a:t>
            </a:r>
          </a:p>
          <a:p>
            <a:pPr marL="453393" lvl="1" indent="-226697" algn="ctr">
              <a:lnSpc>
                <a:spcPts val="2730"/>
              </a:lnSpc>
              <a:buFont typeface="Arial"/>
              <a:buChar char="•"/>
            </a:pPr>
            <a:r>
              <a:rPr lang="en-US" sz="2100" spc="42">
                <a:solidFill>
                  <a:srgbClr val="FFFFFF"/>
                </a:solidFill>
                <a:latin typeface="Montserrat Bold"/>
              </a:rPr>
              <a:t>11-DAY VOTE CENTERS OPEN 9AM-8PM</a:t>
            </a:r>
          </a:p>
          <a:p>
            <a:pPr marL="453393" lvl="1" indent="-226697" algn="ctr">
              <a:lnSpc>
                <a:spcPts val="2730"/>
              </a:lnSpc>
              <a:buFont typeface="Arial"/>
              <a:buChar char="•"/>
            </a:pPr>
            <a:r>
              <a:rPr lang="en-US" sz="2100" spc="42">
                <a:solidFill>
                  <a:srgbClr val="FFFFFF"/>
                </a:solidFill>
                <a:latin typeface="Montserrat Bold"/>
              </a:rPr>
              <a:t>RUSH GYMNASIUM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346394" y="2189906"/>
            <a:ext cx="3712701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 spc="60">
                <a:solidFill>
                  <a:srgbClr val="FFFFFF"/>
                </a:solidFill>
                <a:latin typeface="Montserrat Extra-Bold"/>
              </a:rPr>
              <a:t>MARCH 5, 2024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532974" y="3215229"/>
            <a:ext cx="3434792" cy="852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44"/>
              </a:lnSpc>
            </a:pPr>
            <a:r>
              <a:rPr lang="en-US" sz="2649" spc="52">
                <a:solidFill>
                  <a:srgbClr val="FFFFFF"/>
                </a:solidFill>
                <a:latin typeface="Montserrat Bold"/>
              </a:rPr>
              <a:t>ELECTION DAY </a:t>
            </a:r>
          </a:p>
          <a:p>
            <a:pPr algn="ctr">
              <a:lnSpc>
                <a:spcPts val="3444"/>
              </a:lnSpc>
            </a:pPr>
            <a:r>
              <a:rPr lang="en-US" sz="2649" spc="52">
                <a:solidFill>
                  <a:srgbClr val="FFFFFF"/>
                </a:solidFill>
                <a:latin typeface="Montserrat Bold"/>
              </a:rPr>
              <a:t>7AM - 8PM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602313" y="6825633"/>
            <a:ext cx="3301663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 spc="60">
                <a:solidFill>
                  <a:srgbClr val="FFFFFF"/>
                </a:solidFill>
                <a:latin typeface="Montserrat Extra-Bold"/>
              </a:rPr>
              <a:t>MARCH 2, 2024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215921" y="7387608"/>
            <a:ext cx="3722809" cy="2049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 algn="ctr">
              <a:lnSpc>
                <a:spcPts val="2730"/>
              </a:lnSpc>
              <a:buFont typeface="Arial"/>
              <a:buChar char="•"/>
            </a:pPr>
            <a:r>
              <a:rPr lang="en-US" sz="2100" spc="42">
                <a:solidFill>
                  <a:srgbClr val="FFFFFF"/>
                </a:solidFill>
                <a:latin typeface="Montserrat Bold"/>
              </a:rPr>
              <a:t>4-DAY VOTE CENTERS OPEN 9AM-8PM</a:t>
            </a:r>
          </a:p>
          <a:p>
            <a:pPr marL="453390" lvl="1" indent="-226695" algn="ctr">
              <a:lnSpc>
                <a:spcPts val="2730"/>
              </a:lnSpc>
              <a:buFont typeface="Arial"/>
              <a:buChar char="•"/>
            </a:pPr>
            <a:r>
              <a:rPr lang="en-US" sz="2100" spc="42">
                <a:solidFill>
                  <a:srgbClr val="FFFFFF"/>
                </a:solidFill>
                <a:latin typeface="Montserrat Bold"/>
              </a:rPr>
              <a:t>ROWLEY PARK GYMNASIUM AND BELL PARK COMMUNITY ROOM</a:t>
            </a:r>
          </a:p>
        </p:txBody>
      </p:sp>
      <p:sp>
        <p:nvSpPr>
          <p:cNvPr id="31" name="Freeform 31"/>
          <p:cNvSpPr/>
          <p:nvPr/>
        </p:nvSpPr>
        <p:spPr>
          <a:xfrm flipH="1">
            <a:off x="909934" y="6586489"/>
            <a:ext cx="5143500" cy="4114800"/>
          </a:xfrm>
          <a:custGeom>
            <a:avLst/>
            <a:gdLst/>
            <a:ahLst/>
            <a:cxnLst/>
            <a:rect l="l" t="t" r="r" b="b"/>
            <a:pathLst>
              <a:path w="5143500" h="4114800">
                <a:moveTo>
                  <a:pt x="5143500" y="0"/>
                </a:moveTo>
                <a:lnTo>
                  <a:pt x="0" y="0"/>
                </a:lnTo>
                <a:lnTo>
                  <a:pt x="0" y="4114800"/>
                </a:lnTo>
                <a:lnTo>
                  <a:pt x="5143500" y="4114800"/>
                </a:lnTo>
                <a:lnTo>
                  <a:pt x="51435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2" name="AutoShape 32"/>
          <p:cNvSpPr/>
          <p:nvPr/>
        </p:nvSpPr>
        <p:spPr>
          <a:xfrm>
            <a:off x="12362097" y="6082484"/>
            <a:ext cx="0" cy="771724"/>
          </a:xfrm>
          <a:prstGeom prst="line">
            <a:avLst/>
          </a:prstGeom>
          <a:ln w="47625" cap="flat">
            <a:solidFill>
              <a:srgbClr val="263F6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33" name="Group 33"/>
          <p:cNvGrpSpPr/>
          <p:nvPr/>
        </p:nvGrpSpPr>
        <p:grpSpPr>
          <a:xfrm>
            <a:off x="12106406" y="5590152"/>
            <a:ext cx="511382" cy="511382"/>
            <a:chOff x="0" y="0"/>
            <a:chExt cx="6350000" cy="63500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263F6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" name="AutoShape 35"/>
          <p:cNvSpPr/>
          <p:nvPr/>
        </p:nvSpPr>
        <p:spPr>
          <a:xfrm>
            <a:off x="11214450" y="6830395"/>
            <a:ext cx="771724" cy="0"/>
          </a:xfrm>
          <a:prstGeom prst="line">
            <a:avLst/>
          </a:prstGeom>
          <a:ln w="47625" cap="flat">
            <a:solidFill>
              <a:srgbClr val="263F6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" name="AutoShape 36"/>
          <p:cNvSpPr/>
          <p:nvPr/>
        </p:nvSpPr>
        <p:spPr>
          <a:xfrm>
            <a:off x="11614186" y="6830395"/>
            <a:ext cx="771724" cy="0"/>
          </a:xfrm>
          <a:prstGeom prst="line">
            <a:avLst/>
          </a:prstGeom>
          <a:ln w="47625" cap="flat">
            <a:solidFill>
              <a:srgbClr val="263F6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F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8253335"/>
            <a:ext cx="16230600" cy="169519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1028700" y="1371883"/>
            <a:ext cx="16230600" cy="169519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392696" y="3998200"/>
            <a:ext cx="631624" cy="631624"/>
          </a:xfrm>
          <a:custGeom>
            <a:avLst/>
            <a:gdLst/>
            <a:ahLst/>
            <a:cxnLst/>
            <a:rect l="l" t="t" r="r" b="b"/>
            <a:pathLst>
              <a:path w="631624" h="631624">
                <a:moveTo>
                  <a:pt x="0" y="0"/>
                </a:moveTo>
                <a:lnTo>
                  <a:pt x="631625" y="0"/>
                </a:lnTo>
                <a:lnTo>
                  <a:pt x="631625" y="631625"/>
                </a:lnTo>
                <a:lnTo>
                  <a:pt x="0" y="6316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1461228" y="4953675"/>
            <a:ext cx="698484" cy="710760"/>
          </a:xfrm>
          <a:custGeom>
            <a:avLst/>
            <a:gdLst/>
            <a:ahLst/>
            <a:cxnLst/>
            <a:rect l="l" t="t" r="r" b="b"/>
            <a:pathLst>
              <a:path w="698484" h="710760">
                <a:moveTo>
                  <a:pt x="0" y="0"/>
                </a:moveTo>
                <a:lnTo>
                  <a:pt x="698484" y="0"/>
                </a:lnTo>
                <a:lnTo>
                  <a:pt x="698484" y="710759"/>
                </a:lnTo>
                <a:lnTo>
                  <a:pt x="0" y="7107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1503576" y="7137483"/>
            <a:ext cx="663063" cy="663063"/>
          </a:xfrm>
          <a:custGeom>
            <a:avLst/>
            <a:gdLst/>
            <a:ahLst/>
            <a:cxnLst/>
            <a:rect l="l" t="t" r="r" b="b"/>
            <a:pathLst>
              <a:path w="663063" h="663063">
                <a:moveTo>
                  <a:pt x="0" y="0"/>
                </a:moveTo>
                <a:lnTo>
                  <a:pt x="663063" y="0"/>
                </a:lnTo>
                <a:lnTo>
                  <a:pt x="663063" y="663063"/>
                </a:lnTo>
                <a:lnTo>
                  <a:pt x="0" y="6630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529554" y="6130735"/>
            <a:ext cx="611109" cy="611109"/>
          </a:xfrm>
          <a:custGeom>
            <a:avLst/>
            <a:gdLst/>
            <a:ahLst/>
            <a:cxnLst/>
            <a:rect l="l" t="t" r="r" b="b"/>
            <a:pathLst>
              <a:path w="611109" h="611109">
                <a:moveTo>
                  <a:pt x="0" y="0"/>
                </a:moveTo>
                <a:lnTo>
                  <a:pt x="611108" y="0"/>
                </a:lnTo>
                <a:lnTo>
                  <a:pt x="611108" y="611109"/>
                </a:lnTo>
                <a:lnTo>
                  <a:pt x="0" y="61110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1015448" y="2389088"/>
            <a:ext cx="6038212" cy="931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2"/>
              </a:lnSpc>
            </a:pPr>
            <a:r>
              <a:rPr lang="en-US" sz="2277">
                <a:solidFill>
                  <a:srgbClr val="FFFFFF"/>
                </a:solidFill>
                <a:latin typeface="Montserrat Extra-Bold"/>
              </a:rPr>
              <a:t>IF YOU HAVE ANY QUESTIONS PLEASE CONTACT THE CITY CLERK'S OFFICE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611207" y="3880625"/>
            <a:ext cx="2815795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24"/>
              </a:lnSpc>
            </a:pPr>
            <a:r>
              <a:rPr lang="en-US" sz="2499" spc="49">
                <a:solidFill>
                  <a:srgbClr val="FFFFFF"/>
                </a:solidFill>
                <a:latin typeface="Montserrat"/>
              </a:rPr>
              <a:t>310-217-9565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613685" y="4875667"/>
            <a:ext cx="4939683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24"/>
              </a:lnSpc>
            </a:pPr>
            <a:r>
              <a:rPr lang="en-US" sz="2499" spc="49">
                <a:solidFill>
                  <a:srgbClr val="FFFFFF"/>
                </a:solidFill>
                <a:latin typeface="Montserrat"/>
              </a:rPr>
              <a:t>www.cityofgardena.org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11206" y="7295385"/>
            <a:ext cx="2552593" cy="309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78"/>
              </a:lnSpc>
              <a:spcBef>
                <a:spcPct val="0"/>
              </a:spcBef>
            </a:pPr>
            <a:r>
              <a:rPr lang="en-US" sz="1906" spc="38" dirty="0">
                <a:solidFill>
                  <a:srgbClr val="FFFFFF"/>
                </a:solidFill>
                <a:latin typeface="Montserrat"/>
              </a:rPr>
              <a:t>@CITYOFGARDENA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13685" y="6272185"/>
            <a:ext cx="2397715" cy="309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78"/>
              </a:lnSpc>
              <a:spcBef>
                <a:spcPct val="0"/>
              </a:spcBef>
            </a:pPr>
            <a:r>
              <a:rPr lang="en-US" sz="1906" spc="38" dirty="0">
                <a:solidFill>
                  <a:srgbClr val="FFFFFF"/>
                </a:solidFill>
                <a:latin typeface="Montserrat"/>
              </a:rPr>
              <a:t>CITYOFGARDENA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73662" y="2376752"/>
            <a:ext cx="6995421" cy="3545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487"/>
              </a:lnSpc>
            </a:pPr>
            <a:r>
              <a:rPr lang="en-US" sz="14660" spc="-864">
                <a:solidFill>
                  <a:srgbClr val="FFFFFF"/>
                </a:solidFill>
                <a:latin typeface="Montserrat Extra-Bold"/>
              </a:rPr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261</Words>
  <Application>Microsoft Office PowerPoint</Application>
  <PresentationFormat>Custom</PresentationFormat>
  <Paragraphs>56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Montserrat Bold</vt:lpstr>
      <vt:lpstr>Arial</vt:lpstr>
      <vt:lpstr>Montserrat Extra-Bold Bold</vt:lpstr>
      <vt:lpstr>Montserrat</vt:lpstr>
      <vt:lpstr>Canva Sans</vt:lpstr>
      <vt:lpstr>Calibri</vt:lpstr>
      <vt:lpstr>Montserrat Extra-Bold Italics</vt:lpstr>
      <vt:lpstr>Montserrat Extra-Bold</vt:lpstr>
      <vt:lpstr>Office Theme</vt:lpstr>
      <vt:lpstr>Presentation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Presentation</dc:title>
  <cp:lastModifiedBy>Georgina Placido</cp:lastModifiedBy>
  <cp:revision>6</cp:revision>
  <cp:lastPrinted>2024-01-23T00:26:31Z</cp:lastPrinted>
  <dcterms:created xsi:type="dcterms:W3CDTF">2006-08-16T00:00:00Z</dcterms:created>
  <dcterms:modified xsi:type="dcterms:W3CDTF">2024-01-24T00:23:46Z</dcterms:modified>
  <dc:identifier>DAE-6s0M8WA</dc:identifier>
</cp:coreProperties>
</file>