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56" r:id="rId2"/>
    <p:sldId id="264" r:id="rId3"/>
    <p:sldId id="259" r:id="rId4"/>
    <p:sldId id="276" r:id="rId5"/>
    <p:sldId id="277" r:id="rId6"/>
    <p:sldId id="275" r:id="rId7"/>
  </p:sldIdLst>
  <p:sldSz cx="12192000" cy="6858000"/>
  <p:notesSz cx="6881813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137" autoAdjust="0"/>
    <p:restoredTop sz="94660"/>
  </p:normalViewPr>
  <p:slideViewPr>
    <p:cSldViewPr snapToGrid="0">
      <p:cViewPr varScale="1">
        <p:scale>
          <a:sx n="96" d="100"/>
          <a:sy n="96" d="100"/>
        </p:scale>
        <p:origin x="90" y="4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15" d="100"/>
          <a:sy n="115" d="100"/>
        </p:scale>
        <p:origin x="846" y="96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98102" y="8829967"/>
            <a:ext cx="2982119" cy="466433"/>
          </a:xfrm>
          <a:prstGeom prst="rect">
            <a:avLst/>
          </a:prstGeom>
        </p:spPr>
        <p:txBody>
          <a:bodyPr vert="horz" lIns="92446" tIns="46223" rIns="92446" bIns="46223" rtlCol="0" anchor="b"/>
          <a:lstStyle>
            <a:lvl1pPr algn="r">
              <a:defRPr sz="1200"/>
            </a:lvl1pPr>
          </a:lstStyle>
          <a:p>
            <a:fld id="{84E1EB8C-8C3F-4AAB-8813-3C7E505E64C1}" type="slidenum">
              <a:rPr lang="en-US" smtClean="0"/>
              <a:t>‹#›</a:t>
            </a:fld>
            <a:endParaRPr lang="en-US"/>
          </a:p>
        </p:txBody>
      </p:sp>
      <p:sp>
        <p:nvSpPr>
          <p:cNvPr id="8" name="Notes Placeholder 7">
            <a:extLst>
              <a:ext uri="{FF2B5EF4-FFF2-40B4-BE49-F238E27FC236}">
                <a16:creationId xmlns:a16="http://schemas.microsoft.com/office/drawing/2014/main" id="{5FA66DC9-0300-4671-BF58-A453B199ECB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8182" y="4473892"/>
            <a:ext cx="5505450" cy="3660458"/>
          </a:xfrm>
          <a:prstGeom prst="rect">
            <a:avLst/>
          </a:prstGeom>
        </p:spPr>
        <p:txBody>
          <a:bodyPr vert="horz" lIns="92446" tIns="46223" rIns="92446" bIns="46223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Slide Image Placeholder 9">
            <a:extLst>
              <a:ext uri="{FF2B5EF4-FFF2-40B4-BE49-F238E27FC236}">
                <a16:creationId xmlns:a16="http://schemas.microsoft.com/office/drawing/2014/main" id="{F5B78A95-89E5-B863-2EB4-FF3CB4D50B7D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54050" y="1162050"/>
            <a:ext cx="5575300" cy="31369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446" tIns="46223" rIns="92446" bIns="46223" rtlCol="0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59739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54050" y="1162050"/>
            <a:ext cx="5575300" cy="3136900"/>
          </a:xfrm>
          <a:prstGeom prst="rect">
            <a:avLst/>
          </a:prstGeo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8181" y="4473892"/>
            <a:ext cx="5790215" cy="3660458"/>
          </a:xfrm>
          <a:prstGeom prst="rect">
            <a:avLst/>
          </a:prstGeom>
        </p:spPr>
        <p:txBody>
          <a:bodyPr/>
          <a:lstStyle/>
          <a:p>
            <a:endParaRPr 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4E1EB8C-8C3F-4AAB-8813-3C7E505E64C1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155917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54050" y="1162050"/>
            <a:ext cx="5575300" cy="3136900"/>
          </a:xfrm>
          <a:prstGeom prst="rect">
            <a:avLst/>
          </a:prstGeo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8182" y="4473892"/>
            <a:ext cx="5505450" cy="3660458"/>
          </a:xfrm>
          <a:prstGeom prst="rect">
            <a:avLst/>
          </a:prstGeom>
        </p:spPr>
        <p:txBody>
          <a:bodyPr/>
          <a:lstStyle/>
          <a:p>
            <a:endParaRPr lang="en-US" sz="1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4E1EB8C-8C3F-4AAB-8813-3C7E505E64C1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000924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54050" y="1162050"/>
            <a:ext cx="5575300" cy="3136900"/>
          </a:xfrm>
          <a:prstGeom prst="rect">
            <a:avLst/>
          </a:prstGeo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8182" y="4473892"/>
            <a:ext cx="5505450" cy="3660458"/>
          </a:xfrm>
          <a:prstGeom prst="rect">
            <a:avLst/>
          </a:prstGeom>
        </p:spPr>
        <p:txBody>
          <a:bodyPr/>
          <a:lstStyle/>
          <a:p>
            <a:endParaRPr lang="en-US" sz="13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4E1EB8C-8C3F-4AAB-8813-3C7E505E64C1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6954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54050" y="1162050"/>
            <a:ext cx="5575300" cy="3136900"/>
          </a:xfrm>
          <a:prstGeom prst="rect">
            <a:avLst/>
          </a:prstGeo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8182" y="4473892"/>
            <a:ext cx="5505450" cy="3660458"/>
          </a:xfrm>
          <a:prstGeom prst="rect">
            <a:avLst/>
          </a:prstGeom>
        </p:spPr>
        <p:txBody>
          <a:bodyPr/>
          <a:lstStyle/>
          <a:p>
            <a:endParaRPr lang="en-US" sz="13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4E1EB8C-8C3F-4AAB-8813-3C7E505E64C1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600058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4E1EB8C-8C3F-4AAB-8813-3C7E505E64C1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758490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E8EC82-8089-F50B-A013-4AEF78FEC1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DEDCE8F-B4C7-8129-9A33-2B6550BEB06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6" indent="0" algn="ctr">
              <a:buNone/>
              <a:defRPr sz="2000"/>
            </a:lvl2pPr>
            <a:lvl3pPr marL="914411" indent="0" algn="ctr">
              <a:buNone/>
              <a:defRPr sz="1800"/>
            </a:lvl3pPr>
            <a:lvl4pPr marL="1371617" indent="0" algn="ctr">
              <a:buNone/>
              <a:defRPr sz="1600"/>
            </a:lvl4pPr>
            <a:lvl5pPr marL="1828823" indent="0" algn="ctr">
              <a:buNone/>
              <a:defRPr sz="1600"/>
            </a:lvl5pPr>
            <a:lvl6pPr marL="2286029" indent="0" algn="ctr">
              <a:buNone/>
              <a:defRPr sz="1600"/>
            </a:lvl6pPr>
            <a:lvl7pPr marL="2743234" indent="0" algn="ctr">
              <a:buNone/>
              <a:defRPr sz="1600"/>
            </a:lvl7pPr>
            <a:lvl8pPr marL="3200440" indent="0" algn="ctr">
              <a:buNone/>
              <a:defRPr sz="1600"/>
            </a:lvl8pPr>
            <a:lvl9pPr marL="3657646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71F4F52-B909-1554-DA78-7137BF6D76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0E21A8-4753-4940-9597-B10ACD2D0D45}" type="datetimeFigureOut">
              <a:rPr lang="en-US" smtClean="0"/>
              <a:t>1/23/2024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34296CF-4C50-4645-6147-CBB50179D8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2F7E71E-5CD8-D44A-07D7-33276AA5BB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8C3DAA-7AC7-4142-81DE-EDDAF0AC74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266260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981901-89FC-C84D-01B8-F962E2BD73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1253204-437E-2F47-0F25-644797E7153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1143EAD-C206-1F8F-C5CD-E851C7DCE4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0E21A8-4753-4940-9597-B10ACD2D0D45}" type="datetimeFigureOut">
              <a:rPr lang="en-US" smtClean="0"/>
              <a:t>1/23/2024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E7A0E06-1E15-B2EC-2492-902D78BC04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C8B4A56-4A8E-0E93-BC77-241F89018C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8C3DAA-7AC7-4142-81DE-EDDAF0AC74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13269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80A9DA2-3984-FB3D-2583-B3B8C4847B1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899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822E255-D969-1886-B381-5668553A08B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199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D0AE495-B4CB-29F9-5922-655871EF99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0E21A8-4753-4940-9597-B10ACD2D0D45}" type="datetimeFigureOut">
              <a:rPr lang="en-US" smtClean="0"/>
              <a:t>1/23/2024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34C767F-1C6A-EE17-6E1D-22084E609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8525B54-129D-A7B8-3F88-2DDAE0A25D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8C3DAA-7AC7-4142-81DE-EDDAF0AC74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29428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4D232A93-F0A1-A3DA-AD7F-BE63848830B8}"/>
              </a:ext>
            </a:extLst>
          </p:cNvPr>
          <p:cNvSpPr/>
          <p:nvPr userDrawn="1"/>
        </p:nvSpPr>
        <p:spPr>
          <a:xfrm>
            <a:off x="0" y="0"/>
            <a:ext cx="12192000" cy="1486968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E6F8871-C3AC-0D68-A041-C1A7597006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2" y="254028"/>
            <a:ext cx="10515600" cy="1156029"/>
          </a:xfrm>
        </p:spPr>
        <p:txBody>
          <a:bodyPr/>
          <a:lstStyle>
            <a:lvl1pPr>
              <a:defRPr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0E66ED6-6C94-ECA1-AB0C-0AD72569FC4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4F2C618-E1A2-6D13-E84F-0A1062C97F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0E21A8-4753-4940-9597-B10ACD2D0D45}" type="datetimeFigureOut">
              <a:rPr lang="en-US" smtClean="0"/>
              <a:t>1/23/2024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E4101CB-437E-8015-469F-7BF071E569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F583BF9-6A36-EC6F-3B58-0170E31DEB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8C3DAA-7AC7-4142-81DE-EDDAF0AC74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07826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E66A00-39C0-A0D9-E5E4-257FA029EE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2" y="1709738"/>
            <a:ext cx="10515600" cy="2852737"/>
          </a:xfrm>
        </p:spPr>
        <p:txBody>
          <a:bodyPr anchor="b"/>
          <a:lstStyle>
            <a:lvl1pPr>
              <a:defRPr sz="60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1009A8C-24AF-B739-1BBD-F3116F1E899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2" y="4589464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6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11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1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2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2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3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4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4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4E7AD2B-2DCA-91A2-8876-504EE97553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0E21A8-4753-4940-9597-B10ACD2D0D45}" type="datetimeFigureOut">
              <a:rPr lang="en-US" smtClean="0"/>
              <a:t>1/23/2024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DC78636-79E5-59CD-5269-7AFB3D8CF5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5B552EE-741E-EB07-6715-C8AE310630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8C3DAA-7AC7-4142-81DE-EDDAF0AC74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22447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E6489E-DABB-4C7D-17DD-5409C97B0C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367F25-9C81-F5FE-F615-84EA7514C39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1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268107C-9B77-F981-1E29-D82D533A533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1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9D980ED-63CF-BAF4-0005-2F5CC71792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0E21A8-4753-4940-9597-B10ACD2D0D45}" type="datetimeFigureOut">
              <a:rPr lang="en-US" smtClean="0"/>
              <a:t>1/23/2024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256FC9B-598E-DEB5-9ACC-6ACA5C9F21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5B1486F-C5A7-AFE2-AE29-DF14C5D5B1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8C3DAA-7AC7-4142-81DE-EDDAF0AC74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55962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5103E4-930F-406B-353A-511BE74E1D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9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4BEF533-A0F4-F559-35FB-BD6DAB00006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6" indent="0">
              <a:buNone/>
              <a:defRPr sz="2000" b="1"/>
            </a:lvl2pPr>
            <a:lvl3pPr marL="914411" indent="0">
              <a:buNone/>
              <a:defRPr sz="1800" b="1"/>
            </a:lvl3pPr>
            <a:lvl4pPr marL="1371617" indent="0">
              <a:buNone/>
              <a:defRPr sz="1600" b="1"/>
            </a:lvl4pPr>
            <a:lvl5pPr marL="1828823" indent="0">
              <a:buNone/>
              <a:defRPr sz="1600" b="1"/>
            </a:lvl5pPr>
            <a:lvl6pPr marL="2286029" indent="0">
              <a:buNone/>
              <a:defRPr sz="1600" b="1"/>
            </a:lvl6pPr>
            <a:lvl7pPr marL="2743234" indent="0">
              <a:buNone/>
              <a:defRPr sz="1600" b="1"/>
            </a:lvl7pPr>
            <a:lvl8pPr marL="3200440" indent="0">
              <a:buNone/>
              <a:defRPr sz="1600" b="1"/>
            </a:lvl8pPr>
            <a:lvl9pPr marL="3657646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2B63E92-58E6-8E73-2ADC-6FFD0454372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9" y="2505076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672976E-1005-CCA5-0E9D-74E59561E39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2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6" indent="0">
              <a:buNone/>
              <a:defRPr sz="2000" b="1"/>
            </a:lvl2pPr>
            <a:lvl3pPr marL="914411" indent="0">
              <a:buNone/>
              <a:defRPr sz="1800" b="1"/>
            </a:lvl3pPr>
            <a:lvl4pPr marL="1371617" indent="0">
              <a:buNone/>
              <a:defRPr sz="1600" b="1"/>
            </a:lvl4pPr>
            <a:lvl5pPr marL="1828823" indent="0">
              <a:buNone/>
              <a:defRPr sz="1600" b="1"/>
            </a:lvl5pPr>
            <a:lvl6pPr marL="2286029" indent="0">
              <a:buNone/>
              <a:defRPr sz="1600" b="1"/>
            </a:lvl6pPr>
            <a:lvl7pPr marL="2743234" indent="0">
              <a:buNone/>
              <a:defRPr sz="1600" b="1"/>
            </a:lvl7pPr>
            <a:lvl8pPr marL="3200440" indent="0">
              <a:buNone/>
              <a:defRPr sz="1600" b="1"/>
            </a:lvl8pPr>
            <a:lvl9pPr marL="3657646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9AB567E-B198-32DE-63AD-92F16FD3571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2" y="2505076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D5F33A0-AAEE-D288-0CD0-9745AB0D70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0E21A8-4753-4940-9597-B10ACD2D0D45}" type="datetimeFigureOut">
              <a:rPr lang="en-US" smtClean="0"/>
              <a:t>1/23/2024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D077ED0-7C41-B363-59B3-0324CDDBAD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E4DC839-4E17-408E-A0AD-2BEBAEF2DD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8C3DAA-7AC7-4142-81DE-EDDAF0AC74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87384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EFFED1-EE97-F92D-05D1-C13F933175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FDCE3C1-E59A-96EF-8E49-0C4BB29770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0E21A8-4753-4940-9597-B10ACD2D0D45}" type="datetimeFigureOut">
              <a:rPr lang="en-US" smtClean="0"/>
              <a:t>1/23/2024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ECE3AF3-B4F4-842C-2B02-DC2838A8CC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D9E2570-CF99-589E-C496-73A063385D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8C3DAA-7AC7-4142-81DE-EDDAF0AC74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47927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6E44E62-222F-E43D-1758-2B9CBE4787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0E21A8-4753-4940-9597-B10ACD2D0D45}" type="datetimeFigureOut">
              <a:rPr lang="en-US" smtClean="0"/>
              <a:t>1/23/2024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7C676D4-281D-C3F5-3008-90B35B7F98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AB28C93-B5AE-7698-8053-851E247ACB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8C3DAA-7AC7-4142-81DE-EDDAF0AC74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07830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78D31C-8F04-3912-E7E6-8F36E94511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90" y="457200"/>
            <a:ext cx="3932236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2545109-5C44-282C-6E91-D5A1050612F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1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05688B1-A89B-D5DC-277A-71AAA529262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90" y="2057400"/>
            <a:ext cx="3932236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6" indent="0">
              <a:buNone/>
              <a:defRPr sz="1400"/>
            </a:lvl2pPr>
            <a:lvl3pPr marL="914411" indent="0">
              <a:buNone/>
              <a:defRPr sz="1200"/>
            </a:lvl3pPr>
            <a:lvl4pPr marL="1371617" indent="0">
              <a:buNone/>
              <a:defRPr sz="1000"/>
            </a:lvl4pPr>
            <a:lvl5pPr marL="1828823" indent="0">
              <a:buNone/>
              <a:defRPr sz="1000"/>
            </a:lvl5pPr>
            <a:lvl6pPr marL="2286029" indent="0">
              <a:buNone/>
              <a:defRPr sz="1000"/>
            </a:lvl6pPr>
            <a:lvl7pPr marL="2743234" indent="0">
              <a:buNone/>
              <a:defRPr sz="1000"/>
            </a:lvl7pPr>
            <a:lvl8pPr marL="3200440" indent="0">
              <a:buNone/>
              <a:defRPr sz="1000"/>
            </a:lvl8pPr>
            <a:lvl9pPr marL="3657646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422A6C3-C6CE-4AA2-B3E5-0EBD553DC5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0E21A8-4753-4940-9597-B10ACD2D0D45}" type="datetimeFigureOut">
              <a:rPr lang="en-US" smtClean="0"/>
              <a:t>1/23/2024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B5F7E10-F5DF-3618-414A-A532743474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6E4A70E-3878-6C28-53CB-D2302657B4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8C3DAA-7AC7-4142-81DE-EDDAF0AC74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92964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ACCF5BC-E285-4B22-CC7C-3DC5EC9602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90" y="457200"/>
            <a:ext cx="3932236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4A42B67-BCE9-3489-2B7F-692F9647EE8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1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6" indent="0">
              <a:buNone/>
              <a:defRPr sz="2800"/>
            </a:lvl2pPr>
            <a:lvl3pPr marL="914411" indent="0">
              <a:buNone/>
              <a:defRPr sz="2400"/>
            </a:lvl3pPr>
            <a:lvl4pPr marL="1371617" indent="0">
              <a:buNone/>
              <a:defRPr sz="2000"/>
            </a:lvl4pPr>
            <a:lvl5pPr marL="1828823" indent="0">
              <a:buNone/>
              <a:defRPr sz="2000"/>
            </a:lvl5pPr>
            <a:lvl6pPr marL="2286029" indent="0">
              <a:buNone/>
              <a:defRPr sz="2000"/>
            </a:lvl6pPr>
            <a:lvl7pPr marL="2743234" indent="0">
              <a:buNone/>
              <a:defRPr sz="2000"/>
            </a:lvl7pPr>
            <a:lvl8pPr marL="3200440" indent="0">
              <a:buNone/>
              <a:defRPr sz="2000"/>
            </a:lvl8pPr>
            <a:lvl9pPr marL="3657646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B60B253-4EA0-03E8-7527-5932D8D4B91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90" y="2057400"/>
            <a:ext cx="3932236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6" indent="0">
              <a:buNone/>
              <a:defRPr sz="1400"/>
            </a:lvl2pPr>
            <a:lvl3pPr marL="914411" indent="0">
              <a:buNone/>
              <a:defRPr sz="1200"/>
            </a:lvl3pPr>
            <a:lvl4pPr marL="1371617" indent="0">
              <a:buNone/>
              <a:defRPr sz="1000"/>
            </a:lvl4pPr>
            <a:lvl5pPr marL="1828823" indent="0">
              <a:buNone/>
              <a:defRPr sz="1000"/>
            </a:lvl5pPr>
            <a:lvl6pPr marL="2286029" indent="0">
              <a:buNone/>
              <a:defRPr sz="1000"/>
            </a:lvl6pPr>
            <a:lvl7pPr marL="2743234" indent="0">
              <a:buNone/>
              <a:defRPr sz="1000"/>
            </a:lvl7pPr>
            <a:lvl8pPr marL="3200440" indent="0">
              <a:buNone/>
              <a:defRPr sz="1000"/>
            </a:lvl8pPr>
            <a:lvl9pPr marL="3657646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1B541B0-DDE8-ED63-6B4D-861784C4B5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0E21A8-4753-4940-9597-B10ACD2D0D45}" type="datetimeFigureOut">
              <a:rPr lang="en-US" smtClean="0"/>
              <a:t>1/23/2024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30DDD0B-61A8-BB22-69F2-59F637856A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42B5729-23A7-29B9-2A7A-024835D769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8C3DAA-7AC7-4142-81DE-EDDAF0AC74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73443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B6EDDE2-1529-F18B-6EAA-5B7DFCF3A7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2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82B4B60-86AE-ED7C-1444-36D1517B997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2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5F684A2-EB8B-CE9C-93D2-6FBE556551C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1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0E21A8-4753-4940-9597-B10ACD2D0D45}" type="datetimeFigureOut">
              <a:rPr lang="en-US" smtClean="0"/>
              <a:t>1/23/2024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CBEE6EC-F2D9-CC5F-3B65-B44BC862737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2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6EF1092-4626-723D-6714-D9FED0B111A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1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8C3DAA-7AC7-4142-81DE-EDDAF0AC74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97373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11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3" indent="-228603" algn="l" defTabSz="914411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8" indent="-228603" algn="l" defTabSz="914411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14" indent="-228603" algn="l" defTabSz="914411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20" indent="-228603" algn="l" defTabSz="914411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26" indent="-228603" algn="l" defTabSz="914411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32" indent="-228603" algn="l" defTabSz="914411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37" indent="-228603" algn="l" defTabSz="914411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43" indent="-228603" algn="l" defTabSz="914411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48" indent="-228603" algn="l" defTabSz="914411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1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6" algn="l" defTabSz="91441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11" algn="l" defTabSz="91441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17" algn="l" defTabSz="91441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23" algn="l" defTabSz="91441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29" algn="l" defTabSz="91441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34" algn="l" defTabSz="91441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40" algn="l" defTabSz="91441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46" algn="l" defTabSz="91441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D46B0842-6376-58B0-B8D0-C2F66C6647F4}"/>
              </a:ext>
            </a:extLst>
          </p:cNvPr>
          <p:cNvSpPr/>
          <p:nvPr/>
        </p:nvSpPr>
        <p:spPr>
          <a:xfrm>
            <a:off x="0" y="0"/>
            <a:ext cx="12192000" cy="4503634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95FAF92-6E43-B204-D962-E28D6D62AA8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080261" y="1788935"/>
            <a:ext cx="9824752" cy="2387600"/>
          </a:xfrm>
        </p:spPr>
        <p:txBody>
          <a:bodyPr>
            <a:normAutofit/>
          </a:bodyPr>
          <a:lstStyle/>
          <a:p>
            <a:pPr algn="l"/>
            <a:r>
              <a:rPr lang="en-US" sz="4400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12-Month Pilot </a:t>
            </a:r>
            <a:br>
              <a:rPr lang="en-US" sz="4400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</a:br>
            <a:r>
              <a:rPr lang="en-US" sz="4400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Commercial Façade Improvement Program Update</a:t>
            </a:r>
            <a:endParaRPr lang="en-US" sz="4400" b="1" dirty="0">
              <a:solidFill>
                <a:schemeClr val="bg1"/>
              </a:solidFill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DFD8A23-3D19-2220-4895-809CB21A57F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421308" y="4675263"/>
            <a:ext cx="4902438" cy="899459"/>
          </a:xfrm>
        </p:spPr>
        <p:txBody>
          <a:bodyPr/>
          <a:lstStyle/>
          <a:p>
            <a:pPr algn="l"/>
            <a:r>
              <a:rPr lang="en-US" b="1" dirty="0">
                <a:latin typeface="Segoe UI" panose="020B0502040204020203" pitchFamily="34" charset="0"/>
                <a:cs typeface="Segoe UI" panose="020B0502040204020203" pitchFamily="34" charset="0"/>
              </a:rPr>
              <a:t>Economic Development Division</a:t>
            </a:r>
          </a:p>
          <a:p>
            <a:pPr algn="l"/>
            <a:r>
              <a:rPr lang="en-US" dirty="0">
                <a:latin typeface="Segoe UI" panose="020B0502040204020203" pitchFamily="34" charset="0"/>
                <a:cs typeface="Segoe UI" panose="020B0502040204020203" pitchFamily="34" charset="0"/>
              </a:rPr>
              <a:t>January 23, 2024</a:t>
            </a:r>
          </a:p>
          <a:p>
            <a:endParaRPr lang="en-US" dirty="0"/>
          </a:p>
        </p:txBody>
      </p:sp>
      <p:pic>
        <p:nvPicPr>
          <p:cNvPr id="6" name="Picture 5" descr="Logo&#10;&#10;Description automatically generated">
            <a:extLst>
              <a:ext uri="{FF2B5EF4-FFF2-40B4-BE49-F238E27FC236}">
                <a16:creationId xmlns:a16="http://schemas.microsoft.com/office/drawing/2014/main" id="{5625F7EE-241C-AD37-D4C6-CFD350F3DF9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085" y="2622379"/>
            <a:ext cx="1553057" cy="15541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119766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C3227C-BA39-4313-C8E9-BD94D25D08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5FCFBD2-52FB-347C-6B83-A67EC4B35B0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marR="0" algn="just">
              <a:spcBef>
                <a:spcPts val="0"/>
              </a:spcBef>
              <a:spcAft>
                <a:spcPts val="0"/>
              </a:spcAft>
            </a:pPr>
            <a:r>
              <a:rPr lang="en-US" sz="24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In June 2023, the City Council approved the guidelines for a 12-month pilot Commercial Façade Improvement Program to provide financial assistance to eligible businesses to improve the facades and landscaping of commercial properties, buildings and structures.</a:t>
            </a:r>
          </a:p>
          <a:p>
            <a:pPr marL="0" marR="0" indent="0" algn="just">
              <a:spcBef>
                <a:spcPts val="0"/>
              </a:spcBef>
              <a:spcAft>
                <a:spcPts val="0"/>
              </a:spcAft>
              <a:buNone/>
            </a:pPr>
            <a:endParaRPr lang="en-US" sz="2400" dirty="0">
              <a:effectLst/>
              <a:latin typeface="Arial" panose="020B0604020202020204" pitchFamily="34" charset="0"/>
              <a:ea typeface="Times New Roman" panose="02020603050405020304" pitchFamily="18" charset="0"/>
            </a:endParaRPr>
          </a:p>
          <a:p>
            <a:pPr marL="0" marR="0" algn="just">
              <a:spcBef>
                <a:spcPts val="0"/>
              </a:spcBef>
              <a:spcAft>
                <a:spcPts val="0"/>
              </a:spcAft>
            </a:pPr>
            <a:r>
              <a:rPr lang="en-US" sz="2400" b="1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Target Area: </a:t>
            </a:r>
            <a:r>
              <a:rPr lang="en-US" sz="24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Rosecrans Avenue between Vermont Avenue and Crenshaw Boulevard</a:t>
            </a:r>
            <a:r>
              <a:rPr lang="en-US" sz="2400" dirty="0">
                <a:effectLst/>
                <a:latin typeface="Arial" panose="020B060402020202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.</a:t>
            </a:r>
          </a:p>
          <a:p>
            <a:pPr marL="0" marR="0" indent="0" algn="just">
              <a:spcBef>
                <a:spcPts val="0"/>
              </a:spcBef>
              <a:spcAft>
                <a:spcPts val="0"/>
              </a:spcAft>
              <a:buNone/>
            </a:pPr>
            <a:endParaRPr lang="en-US" sz="2400" dirty="0">
              <a:effectLst/>
              <a:latin typeface="Arial" panose="020B0604020202020204" pitchFamily="34" charset="0"/>
              <a:ea typeface="Arial" panose="020B0604020202020204" pitchFamily="34" charset="0"/>
              <a:cs typeface="Times New Roman" panose="02020603050405020304" pitchFamily="18" charset="0"/>
            </a:endParaRPr>
          </a:p>
          <a:p>
            <a:pPr marL="0" marR="0" algn="just">
              <a:spcBef>
                <a:spcPts val="0"/>
              </a:spcBef>
              <a:spcAft>
                <a:spcPts val="0"/>
              </a:spcAft>
            </a:pPr>
            <a:r>
              <a:rPr lang="en-US" sz="2400" dirty="0">
                <a:effectLst/>
                <a:latin typeface="Arial" panose="020B060402020202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The total amount allocated to this pilot program was $250,000.</a:t>
            </a:r>
            <a:endParaRPr lang="en-US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6322085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B16EB4-0177-34DD-EDDE-5F72887BE9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Grant Types</a:t>
            </a:r>
          </a:p>
        </p:txBody>
      </p:sp>
      <p:graphicFrame>
        <p:nvGraphicFramePr>
          <p:cNvPr id="4" name="Table 5">
            <a:extLst>
              <a:ext uri="{FF2B5EF4-FFF2-40B4-BE49-F238E27FC236}">
                <a16:creationId xmlns:a16="http://schemas.microsoft.com/office/drawing/2014/main" id="{6F6B87DE-5EBF-3155-6D16-DDE7EF641A50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19543375"/>
              </p:ext>
            </p:extLst>
          </p:nvPr>
        </p:nvGraphicFramePr>
        <p:xfrm>
          <a:off x="1152258" y="2444098"/>
          <a:ext cx="9887484" cy="323885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43742">
                  <a:extLst>
                    <a:ext uri="{9D8B030D-6E8A-4147-A177-3AD203B41FA5}">
                      <a16:colId xmlns:a16="http://schemas.microsoft.com/office/drawing/2014/main" val="251590675"/>
                    </a:ext>
                  </a:extLst>
                </a:gridCol>
                <a:gridCol w="4943742">
                  <a:extLst>
                    <a:ext uri="{9D8B030D-6E8A-4147-A177-3AD203B41FA5}">
                      <a16:colId xmlns:a16="http://schemas.microsoft.com/office/drawing/2014/main" val="532486713"/>
                    </a:ext>
                  </a:extLst>
                </a:gridCol>
              </a:tblGrid>
              <a:tr h="714458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500" b="1" dirty="0"/>
                        <a:t>Non-Matching Grant</a:t>
                      </a:r>
                      <a:endParaRPr lang="en-US" sz="2500" dirty="0"/>
                    </a:p>
                  </a:txBody>
                  <a:tcPr marL="167640" marR="167640" marT="83820" marB="83820" anchor="ctr">
                    <a:solidFill>
                      <a:schemeClr val="accent5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500" b="1" dirty="0"/>
                        <a:t>Matching Grant</a:t>
                      </a:r>
                      <a:endParaRPr lang="en-US" sz="2500" dirty="0"/>
                    </a:p>
                  </a:txBody>
                  <a:tcPr marL="167640" marR="167640" marT="83820" marB="83820" anchor="ctr">
                    <a:solidFill>
                      <a:schemeClr val="accent5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596880"/>
                  </a:ext>
                </a:extLst>
              </a:tr>
              <a:tr h="2524397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dirty="0"/>
                        <a:t>Up to $25,000 with no matching requirements.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2000" dirty="0"/>
                    </a:p>
                    <a:p>
                      <a:pPr algn="ctr"/>
                      <a:endParaRPr lang="en-US" sz="2000" dirty="0"/>
                    </a:p>
                  </a:txBody>
                  <a:tcPr marL="167640" marR="167640" marT="83820" marB="8382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dirty="0"/>
                        <a:t>Up to $40,000 with a dollar-for dollar match of the total grant amount.</a:t>
                      </a:r>
                    </a:p>
                    <a:p>
                      <a:pPr algn="ctr"/>
                      <a:endParaRPr lang="en-US" sz="2000" dirty="0"/>
                    </a:p>
                  </a:txBody>
                  <a:tcPr marL="167640" marR="167640" marT="83820" marB="8382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3976916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5225190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0FE65E-0D15-966F-217F-AB5F9530A1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Update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022FD1A-DDC5-C0D0-D1F3-08A544FA613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marR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4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Most of the identified businesses are dealing with structural deterioration caused not just by the aging of their buildings but also by a lack of maintenance and non-compliance with current building code standards.</a:t>
            </a:r>
            <a:r>
              <a:rPr lang="en-US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</a:p>
          <a:p>
            <a:pPr marL="0" marR="0" indent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marR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4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The extensiveness of the work required, the requirement of having to pay state prevailing wage rates, and along with today’s construction costs,</a:t>
            </a:r>
            <a:r>
              <a:rPr lang="en-US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have increased both the project scope and costs beyond what was initially anticipated.</a:t>
            </a:r>
            <a:r>
              <a:rPr lang="en-US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</a:p>
          <a:p>
            <a:pPr marL="0" marR="0" indent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marR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4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The initially approved grant amounts are not large enough to be attractive to applicants and insufficient to make a noticeable impact to a business’ façade.  </a:t>
            </a:r>
            <a:endParaRPr lang="en-US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25650072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B16EB4-0177-34DD-EDDE-5F72887BE9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Options</a:t>
            </a:r>
          </a:p>
        </p:txBody>
      </p:sp>
      <p:graphicFrame>
        <p:nvGraphicFramePr>
          <p:cNvPr id="4" name="Table 5">
            <a:extLst>
              <a:ext uri="{FF2B5EF4-FFF2-40B4-BE49-F238E27FC236}">
                <a16:creationId xmlns:a16="http://schemas.microsoft.com/office/drawing/2014/main" id="{6F6B87DE-5EBF-3155-6D16-DDE7EF641A50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799573006"/>
              </p:ext>
            </p:extLst>
          </p:nvPr>
        </p:nvGraphicFramePr>
        <p:xfrm>
          <a:off x="344384" y="1889761"/>
          <a:ext cx="11521440" cy="4480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40480">
                  <a:extLst>
                    <a:ext uri="{9D8B030D-6E8A-4147-A177-3AD203B41FA5}">
                      <a16:colId xmlns:a16="http://schemas.microsoft.com/office/drawing/2014/main" val="251590675"/>
                    </a:ext>
                  </a:extLst>
                </a:gridCol>
                <a:gridCol w="3840480">
                  <a:extLst>
                    <a:ext uri="{9D8B030D-6E8A-4147-A177-3AD203B41FA5}">
                      <a16:colId xmlns:a16="http://schemas.microsoft.com/office/drawing/2014/main" val="532486713"/>
                    </a:ext>
                  </a:extLst>
                </a:gridCol>
                <a:gridCol w="3840480">
                  <a:extLst>
                    <a:ext uri="{9D8B030D-6E8A-4147-A177-3AD203B41FA5}">
                      <a16:colId xmlns:a16="http://schemas.microsoft.com/office/drawing/2014/main" val="3960157230"/>
                    </a:ext>
                  </a:extLst>
                </a:gridCol>
              </a:tblGrid>
              <a:tr h="510539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500" b="1" dirty="0"/>
                        <a:t>Option 1</a:t>
                      </a:r>
                      <a:endParaRPr lang="en-US" sz="2500" dirty="0"/>
                    </a:p>
                  </a:txBody>
                  <a:tcPr marL="167640" marR="167640" marT="83820" marB="83820" anchor="ctr">
                    <a:solidFill>
                      <a:schemeClr val="accent5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500" b="1" dirty="0"/>
                        <a:t>Option 2</a:t>
                      </a:r>
                      <a:endParaRPr lang="en-US" sz="2500" dirty="0"/>
                    </a:p>
                  </a:txBody>
                  <a:tcPr marL="167640" marR="167640" marT="83820" marB="83820" anchor="ctr">
                    <a:solidFill>
                      <a:schemeClr val="accent5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500" b="1" dirty="0"/>
                        <a:t>Option 3</a:t>
                      </a:r>
                      <a:endParaRPr lang="en-US" sz="2500" dirty="0"/>
                    </a:p>
                  </a:txBody>
                  <a:tcPr marL="167640" marR="167640" marT="83820" marB="83820" anchor="ctr">
                    <a:solidFill>
                      <a:schemeClr val="accent5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596880"/>
                  </a:ext>
                </a:extLst>
              </a:tr>
              <a:tr h="393192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/>
                        <a:t>Delay the program to an indefinite time to see if construction costs possibly experience a decline in the near future. Historically construction costs don’t usually decline.</a:t>
                      </a:r>
                    </a:p>
                    <a:p>
                      <a:pPr algn="ctr"/>
                      <a:endParaRPr lang="en-US" sz="1800" dirty="0"/>
                    </a:p>
                  </a:txBody>
                  <a:tcPr marL="167640" marR="167640" marT="83820" marB="8382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/>
                        <a:t>Maintain existing program: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800" dirty="0"/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dirty="0"/>
                        <a:t>Grant: </a:t>
                      </a:r>
                      <a:r>
                        <a:rPr lang="en-US" sz="1800" dirty="0"/>
                        <a:t>$25,000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dirty="0"/>
                        <a:t>or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dirty="0"/>
                        <a:t>Matching Grant: </a:t>
                      </a:r>
                      <a:r>
                        <a:rPr lang="en-US" sz="1800" dirty="0"/>
                        <a:t>Up to $40,000 with a dollar-for dollar match of the total grant amount.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800" dirty="0"/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dirty="0"/>
                        <a:t>Total Project Budget: Up to $80,000 with Matching Grant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800" b="1" dirty="0"/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/>
                        <a:t>Assist 5-8 Businesses.</a:t>
                      </a:r>
                    </a:p>
                  </a:txBody>
                  <a:tcPr marL="167640" marR="167640" marT="83820" marB="8382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11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/>
                        <a:t>Enhance each grant funding:</a:t>
                      </a:r>
                    </a:p>
                    <a:p>
                      <a:pPr marL="0" marR="0" lvl="0" indent="0" algn="ctr" defTabSz="914411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800" dirty="0"/>
                    </a:p>
                    <a:p>
                      <a:pPr marL="0" marR="0" lvl="0" indent="0" algn="ctr" defTabSz="914411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dirty="0"/>
                        <a:t>Grant: </a:t>
                      </a:r>
                      <a:r>
                        <a:rPr lang="en-US" sz="1800" dirty="0"/>
                        <a:t>$60,000 </a:t>
                      </a:r>
                    </a:p>
                    <a:p>
                      <a:pPr marL="0" marR="0" lvl="0" indent="0" algn="ctr" defTabSz="914411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dirty="0"/>
                        <a:t>and</a:t>
                      </a:r>
                    </a:p>
                    <a:p>
                      <a:pPr marL="0" marR="0" lvl="0" indent="0" algn="ctr" defTabSz="914411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dirty="0"/>
                        <a:t>Matching Grant: </a:t>
                      </a:r>
                      <a:r>
                        <a:rPr lang="en-US" sz="1800" dirty="0"/>
                        <a:t>Up to $60,000.  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/>
                        <a:t>with a dollar-for dollar match of the total grant amount.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800" dirty="0"/>
                    </a:p>
                    <a:p>
                      <a:pPr marL="0" marR="0" lvl="0" indent="0" algn="ctr" defTabSz="914411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dirty="0"/>
                        <a:t>Total Project Budget: Up to $180,000 with Matching Grant</a:t>
                      </a:r>
                    </a:p>
                    <a:p>
                      <a:pPr marL="0" marR="0" lvl="0" indent="0" algn="ctr" defTabSz="914411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800" b="1" dirty="0"/>
                    </a:p>
                    <a:p>
                      <a:pPr marL="0" marR="0" lvl="0" indent="0" algn="ctr" defTabSz="914411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/>
                        <a:t>Assist 2 businesses.</a:t>
                      </a:r>
                    </a:p>
                  </a:txBody>
                  <a:tcPr marL="167640" marR="167640" marT="83820" marB="8382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3976916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1964036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6D2D7E-71CF-4A47-2CF0-096F9C09FD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Recommendation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D4822A0-A63C-8872-76E5-31130D06AB9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marR="0" algn="just">
              <a:lnSpc>
                <a:spcPct val="104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3200" dirty="0">
                <a:effectLst/>
                <a:latin typeface="Arial" panose="020B060402020202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Staff respectfully recommends that Council review the three (3) options and provide direction to staff.</a:t>
            </a:r>
            <a:endParaRPr lang="en-US" sz="3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7605120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3334</TotalTime>
  <Words>355</Words>
  <Application>Microsoft Office PowerPoint</Application>
  <PresentationFormat>Widescreen</PresentationFormat>
  <Paragraphs>51</Paragraphs>
  <Slides>6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2" baseType="lpstr">
      <vt:lpstr>Arial</vt:lpstr>
      <vt:lpstr>Calibri</vt:lpstr>
      <vt:lpstr>Calibri Light</vt:lpstr>
      <vt:lpstr>Segoe UI</vt:lpstr>
      <vt:lpstr>Times New Roman</vt:lpstr>
      <vt:lpstr>Office Theme</vt:lpstr>
      <vt:lpstr>12-Month Pilot  Commercial Façade Improvement Program Update</vt:lpstr>
      <vt:lpstr>Background</vt:lpstr>
      <vt:lpstr>Grant Types</vt:lpstr>
      <vt:lpstr>Update</vt:lpstr>
      <vt:lpstr>Options</vt:lpstr>
      <vt:lpstr>Recommendation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Commercial façade improvement program</dc:title>
  <dc:creator>Jackie Choi</dc:creator>
  <cp:lastModifiedBy>Jackie Choi</cp:lastModifiedBy>
  <cp:revision>44</cp:revision>
  <cp:lastPrinted>2023-03-15T00:57:57Z</cp:lastPrinted>
  <dcterms:created xsi:type="dcterms:W3CDTF">2023-03-13T19:39:32Z</dcterms:created>
  <dcterms:modified xsi:type="dcterms:W3CDTF">2024-01-24T00:07:51Z</dcterms:modified>
</cp:coreProperties>
</file>