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8" r:id="rId1"/>
  </p:sldMasterIdLst>
  <p:notesMasterIdLst>
    <p:notesMasterId r:id="rId18"/>
  </p:notesMasterIdLst>
  <p:sldIdLst>
    <p:sldId id="3205" r:id="rId2"/>
    <p:sldId id="3243" r:id="rId3"/>
    <p:sldId id="282" r:id="rId4"/>
    <p:sldId id="3252" r:id="rId5"/>
    <p:sldId id="3244" r:id="rId6"/>
    <p:sldId id="3254" r:id="rId7"/>
    <p:sldId id="3255" r:id="rId8"/>
    <p:sldId id="3263" r:id="rId9"/>
    <p:sldId id="3259" r:id="rId10"/>
    <p:sldId id="260" r:id="rId11"/>
    <p:sldId id="3258" r:id="rId12"/>
    <p:sldId id="3257" r:id="rId13"/>
    <p:sldId id="3253" r:id="rId14"/>
    <p:sldId id="3261" r:id="rId15"/>
    <p:sldId id="3251" r:id="rId16"/>
    <p:sldId id="3248" r:id="rId1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87" autoAdjust="0"/>
    <p:restoredTop sz="81199" autoAdjust="0"/>
  </p:normalViewPr>
  <p:slideViewPr>
    <p:cSldViewPr snapToGrid="0">
      <p:cViewPr varScale="1">
        <p:scale>
          <a:sx n="75" d="100"/>
          <a:sy n="75" d="100"/>
        </p:scale>
        <p:origin x="73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F2F1A7E-7202-4B09-BC16-AFD92D934DAF}" type="datetimeFigureOut">
              <a:rPr lang="en-US" smtClean="0"/>
              <a:t>10/10/2023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BDA6904-82A6-46A5-8960-745139277E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673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780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2890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6599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5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1216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Ped push button and battery back up installation remaining.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1598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Confirming with SBCCOG on $5.5M award..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22E1E8-19DD-9846-964E-7494B0E7F513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1171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5977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22E1E8-19DD-9846-964E-7494B0E7F51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849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600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122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dirty="0"/>
              <a:t>In total 40 projects and 3 more than previous quarter.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616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Phase 2 bid soliciting schedule is pending Funding Agreement from LA MTA.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1743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895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684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DA6904-82A6-46A5-8960-745139277ED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033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463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891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4179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9050">
            <a:noFill/>
          </a:ln>
        </p:spPr>
        <p:txBody>
          <a:bodyPr lIns="0" tIns="91440" rIns="0" bIns="1463040" anchor="b"/>
          <a:lstStyle>
            <a:lvl1pPr algn="ctr" rtl="0">
              <a:buNone/>
              <a:defRPr sz="1867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Image Holder</a:t>
            </a:r>
          </a:p>
        </p:txBody>
      </p:sp>
    </p:spTree>
    <p:extLst>
      <p:ext uri="{BB962C8B-B14F-4D97-AF65-F5344CB8AC3E}">
        <p14:creationId xmlns:p14="http://schemas.microsoft.com/office/powerpoint/2010/main" val="15982370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C5201BE-FBB4-4F57-A028-9F6A27727E28}"/>
              </a:ext>
            </a:extLst>
          </p:cNvPr>
          <p:cNvGrpSpPr/>
          <p:nvPr userDrawn="1"/>
        </p:nvGrpSpPr>
        <p:grpSpPr>
          <a:xfrm>
            <a:off x="10879643" y="25066"/>
            <a:ext cx="1287471" cy="1395516"/>
            <a:chOff x="11189414" y="150917"/>
            <a:chExt cx="845424" cy="1008011"/>
          </a:xfrm>
        </p:grpSpPr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8CAACCB-7DA0-42EB-AB52-E4B6383C8F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28545" y="226665"/>
              <a:ext cx="206293" cy="223177"/>
            </a:xfrm>
            <a:prstGeom prst="donut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428FD88E-25D1-4FCB-A356-F2D50F850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9414" y="599493"/>
              <a:ext cx="505004" cy="559435"/>
            </a:xfrm>
            <a:prstGeom prst="donu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77AD4044-648A-47C9-9182-5829FB31DA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03299" y="338818"/>
              <a:ext cx="494046" cy="543451"/>
            </a:xfrm>
            <a:prstGeom prst="donut">
              <a:avLst/>
            </a:prstGeom>
            <a:noFill/>
            <a:ln w="25400">
              <a:solidFill>
                <a:schemeClr val="tx1">
                  <a:lumMod val="85000"/>
                  <a:lumOff val="15000"/>
                  <a:alpha val="20000"/>
                </a:schemeClr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4712F703-7FF5-448D-88A1-F53B4855B1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450390" y="150917"/>
              <a:ext cx="346324" cy="374674"/>
            </a:xfrm>
            <a:prstGeom prst="donu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11BB9ADA-46B1-4DD6-889F-B2EEB422E3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07758" y="945524"/>
              <a:ext cx="127080" cy="137482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E39CCB6-77F5-458B-BC27-7C5817CE6224}"/>
                </a:ext>
              </a:extLst>
            </p:cNvPr>
            <p:cNvSpPr>
              <a:spLocks/>
            </p:cNvSpPr>
            <p:nvPr userDrawn="1"/>
          </p:nvSpPr>
          <p:spPr bwMode="auto">
            <a:xfrm rot="10800000">
              <a:off x="11925211" y="178594"/>
              <a:ext cx="78512" cy="84938"/>
            </a:xfrm>
            <a:prstGeom prst="donu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</p:grpSp>
      <p:sp>
        <p:nvSpPr>
          <p:cNvPr id="928" name="Slide Number Placeholder 3">
            <a:extLst>
              <a:ext uri="{FF2B5EF4-FFF2-40B4-BE49-F238E27FC236}">
                <a16:creationId xmlns:a16="http://schemas.microsoft.com/office/drawing/2014/main" id="{920BD829-4B3F-41A8-9ABE-01C9A0464BC4}"/>
              </a:ext>
            </a:extLst>
          </p:cNvPr>
          <p:cNvSpPr txBox="1">
            <a:spLocks/>
          </p:cNvSpPr>
          <p:nvPr userDrawn="1"/>
        </p:nvSpPr>
        <p:spPr>
          <a:xfrm>
            <a:off x="11532911" y="515422"/>
            <a:ext cx="404429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C147BF35-D1D9-4D8A-B3E9-7A6D2CF28FE7}" type="slidenum">
              <a:rPr lang="en-US" sz="1400" b="1" smtClean="0">
                <a:solidFill>
                  <a:schemeClr val="tx2"/>
                </a:solidFill>
              </a:rPr>
              <a:pPr algn="ctr"/>
              <a:t>‹#›</a:t>
            </a:fld>
            <a:endParaRPr lang="en-US" sz="1400" b="1" dirty="0">
              <a:solidFill>
                <a:schemeClr val="tx2"/>
              </a:solidFill>
            </a:endParaRPr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AEAEFDAF-4339-4500-BCDB-E2C9102714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48225" y="1524002"/>
            <a:ext cx="3992659" cy="1755847"/>
          </a:xfrm>
          <a:custGeom>
            <a:avLst/>
            <a:gdLst>
              <a:gd name="connsiteX0" fmla="*/ 0 w 3992659"/>
              <a:gd name="connsiteY0" fmla="*/ 0 h 1755847"/>
              <a:gd name="connsiteX1" fmla="*/ 3992659 w 3992659"/>
              <a:gd name="connsiteY1" fmla="*/ 0 h 1755847"/>
              <a:gd name="connsiteX2" fmla="*/ 3992659 w 3992659"/>
              <a:gd name="connsiteY2" fmla="*/ 1755847 h 1755847"/>
              <a:gd name="connsiteX3" fmla="*/ 0 w 3992659"/>
              <a:gd name="connsiteY3" fmla="*/ 1755847 h 1755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2659" h="1755847">
                <a:moveTo>
                  <a:pt x="0" y="0"/>
                </a:moveTo>
                <a:lnTo>
                  <a:pt x="3992659" y="0"/>
                </a:lnTo>
                <a:lnTo>
                  <a:pt x="3992659" y="1755847"/>
                </a:lnTo>
                <a:lnTo>
                  <a:pt x="0" y="17558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6BC97744-C80B-45A7-9106-5499B96E6A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54962" y="1524002"/>
            <a:ext cx="2521079" cy="1755847"/>
          </a:xfrm>
          <a:custGeom>
            <a:avLst/>
            <a:gdLst>
              <a:gd name="connsiteX0" fmla="*/ 0 w 2521079"/>
              <a:gd name="connsiteY0" fmla="*/ 0 h 1755847"/>
              <a:gd name="connsiteX1" fmla="*/ 2521079 w 2521079"/>
              <a:gd name="connsiteY1" fmla="*/ 0 h 1755847"/>
              <a:gd name="connsiteX2" fmla="*/ 2521079 w 2521079"/>
              <a:gd name="connsiteY2" fmla="*/ 1755847 h 1755847"/>
              <a:gd name="connsiteX3" fmla="*/ 0 w 2521079"/>
              <a:gd name="connsiteY3" fmla="*/ 1755847 h 1755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1079" h="1755847">
                <a:moveTo>
                  <a:pt x="0" y="0"/>
                </a:moveTo>
                <a:lnTo>
                  <a:pt x="2521079" y="0"/>
                </a:lnTo>
                <a:lnTo>
                  <a:pt x="2521079" y="1755847"/>
                </a:lnTo>
                <a:lnTo>
                  <a:pt x="0" y="175584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7568632F-D82D-4791-9D05-8BB460A89C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481480" y="3418351"/>
            <a:ext cx="3994561" cy="2522077"/>
          </a:xfrm>
          <a:custGeom>
            <a:avLst/>
            <a:gdLst>
              <a:gd name="connsiteX0" fmla="*/ 0 w 3994561"/>
              <a:gd name="connsiteY0" fmla="*/ 0 h 2522077"/>
              <a:gd name="connsiteX1" fmla="*/ 3994561 w 3994561"/>
              <a:gd name="connsiteY1" fmla="*/ 0 h 2522077"/>
              <a:gd name="connsiteX2" fmla="*/ 3994561 w 3994561"/>
              <a:gd name="connsiteY2" fmla="*/ 2522077 h 2522077"/>
              <a:gd name="connsiteX3" fmla="*/ 0 w 3994561"/>
              <a:gd name="connsiteY3" fmla="*/ 2522077 h 252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94561" h="2522077">
                <a:moveTo>
                  <a:pt x="0" y="0"/>
                </a:moveTo>
                <a:lnTo>
                  <a:pt x="3994561" y="0"/>
                </a:lnTo>
                <a:lnTo>
                  <a:pt x="3994561" y="2522077"/>
                </a:lnTo>
                <a:lnTo>
                  <a:pt x="0" y="25220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54738D11-41F3-4169-919E-9B8879AFF9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48226" y="3418350"/>
            <a:ext cx="2521079" cy="2522077"/>
          </a:xfrm>
          <a:custGeom>
            <a:avLst/>
            <a:gdLst>
              <a:gd name="connsiteX0" fmla="*/ 0 w 2521079"/>
              <a:gd name="connsiteY0" fmla="*/ 0 h 2522077"/>
              <a:gd name="connsiteX1" fmla="*/ 2521079 w 2521079"/>
              <a:gd name="connsiteY1" fmla="*/ 0 h 2522077"/>
              <a:gd name="connsiteX2" fmla="*/ 2521079 w 2521079"/>
              <a:gd name="connsiteY2" fmla="*/ 2522077 h 2522077"/>
              <a:gd name="connsiteX3" fmla="*/ 0 w 2521079"/>
              <a:gd name="connsiteY3" fmla="*/ 2522077 h 252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1079" h="2522077">
                <a:moveTo>
                  <a:pt x="0" y="0"/>
                </a:moveTo>
                <a:lnTo>
                  <a:pt x="2521079" y="0"/>
                </a:lnTo>
                <a:lnTo>
                  <a:pt x="2521079" y="2522077"/>
                </a:lnTo>
                <a:lnTo>
                  <a:pt x="0" y="25220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079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504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319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243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656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404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474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586B75A-687E-405C-8A0B-8D00578BA2C3}" type="datetimeFigureOut">
              <a:rPr lang="en-US" smtClean="0"/>
              <a:pPr/>
              <a:t>10/10/2023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848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10/10/2023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15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10/10/2023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064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PNG"/><Relationship Id="rId9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JP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CEA89089-4CEF-498D-BE31-CC0E6636C1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3" b="7533"/>
          <a:stretch/>
        </p:blipFill>
        <p:spPr/>
      </p:pic>
      <p:sp>
        <p:nvSpPr>
          <p:cNvPr id="10" name="Rectangle 9"/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solidFill>
            <a:srgbClr val="002060">
              <a:alpha val="8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/>
          </a:p>
        </p:txBody>
      </p:sp>
      <p:sp>
        <p:nvSpPr>
          <p:cNvPr id="9" name="Footer Text"/>
          <p:cNvSpPr txBox="1"/>
          <p:nvPr/>
        </p:nvSpPr>
        <p:spPr>
          <a:xfrm>
            <a:off x="921802" y="1405369"/>
            <a:ext cx="11432537" cy="4047262"/>
          </a:xfrm>
          <a:prstGeom prst="rect">
            <a:avLst/>
          </a:prstGeom>
          <a:noFill/>
        </p:spPr>
        <p:txBody>
          <a:bodyPr wrap="square" lIns="121920" tIns="121920" rIns="121920" bIns="121920" rtlCol="0">
            <a:spAutoFit/>
          </a:bodyPr>
          <a:lstStyle/>
          <a:p>
            <a:r>
              <a:rPr lang="en-US" sz="5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 Works </a:t>
            </a:r>
          </a:p>
          <a:p>
            <a:r>
              <a:rPr lang="en-US" sz="5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Capital Improvement Program </a:t>
            </a:r>
          </a:p>
          <a:p>
            <a:r>
              <a:rPr lang="en-US" sz="5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5500" b="1" baseline="30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nd</a:t>
            </a:r>
            <a:r>
              <a:rPr lang="en-US" sz="55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Quarter (2Q) Project Updates</a:t>
            </a:r>
          </a:p>
          <a:p>
            <a:r>
              <a:rPr lang="en-US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October 10, 2023 </a:t>
            </a:r>
          </a:p>
          <a:p>
            <a:r>
              <a:rPr lang="en-US" sz="6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 bwMode="auto">
          <a:xfrm rot="5400000">
            <a:off x="-586168" y="2977231"/>
            <a:ext cx="2706497" cy="45719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01435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8EDA06F-778C-65F0-364A-90EF380CCDB9}"/>
              </a:ext>
            </a:extLst>
          </p:cNvPr>
          <p:cNvSpPr/>
          <p:nvPr/>
        </p:nvSpPr>
        <p:spPr>
          <a:xfrm>
            <a:off x="4191000" y="0"/>
            <a:ext cx="8001000" cy="6409388"/>
          </a:xfrm>
          <a:custGeom>
            <a:avLst/>
            <a:gdLst>
              <a:gd name="connsiteX0" fmla="*/ 2940628 w 7450282"/>
              <a:gd name="connsiteY0" fmla="*/ 10391 h 6400800"/>
              <a:gd name="connsiteX1" fmla="*/ 7450282 w 7450282"/>
              <a:gd name="connsiteY1" fmla="*/ 0 h 6400800"/>
              <a:gd name="connsiteX2" fmla="*/ 7439891 w 7450282"/>
              <a:gd name="connsiteY2" fmla="*/ 6400800 h 6400800"/>
              <a:gd name="connsiteX3" fmla="*/ 0 w 7450282"/>
              <a:gd name="connsiteY3" fmla="*/ 6390409 h 6400800"/>
              <a:gd name="connsiteX4" fmla="*/ 2940628 w 7450282"/>
              <a:gd name="connsiteY4" fmla="*/ 10391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0282" h="6400800">
                <a:moveTo>
                  <a:pt x="2940628" y="10391"/>
                </a:moveTo>
                <a:lnTo>
                  <a:pt x="7450282" y="0"/>
                </a:lnTo>
                <a:cubicBezTo>
                  <a:pt x="7446818" y="2133600"/>
                  <a:pt x="7443355" y="4267200"/>
                  <a:pt x="7439891" y="6400800"/>
                </a:cubicBezTo>
                <a:lnTo>
                  <a:pt x="0" y="6390409"/>
                </a:lnTo>
                <a:lnTo>
                  <a:pt x="2940628" y="10391"/>
                </a:lnTo>
                <a:close/>
              </a:path>
            </a:pathLst>
          </a:custGeom>
          <a:blipFill>
            <a:blip r:embed="rId3">
              <a:alphaModFix amt="68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2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1 of 3) 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7507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Fire Station #158 – Water Damaged Ceiling Rehab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A806AB-E0C2-F97A-C970-7FF608E1CF6C}"/>
              </a:ext>
            </a:extLst>
          </p:cNvPr>
          <p:cNvSpPr txBox="1"/>
          <p:nvPr/>
        </p:nvSpPr>
        <p:spPr>
          <a:xfrm>
            <a:off x="363162" y="1384367"/>
            <a:ext cx="6048029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October 2022 </a:t>
            </a:r>
            <a:r>
              <a:rPr lang="en-US" sz="2000" dirty="0"/>
              <a:t>– Construction Contract Award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January 2023 </a:t>
            </a:r>
            <a:r>
              <a:rPr lang="en-US" sz="2000" dirty="0"/>
              <a:t>– Construction Notice to Proceed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August 2023 </a:t>
            </a:r>
            <a:r>
              <a:rPr lang="en-US" sz="2000" dirty="0"/>
              <a:t>– Filed Notice of Completion </a:t>
            </a:r>
          </a:p>
          <a:p>
            <a:endParaRPr lang="en-US" sz="2000" b="1" dirty="0"/>
          </a:p>
          <a:p>
            <a:r>
              <a:rPr lang="en-US" sz="2000" b="1" dirty="0"/>
              <a:t>Construction Scope –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7,700 SF new ceiling grid system and tiles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New LED lighting fixtures and controls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New HVAC registers and exhaust fans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New HVAC insulation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Asbestos and lead abatement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Drainage pipe repairs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Shower floors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Painting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28765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2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2 of 3)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2" y="518076"/>
            <a:ext cx="155844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                                                                        </a:t>
            </a: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F.S. #158 – Water Damaged Ceiling Rehab (Before Images)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5367FF-9804-8571-2827-8D91102A57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5400000">
            <a:off x="8672714" y="515160"/>
            <a:ext cx="3517325" cy="2907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7DCCBAF-7C1F-CB57-4A1D-A7A6EDAD139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128247" y="1404473"/>
            <a:ext cx="2634947" cy="23361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C874835-E8CE-358A-E269-DBE8CA0726B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 rot="5400000">
            <a:off x="455820" y="1273541"/>
            <a:ext cx="2337290" cy="26349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D69A5C1-BEBE-3A7D-9B61-277670FB564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06990" y="3917917"/>
            <a:ext cx="3721987" cy="2337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83F6017-5EE7-6007-9726-6E90E23BA20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351058" y="3931983"/>
            <a:ext cx="3764279" cy="2337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D7DCED2-DC3B-2B5E-0449-6EDDE0ADF644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8437419" y="3899777"/>
            <a:ext cx="3532908" cy="2337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F560E3-B381-FED4-F273-C8E599DB2171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5991236" y="1401254"/>
            <a:ext cx="2758466" cy="2337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90716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2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3 of 3)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D69A5C1-BEBE-3A7D-9B61-277670FB56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323590" y="3917745"/>
            <a:ext cx="3567653" cy="23428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B6E4B1A-C38F-A15D-2123-F320573CBA1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141993" y="1492688"/>
            <a:ext cx="3288219" cy="22864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CBD48D2-648A-92F5-AE0C-9A2F60544300}"/>
              </a:ext>
            </a:extLst>
          </p:cNvPr>
          <p:cNvSpPr txBox="1"/>
          <p:nvPr/>
        </p:nvSpPr>
        <p:spPr>
          <a:xfrm>
            <a:off x="363162" y="523058"/>
            <a:ext cx="116666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                                                   </a:t>
            </a: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Fire Station #158 – Water Damaged Ceiling Rehab (After Images)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69DF5A-AB76-50A9-4CF6-0474517E66F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912576" y="1490453"/>
            <a:ext cx="3061187" cy="22958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EF4BD9-4EF5-FA95-7801-8DE5E0300BB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62207" y="1485084"/>
            <a:ext cx="2602955" cy="2301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C40D769-D478-28C3-283B-69BC47BCA8B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 rot="10800000">
            <a:off x="1491335" y="3954723"/>
            <a:ext cx="3567653" cy="23058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5367FF-9804-8571-2827-8D91102A57A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 rot="5400000">
            <a:off x="8498037" y="2728844"/>
            <a:ext cx="4194613" cy="28688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56282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95ACDC05-B6F1-5952-0FCA-4413CFDD38F5}"/>
              </a:ext>
            </a:extLst>
          </p:cNvPr>
          <p:cNvSpPr/>
          <p:nvPr/>
        </p:nvSpPr>
        <p:spPr>
          <a:xfrm>
            <a:off x="4191000" y="0"/>
            <a:ext cx="8001000" cy="6409388"/>
          </a:xfrm>
          <a:custGeom>
            <a:avLst/>
            <a:gdLst>
              <a:gd name="connsiteX0" fmla="*/ 2940628 w 7450282"/>
              <a:gd name="connsiteY0" fmla="*/ 10391 h 6400800"/>
              <a:gd name="connsiteX1" fmla="*/ 7450282 w 7450282"/>
              <a:gd name="connsiteY1" fmla="*/ 0 h 6400800"/>
              <a:gd name="connsiteX2" fmla="*/ 7439891 w 7450282"/>
              <a:gd name="connsiteY2" fmla="*/ 6400800 h 6400800"/>
              <a:gd name="connsiteX3" fmla="*/ 0 w 7450282"/>
              <a:gd name="connsiteY3" fmla="*/ 6390409 h 6400800"/>
              <a:gd name="connsiteX4" fmla="*/ 2940628 w 7450282"/>
              <a:gd name="connsiteY4" fmla="*/ 10391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0282" h="6400800">
                <a:moveTo>
                  <a:pt x="2940628" y="10391"/>
                </a:moveTo>
                <a:lnTo>
                  <a:pt x="7450282" y="0"/>
                </a:lnTo>
                <a:cubicBezTo>
                  <a:pt x="7446818" y="2133600"/>
                  <a:pt x="7443355" y="4267200"/>
                  <a:pt x="7439891" y="6400800"/>
                </a:cubicBezTo>
                <a:lnTo>
                  <a:pt x="0" y="6390409"/>
                </a:lnTo>
                <a:lnTo>
                  <a:pt x="2940628" y="10391"/>
                </a:lnTo>
                <a:close/>
              </a:path>
            </a:pathLst>
          </a:custGeom>
          <a:blipFill>
            <a:blip r:embed="rId3">
              <a:alphaModFix amt="6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3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1 of 2)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Vermont Street Improvements (Artesia to Gardena Blvd) </a:t>
            </a:r>
          </a:p>
          <a:p>
            <a:endParaRPr lang="en-US" sz="1000" b="1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A806AB-E0C2-F97A-C970-7FF608E1CF6C}"/>
              </a:ext>
            </a:extLst>
          </p:cNvPr>
          <p:cNvSpPr txBox="1"/>
          <p:nvPr/>
        </p:nvSpPr>
        <p:spPr>
          <a:xfrm>
            <a:off x="363161" y="1529555"/>
            <a:ext cx="639093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March 2023 </a:t>
            </a:r>
            <a:r>
              <a:rPr lang="en-US" sz="2000" dirty="0"/>
              <a:t>– Complete Construction Document 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April 2023 –  </a:t>
            </a:r>
            <a:r>
              <a:rPr lang="en-US" sz="2000" dirty="0"/>
              <a:t>Award $791K Construction Contract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July 2023 </a:t>
            </a:r>
            <a:r>
              <a:rPr lang="en-US" sz="2000" dirty="0"/>
              <a:t>– Construction Notice to Proceed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September 2023 </a:t>
            </a:r>
            <a:r>
              <a:rPr lang="en-US" sz="2000" dirty="0"/>
              <a:t>– Construction Substantially Completed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US" sz="2000" b="1" dirty="0"/>
              <a:t>Construction Scope –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102,000 SF Grind &amp; Overlay Pavement Rehab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125 LF Curb &amp; Gutter Reconstruction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770 SF Sidewalk Reconstruction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2 Reconstruct Access Ramps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7 Ped Push Button with Touchless Accessible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Additional scope; cross gutter, adjust utility valves &amp; </a:t>
            </a:r>
          </a:p>
          <a:p>
            <a:r>
              <a:rPr lang="en-US" sz="2000" dirty="0"/>
              <a:t>      MHs, traffic striping &amp; signings, traffic loops, </a:t>
            </a:r>
          </a:p>
          <a:p>
            <a:r>
              <a:rPr lang="en-US" sz="2000" dirty="0"/>
              <a:t>      traffic signal battery backup, etc.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77263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3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2 of 2)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Vermont Street Improvements (Artesia to Gardena Blvd) </a:t>
            </a:r>
          </a:p>
          <a:p>
            <a:endParaRPr lang="en-US" sz="1000" b="1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0ED7BE-FA14-A830-F0FE-DE6C5CA781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35082" y="1691306"/>
            <a:ext cx="5775859" cy="4331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79C5676-E55E-4AC9-CCD3-39B9DE36EC8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052979" y="1691306"/>
            <a:ext cx="6003938" cy="4331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35103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CA6A2CA-E597-4AAF-AB1B-32850339A5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5731"/>
            <a:ext cx="12192000" cy="6854499"/>
          </a:xfrm>
          <a:prstGeom prst="rect">
            <a:avLst/>
          </a:prstGeom>
        </p:spPr>
      </p:pic>
      <p:sp>
        <p:nvSpPr>
          <p:cNvPr id="10" name="Freeform 4">
            <a:extLst>
              <a:ext uri="{FF2B5EF4-FFF2-40B4-BE49-F238E27FC236}">
                <a16:creationId xmlns:a16="http://schemas.microsoft.com/office/drawing/2014/main" id="{CF814E69-BE75-4FBA-BFCB-5E93DA8738A1}"/>
              </a:ext>
            </a:extLst>
          </p:cNvPr>
          <p:cNvSpPr/>
          <p:nvPr/>
        </p:nvSpPr>
        <p:spPr>
          <a:xfrm flipH="1">
            <a:off x="0" y="9232"/>
            <a:ext cx="7721600" cy="6858000"/>
          </a:xfrm>
          <a:custGeom>
            <a:avLst/>
            <a:gdLst>
              <a:gd name="connsiteX0" fmla="*/ 2531213 w 6896094"/>
              <a:gd name="connsiteY0" fmla="*/ 0 h 5143500"/>
              <a:gd name="connsiteX1" fmla="*/ 2784922 w 6896094"/>
              <a:gd name="connsiteY1" fmla="*/ 0 h 5143500"/>
              <a:gd name="connsiteX2" fmla="*/ 3688437 w 6896094"/>
              <a:gd name="connsiteY2" fmla="*/ 0 h 5143500"/>
              <a:gd name="connsiteX3" fmla="*/ 5096322 w 6896094"/>
              <a:gd name="connsiteY3" fmla="*/ 0 h 5143500"/>
              <a:gd name="connsiteX4" fmla="*/ 6896094 w 6896094"/>
              <a:gd name="connsiteY4" fmla="*/ 0 h 5143500"/>
              <a:gd name="connsiteX5" fmla="*/ 6896094 w 6896094"/>
              <a:gd name="connsiteY5" fmla="*/ 5143500 h 5143500"/>
              <a:gd name="connsiteX6" fmla="*/ 5096322 w 6896094"/>
              <a:gd name="connsiteY6" fmla="*/ 5143500 h 5143500"/>
              <a:gd name="connsiteX7" fmla="*/ 4501963 w 6896094"/>
              <a:gd name="connsiteY7" fmla="*/ 5143500 h 5143500"/>
              <a:gd name="connsiteX8" fmla="*/ 3688437 w 6896094"/>
              <a:gd name="connsiteY8" fmla="*/ 5143500 h 5143500"/>
              <a:gd name="connsiteX9" fmla="*/ 2784922 w 6896094"/>
              <a:gd name="connsiteY9" fmla="*/ 5143500 h 5143500"/>
              <a:gd name="connsiteX10" fmla="*/ 1997524 w 6896094"/>
              <a:gd name="connsiteY10" fmla="*/ 5143500 h 5143500"/>
              <a:gd name="connsiteX11" fmla="*/ 1997524 w 6896094"/>
              <a:gd name="connsiteY11" fmla="*/ 5143497 h 5143500"/>
              <a:gd name="connsiteX12" fmla="*/ 1058295 w 6896094"/>
              <a:gd name="connsiteY12" fmla="*/ 5143497 h 5143500"/>
              <a:gd name="connsiteX13" fmla="*/ 1058294 w 6896094"/>
              <a:gd name="connsiteY13" fmla="*/ 5143500 h 5143500"/>
              <a:gd name="connsiteX14" fmla="*/ 0 w 6896094"/>
              <a:gd name="connsiteY1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96094" h="5143500">
                <a:moveTo>
                  <a:pt x="2531213" y="0"/>
                </a:moveTo>
                <a:lnTo>
                  <a:pt x="2784922" y="0"/>
                </a:lnTo>
                <a:lnTo>
                  <a:pt x="3688437" y="0"/>
                </a:lnTo>
                <a:lnTo>
                  <a:pt x="5096322" y="0"/>
                </a:lnTo>
                <a:lnTo>
                  <a:pt x="6896094" y="0"/>
                </a:lnTo>
                <a:lnTo>
                  <a:pt x="6896094" y="5143500"/>
                </a:lnTo>
                <a:lnTo>
                  <a:pt x="5096322" y="5143500"/>
                </a:lnTo>
                <a:lnTo>
                  <a:pt x="4501963" y="5143500"/>
                </a:lnTo>
                <a:lnTo>
                  <a:pt x="3688437" y="5143500"/>
                </a:lnTo>
                <a:lnTo>
                  <a:pt x="2784922" y="5143500"/>
                </a:lnTo>
                <a:lnTo>
                  <a:pt x="1997524" y="5143500"/>
                </a:lnTo>
                <a:lnTo>
                  <a:pt x="1997524" y="5143497"/>
                </a:lnTo>
                <a:lnTo>
                  <a:pt x="1058295" y="5143497"/>
                </a:lnTo>
                <a:lnTo>
                  <a:pt x="1058294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206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US" sz="32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8BBF93E8-E5DD-6AB8-38E0-81D12E025E09}"/>
              </a:ext>
            </a:extLst>
          </p:cNvPr>
          <p:cNvSpPr txBox="1">
            <a:spLocks/>
          </p:cNvSpPr>
          <p:nvPr/>
        </p:nvSpPr>
        <p:spPr>
          <a:xfrm>
            <a:off x="353492" y="688968"/>
            <a:ext cx="8489172" cy="2154436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CIP Summary Recap:</a:t>
            </a:r>
          </a:p>
          <a:p>
            <a:pPr algn="l"/>
            <a:endParaRPr lang="en-US" sz="8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25 Projects in Design or Planning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15 Projects in Construction or Out to Bid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40 Projects in total, including 3 New Projects in 2Q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$51M in Total CIP Budget, including Additional $350,777 in 2Q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Additional Funds to be amended: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993206D-C3F7-D3D0-C0D6-9DA3C705128A}"/>
              </a:ext>
            </a:extLst>
          </p:cNvPr>
          <p:cNvSpPr txBox="1">
            <a:spLocks/>
          </p:cNvSpPr>
          <p:nvPr/>
        </p:nvSpPr>
        <p:spPr>
          <a:xfrm>
            <a:off x="669852" y="2574631"/>
            <a:ext cx="11320129" cy="246221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US" sz="2000" u="sng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Artesia Blvd Street Improvements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– June 2023, LA Metro Approved </a:t>
            </a:r>
            <a:r>
              <a:rPr lang="en-US" sz="20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$2.3M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Measure R Highway  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US" sz="2000" u="sng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Vermont/Rosecrans/RBB Traffic Signal Improvements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– June 2023, LA Metro Approved </a:t>
            </a:r>
            <a:r>
              <a:rPr lang="en-US" sz="20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$728K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                                                                                         Measure R Highway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US" sz="2000" u="sng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RBB Street Improvements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– September 2023, LA Metro Approved </a:t>
            </a:r>
            <a:r>
              <a:rPr lang="en-US" sz="20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$5.6M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Measure M Highway 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US" sz="2000" u="sng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 </a:t>
            </a:r>
            <a:r>
              <a:rPr lang="en-US" sz="2000" u="sng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Fukai</a:t>
            </a:r>
            <a:r>
              <a:rPr lang="en-US" sz="2000" u="sng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Park Improvements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 </a:t>
            </a:r>
            <a:r>
              <a:rPr lang="en-US" sz="20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$2M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State Budget Allocation (TBD)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en-US" sz="2000" u="sng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Rowley Park Gymnasium Renovation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 </a:t>
            </a:r>
            <a:r>
              <a:rPr lang="en-US" sz="2000" b="1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$3M 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State Budget Allocation (TBD)</a:t>
            </a:r>
          </a:p>
          <a:p>
            <a:pPr algn="l"/>
            <a:endParaRPr lang="en-US" sz="20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63BBAD4-0242-BD6B-FB76-0FD2C7512456}"/>
              </a:ext>
            </a:extLst>
          </p:cNvPr>
          <p:cNvSpPr txBox="1">
            <a:spLocks/>
          </p:cNvSpPr>
          <p:nvPr/>
        </p:nvSpPr>
        <p:spPr>
          <a:xfrm>
            <a:off x="249583" y="5054434"/>
            <a:ext cx="6471478" cy="36933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Total $65M Forecasted CIP Budget</a:t>
            </a:r>
          </a:p>
        </p:txBody>
      </p:sp>
    </p:spTree>
    <p:extLst>
      <p:ext uri="{BB962C8B-B14F-4D97-AF65-F5344CB8AC3E}">
        <p14:creationId xmlns:p14="http://schemas.microsoft.com/office/powerpoint/2010/main" val="31893012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CEA89089-4CEF-498D-BE31-CC0E6636C1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8" b="7538"/>
          <a:stretch/>
        </p:blipFill>
        <p:spPr>
          <a:xfrm>
            <a:off x="0" y="0"/>
            <a:ext cx="12192000" cy="6858000"/>
          </a:xfrm>
        </p:spPr>
      </p:pic>
      <p:sp>
        <p:nvSpPr>
          <p:cNvPr id="10" name="Rectangle 9"/>
          <p:cNvSpPr/>
          <p:nvPr/>
        </p:nvSpPr>
        <p:spPr bwMode="auto">
          <a:xfrm>
            <a:off x="0" y="1"/>
            <a:ext cx="12192000" cy="6857999"/>
          </a:xfrm>
          <a:prstGeom prst="rect">
            <a:avLst/>
          </a:prstGeom>
          <a:solidFill>
            <a:srgbClr val="002060">
              <a:alpha val="8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/>
          </a:p>
        </p:txBody>
      </p:sp>
      <p:sp>
        <p:nvSpPr>
          <p:cNvPr id="9" name="Footer Text"/>
          <p:cNvSpPr txBox="1"/>
          <p:nvPr/>
        </p:nvSpPr>
        <p:spPr>
          <a:xfrm>
            <a:off x="501873" y="5479104"/>
            <a:ext cx="11217077" cy="1846659"/>
          </a:xfrm>
          <a:prstGeom prst="rect">
            <a:avLst/>
          </a:prstGeom>
          <a:noFill/>
        </p:spPr>
        <p:txBody>
          <a:bodyPr wrap="square" lIns="121920" tIns="121920" rIns="121920" bIns="121920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 WORKS CIP – 2Q PROJECT UPDATES </a:t>
            </a:r>
          </a:p>
          <a:p>
            <a:r>
              <a:rPr lang="en-US" sz="6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 bwMode="auto">
          <a:xfrm rot="5400000">
            <a:off x="-8393" y="5909974"/>
            <a:ext cx="774865" cy="64878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 dirty="0"/>
          </a:p>
        </p:txBody>
      </p:sp>
      <p:sp>
        <p:nvSpPr>
          <p:cNvPr id="2" name="Footer Text">
            <a:extLst>
              <a:ext uri="{FF2B5EF4-FFF2-40B4-BE49-F238E27FC236}">
                <a16:creationId xmlns:a16="http://schemas.microsoft.com/office/drawing/2014/main" id="{A67B35A9-467F-4C0A-4AAB-9B5100759FF8}"/>
              </a:ext>
            </a:extLst>
          </p:cNvPr>
          <p:cNvSpPr txBox="1"/>
          <p:nvPr/>
        </p:nvSpPr>
        <p:spPr>
          <a:xfrm>
            <a:off x="3125085" y="2197049"/>
            <a:ext cx="5941830" cy="2215991"/>
          </a:xfrm>
          <a:prstGeom prst="rect">
            <a:avLst/>
          </a:prstGeom>
          <a:noFill/>
        </p:spPr>
        <p:txBody>
          <a:bodyPr wrap="square" lIns="121920" tIns="121920" rIns="121920" bIns="121920" rtlCol="0">
            <a:spAutoFit/>
          </a:bodyPr>
          <a:lstStyle/>
          <a:p>
            <a:r>
              <a:rPr lang="en-US" sz="6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QUESTIONS?</a:t>
            </a:r>
          </a:p>
          <a:p>
            <a:r>
              <a:rPr lang="en-US" sz="6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6737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CA6A2CA-E597-4AAF-AB1B-32850339A5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50"/>
            <a:ext cx="12192000" cy="6854499"/>
          </a:xfrm>
          <a:prstGeom prst="rect">
            <a:avLst/>
          </a:prstGeom>
        </p:spPr>
      </p:pic>
      <p:sp>
        <p:nvSpPr>
          <p:cNvPr id="10" name="Freeform 4">
            <a:extLst>
              <a:ext uri="{FF2B5EF4-FFF2-40B4-BE49-F238E27FC236}">
                <a16:creationId xmlns:a16="http://schemas.microsoft.com/office/drawing/2014/main" id="{CF814E69-BE75-4FBA-BFCB-5E93DA8738A1}"/>
              </a:ext>
            </a:extLst>
          </p:cNvPr>
          <p:cNvSpPr/>
          <p:nvPr/>
        </p:nvSpPr>
        <p:spPr>
          <a:xfrm flipH="1">
            <a:off x="0" y="9232"/>
            <a:ext cx="7721600" cy="6858000"/>
          </a:xfrm>
          <a:custGeom>
            <a:avLst/>
            <a:gdLst>
              <a:gd name="connsiteX0" fmla="*/ 2531213 w 6896094"/>
              <a:gd name="connsiteY0" fmla="*/ 0 h 5143500"/>
              <a:gd name="connsiteX1" fmla="*/ 2784922 w 6896094"/>
              <a:gd name="connsiteY1" fmla="*/ 0 h 5143500"/>
              <a:gd name="connsiteX2" fmla="*/ 3688437 w 6896094"/>
              <a:gd name="connsiteY2" fmla="*/ 0 h 5143500"/>
              <a:gd name="connsiteX3" fmla="*/ 5096322 w 6896094"/>
              <a:gd name="connsiteY3" fmla="*/ 0 h 5143500"/>
              <a:gd name="connsiteX4" fmla="*/ 6896094 w 6896094"/>
              <a:gd name="connsiteY4" fmla="*/ 0 h 5143500"/>
              <a:gd name="connsiteX5" fmla="*/ 6896094 w 6896094"/>
              <a:gd name="connsiteY5" fmla="*/ 5143500 h 5143500"/>
              <a:gd name="connsiteX6" fmla="*/ 5096322 w 6896094"/>
              <a:gd name="connsiteY6" fmla="*/ 5143500 h 5143500"/>
              <a:gd name="connsiteX7" fmla="*/ 4501963 w 6896094"/>
              <a:gd name="connsiteY7" fmla="*/ 5143500 h 5143500"/>
              <a:gd name="connsiteX8" fmla="*/ 3688437 w 6896094"/>
              <a:gd name="connsiteY8" fmla="*/ 5143500 h 5143500"/>
              <a:gd name="connsiteX9" fmla="*/ 2784922 w 6896094"/>
              <a:gd name="connsiteY9" fmla="*/ 5143500 h 5143500"/>
              <a:gd name="connsiteX10" fmla="*/ 1997524 w 6896094"/>
              <a:gd name="connsiteY10" fmla="*/ 5143500 h 5143500"/>
              <a:gd name="connsiteX11" fmla="*/ 1997524 w 6896094"/>
              <a:gd name="connsiteY11" fmla="*/ 5143497 h 5143500"/>
              <a:gd name="connsiteX12" fmla="*/ 1058295 w 6896094"/>
              <a:gd name="connsiteY12" fmla="*/ 5143497 h 5143500"/>
              <a:gd name="connsiteX13" fmla="*/ 1058294 w 6896094"/>
              <a:gd name="connsiteY13" fmla="*/ 5143500 h 5143500"/>
              <a:gd name="connsiteX14" fmla="*/ 0 w 6896094"/>
              <a:gd name="connsiteY14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96094" h="5143500">
                <a:moveTo>
                  <a:pt x="2531213" y="0"/>
                </a:moveTo>
                <a:lnTo>
                  <a:pt x="2784922" y="0"/>
                </a:lnTo>
                <a:lnTo>
                  <a:pt x="3688437" y="0"/>
                </a:lnTo>
                <a:lnTo>
                  <a:pt x="5096322" y="0"/>
                </a:lnTo>
                <a:lnTo>
                  <a:pt x="6896094" y="0"/>
                </a:lnTo>
                <a:lnTo>
                  <a:pt x="6896094" y="5143500"/>
                </a:lnTo>
                <a:lnTo>
                  <a:pt x="5096322" y="5143500"/>
                </a:lnTo>
                <a:lnTo>
                  <a:pt x="4501963" y="5143500"/>
                </a:lnTo>
                <a:lnTo>
                  <a:pt x="3688437" y="5143500"/>
                </a:lnTo>
                <a:lnTo>
                  <a:pt x="2784922" y="5143500"/>
                </a:lnTo>
                <a:lnTo>
                  <a:pt x="1997524" y="5143500"/>
                </a:lnTo>
                <a:lnTo>
                  <a:pt x="1997524" y="5143497"/>
                </a:lnTo>
                <a:lnTo>
                  <a:pt x="1058295" y="5143497"/>
                </a:lnTo>
                <a:lnTo>
                  <a:pt x="1058294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00206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400B3D1-A01D-4F8A-A31C-1508301A3D23}"/>
              </a:ext>
            </a:extLst>
          </p:cNvPr>
          <p:cNvSpPr txBox="1">
            <a:spLocks/>
          </p:cNvSpPr>
          <p:nvPr/>
        </p:nvSpPr>
        <p:spPr>
          <a:xfrm>
            <a:off x="437266" y="531749"/>
            <a:ext cx="6424392" cy="6032421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City of Gardena </a:t>
            </a:r>
            <a:r>
              <a:rPr lang="en-US" sz="2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 Works Department</a:t>
            </a:r>
            <a:r>
              <a:rPr lang="en-US" sz="2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is currently managing </a:t>
            </a:r>
          </a:p>
          <a:p>
            <a:pPr algn="l"/>
            <a:r>
              <a:rPr lang="en-US" sz="2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40 projects in Pre-Design to Post Construction.</a:t>
            </a:r>
            <a:br>
              <a:rPr lang="en-US" sz="2600" dirty="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br>
              <a:rPr lang="en-US" sz="2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2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$51M in Capital Improvement</a:t>
            </a:r>
            <a:r>
              <a:rPr lang="en-US" sz="2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6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Projects</a:t>
            </a:r>
            <a:r>
              <a:rPr lang="en-US" sz="2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across sewers, storm drains, streets, sidewalks, city facilities and parks.  </a:t>
            </a:r>
          </a:p>
          <a:p>
            <a:pPr algn="l"/>
            <a:endParaRPr lang="en-US" sz="2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l"/>
            <a:r>
              <a:rPr lang="en-US" sz="2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Three (3) additional projects amended </a:t>
            </a:r>
          </a:p>
          <a:p>
            <a:pPr algn="l"/>
            <a:r>
              <a:rPr lang="en-US" sz="2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since Q1, in the total amount of $350,777: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Council Chamber AV Upgrade ($81,888)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EV Charge Ready  ($268,885)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Western Avenue UPRR Improvement ($TBD)</a:t>
            </a:r>
          </a:p>
          <a:p>
            <a:pPr lvl="1"/>
            <a:endParaRPr lang="en-US" sz="2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046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8997EF13-AA6B-839F-AEBF-D9805282BFD9}"/>
              </a:ext>
            </a:extLst>
          </p:cNvPr>
          <p:cNvSpPr txBox="1">
            <a:spLocks/>
          </p:cNvSpPr>
          <p:nvPr/>
        </p:nvSpPr>
        <p:spPr>
          <a:xfrm>
            <a:off x="437584" y="477956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Current Projects in Planning &amp; Design </a:t>
            </a:r>
            <a:r>
              <a:rPr lang="en-US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(Page 1 of 2)</a:t>
            </a:r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0666307-F6B2-5402-0B52-0AFF3ECDF192}"/>
              </a:ext>
            </a:extLst>
          </p:cNvPr>
          <p:cNvSpPr txBox="1">
            <a:spLocks/>
          </p:cNvSpPr>
          <p:nvPr/>
        </p:nvSpPr>
        <p:spPr>
          <a:xfrm>
            <a:off x="363162" y="727689"/>
            <a:ext cx="11459561" cy="71989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The Public Works Department manages variety of projects in coordination with City Interdepartmental, MTA, Caltrans, UPRR, County, &amp; Other Cities   </a:t>
            </a:r>
          </a:p>
          <a:p>
            <a:endParaRPr lang="en-US" dirty="0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7D3D90F-B971-4F10-0A96-1F6DFE791F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1667455"/>
            <a:ext cx="3475131" cy="446285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AEF32C5-4D07-D12E-F82D-3E95178C70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030993"/>
              </p:ext>
            </p:extLst>
          </p:nvPr>
        </p:nvGraphicFramePr>
        <p:xfrm>
          <a:off x="487269" y="1697315"/>
          <a:ext cx="7588095" cy="4452179"/>
        </p:xfrm>
        <a:graphic>
          <a:graphicData uri="http://schemas.openxmlformats.org/drawingml/2006/table">
            <a:tbl>
              <a:tblPr/>
              <a:tblGrid>
                <a:gridCol w="560484">
                  <a:extLst>
                    <a:ext uri="{9D8B030D-6E8A-4147-A177-3AD203B41FA5}">
                      <a16:colId xmlns:a16="http://schemas.microsoft.com/office/drawing/2014/main" val="1536053055"/>
                    </a:ext>
                  </a:extLst>
                </a:gridCol>
                <a:gridCol w="5173701">
                  <a:extLst>
                    <a:ext uri="{9D8B030D-6E8A-4147-A177-3AD203B41FA5}">
                      <a16:colId xmlns:a16="http://schemas.microsoft.com/office/drawing/2014/main" val="870723980"/>
                    </a:ext>
                  </a:extLst>
                </a:gridCol>
                <a:gridCol w="1853910">
                  <a:extLst>
                    <a:ext uri="{9D8B030D-6E8A-4147-A177-3AD203B41FA5}">
                      <a16:colId xmlns:a16="http://schemas.microsoft.com/office/drawing/2014/main" val="1531576163"/>
                    </a:ext>
                  </a:extLst>
                </a:gridCol>
              </a:tblGrid>
              <a:tr h="34594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Street/Traffic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5058282"/>
                  </a:ext>
                </a:extLst>
              </a:tr>
              <a:tr h="315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Gardena Decorative Street Lighting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9613796"/>
                  </a:ext>
                </a:extLst>
              </a:tr>
              <a:tr h="315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Citywide Wayfinding Entry Signs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331394"/>
                  </a:ext>
                </a:extLst>
              </a:tr>
              <a:tr h="315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Artesia Blvd Improvements, Ph 2 (Western to Vermont)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2442851"/>
                  </a:ext>
                </a:extLst>
              </a:tr>
              <a:tr h="315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RBB Improvement (Crenshaw to Vermont)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570563"/>
                  </a:ext>
                </a:extLst>
              </a:tr>
              <a:tr h="315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Rosecrans Ave Regional Traffic Signal Synchronization Project (TSSP)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649423"/>
                  </a:ext>
                </a:extLst>
              </a:tr>
              <a:tr h="315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n-NO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RBB Regional TSSP (at Crenshaw)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272713"/>
                  </a:ext>
                </a:extLst>
              </a:tr>
              <a:tr h="315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MBB Regional TSSP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2856278"/>
                  </a:ext>
                </a:extLst>
              </a:tr>
              <a:tr h="315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Vermont Ave Traffic Signal Upgrade at RBB and Rosecrans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0874195"/>
                  </a:ext>
                </a:extLst>
              </a:tr>
              <a:tr h="315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Development of Intelligent Transportation Study (ITS) Master Plan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9887297"/>
                  </a:ext>
                </a:extLst>
              </a:tr>
              <a:tr h="315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 Street Improvements FY 2023-2024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6540629"/>
                  </a:ext>
                </a:extLst>
              </a:tr>
              <a:tr h="315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Pedestrian Safety Improvements FY 2023-2024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793344"/>
                  </a:ext>
                </a:extLst>
              </a:tr>
              <a:tr h="315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Western Avenue RR Crossing Rehabilitation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Planning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793724"/>
                  </a:ext>
                </a:extLst>
              </a:tr>
              <a:tr h="31586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Vermont Ave Street Improvements (Rosecrans to 135th)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42622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965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8997EF13-AA6B-839F-AEBF-D9805282BFD9}"/>
              </a:ext>
            </a:extLst>
          </p:cNvPr>
          <p:cNvSpPr txBox="1">
            <a:spLocks/>
          </p:cNvSpPr>
          <p:nvPr/>
        </p:nvSpPr>
        <p:spPr>
          <a:xfrm>
            <a:off x="437584" y="477956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Current Projects in Planning &amp; Design </a:t>
            </a:r>
            <a:r>
              <a:rPr lang="en-US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(Page 2 of 2)</a:t>
            </a:r>
            <a:endParaRPr lang="en-US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0666307-F6B2-5402-0B52-0AFF3ECDF192}"/>
              </a:ext>
            </a:extLst>
          </p:cNvPr>
          <p:cNvSpPr txBox="1">
            <a:spLocks/>
          </p:cNvSpPr>
          <p:nvPr/>
        </p:nvSpPr>
        <p:spPr>
          <a:xfrm>
            <a:off x="363162" y="727689"/>
            <a:ext cx="11459561" cy="71989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The Public Works Department manages variety of projects in coordination with City Recreation, Metro, Caltrans, UPRR, County, &amp; Other Cities   </a:t>
            </a:r>
          </a:p>
          <a:p>
            <a:endParaRPr lang="en-US" dirty="0"/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97D3D90F-B971-4F10-0A96-1F6DFE791F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1533525"/>
            <a:ext cx="3475131" cy="4462856"/>
          </a:xfrm>
          <a:prstGeom prst="rect">
            <a:avLst/>
          </a:prstGeom>
        </p:spPr>
      </p:pic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D96C17D5-CFBC-8360-2F68-A187861B0C03}"/>
              </a:ext>
            </a:extLst>
          </p:cNvPr>
          <p:cNvSpPr txBox="1">
            <a:spLocks/>
          </p:cNvSpPr>
          <p:nvPr/>
        </p:nvSpPr>
        <p:spPr>
          <a:xfrm>
            <a:off x="609600" y="5202668"/>
            <a:ext cx="4458369" cy="71989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25     Total CIP Projects in Planning &amp; Design</a:t>
            </a:r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7F5F0E4-0336-BC12-F56E-791EE514FE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575281"/>
              </p:ext>
            </p:extLst>
          </p:nvPr>
        </p:nvGraphicFramePr>
        <p:xfrm>
          <a:off x="609600" y="1533525"/>
          <a:ext cx="7484917" cy="3902210"/>
        </p:xfrm>
        <a:graphic>
          <a:graphicData uri="http://schemas.openxmlformats.org/drawingml/2006/table">
            <a:tbl>
              <a:tblPr/>
              <a:tblGrid>
                <a:gridCol w="552863">
                  <a:extLst>
                    <a:ext uri="{9D8B030D-6E8A-4147-A177-3AD203B41FA5}">
                      <a16:colId xmlns:a16="http://schemas.microsoft.com/office/drawing/2014/main" val="978628961"/>
                    </a:ext>
                  </a:extLst>
                </a:gridCol>
                <a:gridCol w="5103353">
                  <a:extLst>
                    <a:ext uri="{9D8B030D-6E8A-4147-A177-3AD203B41FA5}">
                      <a16:colId xmlns:a16="http://schemas.microsoft.com/office/drawing/2014/main" val="525474670"/>
                    </a:ext>
                  </a:extLst>
                </a:gridCol>
                <a:gridCol w="1828701">
                  <a:extLst>
                    <a:ext uri="{9D8B030D-6E8A-4147-A177-3AD203B41FA5}">
                      <a16:colId xmlns:a16="http://schemas.microsoft.com/office/drawing/2014/main" val="2643172883"/>
                    </a:ext>
                  </a:extLst>
                </a:gridCol>
              </a:tblGrid>
              <a:tr h="3011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Parks &amp; Facilities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2369147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Rosecrans Community Center - Demo Phase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870844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Rowely Gym HVAC Upgrade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956946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Rowely Park Electronic Signage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8790115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Rowley Park Basketball Court Rehab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0728518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Mas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Fukai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Park Improvement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449176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Civic Center Lighting and NCC Electrical Improvements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Preliminary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5469108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Multi-Park Improvements/Master Plan Study (Led by Recs &amp; Human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Srvs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0383976"/>
                  </a:ext>
                </a:extLst>
              </a:tr>
              <a:tr h="30117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&amp; Sewer System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890972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Debris Screen FY 2021-2022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6401206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Debris Screen FY 2022-2023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290173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Sewer Master Plan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5726359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Master Plan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8035582"/>
                  </a:ext>
                </a:extLst>
              </a:tr>
              <a:tr h="274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Storm Drain Debris Screen FY 2023-2024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7385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6296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5185366-9AE9-E1E9-226F-BC19E939DB05}"/>
              </a:ext>
            </a:extLst>
          </p:cNvPr>
          <p:cNvSpPr txBox="1">
            <a:spLocks/>
          </p:cNvSpPr>
          <p:nvPr/>
        </p:nvSpPr>
        <p:spPr>
          <a:xfrm>
            <a:off x="517097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Current Projects in Construction or Out to Bid</a:t>
            </a:r>
            <a:endParaRPr lang="en-US" sz="3733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57D8CF3-DBF7-C841-9377-30654D17C106}"/>
              </a:ext>
            </a:extLst>
          </p:cNvPr>
          <p:cNvSpPr txBox="1">
            <a:spLocks/>
          </p:cNvSpPr>
          <p:nvPr/>
        </p:nvSpPr>
        <p:spPr>
          <a:xfrm>
            <a:off x="556854" y="922765"/>
            <a:ext cx="10306616" cy="168869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The Public Works Department oversees various types of City projects.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4F063EB-F726-2CF2-3AA8-24D10EA009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8261" y="3599149"/>
            <a:ext cx="3646498" cy="24947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BE26949-8DD9-EE86-8FA9-29A4A968D9F3}"/>
              </a:ext>
            </a:extLst>
          </p:cNvPr>
          <p:cNvSpPr txBox="1"/>
          <p:nvPr/>
        </p:nvSpPr>
        <p:spPr>
          <a:xfrm>
            <a:off x="363162" y="5961073"/>
            <a:ext cx="99361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/>
              <a:t>Note: Detail status of all projects are provided on a separate document.</a:t>
            </a:r>
          </a:p>
          <a:p>
            <a:endParaRPr lang="en-US" sz="2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342B95C-F654-64CF-0C8D-BA2B016AF7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887092"/>
              </p:ext>
            </p:extLst>
          </p:nvPr>
        </p:nvGraphicFramePr>
        <p:xfrm>
          <a:off x="698067" y="1407159"/>
          <a:ext cx="7750193" cy="4174493"/>
        </p:xfrm>
        <a:graphic>
          <a:graphicData uri="http://schemas.openxmlformats.org/drawingml/2006/table">
            <a:tbl>
              <a:tblPr/>
              <a:tblGrid>
                <a:gridCol w="560775">
                  <a:extLst>
                    <a:ext uri="{9D8B030D-6E8A-4147-A177-3AD203B41FA5}">
                      <a16:colId xmlns:a16="http://schemas.microsoft.com/office/drawing/2014/main" val="511720531"/>
                    </a:ext>
                  </a:extLst>
                </a:gridCol>
                <a:gridCol w="5463958">
                  <a:extLst>
                    <a:ext uri="{9D8B030D-6E8A-4147-A177-3AD203B41FA5}">
                      <a16:colId xmlns:a16="http://schemas.microsoft.com/office/drawing/2014/main" val="363110892"/>
                    </a:ext>
                  </a:extLst>
                </a:gridCol>
                <a:gridCol w="1725460">
                  <a:extLst>
                    <a:ext uri="{9D8B030D-6E8A-4147-A177-3AD203B41FA5}">
                      <a16:colId xmlns:a16="http://schemas.microsoft.com/office/drawing/2014/main" val="3734580164"/>
                    </a:ext>
                  </a:extLst>
                </a:gridCol>
              </a:tblGrid>
              <a:tr h="2840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Projects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869019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Pedestrian Safety Improvements FY 2022-2023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Construction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3701364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Artesia Blvd Improvements (Ph 1) - Traffic Detour &amp; UPRR Rehab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7158841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Vermont Street Improvement (Artesia to Gardena)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0081096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Budlong (El Segundo to RBB) &amp; Halldale (135th to El Segundo) Improvements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173958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 Street Improvement FY 2020-2021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Construction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0601210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 Street Improvement FY 2021-2022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2240120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Local Street Improvement FY 2022-2023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0962441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Marked Crosswalk with PHB on Vermont/133 St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Construction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87898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Fire Station #158 Water Damage Repairs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9533745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Gardena Aquatic &amp; Senior Center - Underground Utility Phase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Construction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9456756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Van Ness Avenue Street Improvement (RBB to Marine)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Contract Award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3029029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Gardena Aquatic &amp; Senior Center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 Rebid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732462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Nakaoka Community Center HVAC Upgrade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Out to Bid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36941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Council Chambers AV Upgrade Design/Build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Contract Award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30570"/>
                  </a:ext>
                </a:extLst>
              </a:tr>
              <a:tr h="25936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 Charge Ready Installation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Contract Award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9689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22083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D5D6612-26BA-20DA-6004-A6E5209C3708}"/>
              </a:ext>
            </a:extLst>
          </p:cNvPr>
          <p:cNvSpPr/>
          <p:nvPr/>
        </p:nvSpPr>
        <p:spPr>
          <a:xfrm>
            <a:off x="4197927" y="0"/>
            <a:ext cx="8001000" cy="6409388"/>
          </a:xfrm>
          <a:custGeom>
            <a:avLst/>
            <a:gdLst>
              <a:gd name="connsiteX0" fmla="*/ 2940628 w 7450282"/>
              <a:gd name="connsiteY0" fmla="*/ 10391 h 6400800"/>
              <a:gd name="connsiteX1" fmla="*/ 7450282 w 7450282"/>
              <a:gd name="connsiteY1" fmla="*/ 0 h 6400800"/>
              <a:gd name="connsiteX2" fmla="*/ 7439891 w 7450282"/>
              <a:gd name="connsiteY2" fmla="*/ 6400800 h 6400800"/>
              <a:gd name="connsiteX3" fmla="*/ 0 w 7450282"/>
              <a:gd name="connsiteY3" fmla="*/ 6390409 h 6400800"/>
              <a:gd name="connsiteX4" fmla="*/ 2940628 w 7450282"/>
              <a:gd name="connsiteY4" fmla="*/ 10391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50282" h="6400800">
                <a:moveTo>
                  <a:pt x="2940628" y="10391"/>
                </a:moveTo>
                <a:lnTo>
                  <a:pt x="7450282" y="0"/>
                </a:lnTo>
                <a:cubicBezTo>
                  <a:pt x="7446818" y="2133600"/>
                  <a:pt x="7443355" y="4267200"/>
                  <a:pt x="7439891" y="6400800"/>
                </a:cubicBezTo>
                <a:lnTo>
                  <a:pt x="0" y="6390409"/>
                </a:lnTo>
                <a:lnTo>
                  <a:pt x="2940628" y="10391"/>
                </a:lnTo>
                <a:close/>
              </a:path>
            </a:pathLst>
          </a:custGeom>
          <a:blipFill dpi="0" rotWithShape="1">
            <a:blip r:embed="rId3">
              <a:alphaModFix amt="91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1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1 of 4)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Artesia Blvd (Western to Vermont) – </a:t>
            </a:r>
          </a:p>
          <a:p>
            <a:endParaRPr lang="en-US" sz="1000" b="1" dirty="0">
              <a:solidFill>
                <a:srgbClr val="0070C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A806AB-E0C2-F97A-C970-7FF608E1CF6C}"/>
              </a:ext>
            </a:extLst>
          </p:cNvPr>
          <p:cNvSpPr txBox="1"/>
          <p:nvPr/>
        </p:nvSpPr>
        <p:spPr>
          <a:xfrm>
            <a:off x="363161" y="1529555"/>
            <a:ext cx="1181688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Phase 1, Railroad Crossing Improvement</a:t>
            </a: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January 2023 </a:t>
            </a:r>
            <a:r>
              <a:rPr lang="en-US" sz="2000" dirty="0"/>
              <a:t>– Award Construction Contract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April 2023 –  </a:t>
            </a:r>
            <a:r>
              <a:rPr lang="en-US" sz="2000" dirty="0"/>
              <a:t>Finalized Agreement with UPRR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October 2023 </a:t>
            </a:r>
            <a:r>
              <a:rPr lang="en-US" sz="2000" dirty="0"/>
              <a:t>– Construction Complete</a:t>
            </a:r>
          </a:p>
          <a:p>
            <a:endParaRPr lang="en-US" sz="2000" dirty="0"/>
          </a:p>
          <a:p>
            <a:r>
              <a:rPr lang="en-US" sz="20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Phase 2, Street Improvements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June 2023 </a:t>
            </a:r>
            <a:r>
              <a:rPr lang="en-US" sz="2000" dirty="0"/>
              <a:t>– LA MTA Award Additional $2.3M, </a:t>
            </a:r>
          </a:p>
          <a:p>
            <a:r>
              <a:rPr lang="en-US" sz="2000" dirty="0"/>
              <a:t>     Measure R Highway Funds ($3.7M Total Budget)</a:t>
            </a: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November 2023 – </a:t>
            </a:r>
            <a:r>
              <a:rPr lang="en-US" sz="2000" dirty="0"/>
              <a:t>Solicit Bids and Award </a:t>
            </a:r>
          </a:p>
          <a:p>
            <a:r>
              <a:rPr lang="en-US" sz="2000" dirty="0"/>
              <a:t>     Construction Contract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Summer 2024 </a:t>
            </a:r>
            <a:r>
              <a:rPr lang="en-US" sz="2000" dirty="0"/>
              <a:t>– Start Construction  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06439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1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2 of 3) 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Artesia Blvd – Phase 1, Railroad Crossing Improvement (Before Images)</a:t>
            </a: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6FAE89-9A41-E589-6ADE-F812CC78DC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86245" y="1468647"/>
            <a:ext cx="3342187" cy="4373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98F2F9A8-A03F-F3C1-3D42-91912C19802E}"/>
              </a:ext>
            </a:extLst>
          </p:cNvPr>
          <p:cNvSpPr txBox="1">
            <a:spLocks/>
          </p:cNvSpPr>
          <p:nvPr/>
        </p:nvSpPr>
        <p:spPr>
          <a:xfrm>
            <a:off x="424703" y="5989229"/>
            <a:ext cx="3188773" cy="2769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Segoe UI" panose="020B0502040204020203" pitchFamily="34" charset="0"/>
                <a:cs typeface="Segoe UI" panose="020B0502040204020203" pitchFamily="34" charset="0"/>
              </a:rPr>
              <a:t>Artesia Blvd/RR – South View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5F2BA54-7EB7-DF17-5BB2-02B6FF53EA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951515" y="1468647"/>
            <a:ext cx="7754240" cy="4373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itle 2">
            <a:extLst>
              <a:ext uri="{FF2B5EF4-FFF2-40B4-BE49-F238E27FC236}">
                <a16:creationId xmlns:a16="http://schemas.microsoft.com/office/drawing/2014/main" id="{86AB851B-41F7-9A5A-2187-F5881D0513AE}"/>
              </a:ext>
            </a:extLst>
          </p:cNvPr>
          <p:cNvSpPr txBox="1">
            <a:spLocks/>
          </p:cNvSpPr>
          <p:nvPr/>
        </p:nvSpPr>
        <p:spPr>
          <a:xfrm>
            <a:off x="3951515" y="5989229"/>
            <a:ext cx="6183085" cy="2769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Segoe UI" panose="020B0502040204020203" pitchFamily="34" charset="0"/>
                <a:cs typeface="Segoe UI" panose="020B0502040204020203" pitchFamily="34" charset="0"/>
              </a:rPr>
              <a:t>Artesia/Normandie/RR – Southeast View </a:t>
            </a:r>
          </a:p>
        </p:txBody>
      </p:sp>
    </p:spTree>
    <p:extLst>
      <p:ext uri="{BB962C8B-B14F-4D97-AF65-F5344CB8AC3E}">
        <p14:creationId xmlns:p14="http://schemas.microsoft.com/office/powerpoint/2010/main" val="2339821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A99FDF-392D-07A6-8DC8-7B7E8578E1B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75371" y="1254390"/>
            <a:ext cx="3694458" cy="24659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1" y="229522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1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2 of 3) 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714761"/>
            <a:ext cx="114656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Artesia Blvd – Phase 1, Railroad Crossing Improvement (Construction Images)</a:t>
            </a: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6FAE89-9A41-E589-6ADE-F812CC78DC5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156519" y="3826087"/>
            <a:ext cx="3691168" cy="2463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5F2BA54-7EB7-DF17-5BB2-02B6FF53EAF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78437" y="3826088"/>
            <a:ext cx="3691168" cy="24637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2E77B4-FE67-8223-544C-3517023630F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156519" y="1254390"/>
            <a:ext cx="3691168" cy="2463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48F094-6C38-E74F-38FC-52B2E1F4D5F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 rot="10800000">
            <a:off x="8127775" y="3843022"/>
            <a:ext cx="3691167" cy="2463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24721F4-4C28-658A-6930-F31E4BDA1BD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8127778" y="1254389"/>
            <a:ext cx="3691168" cy="2463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19694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FDA7192-3FBF-5EEB-3C58-A4BE052C4C29}"/>
              </a:ext>
            </a:extLst>
          </p:cNvPr>
          <p:cNvSpPr txBox="1"/>
          <p:nvPr/>
        </p:nvSpPr>
        <p:spPr>
          <a:xfrm>
            <a:off x="363162" y="6413463"/>
            <a:ext cx="3311856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CITY OF GARDENA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AE8B0A-8304-BF24-6281-C499B766AAA7}"/>
              </a:ext>
            </a:extLst>
          </p:cNvPr>
          <p:cNvSpPr txBox="1"/>
          <p:nvPr/>
        </p:nvSpPr>
        <p:spPr>
          <a:xfrm>
            <a:off x="7370469" y="6409388"/>
            <a:ext cx="4458369" cy="37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algn="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dirty="0">
                <a:solidFill>
                  <a:schemeClr val="bg1"/>
                </a:solidFill>
              </a:rPr>
              <a:t>PUBLIC WORKS CIP UPDATE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12D635E2-F32E-5386-89D5-A2715CCD6967}"/>
              </a:ext>
            </a:extLst>
          </p:cNvPr>
          <p:cNvSpPr txBox="1">
            <a:spLocks/>
          </p:cNvSpPr>
          <p:nvPr/>
        </p:nvSpPr>
        <p:spPr>
          <a:xfrm>
            <a:off x="363162" y="376820"/>
            <a:ext cx="11157817" cy="5459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733" b="1" dirty="0">
                <a:latin typeface="Segoe UI" panose="020B0502040204020203" pitchFamily="34" charset="0"/>
                <a:cs typeface="Segoe UI" panose="020B0502040204020203" pitchFamily="34" charset="0"/>
              </a:rPr>
              <a:t>Highlighted Project 1 </a:t>
            </a:r>
            <a:r>
              <a:rPr lang="en-US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(Page 3 of 3) </a:t>
            </a:r>
            <a:endParaRPr lang="en-US" sz="1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C71AA3-F96C-41DA-A6F0-2039E5693358}"/>
              </a:ext>
            </a:extLst>
          </p:cNvPr>
          <p:cNvSpPr txBox="1"/>
          <p:nvPr/>
        </p:nvSpPr>
        <p:spPr>
          <a:xfrm>
            <a:off x="363161" y="922702"/>
            <a:ext cx="114656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Artesia Blvd – Phase 1, Railroad Crossing Improvement (After Images)</a:t>
            </a:r>
          </a:p>
          <a:p>
            <a:r>
              <a:rPr lang="en-US" sz="2400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6FAE89-9A41-E589-6ADE-F812CC78DC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86245" y="1392866"/>
            <a:ext cx="3586025" cy="4542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5F2BA54-7EB7-DF17-5BB2-02B6FF53EAF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166471" y="1392865"/>
            <a:ext cx="7148383" cy="45424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2D8E67CE-900E-D760-2219-7966A4B2C716}"/>
              </a:ext>
            </a:extLst>
          </p:cNvPr>
          <p:cNvSpPr txBox="1">
            <a:spLocks/>
          </p:cNvSpPr>
          <p:nvPr/>
        </p:nvSpPr>
        <p:spPr>
          <a:xfrm>
            <a:off x="424703" y="5989229"/>
            <a:ext cx="3188773" cy="2769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Segoe UI" panose="020B0502040204020203" pitchFamily="34" charset="0"/>
                <a:cs typeface="Segoe UI" panose="020B0502040204020203" pitchFamily="34" charset="0"/>
              </a:rPr>
              <a:t>Artesia Blvd/RR – South View 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2B4F318E-2417-AD93-3D39-4EBD03203A93}"/>
              </a:ext>
            </a:extLst>
          </p:cNvPr>
          <p:cNvSpPr txBox="1">
            <a:spLocks/>
          </p:cNvSpPr>
          <p:nvPr/>
        </p:nvSpPr>
        <p:spPr>
          <a:xfrm>
            <a:off x="4166471" y="5992880"/>
            <a:ext cx="6183085" cy="27699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Segoe UI" panose="020B0502040204020203" pitchFamily="34" charset="0"/>
                <a:cs typeface="Segoe UI" panose="020B0502040204020203" pitchFamily="34" charset="0"/>
              </a:rPr>
              <a:t>Artesia/Normandie/RR – Southeast View </a:t>
            </a:r>
          </a:p>
        </p:txBody>
      </p:sp>
    </p:spTree>
    <p:extLst>
      <p:ext uri="{BB962C8B-B14F-4D97-AF65-F5344CB8AC3E}">
        <p14:creationId xmlns:p14="http://schemas.microsoft.com/office/powerpoint/2010/main" val="292931007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DBEFF5"/>
      </a:accent1>
      <a:accent2>
        <a:srgbClr val="002060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3">
    <a:dk1>
      <a:sysClr val="windowText" lastClr="000000"/>
    </a:dk1>
    <a:lt1>
      <a:sysClr val="window" lastClr="FFFFFF"/>
    </a:lt1>
    <a:dk2>
      <a:srgbClr val="455F51"/>
    </a:dk2>
    <a:lt2>
      <a:srgbClr val="E2DFCC"/>
    </a:lt2>
    <a:accent1>
      <a:srgbClr val="DBEFF5"/>
    </a:accent1>
    <a:accent2>
      <a:srgbClr val="002060"/>
    </a:accent2>
    <a:accent3>
      <a:srgbClr val="37A76F"/>
    </a:accent3>
    <a:accent4>
      <a:srgbClr val="44C1A3"/>
    </a:accent4>
    <a:accent5>
      <a:srgbClr val="4EB3CF"/>
    </a:accent5>
    <a:accent6>
      <a:srgbClr val="51C3F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7574</TotalTime>
  <Words>1318</Words>
  <Application>Microsoft Office PowerPoint</Application>
  <PresentationFormat>Widescreen</PresentationFormat>
  <Paragraphs>293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Segoe UI</vt:lpstr>
      <vt:lpstr>Wingdings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Nguyen</dc:creator>
  <cp:lastModifiedBy>Allan Rigg</cp:lastModifiedBy>
  <cp:revision>294</cp:revision>
  <cp:lastPrinted>2023-10-04T21:13:53Z</cp:lastPrinted>
  <dcterms:created xsi:type="dcterms:W3CDTF">2022-07-15T22:52:19Z</dcterms:created>
  <dcterms:modified xsi:type="dcterms:W3CDTF">2023-10-10T22:54:17Z</dcterms:modified>
</cp:coreProperties>
</file>