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61" r:id="rId2"/>
    <p:sldId id="257" r:id="rId3"/>
    <p:sldId id="258" r:id="rId4"/>
    <p:sldId id="259" r:id="rId5"/>
    <p:sldId id="260" r:id="rId6"/>
    <p:sldId id="262" r:id="rId7"/>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76" autoAdjust="0"/>
    <p:restoredTop sz="85046" autoAdjust="0"/>
  </p:normalViewPr>
  <p:slideViewPr>
    <p:cSldViewPr snapToGrid="0">
      <p:cViewPr varScale="1">
        <p:scale>
          <a:sx n="115" d="100"/>
          <a:sy n="115" d="100"/>
        </p:scale>
        <p:origin x="114" y="228"/>
      </p:cViewPr>
      <p:guideLst/>
    </p:cSldViewPr>
  </p:slideViewPr>
  <p:notesTextViewPr>
    <p:cViewPr>
      <p:scale>
        <a:sx n="1" d="1"/>
        <a:sy n="1" d="1"/>
      </p:scale>
      <p:origin x="0" y="0"/>
    </p:cViewPr>
  </p:notesTextViewPr>
  <p:notesViewPr>
    <p:cSldViewPr snapToGrid="0">
      <p:cViewPr varScale="1">
        <p:scale>
          <a:sx n="103" d="100"/>
          <a:sy n="103" d="100"/>
        </p:scale>
        <p:origin x="3264" y="12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4E567DD4-B1E5-4C29-8070-FE8A7798E29D}" type="datetimeFigureOut">
              <a:rPr lang="en-US" smtClean="0"/>
              <a:t>10/23/2023</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C8819445-D483-485A-9039-875826574B53}" type="slidenum">
              <a:rPr lang="en-US" smtClean="0"/>
              <a:t>‹#›</a:t>
            </a:fld>
            <a:endParaRPr lang="en-US"/>
          </a:p>
        </p:txBody>
      </p:sp>
    </p:spTree>
    <p:extLst>
      <p:ext uri="{BB962C8B-B14F-4D97-AF65-F5344CB8AC3E}">
        <p14:creationId xmlns:p14="http://schemas.microsoft.com/office/powerpoint/2010/main" val="1597935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819445-D483-485A-9039-875826574B53}" type="slidenum">
              <a:rPr lang="en-US" smtClean="0"/>
              <a:t>1</a:t>
            </a:fld>
            <a:endParaRPr lang="en-US"/>
          </a:p>
        </p:txBody>
      </p:sp>
    </p:spTree>
    <p:extLst>
      <p:ext uri="{BB962C8B-B14F-4D97-AF65-F5344CB8AC3E}">
        <p14:creationId xmlns:p14="http://schemas.microsoft.com/office/powerpoint/2010/main" val="31293815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819445-D483-485A-9039-875826574B53}" type="slidenum">
              <a:rPr lang="en-US" smtClean="0"/>
              <a:t>2</a:t>
            </a:fld>
            <a:endParaRPr lang="en-US"/>
          </a:p>
        </p:txBody>
      </p:sp>
    </p:spTree>
    <p:extLst>
      <p:ext uri="{BB962C8B-B14F-4D97-AF65-F5344CB8AC3E}">
        <p14:creationId xmlns:p14="http://schemas.microsoft.com/office/powerpoint/2010/main" val="18503505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819445-D483-485A-9039-875826574B53}" type="slidenum">
              <a:rPr lang="en-US" smtClean="0"/>
              <a:t>3</a:t>
            </a:fld>
            <a:endParaRPr lang="en-US"/>
          </a:p>
        </p:txBody>
      </p:sp>
    </p:spTree>
    <p:extLst>
      <p:ext uri="{BB962C8B-B14F-4D97-AF65-F5344CB8AC3E}">
        <p14:creationId xmlns:p14="http://schemas.microsoft.com/office/powerpoint/2010/main" val="29543947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819445-D483-485A-9039-875826574B53}" type="slidenum">
              <a:rPr lang="en-US" smtClean="0"/>
              <a:t>4</a:t>
            </a:fld>
            <a:endParaRPr lang="en-US"/>
          </a:p>
        </p:txBody>
      </p:sp>
    </p:spTree>
    <p:extLst>
      <p:ext uri="{BB962C8B-B14F-4D97-AF65-F5344CB8AC3E}">
        <p14:creationId xmlns:p14="http://schemas.microsoft.com/office/powerpoint/2010/main" val="37313854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819445-D483-485A-9039-875826574B53}" type="slidenum">
              <a:rPr lang="en-US" smtClean="0"/>
              <a:t>5</a:t>
            </a:fld>
            <a:endParaRPr lang="en-US"/>
          </a:p>
        </p:txBody>
      </p:sp>
    </p:spTree>
    <p:extLst>
      <p:ext uri="{BB962C8B-B14F-4D97-AF65-F5344CB8AC3E}">
        <p14:creationId xmlns:p14="http://schemas.microsoft.com/office/powerpoint/2010/main" val="38217796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500894"/>
            <a:ext cx="5852160" cy="4859442"/>
          </a:xfrm>
        </p:spPr>
        <p:txBody>
          <a:bodyPr/>
          <a:lstStyle/>
          <a:p>
            <a:pPr algn="just" defTabSz="966612"/>
            <a:r>
              <a:rPr lang="en-US" sz="1300" kern="100" dirty="0">
                <a:ea typeface="Malgun Gothic" panose="020B0503020000020004" pitchFamily="34" charset="-127"/>
                <a:cs typeface="Times New Roman" panose="02020603050405020304" pitchFamily="18" charset="0"/>
              </a:rPr>
              <a:t>Staff will be making presenting the item later tonight on behalf of the GEBAC for the City Council to consider.</a:t>
            </a:r>
          </a:p>
          <a:p>
            <a:pPr algn="just" defTabSz="966612"/>
            <a:endParaRPr lang="en-US" sz="1300" kern="100" dirty="0">
              <a:ea typeface="Malgun Gothic" panose="020B0503020000020004" pitchFamily="34" charset="-127"/>
              <a:cs typeface="Times New Roman" panose="02020603050405020304" pitchFamily="18" charset="0"/>
            </a:endParaRPr>
          </a:p>
          <a:p>
            <a:pPr algn="just" defTabSz="966612"/>
            <a:r>
              <a:rPr lang="en-US" sz="1300" kern="100" dirty="0">
                <a:ea typeface="Malgun Gothic" panose="020B0503020000020004" pitchFamily="34" charset="-127"/>
                <a:cs typeface="Times New Roman" panose="02020603050405020304" pitchFamily="18" charset="0"/>
              </a:rPr>
              <a:t>[Read slide above]</a:t>
            </a:r>
          </a:p>
          <a:p>
            <a:pPr algn="just"/>
            <a:endParaRPr lang="en-US" sz="1300" dirty="0">
              <a:ea typeface="Malgun Gothic" panose="020B0503020000020004" pitchFamily="34" charset="-127"/>
            </a:endParaRPr>
          </a:p>
          <a:p>
            <a:pPr algn="just"/>
            <a:r>
              <a:rPr lang="en-US" sz="1300" dirty="0">
                <a:ea typeface="Malgun Gothic" panose="020B0503020000020004" pitchFamily="34" charset="-127"/>
              </a:rPr>
              <a:t>Acquisition of the vacant lot will assist to facilitate public parking for local businesses while also serving as a flexible space for hosting special City events, thereby fostering increased business activity and opportunities along Gardena Boulevard. Should the acquisition and development of land for public parking not be considered an eligible activity of the grant, GEBAC hopes the City Council would still consider acquiring the vacant lot for public parking and special event purposes as the need is of the highest priority to support the businesses and community along Gardena Blvd. </a:t>
            </a:r>
          </a:p>
          <a:p>
            <a:pPr algn="just"/>
            <a:endParaRPr lang="en-US" sz="1300" dirty="0">
              <a:ea typeface="Malgun Gothic" panose="020B0503020000020004" pitchFamily="34" charset="-127"/>
            </a:endParaRPr>
          </a:p>
          <a:p>
            <a:pPr algn="just"/>
            <a:r>
              <a:rPr lang="en-US" sz="1300" dirty="0">
                <a:ea typeface="Calibri" panose="020F0502020204030204" pitchFamily="34" charset="0"/>
                <a:cs typeface="Times New Roman" panose="02020603050405020304" pitchFamily="18" charset="0"/>
              </a:rPr>
              <a:t>If the land acquisition does not align with the stipulations of the agreement, GEBAC recommends that the subsequent prioritized item from the list provided earlier be considered as the next program activity, which is the implementation of measures to enhance safety along Gardena Boulevard. This could involve the evaluation of potential rehabilitation, replacement, or augmentation of decorative and secure street lighting, thus improving the safety of small businesses and visitors. If that activity is also not considered eligible, GEBAC recommends that the funds be used for business façade improvements.</a:t>
            </a:r>
          </a:p>
        </p:txBody>
      </p:sp>
      <p:sp>
        <p:nvSpPr>
          <p:cNvPr id="4" name="Slide Number Placeholder 3"/>
          <p:cNvSpPr>
            <a:spLocks noGrp="1"/>
          </p:cNvSpPr>
          <p:nvPr>
            <p:ph type="sldNum" sz="quarter" idx="5"/>
          </p:nvPr>
        </p:nvSpPr>
        <p:spPr/>
        <p:txBody>
          <a:bodyPr/>
          <a:lstStyle/>
          <a:p>
            <a:fld id="{C8819445-D483-485A-9039-875826574B53}" type="slidenum">
              <a:rPr lang="en-US" smtClean="0"/>
              <a:t>6</a:t>
            </a:fld>
            <a:endParaRPr lang="en-US"/>
          </a:p>
        </p:txBody>
      </p:sp>
    </p:spTree>
    <p:extLst>
      <p:ext uri="{BB962C8B-B14F-4D97-AF65-F5344CB8AC3E}">
        <p14:creationId xmlns:p14="http://schemas.microsoft.com/office/powerpoint/2010/main" val="3805879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8F6A7-13FF-8F3B-EEEA-1DA594F022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7D6AE0B-0B34-804F-DB88-8DB5BB67791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BC207FB-7F85-9FFA-2B1A-8C5E56CC5A47}"/>
              </a:ext>
            </a:extLst>
          </p:cNvPr>
          <p:cNvSpPr>
            <a:spLocks noGrp="1"/>
          </p:cNvSpPr>
          <p:nvPr>
            <p:ph type="dt" sz="half" idx="10"/>
          </p:nvPr>
        </p:nvSpPr>
        <p:spPr/>
        <p:txBody>
          <a:bodyPr/>
          <a:lstStyle/>
          <a:p>
            <a:fld id="{345CDAFC-FBD7-43D5-9DE9-40BDCEFB7EC0}" type="datetimeFigureOut">
              <a:rPr lang="en-US" smtClean="0"/>
              <a:t>10/18/2023</a:t>
            </a:fld>
            <a:endParaRPr lang="en-US"/>
          </a:p>
        </p:txBody>
      </p:sp>
      <p:sp>
        <p:nvSpPr>
          <p:cNvPr id="5" name="Footer Placeholder 4">
            <a:extLst>
              <a:ext uri="{FF2B5EF4-FFF2-40B4-BE49-F238E27FC236}">
                <a16:creationId xmlns:a16="http://schemas.microsoft.com/office/drawing/2014/main" id="{042D2D94-4398-6218-3AB0-3B6D5DF9E9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AE9581-C548-CE29-F609-8AD30D1D359C}"/>
              </a:ext>
            </a:extLst>
          </p:cNvPr>
          <p:cNvSpPr>
            <a:spLocks noGrp="1"/>
          </p:cNvSpPr>
          <p:nvPr>
            <p:ph type="sldNum" sz="quarter" idx="12"/>
          </p:nvPr>
        </p:nvSpPr>
        <p:spPr/>
        <p:txBody>
          <a:bodyPr/>
          <a:lstStyle/>
          <a:p>
            <a:fld id="{37804A95-E460-4573-95C5-1E1143CAA5F4}" type="slidenum">
              <a:rPr lang="en-US" smtClean="0"/>
              <a:t>‹#›</a:t>
            </a:fld>
            <a:endParaRPr lang="en-US"/>
          </a:p>
        </p:txBody>
      </p:sp>
    </p:spTree>
    <p:extLst>
      <p:ext uri="{BB962C8B-B14F-4D97-AF65-F5344CB8AC3E}">
        <p14:creationId xmlns:p14="http://schemas.microsoft.com/office/powerpoint/2010/main" val="1603606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C20A8-DC90-EC4B-A876-F50A5564034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BFB40A4-53FD-4D3B-9842-E8F7CF29B71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206AB4-B681-ED19-47ED-5BBD7797713B}"/>
              </a:ext>
            </a:extLst>
          </p:cNvPr>
          <p:cNvSpPr>
            <a:spLocks noGrp="1"/>
          </p:cNvSpPr>
          <p:nvPr>
            <p:ph type="dt" sz="half" idx="10"/>
          </p:nvPr>
        </p:nvSpPr>
        <p:spPr/>
        <p:txBody>
          <a:bodyPr/>
          <a:lstStyle/>
          <a:p>
            <a:fld id="{345CDAFC-FBD7-43D5-9DE9-40BDCEFB7EC0}" type="datetimeFigureOut">
              <a:rPr lang="en-US" smtClean="0"/>
              <a:t>10/18/2023</a:t>
            </a:fld>
            <a:endParaRPr lang="en-US"/>
          </a:p>
        </p:txBody>
      </p:sp>
      <p:sp>
        <p:nvSpPr>
          <p:cNvPr id="5" name="Footer Placeholder 4">
            <a:extLst>
              <a:ext uri="{FF2B5EF4-FFF2-40B4-BE49-F238E27FC236}">
                <a16:creationId xmlns:a16="http://schemas.microsoft.com/office/drawing/2014/main" id="{086D8BD3-1764-80CD-C2B1-7B14E80991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67E849-C591-FB8A-E34A-6B6B487D5FF7}"/>
              </a:ext>
            </a:extLst>
          </p:cNvPr>
          <p:cNvSpPr>
            <a:spLocks noGrp="1"/>
          </p:cNvSpPr>
          <p:nvPr>
            <p:ph type="sldNum" sz="quarter" idx="12"/>
          </p:nvPr>
        </p:nvSpPr>
        <p:spPr/>
        <p:txBody>
          <a:bodyPr/>
          <a:lstStyle/>
          <a:p>
            <a:fld id="{37804A95-E460-4573-95C5-1E1143CAA5F4}" type="slidenum">
              <a:rPr lang="en-US" smtClean="0"/>
              <a:t>‹#›</a:t>
            </a:fld>
            <a:endParaRPr lang="en-US"/>
          </a:p>
        </p:txBody>
      </p:sp>
    </p:spTree>
    <p:extLst>
      <p:ext uri="{BB962C8B-B14F-4D97-AF65-F5344CB8AC3E}">
        <p14:creationId xmlns:p14="http://schemas.microsoft.com/office/powerpoint/2010/main" val="241306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2A34105-9DE5-866F-2A83-3703E0483C1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2F6BA83-0286-A838-8B31-F0FB84CD4DD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1115B9-19B1-C18A-BA64-E69711B6E988}"/>
              </a:ext>
            </a:extLst>
          </p:cNvPr>
          <p:cNvSpPr>
            <a:spLocks noGrp="1"/>
          </p:cNvSpPr>
          <p:nvPr>
            <p:ph type="dt" sz="half" idx="10"/>
          </p:nvPr>
        </p:nvSpPr>
        <p:spPr/>
        <p:txBody>
          <a:bodyPr/>
          <a:lstStyle/>
          <a:p>
            <a:fld id="{345CDAFC-FBD7-43D5-9DE9-40BDCEFB7EC0}" type="datetimeFigureOut">
              <a:rPr lang="en-US" smtClean="0"/>
              <a:t>10/18/2023</a:t>
            </a:fld>
            <a:endParaRPr lang="en-US"/>
          </a:p>
        </p:txBody>
      </p:sp>
      <p:sp>
        <p:nvSpPr>
          <p:cNvPr id="5" name="Footer Placeholder 4">
            <a:extLst>
              <a:ext uri="{FF2B5EF4-FFF2-40B4-BE49-F238E27FC236}">
                <a16:creationId xmlns:a16="http://schemas.microsoft.com/office/drawing/2014/main" id="{B22A1996-BDAC-55BB-5C56-D7BC833037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4626E-F561-6F52-0D5A-5CA223931B46}"/>
              </a:ext>
            </a:extLst>
          </p:cNvPr>
          <p:cNvSpPr>
            <a:spLocks noGrp="1"/>
          </p:cNvSpPr>
          <p:nvPr>
            <p:ph type="sldNum" sz="quarter" idx="12"/>
          </p:nvPr>
        </p:nvSpPr>
        <p:spPr/>
        <p:txBody>
          <a:bodyPr/>
          <a:lstStyle/>
          <a:p>
            <a:fld id="{37804A95-E460-4573-95C5-1E1143CAA5F4}" type="slidenum">
              <a:rPr lang="en-US" smtClean="0"/>
              <a:t>‹#›</a:t>
            </a:fld>
            <a:endParaRPr lang="en-US"/>
          </a:p>
        </p:txBody>
      </p:sp>
    </p:spTree>
    <p:extLst>
      <p:ext uri="{BB962C8B-B14F-4D97-AF65-F5344CB8AC3E}">
        <p14:creationId xmlns:p14="http://schemas.microsoft.com/office/powerpoint/2010/main" val="2685072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426DFCB-F2B1-198D-39A1-E68B4B54F174}"/>
              </a:ext>
            </a:extLst>
          </p:cNvPr>
          <p:cNvSpPr/>
          <p:nvPr userDrawn="1"/>
        </p:nvSpPr>
        <p:spPr>
          <a:xfrm>
            <a:off x="0" y="1"/>
            <a:ext cx="12192000" cy="1690688"/>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0AE1EAE-0BD0-B862-758E-AB1753D6A3E9}"/>
              </a:ext>
            </a:extLst>
          </p:cNvPr>
          <p:cNvSpPr>
            <a:spLocks noGrp="1"/>
          </p:cNvSpPr>
          <p:nvPr>
            <p:ph type="title"/>
          </p:nvPr>
        </p:nvSpPr>
        <p:spPr/>
        <p:txBody>
          <a:bodyPr>
            <a:normAutofit/>
          </a:bodyPr>
          <a:lstStyle>
            <a:lvl1pPr>
              <a:defRPr sz="5500" b="1">
                <a:solidFill>
                  <a:schemeClr val="bg1"/>
                </a:solidFill>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id="{5521621E-4051-4182-23B9-EB5698B1F91A}"/>
              </a:ext>
            </a:extLst>
          </p:cNvPr>
          <p:cNvSpPr>
            <a:spLocks noGrp="1"/>
          </p:cNvSpPr>
          <p:nvPr>
            <p:ph idx="1"/>
          </p:nvPr>
        </p:nvSpPr>
        <p:spPr>
          <a:xfrm>
            <a:off x="838200" y="1944414"/>
            <a:ext cx="10515600" cy="42325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A1BFFA0-24EE-DB51-1091-07E82CDBCECD}"/>
              </a:ext>
            </a:extLst>
          </p:cNvPr>
          <p:cNvSpPr>
            <a:spLocks noGrp="1"/>
          </p:cNvSpPr>
          <p:nvPr>
            <p:ph type="dt" sz="half" idx="10"/>
          </p:nvPr>
        </p:nvSpPr>
        <p:spPr/>
        <p:txBody>
          <a:bodyPr/>
          <a:lstStyle/>
          <a:p>
            <a:fld id="{345CDAFC-FBD7-43D5-9DE9-40BDCEFB7EC0}" type="datetimeFigureOut">
              <a:rPr lang="en-US" smtClean="0"/>
              <a:t>10/18/2023</a:t>
            </a:fld>
            <a:endParaRPr lang="en-US"/>
          </a:p>
        </p:txBody>
      </p:sp>
      <p:sp>
        <p:nvSpPr>
          <p:cNvPr id="5" name="Footer Placeholder 4">
            <a:extLst>
              <a:ext uri="{FF2B5EF4-FFF2-40B4-BE49-F238E27FC236}">
                <a16:creationId xmlns:a16="http://schemas.microsoft.com/office/drawing/2014/main" id="{171F3230-B30C-66A0-EB80-2ABC7FA1F8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CFEE4F-28B0-0C2E-0C6B-D92EF768AE30}"/>
              </a:ext>
            </a:extLst>
          </p:cNvPr>
          <p:cNvSpPr>
            <a:spLocks noGrp="1"/>
          </p:cNvSpPr>
          <p:nvPr>
            <p:ph type="sldNum" sz="quarter" idx="12"/>
          </p:nvPr>
        </p:nvSpPr>
        <p:spPr/>
        <p:txBody>
          <a:bodyPr/>
          <a:lstStyle/>
          <a:p>
            <a:fld id="{37804A95-E460-4573-95C5-1E1143CAA5F4}" type="slidenum">
              <a:rPr lang="en-US" smtClean="0"/>
              <a:t>‹#›</a:t>
            </a:fld>
            <a:endParaRPr lang="en-US"/>
          </a:p>
        </p:txBody>
      </p:sp>
    </p:spTree>
    <p:extLst>
      <p:ext uri="{BB962C8B-B14F-4D97-AF65-F5344CB8AC3E}">
        <p14:creationId xmlns:p14="http://schemas.microsoft.com/office/powerpoint/2010/main" val="3821576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F7A1D-EB81-D37A-3B76-C24008AB71D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6CDFF60-8BC0-01CA-3E8E-E26E48622D8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233B74B-9B13-8A79-DCEF-8D2631B854E5}"/>
              </a:ext>
            </a:extLst>
          </p:cNvPr>
          <p:cNvSpPr>
            <a:spLocks noGrp="1"/>
          </p:cNvSpPr>
          <p:nvPr>
            <p:ph type="dt" sz="half" idx="10"/>
          </p:nvPr>
        </p:nvSpPr>
        <p:spPr/>
        <p:txBody>
          <a:bodyPr/>
          <a:lstStyle/>
          <a:p>
            <a:fld id="{345CDAFC-FBD7-43D5-9DE9-40BDCEFB7EC0}" type="datetimeFigureOut">
              <a:rPr lang="en-US" smtClean="0"/>
              <a:t>10/18/2023</a:t>
            </a:fld>
            <a:endParaRPr lang="en-US"/>
          </a:p>
        </p:txBody>
      </p:sp>
      <p:sp>
        <p:nvSpPr>
          <p:cNvPr id="5" name="Footer Placeholder 4">
            <a:extLst>
              <a:ext uri="{FF2B5EF4-FFF2-40B4-BE49-F238E27FC236}">
                <a16:creationId xmlns:a16="http://schemas.microsoft.com/office/drawing/2014/main" id="{4F028FCF-FB1F-7D65-3C8A-466A30A709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E2ED8A-DEF6-0873-A233-DFEF0EA53136}"/>
              </a:ext>
            </a:extLst>
          </p:cNvPr>
          <p:cNvSpPr>
            <a:spLocks noGrp="1"/>
          </p:cNvSpPr>
          <p:nvPr>
            <p:ph type="sldNum" sz="quarter" idx="12"/>
          </p:nvPr>
        </p:nvSpPr>
        <p:spPr/>
        <p:txBody>
          <a:bodyPr/>
          <a:lstStyle/>
          <a:p>
            <a:fld id="{37804A95-E460-4573-95C5-1E1143CAA5F4}" type="slidenum">
              <a:rPr lang="en-US" smtClean="0"/>
              <a:t>‹#›</a:t>
            </a:fld>
            <a:endParaRPr lang="en-US"/>
          </a:p>
        </p:txBody>
      </p:sp>
    </p:spTree>
    <p:extLst>
      <p:ext uri="{BB962C8B-B14F-4D97-AF65-F5344CB8AC3E}">
        <p14:creationId xmlns:p14="http://schemas.microsoft.com/office/powerpoint/2010/main" val="11287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A2B19-5680-0E1D-9085-9E9000BBA6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1DF1279-4104-1A46-8AEC-6291CF0EC2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540586B-519E-0A0A-4613-3F25994C85C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A4242DE-12F0-4F95-D10D-0D4765444CEA}"/>
              </a:ext>
            </a:extLst>
          </p:cNvPr>
          <p:cNvSpPr>
            <a:spLocks noGrp="1"/>
          </p:cNvSpPr>
          <p:nvPr>
            <p:ph type="dt" sz="half" idx="10"/>
          </p:nvPr>
        </p:nvSpPr>
        <p:spPr/>
        <p:txBody>
          <a:bodyPr/>
          <a:lstStyle/>
          <a:p>
            <a:fld id="{345CDAFC-FBD7-43D5-9DE9-40BDCEFB7EC0}" type="datetimeFigureOut">
              <a:rPr lang="en-US" smtClean="0"/>
              <a:t>10/18/2023</a:t>
            </a:fld>
            <a:endParaRPr lang="en-US"/>
          </a:p>
        </p:txBody>
      </p:sp>
      <p:sp>
        <p:nvSpPr>
          <p:cNvPr id="6" name="Footer Placeholder 5">
            <a:extLst>
              <a:ext uri="{FF2B5EF4-FFF2-40B4-BE49-F238E27FC236}">
                <a16:creationId xmlns:a16="http://schemas.microsoft.com/office/drawing/2014/main" id="{FC8A81F3-5307-C6B1-4B0E-103CFD3AAD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9420B88-D45D-0E33-22E6-FA8B09644F6E}"/>
              </a:ext>
            </a:extLst>
          </p:cNvPr>
          <p:cNvSpPr>
            <a:spLocks noGrp="1"/>
          </p:cNvSpPr>
          <p:nvPr>
            <p:ph type="sldNum" sz="quarter" idx="12"/>
          </p:nvPr>
        </p:nvSpPr>
        <p:spPr/>
        <p:txBody>
          <a:bodyPr/>
          <a:lstStyle/>
          <a:p>
            <a:fld id="{37804A95-E460-4573-95C5-1E1143CAA5F4}" type="slidenum">
              <a:rPr lang="en-US" smtClean="0"/>
              <a:t>‹#›</a:t>
            </a:fld>
            <a:endParaRPr lang="en-US"/>
          </a:p>
        </p:txBody>
      </p:sp>
    </p:spTree>
    <p:extLst>
      <p:ext uri="{BB962C8B-B14F-4D97-AF65-F5344CB8AC3E}">
        <p14:creationId xmlns:p14="http://schemas.microsoft.com/office/powerpoint/2010/main" val="11573274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CF18-7A85-87BE-4F3E-C55BF5FDABE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E45FDA-D435-C4C7-7E66-65AE98F8E19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BBDEA28-CCC7-A7A0-C3BC-206DAAB5F6D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0E5CEB0-341A-B203-094E-BB23FC49FC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2E23195-9043-1107-1F93-583B9F10A13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023328B-67D9-2A07-7258-18414BB042A9}"/>
              </a:ext>
            </a:extLst>
          </p:cNvPr>
          <p:cNvSpPr>
            <a:spLocks noGrp="1"/>
          </p:cNvSpPr>
          <p:nvPr>
            <p:ph type="dt" sz="half" idx="10"/>
          </p:nvPr>
        </p:nvSpPr>
        <p:spPr/>
        <p:txBody>
          <a:bodyPr/>
          <a:lstStyle/>
          <a:p>
            <a:fld id="{345CDAFC-FBD7-43D5-9DE9-40BDCEFB7EC0}" type="datetimeFigureOut">
              <a:rPr lang="en-US" smtClean="0"/>
              <a:t>10/18/2023</a:t>
            </a:fld>
            <a:endParaRPr lang="en-US"/>
          </a:p>
        </p:txBody>
      </p:sp>
      <p:sp>
        <p:nvSpPr>
          <p:cNvPr id="8" name="Footer Placeholder 7">
            <a:extLst>
              <a:ext uri="{FF2B5EF4-FFF2-40B4-BE49-F238E27FC236}">
                <a16:creationId xmlns:a16="http://schemas.microsoft.com/office/drawing/2014/main" id="{E809621E-38B2-F6DD-E6AD-E486F71C0D2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583A4F2-4D5E-C98B-8CDA-2C1C8E2DECA1}"/>
              </a:ext>
            </a:extLst>
          </p:cNvPr>
          <p:cNvSpPr>
            <a:spLocks noGrp="1"/>
          </p:cNvSpPr>
          <p:nvPr>
            <p:ph type="sldNum" sz="quarter" idx="12"/>
          </p:nvPr>
        </p:nvSpPr>
        <p:spPr/>
        <p:txBody>
          <a:bodyPr/>
          <a:lstStyle/>
          <a:p>
            <a:fld id="{37804A95-E460-4573-95C5-1E1143CAA5F4}" type="slidenum">
              <a:rPr lang="en-US" smtClean="0"/>
              <a:t>‹#›</a:t>
            </a:fld>
            <a:endParaRPr lang="en-US"/>
          </a:p>
        </p:txBody>
      </p:sp>
    </p:spTree>
    <p:extLst>
      <p:ext uri="{BB962C8B-B14F-4D97-AF65-F5344CB8AC3E}">
        <p14:creationId xmlns:p14="http://schemas.microsoft.com/office/powerpoint/2010/main" val="2289299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E935E-50E2-97F5-D168-108F0B65EBF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8AD59D4-1434-60C0-E3F2-171B7276F294}"/>
              </a:ext>
            </a:extLst>
          </p:cNvPr>
          <p:cNvSpPr>
            <a:spLocks noGrp="1"/>
          </p:cNvSpPr>
          <p:nvPr>
            <p:ph type="dt" sz="half" idx="10"/>
          </p:nvPr>
        </p:nvSpPr>
        <p:spPr/>
        <p:txBody>
          <a:bodyPr/>
          <a:lstStyle/>
          <a:p>
            <a:fld id="{345CDAFC-FBD7-43D5-9DE9-40BDCEFB7EC0}" type="datetimeFigureOut">
              <a:rPr lang="en-US" smtClean="0"/>
              <a:t>10/18/2023</a:t>
            </a:fld>
            <a:endParaRPr lang="en-US"/>
          </a:p>
        </p:txBody>
      </p:sp>
      <p:sp>
        <p:nvSpPr>
          <p:cNvPr id="4" name="Footer Placeholder 3">
            <a:extLst>
              <a:ext uri="{FF2B5EF4-FFF2-40B4-BE49-F238E27FC236}">
                <a16:creationId xmlns:a16="http://schemas.microsoft.com/office/drawing/2014/main" id="{F1E3DED6-0000-A4F4-5C52-EFBA79A1920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28BA53B-F86E-1488-E275-A03B3AA623BD}"/>
              </a:ext>
            </a:extLst>
          </p:cNvPr>
          <p:cNvSpPr>
            <a:spLocks noGrp="1"/>
          </p:cNvSpPr>
          <p:nvPr>
            <p:ph type="sldNum" sz="quarter" idx="12"/>
          </p:nvPr>
        </p:nvSpPr>
        <p:spPr/>
        <p:txBody>
          <a:bodyPr/>
          <a:lstStyle/>
          <a:p>
            <a:fld id="{37804A95-E460-4573-95C5-1E1143CAA5F4}" type="slidenum">
              <a:rPr lang="en-US" smtClean="0"/>
              <a:t>‹#›</a:t>
            </a:fld>
            <a:endParaRPr lang="en-US"/>
          </a:p>
        </p:txBody>
      </p:sp>
    </p:spTree>
    <p:extLst>
      <p:ext uri="{BB962C8B-B14F-4D97-AF65-F5344CB8AC3E}">
        <p14:creationId xmlns:p14="http://schemas.microsoft.com/office/powerpoint/2010/main" val="3121621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1CCA06-707D-61F0-26BB-8FECFE71AC72}"/>
              </a:ext>
            </a:extLst>
          </p:cNvPr>
          <p:cNvSpPr>
            <a:spLocks noGrp="1"/>
          </p:cNvSpPr>
          <p:nvPr>
            <p:ph type="dt" sz="half" idx="10"/>
          </p:nvPr>
        </p:nvSpPr>
        <p:spPr/>
        <p:txBody>
          <a:bodyPr/>
          <a:lstStyle/>
          <a:p>
            <a:fld id="{345CDAFC-FBD7-43D5-9DE9-40BDCEFB7EC0}" type="datetimeFigureOut">
              <a:rPr lang="en-US" smtClean="0"/>
              <a:t>10/18/2023</a:t>
            </a:fld>
            <a:endParaRPr lang="en-US"/>
          </a:p>
        </p:txBody>
      </p:sp>
      <p:sp>
        <p:nvSpPr>
          <p:cNvPr id="3" name="Footer Placeholder 2">
            <a:extLst>
              <a:ext uri="{FF2B5EF4-FFF2-40B4-BE49-F238E27FC236}">
                <a16:creationId xmlns:a16="http://schemas.microsoft.com/office/drawing/2014/main" id="{104F5A7B-EE47-4284-3C83-956962A0420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F3D781A-71B7-5029-F4B1-49F5238158BA}"/>
              </a:ext>
            </a:extLst>
          </p:cNvPr>
          <p:cNvSpPr>
            <a:spLocks noGrp="1"/>
          </p:cNvSpPr>
          <p:nvPr>
            <p:ph type="sldNum" sz="quarter" idx="12"/>
          </p:nvPr>
        </p:nvSpPr>
        <p:spPr/>
        <p:txBody>
          <a:bodyPr/>
          <a:lstStyle/>
          <a:p>
            <a:fld id="{37804A95-E460-4573-95C5-1E1143CAA5F4}" type="slidenum">
              <a:rPr lang="en-US" smtClean="0"/>
              <a:t>‹#›</a:t>
            </a:fld>
            <a:endParaRPr lang="en-US"/>
          </a:p>
        </p:txBody>
      </p:sp>
    </p:spTree>
    <p:extLst>
      <p:ext uri="{BB962C8B-B14F-4D97-AF65-F5344CB8AC3E}">
        <p14:creationId xmlns:p14="http://schemas.microsoft.com/office/powerpoint/2010/main" val="19141220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49FF6-62DC-374F-10F9-A0154A998D2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66FBF80-EE6D-FC6E-B712-3CBE00F887C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D8E5CCB-5706-28AB-8D9E-4F05AE007B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4119627-40AA-0155-CE5D-53B6B0E8E586}"/>
              </a:ext>
            </a:extLst>
          </p:cNvPr>
          <p:cNvSpPr>
            <a:spLocks noGrp="1"/>
          </p:cNvSpPr>
          <p:nvPr>
            <p:ph type="dt" sz="half" idx="10"/>
          </p:nvPr>
        </p:nvSpPr>
        <p:spPr/>
        <p:txBody>
          <a:bodyPr/>
          <a:lstStyle/>
          <a:p>
            <a:fld id="{345CDAFC-FBD7-43D5-9DE9-40BDCEFB7EC0}" type="datetimeFigureOut">
              <a:rPr lang="en-US" smtClean="0"/>
              <a:t>10/18/2023</a:t>
            </a:fld>
            <a:endParaRPr lang="en-US"/>
          </a:p>
        </p:txBody>
      </p:sp>
      <p:sp>
        <p:nvSpPr>
          <p:cNvPr id="6" name="Footer Placeholder 5">
            <a:extLst>
              <a:ext uri="{FF2B5EF4-FFF2-40B4-BE49-F238E27FC236}">
                <a16:creationId xmlns:a16="http://schemas.microsoft.com/office/drawing/2014/main" id="{0752DCDC-5BAE-FAB0-02C7-C965775425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4F660DF-846A-2C02-8C5E-1178EB52E0F8}"/>
              </a:ext>
            </a:extLst>
          </p:cNvPr>
          <p:cNvSpPr>
            <a:spLocks noGrp="1"/>
          </p:cNvSpPr>
          <p:nvPr>
            <p:ph type="sldNum" sz="quarter" idx="12"/>
          </p:nvPr>
        </p:nvSpPr>
        <p:spPr/>
        <p:txBody>
          <a:bodyPr/>
          <a:lstStyle/>
          <a:p>
            <a:fld id="{37804A95-E460-4573-95C5-1E1143CAA5F4}" type="slidenum">
              <a:rPr lang="en-US" smtClean="0"/>
              <a:t>‹#›</a:t>
            </a:fld>
            <a:endParaRPr lang="en-US"/>
          </a:p>
        </p:txBody>
      </p:sp>
    </p:spTree>
    <p:extLst>
      <p:ext uri="{BB962C8B-B14F-4D97-AF65-F5344CB8AC3E}">
        <p14:creationId xmlns:p14="http://schemas.microsoft.com/office/powerpoint/2010/main" val="25481120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AF65C-EEBF-317E-48DF-1EC6838299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37DA51C-1AD6-AA2E-FD53-01C826CA9BB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5CA07D2-E0DC-0F89-7701-5A1D204855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4513E8-02E7-14FD-B219-1F6F9E7DDF15}"/>
              </a:ext>
            </a:extLst>
          </p:cNvPr>
          <p:cNvSpPr>
            <a:spLocks noGrp="1"/>
          </p:cNvSpPr>
          <p:nvPr>
            <p:ph type="dt" sz="half" idx="10"/>
          </p:nvPr>
        </p:nvSpPr>
        <p:spPr/>
        <p:txBody>
          <a:bodyPr/>
          <a:lstStyle/>
          <a:p>
            <a:fld id="{345CDAFC-FBD7-43D5-9DE9-40BDCEFB7EC0}" type="datetimeFigureOut">
              <a:rPr lang="en-US" smtClean="0"/>
              <a:t>10/18/2023</a:t>
            </a:fld>
            <a:endParaRPr lang="en-US"/>
          </a:p>
        </p:txBody>
      </p:sp>
      <p:sp>
        <p:nvSpPr>
          <p:cNvPr id="6" name="Footer Placeholder 5">
            <a:extLst>
              <a:ext uri="{FF2B5EF4-FFF2-40B4-BE49-F238E27FC236}">
                <a16:creationId xmlns:a16="http://schemas.microsoft.com/office/drawing/2014/main" id="{D90CB31D-B3B3-C2C0-4496-BDA9285A5A0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4BCF8B6-BCB1-0436-5DCE-EA730F76CC4E}"/>
              </a:ext>
            </a:extLst>
          </p:cNvPr>
          <p:cNvSpPr>
            <a:spLocks noGrp="1"/>
          </p:cNvSpPr>
          <p:nvPr>
            <p:ph type="sldNum" sz="quarter" idx="12"/>
          </p:nvPr>
        </p:nvSpPr>
        <p:spPr/>
        <p:txBody>
          <a:bodyPr/>
          <a:lstStyle/>
          <a:p>
            <a:fld id="{37804A95-E460-4573-95C5-1E1143CAA5F4}" type="slidenum">
              <a:rPr lang="en-US" smtClean="0"/>
              <a:t>‹#›</a:t>
            </a:fld>
            <a:endParaRPr lang="en-US"/>
          </a:p>
        </p:txBody>
      </p:sp>
    </p:spTree>
    <p:extLst>
      <p:ext uri="{BB962C8B-B14F-4D97-AF65-F5344CB8AC3E}">
        <p14:creationId xmlns:p14="http://schemas.microsoft.com/office/powerpoint/2010/main" val="12579692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688E18-4D96-5427-D8A3-34E91E3FD1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E043EE0-9550-DBF1-911F-F7366A4E224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850FAE-5C79-B1AB-7358-92BBF38C1C4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5CDAFC-FBD7-43D5-9DE9-40BDCEFB7EC0}" type="datetimeFigureOut">
              <a:rPr lang="en-US" smtClean="0"/>
              <a:t>10/18/2023</a:t>
            </a:fld>
            <a:endParaRPr lang="en-US"/>
          </a:p>
        </p:txBody>
      </p:sp>
      <p:sp>
        <p:nvSpPr>
          <p:cNvPr id="5" name="Footer Placeholder 4">
            <a:extLst>
              <a:ext uri="{FF2B5EF4-FFF2-40B4-BE49-F238E27FC236}">
                <a16:creationId xmlns:a16="http://schemas.microsoft.com/office/drawing/2014/main" id="{92F04CFB-7750-BEEC-F771-D8F75205376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F623E20-3372-F082-9807-A6132CBBF6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04A95-E460-4573-95C5-1E1143CAA5F4}" type="slidenum">
              <a:rPr lang="en-US" smtClean="0"/>
              <a:t>‹#›</a:t>
            </a:fld>
            <a:endParaRPr lang="en-US"/>
          </a:p>
        </p:txBody>
      </p:sp>
    </p:spTree>
    <p:extLst>
      <p:ext uri="{BB962C8B-B14F-4D97-AF65-F5344CB8AC3E}">
        <p14:creationId xmlns:p14="http://schemas.microsoft.com/office/powerpoint/2010/main" val="23845443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79B6075-1DEF-F114-5A96-B0571C84CE68}"/>
              </a:ext>
            </a:extLst>
          </p:cNvPr>
          <p:cNvSpPr/>
          <p:nvPr/>
        </p:nvSpPr>
        <p:spPr>
          <a:xfrm>
            <a:off x="0" y="-86497"/>
            <a:ext cx="12192000"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8C18319-A14B-4144-7AFF-5E7EBD20BD41}"/>
              </a:ext>
            </a:extLst>
          </p:cNvPr>
          <p:cNvSpPr>
            <a:spLocks noGrp="1"/>
          </p:cNvSpPr>
          <p:nvPr>
            <p:ph type="ctrTitle"/>
          </p:nvPr>
        </p:nvSpPr>
        <p:spPr>
          <a:xfrm>
            <a:off x="1107540" y="3019329"/>
            <a:ext cx="8860326" cy="1219436"/>
          </a:xfrm>
        </p:spPr>
        <p:txBody>
          <a:bodyPr>
            <a:noAutofit/>
          </a:bodyPr>
          <a:lstStyle/>
          <a:p>
            <a:pPr algn="l"/>
            <a:r>
              <a:rPr lang="en-US" sz="4800" b="1" dirty="0">
                <a:solidFill>
                  <a:schemeClr val="bg1"/>
                </a:solidFill>
                <a:latin typeface="+mn-lt"/>
              </a:rPr>
              <a:t>Gardena Economic Business Advisory Commission (GEBAC)</a:t>
            </a:r>
            <a:endParaRPr lang="en-US" sz="4800" b="1" dirty="0">
              <a:solidFill>
                <a:schemeClr val="bg1"/>
              </a:solidFill>
              <a:latin typeface="+mn-lt"/>
              <a:cs typeface="Arial" panose="020B0604020202020204" pitchFamily="34" charset="0"/>
            </a:endParaRPr>
          </a:p>
        </p:txBody>
      </p:sp>
      <p:sp>
        <p:nvSpPr>
          <p:cNvPr id="3" name="Subtitle 2">
            <a:extLst>
              <a:ext uri="{FF2B5EF4-FFF2-40B4-BE49-F238E27FC236}">
                <a16:creationId xmlns:a16="http://schemas.microsoft.com/office/drawing/2014/main" id="{A37561CA-2429-0D41-0611-574152496B4A}"/>
              </a:ext>
            </a:extLst>
          </p:cNvPr>
          <p:cNvSpPr>
            <a:spLocks noGrp="1"/>
          </p:cNvSpPr>
          <p:nvPr>
            <p:ph type="subTitle" idx="1"/>
          </p:nvPr>
        </p:nvSpPr>
        <p:spPr>
          <a:xfrm>
            <a:off x="1107540" y="4600542"/>
            <a:ext cx="7520412" cy="922070"/>
          </a:xfrm>
        </p:spPr>
        <p:txBody>
          <a:bodyPr/>
          <a:lstStyle/>
          <a:p>
            <a:pPr algn="l"/>
            <a:r>
              <a:rPr lang="en-US" sz="2000" dirty="0">
                <a:solidFill>
                  <a:schemeClr val="bg1"/>
                </a:solidFill>
                <a:latin typeface="Arial" panose="020B0604020202020204" pitchFamily="34" charset="0"/>
                <a:cs typeface="Arial" panose="020B0604020202020204" pitchFamily="34" charset="0"/>
              </a:rPr>
              <a:t>Boards &amp; Commissions Update</a:t>
            </a:r>
          </a:p>
          <a:p>
            <a:pPr algn="l"/>
            <a:r>
              <a:rPr lang="en-US" sz="2000" dirty="0">
                <a:solidFill>
                  <a:schemeClr val="bg1"/>
                </a:solidFill>
                <a:latin typeface="Arial" panose="020B0604020202020204" pitchFamily="34" charset="0"/>
                <a:cs typeface="Arial" panose="020B0604020202020204" pitchFamily="34" charset="0"/>
              </a:rPr>
              <a:t>October 24, 2023</a:t>
            </a:r>
          </a:p>
          <a:p>
            <a:pPr algn="l"/>
            <a:endParaRPr lang="en-US" dirty="0">
              <a:solidFill>
                <a:schemeClr val="bg1"/>
              </a:solidFill>
              <a:latin typeface="Arial" panose="020B0604020202020204" pitchFamily="34" charset="0"/>
              <a:cs typeface="Arial" panose="020B0604020202020204" pitchFamily="34" charset="0"/>
            </a:endParaRPr>
          </a:p>
          <a:p>
            <a:pPr algn="l"/>
            <a:endParaRPr lang="en-US" dirty="0">
              <a:solidFill>
                <a:schemeClr val="bg1"/>
              </a:solidFill>
              <a:latin typeface="Arial" panose="020B0604020202020204" pitchFamily="34" charset="0"/>
              <a:cs typeface="Arial" panose="020B0604020202020204" pitchFamily="34" charset="0"/>
            </a:endParaRPr>
          </a:p>
          <a:p>
            <a:pPr algn="l"/>
            <a:endParaRPr lang="en-US" dirty="0">
              <a:solidFill>
                <a:schemeClr val="bg1"/>
              </a:solidFill>
              <a:latin typeface="Arial" panose="020B0604020202020204" pitchFamily="34" charset="0"/>
              <a:cs typeface="Arial" panose="020B0604020202020204" pitchFamily="34" charset="0"/>
            </a:endParaRPr>
          </a:p>
        </p:txBody>
      </p:sp>
      <p:pic>
        <p:nvPicPr>
          <p:cNvPr id="7" name="Picture 6" descr="Logo&#10;&#10;Description automatically generated">
            <a:extLst>
              <a:ext uri="{FF2B5EF4-FFF2-40B4-BE49-F238E27FC236}">
                <a16:creationId xmlns:a16="http://schemas.microsoft.com/office/drawing/2014/main" id="{1544F112-1134-B635-13A8-FAAADCD2A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9309" y="253496"/>
            <a:ext cx="1201213" cy="1202063"/>
          </a:xfrm>
          <a:prstGeom prst="rect">
            <a:avLst/>
          </a:prstGeom>
        </p:spPr>
      </p:pic>
      <p:sp>
        <p:nvSpPr>
          <p:cNvPr id="9" name="Rectangle 8">
            <a:extLst>
              <a:ext uri="{FF2B5EF4-FFF2-40B4-BE49-F238E27FC236}">
                <a16:creationId xmlns:a16="http://schemas.microsoft.com/office/drawing/2014/main" id="{F764B9F8-A669-1A7A-6425-F87C7ABBFB9D}"/>
              </a:ext>
            </a:extLst>
          </p:cNvPr>
          <p:cNvSpPr/>
          <p:nvPr/>
        </p:nvSpPr>
        <p:spPr>
          <a:xfrm>
            <a:off x="1210963" y="4423980"/>
            <a:ext cx="8800152" cy="45719"/>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954959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04756-2BD4-CEFA-B7EE-2C9347316D95}"/>
              </a:ext>
            </a:extLst>
          </p:cNvPr>
          <p:cNvSpPr>
            <a:spLocks noGrp="1"/>
          </p:cNvSpPr>
          <p:nvPr>
            <p:ph type="title"/>
          </p:nvPr>
        </p:nvSpPr>
        <p:spPr>
          <a:xfrm>
            <a:off x="898634" y="354615"/>
            <a:ext cx="10515600" cy="1325563"/>
          </a:xfrm>
        </p:spPr>
        <p:txBody>
          <a:bodyPr>
            <a:normAutofit/>
          </a:bodyPr>
          <a:lstStyle/>
          <a:p>
            <a:r>
              <a:rPr lang="en-US" b="1" dirty="0">
                <a:solidFill>
                  <a:schemeClr val="bg1"/>
                </a:solidFill>
                <a:latin typeface="+mn-lt"/>
              </a:rPr>
              <a:t>MISSION</a:t>
            </a:r>
          </a:p>
        </p:txBody>
      </p:sp>
      <p:sp>
        <p:nvSpPr>
          <p:cNvPr id="3" name="Content Placeholder 2">
            <a:extLst>
              <a:ext uri="{FF2B5EF4-FFF2-40B4-BE49-F238E27FC236}">
                <a16:creationId xmlns:a16="http://schemas.microsoft.com/office/drawing/2014/main" id="{D5B66E50-8A14-3157-7078-81F55D27F019}"/>
              </a:ext>
            </a:extLst>
          </p:cNvPr>
          <p:cNvSpPr>
            <a:spLocks noGrp="1"/>
          </p:cNvSpPr>
          <p:nvPr>
            <p:ph idx="1"/>
          </p:nvPr>
        </p:nvSpPr>
        <p:spPr/>
        <p:txBody>
          <a:bodyPr/>
          <a:lstStyle/>
          <a:p>
            <a:r>
              <a:rPr lang="en-US" dirty="0"/>
              <a:t>In July 2021, the Gardena Economic Advisory Commission (GEBAC) was codified from a Committee to a Commission.</a:t>
            </a:r>
          </a:p>
          <a:p>
            <a:r>
              <a:rPr lang="en-US" dirty="0"/>
              <a:t>GEBAC’s </a:t>
            </a:r>
            <a:r>
              <a:rPr lang="en-US" b="0" i="0" dirty="0">
                <a:effectLst/>
              </a:rPr>
              <a:t>mission is to support economic initiatives that encourage a business and job friendly environment and to attract and retain businesses that will enhance Gardena’s economy viability, financial stability, and advance the general well-being of the community.</a:t>
            </a:r>
          </a:p>
          <a:p>
            <a:endParaRPr lang="en-US" dirty="0"/>
          </a:p>
        </p:txBody>
      </p:sp>
    </p:spTree>
    <p:extLst>
      <p:ext uri="{BB962C8B-B14F-4D97-AF65-F5344CB8AC3E}">
        <p14:creationId xmlns:p14="http://schemas.microsoft.com/office/powerpoint/2010/main" val="41969518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84A216-2798-BC17-4AA3-12C4C733B616}"/>
              </a:ext>
            </a:extLst>
          </p:cNvPr>
          <p:cNvSpPr>
            <a:spLocks noGrp="1"/>
          </p:cNvSpPr>
          <p:nvPr>
            <p:ph type="title"/>
          </p:nvPr>
        </p:nvSpPr>
        <p:spPr/>
        <p:txBody>
          <a:bodyPr/>
          <a:lstStyle/>
          <a:p>
            <a:r>
              <a:rPr lang="en-US" dirty="0"/>
              <a:t>MEMBERS</a:t>
            </a:r>
          </a:p>
        </p:txBody>
      </p:sp>
      <p:sp>
        <p:nvSpPr>
          <p:cNvPr id="3" name="Content Placeholder 2">
            <a:extLst>
              <a:ext uri="{FF2B5EF4-FFF2-40B4-BE49-F238E27FC236}">
                <a16:creationId xmlns:a16="http://schemas.microsoft.com/office/drawing/2014/main" id="{7303BBDB-AD9E-17AC-787C-AFC60A8E7A7E}"/>
              </a:ext>
            </a:extLst>
          </p:cNvPr>
          <p:cNvSpPr>
            <a:spLocks noGrp="1"/>
          </p:cNvSpPr>
          <p:nvPr>
            <p:ph idx="1"/>
          </p:nvPr>
        </p:nvSpPr>
        <p:spPr>
          <a:xfrm>
            <a:off x="838200" y="1944414"/>
            <a:ext cx="10515600" cy="903889"/>
          </a:xfrm>
        </p:spPr>
        <p:txBody>
          <a:bodyPr>
            <a:normAutofit/>
          </a:bodyPr>
          <a:lstStyle/>
          <a:p>
            <a:r>
              <a:rPr lang="en-US" b="0" i="0" dirty="0">
                <a:effectLst/>
              </a:rPr>
              <a:t>The Commission consists of eleven members from the business community within the City of Gardena.</a:t>
            </a:r>
          </a:p>
          <a:p>
            <a:endParaRPr lang="en-US" dirty="0"/>
          </a:p>
        </p:txBody>
      </p:sp>
      <p:sp>
        <p:nvSpPr>
          <p:cNvPr id="5" name="TextBox 4">
            <a:extLst>
              <a:ext uri="{FF2B5EF4-FFF2-40B4-BE49-F238E27FC236}">
                <a16:creationId xmlns:a16="http://schemas.microsoft.com/office/drawing/2014/main" id="{1F358292-F382-BF46-7217-4B7E3A26FE20}"/>
              </a:ext>
            </a:extLst>
          </p:cNvPr>
          <p:cNvSpPr txBox="1"/>
          <p:nvPr/>
        </p:nvSpPr>
        <p:spPr>
          <a:xfrm>
            <a:off x="1347952" y="2869323"/>
            <a:ext cx="3938751" cy="3046988"/>
          </a:xfrm>
          <a:prstGeom prst="rect">
            <a:avLst/>
          </a:prstGeom>
          <a:noFill/>
        </p:spPr>
        <p:txBody>
          <a:bodyPr wrap="square">
            <a:spAutoFit/>
          </a:bodyPr>
          <a:lstStyle/>
          <a:p>
            <a:pPr algn="l"/>
            <a:r>
              <a:rPr lang="en-US" sz="3200" b="0" i="0" u="none" strike="noStrike" baseline="0" dirty="0"/>
              <a:t>Steve Rogers</a:t>
            </a:r>
          </a:p>
          <a:p>
            <a:pPr algn="l"/>
            <a:r>
              <a:rPr lang="en-US" sz="3200" b="0" i="0" u="none" strike="noStrike" baseline="0" dirty="0"/>
              <a:t>Gene Hale</a:t>
            </a:r>
          </a:p>
          <a:p>
            <a:pPr algn="l"/>
            <a:r>
              <a:rPr lang="en-US" sz="3200" b="0" i="0" u="none" strike="noStrike" baseline="0" dirty="0"/>
              <a:t>Joshua Bettencourt</a:t>
            </a:r>
          </a:p>
          <a:p>
            <a:pPr algn="l"/>
            <a:r>
              <a:rPr lang="en-US" sz="3200" b="0" i="0" u="none" strike="noStrike" baseline="0" dirty="0"/>
              <a:t>Edward Yoon</a:t>
            </a:r>
          </a:p>
          <a:p>
            <a:pPr algn="l"/>
            <a:r>
              <a:rPr lang="en-US" sz="3200" b="0" i="0" u="none" strike="noStrike" baseline="0" dirty="0"/>
              <a:t>Jules </a:t>
            </a:r>
            <a:r>
              <a:rPr lang="en-US" sz="3200" b="0" i="0" u="none" strike="noStrike" baseline="0" dirty="0" err="1"/>
              <a:t>Laross-Kanhan</a:t>
            </a:r>
            <a:endParaRPr lang="en-US" sz="3200" b="0" i="0" u="none" strike="noStrike" baseline="0" dirty="0"/>
          </a:p>
          <a:p>
            <a:r>
              <a:rPr lang="en-US" sz="3200" b="0" i="0" u="none" strike="noStrike" baseline="0" dirty="0"/>
              <a:t>Naresh Solanki</a:t>
            </a:r>
          </a:p>
        </p:txBody>
      </p:sp>
      <p:sp>
        <p:nvSpPr>
          <p:cNvPr id="7" name="TextBox 6">
            <a:extLst>
              <a:ext uri="{FF2B5EF4-FFF2-40B4-BE49-F238E27FC236}">
                <a16:creationId xmlns:a16="http://schemas.microsoft.com/office/drawing/2014/main" id="{6A054899-504E-C7A0-8174-FCA064D86956}"/>
              </a:ext>
            </a:extLst>
          </p:cNvPr>
          <p:cNvSpPr txBox="1"/>
          <p:nvPr/>
        </p:nvSpPr>
        <p:spPr>
          <a:xfrm>
            <a:off x="6445469" y="2869323"/>
            <a:ext cx="5204921" cy="2554545"/>
          </a:xfrm>
          <a:prstGeom prst="rect">
            <a:avLst/>
          </a:prstGeom>
          <a:noFill/>
        </p:spPr>
        <p:txBody>
          <a:bodyPr wrap="square">
            <a:spAutoFit/>
          </a:bodyPr>
          <a:lstStyle/>
          <a:p>
            <a:pPr algn="l"/>
            <a:r>
              <a:rPr lang="en-US" sz="3200" b="0" i="0" u="none" strike="noStrike" baseline="0" dirty="0"/>
              <a:t>Moe </a:t>
            </a:r>
            <a:r>
              <a:rPr lang="en-US" sz="3200" b="0" i="0" u="none" strike="noStrike" baseline="0" dirty="0" err="1"/>
              <a:t>Shemirani</a:t>
            </a:r>
            <a:endParaRPr lang="en-US" sz="3200" b="0" i="0" u="none" strike="noStrike" baseline="0" dirty="0"/>
          </a:p>
          <a:p>
            <a:pPr algn="l"/>
            <a:r>
              <a:rPr lang="en-US" sz="3200" b="0" i="0" u="none" strike="noStrike" baseline="0" dirty="0"/>
              <a:t>Louis Enriquez</a:t>
            </a:r>
          </a:p>
          <a:p>
            <a:pPr algn="l"/>
            <a:r>
              <a:rPr lang="en-US" sz="3200" b="0" i="0" u="none" strike="noStrike" baseline="0" dirty="0"/>
              <a:t>Kale Morita</a:t>
            </a:r>
          </a:p>
          <a:p>
            <a:pPr algn="l"/>
            <a:r>
              <a:rPr lang="en-US" sz="3200" b="0" i="0" u="none" strike="noStrike" baseline="0" dirty="0"/>
              <a:t>Gilbert Bernal, Jr.</a:t>
            </a:r>
          </a:p>
          <a:p>
            <a:pPr algn="l"/>
            <a:r>
              <a:rPr lang="en-US" sz="3200" dirty="0"/>
              <a:t>Vacant</a:t>
            </a:r>
          </a:p>
        </p:txBody>
      </p:sp>
    </p:spTree>
    <p:extLst>
      <p:ext uri="{BB962C8B-B14F-4D97-AF65-F5344CB8AC3E}">
        <p14:creationId xmlns:p14="http://schemas.microsoft.com/office/powerpoint/2010/main" val="19463740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329F3-9171-95CA-6110-6FED2DFA46E5}"/>
              </a:ext>
            </a:extLst>
          </p:cNvPr>
          <p:cNvSpPr>
            <a:spLocks noGrp="1"/>
          </p:cNvSpPr>
          <p:nvPr>
            <p:ph type="title"/>
          </p:nvPr>
        </p:nvSpPr>
        <p:spPr/>
        <p:txBody>
          <a:bodyPr/>
          <a:lstStyle/>
          <a:p>
            <a:r>
              <a:rPr lang="en-US" dirty="0"/>
              <a:t>GOALS</a:t>
            </a:r>
          </a:p>
        </p:txBody>
      </p:sp>
      <p:sp>
        <p:nvSpPr>
          <p:cNvPr id="3" name="Content Placeholder 2">
            <a:extLst>
              <a:ext uri="{FF2B5EF4-FFF2-40B4-BE49-F238E27FC236}">
                <a16:creationId xmlns:a16="http://schemas.microsoft.com/office/drawing/2014/main" id="{DCFDAFB2-074D-F558-3799-318376F6327C}"/>
              </a:ext>
            </a:extLst>
          </p:cNvPr>
          <p:cNvSpPr>
            <a:spLocks noGrp="1"/>
          </p:cNvSpPr>
          <p:nvPr>
            <p:ph idx="1"/>
          </p:nvPr>
        </p:nvSpPr>
        <p:spPr/>
        <p:txBody>
          <a:bodyPr>
            <a:normAutofit lnSpcReduction="10000"/>
          </a:bodyPr>
          <a:lstStyle/>
          <a:p>
            <a:r>
              <a:rPr lang="en-US" dirty="0"/>
              <a:t>Promote new business development opportunities; identify incentives that will encourage desirable business and industry to locate within the City; identify issues that would prevent businesses from locating to Gardena; provide input on finding ways to eliminate these issues;</a:t>
            </a:r>
          </a:p>
          <a:p>
            <a:r>
              <a:rPr lang="en-US" dirty="0"/>
              <a:t>Provide assistance and support reduce business retention issues; </a:t>
            </a:r>
          </a:p>
          <a:p>
            <a:r>
              <a:rPr lang="en-US" dirty="0"/>
              <a:t>Support appropriate legislation, updates to related City business policies; and</a:t>
            </a:r>
          </a:p>
          <a:p>
            <a:r>
              <a:rPr lang="en-US" dirty="0"/>
              <a:t>Provide support on issues effecting the economy and quality of life in the City.</a:t>
            </a:r>
          </a:p>
          <a:p>
            <a:endParaRPr lang="en-US" dirty="0"/>
          </a:p>
        </p:txBody>
      </p:sp>
    </p:spTree>
    <p:extLst>
      <p:ext uri="{BB962C8B-B14F-4D97-AF65-F5344CB8AC3E}">
        <p14:creationId xmlns:p14="http://schemas.microsoft.com/office/powerpoint/2010/main" val="7787063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E8B96-04C7-F9BE-172D-A00E58985D91}"/>
              </a:ext>
            </a:extLst>
          </p:cNvPr>
          <p:cNvSpPr>
            <a:spLocks noGrp="1"/>
          </p:cNvSpPr>
          <p:nvPr>
            <p:ph type="title"/>
          </p:nvPr>
        </p:nvSpPr>
        <p:spPr/>
        <p:txBody>
          <a:bodyPr/>
          <a:lstStyle/>
          <a:p>
            <a:r>
              <a:rPr lang="en-US" dirty="0"/>
              <a:t>DISCUSSIONS</a:t>
            </a:r>
          </a:p>
        </p:txBody>
      </p:sp>
      <p:sp>
        <p:nvSpPr>
          <p:cNvPr id="3" name="Content Placeholder 2">
            <a:extLst>
              <a:ext uri="{FF2B5EF4-FFF2-40B4-BE49-F238E27FC236}">
                <a16:creationId xmlns:a16="http://schemas.microsoft.com/office/drawing/2014/main" id="{AAD46786-D256-BA82-603E-6ACC08483DEB}"/>
              </a:ext>
            </a:extLst>
          </p:cNvPr>
          <p:cNvSpPr>
            <a:spLocks noGrp="1"/>
          </p:cNvSpPr>
          <p:nvPr>
            <p:ph idx="1"/>
          </p:nvPr>
        </p:nvSpPr>
        <p:spPr/>
        <p:txBody>
          <a:bodyPr>
            <a:normAutofit/>
          </a:bodyPr>
          <a:lstStyle/>
          <a:p>
            <a:pPr marL="514350" indent="-514350">
              <a:buFont typeface="+mj-lt"/>
              <a:buAutoNum type="arabicPeriod"/>
            </a:pPr>
            <a:r>
              <a:rPr lang="en-US" dirty="0"/>
              <a:t>South Bay Workforce Investment Board (SBWIB)</a:t>
            </a:r>
          </a:p>
          <a:p>
            <a:pPr lvl="1"/>
            <a:r>
              <a:rPr lang="en-US" dirty="0"/>
              <a:t>GEBAC receives, reviews, and recommends the nomination of the new board members to represent the City of Gardena.</a:t>
            </a:r>
          </a:p>
          <a:p>
            <a:pPr marL="514350" indent="-514350">
              <a:buFont typeface="+mj-lt"/>
              <a:buAutoNum type="arabicPeriod"/>
            </a:pPr>
            <a:r>
              <a:rPr lang="en-US" dirty="0"/>
              <a:t>Gardena Boulevard Revitalization </a:t>
            </a:r>
          </a:p>
          <a:p>
            <a:pPr lvl="1"/>
            <a:r>
              <a:rPr lang="en-US" dirty="0"/>
              <a:t>City of Gardena was awarded $2 Million State Earmark for the revitalization of Gardena Boulevard.</a:t>
            </a:r>
          </a:p>
          <a:p>
            <a:pPr lvl="1" algn="just"/>
            <a:r>
              <a:rPr lang="en-US" dirty="0"/>
              <a:t>City Council directed GEBAC to seek input from the Gardena Boulevard community and to recommend activities for the use of the grant funds.</a:t>
            </a:r>
          </a:p>
        </p:txBody>
      </p:sp>
    </p:spTree>
    <p:extLst>
      <p:ext uri="{BB962C8B-B14F-4D97-AF65-F5344CB8AC3E}">
        <p14:creationId xmlns:p14="http://schemas.microsoft.com/office/powerpoint/2010/main" val="27827688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725DE9-F86D-89F6-C0EF-F11B3990564E}"/>
              </a:ext>
            </a:extLst>
          </p:cNvPr>
          <p:cNvSpPr>
            <a:spLocks noGrp="1"/>
          </p:cNvSpPr>
          <p:nvPr>
            <p:ph type="title"/>
          </p:nvPr>
        </p:nvSpPr>
        <p:spPr/>
        <p:txBody>
          <a:bodyPr>
            <a:normAutofit/>
          </a:bodyPr>
          <a:lstStyle/>
          <a:p>
            <a:r>
              <a:rPr lang="en-US" dirty="0"/>
              <a:t>Gardena Boulevard Revitalization</a:t>
            </a:r>
          </a:p>
        </p:txBody>
      </p:sp>
      <p:sp>
        <p:nvSpPr>
          <p:cNvPr id="3" name="Content Placeholder 2">
            <a:extLst>
              <a:ext uri="{FF2B5EF4-FFF2-40B4-BE49-F238E27FC236}">
                <a16:creationId xmlns:a16="http://schemas.microsoft.com/office/drawing/2014/main" id="{8E5F60E1-789E-4E2E-14CE-6AFD45E134E6}"/>
              </a:ext>
            </a:extLst>
          </p:cNvPr>
          <p:cNvSpPr>
            <a:spLocks noGrp="1"/>
          </p:cNvSpPr>
          <p:nvPr>
            <p:ph idx="1"/>
          </p:nvPr>
        </p:nvSpPr>
        <p:spPr/>
        <p:txBody>
          <a:bodyPr>
            <a:normAutofit lnSpcReduction="10000"/>
          </a:bodyPr>
          <a:lstStyle/>
          <a:p>
            <a:pPr marL="0" marR="0" indent="0" algn="just">
              <a:spcBef>
                <a:spcPts val="0"/>
              </a:spcBef>
              <a:spcAft>
                <a:spcPts val="0"/>
              </a:spcAft>
              <a:buNone/>
            </a:pPr>
            <a:r>
              <a:rPr lang="en-US" sz="2400" dirty="0">
                <a:effectLst/>
                <a:ea typeface="Calibri" panose="020F0502020204030204" pitchFamily="34" charset="0"/>
                <a:cs typeface="Times New Roman" panose="02020603050405020304" pitchFamily="18" charset="0"/>
              </a:rPr>
              <a:t>Following are the priorities GEBAC had identified based on the community feedback:</a:t>
            </a:r>
          </a:p>
          <a:p>
            <a:pPr marL="0" marR="0" indent="0" algn="just">
              <a:spcBef>
                <a:spcPts val="0"/>
              </a:spcBef>
              <a:spcAft>
                <a:spcPts val="0"/>
              </a:spcAft>
              <a:buNone/>
            </a:pPr>
            <a:endParaRPr lang="en-US" sz="2400" dirty="0">
              <a:effectLst/>
              <a:ea typeface="Calibri" panose="020F0502020204030204" pitchFamily="34" charset="0"/>
              <a:cs typeface="Times New Roman" panose="02020603050405020304" pitchFamily="18" charset="0"/>
            </a:endParaRPr>
          </a:p>
          <a:p>
            <a:pPr marL="800100" lvl="1" indent="-342900" algn="just">
              <a:spcBef>
                <a:spcPts val="0"/>
              </a:spcBef>
              <a:buFont typeface="+mj-lt"/>
              <a:buAutoNum type="arabicPeriod"/>
            </a:pPr>
            <a:r>
              <a:rPr lang="en-US" b="1" dirty="0">
                <a:effectLst/>
                <a:ea typeface="Calibri" panose="020F0502020204030204" pitchFamily="34" charset="0"/>
                <a:cs typeface="Times New Roman" panose="02020603050405020304" pitchFamily="18" charset="0"/>
              </a:rPr>
              <a:t>Inadequate parking: </a:t>
            </a:r>
            <a:r>
              <a:rPr lang="en-US" dirty="0">
                <a:effectLst/>
                <a:ea typeface="Calibri" panose="020F0502020204030204" pitchFamily="34" charset="0"/>
                <a:cs typeface="Times New Roman" panose="02020603050405020304" pitchFamily="18" charset="0"/>
              </a:rPr>
              <a:t>The shortage of parking spaces along the Boulevard discourages potential customers, resulting in a decline in foot traffic.</a:t>
            </a:r>
          </a:p>
          <a:p>
            <a:pPr marL="800100" lvl="1" indent="-342900" algn="just">
              <a:spcBef>
                <a:spcPts val="0"/>
              </a:spcBef>
              <a:buFont typeface="+mj-lt"/>
              <a:buAutoNum type="arabicPeriod"/>
            </a:pPr>
            <a:r>
              <a:rPr lang="en-US" b="1" dirty="0">
                <a:effectLst/>
                <a:ea typeface="Calibri" panose="020F0502020204030204" pitchFamily="34" charset="0"/>
                <a:cs typeface="Times New Roman" panose="02020603050405020304" pitchFamily="18" charset="0"/>
              </a:rPr>
              <a:t>Safety and decorative lighting: </a:t>
            </a:r>
            <a:r>
              <a:rPr lang="en-US" dirty="0">
                <a:effectLst/>
                <a:ea typeface="Calibri" panose="020F0502020204030204" pitchFamily="34" charset="0"/>
                <a:cs typeface="Times New Roman" panose="02020603050405020304" pitchFamily="18" charset="0"/>
              </a:rPr>
              <a:t>Dimly lit streets and inadequate streetlights discourage small businesses from operating beyond regular business hours.</a:t>
            </a:r>
          </a:p>
          <a:p>
            <a:pPr marL="800100" lvl="1" indent="-342900" algn="just">
              <a:spcBef>
                <a:spcPts val="0"/>
              </a:spcBef>
              <a:buFont typeface="+mj-lt"/>
              <a:buAutoNum type="arabicPeriod"/>
            </a:pPr>
            <a:r>
              <a:rPr lang="en-US" b="1" dirty="0">
                <a:effectLst/>
                <a:ea typeface="Calibri" panose="020F0502020204030204" pitchFamily="34" charset="0"/>
                <a:cs typeface="Times New Roman" panose="02020603050405020304" pitchFamily="18" charset="0"/>
              </a:rPr>
              <a:t>Facade improvement: </a:t>
            </a:r>
            <a:r>
              <a:rPr lang="en-US" dirty="0">
                <a:effectLst/>
                <a:ea typeface="Calibri" panose="020F0502020204030204" pitchFamily="34" charset="0"/>
                <a:cs typeface="Times New Roman" panose="02020603050405020304" pitchFamily="18" charset="0"/>
              </a:rPr>
              <a:t>Several structures along the Boulevard require modernization to create a more inviting and contemporary ambiance.</a:t>
            </a:r>
          </a:p>
          <a:p>
            <a:pPr marL="800100" lvl="1" indent="-342900" algn="just">
              <a:spcBef>
                <a:spcPts val="0"/>
              </a:spcBef>
              <a:buFont typeface="+mj-lt"/>
              <a:buAutoNum type="arabicPeriod"/>
            </a:pPr>
            <a:endParaRPr lang="en-US" sz="2200" b="1" dirty="0">
              <a:ea typeface="Calibri" panose="020F0502020204030204" pitchFamily="34" charset="0"/>
              <a:cs typeface="Times New Roman" panose="02020603050405020304" pitchFamily="18" charset="0"/>
            </a:endParaRPr>
          </a:p>
          <a:p>
            <a:pPr marL="457200" lvl="1" indent="0" algn="just">
              <a:spcBef>
                <a:spcPts val="0"/>
              </a:spcBef>
              <a:buNone/>
            </a:pPr>
            <a:endParaRPr lang="en-US" sz="2200" b="1" dirty="0">
              <a:ea typeface="Calibri" panose="020F0502020204030204" pitchFamily="34" charset="0"/>
              <a:cs typeface="Times New Roman" panose="02020603050405020304" pitchFamily="18" charset="0"/>
            </a:endParaRPr>
          </a:p>
          <a:p>
            <a:pPr marL="0" lvl="1" indent="0" algn="just">
              <a:spcBef>
                <a:spcPts val="0"/>
              </a:spcBef>
              <a:buNone/>
            </a:pPr>
            <a:r>
              <a:rPr lang="en-US" sz="2200" b="1" dirty="0">
                <a:effectLst/>
                <a:ea typeface="Calibri" panose="020F0502020204030204" pitchFamily="34" charset="0"/>
              </a:rPr>
              <a:t>Recommendation: </a:t>
            </a:r>
            <a:r>
              <a:rPr lang="en-US" sz="2200" dirty="0">
                <a:effectLst/>
                <a:ea typeface="Calibri" panose="020F0502020204030204" pitchFamily="34" charset="0"/>
              </a:rPr>
              <a:t>City Council consider the acquisition of the vacant lot on 1112 W Gardena Boulevard as the program of the revitalization of Gardena Boulevard. </a:t>
            </a:r>
          </a:p>
          <a:p>
            <a:pPr marL="0" indent="0" algn="just">
              <a:buNone/>
            </a:pPr>
            <a:endParaRPr lang="en-US" sz="2400" dirty="0"/>
          </a:p>
        </p:txBody>
      </p:sp>
    </p:spTree>
    <p:extLst>
      <p:ext uri="{BB962C8B-B14F-4D97-AF65-F5344CB8AC3E}">
        <p14:creationId xmlns:p14="http://schemas.microsoft.com/office/powerpoint/2010/main" val="11960244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11451</TotalTime>
  <Words>602</Words>
  <Application>Microsoft Office PowerPoint</Application>
  <PresentationFormat>Widescreen</PresentationFormat>
  <Paragraphs>53</Paragraphs>
  <Slides>6</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Gardena Economic Business Advisory Commission (GEBAC)</vt:lpstr>
      <vt:lpstr>MISSION</vt:lpstr>
      <vt:lpstr>MEMBERS</vt:lpstr>
      <vt:lpstr>GOALS</vt:lpstr>
      <vt:lpstr>DISCUSSIONS</vt:lpstr>
      <vt:lpstr>Gardena Boulevard Revitalization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Gardena Economic Advisory Commission (GEBAC)</dc:title>
  <dc:creator>Jackie Choi</dc:creator>
  <cp:lastModifiedBy>Jackie Choi</cp:lastModifiedBy>
  <cp:revision>14</cp:revision>
  <cp:lastPrinted>2023-10-24T00:56:20Z</cp:lastPrinted>
  <dcterms:created xsi:type="dcterms:W3CDTF">2023-01-17T23:30:48Z</dcterms:created>
  <dcterms:modified xsi:type="dcterms:W3CDTF">2023-10-24T01:01:37Z</dcterms:modified>
</cp:coreProperties>
</file>