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2964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Poppins" panose="00000500000000000000" pitchFamily="2" charset="0"/>
      <p:regular r:id="rId22"/>
      <p:bold r:id="rId23"/>
      <p:italic r:id="rId24"/>
      <p:boldItalic r:id="rId25"/>
    </p:embeddedFont>
    <p:embeddedFont>
      <p:font typeface="Poppins Bold" panose="00000800000000000000" charset="0"/>
      <p:regular r:id="rId26"/>
    </p:embeddedFont>
    <p:embeddedFont>
      <p:font typeface="Poppins Semi-Bold" panose="020B0604020202020204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36" y="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b3266831.smushcdn.com/3266831/wp-content/uploads/2022/12/Aquatics-Senior-Center-1_Page_2.jpg?lossy=2&amp;strip=1&amp;webp=1" TargetMode="External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9.svg"/><Relationship Id="rId7" Type="http://schemas.openxmlformats.org/officeDocument/2006/relationships/image" Target="../media/image3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3.svg"/><Relationship Id="rId18" Type="http://schemas.openxmlformats.org/officeDocument/2006/relationships/image" Target="../media/image45.png"/><Relationship Id="rId3" Type="http://schemas.openxmlformats.org/officeDocument/2006/relationships/image" Target="../media/image9.svg"/><Relationship Id="rId21" Type="http://schemas.openxmlformats.org/officeDocument/2006/relationships/image" Target="../media/image48.svg"/><Relationship Id="rId7" Type="http://schemas.openxmlformats.org/officeDocument/2006/relationships/image" Target="../media/image44.svg"/><Relationship Id="rId12" Type="http://schemas.openxmlformats.org/officeDocument/2006/relationships/image" Target="../media/image12.png"/><Relationship Id="rId17" Type="http://schemas.openxmlformats.org/officeDocument/2006/relationships/image" Target="../media/image34.svg"/><Relationship Id="rId2" Type="http://schemas.openxmlformats.org/officeDocument/2006/relationships/image" Target="../media/image8.png"/><Relationship Id="rId16" Type="http://schemas.openxmlformats.org/officeDocument/2006/relationships/image" Target="../media/image3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11.svg"/><Relationship Id="rId5" Type="http://schemas.openxmlformats.org/officeDocument/2006/relationships/image" Target="../media/image42.svg"/><Relationship Id="rId15" Type="http://schemas.openxmlformats.org/officeDocument/2006/relationships/image" Target="../media/image32.svg"/><Relationship Id="rId23" Type="http://schemas.openxmlformats.org/officeDocument/2006/relationships/image" Target="../media/image50.svg"/><Relationship Id="rId10" Type="http://schemas.openxmlformats.org/officeDocument/2006/relationships/image" Target="../media/image10.png"/><Relationship Id="rId19" Type="http://schemas.openxmlformats.org/officeDocument/2006/relationships/image" Target="../media/image46.svg"/><Relationship Id="rId4" Type="http://schemas.openxmlformats.org/officeDocument/2006/relationships/image" Target="../media/image41.png"/><Relationship Id="rId9" Type="http://schemas.openxmlformats.org/officeDocument/2006/relationships/image" Target="../media/image30.svg"/><Relationship Id="rId14" Type="http://schemas.openxmlformats.org/officeDocument/2006/relationships/image" Target="../media/image31.png"/><Relationship Id="rId22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9.png"/><Relationship Id="rId5" Type="http://schemas.openxmlformats.org/officeDocument/2006/relationships/image" Target="../media/image4.svg"/><Relationship Id="rId10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17.png"/><Relationship Id="rId14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30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30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3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34.svg"/><Relationship Id="rId5" Type="http://schemas.openxmlformats.org/officeDocument/2006/relationships/image" Target="../media/image11.svg"/><Relationship Id="rId10" Type="http://schemas.openxmlformats.org/officeDocument/2006/relationships/image" Target="../media/image33.png"/><Relationship Id="rId4" Type="http://schemas.openxmlformats.org/officeDocument/2006/relationships/image" Target="../media/image10.png"/><Relationship Id="rId9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hyperlink" Target="https://www.google.com/search?sca_esv=573847129&amp;rlz=1C1ASUM_enUS997US997&amp;sxsrf=AM9HkKmHBXljnCGSe4Qgk6b7rc678_oBLQ:1697489249599&amp;q=certainty&amp;si=ALGXSlbSiMNWMsv5Y0U_0sBS8EWzk0PraxqfC9H4MFe3BQ9ywa8f_Sie1jSTnuSI8PvshBHIJZVXYexLcj0v8hWUlptgluvc6Q%3D%3D&amp;expnd=1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s://www.google.com/search?sca_esv=573847129&amp;rlz=1C1ASUM_enUS997US997&amp;sxsrf=AM9HkKmHBXljnCGSe4Qgk6b7rc678_oBLQ:1697489249599&amp;q=circumstance&amp;si=ALGXSlb91IXEiYApD91csfAulariPHISf_csIMKjZu0yb2d22IkX0dOyJVTRvvLJ1yqXq-_dBSF1LuGJ3UZQTOPSZPUeDKoj0leWblsAmHLfSKN6TT9mB1w%3D&amp;expnd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156743">
            <a:off x="3432655" y="5851133"/>
            <a:ext cx="19419733" cy="4927757"/>
          </a:xfrm>
          <a:custGeom>
            <a:avLst/>
            <a:gdLst/>
            <a:ahLst/>
            <a:cxnLst/>
            <a:rect l="l" t="t" r="r" b="b"/>
            <a:pathLst>
              <a:path w="19419733" h="4927757">
                <a:moveTo>
                  <a:pt x="0" y="0"/>
                </a:moveTo>
                <a:lnTo>
                  <a:pt x="19419733" y="0"/>
                </a:lnTo>
                <a:lnTo>
                  <a:pt x="19419733" y="4927757"/>
                </a:lnTo>
                <a:lnTo>
                  <a:pt x="0" y="49277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 rot="3770254">
            <a:off x="15063529" y="7586485"/>
            <a:ext cx="3342967" cy="6002834"/>
            <a:chOff x="0" y="0"/>
            <a:chExt cx="812800" cy="14595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1459513"/>
            </a:xfrm>
            <a:custGeom>
              <a:avLst/>
              <a:gdLst/>
              <a:ahLst/>
              <a:cxnLst/>
              <a:rect l="l" t="t" r="r" b="b"/>
              <a:pathLst>
                <a:path w="812800" h="1459513">
                  <a:moveTo>
                    <a:pt x="0" y="0"/>
                  </a:moveTo>
                  <a:lnTo>
                    <a:pt x="812800" y="0"/>
                  </a:lnTo>
                  <a:lnTo>
                    <a:pt x="812800" y="1459513"/>
                  </a:lnTo>
                  <a:lnTo>
                    <a:pt x="0" y="1459513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812800" cy="1516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394909">
            <a:off x="1183064" y="-2572582"/>
            <a:ext cx="16367478" cy="5564942"/>
          </a:xfrm>
          <a:custGeom>
            <a:avLst/>
            <a:gdLst/>
            <a:ahLst/>
            <a:cxnLst/>
            <a:rect l="l" t="t" r="r" b="b"/>
            <a:pathLst>
              <a:path w="16367478" h="5564942">
                <a:moveTo>
                  <a:pt x="0" y="0"/>
                </a:moveTo>
                <a:lnTo>
                  <a:pt x="16367478" y="0"/>
                </a:lnTo>
                <a:lnTo>
                  <a:pt x="16367478" y="5564943"/>
                </a:lnTo>
                <a:lnTo>
                  <a:pt x="0" y="55649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 rot="8202600">
            <a:off x="11314825" y="-7625590"/>
            <a:ext cx="12039093" cy="13253655"/>
            <a:chOff x="0" y="0"/>
            <a:chExt cx="2927153" cy="32224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27153" cy="3222458"/>
            </a:xfrm>
            <a:custGeom>
              <a:avLst/>
              <a:gdLst/>
              <a:ahLst/>
              <a:cxnLst/>
              <a:rect l="l" t="t" r="r" b="b"/>
              <a:pathLst>
                <a:path w="2927153" h="3222458">
                  <a:moveTo>
                    <a:pt x="0" y="0"/>
                  </a:moveTo>
                  <a:lnTo>
                    <a:pt x="2927153" y="0"/>
                  </a:lnTo>
                  <a:lnTo>
                    <a:pt x="2927153" y="3222458"/>
                  </a:lnTo>
                  <a:lnTo>
                    <a:pt x="0" y="3222458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927153" cy="3279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0009684" y="172544"/>
            <a:ext cx="9941911" cy="9941911"/>
          </a:xfrm>
          <a:custGeom>
            <a:avLst/>
            <a:gdLst/>
            <a:ahLst/>
            <a:cxnLst/>
            <a:rect l="l" t="t" r="r" b="b"/>
            <a:pathLst>
              <a:path w="9941911" h="9941911">
                <a:moveTo>
                  <a:pt x="0" y="0"/>
                </a:moveTo>
                <a:lnTo>
                  <a:pt x="9941912" y="0"/>
                </a:lnTo>
                <a:lnTo>
                  <a:pt x="9941912" y="9941912"/>
                </a:lnTo>
                <a:lnTo>
                  <a:pt x="0" y="99419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0847464" y="466174"/>
            <a:ext cx="9321013" cy="932101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078635" y="865716"/>
            <a:ext cx="8717715" cy="8717715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425774" y="1010404"/>
            <a:ext cx="8164395" cy="8164362"/>
            <a:chOff x="0" y="0"/>
            <a:chExt cx="6350000" cy="6349975"/>
          </a:xfrm>
        </p:grpSpPr>
        <p:sp>
          <p:nvSpPr>
            <p:cNvPr id="18" name="Freeform 18">
              <a:hlinkClick r:id="rId8" tooltip="https://b3266831.smushcdn.com/3266831/wp-content/uploads/2022/12/Aquatics-Senior-Center-1_Page_2.jpg?lossy=2&amp;strip=1&amp;webp=1"/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-1719221" y="5929194"/>
            <a:ext cx="8898170" cy="3042980"/>
            <a:chOff x="0" y="0"/>
            <a:chExt cx="6198611" cy="211979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198611" cy="2119790"/>
            </a:xfrm>
            <a:custGeom>
              <a:avLst/>
              <a:gdLst/>
              <a:ahLst/>
              <a:cxnLst/>
              <a:rect l="l" t="t" r="r" b="b"/>
              <a:pathLst>
                <a:path w="6198611" h="2119790">
                  <a:moveTo>
                    <a:pt x="5995411" y="0"/>
                  </a:moveTo>
                  <a:cubicBezTo>
                    <a:pt x="6107635" y="0"/>
                    <a:pt x="6198611" y="474531"/>
                    <a:pt x="6198611" y="1059895"/>
                  </a:cubicBezTo>
                  <a:cubicBezTo>
                    <a:pt x="6198611" y="1645259"/>
                    <a:pt x="6107635" y="2119790"/>
                    <a:pt x="5995411" y="2119790"/>
                  </a:cubicBezTo>
                  <a:lnTo>
                    <a:pt x="203200" y="2119790"/>
                  </a:lnTo>
                  <a:cubicBezTo>
                    <a:pt x="90976" y="2119790"/>
                    <a:pt x="0" y="1645259"/>
                    <a:pt x="0" y="1059895"/>
                  </a:cubicBezTo>
                  <a:cubicBezTo>
                    <a:pt x="0" y="474531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6198611" cy="21769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282006" y="2381338"/>
            <a:ext cx="8497533" cy="1740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70"/>
              </a:lnSpc>
            </a:pPr>
            <a:r>
              <a:rPr lang="en-US" sz="5851">
                <a:solidFill>
                  <a:srgbClr val="002F60"/>
                </a:solidFill>
                <a:latin typeface="Poppins Bold"/>
              </a:rPr>
              <a:t>Procurement Practices and Policies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82006" y="6085766"/>
            <a:ext cx="6896944" cy="2351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99"/>
              </a:lnSpc>
            </a:pPr>
            <a:r>
              <a:rPr lang="en-US" sz="4034" spc="173">
                <a:solidFill>
                  <a:srgbClr val="FFFFFF"/>
                </a:solidFill>
                <a:latin typeface="Poppins Semi-Bold"/>
              </a:rPr>
              <a:t>Special Study Session</a:t>
            </a:r>
          </a:p>
          <a:p>
            <a:pPr>
              <a:lnSpc>
                <a:spcPts val="4599"/>
              </a:lnSpc>
            </a:pPr>
            <a:r>
              <a:rPr lang="en-US" sz="4034" spc="173">
                <a:solidFill>
                  <a:srgbClr val="FFFFFF"/>
                </a:solidFill>
                <a:latin typeface="Poppins Semi-Bold"/>
              </a:rPr>
              <a:t>City of Gardena</a:t>
            </a:r>
          </a:p>
          <a:p>
            <a:pPr>
              <a:lnSpc>
                <a:spcPts val="4599"/>
              </a:lnSpc>
            </a:pPr>
            <a:r>
              <a:rPr lang="en-US" sz="4034" spc="173">
                <a:solidFill>
                  <a:srgbClr val="FFFFFF"/>
                </a:solidFill>
                <a:latin typeface="Poppins Semi-Bold"/>
              </a:rPr>
              <a:t>City Council</a:t>
            </a:r>
          </a:p>
          <a:p>
            <a:pPr>
              <a:lnSpc>
                <a:spcPts val="4599"/>
              </a:lnSpc>
            </a:pPr>
            <a:r>
              <a:rPr lang="en-US" sz="4034" spc="173">
                <a:solidFill>
                  <a:srgbClr val="FFFFFF"/>
                </a:solidFill>
                <a:latin typeface="Poppins Semi-Bold"/>
              </a:rPr>
              <a:t>October 24, 2023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75932" y="2027101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75932" y="524948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647652" y="532120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647652" y="2098821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75932" y="8331457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647652" y="8403177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899735" y="2358557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899735" y="5580944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899735" y="8661392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1899735" y="434783"/>
            <a:ext cx="14293696" cy="1362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Contingencies </a:t>
            </a:r>
          </a:p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(Range from 10 to 25 percent)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47687" y="1995086"/>
            <a:ext cx="9797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Why are contingencies needed?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947687" y="5569776"/>
            <a:ext cx="506099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When are they used?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47687" y="8498357"/>
            <a:ext cx="5403615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How are they used?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47687" y="2596507"/>
            <a:ext cx="14108139" cy="2927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Not all potential scenarios can be included in an accurate scope of work </a:t>
            </a:r>
          </a:p>
          <a:p>
            <a:pPr marL="1058112" lvl="2" indent="-352704">
              <a:lnSpc>
                <a:spcPts val="2916"/>
              </a:lnSpc>
              <a:buFont typeface="Arial"/>
              <a:buChar char="⚬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Incentive for City to have a good scope of work to guarantee best/most accurate cost from vendor/supplier</a:t>
            </a:r>
          </a:p>
          <a:p>
            <a:pPr marL="1058112" lvl="2" indent="-352704">
              <a:lnSpc>
                <a:spcPts val="2916"/>
              </a:lnSpc>
              <a:buFont typeface="Arial"/>
              <a:buChar char="⚬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We want to avoid vendor/supplier inflating costs to account for every potential scenario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Without contingencies, changes would need to be re-procured, jeopardizing project consistency and cost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Impossible to account for all unforeseen conditions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47687" y="6099495"/>
            <a:ext cx="13592955" cy="2203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City needs related/additional work that was not included in original scope (need more outreach, need to move a piece of equipment, need additional training hours on a technology project)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Discovery of unforeseen conditions (bad soil conditions, flooding of project site due to rain)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Council Directives for specific changes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957212" y="9085226"/>
            <a:ext cx="12064021" cy="104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 algn="just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Prior City approval of change - both for cost and scope</a:t>
            </a:r>
          </a:p>
          <a:p>
            <a:pPr marL="529056" lvl="1" indent="-264528" algn="just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May use both formal and informal processes to document the change</a:t>
            </a:r>
          </a:p>
          <a:p>
            <a:pPr algn="just">
              <a:lnSpc>
                <a:spcPts val="2321"/>
              </a:lnSpc>
            </a:pPr>
            <a:endParaRPr lang="en-US" sz="2450">
              <a:solidFill>
                <a:srgbClr val="000000"/>
              </a:solidFill>
              <a:latin typeface="Poppins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7854232" y="9530594"/>
            <a:ext cx="228749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890529" y="-4147648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754090" y="2383070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2" y="0"/>
                </a:lnTo>
                <a:lnTo>
                  <a:pt x="1183792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754090" y="6590931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2" y="0"/>
                </a:lnTo>
                <a:lnTo>
                  <a:pt x="1183792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825810" y="6662651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2" y="0"/>
                </a:lnTo>
                <a:lnTo>
                  <a:pt x="1040352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825810" y="2454790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2" y="0"/>
                </a:lnTo>
                <a:lnTo>
                  <a:pt x="1040352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077893" y="2714527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600" y="0"/>
                </a:lnTo>
                <a:lnTo>
                  <a:pt x="606600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077893" y="6922388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600" y="0"/>
                </a:lnTo>
                <a:lnTo>
                  <a:pt x="606600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5030091" y="660654"/>
            <a:ext cx="8227818" cy="1206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City Projects</a:t>
            </a:r>
          </a:p>
          <a:p>
            <a:pPr algn="ctr">
              <a:lnSpc>
                <a:spcPts val="4025"/>
              </a:lnSpc>
            </a:pPr>
            <a:r>
              <a:rPr lang="en-US" sz="3500">
                <a:solidFill>
                  <a:srgbClr val="000000"/>
                </a:solidFill>
                <a:latin typeface="Poppins Bold"/>
              </a:rPr>
              <a:t>Public Works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729756" y="2344970"/>
            <a:ext cx="1029593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Review of 22 Public Works Capital Projects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729756" y="6546746"/>
            <a:ext cx="7869582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Use of Contingencies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729756" y="2884214"/>
            <a:ext cx="14905844" cy="3222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2235" lvl="1" indent="-286117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Types of projects include: consultant and contractors used for street pavement improvements, building rehabilitations, pedestrian safety improvements, etc. </a:t>
            </a:r>
          </a:p>
          <a:p>
            <a:pPr>
              <a:lnSpc>
                <a:spcPts val="3154"/>
              </a:lnSpc>
            </a:pPr>
            <a:endParaRPr lang="en-US" sz="2650">
              <a:solidFill>
                <a:srgbClr val="000000"/>
              </a:solidFill>
              <a:latin typeface="Poppins"/>
            </a:endParaRPr>
          </a:p>
          <a:p>
            <a:pPr marL="572235" lvl="1" indent="-286117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Contingency used in 32% of the projects (7 projects)</a:t>
            </a:r>
          </a:p>
          <a:p>
            <a:pPr marL="1144470" lvl="2" indent="-381490">
              <a:lnSpc>
                <a:spcPts val="3154"/>
              </a:lnSpc>
              <a:buFont typeface="Arial"/>
              <a:buChar char="⚬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These projects ranged in value from $71,900 to $1,481,800.</a:t>
            </a:r>
          </a:p>
          <a:p>
            <a:pPr marL="1144470" lvl="2" indent="-381490">
              <a:lnSpc>
                <a:spcPts val="3154"/>
              </a:lnSpc>
              <a:buFont typeface="Arial"/>
              <a:buChar char="⚬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Contingency on these projects was average of 6% of project values.</a:t>
            </a:r>
          </a:p>
          <a:p>
            <a:pPr>
              <a:lnSpc>
                <a:spcPts val="3154"/>
              </a:lnSpc>
            </a:pPr>
            <a:endParaRPr lang="en-US" sz="2650">
              <a:solidFill>
                <a:srgbClr val="000000"/>
              </a:solidFill>
              <a:latin typeface="Poppins"/>
            </a:endParaRPr>
          </a:p>
          <a:p>
            <a:pPr marL="572235" lvl="1" indent="-286117" algn="l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Of the 22 projects, 68% (15) came in </a:t>
            </a:r>
            <a:r>
              <a:rPr lang="en-US" sz="2650" u="sng">
                <a:solidFill>
                  <a:srgbClr val="000000"/>
                </a:solidFill>
                <a:latin typeface="Poppins"/>
              </a:rPr>
              <a:t>at</a:t>
            </a:r>
            <a:r>
              <a:rPr lang="en-US" sz="2650">
                <a:solidFill>
                  <a:srgbClr val="000000"/>
                </a:solidFill>
                <a:latin typeface="Poppins"/>
              </a:rPr>
              <a:t> or </a:t>
            </a:r>
            <a:r>
              <a:rPr lang="en-US" sz="2650" u="sng">
                <a:solidFill>
                  <a:srgbClr val="000000"/>
                </a:solidFill>
                <a:latin typeface="Poppins"/>
              </a:rPr>
              <a:t>under</a:t>
            </a:r>
            <a:r>
              <a:rPr lang="en-US" sz="2650">
                <a:solidFill>
                  <a:srgbClr val="000000"/>
                </a:solidFill>
                <a:latin typeface="Poppins"/>
              </a:rPr>
              <a:t> original budget.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729756" y="7154252"/>
            <a:ext cx="15088651" cy="2565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Quantity overruns – Additional asphalt, concrete installation and removal, curb &amp; gutter, sidewalk, etc.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Additional scope – Requested by residents, businesses and constituents to construct additional access ramps, pavement striping &amp; signs, traffic pedestrian push/audible buttons, etc.  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Unforeseen conditions – Deteriorated water, storm/roof drains and sewer pipes, HVAC insulation, analog to digital conversion, etc.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7891365" y="9530594"/>
            <a:ext cx="154484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895743" y="1982565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967463" y="2054285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963004" y="6838423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034724" y="6910143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219546" y="2314021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600" y="0"/>
                </a:lnTo>
                <a:lnTo>
                  <a:pt x="606600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286807" y="7168358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600" y="0"/>
                </a:lnTo>
                <a:lnTo>
                  <a:pt x="606600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5030091" y="596443"/>
            <a:ext cx="8227818" cy="1206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City Projects</a:t>
            </a:r>
          </a:p>
          <a:p>
            <a:pPr algn="ctr">
              <a:lnSpc>
                <a:spcPts val="4025"/>
              </a:lnSpc>
            </a:pPr>
            <a:r>
              <a:rPr lang="en-US" sz="3500">
                <a:solidFill>
                  <a:srgbClr val="000000"/>
                </a:solidFill>
                <a:latin typeface="Poppins Bold"/>
              </a:rPr>
              <a:t>GTrans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69220" y="1944465"/>
            <a:ext cx="1029593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Review of 32 GTrans Projects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701274" y="6128233"/>
            <a:ext cx="1331161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Use of Contingencies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669220" y="2549325"/>
            <a:ext cx="14789512" cy="362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2235" lvl="1" indent="-286117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Types of projects include: suppliers and contractors used for CNG station construction, new technology deployment, and bus purchase and manufacturing.</a:t>
            </a:r>
          </a:p>
          <a:p>
            <a:pPr>
              <a:lnSpc>
                <a:spcPts val="3154"/>
              </a:lnSpc>
            </a:pPr>
            <a:endParaRPr lang="en-US" sz="2650">
              <a:solidFill>
                <a:srgbClr val="000000"/>
              </a:solidFill>
              <a:latin typeface="Poppins"/>
            </a:endParaRPr>
          </a:p>
          <a:p>
            <a:pPr marL="572235" lvl="1" indent="-286117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Contingency used in 16% of the projects (5 projects)</a:t>
            </a:r>
          </a:p>
          <a:p>
            <a:pPr marL="1144470" lvl="2" indent="-381490">
              <a:lnSpc>
                <a:spcPts val="3154"/>
              </a:lnSpc>
              <a:buFont typeface="Arial"/>
              <a:buChar char="⚬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These projects ranged in value from $798,987 to $13,014,913.</a:t>
            </a:r>
          </a:p>
          <a:p>
            <a:pPr marL="1144470" lvl="2" indent="-381490">
              <a:lnSpc>
                <a:spcPts val="3154"/>
              </a:lnSpc>
              <a:buFont typeface="Arial"/>
              <a:buChar char="⚬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Contingency on these projects was average of 6% of project values.</a:t>
            </a:r>
          </a:p>
          <a:p>
            <a:pPr>
              <a:lnSpc>
                <a:spcPts val="3154"/>
              </a:lnSpc>
            </a:pPr>
            <a:endParaRPr lang="en-US" sz="2650">
              <a:solidFill>
                <a:srgbClr val="000000"/>
              </a:solidFill>
              <a:latin typeface="Poppins"/>
            </a:endParaRPr>
          </a:p>
          <a:p>
            <a:pPr marL="572235" lvl="1" indent="-286117">
              <a:lnSpc>
                <a:spcPts val="3154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Poppins"/>
              </a:rPr>
              <a:t>Of the 32 projects, 84% (27) have not used contingency to date.</a:t>
            </a:r>
          </a:p>
          <a:p>
            <a:pPr algn="l">
              <a:lnSpc>
                <a:spcPts val="3154"/>
              </a:lnSpc>
            </a:pPr>
            <a:endParaRPr lang="en-US" sz="2650">
              <a:solidFill>
                <a:srgbClr val="000000"/>
              </a:solidFill>
              <a:latin typeface="Poppin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701274" y="6779676"/>
            <a:ext cx="15188364" cy="3212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CNG Station Construction - address poor soil conditions, expand footprint of compound to accommodate emergency generator.</a:t>
            </a:r>
          </a:p>
          <a:p>
            <a:pPr>
              <a:lnSpc>
                <a:spcPts val="2916"/>
              </a:lnSpc>
            </a:pPr>
            <a:endParaRPr lang="en-US" sz="2450">
              <a:solidFill>
                <a:srgbClr val="000000"/>
              </a:solidFill>
              <a:latin typeface="Poppins"/>
            </a:endParaRP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Deployment of GRID (CAD/AVL and Real Time Info) - additional training, connecting radios to the INSB network.</a:t>
            </a:r>
          </a:p>
          <a:p>
            <a:pPr>
              <a:lnSpc>
                <a:spcPts val="2916"/>
              </a:lnSpc>
            </a:pPr>
            <a:endParaRPr lang="en-US" sz="2450">
              <a:solidFill>
                <a:srgbClr val="000000"/>
              </a:solidFill>
              <a:latin typeface="Poppins"/>
            </a:endParaRP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Bus Purchases - engineering improvements to components from base contract, increase in steel cost.</a:t>
            </a:r>
          </a:p>
          <a:p>
            <a:pPr algn="just">
              <a:lnSpc>
                <a:spcPts val="2321"/>
              </a:lnSpc>
            </a:pPr>
            <a:endParaRPr lang="en-US" sz="2450">
              <a:solidFill>
                <a:srgbClr val="000000"/>
              </a:solidFill>
              <a:latin typeface="Poppin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7860632" y="9530594"/>
            <a:ext cx="215950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75932" y="2724345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75932" y="505898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647652" y="513070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647652" y="2796065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75932" y="7701762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647652" y="7773482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899735" y="3055801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899735" y="5390444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899735" y="8031697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3318350" y="1009650"/>
            <a:ext cx="11634681" cy="1362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Considerations for Increasing City Manager Purchasing Authority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47687" y="3048086"/>
            <a:ext cx="612460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Increased project costs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947687" y="5382729"/>
            <a:ext cx="8617430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Need for improved project efficiencies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47687" y="8025503"/>
            <a:ext cx="887695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Consistent with similarly-sized cities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47687" y="3649507"/>
            <a:ext cx="12064021" cy="755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Cost increases for goods and services over time have resulted in more projects that exceed authority of City Manager.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47687" y="5984150"/>
            <a:ext cx="12064021" cy="1117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Increased complexity of projects and regulations require more project development, and thus additional procurements coming before City Council. Each adds additional time and delay to the project timeline.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947687" y="8685244"/>
            <a:ext cx="12064021" cy="755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Gardena is below the average purchasing authority threshold for cities of similar sizes across the County.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7858920" y="9530594"/>
            <a:ext cx="219373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395058" y="-4013240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899735" y="3055801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8400158" y="3125041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3"/>
                </a:lnTo>
                <a:lnTo>
                  <a:pt x="0" y="4424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1899735" y="1009650"/>
            <a:ext cx="13053297" cy="1362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City Manager Approval</a:t>
            </a:r>
          </a:p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Comparison with Municipal Peers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47687" y="3048086"/>
            <a:ext cx="3565302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Gardena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361183" y="3048086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$30,000</a:t>
            </a:r>
          </a:p>
        </p:txBody>
      </p:sp>
      <p:sp>
        <p:nvSpPr>
          <p:cNvPr id="18" name="Freeform 18"/>
          <p:cNvSpPr/>
          <p:nvPr/>
        </p:nvSpPr>
        <p:spPr>
          <a:xfrm>
            <a:off x="8400158" y="4041883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4"/>
                </a:lnTo>
                <a:lnTo>
                  <a:pt x="0" y="44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3947687" y="3964928"/>
            <a:ext cx="4080486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El Segundo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361183" y="3970003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$50,000</a:t>
            </a:r>
          </a:p>
        </p:txBody>
      </p:sp>
      <p:sp>
        <p:nvSpPr>
          <p:cNvPr id="21" name="Freeform 21"/>
          <p:cNvSpPr/>
          <p:nvPr/>
        </p:nvSpPr>
        <p:spPr>
          <a:xfrm>
            <a:off x="8400158" y="4958726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3"/>
                </a:lnTo>
                <a:lnTo>
                  <a:pt x="0" y="44248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3947687" y="4881771"/>
            <a:ext cx="4080486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Montebello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361183" y="4891920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$50,000</a:t>
            </a:r>
          </a:p>
        </p:txBody>
      </p:sp>
      <p:sp>
        <p:nvSpPr>
          <p:cNvPr id="24" name="Freeform 24"/>
          <p:cNvSpPr/>
          <p:nvPr/>
        </p:nvSpPr>
        <p:spPr>
          <a:xfrm>
            <a:off x="8400158" y="5875568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4"/>
                </a:lnTo>
                <a:lnTo>
                  <a:pt x="0" y="44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TextBox 25"/>
          <p:cNvSpPr txBox="1"/>
          <p:nvPr/>
        </p:nvSpPr>
        <p:spPr>
          <a:xfrm>
            <a:off x="3947687" y="5798613"/>
            <a:ext cx="4080486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Pico Rivera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361183" y="5813837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$50,000</a:t>
            </a:r>
          </a:p>
        </p:txBody>
      </p:sp>
      <p:sp>
        <p:nvSpPr>
          <p:cNvPr id="27" name="Freeform 27"/>
          <p:cNvSpPr/>
          <p:nvPr/>
        </p:nvSpPr>
        <p:spPr>
          <a:xfrm>
            <a:off x="8400158" y="6792410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4"/>
                </a:lnTo>
                <a:lnTo>
                  <a:pt x="0" y="44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TextBox 28"/>
          <p:cNvSpPr txBox="1"/>
          <p:nvPr/>
        </p:nvSpPr>
        <p:spPr>
          <a:xfrm>
            <a:off x="3947687" y="6715455"/>
            <a:ext cx="389767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Signal Hill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361183" y="6735755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$50,000</a:t>
            </a:r>
          </a:p>
        </p:txBody>
      </p:sp>
      <p:sp>
        <p:nvSpPr>
          <p:cNvPr id="30" name="Freeform 30"/>
          <p:cNvSpPr/>
          <p:nvPr/>
        </p:nvSpPr>
        <p:spPr>
          <a:xfrm>
            <a:off x="8400158" y="7709253"/>
            <a:ext cx="1559414" cy="442484"/>
          </a:xfrm>
          <a:custGeom>
            <a:avLst/>
            <a:gdLst/>
            <a:ahLst/>
            <a:cxnLst/>
            <a:rect l="l" t="t" r="r" b="b"/>
            <a:pathLst>
              <a:path w="1559414" h="442484">
                <a:moveTo>
                  <a:pt x="0" y="0"/>
                </a:moveTo>
                <a:lnTo>
                  <a:pt x="1559414" y="0"/>
                </a:lnTo>
                <a:lnTo>
                  <a:pt x="1559414" y="442484"/>
                </a:lnTo>
                <a:lnTo>
                  <a:pt x="0" y="44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TextBox 31"/>
          <p:cNvSpPr txBox="1"/>
          <p:nvPr/>
        </p:nvSpPr>
        <p:spPr>
          <a:xfrm>
            <a:off x="3947687" y="7632298"/>
            <a:ext cx="4080486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South Gate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361183" y="7657672"/>
            <a:ext cx="2036368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$50,000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7854083" y="9530594"/>
            <a:ext cx="229046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94613" y="2801773"/>
            <a:ext cx="6232224" cy="6232224"/>
          </a:xfrm>
          <a:custGeom>
            <a:avLst/>
            <a:gdLst/>
            <a:ahLst/>
            <a:cxnLst/>
            <a:rect l="l" t="t" r="r" b="b"/>
            <a:pathLst>
              <a:path w="6232224" h="6232224">
                <a:moveTo>
                  <a:pt x="0" y="0"/>
                </a:moveTo>
                <a:lnTo>
                  <a:pt x="6232224" y="0"/>
                </a:lnTo>
                <a:lnTo>
                  <a:pt x="6232224" y="6232224"/>
                </a:lnTo>
                <a:lnTo>
                  <a:pt x="0" y="62322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850503" y="4557308"/>
            <a:ext cx="2520443" cy="2520443"/>
          </a:xfrm>
          <a:custGeom>
            <a:avLst/>
            <a:gdLst/>
            <a:ahLst/>
            <a:cxnLst/>
            <a:rect l="l" t="t" r="r" b="b"/>
            <a:pathLst>
              <a:path w="2520443" h="2520443">
                <a:moveTo>
                  <a:pt x="0" y="0"/>
                </a:moveTo>
                <a:lnTo>
                  <a:pt x="2520443" y="0"/>
                </a:lnTo>
                <a:lnTo>
                  <a:pt x="2520443" y="2520444"/>
                </a:lnTo>
                <a:lnTo>
                  <a:pt x="0" y="25204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3007292" y="4714097"/>
            <a:ext cx="2206866" cy="2206866"/>
          </a:xfrm>
          <a:custGeom>
            <a:avLst/>
            <a:gdLst/>
            <a:ahLst/>
            <a:cxnLst/>
            <a:rect l="l" t="t" r="r" b="b"/>
            <a:pathLst>
              <a:path w="2206866" h="2206866">
                <a:moveTo>
                  <a:pt x="0" y="0"/>
                </a:moveTo>
                <a:lnTo>
                  <a:pt x="2206866" y="0"/>
                </a:lnTo>
                <a:lnTo>
                  <a:pt x="2206866" y="2206866"/>
                </a:lnTo>
                <a:lnTo>
                  <a:pt x="0" y="22068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070652" y="345946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8142372" y="353118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8395626" y="3795728"/>
            <a:ext cx="576892" cy="511271"/>
          </a:xfrm>
          <a:custGeom>
            <a:avLst/>
            <a:gdLst/>
            <a:ahLst/>
            <a:cxnLst/>
            <a:rect l="l" t="t" r="r" b="b"/>
            <a:pathLst>
              <a:path w="576892" h="511271">
                <a:moveTo>
                  <a:pt x="0" y="0"/>
                </a:moveTo>
                <a:lnTo>
                  <a:pt x="576892" y="0"/>
                </a:lnTo>
                <a:lnTo>
                  <a:pt x="576892" y="511271"/>
                </a:lnTo>
                <a:lnTo>
                  <a:pt x="0" y="51127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8070652" y="5557659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8142372" y="5629379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8395626" y="5893920"/>
            <a:ext cx="576892" cy="511271"/>
          </a:xfrm>
          <a:custGeom>
            <a:avLst/>
            <a:gdLst/>
            <a:ahLst/>
            <a:cxnLst/>
            <a:rect l="l" t="t" r="r" b="b"/>
            <a:pathLst>
              <a:path w="576892" h="511271">
                <a:moveTo>
                  <a:pt x="0" y="0"/>
                </a:moveTo>
                <a:lnTo>
                  <a:pt x="576892" y="0"/>
                </a:lnTo>
                <a:lnTo>
                  <a:pt x="576892" y="511270"/>
                </a:lnTo>
                <a:lnTo>
                  <a:pt x="0" y="51127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5370946" y="4231066"/>
            <a:ext cx="1150203" cy="1150203"/>
          </a:xfrm>
          <a:custGeom>
            <a:avLst/>
            <a:gdLst/>
            <a:ahLst/>
            <a:cxnLst/>
            <a:rect l="l" t="t" r="r" b="b"/>
            <a:pathLst>
              <a:path w="1150203" h="1150203">
                <a:moveTo>
                  <a:pt x="0" y="0"/>
                </a:moveTo>
                <a:lnTo>
                  <a:pt x="1150203" y="0"/>
                </a:lnTo>
                <a:lnTo>
                  <a:pt x="1150203" y="1150202"/>
                </a:lnTo>
                <a:lnTo>
                  <a:pt x="0" y="115020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663138" y="4231066"/>
            <a:ext cx="911140" cy="1114544"/>
          </a:xfrm>
          <a:custGeom>
            <a:avLst/>
            <a:gdLst/>
            <a:ahLst/>
            <a:cxnLst/>
            <a:rect l="l" t="t" r="r" b="b"/>
            <a:pathLst>
              <a:path w="911140" h="1114544">
                <a:moveTo>
                  <a:pt x="0" y="0"/>
                </a:moveTo>
                <a:lnTo>
                  <a:pt x="911140" y="0"/>
                </a:lnTo>
                <a:lnTo>
                  <a:pt x="911140" y="1114544"/>
                </a:lnTo>
                <a:lnTo>
                  <a:pt x="0" y="111454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5" name="Group 15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3442244" y="5256232"/>
            <a:ext cx="1336961" cy="1123047"/>
          </a:xfrm>
          <a:custGeom>
            <a:avLst/>
            <a:gdLst/>
            <a:ahLst/>
            <a:cxnLst/>
            <a:rect l="l" t="t" r="r" b="b"/>
            <a:pathLst>
              <a:path w="1336961" h="1123047">
                <a:moveTo>
                  <a:pt x="0" y="0"/>
                </a:moveTo>
                <a:lnTo>
                  <a:pt x="1336961" y="0"/>
                </a:lnTo>
                <a:lnTo>
                  <a:pt x="1336961" y="1123048"/>
                </a:lnTo>
                <a:lnTo>
                  <a:pt x="0" y="112304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3293862" y="7376733"/>
            <a:ext cx="1633725" cy="1306980"/>
          </a:xfrm>
          <a:custGeom>
            <a:avLst/>
            <a:gdLst/>
            <a:ahLst/>
            <a:cxnLst/>
            <a:rect l="l" t="t" r="r" b="b"/>
            <a:pathLst>
              <a:path w="1633725" h="1306980">
                <a:moveTo>
                  <a:pt x="0" y="0"/>
                </a:moveTo>
                <a:lnTo>
                  <a:pt x="1633726" y="0"/>
                </a:lnTo>
                <a:lnTo>
                  <a:pt x="1633726" y="1306980"/>
                </a:lnTo>
                <a:lnTo>
                  <a:pt x="0" y="130698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TextBox 26"/>
          <p:cNvSpPr txBox="1"/>
          <p:nvPr/>
        </p:nvSpPr>
        <p:spPr>
          <a:xfrm>
            <a:off x="4883721" y="1009650"/>
            <a:ext cx="8520558" cy="69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499">
                <a:solidFill>
                  <a:srgbClr val="000000"/>
                </a:solidFill>
                <a:latin typeface="Poppins Bold"/>
              </a:rPr>
              <a:t>Next Steps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532797" y="3421368"/>
            <a:ext cx="497671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Develop Draft Policy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532797" y="5519559"/>
            <a:ext cx="723529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Recomendation to City Council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532797" y="4032314"/>
            <a:ext cx="7726503" cy="669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59"/>
              </a:lnSpc>
            </a:pPr>
            <a:r>
              <a:rPr lang="en-US" sz="2150" dirty="0">
                <a:solidFill>
                  <a:srgbClr val="000000"/>
                </a:solidFill>
                <a:latin typeface="Poppins"/>
              </a:rPr>
              <a:t>Staff will draft a policy to increase the City Manager approval authority for purchases.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532797" y="6130505"/>
            <a:ext cx="7726503" cy="669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59"/>
              </a:lnSpc>
            </a:pPr>
            <a:r>
              <a:rPr lang="en-US" sz="2150" dirty="0">
                <a:solidFill>
                  <a:srgbClr val="000000"/>
                </a:solidFill>
                <a:latin typeface="Poppins"/>
              </a:rPr>
              <a:t>Draft policy recommendation will be brought for Council consideration.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7854232" y="9530594"/>
            <a:ext cx="228749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156743">
            <a:off x="3432655" y="5851133"/>
            <a:ext cx="19419733" cy="4927757"/>
          </a:xfrm>
          <a:custGeom>
            <a:avLst/>
            <a:gdLst/>
            <a:ahLst/>
            <a:cxnLst/>
            <a:rect l="l" t="t" r="r" b="b"/>
            <a:pathLst>
              <a:path w="19419733" h="4927757">
                <a:moveTo>
                  <a:pt x="0" y="0"/>
                </a:moveTo>
                <a:lnTo>
                  <a:pt x="19419733" y="0"/>
                </a:lnTo>
                <a:lnTo>
                  <a:pt x="19419733" y="4927757"/>
                </a:lnTo>
                <a:lnTo>
                  <a:pt x="0" y="49277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 rot="3770254">
            <a:off x="15063529" y="7586485"/>
            <a:ext cx="3342967" cy="6002834"/>
            <a:chOff x="0" y="0"/>
            <a:chExt cx="812800" cy="14595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1459513"/>
            </a:xfrm>
            <a:custGeom>
              <a:avLst/>
              <a:gdLst/>
              <a:ahLst/>
              <a:cxnLst/>
              <a:rect l="l" t="t" r="r" b="b"/>
              <a:pathLst>
                <a:path w="812800" h="1459513">
                  <a:moveTo>
                    <a:pt x="0" y="0"/>
                  </a:moveTo>
                  <a:lnTo>
                    <a:pt x="812800" y="0"/>
                  </a:lnTo>
                  <a:lnTo>
                    <a:pt x="812800" y="1459513"/>
                  </a:lnTo>
                  <a:lnTo>
                    <a:pt x="0" y="1459513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812800" cy="1516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394909">
            <a:off x="1183064" y="-2572582"/>
            <a:ext cx="16367478" cy="5564942"/>
          </a:xfrm>
          <a:custGeom>
            <a:avLst/>
            <a:gdLst/>
            <a:ahLst/>
            <a:cxnLst/>
            <a:rect l="l" t="t" r="r" b="b"/>
            <a:pathLst>
              <a:path w="16367478" h="5564942">
                <a:moveTo>
                  <a:pt x="0" y="0"/>
                </a:moveTo>
                <a:lnTo>
                  <a:pt x="16367478" y="0"/>
                </a:lnTo>
                <a:lnTo>
                  <a:pt x="16367478" y="5564943"/>
                </a:lnTo>
                <a:lnTo>
                  <a:pt x="0" y="55649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 rot="8202600">
            <a:off x="11314825" y="-7625590"/>
            <a:ext cx="12039093" cy="13253655"/>
            <a:chOff x="0" y="0"/>
            <a:chExt cx="2927153" cy="32224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27153" cy="3222458"/>
            </a:xfrm>
            <a:custGeom>
              <a:avLst/>
              <a:gdLst/>
              <a:ahLst/>
              <a:cxnLst/>
              <a:rect l="l" t="t" r="r" b="b"/>
              <a:pathLst>
                <a:path w="2927153" h="3222458">
                  <a:moveTo>
                    <a:pt x="0" y="0"/>
                  </a:moveTo>
                  <a:lnTo>
                    <a:pt x="2927153" y="0"/>
                  </a:lnTo>
                  <a:lnTo>
                    <a:pt x="2927153" y="3222458"/>
                  </a:lnTo>
                  <a:lnTo>
                    <a:pt x="0" y="3222458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927153" cy="3279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802690" y="146670"/>
            <a:ext cx="9993660" cy="9993660"/>
          </a:xfrm>
          <a:custGeom>
            <a:avLst/>
            <a:gdLst/>
            <a:ahLst/>
            <a:cxnLst/>
            <a:rect l="l" t="t" r="r" b="b"/>
            <a:pathLst>
              <a:path w="9993660" h="9993660">
                <a:moveTo>
                  <a:pt x="0" y="0"/>
                </a:moveTo>
                <a:lnTo>
                  <a:pt x="9993660" y="0"/>
                </a:lnTo>
                <a:lnTo>
                  <a:pt x="9993660" y="9993660"/>
                </a:lnTo>
                <a:lnTo>
                  <a:pt x="0" y="9993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0847464" y="466174"/>
            <a:ext cx="9321013" cy="932101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078635" y="865716"/>
            <a:ext cx="8717715" cy="8717715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269570" y="1270554"/>
            <a:ext cx="8164395" cy="8164362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48371" t="-12845" r="-29895" b="-603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Freeform 19"/>
          <p:cNvSpPr/>
          <p:nvPr/>
        </p:nvSpPr>
        <p:spPr>
          <a:xfrm>
            <a:off x="285246" y="209889"/>
            <a:ext cx="3127615" cy="3127615"/>
          </a:xfrm>
          <a:custGeom>
            <a:avLst/>
            <a:gdLst/>
            <a:ahLst/>
            <a:cxnLst/>
            <a:rect l="l" t="t" r="r" b="b"/>
            <a:pathLst>
              <a:path w="3127615" h="3127615">
                <a:moveTo>
                  <a:pt x="0" y="0"/>
                </a:moveTo>
                <a:lnTo>
                  <a:pt x="3127614" y="0"/>
                </a:lnTo>
                <a:lnTo>
                  <a:pt x="3127614" y="3127615"/>
                </a:lnTo>
                <a:lnTo>
                  <a:pt x="0" y="312761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TextBox 20"/>
          <p:cNvSpPr txBox="1"/>
          <p:nvPr/>
        </p:nvSpPr>
        <p:spPr>
          <a:xfrm>
            <a:off x="1028700" y="4672912"/>
            <a:ext cx="8338103" cy="1321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11"/>
              </a:lnSpc>
            </a:pPr>
            <a:r>
              <a:rPr lang="en-US" sz="8431">
                <a:solidFill>
                  <a:srgbClr val="002F60"/>
                </a:solidFill>
                <a:latin typeface="Poppins Bold"/>
              </a:rPr>
              <a:t>Questions?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7853339" y="9530594"/>
            <a:ext cx="230535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FFFFFF"/>
                </a:solidFill>
                <a:latin typeface="Poppins"/>
              </a:rPr>
              <a:t>16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75932" y="2396933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75932" y="4156867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647652" y="4228587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647652" y="2468653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75932" y="598835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647652" y="606007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899735" y="2728389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899735" y="4488323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899735" y="6318293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5030091" y="1009650"/>
            <a:ext cx="8227818" cy="70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Agenda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47687" y="2701624"/>
            <a:ext cx="1029593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City of Gardena Purchasing Policy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947687" y="4450565"/>
            <a:ext cx="7869582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Project Contingencies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47687" y="6199507"/>
            <a:ext cx="1331161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Increasing City Manager Purchasing Authority</a:t>
            </a:r>
          </a:p>
        </p:txBody>
      </p:sp>
      <p:sp>
        <p:nvSpPr>
          <p:cNvPr id="26" name="Freeform 26"/>
          <p:cNvSpPr/>
          <p:nvPr/>
        </p:nvSpPr>
        <p:spPr>
          <a:xfrm>
            <a:off x="1575932" y="7819849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1647652" y="7891569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>
          <a:xfrm>
            <a:off x="1899735" y="8149785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49"/>
                </a:lnTo>
                <a:lnTo>
                  <a:pt x="0" y="5330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3947687" y="8053223"/>
            <a:ext cx="1331161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Prepare for City Manager / City Council Approval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7899178" y="9530594"/>
            <a:ext cx="138857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6746755">
            <a:off x="-8492740" y="8244248"/>
            <a:ext cx="12039093" cy="13253655"/>
            <a:chOff x="0" y="0"/>
            <a:chExt cx="2927153" cy="32224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27153" cy="3222458"/>
            </a:xfrm>
            <a:custGeom>
              <a:avLst/>
              <a:gdLst/>
              <a:ahLst/>
              <a:cxnLst/>
              <a:rect l="l" t="t" r="r" b="b"/>
              <a:pathLst>
                <a:path w="2927153" h="3222458">
                  <a:moveTo>
                    <a:pt x="0" y="0"/>
                  </a:moveTo>
                  <a:lnTo>
                    <a:pt x="2927153" y="0"/>
                  </a:lnTo>
                  <a:lnTo>
                    <a:pt x="2927153" y="3222458"/>
                  </a:lnTo>
                  <a:lnTo>
                    <a:pt x="0" y="3222458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927153" cy="3279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1066429" flipH="1">
            <a:off x="-5035408" y="6158910"/>
            <a:ext cx="19419733" cy="4927757"/>
          </a:xfrm>
          <a:custGeom>
            <a:avLst/>
            <a:gdLst/>
            <a:ahLst/>
            <a:cxnLst/>
            <a:rect l="l" t="t" r="r" b="b"/>
            <a:pathLst>
              <a:path w="19419733" h="4927757">
                <a:moveTo>
                  <a:pt x="19419733" y="0"/>
                </a:moveTo>
                <a:lnTo>
                  <a:pt x="0" y="0"/>
                </a:lnTo>
                <a:lnTo>
                  <a:pt x="0" y="4927758"/>
                </a:lnTo>
                <a:lnTo>
                  <a:pt x="19419733" y="4927758"/>
                </a:lnTo>
                <a:lnTo>
                  <a:pt x="19419733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3064968" flipV="1">
            <a:off x="277871" y="-3194325"/>
            <a:ext cx="16367478" cy="5564942"/>
          </a:xfrm>
          <a:custGeom>
            <a:avLst/>
            <a:gdLst/>
            <a:ahLst/>
            <a:cxnLst/>
            <a:rect l="l" t="t" r="r" b="b"/>
            <a:pathLst>
              <a:path w="16367478" h="5564942">
                <a:moveTo>
                  <a:pt x="0" y="5564942"/>
                </a:moveTo>
                <a:lnTo>
                  <a:pt x="16367478" y="5564942"/>
                </a:lnTo>
                <a:lnTo>
                  <a:pt x="16367478" y="0"/>
                </a:lnTo>
                <a:lnTo>
                  <a:pt x="0" y="0"/>
                </a:lnTo>
                <a:lnTo>
                  <a:pt x="0" y="556494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 rot="7121713">
            <a:off x="-7484406" y="-7199188"/>
            <a:ext cx="12039093" cy="13253655"/>
            <a:chOff x="0" y="0"/>
            <a:chExt cx="2927153" cy="32224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27153" cy="3222458"/>
            </a:xfrm>
            <a:custGeom>
              <a:avLst/>
              <a:gdLst/>
              <a:ahLst/>
              <a:cxnLst/>
              <a:rect l="l" t="t" r="r" b="b"/>
              <a:pathLst>
                <a:path w="2927153" h="3222458">
                  <a:moveTo>
                    <a:pt x="0" y="0"/>
                  </a:moveTo>
                  <a:lnTo>
                    <a:pt x="2927153" y="0"/>
                  </a:lnTo>
                  <a:lnTo>
                    <a:pt x="2927153" y="3222458"/>
                  </a:lnTo>
                  <a:lnTo>
                    <a:pt x="0" y="3222458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927153" cy="3279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1063220" y="430830"/>
            <a:ext cx="9648704" cy="9648704"/>
            <a:chOff x="0" y="0"/>
            <a:chExt cx="12864938" cy="1286493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864938" cy="12864938"/>
            </a:xfrm>
            <a:custGeom>
              <a:avLst/>
              <a:gdLst/>
              <a:ahLst/>
              <a:cxnLst/>
              <a:rect l="l" t="t" r="r" b="b"/>
              <a:pathLst>
                <a:path w="12864938" h="12864938">
                  <a:moveTo>
                    <a:pt x="0" y="0"/>
                  </a:moveTo>
                  <a:lnTo>
                    <a:pt x="12864938" y="0"/>
                  </a:lnTo>
                  <a:lnTo>
                    <a:pt x="12864938" y="12864938"/>
                  </a:lnTo>
                  <a:lnTo>
                    <a:pt x="0" y="128649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0" y="349092"/>
              <a:ext cx="11868936" cy="11868936"/>
              <a:chOff x="0" y="0"/>
              <a:chExt cx="812800" cy="8128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BC00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384106" y="882107"/>
              <a:ext cx="11100724" cy="11100724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296BD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-510926" y="1356640"/>
            <a:ext cx="7797115" cy="7797084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b="-298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Freeform 20"/>
          <p:cNvSpPr/>
          <p:nvPr/>
        </p:nvSpPr>
        <p:spPr>
          <a:xfrm>
            <a:off x="16160777" y="4375341"/>
            <a:ext cx="1098523" cy="1098523"/>
          </a:xfrm>
          <a:custGeom>
            <a:avLst/>
            <a:gdLst/>
            <a:ahLst/>
            <a:cxnLst/>
            <a:rect l="l" t="t" r="r" b="b"/>
            <a:pathLst>
              <a:path w="1098523" h="1098523">
                <a:moveTo>
                  <a:pt x="0" y="0"/>
                </a:moveTo>
                <a:lnTo>
                  <a:pt x="1098523" y="0"/>
                </a:lnTo>
                <a:lnTo>
                  <a:pt x="1098523" y="1098523"/>
                </a:lnTo>
                <a:lnTo>
                  <a:pt x="0" y="109852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6160777" y="5952357"/>
            <a:ext cx="1098523" cy="1098523"/>
          </a:xfrm>
          <a:custGeom>
            <a:avLst/>
            <a:gdLst/>
            <a:ahLst/>
            <a:cxnLst/>
            <a:rect l="l" t="t" r="r" b="b"/>
            <a:pathLst>
              <a:path w="1098523" h="1098523">
                <a:moveTo>
                  <a:pt x="0" y="0"/>
                </a:moveTo>
                <a:lnTo>
                  <a:pt x="1098523" y="0"/>
                </a:lnTo>
                <a:lnTo>
                  <a:pt x="1098523" y="1098524"/>
                </a:lnTo>
                <a:lnTo>
                  <a:pt x="0" y="10985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16160777" y="7528901"/>
            <a:ext cx="1098523" cy="1098523"/>
          </a:xfrm>
          <a:custGeom>
            <a:avLst/>
            <a:gdLst/>
            <a:ahLst/>
            <a:cxnLst/>
            <a:rect l="l" t="t" r="r" b="b"/>
            <a:pathLst>
              <a:path w="1098523" h="1098523">
                <a:moveTo>
                  <a:pt x="0" y="0"/>
                </a:moveTo>
                <a:lnTo>
                  <a:pt x="1098523" y="0"/>
                </a:lnTo>
                <a:lnTo>
                  <a:pt x="1098523" y="1098523"/>
                </a:lnTo>
                <a:lnTo>
                  <a:pt x="0" y="109852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16229113" y="4443677"/>
            <a:ext cx="961850" cy="961850"/>
          </a:xfrm>
          <a:custGeom>
            <a:avLst/>
            <a:gdLst/>
            <a:ahLst/>
            <a:cxnLst/>
            <a:rect l="l" t="t" r="r" b="b"/>
            <a:pathLst>
              <a:path w="961850" h="961850">
                <a:moveTo>
                  <a:pt x="0" y="0"/>
                </a:moveTo>
                <a:lnTo>
                  <a:pt x="961850" y="0"/>
                </a:lnTo>
                <a:lnTo>
                  <a:pt x="961850" y="961851"/>
                </a:lnTo>
                <a:lnTo>
                  <a:pt x="0" y="9618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16229113" y="6020694"/>
            <a:ext cx="961850" cy="961850"/>
          </a:xfrm>
          <a:custGeom>
            <a:avLst/>
            <a:gdLst/>
            <a:ahLst/>
            <a:cxnLst/>
            <a:rect l="l" t="t" r="r" b="b"/>
            <a:pathLst>
              <a:path w="961850" h="961850">
                <a:moveTo>
                  <a:pt x="0" y="0"/>
                </a:moveTo>
                <a:lnTo>
                  <a:pt x="961850" y="0"/>
                </a:lnTo>
                <a:lnTo>
                  <a:pt x="961850" y="961850"/>
                </a:lnTo>
                <a:lnTo>
                  <a:pt x="0" y="96185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6229113" y="7597237"/>
            <a:ext cx="961850" cy="961850"/>
          </a:xfrm>
          <a:custGeom>
            <a:avLst/>
            <a:gdLst/>
            <a:ahLst/>
            <a:cxnLst/>
            <a:rect l="l" t="t" r="r" b="b"/>
            <a:pathLst>
              <a:path w="961850" h="961850">
                <a:moveTo>
                  <a:pt x="0" y="0"/>
                </a:moveTo>
                <a:lnTo>
                  <a:pt x="961850" y="0"/>
                </a:lnTo>
                <a:lnTo>
                  <a:pt x="961850" y="961851"/>
                </a:lnTo>
                <a:lnTo>
                  <a:pt x="0" y="9618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6449577" y="4664336"/>
            <a:ext cx="587343" cy="520532"/>
          </a:xfrm>
          <a:custGeom>
            <a:avLst/>
            <a:gdLst/>
            <a:ahLst/>
            <a:cxnLst/>
            <a:rect l="l" t="t" r="r" b="b"/>
            <a:pathLst>
              <a:path w="587343" h="520532">
                <a:moveTo>
                  <a:pt x="0" y="0"/>
                </a:moveTo>
                <a:lnTo>
                  <a:pt x="587343" y="0"/>
                </a:lnTo>
                <a:lnTo>
                  <a:pt x="587343" y="520533"/>
                </a:lnTo>
                <a:lnTo>
                  <a:pt x="0" y="52053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16449577" y="6241353"/>
            <a:ext cx="587343" cy="520532"/>
          </a:xfrm>
          <a:custGeom>
            <a:avLst/>
            <a:gdLst/>
            <a:ahLst/>
            <a:cxnLst/>
            <a:rect l="l" t="t" r="r" b="b"/>
            <a:pathLst>
              <a:path w="587343" h="520532">
                <a:moveTo>
                  <a:pt x="0" y="0"/>
                </a:moveTo>
                <a:lnTo>
                  <a:pt x="587343" y="0"/>
                </a:lnTo>
                <a:lnTo>
                  <a:pt x="587343" y="520532"/>
                </a:lnTo>
                <a:lnTo>
                  <a:pt x="0" y="52053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>
          <a:xfrm>
            <a:off x="16449577" y="7817896"/>
            <a:ext cx="587343" cy="520532"/>
          </a:xfrm>
          <a:custGeom>
            <a:avLst/>
            <a:gdLst/>
            <a:ahLst/>
            <a:cxnLst/>
            <a:rect l="l" t="t" r="r" b="b"/>
            <a:pathLst>
              <a:path w="587343" h="520532">
                <a:moveTo>
                  <a:pt x="0" y="0"/>
                </a:moveTo>
                <a:lnTo>
                  <a:pt x="587343" y="0"/>
                </a:lnTo>
                <a:lnTo>
                  <a:pt x="587343" y="520533"/>
                </a:lnTo>
                <a:lnTo>
                  <a:pt x="0" y="52053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9587094" y="1009650"/>
            <a:ext cx="7672206" cy="134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74"/>
              </a:lnSpc>
            </a:pPr>
            <a:r>
              <a:rPr lang="en-US" sz="4499" spc="-134">
                <a:solidFill>
                  <a:srgbClr val="000000"/>
                </a:solidFill>
                <a:latin typeface="Poppins Bold"/>
              </a:rPr>
              <a:t>City of Gardena Purchasing Policy Rev. 10-26-2017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144000" y="4402556"/>
            <a:ext cx="6803040" cy="387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4"/>
              </a:lnSpc>
            </a:pPr>
            <a:r>
              <a:rPr lang="en-US" sz="2499" spc="-74">
                <a:solidFill>
                  <a:srgbClr val="002F60"/>
                </a:solidFill>
                <a:latin typeface="Poppins Bold"/>
              </a:rPr>
              <a:t>Establishes methods of procurements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643599" y="5979572"/>
            <a:ext cx="7303441" cy="387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4"/>
              </a:lnSpc>
            </a:pPr>
            <a:r>
              <a:rPr lang="en-US" sz="2499" spc="-74">
                <a:solidFill>
                  <a:srgbClr val="002F60"/>
                </a:solidFill>
                <a:latin typeface="Poppins Bold"/>
              </a:rPr>
              <a:t>Establishes approval thresholds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210162" y="7556116"/>
            <a:ext cx="5736877" cy="387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4"/>
              </a:lnSpc>
            </a:pPr>
            <a:r>
              <a:rPr lang="en-US" sz="2499" spc="-74">
                <a:solidFill>
                  <a:srgbClr val="002F60"/>
                </a:solidFill>
                <a:latin typeface="Poppins Bold"/>
              </a:rPr>
              <a:t>Identifies special provisions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8643599" y="2587307"/>
            <a:ext cx="8615701" cy="139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9"/>
              </a:lnSpc>
            </a:pPr>
            <a:r>
              <a:rPr lang="en-US" sz="2799">
                <a:solidFill>
                  <a:srgbClr val="000000"/>
                </a:solidFill>
                <a:latin typeface="Poppins"/>
              </a:rPr>
              <a:t>Establishes procedures for purchasing City supplies, services and equipment at lowest possible cost comensurate with quality needed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8643599" y="4868164"/>
            <a:ext cx="7303441" cy="623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sz="1899">
                <a:solidFill>
                  <a:srgbClr val="000000"/>
                </a:solidFill>
                <a:latin typeface="Poppins"/>
              </a:rPr>
              <a:t>Defines the specific methods used for procurement of goods and services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8643599" y="6445181"/>
            <a:ext cx="7303441" cy="623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sz="1899">
                <a:solidFill>
                  <a:srgbClr val="000000"/>
                </a:solidFill>
                <a:latin typeface="Poppins"/>
              </a:rPr>
              <a:t>Outlines the encumbrance authority for the City Council, City Manager and Purchasing Officer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643599" y="8021724"/>
            <a:ext cx="7303441" cy="92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69"/>
              </a:lnSpc>
            </a:pPr>
            <a:r>
              <a:rPr lang="en-US" sz="1899">
                <a:solidFill>
                  <a:srgbClr val="000000"/>
                </a:solidFill>
                <a:latin typeface="Poppins"/>
              </a:rPr>
              <a:t>Discusses allowable purchasing methods outside of traditional solicitations or quotes, such as sole source, cooperative procurements, etc. 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7897541" y="9530594"/>
            <a:ext cx="142131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669552" y="1937681"/>
            <a:ext cx="14641238" cy="7320619"/>
            <a:chOff x="0" y="0"/>
            <a:chExt cx="812800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406400"/>
            </a:xfrm>
            <a:custGeom>
              <a:avLst/>
              <a:gdLst/>
              <a:ahLst/>
              <a:cxnLst/>
              <a:rect l="l" t="t" r="r" b="b"/>
              <a:pathLst>
                <a:path w="812800" h="406400">
                  <a:moveTo>
                    <a:pt x="609600" y="0"/>
                  </a:moveTo>
                  <a:cubicBezTo>
                    <a:pt x="721824" y="0"/>
                    <a:pt x="812800" y="90976"/>
                    <a:pt x="812800" y="203200"/>
                  </a:cubicBezTo>
                  <a:cubicBezTo>
                    <a:pt x="812800" y="315424"/>
                    <a:pt x="721824" y="406400"/>
                    <a:pt x="60960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8128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316314" y="1937681"/>
            <a:ext cx="14641238" cy="7320619"/>
            <a:chOff x="0" y="0"/>
            <a:chExt cx="812800" cy="406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406400"/>
            </a:xfrm>
            <a:custGeom>
              <a:avLst/>
              <a:gdLst/>
              <a:ahLst/>
              <a:cxnLst/>
              <a:rect l="l" t="t" r="r" b="b"/>
              <a:pathLst>
                <a:path w="812800" h="406400">
                  <a:moveTo>
                    <a:pt x="609600" y="0"/>
                  </a:moveTo>
                  <a:cubicBezTo>
                    <a:pt x="721824" y="0"/>
                    <a:pt x="812800" y="90976"/>
                    <a:pt x="812800" y="203200"/>
                  </a:cubicBezTo>
                  <a:cubicBezTo>
                    <a:pt x="812800" y="315424"/>
                    <a:pt x="721824" y="406400"/>
                    <a:pt x="60960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8128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3071859" y="1028700"/>
            <a:ext cx="2255674" cy="2255674"/>
          </a:xfrm>
          <a:custGeom>
            <a:avLst/>
            <a:gdLst/>
            <a:ahLst/>
            <a:cxnLst/>
            <a:rect l="l" t="t" r="r" b="b"/>
            <a:pathLst>
              <a:path w="2255674" h="2255674">
                <a:moveTo>
                  <a:pt x="0" y="0"/>
                </a:moveTo>
                <a:lnTo>
                  <a:pt x="2255674" y="0"/>
                </a:lnTo>
                <a:lnTo>
                  <a:pt x="2255674" y="2255674"/>
                </a:lnTo>
                <a:lnTo>
                  <a:pt x="0" y="22556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3180550" y="1137391"/>
            <a:ext cx="2038292" cy="2038292"/>
          </a:xfrm>
          <a:custGeom>
            <a:avLst/>
            <a:gdLst/>
            <a:ahLst/>
            <a:cxnLst/>
            <a:rect l="l" t="t" r="r" b="b"/>
            <a:pathLst>
              <a:path w="2038292" h="2038292">
                <a:moveTo>
                  <a:pt x="0" y="0"/>
                </a:moveTo>
                <a:lnTo>
                  <a:pt x="2038292" y="0"/>
                </a:lnTo>
                <a:lnTo>
                  <a:pt x="2038292" y="2038292"/>
                </a:lnTo>
                <a:lnTo>
                  <a:pt x="0" y="20382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958098" y="1033049"/>
            <a:ext cx="2255674" cy="2255674"/>
          </a:xfrm>
          <a:custGeom>
            <a:avLst/>
            <a:gdLst/>
            <a:ahLst/>
            <a:cxnLst/>
            <a:rect l="l" t="t" r="r" b="b"/>
            <a:pathLst>
              <a:path w="2255674" h="2255674">
                <a:moveTo>
                  <a:pt x="0" y="0"/>
                </a:moveTo>
                <a:lnTo>
                  <a:pt x="2255674" y="0"/>
                </a:lnTo>
                <a:lnTo>
                  <a:pt x="2255674" y="2255674"/>
                </a:lnTo>
                <a:lnTo>
                  <a:pt x="0" y="22556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066789" y="1141740"/>
            <a:ext cx="2038292" cy="2038292"/>
          </a:xfrm>
          <a:custGeom>
            <a:avLst/>
            <a:gdLst/>
            <a:ahLst/>
            <a:cxnLst/>
            <a:rect l="l" t="t" r="r" b="b"/>
            <a:pathLst>
              <a:path w="2038292" h="2038292">
                <a:moveTo>
                  <a:pt x="0" y="0"/>
                </a:moveTo>
                <a:lnTo>
                  <a:pt x="2038292" y="0"/>
                </a:lnTo>
                <a:lnTo>
                  <a:pt x="2038292" y="2038292"/>
                </a:lnTo>
                <a:lnTo>
                  <a:pt x="0" y="20382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-1342907" y="10045879"/>
            <a:ext cx="20973813" cy="734301"/>
            <a:chOff x="0" y="0"/>
            <a:chExt cx="11607985" cy="4064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937882" y="10045879"/>
            <a:ext cx="14412237" cy="734301"/>
            <a:chOff x="0" y="0"/>
            <a:chExt cx="7976472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366787" y="10045879"/>
            <a:ext cx="9554425" cy="734301"/>
            <a:chOff x="0" y="0"/>
            <a:chExt cx="5287909" cy="406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439850" y="1508083"/>
            <a:ext cx="1296908" cy="1296908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6396" y="87561"/>
                  </a:lnTo>
                  <a:lnTo>
                    <a:pt x="553838" y="27679"/>
                  </a:lnTo>
                  <a:lnTo>
                    <a:pt x="578287" y="131093"/>
                  </a:lnTo>
                  <a:lnTo>
                    <a:pt x="681363" y="106978"/>
                  </a:lnTo>
                  <a:lnTo>
                    <a:pt x="666963" y="212279"/>
                  </a:lnTo>
                  <a:lnTo>
                    <a:pt x="771752" y="227186"/>
                  </a:lnTo>
                  <a:lnTo>
                    <a:pt x="720448" y="320152"/>
                  </a:lnTo>
                  <a:lnTo>
                    <a:pt x="812800" y="372069"/>
                  </a:lnTo>
                  <a:lnTo>
                    <a:pt x="731520" y="440145"/>
                  </a:lnTo>
                  <a:lnTo>
                    <a:pt x="798961" y="522061"/>
                  </a:lnTo>
                  <a:lnTo>
                    <a:pt x="698682" y="556053"/>
                  </a:lnTo>
                  <a:lnTo>
                    <a:pt x="732104" y="656904"/>
                  </a:lnTo>
                  <a:lnTo>
                    <a:pt x="626370" y="652219"/>
                  </a:lnTo>
                  <a:lnTo>
                    <a:pt x="621259" y="758384"/>
                  </a:lnTo>
                  <a:lnTo>
                    <a:pt x="524350" y="715658"/>
                  </a:lnTo>
                  <a:lnTo>
                    <a:pt x="481396" y="812800"/>
                  </a:lnTo>
                  <a:lnTo>
                    <a:pt x="406400" y="737801"/>
                  </a:lnTo>
                  <a:lnTo>
                    <a:pt x="331404" y="812800"/>
                  </a:lnTo>
                  <a:lnTo>
                    <a:pt x="288450" y="715658"/>
                  </a:lnTo>
                  <a:lnTo>
                    <a:pt x="191541" y="758384"/>
                  </a:lnTo>
                  <a:lnTo>
                    <a:pt x="186430" y="652219"/>
                  </a:lnTo>
                  <a:lnTo>
                    <a:pt x="80696" y="656904"/>
                  </a:lnTo>
                  <a:lnTo>
                    <a:pt x="114118" y="556053"/>
                  </a:lnTo>
                  <a:lnTo>
                    <a:pt x="13839" y="522061"/>
                  </a:lnTo>
                  <a:lnTo>
                    <a:pt x="81280" y="440145"/>
                  </a:lnTo>
                  <a:lnTo>
                    <a:pt x="0" y="372069"/>
                  </a:lnTo>
                  <a:lnTo>
                    <a:pt x="92352" y="320152"/>
                  </a:lnTo>
                  <a:lnTo>
                    <a:pt x="41047" y="227186"/>
                  </a:lnTo>
                  <a:lnTo>
                    <a:pt x="145837" y="212279"/>
                  </a:lnTo>
                  <a:lnTo>
                    <a:pt x="131437" y="106978"/>
                  </a:lnTo>
                  <a:lnTo>
                    <a:pt x="234513" y="131093"/>
                  </a:lnTo>
                  <a:lnTo>
                    <a:pt x="258962" y="27679"/>
                  </a:lnTo>
                  <a:lnTo>
                    <a:pt x="346404" y="87561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39700" y="82550"/>
              <a:ext cx="533400" cy="590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629384" y="484080"/>
            <a:ext cx="6651654" cy="1305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3"/>
              </a:lnSpc>
            </a:pPr>
            <a:r>
              <a:rPr lang="en-US" sz="4383" spc="-131">
                <a:solidFill>
                  <a:srgbClr val="000000"/>
                </a:solidFill>
                <a:latin typeface="Poppins Bold"/>
              </a:rPr>
              <a:t>Current Policy </a:t>
            </a:r>
          </a:p>
          <a:p>
            <a:pPr algn="ctr">
              <a:lnSpc>
                <a:spcPts val="4953"/>
              </a:lnSpc>
            </a:pPr>
            <a:r>
              <a:rPr lang="en-US" sz="4383" spc="-131">
                <a:solidFill>
                  <a:srgbClr val="000000"/>
                </a:solidFill>
                <a:latin typeface="Poppins Bold"/>
              </a:rPr>
              <a:t>Approval Authority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084900" y="5308423"/>
            <a:ext cx="4563775" cy="1833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3"/>
              </a:lnSpc>
            </a:pPr>
            <a:r>
              <a:rPr lang="en-US" sz="4003">
                <a:solidFill>
                  <a:srgbClr val="FFFFFF"/>
                </a:solidFill>
                <a:latin typeface="Poppins"/>
              </a:rPr>
              <a:t>Purchases greater than $30,000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585376" y="3593523"/>
            <a:ext cx="5228640" cy="76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49"/>
              </a:lnSpc>
            </a:pPr>
            <a:r>
              <a:rPr lang="en-US" sz="4999" spc="-149">
                <a:solidFill>
                  <a:srgbClr val="FFFFFF"/>
                </a:solidFill>
                <a:latin typeface="Poppins Bold"/>
              </a:rPr>
              <a:t>City Council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473984" y="3593523"/>
            <a:ext cx="5228640" cy="76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0"/>
              </a:lnSpc>
            </a:pPr>
            <a:r>
              <a:rPr lang="en-US" sz="5000" spc="-150">
                <a:solidFill>
                  <a:srgbClr val="FFFFFF"/>
                </a:solidFill>
                <a:latin typeface="Poppins Bold"/>
              </a:rPr>
              <a:t>City Manager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355426" y="5298898"/>
            <a:ext cx="3465756" cy="1843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999">
                <a:solidFill>
                  <a:srgbClr val="FFFFFF"/>
                </a:solidFill>
                <a:latin typeface="Poppins"/>
              </a:rPr>
              <a:t>Purchases under $30,000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3551242" y="1512432"/>
            <a:ext cx="1296908" cy="129690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6396" y="87561"/>
                  </a:lnTo>
                  <a:lnTo>
                    <a:pt x="553838" y="27679"/>
                  </a:lnTo>
                  <a:lnTo>
                    <a:pt x="578287" y="131093"/>
                  </a:lnTo>
                  <a:lnTo>
                    <a:pt x="681363" y="106978"/>
                  </a:lnTo>
                  <a:lnTo>
                    <a:pt x="666963" y="212279"/>
                  </a:lnTo>
                  <a:lnTo>
                    <a:pt x="771752" y="227186"/>
                  </a:lnTo>
                  <a:lnTo>
                    <a:pt x="720448" y="320152"/>
                  </a:lnTo>
                  <a:lnTo>
                    <a:pt x="812800" y="372069"/>
                  </a:lnTo>
                  <a:lnTo>
                    <a:pt x="731520" y="440145"/>
                  </a:lnTo>
                  <a:lnTo>
                    <a:pt x="798961" y="522061"/>
                  </a:lnTo>
                  <a:lnTo>
                    <a:pt x="698682" y="556053"/>
                  </a:lnTo>
                  <a:lnTo>
                    <a:pt x="732104" y="656904"/>
                  </a:lnTo>
                  <a:lnTo>
                    <a:pt x="626370" y="652219"/>
                  </a:lnTo>
                  <a:lnTo>
                    <a:pt x="621259" y="758384"/>
                  </a:lnTo>
                  <a:lnTo>
                    <a:pt x="524350" y="715658"/>
                  </a:lnTo>
                  <a:lnTo>
                    <a:pt x="481396" y="812800"/>
                  </a:lnTo>
                  <a:lnTo>
                    <a:pt x="406400" y="737801"/>
                  </a:lnTo>
                  <a:lnTo>
                    <a:pt x="331404" y="812800"/>
                  </a:lnTo>
                  <a:lnTo>
                    <a:pt x="288450" y="715658"/>
                  </a:lnTo>
                  <a:lnTo>
                    <a:pt x="191541" y="758384"/>
                  </a:lnTo>
                  <a:lnTo>
                    <a:pt x="186430" y="652219"/>
                  </a:lnTo>
                  <a:lnTo>
                    <a:pt x="80696" y="656904"/>
                  </a:lnTo>
                  <a:lnTo>
                    <a:pt x="114118" y="556053"/>
                  </a:lnTo>
                  <a:lnTo>
                    <a:pt x="13839" y="522061"/>
                  </a:lnTo>
                  <a:lnTo>
                    <a:pt x="81280" y="440145"/>
                  </a:lnTo>
                  <a:lnTo>
                    <a:pt x="0" y="372069"/>
                  </a:lnTo>
                  <a:lnTo>
                    <a:pt x="92352" y="320152"/>
                  </a:lnTo>
                  <a:lnTo>
                    <a:pt x="41047" y="227186"/>
                  </a:lnTo>
                  <a:lnTo>
                    <a:pt x="145837" y="212279"/>
                  </a:lnTo>
                  <a:lnTo>
                    <a:pt x="131437" y="106978"/>
                  </a:lnTo>
                  <a:lnTo>
                    <a:pt x="234513" y="131093"/>
                  </a:lnTo>
                  <a:lnTo>
                    <a:pt x="258962" y="27679"/>
                  </a:lnTo>
                  <a:lnTo>
                    <a:pt x="346404" y="87561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139700" y="82550"/>
              <a:ext cx="533400" cy="590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7892704" y="9530594"/>
            <a:ext cx="151805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298575" y="4207100"/>
            <a:ext cx="4020714" cy="5624597"/>
            <a:chOff x="0" y="0"/>
            <a:chExt cx="1059246" cy="14817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59246" cy="1481784"/>
            </a:xfrm>
            <a:custGeom>
              <a:avLst/>
              <a:gdLst/>
              <a:ahLst/>
              <a:cxnLst/>
              <a:rect l="l" t="t" r="r" b="b"/>
              <a:pathLst>
                <a:path w="1059246" h="1481784">
                  <a:moveTo>
                    <a:pt x="0" y="0"/>
                  </a:moveTo>
                  <a:lnTo>
                    <a:pt x="1059246" y="0"/>
                  </a:lnTo>
                  <a:lnTo>
                    <a:pt x="1059246" y="1481784"/>
                  </a:lnTo>
                  <a:lnTo>
                    <a:pt x="0" y="1481784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059246" cy="1538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635468" y="4207100"/>
            <a:ext cx="3963334" cy="5624597"/>
            <a:chOff x="0" y="0"/>
            <a:chExt cx="1044129" cy="14817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44129" cy="1481784"/>
            </a:xfrm>
            <a:custGeom>
              <a:avLst/>
              <a:gdLst/>
              <a:ahLst/>
              <a:cxnLst/>
              <a:rect l="l" t="t" r="r" b="b"/>
              <a:pathLst>
                <a:path w="1044129" h="1481784">
                  <a:moveTo>
                    <a:pt x="0" y="0"/>
                  </a:moveTo>
                  <a:lnTo>
                    <a:pt x="1044129" y="0"/>
                  </a:lnTo>
                  <a:lnTo>
                    <a:pt x="1044129" y="1481784"/>
                  </a:lnTo>
                  <a:lnTo>
                    <a:pt x="0" y="1481784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044129" cy="1538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886698" y="4207100"/>
            <a:ext cx="4142502" cy="5624597"/>
            <a:chOff x="0" y="0"/>
            <a:chExt cx="1091330" cy="148178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91330" cy="1481784"/>
            </a:xfrm>
            <a:custGeom>
              <a:avLst/>
              <a:gdLst/>
              <a:ahLst/>
              <a:cxnLst/>
              <a:rect l="l" t="t" r="r" b="b"/>
              <a:pathLst>
                <a:path w="1091330" h="1481784">
                  <a:moveTo>
                    <a:pt x="0" y="0"/>
                  </a:moveTo>
                  <a:lnTo>
                    <a:pt x="1091330" y="0"/>
                  </a:lnTo>
                  <a:lnTo>
                    <a:pt x="1091330" y="1481784"/>
                  </a:lnTo>
                  <a:lnTo>
                    <a:pt x="0" y="1481784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1091330" cy="1538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136564" y="3043989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1" y="0"/>
                </a:lnTo>
                <a:lnTo>
                  <a:pt x="2326221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5424879" y="3053514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9797846" y="3043989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265885" y="3173311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5554201" y="3182836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9927168" y="3173311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9008177" y="6584495"/>
            <a:ext cx="3902651" cy="3575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Goods or services valued under $50,000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Number of quotes determined by size of complexity of project and market conditions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May be formal or informal bids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Fair and reasonable, best value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endParaRPr lang="en-US" sz="1999">
              <a:solidFill>
                <a:srgbClr val="FFFFFF"/>
              </a:solidFill>
              <a:latin typeface="Poppins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3354992" y="4207100"/>
            <a:ext cx="4368263" cy="5624597"/>
            <a:chOff x="0" y="0"/>
            <a:chExt cx="1150806" cy="148178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50807" cy="1481784"/>
            </a:xfrm>
            <a:custGeom>
              <a:avLst/>
              <a:gdLst/>
              <a:ahLst/>
              <a:cxnLst/>
              <a:rect l="l" t="t" r="r" b="b"/>
              <a:pathLst>
                <a:path w="1150807" h="1481784">
                  <a:moveTo>
                    <a:pt x="0" y="0"/>
                  </a:moveTo>
                  <a:lnTo>
                    <a:pt x="1150807" y="0"/>
                  </a:lnTo>
                  <a:lnTo>
                    <a:pt x="1150807" y="1481784"/>
                  </a:lnTo>
                  <a:lnTo>
                    <a:pt x="0" y="1481784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57150"/>
              <a:ext cx="1150806" cy="15389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2" name="Freeform 32"/>
          <p:cNvSpPr/>
          <p:nvPr/>
        </p:nvSpPr>
        <p:spPr>
          <a:xfrm>
            <a:off x="14376865" y="3043989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33"/>
          <p:cNvSpPr/>
          <p:nvPr/>
        </p:nvSpPr>
        <p:spPr>
          <a:xfrm>
            <a:off x="14506187" y="3173311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4" name="Group 34"/>
          <p:cNvGrpSpPr/>
          <p:nvPr/>
        </p:nvGrpSpPr>
        <p:grpSpPr>
          <a:xfrm>
            <a:off x="1749060" y="3632658"/>
            <a:ext cx="1173818" cy="1173818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4883721" y="1009650"/>
            <a:ext cx="8520558" cy="70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Procurement Methods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35322" y="5761663"/>
            <a:ext cx="3801293" cy="85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Request for Proposals (RFP)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687344" y="5761663"/>
            <a:ext cx="3801293" cy="85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Invitation for Bids (IFB)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8774768" y="5562818"/>
            <a:ext cx="4369468" cy="85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Request for Quote (RFQ)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98575" y="6851397"/>
            <a:ext cx="3902651" cy="172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Based on scope of work</a:t>
            </a:r>
          </a:p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Evaluation criteria and scoring (price is only one component)</a:t>
            </a:r>
          </a:p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Price negotiations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4636665" y="6583315"/>
            <a:ext cx="3902651" cy="3376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88" lvl="1" indent="-226694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FFFFFF"/>
                </a:solidFill>
                <a:latin typeface="Poppins"/>
              </a:rPr>
              <a:t>Commonly used for construction</a:t>
            </a:r>
          </a:p>
          <a:p>
            <a:pPr marL="453388" lvl="1" indent="-226694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FFFFFF"/>
                </a:solidFill>
                <a:latin typeface="Poppins"/>
              </a:rPr>
              <a:t>Used in formal bids that are estimated to be greater than $50,000</a:t>
            </a:r>
          </a:p>
          <a:p>
            <a:pPr marL="453388" lvl="1" indent="-226694">
              <a:lnSpc>
                <a:spcPts val="2729"/>
              </a:lnSpc>
              <a:buFont typeface="Arial"/>
              <a:buChar char="•"/>
            </a:pPr>
            <a:r>
              <a:rPr lang="en-US" sz="2099">
                <a:solidFill>
                  <a:srgbClr val="FFFFFF"/>
                </a:solidFill>
                <a:latin typeface="Poppins"/>
              </a:rPr>
              <a:t>Adheres to rules for publishing and posting notices, and maintaining a bidders list</a:t>
            </a:r>
          </a:p>
          <a:p>
            <a:pPr algn="just">
              <a:lnSpc>
                <a:spcPts val="2210"/>
              </a:lnSpc>
            </a:pPr>
            <a:endParaRPr lang="en-US" sz="2099">
              <a:solidFill>
                <a:srgbClr val="FFFFFF"/>
              </a:solidFill>
              <a:latin typeface="Poppins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3353786" y="5562818"/>
            <a:ext cx="4369468" cy="1275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Uniform Construction Cost Accounting Procedures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587195" y="7037814"/>
            <a:ext cx="3902651" cy="260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Develop a list of qualified bidders for categories of work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Different levels of bidding depending on dollar thresholds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Up to $175,000 informal bid using CM authority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6001081" y="3632658"/>
            <a:ext cx="1173818" cy="117381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389988" y="3632658"/>
            <a:ext cx="1173818" cy="117381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4991350" y="3620191"/>
            <a:ext cx="1173818" cy="117381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7892779" y="9530594"/>
            <a:ext cx="151656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35876" y="4077778"/>
            <a:ext cx="4369468" cy="5436427"/>
            <a:chOff x="0" y="0"/>
            <a:chExt cx="1150806" cy="14318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50807" cy="1431816"/>
            </a:xfrm>
            <a:custGeom>
              <a:avLst/>
              <a:gdLst/>
              <a:ahLst/>
              <a:cxnLst/>
              <a:rect l="l" t="t" r="r" b="b"/>
              <a:pathLst>
                <a:path w="1150807" h="1431816">
                  <a:moveTo>
                    <a:pt x="0" y="0"/>
                  </a:moveTo>
                  <a:lnTo>
                    <a:pt x="1150807" y="0"/>
                  </a:lnTo>
                  <a:lnTo>
                    <a:pt x="1150807" y="1431816"/>
                  </a:lnTo>
                  <a:lnTo>
                    <a:pt x="0" y="1431816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50806" cy="14889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959266" y="4077778"/>
            <a:ext cx="4369468" cy="5436427"/>
            <a:chOff x="0" y="0"/>
            <a:chExt cx="1150806" cy="143181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0807" cy="1431816"/>
            </a:xfrm>
            <a:custGeom>
              <a:avLst/>
              <a:gdLst/>
              <a:ahLst/>
              <a:cxnLst/>
              <a:rect l="l" t="t" r="r" b="b"/>
              <a:pathLst>
                <a:path w="1150807" h="1431816">
                  <a:moveTo>
                    <a:pt x="0" y="0"/>
                  </a:moveTo>
                  <a:lnTo>
                    <a:pt x="1150807" y="0"/>
                  </a:lnTo>
                  <a:lnTo>
                    <a:pt x="1150807" y="1431816"/>
                  </a:lnTo>
                  <a:lnTo>
                    <a:pt x="0" y="1431816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0806" cy="14889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386009" y="4026549"/>
            <a:ext cx="4369468" cy="5487656"/>
            <a:chOff x="0" y="0"/>
            <a:chExt cx="1150806" cy="14453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50807" cy="1445309"/>
            </a:xfrm>
            <a:custGeom>
              <a:avLst/>
              <a:gdLst/>
              <a:ahLst/>
              <a:cxnLst/>
              <a:rect l="l" t="t" r="r" b="b"/>
              <a:pathLst>
                <a:path w="1150807" h="1445309">
                  <a:moveTo>
                    <a:pt x="0" y="0"/>
                  </a:moveTo>
                  <a:lnTo>
                    <a:pt x="1150807" y="0"/>
                  </a:lnTo>
                  <a:lnTo>
                    <a:pt x="1150807" y="1445309"/>
                  </a:lnTo>
                  <a:lnTo>
                    <a:pt x="0" y="1445309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1150806" cy="1502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2556594" y="2914667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7980889" y="2924192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3404279" y="2914667"/>
            <a:ext cx="2326222" cy="2326222"/>
          </a:xfrm>
          <a:custGeom>
            <a:avLst/>
            <a:gdLst/>
            <a:ahLst/>
            <a:cxnLst/>
            <a:rect l="l" t="t" r="r" b="b"/>
            <a:pathLst>
              <a:path w="2326222" h="2326222">
                <a:moveTo>
                  <a:pt x="0" y="0"/>
                </a:moveTo>
                <a:lnTo>
                  <a:pt x="2326222" y="0"/>
                </a:lnTo>
                <a:lnTo>
                  <a:pt x="2326222" y="2326222"/>
                </a:lnTo>
                <a:lnTo>
                  <a:pt x="0" y="23262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2685916" y="3043989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8110211" y="3053514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3533601" y="3043989"/>
            <a:ext cx="2067578" cy="2067578"/>
          </a:xfrm>
          <a:custGeom>
            <a:avLst/>
            <a:gdLst/>
            <a:ahLst/>
            <a:cxnLst/>
            <a:rect l="l" t="t" r="r" b="b"/>
            <a:pathLst>
              <a:path w="2067578" h="2067578">
                <a:moveTo>
                  <a:pt x="0" y="0"/>
                </a:moveTo>
                <a:lnTo>
                  <a:pt x="2067578" y="0"/>
                </a:lnTo>
                <a:lnTo>
                  <a:pt x="2067578" y="2067578"/>
                </a:lnTo>
                <a:lnTo>
                  <a:pt x="0" y="2067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5013043" y="1009650"/>
            <a:ext cx="8520558" cy="1255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Procurement Methods</a:t>
            </a:r>
          </a:p>
          <a:p>
            <a:pPr algn="ctr">
              <a:lnSpc>
                <a:spcPts val="4370"/>
              </a:lnSpc>
            </a:pPr>
            <a:r>
              <a:rPr lang="en-US" sz="3800">
                <a:solidFill>
                  <a:srgbClr val="000000"/>
                </a:solidFill>
                <a:latin typeface="Poppins Bold"/>
              </a:rPr>
              <a:t>Exceptions to Formal Bidding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819964" y="5632341"/>
            <a:ext cx="3801293" cy="443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Emergency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243354" y="5590700"/>
            <a:ext cx="3801293" cy="443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Sole Source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386009" y="5381663"/>
            <a:ext cx="4268188" cy="1275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en-US" sz="2879">
                <a:solidFill>
                  <a:srgbClr val="FFFFFF"/>
                </a:solidFill>
                <a:latin typeface="Poppins Bold"/>
              </a:rPr>
              <a:t>Cooperative Purchases / Piggybacking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718606" y="6346190"/>
            <a:ext cx="3902651" cy="3097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City Manager authority</a:t>
            </a:r>
          </a:p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Needed to prevent immediate interruption of necessary City services or safeguard life, property or public health </a:t>
            </a:r>
          </a:p>
          <a:p>
            <a:pPr marL="453390" lvl="1" indent="-226695">
              <a:lnSpc>
                <a:spcPts val="273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Poppins"/>
              </a:rPr>
              <a:t>No informal/formal bidding required</a:t>
            </a:r>
          </a:p>
          <a:p>
            <a:pPr>
              <a:lnSpc>
                <a:spcPts val="2730"/>
              </a:lnSpc>
            </a:pPr>
            <a:endParaRPr lang="en-US" sz="2100">
              <a:solidFill>
                <a:srgbClr val="FFFFFF"/>
              </a:solidFill>
              <a:latin typeface="Poppin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102948" y="6346190"/>
            <a:ext cx="4085458" cy="260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Used when no advantage to competitive bidding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Distinct specifications and requirements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Determined to be the only reasonably known source for supply</a:t>
            </a:r>
          </a:p>
          <a:p>
            <a:pPr>
              <a:lnSpc>
                <a:spcPts val="2599"/>
              </a:lnSpc>
            </a:pPr>
            <a:endParaRPr lang="en-US" sz="1999">
              <a:solidFill>
                <a:srgbClr val="FFFFFF"/>
              </a:solidFill>
              <a:latin typeface="Poppins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386009" y="6914562"/>
            <a:ext cx="4268188" cy="222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Leverages economies of scale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Originally solicited by other government/quasi public or non-profit entities</a:t>
            </a:r>
          </a:p>
          <a:p>
            <a:pPr marL="431799" lvl="1" indent="-215899">
              <a:lnSpc>
                <a:spcPts val="2599"/>
              </a:lnSpc>
              <a:buFont typeface="Arial"/>
              <a:buChar char="•"/>
            </a:pPr>
            <a:r>
              <a:rPr lang="en-US" sz="1999">
                <a:solidFill>
                  <a:srgbClr val="FFFFFF"/>
                </a:solidFill>
                <a:latin typeface="Poppins"/>
              </a:rPr>
              <a:t>For goods or services</a:t>
            </a:r>
          </a:p>
          <a:p>
            <a:pPr>
              <a:lnSpc>
                <a:spcPts val="2340"/>
              </a:lnSpc>
            </a:pPr>
            <a:endParaRPr lang="en-US" sz="1999">
              <a:solidFill>
                <a:srgbClr val="FFFFFF"/>
              </a:solidFill>
              <a:latin typeface="Poppins"/>
            </a:endParaRPr>
          </a:p>
          <a:p>
            <a:pPr>
              <a:lnSpc>
                <a:spcPts val="2340"/>
              </a:lnSpc>
            </a:pPr>
            <a:endParaRPr lang="en-US" sz="1999">
              <a:solidFill>
                <a:srgbClr val="FFFFFF"/>
              </a:solidFill>
              <a:latin typeface="Poppins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3133701" y="3567998"/>
            <a:ext cx="1173818" cy="117381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8558768" y="3500394"/>
            <a:ext cx="1173818" cy="1173818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3986209" y="3567998"/>
            <a:ext cx="1173818" cy="1173818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812800"/>
                  </a:moveTo>
                  <a:lnTo>
                    <a:pt x="0" y="406400"/>
                  </a:lnTo>
                  <a:lnTo>
                    <a:pt x="203200" y="406400"/>
                  </a:lnTo>
                  <a:lnTo>
                    <a:pt x="203200" y="0"/>
                  </a:lnTo>
                  <a:lnTo>
                    <a:pt x="609600" y="0"/>
                  </a:lnTo>
                  <a:lnTo>
                    <a:pt x="609600" y="406400"/>
                  </a:lnTo>
                  <a:lnTo>
                    <a:pt x="812800" y="406400"/>
                  </a:lnTo>
                  <a:lnTo>
                    <a:pt x="406400" y="812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203200" y="-57150"/>
              <a:ext cx="406400" cy="768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17891960" y="9530594"/>
            <a:ext cx="153293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070652" y="345946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8070652" y="5746696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8142372" y="5818416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142372" y="353118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8395626" y="3795728"/>
            <a:ext cx="576892" cy="511271"/>
          </a:xfrm>
          <a:custGeom>
            <a:avLst/>
            <a:gdLst/>
            <a:ahLst/>
            <a:cxnLst/>
            <a:rect l="l" t="t" r="r" b="b"/>
            <a:pathLst>
              <a:path w="576892" h="511271">
                <a:moveTo>
                  <a:pt x="0" y="0"/>
                </a:moveTo>
                <a:lnTo>
                  <a:pt x="576892" y="0"/>
                </a:lnTo>
                <a:lnTo>
                  <a:pt x="576892" y="511271"/>
                </a:lnTo>
                <a:lnTo>
                  <a:pt x="0" y="51127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8395626" y="6082957"/>
            <a:ext cx="576892" cy="511271"/>
          </a:xfrm>
          <a:custGeom>
            <a:avLst/>
            <a:gdLst/>
            <a:ahLst/>
            <a:cxnLst/>
            <a:rect l="l" t="t" r="r" b="b"/>
            <a:pathLst>
              <a:path w="576892" h="511271">
                <a:moveTo>
                  <a:pt x="0" y="0"/>
                </a:moveTo>
                <a:lnTo>
                  <a:pt x="576892" y="0"/>
                </a:lnTo>
                <a:lnTo>
                  <a:pt x="576892" y="511270"/>
                </a:lnTo>
                <a:lnTo>
                  <a:pt x="0" y="5112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8070652" y="7859730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8142372" y="7931450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2"/>
                </a:lnTo>
                <a:lnTo>
                  <a:pt x="0" y="10403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8395626" y="8195991"/>
            <a:ext cx="576892" cy="511271"/>
          </a:xfrm>
          <a:custGeom>
            <a:avLst/>
            <a:gdLst/>
            <a:ahLst/>
            <a:cxnLst/>
            <a:rect l="l" t="t" r="r" b="b"/>
            <a:pathLst>
              <a:path w="576892" h="511271">
                <a:moveTo>
                  <a:pt x="0" y="0"/>
                </a:moveTo>
                <a:lnTo>
                  <a:pt x="576892" y="0"/>
                </a:lnTo>
                <a:lnTo>
                  <a:pt x="576892" y="511270"/>
                </a:lnTo>
                <a:lnTo>
                  <a:pt x="0" y="5112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5370946" y="4231066"/>
            <a:ext cx="1150203" cy="1150203"/>
          </a:xfrm>
          <a:custGeom>
            <a:avLst/>
            <a:gdLst/>
            <a:ahLst/>
            <a:cxnLst/>
            <a:rect l="l" t="t" r="r" b="b"/>
            <a:pathLst>
              <a:path w="1150203" h="1150203">
                <a:moveTo>
                  <a:pt x="0" y="0"/>
                </a:moveTo>
                <a:lnTo>
                  <a:pt x="1150203" y="0"/>
                </a:lnTo>
                <a:lnTo>
                  <a:pt x="1150203" y="1150202"/>
                </a:lnTo>
                <a:lnTo>
                  <a:pt x="0" y="11502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836468" y="3181309"/>
            <a:ext cx="6095638" cy="5525953"/>
          </a:xfrm>
          <a:custGeom>
            <a:avLst/>
            <a:gdLst/>
            <a:ahLst/>
            <a:cxnLst/>
            <a:rect l="l" t="t" r="r" b="b"/>
            <a:pathLst>
              <a:path w="6095638" h="5525953">
                <a:moveTo>
                  <a:pt x="0" y="0"/>
                </a:moveTo>
                <a:lnTo>
                  <a:pt x="6095638" y="0"/>
                </a:lnTo>
                <a:lnTo>
                  <a:pt x="6095638" y="5525952"/>
                </a:lnTo>
                <a:lnTo>
                  <a:pt x="0" y="552595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4"/>
          <p:cNvSpPr txBox="1"/>
          <p:nvPr/>
        </p:nvSpPr>
        <p:spPr>
          <a:xfrm>
            <a:off x="4883721" y="1009650"/>
            <a:ext cx="8520558" cy="134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499">
                <a:solidFill>
                  <a:srgbClr val="000000"/>
                </a:solidFill>
                <a:latin typeface="Poppins Bold"/>
              </a:rPr>
              <a:t>Methods of Issuing Bids/Solicitations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532797" y="3421368"/>
            <a:ext cx="497671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PlanetBids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532797" y="5708596"/>
            <a:ext cx="662478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CR Planwell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532797" y="7821630"/>
            <a:ext cx="723529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Informal Quotes/Requests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532797" y="4032314"/>
            <a:ext cx="7726503" cy="1450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21109" lvl="1" indent="-210554">
              <a:lnSpc>
                <a:spcPts val="2321"/>
              </a:lnSpc>
              <a:buFont typeface="Arial"/>
              <a:buChar char="•"/>
            </a:pPr>
            <a:r>
              <a:rPr lang="en-US" sz="1950">
                <a:solidFill>
                  <a:srgbClr val="000000"/>
                </a:solidFill>
                <a:latin typeface="Poppins"/>
              </a:rPr>
              <a:t>eProcurement software for posting solicitations, broad dissemination to registered DBEs, managing registered vendors</a:t>
            </a:r>
          </a:p>
          <a:p>
            <a:pPr marL="421109" lvl="1" indent="-210554">
              <a:lnSpc>
                <a:spcPts val="2321"/>
              </a:lnSpc>
              <a:buFont typeface="Arial"/>
              <a:buChar char="•"/>
            </a:pPr>
            <a:r>
              <a:rPr lang="en-US" sz="1950">
                <a:solidFill>
                  <a:srgbClr val="000000"/>
                </a:solidFill>
                <a:latin typeface="Poppins"/>
              </a:rPr>
              <a:t>Provides access to similar solicitations made by other public agencies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532797" y="6319542"/>
            <a:ext cx="7726503" cy="1164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21109" lvl="1" indent="-210554">
              <a:lnSpc>
                <a:spcPts val="2321"/>
              </a:lnSpc>
              <a:buFont typeface="Arial"/>
              <a:buChar char="•"/>
            </a:pPr>
            <a:r>
              <a:rPr lang="en-US" sz="1950">
                <a:solidFill>
                  <a:srgbClr val="000000"/>
                </a:solidFill>
                <a:latin typeface="Poppins"/>
              </a:rPr>
              <a:t>Hosts project documents for public bids from the Public Works Department</a:t>
            </a:r>
          </a:p>
          <a:p>
            <a:pPr marL="421109" lvl="1" indent="-210554">
              <a:lnSpc>
                <a:spcPts val="2321"/>
              </a:lnSpc>
              <a:buFont typeface="Arial"/>
              <a:buChar char="•"/>
            </a:pPr>
            <a:r>
              <a:rPr lang="en-US" sz="1950">
                <a:solidFill>
                  <a:srgbClr val="000000"/>
                </a:solidFill>
                <a:latin typeface="Poppins"/>
              </a:rPr>
              <a:t>Includes all plans, specifications, addendums, and other items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532797" y="8432576"/>
            <a:ext cx="7726503" cy="307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21109" lvl="1" indent="-210554" algn="just">
              <a:lnSpc>
                <a:spcPts val="2321"/>
              </a:lnSpc>
              <a:buFont typeface="Arial"/>
              <a:buChar char="•"/>
            </a:pPr>
            <a:r>
              <a:rPr lang="en-US" sz="1950">
                <a:solidFill>
                  <a:srgbClr val="000000"/>
                </a:solidFill>
                <a:latin typeface="Poppins"/>
              </a:rPr>
              <a:t>May be done through email, phone calls, etc.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7902676" y="9530594"/>
            <a:ext cx="131862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373656">
            <a:off x="6451187" y="-4465996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0" y="0"/>
                </a:moveTo>
                <a:lnTo>
                  <a:pt x="13443249" y="0"/>
                </a:lnTo>
                <a:lnTo>
                  <a:pt x="13443249" y="4570705"/>
                </a:lnTo>
                <a:lnTo>
                  <a:pt x="0" y="45707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9365030" flipH="1">
            <a:off x="-1608009" y="-4431479"/>
            <a:ext cx="13443249" cy="4570705"/>
          </a:xfrm>
          <a:custGeom>
            <a:avLst/>
            <a:gdLst/>
            <a:ahLst/>
            <a:cxnLst/>
            <a:rect l="l" t="t" r="r" b="b"/>
            <a:pathLst>
              <a:path w="13443249" h="4570705">
                <a:moveTo>
                  <a:pt x="13443249" y="0"/>
                </a:moveTo>
                <a:lnTo>
                  <a:pt x="0" y="0"/>
                </a:lnTo>
                <a:lnTo>
                  <a:pt x="0" y="4570705"/>
                </a:lnTo>
                <a:lnTo>
                  <a:pt x="13443249" y="4570705"/>
                </a:lnTo>
                <a:lnTo>
                  <a:pt x="134432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1342907" y="10036354"/>
            <a:ext cx="20973813" cy="734301"/>
            <a:chOff x="0" y="0"/>
            <a:chExt cx="11607985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607985" cy="406400"/>
            </a:xfrm>
            <a:custGeom>
              <a:avLst/>
              <a:gdLst/>
              <a:ahLst/>
              <a:cxnLst/>
              <a:rect l="l" t="t" r="r" b="b"/>
              <a:pathLst>
                <a:path w="11607985" h="406400">
                  <a:moveTo>
                    <a:pt x="11404785" y="0"/>
                  </a:moveTo>
                  <a:cubicBezTo>
                    <a:pt x="11517009" y="0"/>
                    <a:pt x="11607985" y="90976"/>
                    <a:pt x="11607985" y="203200"/>
                  </a:cubicBezTo>
                  <a:cubicBezTo>
                    <a:pt x="11607985" y="315424"/>
                    <a:pt x="11517009" y="406400"/>
                    <a:pt x="11404785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1607985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937882" y="10036354"/>
            <a:ext cx="14412237" cy="734301"/>
            <a:chOff x="0" y="0"/>
            <a:chExt cx="7976472" cy="406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976472" cy="406400"/>
            </a:xfrm>
            <a:custGeom>
              <a:avLst/>
              <a:gdLst/>
              <a:ahLst/>
              <a:cxnLst/>
              <a:rect l="l" t="t" r="r" b="b"/>
              <a:pathLst>
                <a:path w="7976472" h="406400">
                  <a:moveTo>
                    <a:pt x="7773272" y="0"/>
                  </a:moveTo>
                  <a:cubicBezTo>
                    <a:pt x="7885496" y="0"/>
                    <a:pt x="7976472" y="90976"/>
                    <a:pt x="7976472" y="203200"/>
                  </a:cubicBezTo>
                  <a:cubicBezTo>
                    <a:pt x="7976472" y="315424"/>
                    <a:pt x="7885496" y="406400"/>
                    <a:pt x="7773272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976472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66787" y="10036354"/>
            <a:ext cx="9554425" cy="734301"/>
            <a:chOff x="0" y="0"/>
            <a:chExt cx="5287909" cy="406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287909" cy="406400"/>
            </a:xfrm>
            <a:custGeom>
              <a:avLst/>
              <a:gdLst/>
              <a:ahLst/>
              <a:cxnLst/>
              <a:rect l="l" t="t" r="r" b="b"/>
              <a:pathLst>
                <a:path w="5287909" h="406400">
                  <a:moveTo>
                    <a:pt x="5084709" y="0"/>
                  </a:moveTo>
                  <a:cubicBezTo>
                    <a:pt x="5196934" y="0"/>
                    <a:pt x="5287909" y="90976"/>
                    <a:pt x="5287909" y="203200"/>
                  </a:cubicBezTo>
                  <a:cubicBezTo>
                    <a:pt x="5287909" y="315424"/>
                    <a:pt x="5196934" y="406400"/>
                    <a:pt x="5084709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5287909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75932" y="2396933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575932" y="5072745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1"/>
                </a:lnTo>
                <a:lnTo>
                  <a:pt x="0" y="11837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647652" y="5144465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647652" y="2468653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75932" y="7045438"/>
            <a:ext cx="1183791" cy="1183791"/>
          </a:xfrm>
          <a:custGeom>
            <a:avLst/>
            <a:gdLst/>
            <a:ahLst/>
            <a:cxnLst/>
            <a:rect l="l" t="t" r="r" b="b"/>
            <a:pathLst>
              <a:path w="1183791" h="1183791">
                <a:moveTo>
                  <a:pt x="0" y="0"/>
                </a:moveTo>
                <a:lnTo>
                  <a:pt x="1183791" y="0"/>
                </a:lnTo>
                <a:lnTo>
                  <a:pt x="1183791" y="1183792"/>
                </a:lnTo>
                <a:lnTo>
                  <a:pt x="0" y="1183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647652" y="7117158"/>
            <a:ext cx="1040351" cy="1040351"/>
          </a:xfrm>
          <a:custGeom>
            <a:avLst/>
            <a:gdLst/>
            <a:ahLst/>
            <a:cxnLst/>
            <a:rect l="l" t="t" r="r" b="b"/>
            <a:pathLst>
              <a:path w="1040351" h="1040351">
                <a:moveTo>
                  <a:pt x="0" y="0"/>
                </a:moveTo>
                <a:lnTo>
                  <a:pt x="1040351" y="0"/>
                </a:lnTo>
                <a:lnTo>
                  <a:pt x="1040351" y="1040351"/>
                </a:lnTo>
                <a:lnTo>
                  <a:pt x="0" y="10403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899735" y="2728389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1899735" y="5404201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899735" y="7375373"/>
            <a:ext cx="606600" cy="533050"/>
          </a:xfrm>
          <a:custGeom>
            <a:avLst/>
            <a:gdLst/>
            <a:ahLst/>
            <a:cxnLst/>
            <a:rect l="l" t="t" r="r" b="b"/>
            <a:pathLst>
              <a:path w="606600" h="533050">
                <a:moveTo>
                  <a:pt x="0" y="0"/>
                </a:moveTo>
                <a:lnTo>
                  <a:pt x="606599" y="0"/>
                </a:lnTo>
                <a:lnTo>
                  <a:pt x="606599" y="533050"/>
                </a:lnTo>
                <a:lnTo>
                  <a:pt x="0" y="5330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5030091" y="1009650"/>
            <a:ext cx="8227818" cy="70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4"/>
              </a:lnSpc>
            </a:pPr>
            <a:r>
              <a:rPr lang="en-US" sz="4500">
                <a:solidFill>
                  <a:srgbClr val="000000"/>
                </a:solidFill>
                <a:latin typeface="Poppins Bold"/>
              </a:rPr>
              <a:t>Steps for Project Execution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47687" y="2364918"/>
            <a:ext cx="10295934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Complete Appropriate Procurement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947687" y="5040730"/>
            <a:ext cx="7869582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Determine Project Budget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47687" y="7013423"/>
            <a:ext cx="13311613" cy="558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6"/>
              </a:lnSpc>
            </a:pPr>
            <a:r>
              <a:rPr lang="en-US" sz="3413">
                <a:solidFill>
                  <a:srgbClr val="000000"/>
                </a:solidFill>
                <a:latin typeface="Poppins Bold"/>
              </a:rPr>
              <a:t>Prepare for City Manager / City Council Approval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47687" y="3016822"/>
            <a:ext cx="12828488" cy="1479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City Attorney review of contract, as required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Evaluate bids/proposals as required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Responsiveness determinations (reference checks, suspended/debarred, etc.)</a:t>
            </a:r>
          </a:p>
          <a:p>
            <a:pPr marL="529056" lvl="1" indent="-264528" algn="l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Notify bidders within protest timeframe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47687" y="5642151"/>
            <a:ext cx="12064021" cy="755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Evaluate need for project contingency</a:t>
            </a:r>
          </a:p>
          <a:p>
            <a:pPr marL="529056" lvl="1" indent="-264528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Finalize total project cost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947687" y="7614844"/>
            <a:ext cx="12064021" cy="1402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9056" lvl="1" indent="-264528" algn="just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Write staff report</a:t>
            </a:r>
          </a:p>
          <a:p>
            <a:pPr marL="529056" lvl="1" indent="-264528" algn="just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Obtain appropriate documents and signatures</a:t>
            </a:r>
          </a:p>
          <a:p>
            <a:pPr marL="529056" lvl="1" indent="-264528" algn="just">
              <a:lnSpc>
                <a:spcPts val="2916"/>
              </a:lnSpc>
              <a:buFont typeface="Arial"/>
              <a:buChar char="•"/>
            </a:pPr>
            <a:r>
              <a:rPr lang="en-US" sz="2450">
                <a:solidFill>
                  <a:srgbClr val="000000"/>
                </a:solidFill>
                <a:latin typeface="Poppins"/>
              </a:rPr>
              <a:t>Develop presentation, as needed</a:t>
            </a:r>
          </a:p>
          <a:p>
            <a:pPr algn="just">
              <a:lnSpc>
                <a:spcPts val="2321"/>
              </a:lnSpc>
            </a:pPr>
            <a:endParaRPr lang="en-US" sz="2450">
              <a:solidFill>
                <a:srgbClr val="000000"/>
              </a:solidFill>
              <a:latin typeface="Poppins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7892481" y="9530594"/>
            <a:ext cx="152251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Poppins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156743">
            <a:off x="3147210" y="6037902"/>
            <a:ext cx="19154488" cy="4860451"/>
          </a:xfrm>
          <a:custGeom>
            <a:avLst/>
            <a:gdLst/>
            <a:ahLst/>
            <a:cxnLst/>
            <a:rect l="l" t="t" r="r" b="b"/>
            <a:pathLst>
              <a:path w="19154488" h="4860451">
                <a:moveTo>
                  <a:pt x="0" y="0"/>
                </a:moveTo>
                <a:lnTo>
                  <a:pt x="19154488" y="0"/>
                </a:lnTo>
                <a:lnTo>
                  <a:pt x="19154488" y="4860451"/>
                </a:lnTo>
                <a:lnTo>
                  <a:pt x="0" y="48604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 rot="3770254">
            <a:off x="15676070" y="7698051"/>
            <a:ext cx="3342967" cy="6002834"/>
            <a:chOff x="0" y="0"/>
            <a:chExt cx="812800" cy="14595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1459513"/>
            </a:xfrm>
            <a:custGeom>
              <a:avLst/>
              <a:gdLst/>
              <a:ahLst/>
              <a:cxnLst/>
              <a:rect l="l" t="t" r="r" b="b"/>
              <a:pathLst>
                <a:path w="812800" h="1459513">
                  <a:moveTo>
                    <a:pt x="0" y="0"/>
                  </a:moveTo>
                  <a:lnTo>
                    <a:pt x="812800" y="0"/>
                  </a:lnTo>
                  <a:lnTo>
                    <a:pt x="812800" y="1459513"/>
                  </a:lnTo>
                  <a:lnTo>
                    <a:pt x="0" y="1459513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812800" cy="1516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394909">
            <a:off x="2261671" y="-3176116"/>
            <a:ext cx="16367478" cy="5564942"/>
          </a:xfrm>
          <a:custGeom>
            <a:avLst/>
            <a:gdLst/>
            <a:ahLst/>
            <a:cxnLst/>
            <a:rect l="l" t="t" r="r" b="b"/>
            <a:pathLst>
              <a:path w="16367478" h="5564942">
                <a:moveTo>
                  <a:pt x="0" y="0"/>
                </a:moveTo>
                <a:lnTo>
                  <a:pt x="16367478" y="0"/>
                </a:lnTo>
                <a:lnTo>
                  <a:pt x="16367478" y="5564942"/>
                </a:lnTo>
                <a:lnTo>
                  <a:pt x="0" y="55649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 rot="8202600">
            <a:off x="12431533" y="-7602026"/>
            <a:ext cx="12039093" cy="13253655"/>
            <a:chOff x="0" y="0"/>
            <a:chExt cx="2927153" cy="32224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927153" cy="3222458"/>
            </a:xfrm>
            <a:custGeom>
              <a:avLst/>
              <a:gdLst/>
              <a:ahLst/>
              <a:cxnLst/>
              <a:rect l="l" t="t" r="r" b="b"/>
              <a:pathLst>
                <a:path w="2927153" h="3222458">
                  <a:moveTo>
                    <a:pt x="0" y="0"/>
                  </a:moveTo>
                  <a:lnTo>
                    <a:pt x="2927153" y="0"/>
                  </a:lnTo>
                  <a:lnTo>
                    <a:pt x="2927153" y="3222458"/>
                  </a:lnTo>
                  <a:lnTo>
                    <a:pt x="0" y="3222458"/>
                  </a:lnTo>
                  <a:close/>
                </a:path>
              </a:pathLst>
            </a:custGeom>
            <a:solidFill>
              <a:srgbClr val="002F6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927153" cy="32796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841023" y="449753"/>
            <a:ext cx="9648704" cy="9648704"/>
          </a:xfrm>
          <a:custGeom>
            <a:avLst/>
            <a:gdLst/>
            <a:ahLst/>
            <a:cxnLst/>
            <a:rect l="l" t="t" r="r" b="b"/>
            <a:pathLst>
              <a:path w="9648704" h="9648704">
                <a:moveTo>
                  <a:pt x="0" y="0"/>
                </a:moveTo>
                <a:lnTo>
                  <a:pt x="9648703" y="0"/>
                </a:lnTo>
                <a:lnTo>
                  <a:pt x="9648703" y="9648704"/>
                </a:lnTo>
                <a:lnTo>
                  <a:pt x="0" y="96487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0620942" y="782957"/>
            <a:ext cx="8721087" cy="872108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837233" y="1156782"/>
            <a:ext cx="8156618" cy="815661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296B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085293" y="1597832"/>
            <a:ext cx="7660499" cy="766046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38548" r="-3854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028700" y="2491535"/>
            <a:ext cx="8581840" cy="2679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9"/>
              </a:lnSpc>
            </a:pPr>
            <a:r>
              <a:rPr lang="en-US" sz="2799">
                <a:solidFill>
                  <a:srgbClr val="000000"/>
                </a:solidFill>
                <a:latin typeface="Poppins"/>
              </a:rPr>
              <a:t>A future event or </a:t>
            </a:r>
            <a:r>
              <a:rPr lang="en-US" sz="2799" u="sng">
                <a:solidFill>
                  <a:srgbClr val="000000"/>
                </a:solidFill>
                <a:latin typeface="Poppins"/>
                <a:hlinkClick r:id="rId9" tooltip="https://www.google.com/search?sca_esv=573847129&amp;rlz=1C1ASUM_enUS997US997&amp;sxsrf=AM9HkKmHBXljnCGSe4Qgk6b7rc678_oBLQ:1697489249599&amp;q=circumstance&amp;si=ALGXSlb91IXEiYApD91csfAulariPHISf_csIMKjZu0yb2d22IkX0dOyJVTRvvLJ1yqXq-_dBSF1LuGJ3UZQTOPSZPUeDKoj0leWblsAmHLfSKN6TT9mB1w%3D&amp;expnd=1"/>
              </a:rPr>
              <a:t>circumstance</a:t>
            </a:r>
            <a:r>
              <a:rPr lang="en-US" sz="2799">
                <a:solidFill>
                  <a:srgbClr val="000000"/>
                </a:solidFill>
                <a:latin typeface="Poppins"/>
              </a:rPr>
              <a:t> which is possible but cannot be predicted with </a:t>
            </a:r>
            <a:r>
              <a:rPr lang="en-US" sz="2799" u="sng">
                <a:solidFill>
                  <a:srgbClr val="000000"/>
                </a:solidFill>
                <a:latin typeface="Poppins"/>
                <a:hlinkClick r:id="rId10" tooltip="https://www.google.com/search?sca_esv=573847129&amp;rlz=1C1ASUM_enUS997US997&amp;sxsrf=AM9HkKmHBXljnCGSe4Qgk6b7rc678_oBLQ:1697489249599&amp;q=certainty&amp;si=ALGXSlbSiMNWMsv5Y0U_0sBS8EWzk0PraxqfC9H4MFe3BQ9ywa8f_Sie1jSTnuSI8PvshBHIJZVXYexLcj0v8hWUlptgluvc6Q%3D%3D&amp;expnd=1"/>
              </a:rPr>
              <a:t>certainty</a:t>
            </a:r>
            <a:r>
              <a:rPr lang="en-US" sz="2799">
                <a:solidFill>
                  <a:srgbClr val="000000"/>
                </a:solidFill>
                <a:latin typeface="Poppins"/>
              </a:rPr>
              <a:t>.</a:t>
            </a:r>
          </a:p>
          <a:p>
            <a:pPr algn="just">
              <a:lnSpc>
                <a:spcPts val="3639"/>
              </a:lnSpc>
            </a:pPr>
            <a:r>
              <a:rPr lang="en-US" sz="2799">
                <a:solidFill>
                  <a:srgbClr val="000000"/>
                </a:solidFill>
                <a:latin typeface="Poppins"/>
              </a:rPr>
              <a:t>"a detailed contract that attempts to provide for all possible contingencies."</a:t>
            </a:r>
          </a:p>
          <a:p>
            <a:pPr algn="r">
              <a:lnSpc>
                <a:spcPts val="2990"/>
              </a:lnSpc>
            </a:pPr>
            <a:r>
              <a:rPr lang="en-US" sz="2300">
                <a:solidFill>
                  <a:srgbClr val="000000"/>
                </a:solidFill>
                <a:latin typeface="Poppins Bold"/>
              </a:rPr>
              <a:t>Oxford Dictionary</a:t>
            </a:r>
          </a:p>
          <a:p>
            <a:pPr algn="just">
              <a:lnSpc>
                <a:spcPts val="3639"/>
              </a:lnSpc>
            </a:pPr>
            <a:endParaRPr lang="en-US" sz="2300">
              <a:solidFill>
                <a:srgbClr val="000000"/>
              </a:solidFill>
              <a:latin typeface="Poppins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28700" y="1009650"/>
            <a:ext cx="8115300" cy="69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74"/>
              </a:lnSpc>
            </a:pPr>
            <a:r>
              <a:rPr lang="en-US" sz="4499" spc="-134">
                <a:solidFill>
                  <a:srgbClr val="000000"/>
                </a:solidFill>
                <a:latin typeface="Poppins Bold"/>
              </a:rPr>
              <a:t>Project Contingencies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7892555" y="9530594"/>
            <a:ext cx="152102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FFFFFF"/>
                </a:solidFill>
                <a:latin typeface="Poppins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1186</Words>
  <Application>Microsoft Office PowerPoint</Application>
  <PresentationFormat>Custom</PresentationFormat>
  <Paragraphs>169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Poppins Semi-Bold</vt:lpstr>
      <vt:lpstr>Poppins</vt:lpstr>
      <vt:lpstr>Poppins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Contingency Study Session</dc:title>
  <dc:creator>Dana Pynn</dc:creator>
  <cp:lastModifiedBy>Ernie Crespo</cp:lastModifiedBy>
  <cp:revision>2</cp:revision>
  <cp:lastPrinted>2023-10-24T17:59:13Z</cp:lastPrinted>
  <dcterms:created xsi:type="dcterms:W3CDTF">2006-08-16T00:00:00Z</dcterms:created>
  <dcterms:modified xsi:type="dcterms:W3CDTF">2023-10-24T22:13:18Z</dcterms:modified>
  <dc:identifier>DAFw_eD-KW4</dc:identifier>
</cp:coreProperties>
</file>