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</p:sldMasterIdLst>
  <p:notesMasterIdLst>
    <p:notesMasterId r:id="rId17"/>
  </p:notesMasterIdLst>
  <p:sldIdLst>
    <p:sldId id="290" r:id="rId2"/>
    <p:sldId id="257" r:id="rId3"/>
    <p:sldId id="264" r:id="rId4"/>
    <p:sldId id="266" r:id="rId5"/>
    <p:sldId id="272" r:id="rId6"/>
    <p:sldId id="267" r:id="rId7"/>
    <p:sldId id="278" r:id="rId8"/>
    <p:sldId id="292" r:id="rId9"/>
    <p:sldId id="280" r:id="rId10"/>
    <p:sldId id="298" r:id="rId11"/>
    <p:sldId id="297" r:id="rId12"/>
    <p:sldId id="294" r:id="rId13"/>
    <p:sldId id="296" r:id="rId14"/>
    <p:sldId id="295" r:id="rId15"/>
    <p:sldId id="291" r:id="rId1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F6C76C-31FD-425F-BDC9-6B077F6258EA}" name="Sophia Kuo" initials="SK" userId="S::sophia.kuo@pungroup.com::fd497c8b-38c7-489a-b64b-c5d37bad3ac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2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3FC-432E-871A-F087AA08D89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3FC-432E-871A-F087AA08D89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3FC-432E-871A-F087AA08D89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3FC-432E-871A-F087AA08D89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3FC-432E-871A-F087AA08D89F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3FC-432E-871A-F087AA08D89F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E3FC-432E-871A-F087AA08D89F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E3FC-432E-871A-F087AA08D89F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E3FC-432E-871A-F087AA08D89F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E3FC-432E-871A-F087AA08D89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0C151EC-7D19-432A-9ED8-74FD4AE43742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27%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3FC-432E-871A-F087AA08D89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1757BCF-021B-4D5D-B73C-294B297578C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17%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3FC-432E-871A-F087AA08D89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584494F-7E76-43A0-BC53-F0A7A9F5E06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3FC-432E-871A-F087AA08D89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3FC-432E-871A-F087AA08D89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3FC-432E-871A-F087AA08D89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3FC-432E-871A-F087AA08D89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E3FC-432E-871A-F087AA08D89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$27M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E3FC-432E-871A-F087AA08D89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$27M</a:t>
                    </a:r>
                  </a:p>
                  <a:p>
                    <a:r>
                      <a:rPr lang="en-US" dirty="0"/>
                      <a:t>30%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E3FC-432E-871A-F087AA08D89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$27.1M</a:t>
                    </a:r>
                  </a:p>
                  <a:p>
                    <a:r>
                      <a:rPr lang="en-US" dirty="0"/>
                      <a:t>29%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E3FC-432E-871A-F087AA08D8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Projected*</c:v>
                </c:pt>
                <c:pt idx="7">
                  <c:v>June 2026 Projected*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Sheet1!$B$2:$B$11</c:f>
              <c:numCache>
                <c:formatCode>"$"#,##0.0</c:formatCode>
                <c:ptCount val="10"/>
                <c:pt idx="0">
                  <c:v>16.5</c:v>
                </c:pt>
                <c:pt idx="1">
                  <c:v>10.63</c:v>
                </c:pt>
                <c:pt idx="2">
                  <c:v>24.95</c:v>
                </c:pt>
                <c:pt idx="3">
                  <c:v>33.4</c:v>
                </c:pt>
                <c:pt idx="4">
                  <c:v>34.200000000000003</c:v>
                </c:pt>
                <c:pt idx="5">
                  <c:v>33</c:v>
                </c:pt>
                <c:pt idx="6">
                  <c:v>26.9</c:v>
                </c:pt>
                <c:pt idx="7">
                  <c:v>26.96</c:v>
                </c:pt>
                <c:pt idx="8">
                  <c:v>27</c:v>
                </c:pt>
                <c:pt idx="9">
                  <c:v>27.1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3FC-432E-871A-F087AA08D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3FC-432E-871A-F087AA08D89F}"/>
                </c:ext>
              </c:extLst>
            </c:dLbl>
            <c:dLbl>
              <c:idx val="9"/>
              <c:layout>
                <c:manualLayout>
                  <c:x val="-3.0228185109816078E-2"/>
                  <c:y val="-2.691293771325228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2FE8E7-C5A6-4023-A083-346F00ADB7EA}" type="VALUE">
                      <a:rPr lang="en-US" sz="1200" smtClean="0"/>
                      <a:pPr>
                        <a:defRPr sz="12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200" dirty="0"/>
                      <a:t>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146346051936388E-2"/>
                      <c:h val="4.38039620029035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E3FC-432E-871A-F087AA08D8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Projected*</c:v>
                </c:pt>
                <c:pt idx="7">
                  <c:v>June 2026 Projected*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15.277777777777777</c:v>
                </c:pt>
                <c:pt idx="1">
                  <c:v>15.632352941176471</c:v>
                </c:pt>
                <c:pt idx="2">
                  <c:v>14.851190476190476</c:v>
                </c:pt>
                <c:pt idx="3">
                  <c:v>18.0335</c:v>
                </c:pt>
                <c:pt idx="4">
                  <c:v>20.65</c:v>
                </c:pt>
                <c:pt idx="5">
                  <c:v>20.524999999999999</c:v>
                </c:pt>
                <c:pt idx="6">
                  <c:v>20.95</c:v>
                </c:pt>
                <c:pt idx="7">
                  <c:v>21.25</c:v>
                </c:pt>
                <c:pt idx="8">
                  <c:v>22.2</c:v>
                </c:pt>
                <c:pt idx="9">
                  <c:v>23.25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E3FC-432E-871A-F087AA08D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14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7067678327571859"/>
          <c:y val="0.92825074526561957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186566879453E-2"/>
          <c:y val="0.12982155979672122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381-42B9-847F-AD9F52C7976E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381-42B9-847F-AD9F52C7976E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381-42B9-847F-AD9F52C7976E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381-42B9-847F-AD9F52C7976E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381-42B9-847F-AD9F52C7976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24%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381-42B9-847F-AD9F52C7976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381-42B9-847F-AD9F52C7976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($12M)</a:t>
                    </a:r>
                  </a:p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-14%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381-42B9-847F-AD9F52C7976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($25.8M)</a:t>
                    </a:r>
                  </a:p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-29%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381-42B9-847F-AD9F52C7976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($40.4M)</a:t>
                    </a:r>
                  </a:p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-43%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1381-42B9-847F-AD9F52C79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2024*</c:v>
                </c:pt>
                <c:pt idx="1">
                  <c:v>June 2025*</c:v>
                </c:pt>
                <c:pt idx="2">
                  <c:v>June 2026*</c:v>
                </c:pt>
                <c:pt idx="3">
                  <c:v>June 2027*</c:v>
                </c:pt>
                <c:pt idx="4">
                  <c:v>June 2028*</c:v>
                </c:pt>
              </c:strCache>
            </c:strRef>
          </c:cat>
          <c:val>
            <c:numRef>
              <c:f>Sheet1!$B$2:$B$6</c:f>
              <c:numCache>
                <c:formatCode>"$"#,##0.0</c:formatCode>
                <c:ptCount val="5"/>
                <c:pt idx="0">
                  <c:v>20.2</c:v>
                </c:pt>
                <c:pt idx="1">
                  <c:v>1.1000000000000001</c:v>
                </c:pt>
                <c:pt idx="2">
                  <c:v>-12</c:v>
                </c:pt>
                <c:pt idx="3">
                  <c:v>-25.8</c:v>
                </c:pt>
                <c:pt idx="4">
                  <c:v>-40.4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1-42B9-847F-AD9F52C79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1-42B9-847F-AD9F52C7976E}"/>
                </c:ext>
              </c:extLst>
            </c:dLbl>
            <c:dLbl>
              <c:idx val="4"/>
              <c:layout>
                <c:manualLayout>
                  <c:x val="-2.3245788468833364E-2"/>
                  <c:y val="-1.90650285854743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400" dirty="0"/>
                      <a:t>$23.8M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111139333901815E-2"/>
                      <c:h val="5.949978025845954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C-1381-42B9-847F-AD9F52C79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2024*</c:v>
                </c:pt>
                <c:pt idx="1">
                  <c:v>June 2025*</c:v>
                </c:pt>
                <c:pt idx="2">
                  <c:v>June 2026*</c:v>
                </c:pt>
                <c:pt idx="3">
                  <c:v>June 2027*</c:v>
                </c:pt>
                <c:pt idx="4">
                  <c:v>June 2028*</c:v>
                </c:pt>
              </c:strCache>
            </c:strRef>
          </c:cat>
          <c:val>
            <c:numRef>
              <c:f>Sheet1!$D$2:$D$6</c:f>
              <c:numCache>
                <c:formatCode>"$"#,##0.0</c:formatCode>
                <c:ptCount val="5"/>
                <c:pt idx="0">
                  <c:v>20.524999999999999</c:v>
                </c:pt>
                <c:pt idx="1">
                  <c:v>20.95</c:v>
                </c:pt>
                <c:pt idx="2">
                  <c:v>21.25</c:v>
                </c:pt>
                <c:pt idx="3">
                  <c:v>22.2</c:v>
                </c:pt>
                <c:pt idx="4">
                  <c:v>23.25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381-42B9-847F-AD9F52C79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12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60C-41F8-AC5B-A962992D1447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60C-41F8-AC5B-A962992D1447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60C-41F8-AC5B-A962992D1447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60C-41F8-AC5B-A962992D1447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60C-41F8-AC5B-A962992D144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60C-41F8-AC5B-A962992D144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60C-41F8-AC5B-A962992D144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$27M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60C-41F8-AC5B-A962992D144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$27M</a:t>
                    </a:r>
                  </a:p>
                  <a:p>
                    <a:r>
                      <a:rPr lang="en-US" dirty="0"/>
                      <a:t>30%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60C-41F8-AC5B-A962992D144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$27.1M</a:t>
                    </a:r>
                  </a:p>
                  <a:p>
                    <a:r>
                      <a:rPr lang="en-US" dirty="0"/>
                      <a:t>29%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560C-41F8-AC5B-A962992D14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2024*</c:v>
                </c:pt>
                <c:pt idx="1">
                  <c:v>June 2025*</c:v>
                </c:pt>
                <c:pt idx="2">
                  <c:v>June 2026*</c:v>
                </c:pt>
                <c:pt idx="3">
                  <c:v>June 2027*</c:v>
                </c:pt>
                <c:pt idx="4">
                  <c:v>June 2028*</c:v>
                </c:pt>
              </c:strCache>
            </c:strRef>
          </c:cat>
          <c:val>
            <c:numRef>
              <c:f>Sheet1!$B$2:$B$6</c:f>
              <c:numCache>
                <c:formatCode>"$"#,##0.0</c:formatCode>
                <c:ptCount val="5"/>
                <c:pt idx="0">
                  <c:v>33</c:v>
                </c:pt>
                <c:pt idx="1">
                  <c:v>26.9</c:v>
                </c:pt>
                <c:pt idx="2">
                  <c:v>26.96</c:v>
                </c:pt>
                <c:pt idx="3">
                  <c:v>27</c:v>
                </c:pt>
                <c:pt idx="4">
                  <c:v>27.1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60C-41F8-AC5B-A962992D14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A29-44F8-B731-E77A5697927D}"/>
                </c:ext>
              </c:extLst>
            </c:dLbl>
            <c:dLbl>
              <c:idx val="4"/>
              <c:layout>
                <c:manualLayout>
                  <c:x val="-1.7226131768861702E-2"/>
                  <c:y val="-1.541385881200216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2FE8E7-C5A6-4023-A083-346F00ADB7EA}" type="VALUE">
                      <a:rPr lang="en-US" sz="1200" smtClean="0"/>
                      <a:pPr>
                        <a:defRPr sz="12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200" dirty="0"/>
                      <a:t>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150452733845139E-2"/>
                      <c:h val="6.680211980540383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0A29-44F8-B731-E77A569792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2024*</c:v>
                </c:pt>
                <c:pt idx="1">
                  <c:v>June 2025*</c:v>
                </c:pt>
                <c:pt idx="2">
                  <c:v>June 2026*</c:v>
                </c:pt>
                <c:pt idx="3">
                  <c:v>June 2027*</c:v>
                </c:pt>
                <c:pt idx="4">
                  <c:v>June 2028*</c:v>
                </c:pt>
              </c:strCache>
            </c:strRef>
          </c:cat>
          <c:val>
            <c:numRef>
              <c:f>Sheet1!$D$2:$D$6</c:f>
              <c:numCache>
                <c:formatCode>"$"#,##0.0</c:formatCode>
                <c:ptCount val="5"/>
                <c:pt idx="0">
                  <c:v>20.524999999999999</c:v>
                </c:pt>
                <c:pt idx="1">
                  <c:v>20.95</c:v>
                </c:pt>
                <c:pt idx="2">
                  <c:v>21.25</c:v>
                </c:pt>
                <c:pt idx="3">
                  <c:v>22.2</c:v>
                </c:pt>
                <c:pt idx="4">
                  <c:v>23.25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560C-41F8-AC5B-A962992D14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12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7067678327571859"/>
          <c:y val="0.92825074526561957"/>
          <c:w val="0.54941528168183784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16BC44-66B2-4D3A-9DC9-038BA02FD024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9BE27F0-E597-40DA-8B4F-D1BA661B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8CA1-5CF4-4EEC-9E03-FA61E93B9698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75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83151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800716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7639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943145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8090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DFCD1-C490-45E4-9D89-B4359FFFBF41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43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1E6C-3490-483A-94A0-98EE0D2AE02F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69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33BC7-3928-4489-A26F-4F75F8538449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9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05EC5-B89E-437A-AA33-52907571F808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3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603F-D7F8-4D1A-8C68-EA3F3A73114E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755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E83D-5EBA-4B79-A0EC-D82D51399B74}" type="datetime1">
              <a:rPr lang="en-US" smtClean="0"/>
              <a:t>12/12/2023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458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73F-E11A-44FB-9CB6-1B1A5CE3877A}" type="datetime1">
              <a:rPr lang="en-US" smtClean="0"/>
              <a:t>12/12/2023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11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B6D5-288D-427B-98F9-E6C7B0ABFA23}" type="datetime1">
              <a:rPr lang="en-US" smtClean="0"/>
              <a:t>12/12/2023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0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15E92-B26D-4044-A226-C4FF502EF1E5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486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64A3-24A3-4264-AC06-80FBCC1B2456}" type="datetime1">
              <a:rPr lang="en-US" smtClean="0"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54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B9125-12F8-4150-A0A4-EB1914965FB1}" type="datetime1">
              <a:rPr lang="en-US" smtClean="0"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31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492D635-32B1-4D1E-91AA-619052513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2D1DC9-8E06-175B-EE24-DCA34B17B7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31" r="-1" b="9266"/>
          <a:stretch/>
        </p:blipFill>
        <p:spPr>
          <a:xfrm>
            <a:off x="4634683" y="10"/>
            <a:ext cx="7557317" cy="685799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A0E761A3-E9BE-063A-BB5F-ADD0EAF520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" r="-1" b="14220"/>
          <a:stretch/>
        </p:blipFill>
        <p:spPr>
          <a:xfrm>
            <a:off x="23569" y="0"/>
            <a:ext cx="6622906" cy="5605660"/>
          </a:xfrm>
          <a:custGeom>
            <a:avLst/>
            <a:gdLst/>
            <a:ahLst/>
            <a:cxnLst/>
            <a:rect l="l" t="t" r="r" b="b"/>
            <a:pathLst>
              <a:path w="8102513" h="6858000">
                <a:moveTo>
                  <a:pt x="0" y="0"/>
                </a:moveTo>
                <a:lnTo>
                  <a:pt x="4500048" y="0"/>
                </a:lnTo>
                <a:lnTo>
                  <a:pt x="4794418" y="0"/>
                </a:lnTo>
                <a:cubicBezTo>
                  <a:pt x="4794418" y="0"/>
                  <a:pt x="4794418" y="0"/>
                  <a:pt x="8020436" y="3226734"/>
                </a:cubicBezTo>
                <a:cubicBezTo>
                  <a:pt x="8129873" y="3336196"/>
                  <a:pt x="8129873" y="3517045"/>
                  <a:pt x="8020436" y="3626507"/>
                </a:cubicBezTo>
                <a:cubicBezTo>
                  <a:pt x="8020436" y="3626507"/>
                  <a:pt x="8020436" y="3626507"/>
                  <a:pt x="4789660" y="6858000"/>
                </a:cubicBezTo>
                <a:lnTo>
                  <a:pt x="4785185" y="6858000"/>
                </a:lnTo>
                <a:lnTo>
                  <a:pt x="4774556" y="6858000"/>
                </a:lnTo>
                <a:lnTo>
                  <a:pt x="4753857" y="6858000"/>
                </a:lnTo>
                <a:lnTo>
                  <a:pt x="4719732" y="6858000"/>
                </a:lnTo>
                <a:lnTo>
                  <a:pt x="4668824" y="6858000"/>
                </a:lnTo>
                <a:lnTo>
                  <a:pt x="4597777" y="6858000"/>
                </a:lnTo>
                <a:lnTo>
                  <a:pt x="4503233" y="6858000"/>
                </a:lnTo>
                <a:lnTo>
                  <a:pt x="4500048" y="6858000"/>
                </a:lnTo>
                <a:lnTo>
                  <a:pt x="0" y="68580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9" name="Freeform 5">
            <a:extLst>
              <a:ext uri="{FF2B5EF4-FFF2-40B4-BE49-F238E27FC236}">
                <a16:creationId xmlns:a16="http://schemas.microsoft.com/office/drawing/2014/main" id="{0A0FA79C-B23F-40C5-B189-3B6B400A3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DB3213D-FC8F-655B-E4CB-D681075051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3733" y="3962400"/>
            <a:ext cx="8458200" cy="958911"/>
          </a:xfrm>
        </p:spPr>
        <p:txBody>
          <a:bodyPr>
            <a:normAutofit fontScale="90000"/>
          </a:bodyPr>
          <a:lstStyle/>
          <a:p>
            <a:r>
              <a:rPr lang="en-US" sz="4900" b="1" dirty="0">
                <a:solidFill>
                  <a:srgbClr val="FEFFFF"/>
                </a:solidFill>
              </a:rPr>
              <a:t>Financial Audit Results</a:t>
            </a:r>
            <a:br>
              <a:rPr lang="en-US" sz="4400" dirty="0">
                <a:solidFill>
                  <a:srgbClr val="FEFFFF"/>
                </a:solidFill>
              </a:rPr>
            </a:br>
            <a:r>
              <a:rPr lang="en-US" sz="2700" b="1" dirty="0">
                <a:solidFill>
                  <a:srgbClr val="FEFFFF"/>
                </a:solidFill>
              </a:rPr>
              <a:t>For the Fiscal Year Ended June 30, 2023  </a:t>
            </a:r>
            <a:endParaRPr lang="en-US" sz="4400" b="1" dirty="0">
              <a:solidFill>
                <a:srgbClr val="FEFFFF"/>
              </a:solidFill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DDA863A-DD5A-27B2-6974-6345F1780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3733" y="4944531"/>
            <a:ext cx="8458200" cy="66112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EFFFF"/>
                </a:solidFill>
              </a:rPr>
              <a:t>Presented by: 	Clint Osorio, </a:t>
            </a:r>
            <a:r>
              <a:rPr lang="en-US" i="1" dirty="0">
                <a:solidFill>
                  <a:srgbClr val="FEFFFF"/>
                </a:solidFill>
              </a:rPr>
              <a:t>City Manager</a:t>
            </a:r>
          </a:p>
        </p:txBody>
      </p:sp>
    </p:spTree>
    <p:extLst>
      <p:ext uri="{BB962C8B-B14F-4D97-AF65-F5344CB8AC3E}">
        <p14:creationId xmlns:p14="http://schemas.microsoft.com/office/powerpoint/2010/main" val="416673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4F3227-DD5B-4012-9987-4B467A217F8E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E0B5660-8B5F-4A8C-8DDD-A53C7F943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FAD559-4349-457C-8BE4-2DC419E5845C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470E24AC-F545-5B59-1807-8767A838C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3843" y="2251768"/>
            <a:ext cx="10079422" cy="4923183"/>
          </a:xfrm>
        </p:spPr>
        <p:txBody>
          <a:bodyPr>
            <a:normAutofit/>
          </a:bodyPr>
          <a:lstStyle/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Management’s policy is being proactive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City looks for challenges and opportunities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Revenues – Measure G – (+$12.5M/</a:t>
            </a:r>
            <a:r>
              <a:rPr lang="en-US" sz="3600" b="1" dirty="0" err="1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yr</a:t>
            </a: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)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Expenditures – Pension Obligation Bonds (POB) – (-$1.5M/</a:t>
            </a:r>
            <a:r>
              <a:rPr lang="en-US" sz="3600" b="1" dirty="0" err="1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yr</a:t>
            </a: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)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5BBB82-08A1-47AE-B976-35D07E602115}"/>
              </a:ext>
            </a:extLst>
          </p:cNvPr>
          <p:cNvSpPr txBox="1">
            <a:spLocks/>
          </p:cNvSpPr>
          <p:nvPr/>
        </p:nvSpPr>
        <p:spPr>
          <a:xfrm>
            <a:off x="717665" y="664045"/>
            <a:ext cx="10515600" cy="9240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Success or Failure Comes From Both Action and Inaction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D84FEFA0-EB00-182D-777B-76E6571B9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40144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4F3227-DD5B-4012-9987-4B467A217F8E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782" y="87561"/>
            <a:ext cx="10515600" cy="6627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Growing Concern: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E0B5660-8B5F-4A8C-8DDD-A53C7F943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FAD559-4349-457C-8BE4-2DC419E5845C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470E24AC-F545-5B59-1807-8767A838C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3843" y="1847216"/>
            <a:ext cx="10079422" cy="4923183"/>
          </a:xfrm>
        </p:spPr>
        <p:txBody>
          <a:bodyPr>
            <a:normAutofit/>
          </a:bodyPr>
          <a:lstStyle/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California Public Employees Retirement System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CalPERS earns by investing in open market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City pays CalPERS the Discount Rate to fund Normal Cost and any UAL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Discount Rate – (2012) – 7.5% - - - &gt; (2023) – 6.8%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In 2020, City issued $101M in POB; $10M in UAL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City saved $51M over 19 years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Savings held in Pension Stabilization Fund – Reso 6485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5BBB82-08A1-47AE-B976-35D07E602115}"/>
              </a:ext>
            </a:extLst>
          </p:cNvPr>
          <p:cNvSpPr txBox="1">
            <a:spLocks/>
          </p:cNvSpPr>
          <p:nvPr/>
        </p:nvSpPr>
        <p:spPr>
          <a:xfrm>
            <a:off x="717665" y="503271"/>
            <a:ext cx="10515600" cy="9240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CalPERS Unfunded Accrued Liability (UAL)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D84FEFA0-EB00-182D-777B-76E6571B9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1660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E635D6-0A4C-2217-1C68-89BA62C1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2BB288C-E48F-843F-D56A-94C68BAA82F1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CalPERS UAL &amp; 2020 Pension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Obligation Bonds (POB)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CC12E40C-1C93-B9D1-8E19-B51B70302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560" y="1611607"/>
            <a:ext cx="10336240" cy="489979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 additional UAL contributions for next 5 fiscal years</a:t>
            </a:r>
          </a:p>
          <a:p>
            <a:pPr lvl="1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issuance of POB saves the City $8.26M over the next 5 FYs</a:t>
            </a:r>
          </a:p>
          <a:p>
            <a:pPr lvl="1"/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Issuance of $101M POB in 2020 saves City $51M over 19 years and created UAL Funds via Reso. 6485 to lessen operating budget impact of additional UAL payments in the future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of 6/30/2023, the UAL Fund has a balance of $2.2M</a:t>
            </a:r>
          </a:p>
          <a:p>
            <a:pPr lvl="1"/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3">
            <a:extLst>
              <a:ext uri="{FF2B5EF4-FFF2-40B4-BE49-F238E27FC236}">
                <a16:creationId xmlns:a16="http://schemas.microsoft.com/office/drawing/2014/main" id="{0B3A6249-9819-B542-55AE-96FF114BD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37156"/>
              </p:ext>
            </p:extLst>
          </p:nvPr>
        </p:nvGraphicFramePr>
        <p:xfrm>
          <a:off x="958525" y="2666447"/>
          <a:ext cx="10454310" cy="1971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2571">
                  <a:extLst>
                    <a:ext uri="{9D8B030D-6E8A-4147-A177-3AD203B41FA5}">
                      <a16:colId xmlns:a16="http://schemas.microsoft.com/office/drawing/2014/main" val="1671636468"/>
                    </a:ext>
                  </a:extLst>
                </a:gridCol>
                <a:gridCol w="1199321">
                  <a:extLst>
                    <a:ext uri="{9D8B030D-6E8A-4147-A177-3AD203B41FA5}">
                      <a16:colId xmlns:a16="http://schemas.microsoft.com/office/drawing/2014/main" val="630791225"/>
                    </a:ext>
                  </a:extLst>
                </a:gridCol>
                <a:gridCol w="1106557">
                  <a:extLst>
                    <a:ext uri="{9D8B030D-6E8A-4147-A177-3AD203B41FA5}">
                      <a16:colId xmlns:a16="http://schemas.microsoft.com/office/drawing/2014/main" val="178141260"/>
                    </a:ext>
                  </a:extLst>
                </a:gridCol>
                <a:gridCol w="1099930">
                  <a:extLst>
                    <a:ext uri="{9D8B030D-6E8A-4147-A177-3AD203B41FA5}">
                      <a16:colId xmlns:a16="http://schemas.microsoft.com/office/drawing/2014/main" val="2774402312"/>
                    </a:ext>
                  </a:extLst>
                </a:gridCol>
                <a:gridCol w="1080052">
                  <a:extLst>
                    <a:ext uri="{9D8B030D-6E8A-4147-A177-3AD203B41FA5}">
                      <a16:colId xmlns:a16="http://schemas.microsoft.com/office/drawing/2014/main" val="1801729480"/>
                    </a:ext>
                  </a:extLst>
                </a:gridCol>
                <a:gridCol w="1080053">
                  <a:extLst>
                    <a:ext uri="{9D8B030D-6E8A-4147-A177-3AD203B41FA5}">
                      <a16:colId xmlns:a16="http://schemas.microsoft.com/office/drawing/2014/main" val="3426176153"/>
                    </a:ext>
                  </a:extLst>
                </a:gridCol>
                <a:gridCol w="1225826">
                  <a:extLst>
                    <a:ext uri="{9D8B030D-6E8A-4147-A177-3AD203B41FA5}">
                      <a16:colId xmlns:a16="http://schemas.microsoft.com/office/drawing/2014/main" val="554441594"/>
                    </a:ext>
                  </a:extLst>
                </a:gridCol>
              </a:tblGrid>
              <a:tr h="363331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2024-25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2025-26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2026-27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2027-28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2028-29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5331631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Additional UAL Contributions</a:t>
                      </a:r>
                    </a:p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Without POB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2.29M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3.13M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4.23M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5.32M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6.41M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21.38M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391955"/>
                  </a:ext>
                </a:extLst>
              </a:tr>
              <a:tr h="363331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Additional UAL Contributions 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1.29M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1.96M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2.63M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3.29M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3.95M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13.12M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930790"/>
                  </a:ext>
                </a:extLst>
              </a:tr>
              <a:tr h="569734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Savings from POB Issuance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1.0M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1.17M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1.60M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2.03M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2.46M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8.26M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0273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279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E635D6-0A4C-2217-1C68-89BA62C1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2BB288C-E48F-843F-D56A-94C68BAA82F1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Financial Impacts of 2020 POB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&amp; Measure G</a:t>
            </a:r>
          </a:p>
        </p:txBody>
      </p:sp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7E441F8C-25E7-1DC9-4491-F188CC344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64866"/>
              </p:ext>
            </p:extLst>
          </p:nvPr>
        </p:nvGraphicFramePr>
        <p:xfrm>
          <a:off x="427383" y="1768299"/>
          <a:ext cx="2845904" cy="38657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45904">
                  <a:extLst>
                    <a:ext uri="{9D8B030D-6E8A-4147-A177-3AD203B41FA5}">
                      <a16:colId xmlns:a16="http://schemas.microsoft.com/office/drawing/2014/main" val="2234134952"/>
                    </a:ext>
                  </a:extLst>
                </a:gridCol>
              </a:tblGrid>
              <a:tr h="51298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Projected General Fund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410354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Revenue </a:t>
                      </a:r>
                    </a:p>
                    <a:p>
                      <a:r>
                        <a:rPr lang="en-US" sz="1800" b="1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Without Measure G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5752540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Expenditures </a:t>
                      </a:r>
                    </a:p>
                    <a:p>
                      <a:r>
                        <a:rPr lang="en-US" sz="1800" b="1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Without POB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757066"/>
                  </a:ext>
                </a:extLst>
              </a:tr>
              <a:tr h="463174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Surplus /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(Deficit)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61436237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Ending Balance*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68330872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% of Expenditures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3135206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3008D06-B161-1534-76B0-19CFA04C96BC}"/>
              </a:ext>
            </a:extLst>
          </p:cNvPr>
          <p:cNvSpPr txBox="1"/>
          <p:nvPr/>
        </p:nvSpPr>
        <p:spPr>
          <a:xfrm>
            <a:off x="635621" y="6401612"/>
            <a:ext cx="4772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1200" dirty="0">
                <a:solidFill>
                  <a:srgbClr val="4B4F54"/>
                </a:solidFill>
                <a:latin typeface="Franklin Gothic Book" panose="020B0503020102020204"/>
              </a:rPr>
              <a:t>*General Fund (Fund 010 only)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8D7E715-175D-5566-9552-9DDEF7DC1C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995279"/>
              </p:ext>
            </p:extLst>
          </p:nvPr>
        </p:nvGraphicFramePr>
        <p:xfrm>
          <a:off x="10099813" y="1768301"/>
          <a:ext cx="1663148" cy="392685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63148">
                  <a:extLst>
                    <a:ext uri="{9D8B030D-6E8A-4147-A177-3AD203B41FA5}">
                      <a16:colId xmlns:a16="http://schemas.microsoft.com/office/drawing/2014/main" val="742564664"/>
                    </a:ext>
                  </a:extLst>
                </a:gridCol>
              </a:tblGrid>
              <a:tr h="50355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2027-28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98335910"/>
                  </a:ext>
                </a:extLst>
              </a:tr>
              <a:tr h="782425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80,476,659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083509689"/>
                  </a:ext>
                </a:extLst>
              </a:tr>
              <a:tr h="575035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95,093,827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372267"/>
                  </a:ext>
                </a:extLst>
              </a:tr>
              <a:tr h="707010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(14,617,169)</a:t>
                      </a:r>
                    </a:p>
                  </a:txBody>
                  <a:tcPr marL="121920" marR="121920" marT="60960" marB="6096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63488552"/>
                  </a:ext>
                </a:extLst>
              </a:tr>
              <a:tr h="697584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(40,438,710)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253217281"/>
                  </a:ext>
                </a:extLst>
              </a:tr>
              <a:tr h="661237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-43%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03471349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0D0B74A-4E2A-A6AE-8077-014401996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059207"/>
              </p:ext>
            </p:extLst>
          </p:nvPr>
        </p:nvGraphicFramePr>
        <p:xfrm>
          <a:off x="8357152" y="1768297"/>
          <a:ext cx="1742661" cy="39078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42661">
                  <a:extLst>
                    <a:ext uri="{9D8B030D-6E8A-4147-A177-3AD203B41FA5}">
                      <a16:colId xmlns:a16="http://schemas.microsoft.com/office/drawing/2014/main" val="1951144339"/>
                    </a:ext>
                  </a:extLst>
                </a:gridCol>
              </a:tblGrid>
              <a:tr h="50951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2026-27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662260932"/>
                  </a:ext>
                </a:extLst>
              </a:tr>
              <a:tr h="767044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76,592,512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383585910"/>
                  </a:ext>
                </a:extLst>
              </a:tr>
              <a:tr h="565608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90,374,667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667281"/>
                  </a:ext>
                </a:extLst>
              </a:tr>
              <a:tr h="699859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(13,782,155)</a:t>
                      </a:r>
                    </a:p>
                  </a:txBody>
                  <a:tcPr marL="121920" marR="121920" marT="60960" marB="6096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08808022"/>
                  </a:ext>
                </a:extLst>
              </a:tr>
              <a:tr h="695308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(25,821,542)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682211609"/>
                  </a:ext>
                </a:extLst>
              </a:tr>
              <a:tr h="547116">
                <a:tc>
                  <a:txBody>
                    <a:bodyPr/>
                    <a:lstStyle/>
                    <a:p>
                      <a:pPr algn="r"/>
                      <a:endParaRPr lang="en-US" sz="1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-29%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9326734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9D13DB1-FA03-40D1-A89C-3DD90DCD3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373367"/>
              </p:ext>
            </p:extLst>
          </p:nvPr>
        </p:nvGraphicFramePr>
        <p:xfrm>
          <a:off x="6568109" y="1768298"/>
          <a:ext cx="1789043" cy="388904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9043">
                  <a:extLst>
                    <a:ext uri="{9D8B030D-6E8A-4147-A177-3AD203B41FA5}">
                      <a16:colId xmlns:a16="http://schemas.microsoft.com/office/drawing/2014/main" val="783099430"/>
                    </a:ext>
                  </a:extLst>
                </a:gridCol>
              </a:tblGrid>
              <a:tr h="51923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2025-26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77635124"/>
                  </a:ext>
                </a:extLst>
              </a:tr>
              <a:tr h="747895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73,113,709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12072734"/>
                  </a:ext>
                </a:extLst>
              </a:tr>
              <a:tr h="593889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86,247,403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956391"/>
                  </a:ext>
                </a:extLst>
              </a:tr>
              <a:tr h="669303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(13,133,693)</a:t>
                      </a:r>
                    </a:p>
                  </a:txBody>
                  <a:tcPr marL="121920" marR="121920" marT="60960" marB="6096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45237378"/>
                  </a:ext>
                </a:extLst>
              </a:tr>
              <a:tr h="688156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(12,039,387)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825010769"/>
                  </a:ext>
                </a:extLst>
              </a:tr>
              <a:tr h="547116">
                <a:tc>
                  <a:txBody>
                    <a:bodyPr/>
                    <a:lstStyle/>
                    <a:p>
                      <a:pPr algn="r"/>
                      <a:endParaRPr lang="en-US" sz="1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-14%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56788026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947E564-56A9-4839-2431-B4A435C65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750606"/>
              </p:ext>
            </p:extLst>
          </p:nvPr>
        </p:nvGraphicFramePr>
        <p:xfrm>
          <a:off x="4951344" y="1768298"/>
          <a:ext cx="1616765" cy="387961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16765">
                  <a:extLst>
                    <a:ext uri="{9D8B030D-6E8A-4147-A177-3AD203B41FA5}">
                      <a16:colId xmlns:a16="http://schemas.microsoft.com/office/drawing/2014/main" val="3673203388"/>
                    </a:ext>
                  </a:extLst>
                </a:gridCol>
              </a:tblGrid>
              <a:tr h="5224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2024-25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92577654"/>
                  </a:ext>
                </a:extLst>
              </a:tr>
              <a:tr h="754145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72,001,037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60868340"/>
                  </a:ext>
                </a:extLst>
              </a:tr>
              <a:tr h="593888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84,899,570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70202"/>
                  </a:ext>
                </a:extLst>
              </a:tr>
              <a:tr h="659877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(12,898,533)</a:t>
                      </a:r>
                    </a:p>
                  </a:txBody>
                  <a:tcPr marL="121920" marR="121920" marT="60960" marB="6096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3399435"/>
                  </a:ext>
                </a:extLst>
              </a:tr>
              <a:tr h="678730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1,094,306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52667905"/>
                  </a:ext>
                </a:extLst>
              </a:tr>
              <a:tr h="548495">
                <a:tc>
                  <a:txBody>
                    <a:bodyPr/>
                    <a:lstStyle/>
                    <a:p>
                      <a:pPr algn="r"/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4569657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065DB55-0507-2223-436C-0C90F5844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804457"/>
              </p:ext>
            </p:extLst>
          </p:nvPr>
        </p:nvGraphicFramePr>
        <p:xfrm>
          <a:off x="3273287" y="1768298"/>
          <a:ext cx="1729409" cy="38701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29409">
                  <a:extLst>
                    <a:ext uri="{9D8B030D-6E8A-4147-A177-3AD203B41FA5}">
                      <a16:colId xmlns:a16="http://schemas.microsoft.com/office/drawing/2014/main" val="185879361"/>
                    </a:ext>
                  </a:extLst>
                </a:gridCol>
              </a:tblGrid>
              <a:tr h="5224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2023-24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968238745"/>
                  </a:ext>
                </a:extLst>
              </a:tr>
              <a:tr h="752567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$70,865,527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698495427"/>
                  </a:ext>
                </a:extLst>
              </a:tr>
              <a:tr h="586040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$83,069,316 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244933"/>
                  </a:ext>
                </a:extLst>
              </a:tr>
              <a:tr h="650449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(12,203,788)</a:t>
                      </a:r>
                    </a:p>
                  </a:txBody>
                  <a:tcPr marL="121920" marR="121920" marT="60960" marB="6096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02789946"/>
                  </a:ext>
                </a:extLst>
              </a:tr>
              <a:tr h="688157"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20,199,706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012218622"/>
                  </a:ext>
                </a:extLst>
              </a:tr>
              <a:tr h="596609">
                <a:tc>
                  <a:txBody>
                    <a:bodyPr/>
                    <a:lstStyle/>
                    <a:p>
                      <a:pPr algn="r"/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64588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31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8763" y="6401612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E635D6-0A4C-2217-1C68-89BA62C1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2BB288C-E48F-843F-D56A-94C68BAA82F1}"/>
              </a:ext>
            </a:extLst>
          </p:cNvPr>
          <p:cNvSpPr txBox="1">
            <a:spLocks/>
          </p:cNvSpPr>
          <p:nvPr/>
        </p:nvSpPr>
        <p:spPr>
          <a:xfrm>
            <a:off x="1017560" y="139383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Financial Impacts of 2020 POB &amp; Measure G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5CE15851-6B96-8268-00E7-C8756A0D07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1379809"/>
              </p:ext>
            </p:extLst>
          </p:nvPr>
        </p:nvGraphicFramePr>
        <p:xfrm>
          <a:off x="1960779" y="762689"/>
          <a:ext cx="9977538" cy="2693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7C2DC5F-6C07-48BB-2C0A-E11EB96EC8BC}"/>
              </a:ext>
            </a:extLst>
          </p:cNvPr>
          <p:cNvSpPr txBox="1"/>
          <p:nvPr/>
        </p:nvSpPr>
        <p:spPr>
          <a:xfrm>
            <a:off x="635621" y="6401612"/>
            <a:ext cx="4772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1200" dirty="0">
                <a:solidFill>
                  <a:srgbClr val="4B4F54"/>
                </a:solidFill>
                <a:latin typeface="Franklin Gothic Book" panose="020B0503020102020204"/>
              </a:rPr>
              <a:t>*General Fund (Fund 010 only)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E4463CA-01E2-2D90-33B6-B7644C359B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169646"/>
              </p:ext>
            </p:extLst>
          </p:nvPr>
        </p:nvGraphicFramePr>
        <p:xfrm>
          <a:off x="1958464" y="3524276"/>
          <a:ext cx="10233536" cy="3098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6C1202E-DF0C-3C31-0843-47ADAFC4452A}"/>
              </a:ext>
            </a:extLst>
          </p:cNvPr>
          <p:cNvSpPr txBox="1"/>
          <p:nvPr/>
        </p:nvSpPr>
        <p:spPr>
          <a:xfrm>
            <a:off x="173470" y="4812140"/>
            <a:ext cx="150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With POB &amp; Measure G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F3C6D99-E220-65DD-AC38-088A8AC8B681}"/>
              </a:ext>
            </a:extLst>
          </p:cNvPr>
          <p:cNvSpPr/>
          <p:nvPr/>
        </p:nvSpPr>
        <p:spPr>
          <a:xfrm>
            <a:off x="1383940" y="4940074"/>
            <a:ext cx="349720" cy="267351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A2CB1A-A408-E661-96F7-8BC553AB80EA}"/>
              </a:ext>
            </a:extLst>
          </p:cNvPr>
          <p:cNvSpPr txBox="1"/>
          <p:nvPr/>
        </p:nvSpPr>
        <p:spPr>
          <a:xfrm>
            <a:off x="157326" y="1750356"/>
            <a:ext cx="1331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Without POB &amp; Measure 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8DDEF5E-5326-009D-D301-3C6B74C57039}"/>
              </a:ext>
            </a:extLst>
          </p:cNvPr>
          <p:cNvSpPr/>
          <p:nvPr/>
        </p:nvSpPr>
        <p:spPr>
          <a:xfrm>
            <a:off x="1489169" y="1883771"/>
            <a:ext cx="341630" cy="2535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55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10" grpId="0">
        <p:bldAsOne/>
      </p:bldGraphic>
      <p:bldP spid="5" grpId="0"/>
      <p:bldP spid="6" grpId="0" animBg="1"/>
      <p:bldP spid="15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492D635-32B1-4D1E-91AA-619052513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2D1DC9-8E06-175B-EE24-DCA34B17B7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31" r="-1" b="9266"/>
          <a:stretch/>
        </p:blipFill>
        <p:spPr>
          <a:xfrm>
            <a:off x="4634683" y="10"/>
            <a:ext cx="7557317" cy="685799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A0E761A3-E9BE-063A-BB5F-ADD0EAF520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" r="-1" b="14220"/>
          <a:stretch/>
        </p:blipFill>
        <p:spPr>
          <a:xfrm>
            <a:off x="23569" y="0"/>
            <a:ext cx="6622906" cy="5605660"/>
          </a:xfrm>
          <a:custGeom>
            <a:avLst/>
            <a:gdLst/>
            <a:ahLst/>
            <a:cxnLst/>
            <a:rect l="l" t="t" r="r" b="b"/>
            <a:pathLst>
              <a:path w="8102513" h="6858000">
                <a:moveTo>
                  <a:pt x="0" y="0"/>
                </a:moveTo>
                <a:lnTo>
                  <a:pt x="4500048" y="0"/>
                </a:lnTo>
                <a:lnTo>
                  <a:pt x="4794418" y="0"/>
                </a:lnTo>
                <a:cubicBezTo>
                  <a:pt x="4794418" y="0"/>
                  <a:pt x="4794418" y="0"/>
                  <a:pt x="8020436" y="3226734"/>
                </a:cubicBezTo>
                <a:cubicBezTo>
                  <a:pt x="8129873" y="3336196"/>
                  <a:pt x="8129873" y="3517045"/>
                  <a:pt x="8020436" y="3626507"/>
                </a:cubicBezTo>
                <a:cubicBezTo>
                  <a:pt x="8020436" y="3626507"/>
                  <a:pt x="8020436" y="3626507"/>
                  <a:pt x="4789660" y="6858000"/>
                </a:cubicBezTo>
                <a:lnTo>
                  <a:pt x="4785185" y="6858000"/>
                </a:lnTo>
                <a:lnTo>
                  <a:pt x="4774556" y="6858000"/>
                </a:lnTo>
                <a:lnTo>
                  <a:pt x="4753857" y="6858000"/>
                </a:lnTo>
                <a:lnTo>
                  <a:pt x="4719732" y="6858000"/>
                </a:lnTo>
                <a:lnTo>
                  <a:pt x="4668824" y="6858000"/>
                </a:lnTo>
                <a:lnTo>
                  <a:pt x="4597777" y="6858000"/>
                </a:lnTo>
                <a:lnTo>
                  <a:pt x="4503233" y="6858000"/>
                </a:lnTo>
                <a:lnTo>
                  <a:pt x="4500048" y="6858000"/>
                </a:lnTo>
                <a:lnTo>
                  <a:pt x="0" y="68580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9" name="Freeform 5">
            <a:extLst>
              <a:ext uri="{FF2B5EF4-FFF2-40B4-BE49-F238E27FC236}">
                <a16:creationId xmlns:a16="http://schemas.microsoft.com/office/drawing/2014/main" id="{0A0FA79C-B23F-40C5-B189-3B6B400A3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DB3213D-FC8F-655B-E4CB-D681075051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3733" y="3962400"/>
            <a:ext cx="8458200" cy="958911"/>
          </a:xfrm>
        </p:spPr>
        <p:txBody>
          <a:bodyPr>
            <a:normAutofit fontScale="90000"/>
          </a:bodyPr>
          <a:lstStyle/>
          <a:p>
            <a:r>
              <a:rPr lang="en-US" sz="4900" b="1" dirty="0">
                <a:solidFill>
                  <a:srgbClr val="FEFFFF"/>
                </a:solidFill>
              </a:rPr>
              <a:t>Financial Audit Results</a:t>
            </a:r>
            <a:br>
              <a:rPr lang="en-US" sz="6600" dirty="0">
                <a:solidFill>
                  <a:srgbClr val="FEFFFF"/>
                </a:solidFill>
              </a:rPr>
            </a:br>
            <a:r>
              <a:rPr lang="en-US" sz="2700" b="1" dirty="0">
                <a:solidFill>
                  <a:srgbClr val="FEFFFF"/>
                </a:solidFill>
              </a:rPr>
              <a:t>For the Fiscal Year Ended June 30, 2023 </a:t>
            </a:r>
            <a:endParaRPr lang="en-US" sz="4400" dirty="0">
              <a:solidFill>
                <a:srgbClr val="FEFFFF"/>
              </a:solidFill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DDA863A-DD5A-27B2-6974-6345F1780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3733" y="4944531"/>
            <a:ext cx="8458200" cy="52493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EFFFF"/>
                </a:solidFill>
              </a:rPr>
              <a:t>Presented by: 	Clint Osorio, </a:t>
            </a:r>
            <a:r>
              <a:rPr lang="en-US" i="1" dirty="0">
                <a:solidFill>
                  <a:srgbClr val="FEFFFF"/>
                </a:solidFill>
              </a:rPr>
              <a:t>City Manager</a:t>
            </a:r>
          </a:p>
        </p:txBody>
      </p:sp>
    </p:spTree>
    <p:extLst>
      <p:ext uri="{BB962C8B-B14F-4D97-AF65-F5344CB8AC3E}">
        <p14:creationId xmlns:p14="http://schemas.microsoft.com/office/powerpoint/2010/main" val="2567262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1C39890-C633-4EDE-AD1E-37CEB94F1F43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136" y="109023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2136" y="2238291"/>
            <a:ext cx="9773478" cy="4923183"/>
          </a:xfrm>
        </p:spPr>
        <p:txBody>
          <a:bodyPr>
            <a:normAutofit/>
          </a:bodyPr>
          <a:lstStyle/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Audit Timeline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Audit Results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Awards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General Fund FY 2022-2023 Audited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General Fund Reserve Overview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Financial SWOT Analysis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ED71DEA-1263-4F5A-8324-E0CA7104C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264" y="1050003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65416C6-CD60-4B11-9B7C-78BCC5601DBD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</p:spTree>
    <p:extLst>
      <p:ext uri="{BB962C8B-B14F-4D97-AF65-F5344CB8AC3E}">
        <p14:creationId xmlns:p14="http://schemas.microsoft.com/office/powerpoint/2010/main" val="175286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01604E-D6AD-47EA-91EE-6F61C613F974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01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Independent Audit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Conducted by The Pun Group, LLP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24B8CE7-56D9-47C5-AE95-CC3CE4540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EED016-887A-41F6-A9EA-863F8EF205F4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FE157-8029-5987-624D-979FDB0B8CBB}"/>
              </a:ext>
            </a:extLst>
          </p:cNvPr>
          <p:cNvSpPr txBox="1"/>
          <p:nvPr/>
        </p:nvSpPr>
        <p:spPr>
          <a:xfrm>
            <a:off x="2421576" y="4325848"/>
            <a:ext cx="7348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ANNUAL COMPREHENSIVE FINANCIAL REPORT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Fiscal Year Ended June 30, 2023</a:t>
            </a:r>
          </a:p>
        </p:txBody>
      </p:sp>
    </p:spTree>
    <p:extLst>
      <p:ext uri="{BB962C8B-B14F-4D97-AF65-F5344CB8AC3E}">
        <p14:creationId xmlns:p14="http://schemas.microsoft.com/office/powerpoint/2010/main" val="377710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169" y="896256"/>
            <a:ext cx="10515600" cy="1221917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Audit Timeline 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231" y="1627026"/>
            <a:ext cx="11057089" cy="509124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00" dirty="0">
              <a:latin typeface="Arial" charset="0"/>
              <a:cs typeface="Arial" charset="0"/>
            </a:endParaRPr>
          </a:p>
          <a:p>
            <a:r>
              <a:rPr 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Year-End Audit Process</a:t>
            </a:r>
          </a:p>
          <a:p>
            <a:pPr lvl="1"/>
            <a:r>
              <a:rPr lang="en-US" sz="2000" b="1" dirty="0">
                <a:solidFill>
                  <a:schemeClr val="tx1"/>
                </a:solidFill>
                <a:latin typeface="Arial" charset="0"/>
                <a:cs typeface="Arial" charset="0"/>
              </a:rPr>
              <a:t>Interim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 - 2 weeks in May 2023;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Final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 week in August &amp; 2 weeks in October 2023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Over 800</a:t>
            </a:r>
            <a:r>
              <a:rPr lang="en-US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documents/records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were requested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Payroll – certifications, registers, IRS/EDD filings, timesheets, checks, PAFs, and other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Revenue – receipts, checks, wires, bank statements, supporting documents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Expenditures – invoices, packing/shipping slips, journal entries, checks, wires, bank statements, approvals, and other supporting documents 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Purchasing – requisitions, approvals, quotes, bids, minutes, and other supporting docs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Other Documents – bank statements, investments, contracts, reconciliations, schedules, charts, meeting minutes, resolutions, compliance/reporting documents, policies and procedures, confirmations, budgets, and other accounting reports</a:t>
            </a:r>
            <a:endParaRPr lang="en-US" sz="20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3C8EB8E-60F5-4F14-B8BD-174C43269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753" y="879725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37360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778" y="1034961"/>
            <a:ext cx="10515600" cy="1221917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Audit 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645920"/>
            <a:ext cx="10714383" cy="4741628"/>
          </a:xfrm>
        </p:spPr>
        <p:txBody>
          <a:bodyPr>
            <a:normAutofit fontScale="77500" lnSpcReduction="20000"/>
          </a:bodyPr>
          <a:lstStyle/>
          <a:p>
            <a:pPr marL="109728" indent="0" fontAlgn="auto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b="1" dirty="0">
              <a:latin typeface="Arial" panose="020B0604020202020204" pitchFamily="34" charset="0"/>
              <a:cs typeface="Arial" pitchFamily="34" charset="0"/>
            </a:endParaRPr>
          </a:p>
          <a:p>
            <a:pPr marL="452628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of Gardena received no findings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2628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of Gardena received an Unmodified Opinion</a:t>
            </a:r>
            <a:endParaRPr lang="en-US" sz="2800"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2628" indent="-3429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Unmodified opinion-</a:t>
            </a:r>
            <a:r>
              <a:rPr lang="en-US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opinion expressed by the auditor when the auditor concludes that the financial statements are presented fairly, in all material respects, in accordance with the applicable financial reporting framework.</a:t>
            </a:r>
          </a:p>
          <a:p>
            <a:pPr marL="109728" indent="0" fontAlgn="auto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	Other Results</a:t>
            </a:r>
          </a:p>
          <a:p>
            <a:pPr marL="452628" lvl="1" indent="-3429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material weakness is a deficiency, or a combination of deficiencies, in internal control, such that there is a reasonable possibility that a material misstatement of the entity’s financial statements will not be prevented, or detected and corrected, on a timely basis. </a:t>
            </a:r>
          </a:p>
          <a:p>
            <a:pPr marL="452628" lvl="1" indent="-3429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material weaknesses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internal controls over financial reporting were reported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3C8EB8E-60F5-4F14-B8BD-174C43269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523" y="1012156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B2A9B4B-A517-9F04-5F67-0862EA16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1853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884457"/>
            <a:ext cx="10515600" cy="1221917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Awards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7E2FAC-DBC9-4E94-B9E5-D8BC2A7B2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560" y="1611607"/>
            <a:ext cx="10336240" cy="377762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received the Certificate of Achievement for Excellence in Financial Reporting from the Government Finance Officers Association (GFOA) for the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37th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consecutive year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was awarded the Distinguished Budget Presentation Award for its Biennial Budget Fiscal Year 2022-23 &amp; 2023-24 for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4th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consecutive budget cycle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B4C7A61B-E417-382D-5E02-25B7AA105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98CCEEAF-F271-4758-70A7-D428285F1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753" y="879725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C59A67D-D00C-7C59-AFBF-B7D7D5EB3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15" y="4179965"/>
            <a:ext cx="2134582" cy="2418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Picture 8" descr="A picture containing letter&#10;&#10;Description automatically generated">
            <a:extLst>
              <a:ext uri="{FF2B5EF4-FFF2-40B4-BE49-F238E27FC236}">
                <a16:creationId xmlns:a16="http://schemas.microsoft.com/office/drawing/2014/main" id="{AA3B4AAF-2A8E-0DBA-6550-30EF0FC27D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26" y="4179965"/>
            <a:ext cx="2291790" cy="24232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554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3C8EB8E-60F5-4F14-B8BD-174C43269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EBB137D-88F7-9EBC-2B2E-D205120E5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481454"/>
              </p:ext>
            </p:extLst>
          </p:nvPr>
        </p:nvGraphicFramePr>
        <p:xfrm>
          <a:off x="1543050" y="1851981"/>
          <a:ext cx="9105900" cy="37141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505574">
                  <a:extLst>
                    <a:ext uri="{9D8B030D-6E8A-4147-A177-3AD203B41FA5}">
                      <a16:colId xmlns:a16="http://schemas.microsoft.com/office/drawing/2014/main" val="2234134952"/>
                    </a:ext>
                  </a:extLst>
                </a:gridCol>
                <a:gridCol w="2600326">
                  <a:extLst>
                    <a:ext uri="{9D8B030D-6E8A-4147-A177-3AD203B41FA5}">
                      <a16:colId xmlns:a16="http://schemas.microsoft.com/office/drawing/2014/main" val="613197921"/>
                    </a:ext>
                  </a:extLst>
                </a:gridCol>
              </a:tblGrid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Fund Audited FY 2022-2023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410354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Revenue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$83,394,557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5752540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Expenditures 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$82,591,493 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757066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Surplus / </a:t>
                      </a:r>
                      <a:r>
                        <a:rPr lang="en-US" sz="26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(Deficit)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$803,064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61436237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Beginning Balance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$33,400,431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604739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Ending Balance*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$34,203,495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68330872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Balance % of Expenditures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31352061"/>
                  </a:ext>
                </a:extLst>
              </a:tr>
            </a:tbl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390D2451-62F7-AA87-44CC-703DA284A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Audited General Fund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009F9F-3617-93FC-25D2-9194BEDB60E6}"/>
              </a:ext>
            </a:extLst>
          </p:cNvPr>
          <p:cNvSpPr txBox="1"/>
          <p:nvPr/>
        </p:nvSpPr>
        <p:spPr>
          <a:xfrm>
            <a:off x="838198" y="6354247"/>
            <a:ext cx="3674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General Fund – Fund 010 only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C98A260D-5159-C94B-98BA-09A2723E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83894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3C8EB8E-60F5-4F14-B8BD-174C43269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90D2451-62F7-AA87-44CC-703DA284A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General Fund 10-Year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Reserve Balance Overview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C98A260D-5159-C94B-98BA-09A2723E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B4F52B1-C132-C6D5-C078-E017DD2C85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0247402"/>
              </p:ext>
            </p:extLst>
          </p:nvPr>
        </p:nvGraphicFramePr>
        <p:xfrm>
          <a:off x="394794" y="1366159"/>
          <a:ext cx="10923423" cy="5035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5923262-8B64-B688-5EF7-128006547548}"/>
              </a:ext>
            </a:extLst>
          </p:cNvPr>
          <p:cNvSpPr txBox="1"/>
          <p:nvPr/>
        </p:nvSpPr>
        <p:spPr>
          <a:xfrm>
            <a:off x="635621" y="6401612"/>
            <a:ext cx="4772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1200" dirty="0">
                <a:solidFill>
                  <a:srgbClr val="4B4F54"/>
                </a:solidFill>
                <a:latin typeface="Franklin Gothic Book" panose="020B0503020102020204"/>
              </a:rPr>
              <a:t>*General Fund (Fund 010 only) – Projected as of October 31, 2023</a:t>
            </a:r>
          </a:p>
        </p:txBody>
      </p:sp>
    </p:spTree>
    <p:extLst>
      <p:ext uri="{BB962C8B-B14F-4D97-AF65-F5344CB8AC3E}">
        <p14:creationId xmlns:p14="http://schemas.microsoft.com/office/powerpoint/2010/main" val="2809575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4F3227-DD5B-4012-9987-4B467A217F8E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E0B5660-8B5F-4A8C-8DDD-A53C7F943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FAD559-4349-457C-8BE4-2DC419E5845C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12, 2023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E00947-BB44-BC53-984B-78F77D278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SWOT Analysis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8B54F9-91E7-6D26-9A46-2FE9C4EEE394}"/>
              </a:ext>
            </a:extLst>
          </p:cNvPr>
          <p:cNvSpPr/>
          <p:nvPr/>
        </p:nvSpPr>
        <p:spPr>
          <a:xfrm>
            <a:off x="1020274" y="3064238"/>
            <a:ext cx="5190429" cy="714959"/>
          </a:xfrm>
          <a:prstGeom prst="rect">
            <a:avLst/>
          </a:prstGeom>
          <a:solidFill>
            <a:srgbClr val="C6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F23497-605C-CAD9-68AE-5AAE05426239}"/>
              </a:ext>
            </a:extLst>
          </p:cNvPr>
          <p:cNvSpPr/>
          <p:nvPr/>
        </p:nvSpPr>
        <p:spPr>
          <a:xfrm>
            <a:off x="1020274" y="3775372"/>
            <a:ext cx="5168585" cy="714959"/>
          </a:xfrm>
          <a:prstGeom prst="rect">
            <a:avLst/>
          </a:prstGeom>
          <a:solidFill>
            <a:srgbClr val="4A8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OPPORTUNITIES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8F534D-E6E7-6690-38F6-259CA8D23991}"/>
              </a:ext>
            </a:extLst>
          </p:cNvPr>
          <p:cNvSpPr/>
          <p:nvPr/>
        </p:nvSpPr>
        <p:spPr>
          <a:xfrm>
            <a:off x="6188856" y="3083344"/>
            <a:ext cx="5168585" cy="714959"/>
          </a:xfrm>
          <a:prstGeom prst="rect">
            <a:avLst/>
          </a:prstGeom>
          <a:solidFill>
            <a:srgbClr val="005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8D3B28-7CBA-6326-A5FF-38A44C7C4B15}"/>
              </a:ext>
            </a:extLst>
          </p:cNvPr>
          <p:cNvSpPr/>
          <p:nvPr/>
        </p:nvSpPr>
        <p:spPr>
          <a:xfrm>
            <a:off x="6188860" y="3779197"/>
            <a:ext cx="5168585" cy="714959"/>
          </a:xfrm>
          <a:prstGeom prst="rect">
            <a:avLst/>
          </a:prstGeom>
          <a:solidFill>
            <a:srgbClr val="5E0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THREATS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6C9694-98BD-3614-0F34-EF70876042A9}"/>
              </a:ext>
            </a:extLst>
          </p:cNvPr>
          <p:cNvSpPr/>
          <p:nvPr/>
        </p:nvSpPr>
        <p:spPr>
          <a:xfrm>
            <a:off x="1017560" y="983804"/>
            <a:ext cx="5168585" cy="2102816"/>
          </a:xfrm>
          <a:prstGeom prst="rect">
            <a:avLst/>
          </a:prstGeom>
          <a:solidFill>
            <a:srgbClr val="FF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</a:rPr>
              <a:t>Workforce Excellence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</a:rPr>
              <a:t>Diverse Tax Base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</a:rPr>
              <a:t>Healthy General Fund Reserve Balance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736E12D-9CB4-0CC6-9D41-8AC466FF4700}"/>
              </a:ext>
            </a:extLst>
          </p:cNvPr>
          <p:cNvSpPr/>
          <p:nvPr/>
        </p:nvSpPr>
        <p:spPr>
          <a:xfrm>
            <a:off x="6188856" y="988181"/>
            <a:ext cx="5168585" cy="2102816"/>
          </a:xfrm>
          <a:prstGeom prst="rect">
            <a:avLst/>
          </a:prstGeom>
          <a:solidFill>
            <a:srgbClr val="00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Reliance on Card Club Revenue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Aging City Facilities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Labor Challenges – Attritions, Retirements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4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84D7EC-51D6-908D-4141-C3DCFC8AF4FA}"/>
              </a:ext>
            </a:extLst>
          </p:cNvPr>
          <p:cNvSpPr/>
          <p:nvPr/>
        </p:nvSpPr>
        <p:spPr>
          <a:xfrm>
            <a:off x="6188860" y="4490880"/>
            <a:ext cx="5168585" cy="2102816"/>
          </a:xfrm>
          <a:prstGeom prst="rect">
            <a:avLst/>
          </a:prstGeom>
          <a:solidFill>
            <a:srgbClr val="7B0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Non-Departmental Expenditures – LA County Fire Protection Service Cost Adjustment – Going Concern</a:t>
            </a:r>
          </a:p>
          <a:p>
            <a:pPr lvl="0"/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Casino Legislation – Going Concern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CalPERS’ Required Contributions for Unfunded Accrued Liability (UAL) – Growing Concern</a:t>
            </a:r>
          </a:p>
          <a:p>
            <a:pPr lvl="0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664484-DF80-9E18-CE35-85CEB165A57E}"/>
              </a:ext>
            </a:extLst>
          </p:cNvPr>
          <p:cNvSpPr/>
          <p:nvPr/>
        </p:nvSpPr>
        <p:spPr>
          <a:xfrm>
            <a:off x="1020274" y="4488693"/>
            <a:ext cx="5168585" cy="2102816"/>
          </a:xfrm>
          <a:prstGeom prst="rect">
            <a:avLst/>
          </a:prstGeom>
          <a:solidFill>
            <a:srgbClr val="6CA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Recapture 0.25% Loss Sales Tax Revenue (Measure H)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Development Impact Fee (DIF) Study for Long-Term Infrastructure Improvement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bg1"/>
                </a:solidFill>
              </a:rPr>
              <a:t>Workforce Development</a:t>
            </a:r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309B7238-5859-27FC-40AE-86D203413494}"/>
              </a:ext>
            </a:extLst>
          </p:cNvPr>
          <p:cNvSpPr/>
          <p:nvPr/>
        </p:nvSpPr>
        <p:spPr>
          <a:xfrm>
            <a:off x="4772173" y="3552305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6CAC57">
                  <a:shade val="30000"/>
                  <a:satMod val="115000"/>
                </a:srgbClr>
              </a:gs>
              <a:gs pos="50000">
                <a:srgbClr val="6CAC57">
                  <a:shade val="67500"/>
                  <a:satMod val="115000"/>
                </a:srgbClr>
              </a:gs>
              <a:gs pos="100000">
                <a:srgbClr val="6CAC57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O</a:t>
            </a:r>
          </a:p>
        </p:txBody>
      </p:sp>
      <p:sp>
        <p:nvSpPr>
          <p:cNvPr id="24" name="Diamond 23">
            <a:extLst>
              <a:ext uri="{FF2B5EF4-FFF2-40B4-BE49-F238E27FC236}">
                <a16:creationId xmlns:a16="http://schemas.microsoft.com/office/drawing/2014/main" id="{672F307C-6833-3EB2-F917-951BFDD7C935}"/>
              </a:ext>
            </a:extLst>
          </p:cNvPr>
          <p:cNvSpPr/>
          <p:nvPr/>
        </p:nvSpPr>
        <p:spPr>
          <a:xfrm>
            <a:off x="4783096" y="2733921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FFB400">
                  <a:shade val="30000"/>
                  <a:satMod val="115000"/>
                </a:srgbClr>
              </a:gs>
              <a:gs pos="50000">
                <a:srgbClr val="FFB400">
                  <a:shade val="67500"/>
                  <a:satMod val="115000"/>
                </a:srgbClr>
              </a:gs>
              <a:gs pos="100000">
                <a:srgbClr val="FFB4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S</a:t>
            </a:r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A8B8734F-4D4F-C0E9-CA12-687DBE58E798}"/>
              </a:ext>
            </a:extLst>
          </p:cNvPr>
          <p:cNvSpPr/>
          <p:nvPr/>
        </p:nvSpPr>
        <p:spPr>
          <a:xfrm>
            <a:off x="6177933" y="2727622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007A87">
                  <a:shade val="30000"/>
                  <a:satMod val="115000"/>
                </a:srgbClr>
              </a:gs>
              <a:gs pos="50000">
                <a:srgbClr val="007A87">
                  <a:shade val="67500"/>
                  <a:satMod val="115000"/>
                </a:srgbClr>
              </a:gs>
              <a:gs pos="100000">
                <a:srgbClr val="007A87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W</a:t>
            </a: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025EB086-16B2-CC6E-DB98-EE02755EAEA3}"/>
              </a:ext>
            </a:extLst>
          </p:cNvPr>
          <p:cNvSpPr/>
          <p:nvPr/>
        </p:nvSpPr>
        <p:spPr>
          <a:xfrm>
            <a:off x="6183395" y="3560682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7B0051">
                  <a:shade val="30000"/>
                  <a:satMod val="115000"/>
                </a:srgbClr>
              </a:gs>
              <a:gs pos="50000">
                <a:srgbClr val="7B0051">
                  <a:shade val="67500"/>
                  <a:satMod val="115000"/>
                </a:srgbClr>
              </a:gs>
              <a:gs pos="100000">
                <a:srgbClr val="7B0051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T</a:t>
            </a:r>
          </a:p>
        </p:txBody>
      </p:sp>
      <p:sp>
        <p:nvSpPr>
          <p:cNvPr id="27" name="Slide Number Placeholder 2">
            <a:extLst>
              <a:ext uri="{FF2B5EF4-FFF2-40B4-BE49-F238E27FC236}">
                <a16:creationId xmlns:a16="http://schemas.microsoft.com/office/drawing/2014/main" id="{5889507B-7202-4FC4-FB6E-F2CA873AB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93791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shers">
    <a:dk1>
      <a:srgbClr val="4B4F54"/>
    </a:dk1>
    <a:lt1>
      <a:srgbClr val="FFFFFF"/>
    </a:lt1>
    <a:dk2>
      <a:srgbClr val="4C8B2B"/>
    </a:dk2>
    <a:lt2>
      <a:srgbClr val="004A97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Franklin Gothic">
    <a:majorFont>
      <a:latin typeface="Franklin Gothic Medium" panose="020B0603020102020204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Fishers">
    <a:dk1>
      <a:srgbClr val="4B4F54"/>
    </a:dk1>
    <a:lt1>
      <a:srgbClr val="FFFFFF"/>
    </a:lt1>
    <a:dk2>
      <a:srgbClr val="4C8B2B"/>
    </a:dk2>
    <a:lt2>
      <a:srgbClr val="004A97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Franklin Gothic">
    <a:majorFont>
      <a:latin typeface="Franklin Gothic Medium" panose="020B0603020102020204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Fishers">
    <a:dk1>
      <a:srgbClr val="4B4F54"/>
    </a:dk1>
    <a:lt1>
      <a:srgbClr val="FFFFFF"/>
    </a:lt1>
    <a:dk2>
      <a:srgbClr val="4C8B2B"/>
    </a:dk2>
    <a:lt2>
      <a:srgbClr val="004A97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Franklin Gothic">
    <a:majorFont>
      <a:latin typeface="Franklin Gothic Medium" panose="020B0603020102020204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6158</TotalTime>
  <Words>1103</Words>
  <Application>Microsoft Office PowerPoint</Application>
  <PresentationFormat>Widescreen</PresentationFormat>
  <Paragraphs>261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Franklin Gothic Book</vt:lpstr>
      <vt:lpstr>Wingdings</vt:lpstr>
      <vt:lpstr>Wingdings 3</vt:lpstr>
      <vt:lpstr>Wisp</vt:lpstr>
      <vt:lpstr>Financial Audit Results For the Fiscal Year Ended June 30, 2023  </vt:lpstr>
      <vt:lpstr>Contents</vt:lpstr>
      <vt:lpstr>Independent Audit Conducted by The Pun Group, LLP</vt:lpstr>
      <vt:lpstr>Audit Timeline  </vt:lpstr>
      <vt:lpstr>Audit Results</vt:lpstr>
      <vt:lpstr>Awards</vt:lpstr>
      <vt:lpstr>Fiscal Year 2022-2023 Audited General Fund</vt:lpstr>
      <vt:lpstr>General Fund 10-Year Reserve Balance Overview</vt:lpstr>
      <vt:lpstr>SWOT Analysis</vt:lpstr>
      <vt:lpstr>PowerPoint Presentation</vt:lpstr>
      <vt:lpstr>A Growing Concern: </vt:lpstr>
      <vt:lpstr>PowerPoint Presentation</vt:lpstr>
      <vt:lpstr>PowerPoint Presentation</vt:lpstr>
      <vt:lpstr>PowerPoint Presentation</vt:lpstr>
      <vt:lpstr>Financial Audit Results For the Fiscal Year Ended June 30, 2023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</dc:title>
  <dc:creator>Khoi Quach</dc:creator>
  <cp:lastModifiedBy>Alejandra Orozco</cp:lastModifiedBy>
  <cp:revision>83</cp:revision>
  <cp:lastPrinted>2023-12-13T00:17:02Z</cp:lastPrinted>
  <dcterms:created xsi:type="dcterms:W3CDTF">2020-12-11T15:41:31Z</dcterms:created>
  <dcterms:modified xsi:type="dcterms:W3CDTF">2023-12-13T00:52:34Z</dcterms:modified>
</cp:coreProperties>
</file>