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7" r:id="rId1"/>
  </p:sldMasterIdLst>
  <p:notesMasterIdLst>
    <p:notesMasterId r:id="rId27"/>
  </p:notesMasterIdLst>
  <p:sldIdLst>
    <p:sldId id="290" r:id="rId2"/>
    <p:sldId id="257" r:id="rId3"/>
    <p:sldId id="264" r:id="rId4"/>
    <p:sldId id="266" r:id="rId5"/>
    <p:sldId id="299" r:id="rId6"/>
    <p:sldId id="272" r:id="rId7"/>
    <p:sldId id="278" r:id="rId8"/>
    <p:sldId id="267" r:id="rId9"/>
    <p:sldId id="312" r:id="rId10"/>
    <p:sldId id="280" r:id="rId11"/>
    <p:sldId id="303" r:id="rId12"/>
    <p:sldId id="313" r:id="rId13"/>
    <p:sldId id="310" r:id="rId14"/>
    <p:sldId id="304" r:id="rId15"/>
    <p:sldId id="301" r:id="rId16"/>
    <p:sldId id="296" r:id="rId17"/>
    <p:sldId id="297" r:id="rId18"/>
    <p:sldId id="306" r:id="rId19"/>
    <p:sldId id="294" r:id="rId20"/>
    <p:sldId id="300" r:id="rId21"/>
    <p:sldId id="305" r:id="rId22"/>
    <p:sldId id="309" r:id="rId23"/>
    <p:sldId id="307" r:id="rId24"/>
    <p:sldId id="314" r:id="rId25"/>
    <p:sldId id="298" r:id="rId26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0F6C76C-31FD-425F-BDC9-6B077F6258EA}" name="Sophia Kuo" initials="SK" userId="S::sophia.kuo@pungroup.com::fd497c8b-38c7-489a-b64b-c5d37bad3ac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9020"/>
    <a:srgbClr val="58A3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60" d="100"/>
          <a:sy n="160" d="100"/>
        </p:scale>
        <p:origin x="270" y="13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en-US" sz="1800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905185559336988"/>
          <c:y val="1.56853885586850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8.9206225404126566E-2"/>
          <c:y val="0.12534326469412349"/>
          <c:w val="0.89909077857360198"/>
          <c:h val="0.676925352153417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Actual</c:v>
                </c:pt>
              </c:strCache>
            </c:strRef>
          </c:tx>
          <c:spPr>
            <a:solidFill>
              <a:srgbClr val="0070C0"/>
            </a:solidFill>
            <a:ln>
              <a:solidFill>
                <a:srgbClr val="0070C0"/>
              </a:solidFill>
            </a:ln>
            <a:effectLst>
              <a:outerShdw blurRad="50800" dist="38100" dir="5400000" sy="96000" rotWithShape="0">
                <a:srgbClr val="000000">
                  <a:alpha val="54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323-4DF0-AF09-1094E7BF40A6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B323-4DF0-AF09-1094E7BF40A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B323-4DF0-AF09-1094E7BF40A6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B323-4DF0-AF09-1094E7BF40A6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B323-4DF0-AF09-1094E7BF40A6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B-B323-4DF0-AF09-1094E7BF40A6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D-B323-4DF0-AF09-1094E7BF40A6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B323-4DF0-AF09-1094E7BF40A6}"/>
              </c:ext>
            </c:extLst>
          </c:dPt>
          <c:dPt>
            <c:idx val="8"/>
            <c:invertIfNegative val="0"/>
            <c:bubble3D val="0"/>
            <c:spPr>
              <a:solidFill>
                <a:srgbClr val="E78712"/>
              </a:solidFill>
              <a:ln>
                <a:solidFill>
                  <a:srgbClr val="E78712"/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B323-4DF0-AF09-1094E7BF40A6}"/>
              </c:ext>
            </c:extLst>
          </c:dPt>
          <c:dPt>
            <c:idx val="9"/>
            <c:invertIfNegative val="0"/>
            <c:bubble3D val="0"/>
            <c:spPr>
              <a:solidFill>
                <a:srgbClr val="E78712"/>
              </a:solidFill>
              <a:ln>
                <a:solidFill>
                  <a:srgbClr val="E78712"/>
                </a:solidFill>
              </a:ln>
              <a:effectLst>
                <a:outerShdw blurRad="50800" dist="38100" dir="5400000" sy="96000" rotWithShape="0">
                  <a:srgbClr val="000000">
                    <a:alpha val="54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B323-4DF0-AF09-1094E7BF40A6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2584494F-7E76-43A0-BC53-F0A7A9F5E061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39%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323-4DF0-AF09-1094E7BF40A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$34.1M</a:t>
                    </a:r>
                  </a:p>
                  <a:p>
                    <a:r>
                      <a:rPr lang="en-US" dirty="0"/>
                      <a:t>39%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B323-4DF0-AF09-1094E7BF40A6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5189F89B-E6B7-4B89-8EA5-133B770C6A2F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38%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323-4DF0-AF09-1094E7BF40A6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FDA8C2C-D30A-475F-B6EC-77890B7816C3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37%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B323-4DF0-AF09-1094E7BF40A6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EA5A2B7B-76B8-4647-8358-BE65EDF01529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M</a:t>
                    </a:r>
                  </a:p>
                  <a:p>
                    <a:r>
                      <a:rPr lang="en-US" dirty="0"/>
                      <a:t>35%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B323-4DF0-AF09-1094E7BF40A6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$29.3M</a:t>
                    </a:r>
                  </a:p>
                  <a:p>
                    <a:r>
                      <a:rPr lang="en-US" dirty="0"/>
                      <a:t>29%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B-B323-4DF0-AF09-1094E7BF40A6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r>
                      <a:rPr lang="en-US" dirty="0"/>
                      <a:t>$15.4M</a:t>
                    </a:r>
                  </a:p>
                  <a:p>
                    <a:r>
                      <a:rPr lang="en-US" dirty="0"/>
                      <a:t>15%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D-B323-4DF0-AF09-1094E7BF40A6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dirty="0"/>
                      <a:t>$0.6M</a:t>
                    </a:r>
                  </a:p>
                  <a:p>
                    <a:r>
                      <a:rPr lang="en-US" dirty="0"/>
                      <a:t>1%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F-B323-4DF0-AF09-1094E7BF40A6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FF0000"/>
                        </a:solidFill>
                      </a:rPr>
                      <a:t>($16M)</a:t>
                    </a:r>
                  </a:p>
                  <a:p>
                    <a:r>
                      <a:rPr lang="en-US" dirty="0">
                        <a:solidFill>
                          <a:srgbClr val="FF0000"/>
                        </a:solidFill>
                      </a:rPr>
                      <a:t>-14.5%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1-B323-4DF0-AF09-1094E7BF40A6}"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FF0000"/>
                        </a:solidFill>
                      </a:rPr>
                      <a:t>($32.6M)</a:t>
                    </a:r>
                  </a:p>
                  <a:p>
                    <a:r>
                      <a:rPr lang="en-US" dirty="0">
                        <a:solidFill>
                          <a:srgbClr val="FF0000"/>
                        </a:solidFill>
                      </a:rPr>
                      <a:t>-28.5%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13-B323-4DF0-AF09-1094E7BF40A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000000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June 2024 Audited*</c:v>
                </c:pt>
                <c:pt idx="1">
                  <c:v>June 2025 Projected*</c:v>
                </c:pt>
                <c:pt idx="2">
                  <c:v>June 2026 Projected*</c:v>
                </c:pt>
                <c:pt idx="3">
                  <c:v>June 2027 Projected*</c:v>
                </c:pt>
                <c:pt idx="4">
                  <c:v>June 2028 Projected*</c:v>
                </c:pt>
                <c:pt idx="5">
                  <c:v>June 2029 Projected*</c:v>
                </c:pt>
                <c:pt idx="6">
                  <c:v>June 2030 Projected*</c:v>
                </c:pt>
                <c:pt idx="7">
                  <c:v>June 2031 Projected*</c:v>
                </c:pt>
                <c:pt idx="8">
                  <c:v>June 2032 Projected*</c:v>
                </c:pt>
                <c:pt idx="9">
                  <c:v>June 2033 Projected*</c:v>
                </c:pt>
              </c:strCache>
            </c:strRef>
          </c:cat>
          <c:val>
            <c:numRef>
              <c:f>Sheet1!$B$2:$B$11</c:f>
              <c:numCache>
                <c:formatCode>"$"#,##0.0</c:formatCode>
                <c:ptCount val="10"/>
                <c:pt idx="0">
                  <c:v>33.49</c:v>
                </c:pt>
                <c:pt idx="1">
                  <c:v>34.08</c:v>
                </c:pt>
                <c:pt idx="2">
                  <c:v>34.14</c:v>
                </c:pt>
                <c:pt idx="3">
                  <c:v>34.200000000000003</c:v>
                </c:pt>
                <c:pt idx="4">
                  <c:v>34.25</c:v>
                </c:pt>
                <c:pt idx="5">
                  <c:v>29.3</c:v>
                </c:pt>
                <c:pt idx="6">
                  <c:v>15.4</c:v>
                </c:pt>
                <c:pt idx="7">
                  <c:v>0.6</c:v>
                </c:pt>
                <c:pt idx="8">
                  <c:v>-15.5</c:v>
                </c:pt>
                <c:pt idx="9">
                  <c:v>-32.6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B323-4DF0-AF09-1094E7BF40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7"/>
        <c:axId val="739244520"/>
        <c:axId val="739246816"/>
      </c:barChart>
      <c:lineChart>
        <c:grouping val="standard"/>
        <c:varyColors val="0"/>
        <c:ser>
          <c:idx val="2"/>
          <c:order val="1"/>
          <c:tx>
            <c:strRef>
              <c:f>Sheet1!$D$1</c:f>
              <c:strCache>
                <c:ptCount val="1"/>
                <c:pt idx="0">
                  <c:v>25% General Fund Reserve Policy Theshold</c:v>
                </c:pt>
              </c:strCache>
            </c:strRef>
          </c:tx>
          <c:spPr>
            <a:ln w="76200" cap="rnd">
              <a:solidFill>
                <a:srgbClr val="FF0000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Sheet1!$A$2:$A$11</c:f>
              <c:strCache>
                <c:ptCount val="10"/>
                <c:pt idx="0">
                  <c:v>June 2024 Audited*</c:v>
                </c:pt>
                <c:pt idx="1">
                  <c:v>June 2025 Projected*</c:v>
                </c:pt>
                <c:pt idx="2">
                  <c:v>June 2026 Projected*</c:v>
                </c:pt>
                <c:pt idx="3">
                  <c:v>June 2027 Projected*</c:v>
                </c:pt>
                <c:pt idx="4">
                  <c:v>June 2028 Projected*</c:v>
                </c:pt>
                <c:pt idx="5">
                  <c:v>June 2029 Projected*</c:v>
                </c:pt>
                <c:pt idx="6">
                  <c:v>June 2030 Projected*</c:v>
                </c:pt>
                <c:pt idx="7">
                  <c:v>June 2031 Projected*</c:v>
                </c:pt>
                <c:pt idx="8">
                  <c:v>June 2032 Projected*</c:v>
                </c:pt>
                <c:pt idx="9">
                  <c:v>June 2033 Projected*</c:v>
                </c:pt>
              </c:strCache>
            </c:strRef>
          </c:cat>
          <c:val>
            <c:numRef>
              <c:f>Sheet1!$D$2:$D$11</c:f>
              <c:numCache>
                <c:formatCode>"$"#,##0.0</c:formatCode>
                <c:ptCount val="10"/>
                <c:pt idx="0">
                  <c:v>21.475000000000001</c:v>
                </c:pt>
                <c:pt idx="1">
                  <c:v>21.625</c:v>
                </c:pt>
                <c:pt idx="2">
                  <c:v>22.362500000000001</c:v>
                </c:pt>
                <c:pt idx="3">
                  <c:v>23.225000000000001</c:v>
                </c:pt>
                <c:pt idx="4">
                  <c:v>24.15</c:v>
                </c:pt>
                <c:pt idx="5">
                  <c:v>24.925000000000001</c:v>
                </c:pt>
                <c:pt idx="6">
                  <c:v>25.8</c:v>
                </c:pt>
                <c:pt idx="7">
                  <c:v>26.675000000000001</c:v>
                </c:pt>
                <c:pt idx="8">
                  <c:v>27.625</c:v>
                </c:pt>
                <c:pt idx="9">
                  <c:v>28.55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7-B323-4DF0-AF09-1094E7BF40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6945616"/>
        <c:axId val="576948896"/>
      </c:lineChart>
      <c:catAx>
        <c:axId val="739244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000000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6816"/>
        <c:crosses val="autoZero"/>
        <c:auto val="1"/>
        <c:lblAlgn val="ctr"/>
        <c:lblOffset val="100"/>
        <c:noMultiLvlLbl val="0"/>
      </c:catAx>
      <c:valAx>
        <c:axId val="739246816"/>
        <c:scaling>
          <c:orientation val="minMax"/>
          <c:max val="35"/>
          <c:min val="-35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In</a:t>
                </a:r>
                <a:r>
                  <a:rPr lang="en-US" sz="1400" baseline="0" dirty="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Millions USD</a:t>
                </a:r>
                <a:endParaRPr lang="en-US" sz="14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&quot;$&quot;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739244520"/>
        <c:crosses val="autoZero"/>
        <c:crossBetween val="between"/>
      </c:valAx>
      <c:valAx>
        <c:axId val="576948896"/>
        <c:scaling>
          <c:orientation val="minMax"/>
        </c:scaling>
        <c:delete val="1"/>
        <c:axPos val="r"/>
        <c:numFmt formatCode="&quot;$&quot;#,##0.0" sourceLinked="1"/>
        <c:majorTickMark val="none"/>
        <c:minorTickMark val="none"/>
        <c:tickLblPos val="nextTo"/>
        <c:crossAx val="576945616"/>
        <c:crosses val="max"/>
        <c:crossBetween val="between"/>
      </c:valAx>
      <c:catAx>
        <c:axId val="576945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7694889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27012309092224246"/>
          <c:y val="0.82632920271262855"/>
          <c:w val="0.47051076175643153"/>
          <c:h val="5.6616525454942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rgbClr val="00000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7F1A6D8-2BF1-41B8-BA20-594A0415BD20}" type="doc">
      <dgm:prSet loTypeId="urn:microsoft.com/office/officeart/2005/8/layout/hProcess4" loCatId="process" qsTypeId="urn:microsoft.com/office/officeart/2005/8/quickstyle/simple5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63F9A248-9B57-493F-BA82-02440CE9AB14}">
      <dgm:prSet phldrT="[Text]"/>
      <dgm:spPr>
        <a:xfrm>
          <a:off x="783542" y="4234096"/>
          <a:ext cx="3106158" cy="1235216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9DD9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009DD9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009DD9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>
            <a:buNone/>
          </a:pPr>
          <a:r>
            <a:rPr lang="en-US" dirty="0">
              <a:solidFill>
                <a:srgbClr val="FFFFFF"/>
              </a:solidFill>
              <a:latin typeface="Franklin Gothic Medium" panose="020B0603020102020204"/>
              <a:ea typeface="+mn-ea"/>
              <a:cs typeface="+mn-cs"/>
            </a:rPr>
            <a:t>March 2025</a:t>
          </a:r>
        </a:p>
      </dgm:t>
    </dgm:pt>
    <dgm:pt modelId="{5AA59585-7135-470C-BC90-3E3DD4746526}" type="parTrans" cxnId="{05D003F3-400B-4DC9-8ED8-C71CE521BDEF}">
      <dgm:prSet/>
      <dgm:spPr/>
      <dgm:t>
        <a:bodyPr/>
        <a:lstStyle/>
        <a:p>
          <a:endParaRPr lang="en-US"/>
        </a:p>
      </dgm:t>
    </dgm:pt>
    <dgm:pt modelId="{7EFA8F45-AAA1-48D0-ABF4-7D32A6078648}" type="sibTrans" cxnId="{05D003F3-400B-4DC9-8ED8-C71CE521BDEF}">
      <dgm:prSet/>
      <dgm:spPr>
        <a:xfrm>
          <a:off x="1835423" y="2173796"/>
          <a:ext cx="4560414" cy="4560414"/>
        </a:xfrm>
        <a:prstGeom prst="leftCircularArrow">
          <a:avLst>
            <a:gd name="adj1" fmla="val 4693"/>
            <a:gd name="adj2" fmla="val 599424"/>
            <a:gd name="adj3" fmla="val 2367600"/>
            <a:gd name="adj4" fmla="val 9017154"/>
            <a:gd name="adj5" fmla="val 5475"/>
          </a:avLst>
        </a:prstGeom>
        <a:gradFill rotWithShape="0">
          <a:gsLst>
            <a:gs pos="0">
              <a:srgbClr val="009DD9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009DD9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009DD9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endParaRPr lang="en-US"/>
        </a:p>
      </dgm:t>
    </dgm:pt>
    <dgm:pt modelId="{001009B6-DD43-4F4A-A27A-F0B2F537CF29}">
      <dgm:prSet phldrT="[Text]" custT="1"/>
      <dgm:spPr>
        <a:xfrm>
          <a:off x="7002" y="2632648"/>
          <a:ext cx="3494428" cy="1555940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635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600" b="1" dirty="0">
              <a:solidFill>
                <a:srgbClr val="000000"/>
              </a:solidFill>
              <a:latin typeface="Franklin Gothic Medium" panose="020B0603020102020204"/>
              <a:ea typeface="+mn-ea"/>
              <a:cs typeface="+mn-cs"/>
            </a:rPr>
            <a:t>Filing of Legal Action</a:t>
          </a:r>
        </a:p>
      </dgm:t>
    </dgm:pt>
    <dgm:pt modelId="{D1F0890C-989C-4880-86C4-6F687B77B4B0}" type="parTrans" cxnId="{A29F5BBA-3E2B-4B8B-BC70-5CDA93FAFDB0}">
      <dgm:prSet/>
      <dgm:spPr/>
      <dgm:t>
        <a:bodyPr/>
        <a:lstStyle/>
        <a:p>
          <a:endParaRPr lang="en-US"/>
        </a:p>
      </dgm:t>
    </dgm:pt>
    <dgm:pt modelId="{023A773A-2D30-45B4-BDA1-348D7FEA2935}" type="sibTrans" cxnId="{A29F5BBA-3E2B-4B8B-BC70-5CDA93FAFDB0}">
      <dgm:prSet/>
      <dgm:spPr/>
      <dgm:t>
        <a:bodyPr/>
        <a:lstStyle/>
        <a:p>
          <a:endParaRPr lang="en-US"/>
        </a:p>
      </dgm:t>
    </dgm:pt>
    <dgm:pt modelId="{BF0B786C-4A01-4D05-A9AC-E1A2BCF44A86}">
      <dgm:prSet phldrT="[Text]"/>
      <dgm:spPr>
        <a:xfrm>
          <a:off x="5685407" y="1351923"/>
          <a:ext cx="3106158" cy="1235216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BD0D9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0BD0D9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0BD0D9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>
            <a:buNone/>
          </a:pPr>
          <a:r>
            <a:rPr lang="en-US" dirty="0">
              <a:solidFill>
                <a:srgbClr val="FFFFFF"/>
              </a:solidFill>
              <a:latin typeface="Franklin Gothic Medium" panose="020B0603020102020204"/>
              <a:ea typeface="+mn-ea"/>
              <a:cs typeface="+mn-cs"/>
            </a:rPr>
            <a:t>April 2026 </a:t>
          </a:r>
        </a:p>
      </dgm:t>
    </dgm:pt>
    <dgm:pt modelId="{E22B1AD4-D4BC-410B-B532-33F906698227}" type="parTrans" cxnId="{0A708C8F-AB52-49A4-B49A-2DA8626F98FF}">
      <dgm:prSet/>
      <dgm:spPr/>
      <dgm:t>
        <a:bodyPr/>
        <a:lstStyle/>
        <a:p>
          <a:endParaRPr lang="en-US"/>
        </a:p>
      </dgm:t>
    </dgm:pt>
    <dgm:pt modelId="{138D5C63-FCF3-47BD-B5A3-CF78124197ED}" type="sibTrans" cxnId="{0A708C8F-AB52-49A4-B49A-2DA8626F98FF}">
      <dgm:prSet/>
      <dgm:spPr>
        <a:xfrm>
          <a:off x="6708073" y="-25815"/>
          <a:ext cx="5006924" cy="5006924"/>
        </a:xfrm>
        <a:prstGeom prst="circularArrow">
          <a:avLst>
            <a:gd name="adj1" fmla="val 4275"/>
            <a:gd name="adj2" fmla="val 540384"/>
            <a:gd name="adj3" fmla="val 19291009"/>
            <a:gd name="adj4" fmla="val 12582415"/>
            <a:gd name="adj5" fmla="val 4987"/>
          </a:avLst>
        </a:prstGeom>
        <a:gradFill rotWithShape="0">
          <a:gsLst>
            <a:gs pos="0">
              <a:srgbClr val="0BD0D9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0BD0D9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0BD0D9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endParaRPr lang="en-US"/>
        </a:p>
      </dgm:t>
    </dgm:pt>
    <dgm:pt modelId="{28B2E782-A965-4D94-9D2F-0C7A340A9ECF}">
      <dgm:prSet phldrT="[Text]" custT="1"/>
      <dgm:spPr>
        <a:xfrm>
          <a:off x="4908867" y="2501581"/>
          <a:ext cx="3494428" cy="181807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6350" cap="flat" cmpd="sng" algn="ctr">
          <a:solidFill>
            <a:srgbClr val="0BD0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600" b="1" dirty="0">
              <a:solidFill>
                <a:srgbClr val="000000"/>
              </a:solidFill>
              <a:latin typeface="Franklin Gothic Medium" panose="020B0603020102020204"/>
              <a:ea typeface="+mn-ea"/>
              <a:cs typeface="+mn-cs"/>
            </a:rPr>
            <a:t>Litigation Process in Lower Court</a:t>
          </a:r>
        </a:p>
      </dgm:t>
    </dgm:pt>
    <dgm:pt modelId="{0585690B-EE5E-4434-945A-7D3DAF1BE2EA}" type="parTrans" cxnId="{2F96A0E0-03A5-4D6E-9D77-00C0B3B066BD}">
      <dgm:prSet/>
      <dgm:spPr/>
      <dgm:t>
        <a:bodyPr/>
        <a:lstStyle/>
        <a:p>
          <a:endParaRPr lang="en-US"/>
        </a:p>
      </dgm:t>
    </dgm:pt>
    <dgm:pt modelId="{DF2EA1D0-FDA7-4901-9420-B44396E45608}" type="sibTrans" cxnId="{2F96A0E0-03A5-4D6E-9D77-00C0B3B066BD}">
      <dgm:prSet/>
      <dgm:spPr/>
      <dgm:t>
        <a:bodyPr/>
        <a:lstStyle/>
        <a:p>
          <a:endParaRPr lang="en-US"/>
        </a:p>
      </dgm:t>
    </dgm:pt>
    <dgm:pt modelId="{B3A6E492-18E1-4C90-91B8-9A5B6CC2D781}">
      <dgm:prSet phldrT="[Text]"/>
      <dgm:spPr>
        <a:xfrm>
          <a:off x="10587272" y="4234096"/>
          <a:ext cx="3106158" cy="1235216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10CF9B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10CF9B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10CF9B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>
            <a:buNone/>
          </a:pPr>
          <a:r>
            <a:rPr lang="en-US" dirty="0">
              <a:solidFill>
                <a:srgbClr val="FFFFFF"/>
              </a:solidFill>
              <a:latin typeface="Franklin Gothic Medium" panose="020B0603020102020204"/>
              <a:ea typeface="+mn-ea"/>
              <a:cs typeface="+mn-cs"/>
            </a:rPr>
            <a:t>April 2027</a:t>
          </a:r>
        </a:p>
      </dgm:t>
    </dgm:pt>
    <dgm:pt modelId="{145E56C8-25D2-4932-9C2C-2AA8338E5204}" type="parTrans" cxnId="{5063A007-1E7A-4A28-AB1B-0EB8EE8F67F5}">
      <dgm:prSet/>
      <dgm:spPr/>
      <dgm:t>
        <a:bodyPr/>
        <a:lstStyle/>
        <a:p>
          <a:endParaRPr lang="en-US"/>
        </a:p>
      </dgm:t>
    </dgm:pt>
    <dgm:pt modelId="{56738214-D578-458E-BB99-E6788E4B29C2}" type="sibTrans" cxnId="{5063A007-1E7A-4A28-AB1B-0EB8EE8F67F5}">
      <dgm:prSet/>
      <dgm:spPr>
        <a:xfrm>
          <a:off x="11628879" y="2058270"/>
          <a:ext cx="4714569" cy="4714569"/>
        </a:xfrm>
        <a:prstGeom prst="leftCircularArrow">
          <a:avLst>
            <a:gd name="adj1" fmla="val 4540"/>
            <a:gd name="adj2" fmla="val 577634"/>
            <a:gd name="adj3" fmla="val 2345356"/>
            <a:gd name="adj4" fmla="val 9016700"/>
            <a:gd name="adj5" fmla="val 5296"/>
          </a:avLst>
        </a:prstGeom>
        <a:gradFill rotWithShape="0">
          <a:gsLst>
            <a:gs pos="0">
              <a:srgbClr val="10CF9B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10CF9B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10CF9B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endParaRPr lang="en-US"/>
        </a:p>
      </dgm:t>
    </dgm:pt>
    <dgm:pt modelId="{5217F1BE-F955-453F-84EB-C839F4177D51}">
      <dgm:prSet phldrT="[Text]" custT="1"/>
      <dgm:spPr>
        <a:xfrm>
          <a:off x="9810732" y="2524898"/>
          <a:ext cx="3494428" cy="1771440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6350" cap="flat" cmpd="sng" algn="ctr">
          <a:solidFill>
            <a:srgbClr val="10CF9B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600" b="1" dirty="0">
              <a:solidFill>
                <a:srgbClr val="000000"/>
              </a:solidFill>
              <a:latin typeface="Franklin Gothic Medium" panose="020B0603020102020204"/>
              <a:ea typeface="+mn-ea"/>
              <a:cs typeface="+mn-cs"/>
            </a:rPr>
            <a:t>Lower Court Declaration</a:t>
          </a:r>
        </a:p>
      </dgm:t>
    </dgm:pt>
    <dgm:pt modelId="{805DE1F8-8EF0-4009-AF18-81EF18FF8E5D}" type="parTrans" cxnId="{8CC7693B-479E-4375-AF43-F4FF49380C5C}">
      <dgm:prSet/>
      <dgm:spPr/>
      <dgm:t>
        <a:bodyPr/>
        <a:lstStyle/>
        <a:p>
          <a:endParaRPr lang="en-US"/>
        </a:p>
      </dgm:t>
    </dgm:pt>
    <dgm:pt modelId="{9F119946-3BE3-430B-9983-03B383EEECCE}" type="sibTrans" cxnId="{8CC7693B-479E-4375-AF43-F4FF49380C5C}">
      <dgm:prSet/>
      <dgm:spPr/>
      <dgm:t>
        <a:bodyPr/>
        <a:lstStyle/>
        <a:p>
          <a:endParaRPr lang="en-US"/>
        </a:p>
      </dgm:t>
    </dgm:pt>
    <dgm:pt modelId="{CD766A67-C61C-4913-9D2B-1CA897CB688B}">
      <dgm:prSet/>
      <dgm:spPr>
        <a:xfrm>
          <a:off x="15623183" y="1351923"/>
          <a:ext cx="3106158" cy="1235216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7CCA6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7CCA6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7CCA6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>
            <a:buNone/>
          </a:pPr>
          <a:r>
            <a:rPr lang="en-US" dirty="0">
              <a:solidFill>
                <a:srgbClr val="FFFFFF"/>
              </a:solidFill>
              <a:latin typeface="Franklin Gothic Medium" panose="020B0603020102020204"/>
              <a:ea typeface="+mn-ea"/>
              <a:cs typeface="+mn-cs"/>
            </a:rPr>
            <a:t>April 2028</a:t>
          </a:r>
        </a:p>
      </dgm:t>
    </dgm:pt>
    <dgm:pt modelId="{DD4742F2-5EF2-4ABF-9794-CE2B87042189}" type="parTrans" cxnId="{EB37DE6F-B646-42E4-BA63-45068201DCD8}">
      <dgm:prSet/>
      <dgm:spPr/>
      <dgm:t>
        <a:bodyPr/>
        <a:lstStyle/>
        <a:p>
          <a:endParaRPr lang="en-US"/>
        </a:p>
      </dgm:t>
    </dgm:pt>
    <dgm:pt modelId="{50F4FEDD-C1BD-4D30-A2EC-2469D861C42E}" type="sibTrans" cxnId="{EB37DE6F-B646-42E4-BA63-45068201DCD8}">
      <dgm:prSet/>
      <dgm:spPr>
        <a:xfrm>
          <a:off x="16646031" y="-26133"/>
          <a:ext cx="5006923" cy="5006923"/>
        </a:xfrm>
        <a:prstGeom prst="circularArrow">
          <a:avLst>
            <a:gd name="adj1" fmla="val 4275"/>
            <a:gd name="adj2" fmla="val 540384"/>
            <a:gd name="adj3" fmla="val 19290454"/>
            <a:gd name="adj4" fmla="val 12581859"/>
            <a:gd name="adj5" fmla="val 4987"/>
          </a:avLst>
        </a:prstGeom>
        <a:gradFill rotWithShape="0">
          <a:gsLst>
            <a:gs pos="0">
              <a:srgbClr val="7CCA6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7CCA6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7CCA6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endParaRPr lang="en-US"/>
        </a:p>
      </dgm:t>
    </dgm:pt>
    <dgm:pt modelId="{BDED77B8-3FBC-4160-A78C-AA3B56582980}">
      <dgm:prSet custT="1"/>
      <dgm:spPr>
        <a:xfrm>
          <a:off x="14712597" y="2555766"/>
          <a:ext cx="3762520" cy="170970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6350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600" b="1" dirty="0">
              <a:solidFill>
                <a:srgbClr val="000000"/>
              </a:solidFill>
              <a:latin typeface="Franklin Gothic Medium" panose="020B0603020102020204"/>
              <a:ea typeface="+mn-ea"/>
              <a:cs typeface="+mn-cs"/>
            </a:rPr>
            <a:t>Appeal to State Supreme Court</a:t>
          </a:r>
        </a:p>
      </dgm:t>
    </dgm:pt>
    <dgm:pt modelId="{96F2D45A-2C43-42BA-8A38-347CBA396D59}" type="parTrans" cxnId="{61C836B4-E977-444B-B4D5-0A4B848E7863}">
      <dgm:prSet/>
      <dgm:spPr/>
      <dgm:t>
        <a:bodyPr/>
        <a:lstStyle/>
        <a:p>
          <a:endParaRPr lang="en-US"/>
        </a:p>
      </dgm:t>
    </dgm:pt>
    <dgm:pt modelId="{24EABB6F-20A4-435D-9627-3A8BE737E73A}" type="sibTrans" cxnId="{61C836B4-E977-444B-B4D5-0A4B848E7863}">
      <dgm:prSet/>
      <dgm:spPr/>
      <dgm:t>
        <a:bodyPr/>
        <a:lstStyle/>
        <a:p>
          <a:endParaRPr lang="en-US"/>
        </a:p>
      </dgm:t>
    </dgm:pt>
    <dgm:pt modelId="{C7D711B9-FA2D-487D-B82A-7C6F49AC4D30}">
      <dgm:prSet/>
      <dgm:spPr>
        <a:xfrm>
          <a:off x="20525048" y="4234096"/>
          <a:ext cx="3106158" cy="1235216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A5C249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A5C249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A5C249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gm:spPr>
      <dgm:t>
        <a:bodyPr/>
        <a:lstStyle/>
        <a:p>
          <a:pPr>
            <a:buNone/>
          </a:pPr>
          <a:r>
            <a:rPr lang="en-US" dirty="0">
              <a:solidFill>
                <a:srgbClr val="FFFFFF"/>
              </a:solidFill>
              <a:latin typeface="Franklin Gothic Medium" panose="020B0603020102020204"/>
              <a:ea typeface="+mn-ea"/>
              <a:cs typeface="+mn-cs"/>
            </a:rPr>
            <a:t>April 2029</a:t>
          </a:r>
        </a:p>
      </dgm:t>
    </dgm:pt>
    <dgm:pt modelId="{A6CB5644-C6E9-458C-BA42-D4A38F165405}" type="parTrans" cxnId="{B993E3F0-D58A-4177-AC28-B7A6DA7276ED}">
      <dgm:prSet/>
      <dgm:spPr/>
      <dgm:t>
        <a:bodyPr/>
        <a:lstStyle/>
        <a:p>
          <a:endParaRPr lang="en-US"/>
        </a:p>
      </dgm:t>
    </dgm:pt>
    <dgm:pt modelId="{48CF8A91-894D-4E15-9241-34C9D02AA036}" type="sibTrans" cxnId="{B993E3F0-D58A-4177-AC28-B7A6DA7276ED}">
      <dgm:prSet/>
      <dgm:spPr/>
      <dgm:t>
        <a:bodyPr/>
        <a:lstStyle/>
        <a:p>
          <a:endParaRPr lang="en-US"/>
        </a:p>
      </dgm:t>
    </dgm:pt>
    <dgm:pt modelId="{EDB6E35B-568C-49E4-AF05-DCF968599F5C}">
      <dgm:prSet custT="1"/>
      <dgm:spPr>
        <a:xfrm>
          <a:off x="19763622" y="2480238"/>
          <a:ext cx="3464201" cy="1860759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6350" cap="flat" cmpd="sng" algn="ctr">
          <a:solidFill>
            <a:srgbClr val="A5C24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US" sz="1600" b="1" dirty="0">
              <a:solidFill>
                <a:srgbClr val="000000"/>
              </a:solidFill>
              <a:latin typeface="Franklin Gothic Medium" panose="020B0603020102020204"/>
              <a:ea typeface="+mn-ea"/>
              <a:cs typeface="+mn-cs"/>
            </a:rPr>
            <a:t>State Supreme Court Affirming Lower Court Declaration</a:t>
          </a:r>
          <a:endParaRPr lang="en-US" sz="1600" b="1" dirty="0">
            <a:solidFill>
              <a:srgbClr val="4B4F54">
                <a:hueOff val="0"/>
                <a:satOff val="0"/>
                <a:lumOff val="0"/>
                <a:alphaOff val="0"/>
              </a:srgbClr>
            </a:solidFill>
            <a:latin typeface="Franklin Gothic Book" panose="020B0503020102020204"/>
            <a:ea typeface="+mn-ea"/>
            <a:cs typeface="+mn-cs"/>
          </a:endParaRPr>
        </a:p>
      </dgm:t>
    </dgm:pt>
    <dgm:pt modelId="{DC26BB35-5952-4C72-9ADC-77A7B3041EF9}" type="parTrans" cxnId="{255014EE-C94B-44CC-92F8-24CDBB438494}">
      <dgm:prSet/>
      <dgm:spPr/>
      <dgm:t>
        <a:bodyPr/>
        <a:lstStyle/>
        <a:p>
          <a:endParaRPr lang="en-US"/>
        </a:p>
      </dgm:t>
    </dgm:pt>
    <dgm:pt modelId="{E6FD6643-ABE0-4D66-BAB2-7AFC5730DACA}" type="sibTrans" cxnId="{255014EE-C94B-44CC-92F8-24CDBB438494}">
      <dgm:prSet/>
      <dgm:spPr/>
      <dgm:t>
        <a:bodyPr/>
        <a:lstStyle/>
        <a:p>
          <a:endParaRPr lang="en-US"/>
        </a:p>
      </dgm:t>
    </dgm:pt>
    <dgm:pt modelId="{EE2D3D67-4917-41FE-B112-3FA07D3DCCC3}" type="pres">
      <dgm:prSet presAssocID="{E7F1A6D8-2BF1-41B8-BA20-594A0415BD20}" presName="Name0" presStyleCnt="0">
        <dgm:presLayoutVars>
          <dgm:dir/>
          <dgm:animLvl val="lvl"/>
          <dgm:resizeHandles val="exact"/>
        </dgm:presLayoutVars>
      </dgm:prSet>
      <dgm:spPr/>
    </dgm:pt>
    <dgm:pt modelId="{B9E5BAC4-6D7A-477B-800B-31C829413B9A}" type="pres">
      <dgm:prSet presAssocID="{E7F1A6D8-2BF1-41B8-BA20-594A0415BD20}" presName="tSp" presStyleCnt="0"/>
      <dgm:spPr/>
    </dgm:pt>
    <dgm:pt modelId="{5BF7B92A-28DC-429E-87EB-DDD8F5F3000F}" type="pres">
      <dgm:prSet presAssocID="{E7F1A6D8-2BF1-41B8-BA20-594A0415BD20}" presName="bSp" presStyleCnt="0"/>
      <dgm:spPr/>
    </dgm:pt>
    <dgm:pt modelId="{8CE3E969-3C75-4EF6-ABB9-ACC8C4B896EA}" type="pres">
      <dgm:prSet presAssocID="{E7F1A6D8-2BF1-41B8-BA20-594A0415BD20}" presName="process" presStyleCnt="0"/>
      <dgm:spPr/>
    </dgm:pt>
    <dgm:pt modelId="{2915C6F0-A602-47D9-9F1F-A943ADFE86E0}" type="pres">
      <dgm:prSet presAssocID="{63F9A248-9B57-493F-BA82-02440CE9AB14}" presName="composite1" presStyleCnt="0"/>
      <dgm:spPr/>
    </dgm:pt>
    <dgm:pt modelId="{3E71B52E-C974-42AB-A523-9CA77767BB44}" type="pres">
      <dgm:prSet presAssocID="{63F9A248-9B57-493F-BA82-02440CE9AB14}" presName="dummyNode1" presStyleLbl="node1" presStyleIdx="0" presStyleCnt="5"/>
      <dgm:spPr/>
    </dgm:pt>
    <dgm:pt modelId="{4F1ABEDD-C903-41C8-8C35-4FAF5F77DFB4}" type="pres">
      <dgm:prSet presAssocID="{63F9A248-9B57-493F-BA82-02440CE9AB14}" presName="childNode1" presStyleLbl="bgAcc1" presStyleIdx="0" presStyleCnt="5" custScaleY="53985">
        <dgm:presLayoutVars>
          <dgm:bulletEnabled val="1"/>
        </dgm:presLayoutVars>
      </dgm:prSet>
      <dgm:spPr/>
    </dgm:pt>
    <dgm:pt modelId="{EF94DCB9-2FF1-4FBF-9284-54B8F58A08AC}" type="pres">
      <dgm:prSet presAssocID="{63F9A248-9B57-493F-BA82-02440CE9AB14}" presName="childNode1tx" presStyleLbl="bgAcc1" presStyleIdx="0" presStyleCnt="5">
        <dgm:presLayoutVars>
          <dgm:bulletEnabled val="1"/>
        </dgm:presLayoutVars>
      </dgm:prSet>
      <dgm:spPr/>
    </dgm:pt>
    <dgm:pt modelId="{D86B120C-5256-4E73-A006-1542A3EED0A7}" type="pres">
      <dgm:prSet presAssocID="{63F9A248-9B57-493F-BA82-02440CE9AB14}" presName="parentNode1" presStyleLbl="node1" presStyleIdx="0" presStyleCnt="5">
        <dgm:presLayoutVars>
          <dgm:chMax val="1"/>
          <dgm:bulletEnabled val="1"/>
        </dgm:presLayoutVars>
      </dgm:prSet>
      <dgm:spPr/>
    </dgm:pt>
    <dgm:pt modelId="{D41AE9B4-2D62-4419-9CC7-7D0F0F1351DF}" type="pres">
      <dgm:prSet presAssocID="{63F9A248-9B57-493F-BA82-02440CE9AB14}" presName="connSite1" presStyleCnt="0"/>
      <dgm:spPr/>
    </dgm:pt>
    <dgm:pt modelId="{B8E66A84-EA97-4391-9571-F3BB194327A0}" type="pres">
      <dgm:prSet presAssocID="{7EFA8F45-AAA1-48D0-ABF4-7D32A6078648}" presName="Name9" presStyleLbl="sibTrans2D1" presStyleIdx="0" presStyleCnt="4"/>
      <dgm:spPr/>
    </dgm:pt>
    <dgm:pt modelId="{77784D7C-E356-4EFA-8EED-D3E02678A9D6}" type="pres">
      <dgm:prSet presAssocID="{BF0B786C-4A01-4D05-A9AC-E1A2BCF44A86}" presName="composite2" presStyleCnt="0"/>
      <dgm:spPr/>
    </dgm:pt>
    <dgm:pt modelId="{9C5FC639-6056-49E1-AD59-3157F1494E85}" type="pres">
      <dgm:prSet presAssocID="{BF0B786C-4A01-4D05-A9AC-E1A2BCF44A86}" presName="dummyNode2" presStyleLbl="node1" presStyleIdx="0" presStyleCnt="5"/>
      <dgm:spPr/>
    </dgm:pt>
    <dgm:pt modelId="{375035F9-C9B5-46AB-8A47-BE1C28F4073A}" type="pres">
      <dgm:prSet presAssocID="{BF0B786C-4A01-4D05-A9AC-E1A2BCF44A86}" presName="childNode2" presStyleLbl="bgAcc1" presStyleIdx="1" presStyleCnt="5" custScaleX="101362" custScaleY="74773">
        <dgm:presLayoutVars>
          <dgm:bulletEnabled val="1"/>
        </dgm:presLayoutVars>
      </dgm:prSet>
      <dgm:spPr/>
    </dgm:pt>
    <dgm:pt modelId="{5ADD3C3C-3EA7-4E05-B912-10F172106769}" type="pres">
      <dgm:prSet presAssocID="{BF0B786C-4A01-4D05-A9AC-E1A2BCF44A86}" presName="childNode2tx" presStyleLbl="bgAcc1" presStyleIdx="1" presStyleCnt="5">
        <dgm:presLayoutVars>
          <dgm:bulletEnabled val="1"/>
        </dgm:presLayoutVars>
      </dgm:prSet>
      <dgm:spPr/>
    </dgm:pt>
    <dgm:pt modelId="{347DE8E5-8751-408B-A547-05F83739810C}" type="pres">
      <dgm:prSet presAssocID="{BF0B786C-4A01-4D05-A9AC-E1A2BCF44A86}" presName="parentNode2" presStyleLbl="node1" presStyleIdx="1" presStyleCnt="5">
        <dgm:presLayoutVars>
          <dgm:chMax val="0"/>
          <dgm:bulletEnabled val="1"/>
        </dgm:presLayoutVars>
      </dgm:prSet>
      <dgm:spPr/>
    </dgm:pt>
    <dgm:pt modelId="{B3F713C0-D931-4EDB-A776-BA2AF59E483E}" type="pres">
      <dgm:prSet presAssocID="{BF0B786C-4A01-4D05-A9AC-E1A2BCF44A86}" presName="connSite2" presStyleCnt="0"/>
      <dgm:spPr/>
    </dgm:pt>
    <dgm:pt modelId="{64B67089-B9E2-4A3C-B8EE-77211FECD51F}" type="pres">
      <dgm:prSet presAssocID="{138D5C63-FCF3-47BD-B5A3-CF78124197ED}" presName="Name18" presStyleLbl="sibTrans2D1" presStyleIdx="1" presStyleCnt="4"/>
      <dgm:spPr/>
    </dgm:pt>
    <dgm:pt modelId="{E6B3EF3D-EFE5-4003-BE07-AFD78DFCBDD0}" type="pres">
      <dgm:prSet presAssocID="{B3A6E492-18E1-4C90-91B8-9A5B6CC2D781}" presName="composite1" presStyleCnt="0"/>
      <dgm:spPr/>
    </dgm:pt>
    <dgm:pt modelId="{6B07DA6A-C8C8-4DA3-A74D-96968588F9F1}" type="pres">
      <dgm:prSet presAssocID="{B3A6E492-18E1-4C90-91B8-9A5B6CC2D781}" presName="dummyNode1" presStyleLbl="node1" presStyleIdx="1" presStyleCnt="5"/>
      <dgm:spPr/>
    </dgm:pt>
    <dgm:pt modelId="{68793A7F-BE92-44E3-B94B-709F51793646}" type="pres">
      <dgm:prSet presAssocID="{B3A6E492-18E1-4C90-91B8-9A5B6CC2D781}" presName="childNode1" presStyleLbl="bgAcc1" presStyleIdx="2" presStyleCnt="5" custScaleY="61462">
        <dgm:presLayoutVars>
          <dgm:bulletEnabled val="1"/>
        </dgm:presLayoutVars>
      </dgm:prSet>
      <dgm:spPr/>
    </dgm:pt>
    <dgm:pt modelId="{1DB49B51-C9B2-4C9B-AEE0-66373537597B}" type="pres">
      <dgm:prSet presAssocID="{B3A6E492-18E1-4C90-91B8-9A5B6CC2D781}" presName="childNode1tx" presStyleLbl="bgAcc1" presStyleIdx="2" presStyleCnt="5">
        <dgm:presLayoutVars>
          <dgm:bulletEnabled val="1"/>
        </dgm:presLayoutVars>
      </dgm:prSet>
      <dgm:spPr/>
    </dgm:pt>
    <dgm:pt modelId="{3F45B892-95A1-4FD0-9CFC-EBF9B3CFC788}" type="pres">
      <dgm:prSet presAssocID="{B3A6E492-18E1-4C90-91B8-9A5B6CC2D781}" presName="parentNode1" presStyleLbl="node1" presStyleIdx="2" presStyleCnt="5">
        <dgm:presLayoutVars>
          <dgm:chMax val="1"/>
          <dgm:bulletEnabled val="1"/>
        </dgm:presLayoutVars>
      </dgm:prSet>
      <dgm:spPr/>
    </dgm:pt>
    <dgm:pt modelId="{E690F504-DE0F-4DC7-88C1-1DEE509774C2}" type="pres">
      <dgm:prSet presAssocID="{B3A6E492-18E1-4C90-91B8-9A5B6CC2D781}" presName="connSite1" presStyleCnt="0"/>
      <dgm:spPr/>
    </dgm:pt>
    <dgm:pt modelId="{E6E280A6-1F21-485E-8734-506C53E0E6AA}" type="pres">
      <dgm:prSet presAssocID="{56738214-D578-458E-BB99-E6788E4B29C2}" presName="Name9" presStyleLbl="sibTrans2D1" presStyleIdx="2" presStyleCnt="4"/>
      <dgm:spPr/>
    </dgm:pt>
    <dgm:pt modelId="{D8EA5F4E-27DE-4460-B7B1-836C97F4ACD3}" type="pres">
      <dgm:prSet presAssocID="{CD766A67-C61C-4913-9D2B-1CA897CB688B}" presName="composite2" presStyleCnt="0"/>
      <dgm:spPr/>
    </dgm:pt>
    <dgm:pt modelId="{95767A29-87FD-4AD6-8004-2DD254FF49C4}" type="pres">
      <dgm:prSet presAssocID="{CD766A67-C61C-4913-9D2B-1CA897CB688B}" presName="dummyNode2" presStyleLbl="node1" presStyleIdx="2" presStyleCnt="5"/>
      <dgm:spPr/>
    </dgm:pt>
    <dgm:pt modelId="{3EC412D8-D640-4A0C-AD06-532020CC923A}" type="pres">
      <dgm:prSet presAssocID="{CD766A67-C61C-4913-9D2B-1CA897CB688B}" presName="childNode2" presStyleLbl="bgAcc1" presStyleIdx="3" presStyleCnt="5" custScaleX="107672" custScaleY="59320">
        <dgm:presLayoutVars>
          <dgm:bulletEnabled val="1"/>
        </dgm:presLayoutVars>
      </dgm:prSet>
      <dgm:spPr/>
    </dgm:pt>
    <dgm:pt modelId="{2165FCAD-3E72-4690-AE6B-8C265524EDBF}" type="pres">
      <dgm:prSet presAssocID="{CD766A67-C61C-4913-9D2B-1CA897CB688B}" presName="childNode2tx" presStyleLbl="bgAcc1" presStyleIdx="3" presStyleCnt="5">
        <dgm:presLayoutVars>
          <dgm:bulletEnabled val="1"/>
        </dgm:presLayoutVars>
      </dgm:prSet>
      <dgm:spPr/>
    </dgm:pt>
    <dgm:pt modelId="{8471220D-2129-451B-8B2C-3237E7494734}" type="pres">
      <dgm:prSet presAssocID="{CD766A67-C61C-4913-9D2B-1CA897CB688B}" presName="parentNode2" presStyleLbl="node1" presStyleIdx="3" presStyleCnt="5">
        <dgm:presLayoutVars>
          <dgm:chMax val="0"/>
          <dgm:bulletEnabled val="1"/>
        </dgm:presLayoutVars>
      </dgm:prSet>
      <dgm:spPr/>
    </dgm:pt>
    <dgm:pt modelId="{2144E5B8-BBB3-4885-8BEA-6AE02EAF8F19}" type="pres">
      <dgm:prSet presAssocID="{CD766A67-C61C-4913-9D2B-1CA897CB688B}" presName="connSite2" presStyleCnt="0"/>
      <dgm:spPr/>
    </dgm:pt>
    <dgm:pt modelId="{6DF128CC-667E-4747-BEF3-42D1090B9198}" type="pres">
      <dgm:prSet presAssocID="{50F4FEDD-C1BD-4D30-A2EC-2469D861C42E}" presName="Name18" presStyleLbl="sibTrans2D1" presStyleIdx="3" presStyleCnt="4"/>
      <dgm:spPr/>
    </dgm:pt>
    <dgm:pt modelId="{60322C21-5D8E-480A-A72E-38D9ACA1FCC4}" type="pres">
      <dgm:prSet presAssocID="{C7D711B9-FA2D-487D-B82A-7C6F49AC4D30}" presName="composite1" presStyleCnt="0"/>
      <dgm:spPr/>
    </dgm:pt>
    <dgm:pt modelId="{81BECE36-80D0-4C94-BCEA-4712D4E37CDF}" type="pres">
      <dgm:prSet presAssocID="{C7D711B9-FA2D-487D-B82A-7C6F49AC4D30}" presName="dummyNode1" presStyleLbl="node1" presStyleIdx="3" presStyleCnt="5"/>
      <dgm:spPr/>
    </dgm:pt>
    <dgm:pt modelId="{5A1A5856-A993-4C67-8507-8FAB5BF8FDC4}" type="pres">
      <dgm:prSet presAssocID="{C7D711B9-FA2D-487D-B82A-7C6F49AC4D30}" presName="childNode1" presStyleLbl="bgAcc1" presStyleIdx="4" presStyleCnt="5" custScaleX="136524" custScaleY="64561">
        <dgm:presLayoutVars>
          <dgm:bulletEnabled val="1"/>
        </dgm:presLayoutVars>
      </dgm:prSet>
      <dgm:spPr/>
    </dgm:pt>
    <dgm:pt modelId="{0811E260-C3CC-46A8-99B0-A5E1B5720507}" type="pres">
      <dgm:prSet presAssocID="{C7D711B9-FA2D-487D-B82A-7C6F49AC4D30}" presName="childNode1tx" presStyleLbl="bgAcc1" presStyleIdx="4" presStyleCnt="5">
        <dgm:presLayoutVars>
          <dgm:bulletEnabled val="1"/>
        </dgm:presLayoutVars>
      </dgm:prSet>
      <dgm:spPr/>
    </dgm:pt>
    <dgm:pt modelId="{460F46E3-1AEA-4AC3-8D07-55548FE3FB71}" type="pres">
      <dgm:prSet presAssocID="{C7D711B9-FA2D-487D-B82A-7C6F49AC4D30}" presName="parentNode1" presStyleLbl="node1" presStyleIdx="4" presStyleCnt="5">
        <dgm:presLayoutVars>
          <dgm:chMax val="1"/>
          <dgm:bulletEnabled val="1"/>
        </dgm:presLayoutVars>
      </dgm:prSet>
      <dgm:spPr/>
    </dgm:pt>
    <dgm:pt modelId="{10BEB9C4-2014-45EE-8064-8A899BA66C02}" type="pres">
      <dgm:prSet presAssocID="{C7D711B9-FA2D-487D-B82A-7C6F49AC4D30}" presName="connSite1" presStyleCnt="0"/>
      <dgm:spPr/>
    </dgm:pt>
  </dgm:ptLst>
  <dgm:cxnLst>
    <dgm:cxn modelId="{5063A007-1E7A-4A28-AB1B-0EB8EE8F67F5}" srcId="{E7F1A6D8-2BF1-41B8-BA20-594A0415BD20}" destId="{B3A6E492-18E1-4C90-91B8-9A5B6CC2D781}" srcOrd="2" destOrd="0" parTransId="{145E56C8-25D2-4932-9C2C-2AA8338E5204}" sibTransId="{56738214-D578-458E-BB99-E6788E4B29C2}"/>
    <dgm:cxn modelId="{874EE412-4D69-44B0-91E4-6368B29CA8CA}" type="presOf" srcId="{7EFA8F45-AAA1-48D0-ABF4-7D32A6078648}" destId="{B8E66A84-EA97-4391-9571-F3BB194327A0}" srcOrd="0" destOrd="0" presId="urn:microsoft.com/office/officeart/2005/8/layout/hProcess4"/>
    <dgm:cxn modelId="{08528516-BEC5-490F-8503-8F01F22F1BB5}" type="presOf" srcId="{C7D711B9-FA2D-487D-B82A-7C6F49AC4D30}" destId="{460F46E3-1AEA-4AC3-8D07-55548FE3FB71}" srcOrd="0" destOrd="0" presId="urn:microsoft.com/office/officeart/2005/8/layout/hProcess4"/>
    <dgm:cxn modelId="{58F1611A-8DAB-4CE7-B8D8-EBAEB8F9B79E}" type="presOf" srcId="{B3A6E492-18E1-4C90-91B8-9A5B6CC2D781}" destId="{3F45B892-95A1-4FD0-9CFC-EBF9B3CFC788}" srcOrd="0" destOrd="0" presId="urn:microsoft.com/office/officeart/2005/8/layout/hProcess4"/>
    <dgm:cxn modelId="{CD809A1B-FDDA-4C23-ADF0-72B0043A3939}" type="presOf" srcId="{28B2E782-A965-4D94-9D2F-0C7A340A9ECF}" destId="{5ADD3C3C-3EA7-4E05-B912-10F172106769}" srcOrd="1" destOrd="0" presId="urn:microsoft.com/office/officeart/2005/8/layout/hProcess4"/>
    <dgm:cxn modelId="{7022F332-2C98-4361-BCE0-25AFB7513815}" type="presOf" srcId="{5217F1BE-F955-453F-84EB-C839F4177D51}" destId="{1DB49B51-C9B2-4C9B-AEE0-66373537597B}" srcOrd="1" destOrd="0" presId="urn:microsoft.com/office/officeart/2005/8/layout/hProcess4"/>
    <dgm:cxn modelId="{78139333-0AC8-45C5-96BE-5D9817D96135}" type="presOf" srcId="{BDED77B8-3FBC-4160-A78C-AA3B56582980}" destId="{3EC412D8-D640-4A0C-AD06-532020CC923A}" srcOrd="0" destOrd="0" presId="urn:microsoft.com/office/officeart/2005/8/layout/hProcess4"/>
    <dgm:cxn modelId="{8CC7693B-479E-4375-AF43-F4FF49380C5C}" srcId="{B3A6E492-18E1-4C90-91B8-9A5B6CC2D781}" destId="{5217F1BE-F955-453F-84EB-C839F4177D51}" srcOrd="0" destOrd="0" parTransId="{805DE1F8-8EF0-4009-AF18-81EF18FF8E5D}" sibTransId="{9F119946-3BE3-430B-9983-03B383EEECCE}"/>
    <dgm:cxn modelId="{6A091263-60FA-430F-90FF-BC944D9D3350}" type="presOf" srcId="{5217F1BE-F955-453F-84EB-C839F4177D51}" destId="{68793A7F-BE92-44E3-B94B-709F51793646}" srcOrd="0" destOrd="0" presId="urn:microsoft.com/office/officeart/2005/8/layout/hProcess4"/>
    <dgm:cxn modelId="{2C4FBA64-CEFC-41FF-8714-0998FADD3FF0}" type="presOf" srcId="{138D5C63-FCF3-47BD-B5A3-CF78124197ED}" destId="{64B67089-B9E2-4A3C-B8EE-77211FECD51F}" srcOrd="0" destOrd="0" presId="urn:microsoft.com/office/officeart/2005/8/layout/hProcess4"/>
    <dgm:cxn modelId="{97AD4346-CDC4-41D6-8216-72583EA12110}" type="presOf" srcId="{56738214-D578-458E-BB99-E6788E4B29C2}" destId="{E6E280A6-1F21-485E-8734-506C53E0E6AA}" srcOrd="0" destOrd="0" presId="urn:microsoft.com/office/officeart/2005/8/layout/hProcess4"/>
    <dgm:cxn modelId="{82FC5649-0F82-47DC-957E-22BA5F7C5BBD}" type="presOf" srcId="{EDB6E35B-568C-49E4-AF05-DCF968599F5C}" destId="{5A1A5856-A993-4C67-8507-8FAB5BF8FDC4}" srcOrd="0" destOrd="0" presId="urn:microsoft.com/office/officeart/2005/8/layout/hProcess4"/>
    <dgm:cxn modelId="{A5373B4C-A9FF-4FC1-A07B-1D5A7BA83B9F}" type="presOf" srcId="{28B2E782-A965-4D94-9D2F-0C7A340A9ECF}" destId="{375035F9-C9B5-46AB-8A47-BE1C28F4073A}" srcOrd="0" destOrd="0" presId="urn:microsoft.com/office/officeart/2005/8/layout/hProcess4"/>
    <dgm:cxn modelId="{EB37DE6F-B646-42E4-BA63-45068201DCD8}" srcId="{E7F1A6D8-2BF1-41B8-BA20-594A0415BD20}" destId="{CD766A67-C61C-4913-9D2B-1CA897CB688B}" srcOrd="3" destOrd="0" parTransId="{DD4742F2-5EF2-4ABF-9794-CE2B87042189}" sibTransId="{50F4FEDD-C1BD-4D30-A2EC-2469D861C42E}"/>
    <dgm:cxn modelId="{D3E2B272-A92E-4316-90E3-5517D7441048}" type="presOf" srcId="{50F4FEDD-C1BD-4D30-A2EC-2469D861C42E}" destId="{6DF128CC-667E-4747-BEF3-42D1090B9198}" srcOrd="0" destOrd="0" presId="urn:microsoft.com/office/officeart/2005/8/layout/hProcess4"/>
    <dgm:cxn modelId="{B8BDAA74-5FA7-48A7-B91F-F5C39D294C4A}" type="presOf" srcId="{BF0B786C-4A01-4D05-A9AC-E1A2BCF44A86}" destId="{347DE8E5-8751-408B-A547-05F83739810C}" srcOrd="0" destOrd="0" presId="urn:microsoft.com/office/officeart/2005/8/layout/hProcess4"/>
    <dgm:cxn modelId="{EE37327B-D0D0-472B-8C0C-3A018630F325}" type="presOf" srcId="{001009B6-DD43-4F4A-A27A-F0B2F537CF29}" destId="{EF94DCB9-2FF1-4FBF-9284-54B8F58A08AC}" srcOrd="1" destOrd="0" presId="urn:microsoft.com/office/officeart/2005/8/layout/hProcess4"/>
    <dgm:cxn modelId="{EA8A958D-8315-4ADE-B720-81064C367CBD}" type="presOf" srcId="{EDB6E35B-568C-49E4-AF05-DCF968599F5C}" destId="{0811E260-C3CC-46A8-99B0-A5E1B5720507}" srcOrd="1" destOrd="0" presId="urn:microsoft.com/office/officeart/2005/8/layout/hProcess4"/>
    <dgm:cxn modelId="{0A708C8F-AB52-49A4-B49A-2DA8626F98FF}" srcId="{E7F1A6D8-2BF1-41B8-BA20-594A0415BD20}" destId="{BF0B786C-4A01-4D05-A9AC-E1A2BCF44A86}" srcOrd="1" destOrd="0" parTransId="{E22B1AD4-D4BC-410B-B532-33F906698227}" sibTransId="{138D5C63-FCF3-47BD-B5A3-CF78124197ED}"/>
    <dgm:cxn modelId="{61C836B4-E977-444B-B4D5-0A4B848E7863}" srcId="{CD766A67-C61C-4913-9D2B-1CA897CB688B}" destId="{BDED77B8-3FBC-4160-A78C-AA3B56582980}" srcOrd="0" destOrd="0" parTransId="{96F2D45A-2C43-42BA-8A38-347CBA396D59}" sibTransId="{24EABB6F-20A4-435D-9627-3A8BE737E73A}"/>
    <dgm:cxn modelId="{143BB1B4-0086-4BA1-B7E9-617ADB6F870F}" type="presOf" srcId="{63F9A248-9B57-493F-BA82-02440CE9AB14}" destId="{D86B120C-5256-4E73-A006-1542A3EED0A7}" srcOrd="0" destOrd="0" presId="urn:microsoft.com/office/officeart/2005/8/layout/hProcess4"/>
    <dgm:cxn modelId="{A29F5BBA-3E2B-4B8B-BC70-5CDA93FAFDB0}" srcId="{63F9A248-9B57-493F-BA82-02440CE9AB14}" destId="{001009B6-DD43-4F4A-A27A-F0B2F537CF29}" srcOrd="0" destOrd="0" parTransId="{D1F0890C-989C-4880-86C4-6F687B77B4B0}" sibTransId="{023A773A-2D30-45B4-BDA1-348D7FEA2935}"/>
    <dgm:cxn modelId="{F739ECC3-1EDA-4197-B354-93D056EA1255}" type="presOf" srcId="{E7F1A6D8-2BF1-41B8-BA20-594A0415BD20}" destId="{EE2D3D67-4917-41FE-B112-3FA07D3DCCC3}" srcOrd="0" destOrd="0" presId="urn:microsoft.com/office/officeart/2005/8/layout/hProcess4"/>
    <dgm:cxn modelId="{C8822DC4-71DE-4C10-A35B-20CBF2EF56E5}" type="presOf" srcId="{BDED77B8-3FBC-4160-A78C-AA3B56582980}" destId="{2165FCAD-3E72-4690-AE6B-8C265524EDBF}" srcOrd="1" destOrd="0" presId="urn:microsoft.com/office/officeart/2005/8/layout/hProcess4"/>
    <dgm:cxn modelId="{F93C49CA-2990-4C75-84D3-D9828EE12B46}" type="presOf" srcId="{001009B6-DD43-4F4A-A27A-F0B2F537CF29}" destId="{4F1ABEDD-C903-41C8-8C35-4FAF5F77DFB4}" srcOrd="0" destOrd="0" presId="urn:microsoft.com/office/officeart/2005/8/layout/hProcess4"/>
    <dgm:cxn modelId="{2F96A0E0-03A5-4D6E-9D77-00C0B3B066BD}" srcId="{BF0B786C-4A01-4D05-A9AC-E1A2BCF44A86}" destId="{28B2E782-A965-4D94-9D2F-0C7A340A9ECF}" srcOrd="0" destOrd="0" parTransId="{0585690B-EE5E-4434-945A-7D3DAF1BE2EA}" sibTransId="{DF2EA1D0-FDA7-4901-9420-B44396E45608}"/>
    <dgm:cxn modelId="{506B69E7-24FB-45E8-86EA-8390D58DD307}" type="presOf" srcId="{CD766A67-C61C-4913-9D2B-1CA897CB688B}" destId="{8471220D-2129-451B-8B2C-3237E7494734}" srcOrd="0" destOrd="0" presId="urn:microsoft.com/office/officeart/2005/8/layout/hProcess4"/>
    <dgm:cxn modelId="{255014EE-C94B-44CC-92F8-24CDBB438494}" srcId="{C7D711B9-FA2D-487D-B82A-7C6F49AC4D30}" destId="{EDB6E35B-568C-49E4-AF05-DCF968599F5C}" srcOrd="0" destOrd="0" parTransId="{DC26BB35-5952-4C72-9ADC-77A7B3041EF9}" sibTransId="{E6FD6643-ABE0-4D66-BAB2-7AFC5730DACA}"/>
    <dgm:cxn modelId="{B993E3F0-D58A-4177-AC28-B7A6DA7276ED}" srcId="{E7F1A6D8-2BF1-41B8-BA20-594A0415BD20}" destId="{C7D711B9-FA2D-487D-B82A-7C6F49AC4D30}" srcOrd="4" destOrd="0" parTransId="{A6CB5644-C6E9-458C-BA42-D4A38F165405}" sibTransId="{48CF8A91-894D-4E15-9241-34C9D02AA036}"/>
    <dgm:cxn modelId="{05D003F3-400B-4DC9-8ED8-C71CE521BDEF}" srcId="{E7F1A6D8-2BF1-41B8-BA20-594A0415BD20}" destId="{63F9A248-9B57-493F-BA82-02440CE9AB14}" srcOrd="0" destOrd="0" parTransId="{5AA59585-7135-470C-BC90-3E3DD4746526}" sibTransId="{7EFA8F45-AAA1-48D0-ABF4-7D32A6078648}"/>
    <dgm:cxn modelId="{0AF41779-2D7B-470B-9257-83F81BA997E3}" type="presParOf" srcId="{EE2D3D67-4917-41FE-B112-3FA07D3DCCC3}" destId="{B9E5BAC4-6D7A-477B-800B-31C829413B9A}" srcOrd="0" destOrd="0" presId="urn:microsoft.com/office/officeart/2005/8/layout/hProcess4"/>
    <dgm:cxn modelId="{9BCBDBAA-FB87-4DD7-AA68-3AA4D2312687}" type="presParOf" srcId="{EE2D3D67-4917-41FE-B112-3FA07D3DCCC3}" destId="{5BF7B92A-28DC-429E-87EB-DDD8F5F3000F}" srcOrd="1" destOrd="0" presId="urn:microsoft.com/office/officeart/2005/8/layout/hProcess4"/>
    <dgm:cxn modelId="{1A2BE2DA-EA34-401C-ADCA-740971E58B30}" type="presParOf" srcId="{EE2D3D67-4917-41FE-B112-3FA07D3DCCC3}" destId="{8CE3E969-3C75-4EF6-ABB9-ACC8C4B896EA}" srcOrd="2" destOrd="0" presId="urn:microsoft.com/office/officeart/2005/8/layout/hProcess4"/>
    <dgm:cxn modelId="{50F2B0FF-A088-45DC-9D03-4C95DB9BBE41}" type="presParOf" srcId="{8CE3E969-3C75-4EF6-ABB9-ACC8C4B896EA}" destId="{2915C6F0-A602-47D9-9F1F-A943ADFE86E0}" srcOrd="0" destOrd="0" presId="urn:microsoft.com/office/officeart/2005/8/layout/hProcess4"/>
    <dgm:cxn modelId="{B96AF261-1ACE-47C7-9B12-AF7853BF929C}" type="presParOf" srcId="{2915C6F0-A602-47D9-9F1F-A943ADFE86E0}" destId="{3E71B52E-C974-42AB-A523-9CA77767BB44}" srcOrd="0" destOrd="0" presId="urn:microsoft.com/office/officeart/2005/8/layout/hProcess4"/>
    <dgm:cxn modelId="{E1985D01-7AD3-477B-B29B-BE547778EA48}" type="presParOf" srcId="{2915C6F0-A602-47D9-9F1F-A943ADFE86E0}" destId="{4F1ABEDD-C903-41C8-8C35-4FAF5F77DFB4}" srcOrd="1" destOrd="0" presId="urn:microsoft.com/office/officeart/2005/8/layout/hProcess4"/>
    <dgm:cxn modelId="{8F85CB85-0606-48D5-B702-EBFAB2105C32}" type="presParOf" srcId="{2915C6F0-A602-47D9-9F1F-A943ADFE86E0}" destId="{EF94DCB9-2FF1-4FBF-9284-54B8F58A08AC}" srcOrd="2" destOrd="0" presId="urn:microsoft.com/office/officeart/2005/8/layout/hProcess4"/>
    <dgm:cxn modelId="{77BD1349-481E-4DEC-84AE-24EECFF778E9}" type="presParOf" srcId="{2915C6F0-A602-47D9-9F1F-A943ADFE86E0}" destId="{D86B120C-5256-4E73-A006-1542A3EED0A7}" srcOrd="3" destOrd="0" presId="urn:microsoft.com/office/officeart/2005/8/layout/hProcess4"/>
    <dgm:cxn modelId="{A4D3B819-A1CF-4D48-AEB9-1445312FD84F}" type="presParOf" srcId="{2915C6F0-A602-47D9-9F1F-A943ADFE86E0}" destId="{D41AE9B4-2D62-4419-9CC7-7D0F0F1351DF}" srcOrd="4" destOrd="0" presId="urn:microsoft.com/office/officeart/2005/8/layout/hProcess4"/>
    <dgm:cxn modelId="{AC8914BC-125F-4B0D-A3E0-F50D85B7A6E2}" type="presParOf" srcId="{8CE3E969-3C75-4EF6-ABB9-ACC8C4B896EA}" destId="{B8E66A84-EA97-4391-9571-F3BB194327A0}" srcOrd="1" destOrd="0" presId="urn:microsoft.com/office/officeart/2005/8/layout/hProcess4"/>
    <dgm:cxn modelId="{CA66F735-D417-4AE5-ADE0-EA6C0DE22DA2}" type="presParOf" srcId="{8CE3E969-3C75-4EF6-ABB9-ACC8C4B896EA}" destId="{77784D7C-E356-4EFA-8EED-D3E02678A9D6}" srcOrd="2" destOrd="0" presId="urn:microsoft.com/office/officeart/2005/8/layout/hProcess4"/>
    <dgm:cxn modelId="{F1043473-44B6-40AB-BDCA-A2BDB5B55C36}" type="presParOf" srcId="{77784D7C-E356-4EFA-8EED-D3E02678A9D6}" destId="{9C5FC639-6056-49E1-AD59-3157F1494E85}" srcOrd="0" destOrd="0" presId="urn:microsoft.com/office/officeart/2005/8/layout/hProcess4"/>
    <dgm:cxn modelId="{DA79A0E4-07B7-4258-9D16-E804967FBFA9}" type="presParOf" srcId="{77784D7C-E356-4EFA-8EED-D3E02678A9D6}" destId="{375035F9-C9B5-46AB-8A47-BE1C28F4073A}" srcOrd="1" destOrd="0" presId="urn:microsoft.com/office/officeart/2005/8/layout/hProcess4"/>
    <dgm:cxn modelId="{D38F2DE6-792E-4CF4-B3A4-7E1E18BAC8E2}" type="presParOf" srcId="{77784D7C-E356-4EFA-8EED-D3E02678A9D6}" destId="{5ADD3C3C-3EA7-4E05-B912-10F172106769}" srcOrd="2" destOrd="0" presId="urn:microsoft.com/office/officeart/2005/8/layout/hProcess4"/>
    <dgm:cxn modelId="{234187D9-6F7F-47FE-9B74-E3D0BDEF26DE}" type="presParOf" srcId="{77784D7C-E356-4EFA-8EED-D3E02678A9D6}" destId="{347DE8E5-8751-408B-A547-05F83739810C}" srcOrd="3" destOrd="0" presId="urn:microsoft.com/office/officeart/2005/8/layout/hProcess4"/>
    <dgm:cxn modelId="{6094266A-5B9D-4C77-B88A-E14371D7E4ED}" type="presParOf" srcId="{77784D7C-E356-4EFA-8EED-D3E02678A9D6}" destId="{B3F713C0-D931-4EDB-A776-BA2AF59E483E}" srcOrd="4" destOrd="0" presId="urn:microsoft.com/office/officeart/2005/8/layout/hProcess4"/>
    <dgm:cxn modelId="{45FCB9FB-A96C-4424-A7BA-CC7F2BAAF160}" type="presParOf" srcId="{8CE3E969-3C75-4EF6-ABB9-ACC8C4B896EA}" destId="{64B67089-B9E2-4A3C-B8EE-77211FECD51F}" srcOrd="3" destOrd="0" presId="urn:microsoft.com/office/officeart/2005/8/layout/hProcess4"/>
    <dgm:cxn modelId="{D83F9D20-2067-4D48-A262-95790C3AAB71}" type="presParOf" srcId="{8CE3E969-3C75-4EF6-ABB9-ACC8C4B896EA}" destId="{E6B3EF3D-EFE5-4003-BE07-AFD78DFCBDD0}" srcOrd="4" destOrd="0" presId="urn:microsoft.com/office/officeart/2005/8/layout/hProcess4"/>
    <dgm:cxn modelId="{4BC7E051-0D11-4534-8148-9876AEA2D208}" type="presParOf" srcId="{E6B3EF3D-EFE5-4003-BE07-AFD78DFCBDD0}" destId="{6B07DA6A-C8C8-4DA3-A74D-96968588F9F1}" srcOrd="0" destOrd="0" presId="urn:microsoft.com/office/officeart/2005/8/layout/hProcess4"/>
    <dgm:cxn modelId="{E8F06E0A-D15F-48E4-BE85-8EF5CEFF2336}" type="presParOf" srcId="{E6B3EF3D-EFE5-4003-BE07-AFD78DFCBDD0}" destId="{68793A7F-BE92-44E3-B94B-709F51793646}" srcOrd="1" destOrd="0" presId="urn:microsoft.com/office/officeart/2005/8/layout/hProcess4"/>
    <dgm:cxn modelId="{EB5C6413-B0B3-4FAE-B44C-8AAF1A89B5B7}" type="presParOf" srcId="{E6B3EF3D-EFE5-4003-BE07-AFD78DFCBDD0}" destId="{1DB49B51-C9B2-4C9B-AEE0-66373537597B}" srcOrd="2" destOrd="0" presId="urn:microsoft.com/office/officeart/2005/8/layout/hProcess4"/>
    <dgm:cxn modelId="{37AABFF8-836E-4215-85A8-70DC5C82C821}" type="presParOf" srcId="{E6B3EF3D-EFE5-4003-BE07-AFD78DFCBDD0}" destId="{3F45B892-95A1-4FD0-9CFC-EBF9B3CFC788}" srcOrd="3" destOrd="0" presId="urn:microsoft.com/office/officeart/2005/8/layout/hProcess4"/>
    <dgm:cxn modelId="{DA6F22D8-381C-4FB4-AB74-19ABD9B932B9}" type="presParOf" srcId="{E6B3EF3D-EFE5-4003-BE07-AFD78DFCBDD0}" destId="{E690F504-DE0F-4DC7-88C1-1DEE509774C2}" srcOrd="4" destOrd="0" presId="urn:microsoft.com/office/officeart/2005/8/layout/hProcess4"/>
    <dgm:cxn modelId="{63B88329-9F26-4552-B1B4-318779B997C6}" type="presParOf" srcId="{8CE3E969-3C75-4EF6-ABB9-ACC8C4B896EA}" destId="{E6E280A6-1F21-485E-8734-506C53E0E6AA}" srcOrd="5" destOrd="0" presId="urn:microsoft.com/office/officeart/2005/8/layout/hProcess4"/>
    <dgm:cxn modelId="{4A5DF2B5-CB8D-488A-A012-DA6C69177B8F}" type="presParOf" srcId="{8CE3E969-3C75-4EF6-ABB9-ACC8C4B896EA}" destId="{D8EA5F4E-27DE-4460-B7B1-836C97F4ACD3}" srcOrd="6" destOrd="0" presId="urn:microsoft.com/office/officeart/2005/8/layout/hProcess4"/>
    <dgm:cxn modelId="{A5359105-C5CF-4242-AB61-31DEC3890696}" type="presParOf" srcId="{D8EA5F4E-27DE-4460-B7B1-836C97F4ACD3}" destId="{95767A29-87FD-4AD6-8004-2DD254FF49C4}" srcOrd="0" destOrd="0" presId="urn:microsoft.com/office/officeart/2005/8/layout/hProcess4"/>
    <dgm:cxn modelId="{2D8BB00B-BA0A-49D4-BC47-62D788168742}" type="presParOf" srcId="{D8EA5F4E-27DE-4460-B7B1-836C97F4ACD3}" destId="{3EC412D8-D640-4A0C-AD06-532020CC923A}" srcOrd="1" destOrd="0" presId="urn:microsoft.com/office/officeart/2005/8/layout/hProcess4"/>
    <dgm:cxn modelId="{061AE398-0D54-4E1F-AE15-765A185CC6BA}" type="presParOf" srcId="{D8EA5F4E-27DE-4460-B7B1-836C97F4ACD3}" destId="{2165FCAD-3E72-4690-AE6B-8C265524EDBF}" srcOrd="2" destOrd="0" presId="urn:microsoft.com/office/officeart/2005/8/layout/hProcess4"/>
    <dgm:cxn modelId="{106BAA03-8C8B-4F0D-B7F3-A83BCE6765E7}" type="presParOf" srcId="{D8EA5F4E-27DE-4460-B7B1-836C97F4ACD3}" destId="{8471220D-2129-451B-8B2C-3237E7494734}" srcOrd="3" destOrd="0" presId="urn:microsoft.com/office/officeart/2005/8/layout/hProcess4"/>
    <dgm:cxn modelId="{5EE4DC32-E44F-4723-B764-711AC182BC1E}" type="presParOf" srcId="{D8EA5F4E-27DE-4460-B7B1-836C97F4ACD3}" destId="{2144E5B8-BBB3-4885-8BEA-6AE02EAF8F19}" srcOrd="4" destOrd="0" presId="urn:microsoft.com/office/officeart/2005/8/layout/hProcess4"/>
    <dgm:cxn modelId="{DD4E263B-AFFE-4FD4-9D89-9CA5070D1CDD}" type="presParOf" srcId="{8CE3E969-3C75-4EF6-ABB9-ACC8C4B896EA}" destId="{6DF128CC-667E-4747-BEF3-42D1090B9198}" srcOrd="7" destOrd="0" presId="urn:microsoft.com/office/officeart/2005/8/layout/hProcess4"/>
    <dgm:cxn modelId="{D6C566E9-80CB-4669-9ACB-DE6AC0ADCB02}" type="presParOf" srcId="{8CE3E969-3C75-4EF6-ABB9-ACC8C4B896EA}" destId="{60322C21-5D8E-480A-A72E-38D9ACA1FCC4}" srcOrd="8" destOrd="0" presId="urn:microsoft.com/office/officeart/2005/8/layout/hProcess4"/>
    <dgm:cxn modelId="{23D25963-26BF-4C03-AC0A-2961CEDD3BEE}" type="presParOf" srcId="{60322C21-5D8E-480A-A72E-38D9ACA1FCC4}" destId="{81BECE36-80D0-4C94-BCEA-4712D4E37CDF}" srcOrd="0" destOrd="0" presId="urn:microsoft.com/office/officeart/2005/8/layout/hProcess4"/>
    <dgm:cxn modelId="{F6B416CD-94F8-435F-9820-E4AF8B73476B}" type="presParOf" srcId="{60322C21-5D8E-480A-A72E-38D9ACA1FCC4}" destId="{5A1A5856-A993-4C67-8507-8FAB5BF8FDC4}" srcOrd="1" destOrd="0" presId="urn:microsoft.com/office/officeart/2005/8/layout/hProcess4"/>
    <dgm:cxn modelId="{981F28AB-0A26-4336-9D9E-6D4560F6CA6F}" type="presParOf" srcId="{60322C21-5D8E-480A-A72E-38D9ACA1FCC4}" destId="{0811E260-C3CC-46A8-99B0-A5E1B5720507}" srcOrd="2" destOrd="0" presId="urn:microsoft.com/office/officeart/2005/8/layout/hProcess4"/>
    <dgm:cxn modelId="{2A5202FB-5E84-4D8B-81BE-6973252DE8F3}" type="presParOf" srcId="{60322C21-5D8E-480A-A72E-38D9ACA1FCC4}" destId="{460F46E3-1AEA-4AC3-8D07-55548FE3FB71}" srcOrd="3" destOrd="0" presId="urn:microsoft.com/office/officeart/2005/8/layout/hProcess4"/>
    <dgm:cxn modelId="{F0DBD1F6-21FC-4917-ABED-46A25592D03E}" type="presParOf" srcId="{60322C21-5D8E-480A-A72E-38D9ACA1FCC4}" destId="{10BEB9C4-2014-45EE-8064-8A899BA66C02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F1ABEDD-C903-41C8-8C35-4FAF5F77DFB4}">
      <dsp:nvSpPr>
        <dsp:cNvPr id="0" name=""/>
        <dsp:cNvSpPr/>
      </dsp:nvSpPr>
      <dsp:spPr>
        <a:xfrm>
          <a:off x="8403" y="2441042"/>
          <a:ext cx="1754545" cy="78123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635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b="1" kern="1200" dirty="0">
              <a:solidFill>
                <a:srgbClr val="000000"/>
              </a:solidFill>
              <a:latin typeface="Franklin Gothic Medium" panose="020B0603020102020204"/>
              <a:ea typeface="+mn-ea"/>
              <a:cs typeface="+mn-cs"/>
            </a:rPr>
            <a:t>Filing of Legal Action</a:t>
          </a:r>
        </a:p>
      </dsp:txBody>
      <dsp:txXfrm>
        <a:off x="26381" y="2459020"/>
        <a:ext cx="1718589" cy="577871"/>
      </dsp:txXfrm>
    </dsp:sp>
    <dsp:sp modelId="{B8E66A84-EA97-4391-9571-F3BB194327A0}">
      <dsp:nvSpPr>
        <dsp:cNvPr id="0" name=""/>
        <dsp:cNvSpPr/>
      </dsp:nvSpPr>
      <dsp:spPr>
        <a:xfrm>
          <a:off x="990086" y="2431532"/>
          <a:ext cx="1962943" cy="1962943"/>
        </a:xfrm>
        <a:prstGeom prst="leftCircularArrow">
          <a:avLst>
            <a:gd name="adj1" fmla="val 4693"/>
            <a:gd name="adj2" fmla="val 599424"/>
            <a:gd name="adj3" fmla="val 2367600"/>
            <a:gd name="adj4" fmla="val 9017154"/>
            <a:gd name="adj5" fmla="val 5475"/>
          </a:avLst>
        </a:prstGeom>
        <a:gradFill rotWithShape="0">
          <a:gsLst>
            <a:gs pos="0">
              <a:srgbClr val="009DD9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009DD9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009DD9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86B120C-5256-4E73-A006-1542A3EED0A7}">
      <dsp:nvSpPr>
        <dsp:cNvPr id="0" name=""/>
        <dsp:cNvSpPr/>
      </dsp:nvSpPr>
      <dsp:spPr>
        <a:xfrm>
          <a:off x="398302" y="3245126"/>
          <a:ext cx="1559595" cy="62019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09DD9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009DD9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009DD9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rgbClr val="FFFFFF"/>
              </a:solidFill>
              <a:latin typeface="Franklin Gothic Medium" panose="020B0603020102020204"/>
              <a:ea typeface="+mn-ea"/>
              <a:cs typeface="+mn-cs"/>
            </a:rPr>
            <a:t>March 2025</a:t>
          </a:r>
        </a:p>
      </dsp:txBody>
      <dsp:txXfrm>
        <a:off x="416467" y="3263291"/>
        <a:ext cx="1523265" cy="583869"/>
      </dsp:txXfrm>
    </dsp:sp>
    <dsp:sp modelId="{375035F9-C9B5-46AB-8A47-BE1C28F4073A}">
      <dsp:nvSpPr>
        <dsp:cNvPr id="0" name=""/>
        <dsp:cNvSpPr/>
      </dsp:nvSpPr>
      <dsp:spPr>
        <a:xfrm>
          <a:off x="2257426" y="2290627"/>
          <a:ext cx="1778442" cy="1082064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6350" cap="flat" cmpd="sng" algn="ctr">
          <a:solidFill>
            <a:srgbClr val="0BD0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b="1" kern="1200" dirty="0">
              <a:solidFill>
                <a:srgbClr val="000000"/>
              </a:solidFill>
              <a:latin typeface="Franklin Gothic Medium" panose="020B0603020102020204"/>
              <a:ea typeface="+mn-ea"/>
              <a:cs typeface="+mn-cs"/>
            </a:rPr>
            <a:t>Litigation Process in Lower Court</a:t>
          </a:r>
        </a:p>
      </dsp:txBody>
      <dsp:txXfrm>
        <a:off x="2282327" y="2547399"/>
        <a:ext cx="1728640" cy="800391"/>
      </dsp:txXfrm>
    </dsp:sp>
    <dsp:sp modelId="{64B67089-B9E2-4A3C-B8EE-77211FECD51F}">
      <dsp:nvSpPr>
        <dsp:cNvPr id="0" name=""/>
        <dsp:cNvSpPr/>
      </dsp:nvSpPr>
      <dsp:spPr>
        <a:xfrm>
          <a:off x="3236941" y="1216266"/>
          <a:ext cx="2173396" cy="2173396"/>
        </a:xfrm>
        <a:prstGeom prst="circularArrow">
          <a:avLst>
            <a:gd name="adj1" fmla="val 4275"/>
            <a:gd name="adj2" fmla="val 540384"/>
            <a:gd name="adj3" fmla="val 19291009"/>
            <a:gd name="adj4" fmla="val 12582415"/>
            <a:gd name="adj5" fmla="val 4987"/>
          </a:avLst>
        </a:prstGeom>
        <a:gradFill rotWithShape="0">
          <a:gsLst>
            <a:gs pos="0">
              <a:srgbClr val="0BD0D9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0BD0D9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0BD0D9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47DE8E5-8751-408B-A547-05F83739810C}">
      <dsp:nvSpPr>
        <dsp:cNvPr id="0" name=""/>
        <dsp:cNvSpPr/>
      </dsp:nvSpPr>
      <dsp:spPr>
        <a:xfrm>
          <a:off x="2659274" y="1797993"/>
          <a:ext cx="1559595" cy="62019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0BD0D9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0BD0D9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0BD0D9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rgbClr val="FFFFFF"/>
              </a:solidFill>
              <a:latin typeface="Franklin Gothic Medium" panose="020B0603020102020204"/>
              <a:ea typeface="+mn-ea"/>
              <a:cs typeface="+mn-cs"/>
            </a:rPr>
            <a:t>April 2026 </a:t>
          </a:r>
        </a:p>
      </dsp:txBody>
      <dsp:txXfrm>
        <a:off x="2677439" y="1816158"/>
        <a:ext cx="1523265" cy="583869"/>
      </dsp:txXfrm>
    </dsp:sp>
    <dsp:sp modelId="{68793A7F-BE92-44E3-B94B-709F51793646}">
      <dsp:nvSpPr>
        <dsp:cNvPr id="0" name=""/>
        <dsp:cNvSpPr/>
      </dsp:nvSpPr>
      <dsp:spPr>
        <a:xfrm>
          <a:off x="4518398" y="2386941"/>
          <a:ext cx="1754545" cy="889436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6350" cap="flat" cmpd="sng" algn="ctr">
          <a:solidFill>
            <a:srgbClr val="10CF9B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b="1" kern="1200" dirty="0">
              <a:solidFill>
                <a:srgbClr val="000000"/>
              </a:solidFill>
              <a:latin typeface="Franklin Gothic Medium" panose="020B0603020102020204"/>
              <a:ea typeface="+mn-ea"/>
              <a:cs typeface="+mn-cs"/>
            </a:rPr>
            <a:t>Lower Court Declaration</a:t>
          </a:r>
        </a:p>
      </dsp:txBody>
      <dsp:txXfrm>
        <a:off x="4538866" y="2407409"/>
        <a:ext cx="1713609" cy="657907"/>
      </dsp:txXfrm>
    </dsp:sp>
    <dsp:sp modelId="{E6E280A6-1F21-485E-8734-506C53E0E6AA}">
      <dsp:nvSpPr>
        <dsp:cNvPr id="0" name=""/>
        <dsp:cNvSpPr/>
      </dsp:nvSpPr>
      <dsp:spPr>
        <a:xfrm>
          <a:off x="5495474" y="2383184"/>
          <a:ext cx="2026606" cy="2026606"/>
        </a:xfrm>
        <a:prstGeom prst="leftCircularArrow">
          <a:avLst>
            <a:gd name="adj1" fmla="val 4540"/>
            <a:gd name="adj2" fmla="val 577634"/>
            <a:gd name="adj3" fmla="val 2345356"/>
            <a:gd name="adj4" fmla="val 9016700"/>
            <a:gd name="adj5" fmla="val 5296"/>
          </a:avLst>
        </a:prstGeom>
        <a:gradFill rotWithShape="0">
          <a:gsLst>
            <a:gs pos="0">
              <a:srgbClr val="10CF9B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10CF9B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10CF9B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3F45B892-95A1-4FD0-9CFC-EBF9B3CFC788}">
      <dsp:nvSpPr>
        <dsp:cNvPr id="0" name=""/>
        <dsp:cNvSpPr/>
      </dsp:nvSpPr>
      <dsp:spPr>
        <a:xfrm>
          <a:off x="4908297" y="3245126"/>
          <a:ext cx="1559595" cy="62019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10CF9B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10CF9B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10CF9B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rgbClr val="FFFFFF"/>
              </a:solidFill>
              <a:latin typeface="Franklin Gothic Medium" panose="020B0603020102020204"/>
              <a:ea typeface="+mn-ea"/>
              <a:cs typeface="+mn-cs"/>
            </a:rPr>
            <a:t>April 2027</a:t>
          </a:r>
        </a:p>
      </dsp:txBody>
      <dsp:txXfrm>
        <a:off x="4926462" y="3263291"/>
        <a:ext cx="1523265" cy="583869"/>
      </dsp:txXfrm>
    </dsp:sp>
    <dsp:sp modelId="{3EC412D8-D640-4A0C-AD06-532020CC923A}">
      <dsp:nvSpPr>
        <dsp:cNvPr id="0" name=""/>
        <dsp:cNvSpPr/>
      </dsp:nvSpPr>
      <dsp:spPr>
        <a:xfrm>
          <a:off x="6767421" y="2402439"/>
          <a:ext cx="1889153" cy="858439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6350" cap="flat" cmpd="sng" algn="ctr">
          <a:solidFill>
            <a:srgbClr val="7CCA62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b="1" kern="1200" dirty="0">
              <a:solidFill>
                <a:srgbClr val="000000"/>
              </a:solidFill>
              <a:latin typeface="Franklin Gothic Medium" panose="020B0603020102020204"/>
              <a:ea typeface="+mn-ea"/>
              <a:cs typeface="+mn-cs"/>
            </a:rPr>
            <a:t>Appeal to State Supreme Court</a:t>
          </a:r>
        </a:p>
      </dsp:txBody>
      <dsp:txXfrm>
        <a:off x="6787176" y="2606146"/>
        <a:ext cx="1849643" cy="634977"/>
      </dsp:txXfrm>
    </dsp:sp>
    <dsp:sp modelId="{6DF128CC-667E-4747-BEF3-42D1090B9198}">
      <dsp:nvSpPr>
        <dsp:cNvPr id="0" name=""/>
        <dsp:cNvSpPr/>
      </dsp:nvSpPr>
      <dsp:spPr>
        <a:xfrm>
          <a:off x="7778351" y="1122848"/>
          <a:ext cx="2541872" cy="2541872"/>
        </a:xfrm>
        <a:prstGeom prst="circularArrow">
          <a:avLst>
            <a:gd name="adj1" fmla="val 4275"/>
            <a:gd name="adj2" fmla="val 540384"/>
            <a:gd name="adj3" fmla="val 19290454"/>
            <a:gd name="adj4" fmla="val 12581859"/>
            <a:gd name="adj5" fmla="val 4987"/>
          </a:avLst>
        </a:prstGeom>
        <a:gradFill rotWithShape="0">
          <a:gsLst>
            <a:gs pos="0">
              <a:srgbClr val="7CCA6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7CCA6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7CCA6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471220D-2129-451B-8B2C-3237E7494734}">
      <dsp:nvSpPr>
        <dsp:cNvPr id="0" name=""/>
        <dsp:cNvSpPr/>
      </dsp:nvSpPr>
      <dsp:spPr>
        <a:xfrm>
          <a:off x="7224624" y="1797993"/>
          <a:ext cx="1559595" cy="62019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7CCA6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7CCA6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7CCA6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rgbClr val="FFFFFF"/>
              </a:solidFill>
              <a:latin typeface="Franklin Gothic Medium" panose="020B0603020102020204"/>
              <a:ea typeface="+mn-ea"/>
              <a:cs typeface="+mn-cs"/>
            </a:rPr>
            <a:t>April 2028</a:t>
          </a:r>
        </a:p>
      </dsp:txBody>
      <dsp:txXfrm>
        <a:off x="7242789" y="1816158"/>
        <a:ext cx="1523265" cy="583869"/>
      </dsp:txXfrm>
    </dsp:sp>
    <dsp:sp modelId="{5A1A5856-A993-4C67-8507-8FAB5BF8FDC4}">
      <dsp:nvSpPr>
        <dsp:cNvPr id="0" name=""/>
        <dsp:cNvSpPr/>
      </dsp:nvSpPr>
      <dsp:spPr>
        <a:xfrm>
          <a:off x="9083748" y="2364517"/>
          <a:ext cx="2395375" cy="934283"/>
        </a:xfrm>
        <a:prstGeom prst="roundRect">
          <a:avLst>
            <a:gd name="adj" fmla="val 10000"/>
          </a:avLst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6350" cap="flat" cmpd="sng" algn="ctr">
          <a:solidFill>
            <a:srgbClr val="A5C24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US" sz="1600" b="1" kern="1200" dirty="0">
              <a:solidFill>
                <a:srgbClr val="000000"/>
              </a:solidFill>
              <a:latin typeface="Franklin Gothic Medium" panose="020B0603020102020204"/>
              <a:ea typeface="+mn-ea"/>
              <a:cs typeface="+mn-cs"/>
            </a:rPr>
            <a:t>State Supreme Court Affirming Lower Court Declaration</a:t>
          </a:r>
          <a:endParaRPr lang="en-US" sz="1600" b="1" kern="1200" dirty="0">
            <a:solidFill>
              <a:srgbClr val="4B4F54">
                <a:hueOff val="0"/>
                <a:satOff val="0"/>
                <a:lumOff val="0"/>
                <a:alphaOff val="0"/>
              </a:srgbClr>
            </a:solidFill>
            <a:latin typeface="Franklin Gothic Book" panose="020B0503020102020204"/>
            <a:ea typeface="+mn-ea"/>
            <a:cs typeface="+mn-cs"/>
          </a:endParaRPr>
        </a:p>
      </dsp:txBody>
      <dsp:txXfrm>
        <a:off x="9105248" y="2386017"/>
        <a:ext cx="2352375" cy="691079"/>
      </dsp:txXfrm>
    </dsp:sp>
    <dsp:sp modelId="{460F46E3-1AEA-4AC3-8D07-55548FE3FB71}">
      <dsp:nvSpPr>
        <dsp:cNvPr id="0" name=""/>
        <dsp:cNvSpPr/>
      </dsp:nvSpPr>
      <dsp:spPr>
        <a:xfrm>
          <a:off x="9794062" y="3245126"/>
          <a:ext cx="1559595" cy="620199"/>
        </a:xfrm>
        <a:prstGeom prst="roundRect">
          <a:avLst>
            <a:gd name="adj" fmla="val 10000"/>
          </a:avLst>
        </a:prstGeom>
        <a:gradFill rotWithShape="0">
          <a:gsLst>
            <a:gs pos="0">
              <a:srgbClr val="A5C249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rgbClr>
            </a:gs>
            <a:gs pos="50000">
              <a:srgbClr val="A5C249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rgbClr>
            </a:gs>
            <a:gs pos="100000">
              <a:srgbClr val="A5C249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rgb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0005" tIns="26670" rIns="40005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>
              <a:solidFill>
                <a:srgbClr val="FFFFFF"/>
              </a:solidFill>
              <a:latin typeface="Franklin Gothic Medium" panose="020B0603020102020204"/>
              <a:ea typeface="+mn-ea"/>
              <a:cs typeface="+mn-cs"/>
            </a:rPr>
            <a:t>April 2029</a:t>
          </a:r>
        </a:p>
      </dsp:txBody>
      <dsp:txXfrm>
        <a:off x="9812227" y="3263291"/>
        <a:ext cx="1523265" cy="5838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716BC44-66B2-4D3A-9DC9-038BA02FD024}" type="datetimeFigureOut">
              <a:rPr lang="en-US" smtClean="0"/>
              <a:t>2/27/2025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9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9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9BE27F0-E597-40DA-8B4F-D1BA661B1D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08CA1-5CF4-4EEC-9E03-FA61E93B9698}" type="datetime1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375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B9125-12F8-4150-A0A4-EB1914965FB1}" type="datetime1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83151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B9125-12F8-4150-A0A4-EB1914965FB1}" type="datetime1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2800716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B9125-12F8-4150-A0A4-EB1914965FB1}" type="datetime1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776398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B9125-12F8-4150-A0A4-EB1914965FB1}" type="datetime1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29431450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B9125-12F8-4150-A0A4-EB1914965FB1}" type="datetime1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880906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ADFCD1-C490-45E4-9D89-B4359FFFBF41}" type="datetime1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0432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B1E6C-3490-483A-94A0-98EE0D2AE02F}" type="datetime1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069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33BC7-3928-4489-A26F-4F75F8538449}" type="datetime1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395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05EC5-B89E-437A-AA33-52907571F808}" type="datetime1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837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0603F-D7F8-4D1A-8C68-EA3F3A73114E}" type="datetime1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6755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7E83D-5EBA-4B79-A0EC-D82D51399B74}" type="datetime1">
              <a:rPr lang="en-US" smtClean="0"/>
              <a:t>2/27/2025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34588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4A73F-E11A-44FB-9CB6-1B1A5CE3877A}" type="datetime1">
              <a:rPr lang="en-US" smtClean="0"/>
              <a:t>2/27/2025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115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26B6D5-288D-427B-98F9-E6C7B0ABFA23}" type="datetime1">
              <a:rPr lang="en-US" smtClean="0"/>
              <a:t>2/27/2025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3006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15E92-B26D-4044-A226-C4FF502EF1E5}" type="datetime1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4486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064A3-24A3-4264-AC06-80FBCC1B2456}" type="datetime1">
              <a:rPr lang="en-US" smtClean="0"/>
              <a:t>2/27/2025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549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B9125-12F8-4150-A0A4-EB1914965FB1}" type="datetime1">
              <a:rPr lang="en-US" smtClean="0"/>
              <a:t>2/27/2025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F35F26D-CB5C-4D6E-8A22-FDBAE51EA4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631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61" r:id="rId14"/>
    <p:sldLayoutId id="2147483962" r:id="rId15"/>
    <p:sldLayoutId id="2147483963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3492D635-32B1-4D1E-91AA-6190525130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A0E761A3-E9BE-063A-BB5F-ADD0EAF5204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1" r="-2" b="5451"/>
          <a:stretch/>
        </p:blipFill>
        <p:spPr>
          <a:xfrm>
            <a:off x="4634683" y="10"/>
            <a:ext cx="7557317" cy="6857990"/>
          </a:xfrm>
          <a:prstGeom prst="rect">
            <a:avLst/>
          </a:prstGeom>
        </p:spPr>
      </p:pic>
      <p:pic>
        <p:nvPicPr>
          <p:cNvPr id="3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D46546E7-9D40-AB3B-8932-C1F356439E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188" r="1" b="14639"/>
          <a:stretch/>
        </p:blipFill>
        <p:spPr>
          <a:xfrm>
            <a:off x="20" y="10"/>
            <a:ext cx="8102493" cy="6857990"/>
          </a:xfrm>
          <a:custGeom>
            <a:avLst/>
            <a:gdLst/>
            <a:ahLst/>
            <a:cxnLst/>
            <a:rect l="l" t="t" r="r" b="b"/>
            <a:pathLst>
              <a:path w="8102513" h="6858000">
                <a:moveTo>
                  <a:pt x="0" y="0"/>
                </a:moveTo>
                <a:lnTo>
                  <a:pt x="4500048" y="0"/>
                </a:lnTo>
                <a:lnTo>
                  <a:pt x="4794418" y="0"/>
                </a:lnTo>
                <a:cubicBezTo>
                  <a:pt x="4794418" y="0"/>
                  <a:pt x="4794418" y="0"/>
                  <a:pt x="8020436" y="3226734"/>
                </a:cubicBezTo>
                <a:cubicBezTo>
                  <a:pt x="8129873" y="3336196"/>
                  <a:pt x="8129873" y="3517045"/>
                  <a:pt x="8020436" y="3626507"/>
                </a:cubicBezTo>
                <a:cubicBezTo>
                  <a:pt x="8020436" y="3626507"/>
                  <a:pt x="8020436" y="3626507"/>
                  <a:pt x="4789660" y="6858000"/>
                </a:cubicBezTo>
                <a:lnTo>
                  <a:pt x="4785185" y="6858000"/>
                </a:lnTo>
                <a:lnTo>
                  <a:pt x="4774556" y="6858000"/>
                </a:lnTo>
                <a:lnTo>
                  <a:pt x="4753857" y="6858000"/>
                </a:lnTo>
                <a:lnTo>
                  <a:pt x="4719732" y="6858000"/>
                </a:lnTo>
                <a:lnTo>
                  <a:pt x="4668824" y="6858000"/>
                </a:lnTo>
                <a:lnTo>
                  <a:pt x="4597777" y="6858000"/>
                </a:lnTo>
                <a:lnTo>
                  <a:pt x="4503233" y="6858000"/>
                </a:lnTo>
                <a:lnTo>
                  <a:pt x="4500048" y="6858000"/>
                </a:lnTo>
                <a:lnTo>
                  <a:pt x="0" y="685800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</p:pic>
      <p:sp>
        <p:nvSpPr>
          <p:cNvPr id="39" name="Freeform 5">
            <a:extLst>
              <a:ext uri="{FF2B5EF4-FFF2-40B4-BE49-F238E27FC236}">
                <a16:creationId xmlns:a16="http://schemas.microsoft.com/office/drawing/2014/main" id="{0A0FA79C-B23F-40C5-B189-3B6B400A3A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1" y="3632297"/>
            <a:ext cx="10602096" cy="2170389"/>
          </a:xfrm>
          <a:custGeom>
            <a:avLst/>
            <a:gdLst>
              <a:gd name="T0" fmla="*/ 2253 w 2259"/>
              <a:gd name="T1" fmla="*/ 195 h 413"/>
              <a:gd name="T2" fmla="*/ 2064 w 2259"/>
              <a:gd name="T3" fmla="*/ 7 h 413"/>
              <a:gd name="T4" fmla="*/ 2062 w 2259"/>
              <a:gd name="T5" fmla="*/ 5 h 413"/>
              <a:gd name="T6" fmla="*/ 2048 w 2259"/>
              <a:gd name="T7" fmla="*/ 0 h 413"/>
              <a:gd name="T8" fmla="*/ 891 w 2259"/>
              <a:gd name="T9" fmla="*/ 0 h 413"/>
              <a:gd name="T10" fmla="*/ 851 w 2259"/>
              <a:gd name="T11" fmla="*/ 0 h 413"/>
              <a:gd name="T12" fmla="*/ 541 w 2259"/>
              <a:gd name="T13" fmla="*/ 0 h 413"/>
              <a:gd name="T14" fmla="*/ 54 w 2259"/>
              <a:gd name="T15" fmla="*/ 0 h 413"/>
              <a:gd name="T16" fmla="*/ 0 w 2259"/>
              <a:gd name="T17" fmla="*/ 0 h 413"/>
              <a:gd name="T18" fmla="*/ 0 w 2259"/>
              <a:gd name="T19" fmla="*/ 413 h 413"/>
              <a:gd name="T20" fmla="*/ 54 w 2259"/>
              <a:gd name="T21" fmla="*/ 413 h 413"/>
              <a:gd name="T22" fmla="*/ 541 w 2259"/>
              <a:gd name="T23" fmla="*/ 413 h 413"/>
              <a:gd name="T24" fmla="*/ 851 w 2259"/>
              <a:gd name="T25" fmla="*/ 413 h 413"/>
              <a:gd name="T26" fmla="*/ 891 w 2259"/>
              <a:gd name="T27" fmla="*/ 413 h 413"/>
              <a:gd name="T28" fmla="*/ 2048 w 2259"/>
              <a:gd name="T29" fmla="*/ 413 h 413"/>
              <a:gd name="T30" fmla="*/ 2062 w 2259"/>
              <a:gd name="T31" fmla="*/ 408 h 413"/>
              <a:gd name="T32" fmla="*/ 2064 w 2259"/>
              <a:gd name="T33" fmla="*/ 406 h 413"/>
              <a:gd name="T34" fmla="*/ 2253 w 2259"/>
              <a:gd name="T35" fmla="*/ 217 h 413"/>
              <a:gd name="T36" fmla="*/ 2253 w 2259"/>
              <a:gd name="T37" fmla="*/ 1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59" h="413">
                <a:moveTo>
                  <a:pt x="2253" y="195"/>
                </a:moveTo>
                <a:cubicBezTo>
                  <a:pt x="2064" y="7"/>
                  <a:pt x="2064" y="7"/>
                  <a:pt x="2064" y="7"/>
                </a:cubicBezTo>
                <a:cubicBezTo>
                  <a:pt x="2064" y="6"/>
                  <a:pt x="2063" y="5"/>
                  <a:pt x="2062" y="5"/>
                </a:cubicBezTo>
                <a:cubicBezTo>
                  <a:pt x="2058" y="2"/>
                  <a:pt x="2053" y="0"/>
                  <a:pt x="2048" y="0"/>
                </a:cubicBezTo>
                <a:cubicBezTo>
                  <a:pt x="891" y="0"/>
                  <a:pt x="891" y="0"/>
                  <a:pt x="891" y="0"/>
                </a:cubicBezTo>
                <a:cubicBezTo>
                  <a:pt x="851" y="0"/>
                  <a:pt x="851" y="0"/>
                  <a:pt x="851" y="0"/>
                </a:cubicBezTo>
                <a:cubicBezTo>
                  <a:pt x="541" y="0"/>
                  <a:pt x="541" y="0"/>
                  <a:pt x="54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13"/>
                  <a:pt x="0" y="413"/>
                  <a:pt x="0" y="413"/>
                </a:cubicBezTo>
                <a:cubicBezTo>
                  <a:pt x="54" y="413"/>
                  <a:pt x="54" y="413"/>
                  <a:pt x="54" y="413"/>
                </a:cubicBezTo>
                <a:cubicBezTo>
                  <a:pt x="541" y="413"/>
                  <a:pt x="541" y="413"/>
                  <a:pt x="541" y="413"/>
                </a:cubicBezTo>
                <a:cubicBezTo>
                  <a:pt x="851" y="413"/>
                  <a:pt x="851" y="413"/>
                  <a:pt x="851" y="413"/>
                </a:cubicBezTo>
                <a:cubicBezTo>
                  <a:pt x="891" y="413"/>
                  <a:pt x="891" y="413"/>
                  <a:pt x="891" y="413"/>
                </a:cubicBezTo>
                <a:cubicBezTo>
                  <a:pt x="2048" y="413"/>
                  <a:pt x="2048" y="413"/>
                  <a:pt x="2048" y="413"/>
                </a:cubicBezTo>
                <a:cubicBezTo>
                  <a:pt x="2053" y="413"/>
                  <a:pt x="2058" y="411"/>
                  <a:pt x="2062" y="408"/>
                </a:cubicBezTo>
                <a:cubicBezTo>
                  <a:pt x="2063" y="407"/>
                  <a:pt x="2064" y="406"/>
                  <a:pt x="2064" y="406"/>
                </a:cubicBezTo>
                <a:cubicBezTo>
                  <a:pt x="2253" y="217"/>
                  <a:pt x="2253" y="217"/>
                  <a:pt x="2253" y="217"/>
                </a:cubicBezTo>
                <a:cubicBezTo>
                  <a:pt x="2259" y="211"/>
                  <a:pt x="2259" y="201"/>
                  <a:pt x="2253" y="195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DB3213D-FC8F-655B-E4CB-D681075051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3733" y="3962400"/>
            <a:ext cx="8458200" cy="95891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100" b="1">
                <a:solidFill>
                  <a:srgbClr val="FEFFFF"/>
                </a:solidFill>
              </a:rPr>
              <a:t>Financial Audit Report</a:t>
            </a:r>
            <a:br>
              <a:rPr lang="en-US" sz="3100">
                <a:solidFill>
                  <a:srgbClr val="FEFFFF"/>
                </a:solidFill>
              </a:rPr>
            </a:br>
            <a:r>
              <a:rPr lang="en-US" sz="3100" b="1">
                <a:solidFill>
                  <a:srgbClr val="FEFFFF"/>
                </a:solidFill>
              </a:rPr>
              <a:t>For the Fiscal Year Ended June 30, 2024  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3DDA863A-DD5A-27B2-6974-6345F1780E5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3733" y="4944531"/>
            <a:ext cx="8458200" cy="524935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EFFFF"/>
                </a:solidFill>
              </a:rPr>
              <a:t>Presented by: 	Clint Osorio, </a:t>
            </a:r>
            <a:r>
              <a:rPr lang="en-US" i="1">
                <a:solidFill>
                  <a:srgbClr val="FEFFFF"/>
                </a:solidFill>
              </a:rPr>
              <a:t>City Manager</a:t>
            </a:r>
            <a:endParaRPr lang="en-US" i="1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73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14F3227-DD5B-4012-9987-4B467A217F8E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AE0B5660-8B5F-4A8C-8DDD-A53C7F9436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4FAD559-4349-457C-8BE4-2DC419E5845C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1E00947-BB44-BC53-984B-78F77D2783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560" y="104267"/>
            <a:ext cx="10515600" cy="1221917"/>
          </a:xfrm>
        </p:spPr>
        <p:txBody>
          <a:bodyPr>
            <a:norm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Financial SWOT Analysis</a:t>
            </a:r>
            <a:endParaRPr lang="en-US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8B54F9-91E7-6D26-9A46-2FE9C4EEE394}"/>
              </a:ext>
            </a:extLst>
          </p:cNvPr>
          <p:cNvSpPr/>
          <p:nvPr/>
        </p:nvSpPr>
        <p:spPr>
          <a:xfrm>
            <a:off x="1020273" y="3065981"/>
            <a:ext cx="5168585" cy="714959"/>
          </a:xfrm>
          <a:prstGeom prst="rect">
            <a:avLst/>
          </a:prstGeom>
          <a:solidFill>
            <a:srgbClr val="C68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STRENGTHS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F23497-605C-CAD9-68AE-5AAE05426239}"/>
              </a:ext>
            </a:extLst>
          </p:cNvPr>
          <p:cNvSpPr/>
          <p:nvPr/>
        </p:nvSpPr>
        <p:spPr>
          <a:xfrm>
            <a:off x="1020274" y="3775372"/>
            <a:ext cx="5168585" cy="714959"/>
          </a:xfrm>
          <a:prstGeom prst="rect">
            <a:avLst/>
          </a:prstGeom>
          <a:solidFill>
            <a:srgbClr val="4A80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OPPORTUNITIES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F8F534D-E6E7-6690-38F6-259CA8D23991}"/>
              </a:ext>
            </a:extLst>
          </p:cNvPr>
          <p:cNvSpPr/>
          <p:nvPr/>
        </p:nvSpPr>
        <p:spPr>
          <a:xfrm>
            <a:off x="6188856" y="3083344"/>
            <a:ext cx="5168585" cy="714959"/>
          </a:xfrm>
          <a:prstGeom prst="rect">
            <a:avLst/>
          </a:prstGeom>
          <a:solidFill>
            <a:srgbClr val="005E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WEAKNESSES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88D3B28-7CBA-6326-A5FF-38A44C7C4B15}"/>
              </a:ext>
            </a:extLst>
          </p:cNvPr>
          <p:cNvSpPr/>
          <p:nvPr/>
        </p:nvSpPr>
        <p:spPr>
          <a:xfrm>
            <a:off x="6188860" y="3779197"/>
            <a:ext cx="5168585" cy="714959"/>
          </a:xfrm>
          <a:prstGeom prst="rect">
            <a:avLst/>
          </a:prstGeom>
          <a:solidFill>
            <a:srgbClr val="5E00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THREATS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E6C9694-98BD-3614-0F34-EF70876042A9}"/>
              </a:ext>
            </a:extLst>
          </p:cNvPr>
          <p:cNvSpPr/>
          <p:nvPr/>
        </p:nvSpPr>
        <p:spPr>
          <a:xfrm>
            <a:off x="1017560" y="983804"/>
            <a:ext cx="5168585" cy="2102816"/>
          </a:xfrm>
          <a:prstGeom prst="rect">
            <a:avLst/>
          </a:prstGeom>
          <a:solidFill>
            <a:srgbClr val="FFB4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Wingdings" panose="05000000000000000000" pitchFamily="2" charset="2"/>
              <a:buChar char="q"/>
            </a:pPr>
            <a:endParaRPr lang="en-US" sz="16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chemeClr val="tx1"/>
                </a:solidFill>
              </a:rPr>
              <a:t>Workforce Excellence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4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chemeClr val="tx1"/>
                </a:solidFill>
              </a:rPr>
              <a:t>Diverse Tax Base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sz="1400" dirty="0">
              <a:solidFill>
                <a:schemeClr val="tx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chemeClr val="tx1"/>
                </a:solidFill>
              </a:rPr>
              <a:t>Healthy General Fund Reserve Balance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736E12D-9CB4-0CC6-9D41-8AC466FF4700}"/>
              </a:ext>
            </a:extLst>
          </p:cNvPr>
          <p:cNvSpPr/>
          <p:nvPr/>
        </p:nvSpPr>
        <p:spPr>
          <a:xfrm>
            <a:off x="6188856" y="988181"/>
            <a:ext cx="5168585" cy="2102816"/>
          </a:xfrm>
          <a:prstGeom prst="rect">
            <a:avLst/>
          </a:prstGeom>
          <a:solidFill>
            <a:srgbClr val="007A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chemeClr val="bg1"/>
                </a:solidFill>
              </a:rPr>
              <a:t>Reliance on Card Club Revenue (2014-Current)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4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chemeClr val="bg1"/>
                </a:solidFill>
              </a:rPr>
              <a:t>Aging City Infrastructure (2014) 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600" b="1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chemeClr val="bg1"/>
                </a:solidFill>
              </a:rPr>
              <a:t>Funding for Improvement Projects</a:t>
            </a:r>
          </a:p>
          <a:p>
            <a:pPr lvl="0"/>
            <a:endParaRPr lang="en-US" sz="14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D84D7EC-51D6-908D-4141-C3DCFC8AF4FA}"/>
              </a:ext>
            </a:extLst>
          </p:cNvPr>
          <p:cNvSpPr/>
          <p:nvPr/>
        </p:nvSpPr>
        <p:spPr>
          <a:xfrm>
            <a:off x="6188860" y="4490880"/>
            <a:ext cx="5168585" cy="2102816"/>
          </a:xfrm>
          <a:prstGeom prst="rect">
            <a:avLst/>
          </a:prstGeom>
          <a:solidFill>
            <a:srgbClr val="7B00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600" dirty="0">
              <a:solidFill>
                <a:schemeClr val="bg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chemeClr val="bg1"/>
                </a:solidFill>
              </a:rPr>
              <a:t>CalPERS’ Required Contributions for Unfunded Accrued Liability (UAL) (2014-Current)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6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chemeClr val="bg1"/>
                </a:solidFill>
              </a:rPr>
              <a:t>LA County Fire Protection Service Cost Adjustment (Current)</a:t>
            </a:r>
            <a:endParaRPr lang="en-US" sz="1000" b="1" dirty="0">
              <a:solidFill>
                <a:schemeClr val="bg1"/>
              </a:solidFill>
            </a:endParaRPr>
          </a:p>
          <a:p>
            <a:endParaRPr lang="en-US" sz="10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chemeClr val="bg1"/>
                </a:solidFill>
              </a:rPr>
              <a:t>Casino Legislations (SB549) – (2014-Current) 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3664484-DF80-9E18-CE35-85CEB165A57E}"/>
              </a:ext>
            </a:extLst>
          </p:cNvPr>
          <p:cNvSpPr/>
          <p:nvPr/>
        </p:nvSpPr>
        <p:spPr>
          <a:xfrm>
            <a:off x="1020274" y="4488693"/>
            <a:ext cx="5168585" cy="2102816"/>
          </a:xfrm>
          <a:prstGeom prst="rect">
            <a:avLst/>
          </a:prstGeom>
          <a:solidFill>
            <a:srgbClr val="4D90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chemeClr val="bg1"/>
                </a:solidFill>
              </a:rPr>
              <a:t>Recapture 0.25% Loss Sales Tax Revenue 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chemeClr val="bg1"/>
                </a:solidFill>
              </a:rPr>
              <a:t>Invest in Green Energy to Capture ITC &amp; Reduce Utility Costs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600" dirty="0">
              <a:solidFill>
                <a:schemeClr val="bg1"/>
              </a:solidFill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en-US" sz="1600" b="1" dirty="0">
                <a:solidFill>
                  <a:schemeClr val="bg1"/>
                </a:solidFill>
              </a:rPr>
              <a:t>Improve &amp; Modernize the City</a:t>
            </a:r>
          </a:p>
          <a:p>
            <a:pPr marL="285750" lvl="0" indent="-285750">
              <a:buFont typeface="Wingdings" panose="05000000000000000000" pitchFamily="2" charset="2"/>
              <a:buChar char="q"/>
            </a:pP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20" name="Diamond 19">
            <a:extLst>
              <a:ext uri="{FF2B5EF4-FFF2-40B4-BE49-F238E27FC236}">
                <a16:creationId xmlns:a16="http://schemas.microsoft.com/office/drawing/2014/main" id="{309B7238-5859-27FC-40AE-86D203413494}"/>
              </a:ext>
            </a:extLst>
          </p:cNvPr>
          <p:cNvSpPr/>
          <p:nvPr/>
        </p:nvSpPr>
        <p:spPr>
          <a:xfrm>
            <a:off x="4772173" y="3552305"/>
            <a:ext cx="1427607" cy="1235633"/>
          </a:xfrm>
          <a:prstGeom prst="diamond">
            <a:avLst/>
          </a:prstGeom>
          <a:gradFill flip="none" rotWithShape="1">
            <a:gsLst>
              <a:gs pos="0">
                <a:srgbClr val="6CAC57">
                  <a:shade val="30000"/>
                  <a:satMod val="115000"/>
                </a:srgbClr>
              </a:gs>
              <a:gs pos="50000">
                <a:srgbClr val="6CAC57">
                  <a:shade val="67500"/>
                  <a:satMod val="115000"/>
                </a:srgbClr>
              </a:gs>
              <a:gs pos="100000">
                <a:srgbClr val="6CAC57">
                  <a:shade val="100000"/>
                  <a:satMod val="115000"/>
                </a:srgb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O</a:t>
            </a:r>
          </a:p>
        </p:txBody>
      </p:sp>
      <p:sp>
        <p:nvSpPr>
          <p:cNvPr id="24" name="Diamond 23">
            <a:extLst>
              <a:ext uri="{FF2B5EF4-FFF2-40B4-BE49-F238E27FC236}">
                <a16:creationId xmlns:a16="http://schemas.microsoft.com/office/drawing/2014/main" id="{672F307C-6833-3EB2-F917-951BFDD7C935}"/>
              </a:ext>
            </a:extLst>
          </p:cNvPr>
          <p:cNvSpPr/>
          <p:nvPr/>
        </p:nvSpPr>
        <p:spPr>
          <a:xfrm>
            <a:off x="4783096" y="2733921"/>
            <a:ext cx="1427607" cy="1235633"/>
          </a:xfrm>
          <a:prstGeom prst="diamond">
            <a:avLst/>
          </a:prstGeom>
          <a:gradFill flip="none" rotWithShape="1">
            <a:gsLst>
              <a:gs pos="0">
                <a:srgbClr val="FFB400">
                  <a:shade val="30000"/>
                  <a:satMod val="115000"/>
                </a:srgbClr>
              </a:gs>
              <a:gs pos="50000">
                <a:srgbClr val="FFB400">
                  <a:shade val="67500"/>
                  <a:satMod val="115000"/>
                </a:srgbClr>
              </a:gs>
              <a:gs pos="100000">
                <a:srgbClr val="FFB4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S</a:t>
            </a:r>
          </a:p>
        </p:txBody>
      </p:sp>
      <p:sp>
        <p:nvSpPr>
          <p:cNvPr id="25" name="Diamond 24">
            <a:extLst>
              <a:ext uri="{FF2B5EF4-FFF2-40B4-BE49-F238E27FC236}">
                <a16:creationId xmlns:a16="http://schemas.microsoft.com/office/drawing/2014/main" id="{A8B8734F-4D4F-C0E9-CA12-687DBE58E798}"/>
              </a:ext>
            </a:extLst>
          </p:cNvPr>
          <p:cNvSpPr/>
          <p:nvPr/>
        </p:nvSpPr>
        <p:spPr>
          <a:xfrm>
            <a:off x="6177933" y="2727622"/>
            <a:ext cx="1427607" cy="1235633"/>
          </a:xfrm>
          <a:prstGeom prst="diamond">
            <a:avLst/>
          </a:prstGeom>
          <a:gradFill flip="none" rotWithShape="1">
            <a:gsLst>
              <a:gs pos="0">
                <a:srgbClr val="007A87">
                  <a:shade val="30000"/>
                  <a:satMod val="115000"/>
                </a:srgbClr>
              </a:gs>
              <a:gs pos="50000">
                <a:srgbClr val="007A87">
                  <a:shade val="67500"/>
                  <a:satMod val="115000"/>
                </a:srgbClr>
              </a:gs>
              <a:gs pos="100000">
                <a:srgbClr val="007A87">
                  <a:shade val="100000"/>
                  <a:satMod val="115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W</a:t>
            </a:r>
          </a:p>
        </p:txBody>
      </p:sp>
      <p:sp>
        <p:nvSpPr>
          <p:cNvPr id="26" name="Diamond 25">
            <a:extLst>
              <a:ext uri="{FF2B5EF4-FFF2-40B4-BE49-F238E27FC236}">
                <a16:creationId xmlns:a16="http://schemas.microsoft.com/office/drawing/2014/main" id="{025EB086-16B2-CC6E-DB98-EE02755EAEA3}"/>
              </a:ext>
            </a:extLst>
          </p:cNvPr>
          <p:cNvSpPr/>
          <p:nvPr/>
        </p:nvSpPr>
        <p:spPr>
          <a:xfrm>
            <a:off x="6183395" y="3560682"/>
            <a:ext cx="1427607" cy="1235633"/>
          </a:xfrm>
          <a:prstGeom prst="diamond">
            <a:avLst/>
          </a:prstGeom>
          <a:gradFill flip="none" rotWithShape="1">
            <a:gsLst>
              <a:gs pos="0">
                <a:srgbClr val="7B0051">
                  <a:shade val="30000"/>
                  <a:satMod val="115000"/>
                </a:srgbClr>
              </a:gs>
              <a:gs pos="50000">
                <a:srgbClr val="7B0051">
                  <a:shade val="67500"/>
                  <a:satMod val="115000"/>
                </a:srgbClr>
              </a:gs>
              <a:gs pos="100000">
                <a:srgbClr val="7B0051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/>
              <a:t>T</a:t>
            </a:r>
          </a:p>
        </p:txBody>
      </p:sp>
      <p:sp>
        <p:nvSpPr>
          <p:cNvPr id="27" name="Slide Number Placeholder 2">
            <a:extLst>
              <a:ext uri="{FF2B5EF4-FFF2-40B4-BE49-F238E27FC236}">
                <a16:creationId xmlns:a16="http://schemas.microsoft.com/office/drawing/2014/main" id="{5889507B-7202-4FC4-FB6E-F2CA873AB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29379152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D824958-E082-71BE-2DAE-7A6E0C92F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C8A7F988-4D38-A95E-68B1-6956A3D1A0F4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FC0903-FA9F-9073-9812-00256352E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70112"/>
            <a:ext cx="10515600" cy="194767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City Financial Challenge #1</a:t>
            </a:r>
            <a:b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CalPERS Unfunded Accrued Liability (ULA) Cost</a:t>
            </a: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F3A807A8-8671-1E8A-2F25-74AC05C072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5B620BE1-590C-6FB7-E769-9EE6412C5A27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</p:spTree>
    <p:extLst>
      <p:ext uri="{BB962C8B-B14F-4D97-AF65-F5344CB8AC3E}">
        <p14:creationId xmlns:p14="http://schemas.microsoft.com/office/powerpoint/2010/main" val="3564386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ACD20C0-32C9-C7D7-D1A2-7CC2EB603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EB7A908-2EC3-8739-8A2B-CFDFFBC6ADCC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851AF4-D30E-713E-7636-5A24CFF4D293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A2E8224A-C260-FE23-F650-583489078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EBF6DB47-D847-8EB5-7446-923795BC9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2A386D90-F61C-C68D-90EB-EA84732D8E43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CalPERS Unfunded Accrued Liability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E54EA83A-2F30-265E-44CA-77885C13B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408" y="715396"/>
            <a:ext cx="10833052" cy="5637754"/>
          </a:xfrm>
        </p:spPr>
        <p:txBody>
          <a:bodyPr>
            <a:normAutofit/>
          </a:bodyPr>
          <a:lstStyle/>
          <a:p>
            <a:pPr algn="ctr"/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CalPERS – California Public Employees’ Retirement System</a:t>
            </a:r>
          </a:p>
          <a:p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Value: $503 Billion</a:t>
            </a:r>
          </a:p>
          <a:p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Discount Rate: 6.8%</a:t>
            </a:r>
          </a:p>
          <a:p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Amortization: 20 Years</a:t>
            </a:r>
          </a:p>
          <a:p>
            <a:r>
              <a:rPr lang="en-US" sz="2400" b="0" i="0" dirty="0">
                <a:solidFill>
                  <a:srgbClr val="001D35"/>
                </a:solidFill>
                <a:effectLst/>
                <a:latin typeface="Google Sans"/>
              </a:rPr>
              <a:t>Unfunded Accrued Liability (UAL) grows when the investment returns fall below the expected rate of return; effectively creating the interest rate (6.8%).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Whenever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CalPERS investment return is less than 6.8%, the City will pay additional contributions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CalPERS</a:t>
            </a:r>
          </a:p>
          <a:p>
            <a:pPr marL="0" indent="0">
              <a:buNone/>
            </a:pP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>
              <a:buNone/>
            </a:pPr>
            <a:endParaRPr lang="en-US" sz="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FECB03-2F11-2A2C-0789-466AA07388DE}"/>
              </a:ext>
            </a:extLst>
          </p:cNvPr>
          <p:cNvSpPr txBox="1"/>
          <p:nvPr/>
        </p:nvSpPr>
        <p:spPr>
          <a:xfrm>
            <a:off x="635621" y="6353150"/>
            <a:ext cx="3787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/>
            <a:r>
              <a:rPr lang="en-US" sz="1200" i="1" dirty="0">
                <a:solidFill>
                  <a:srgbClr val="000000"/>
                </a:solidFill>
                <a:latin typeface="Franklin Gothic Book" panose="020B0503020102020204"/>
              </a:rPr>
              <a:t>CalPERS total portfolio as of 6/30/24 is $502.9 billion</a:t>
            </a:r>
          </a:p>
        </p:txBody>
      </p:sp>
    </p:spTree>
    <p:extLst>
      <p:ext uri="{BB962C8B-B14F-4D97-AF65-F5344CB8AC3E}">
        <p14:creationId xmlns:p14="http://schemas.microsoft.com/office/powerpoint/2010/main" val="30989358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FDD7591-D13A-174C-3910-1D34B4E83E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612608F5-1F83-F1F6-9AA0-A2764D15E17A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71DAB3-E894-2AEA-F30A-EBEA2F6B2E48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3CEB2D62-342F-75A6-1C34-75B0F0985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E148C285-85DF-A6DA-608E-76F045252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D9208121-93AA-1F35-B63A-0F540B078707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Impact of 2020 Pension Obligation Bond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58057E3-B9C9-8CF9-067D-5B807BC40A22}"/>
              </a:ext>
            </a:extLst>
          </p:cNvPr>
          <p:cNvSpPr txBox="1"/>
          <p:nvPr/>
        </p:nvSpPr>
        <p:spPr>
          <a:xfrm>
            <a:off x="276253" y="1126615"/>
            <a:ext cx="11639493" cy="30982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78712"/>
              </a:buClr>
              <a:buSzTx/>
              <a:buFont typeface="Wingdings 3" charset="2"/>
              <a:buChar char="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Issuance of $101M POB in 2020 saves City $51M over 19 years and created UAL Funding Policy via Reso. 6485 to lessen operating budget impact of additional UAL payments in the future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E78712"/>
              </a:buClr>
              <a:buSzTx/>
              <a:buFont typeface="Wingdings 3" charset="2"/>
              <a:buChar char=""/>
              <a:tabLst/>
              <a:defRPr/>
            </a:pPr>
            <a:r>
              <a:rPr lang="en-US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Discount Rate 6.8%; POB interest rate is 2.75% TIC;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 4.05%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800100" lvl="1" indent="-342900">
              <a:spcBef>
                <a:spcPts val="1000"/>
              </a:spcBef>
              <a:buClr>
                <a:srgbClr val="E78712"/>
              </a:buClr>
              <a:buFont typeface="Wingdings 3" charset="2"/>
              <a:buChar char=""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Required additional UAL contributions for next 5 fiscal years</a:t>
            </a:r>
          </a:p>
          <a:p>
            <a:pPr marL="1200150" lvl="2" indent="-285750">
              <a:spcBef>
                <a:spcPts val="1000"/>
              </a:spcBef>
              <a:buClr>
                <a:srgbClr val="E78712"/>
              </a:buClr>
              <a:buFont typeface="Wingdings 3" charset="2"/>
              <a:buChar char=""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issuance of POB saves the City $8.26M over the next 5 Fiscal Years</a:t>
            </a:r>
          </a:p>
          <a:p>
            <a:pPr marL="685800" lvl="1" indent="-228600">
              <a:spcBef>
                <a:spcPts val="1000"/>
              </a:spcBef>
              <a:buClr>
                <a:srgbClr val="E78712"/>
              </a:buClr>
              <a:buFont typeface="Wingdings 3" charset="2"/>
              <a:buChar char=""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10" name="Table 3">
            <a:extLst>
              <a:ext uri="{FF2B5EF4-FFF2-40B4-BE49-F238E27FC236}">
                <a16:creationId xmlns:a16="http://schemas.microsoft.com/office/drawing/2014/main" id="{D48296D7-E6C2-C023-F7E9-7EC8AFFD68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768394"/>
              </p:ext>
            </p:extLst>
          </p:nvPr>
        </p:nvGraphicFramePr>
        <p:xfrm>
          <a:off x="442258" y="4005175"/>
          <a:ext cx="11193928" cy="19588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21690">
                  <a:extLst>
                    <a:ext uri="{9D8B030D-6E8A-4147-A177-3AD203B41FA5}">
                      <a16:colId xmlns:a16="http://schemas.microsoft.com/office/drawing/2014/main" val="1671636468"/>
                    </a:ext>
                  </a:extLst>
                </a:gridCol>
                <a:gridCol w="1284170">
                  <a:extLst>
                    <a:ext uri="{9D8B030D-6E8A-4147-A177-3AD203B41FA5}">
                      <a16:colId xmlns:a16="http://schemas.microsoft.com/office/drawing/2014/main" val="630791225"/>
                    </a:ext>
                  </a:extLst>
                </a:gridCol>
                <a:gridCol w="1184844">
                  <a:extLst>
                    <a:ext uri="{9D8B030D-6E8A-4147-A177-3AD203B41FA5}">
                      <a16:colId xmlns:a16="http://schemas.microsoft.com/office/drawing/2014/main" val="178141260"/>
                    </a:ext>
                  </a:extLst>
                </a:gridCol>
                <a:gridCol w="1177747">
                  <a:extLst>
                    <a:ext uri="{9D8B030D-6E8A-4147-A177-3AD203B41FA5}">
                      <a16:colId xmlns:a16="http://schemas.microsoft.com/office/drawing/2014/main" val="2774402312"/>
                    </a:ext>
                  </a:extLst>
                </a:gridCol>
                <a:gridCol w="1156463">
                  <a:extLst>
                    <a:ext uri="{9D8B030D-6E8A-4147-A177-3AD203B41FA5}">
                      <a16:colId xmlns:a16="http://schemas.microsoft.com/office/drawing/2014/main" val="1801729480"/>
                    </a:ext>
                  </a:extLst>
                </a:gridCol>
                <a:gridCol w="1156464">
                  <a:extLst>
                    <a:ext uri="{9D8B030D-6E8A-4147-A177-3AD203B41FA5}">
                      <a16:colId xmlns:a16="http://schemas.microsoft.com/office/drawing/2014/main" val="3426176153"/>
                    </a:ext>
                  </a:extLst>
                </a:gridCol>
                <a:gridCol w="1312550">
                  <a:extLst>
                    <a:ext uri="{9D8B030D-6E8A-4147-A177-3AD203B41FA5}">
                      <a16:colId xmlns:a16="http://schemas.microsoft.com/office/drawing/2014/main" val="554441594"/>
                    </a:ext>
                  </a:extLst>
                </a:gridCol>
              </a:tblGrid>
              <a:tr h="363331">
                <a:tc>
                  <a:txBody>
                    <a:bodyPr/>
                    <a:lstStyle/>
                    <a:p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j-lt"/>
                        </a:rPr>
                        <a:t>2024-25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j-lt"/>
                        </a:rPr>
                        <a:t>2025-26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j-lt"/>
                        </a:rPr>
                        <a:t>2026-27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j-lt"/>
                        </a:rPr>
                        <a:t>2027-28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j-lt"/>
                        </a:rPr>
                        <a:t>2028-29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j-lt"/>
                        </a:rPr>
                        <a:t>Total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5331631"/>
                  </a:ext>
                </a:extLst>
              </a:tr>
              <a:tr h="627119">
                <a:tc>
                  <a:txBody>
                    <a:bodyPr/>
                    <a:lstStyle/>
                    <a:p>
                      <a:r>
                        <a:rPr lang="en-US" sz="1700" dirty="0">
                          <a:solidFill>
                            <a:srgbClr val="000000"/>
                          </a:solidFill>
                        </a:rPr>
                        <a:t>Additional UAL Contributions</a:t>
                      </a:r>
                    </a:p>
                    <a:p>
                      <a:r>
                        <a:rPr lang="en-US" sz="1700" dirty="0">
                          <a:solidFill>
                            <a:srgbClr val="000000"/>
                          </a:solidFill>
                        </a:rPr>
                        <a:t>Without POB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2.29M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3.13M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4.23M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5.32M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6.41M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21.38M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7391955"/>
                  </a:ext>
                </a:extLst>
              </a:tr>
              <a:tr h="363331">
                <a:tc>
                  <a:txBody>
                    <a:bodyPr/>
                    <a:lstStyle/>
                    <a:p>
                      <a:pPr marL="0" marR="0" lvl="0" indent="0" algn="l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solidFill>
                            <a:srgbClr val="000000"/>
                          </a:solidFill>
                        </a:rPr>
                        <a:t>Current Required UAL Contributions </a:t>
                      </a:r>
                    </a:p>
                  </a:txBody>
                  <a:tcPr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1.29M</a:t>
                      </a:r>
                    </a:p>
                  </a:txBody>
                  <a:tcPr anchor="ctr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1.96M</a:t>
                      </a:r>
                    </a:p>
                  </a:txBody>
                  <a:tcPr anchor="ctr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2.63M</a:t>
                      </a:r>
                    </a:p>
                  </a:txBody>
                  <a:tcPr anchor="ctr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3.29M</a:t>
                      </a:r>
                    </a:p>
                  </a:txBody>
                  <a:tcPr anchor="ctr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rgbClr val="000000"/>
                          </a:solidFill>
                        </a:rPr>
                        <a:t>3.95M</a:t>
                      </a:r>
                    </a:p>
                  </a:txBody>
                  <a:tcPr anchor="ctr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13.12M</a:t>
                      </a:r>
                    </a:p>
                  </a:txBody>
                  <a:tcPr anchor="ctr"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6930790"/>
                  </a:ext>
                </a:extLst>
              </a:tr>
              <a:tr h="569734">
                <a:tc>
                  <a:txBody>
                    <a:bodyPr/>
                    <a:lstStyle/>
                    <a:p>
                      <a:r>
                        <a:rPr lang="en-US" b="1" dirty="0">
                          <a:solidFill>
                            <a:srgbClr val="000000"/>
                          </a:solidFill>
                          <a:latin typeface="+mj-lt"/>
                        </a:rPr>
                        <a:t>Savings from POB Issuance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1.0M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1.17M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1.60M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2.03M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2.46M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+mj-lt"/>
                        </a:rPr>
                        <a:t>8.26M</a:t>
                      </a:r>
                    </a:p>
                  </a:txBody>
                  <a:tcPr anchor="ctr"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60273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966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ACD20C0-32C9-C7D7-D1A2-7CC2EB603F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EB7A908-2EC3-8739-8A2B-CFDFFBC6ADCC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851AF4-D30E-713E-7636-5A24CFF4D293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A2E8224A-C260-FE23-F650-5834890786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EBF6DB47-D847-8EB5-7446-923795BC92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2A386D90-F61C-C68D-90EB-EA84732D8E43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CalPERS Unfunded Accrued Liability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E54EA83A-2F30-265E-44CA-77885C13B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408" y="715395"/>
            <a:ext cx="10833052" cy="5462493"/>
          </a:xfrm>
        </p:spPr>
        <p:txBody>
          <a:bodyPr>
            <a:normAutofit lnSpcReduction="10000"/>
          </a:bodyPr>
          <a:lstStyle/>
          <a:p>
            <a:pPr algn="ctr"/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June 30, 2024 ACFR, City is 87% funded for Safety &amp; 94% for Miscellaneous</a:t>
            </a:r>
          </a:p>
          <a:p>
            <a:endParaRPr 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will pay $2.6M (full) in UAL required contribution for FY2025-26</a:t>
            </a:r>
          </a:p>
          <a:p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UAL Funding Policy helps mitigate UAL growth</a:t>
            </a:r>
          </a:p>
          <a:p>
            <a:pPr marL="0" indent="0">
              <a:buNone/>
            </a:pPr>
            <a:endParaRPr lang="en-US" sz="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2FECB03-2F11-2A2C-0789-466AA07388DE}"/>
              </a:ext>
            </a:extLst>
          </p:cNvPr>
          <p:cNvSpPr txBox="1"/>
          <p:nvPr/>
        </p:nvSpPr>
        <p:spPr>
          <a:xfrm>
            <a:off x="635621" y="6353150"/>
            <a:ext cx="37877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/>
            <a:r>
              <a:rPr lang="en-US" sz="1200" i="1" dirty="0">
                <a:solidFill>
                  <a:srgbClr val="000000"/>
                </a:solidFill>
                <a:latin typeface="Franklin Gothic Book" panose="020B0503020102020204"/>
              </a:rPr>
              <a:t>CalPERS total portfolio as of 6/30/24 is $502.9 billion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C70DDF1-15F8-6458-8DAC-89A3F2F028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704574"/>
              </p:ext>
            </p:extLst>
          </p:nvPr>
        </p:nvGraphicFramePr>
        <p:xfrm>
          <a:off x="1512047" y="2017957"/>
          <a:ext cx="9167906" cy="2651760"/>
        </p:xfrm>
        <a:graphic>
          <a:graphicData uri="http://schemas.openxmlformats.org/drawingml/2006/table">
            <a:tbl>
              <a:tblPr firstRow="1" bandRow="1"/>
              <a:tblGrid>
                <a:gridCol w="1482164">
                  <a:extLst>
                    <a:ext uri="{9D8B030D-6E8A-4147-A177-3AD203B41FA5}">
                      <a16:colId xmlns:a16="http://schemas.microsoft.com/office/drawing/2014/main" val="1272622122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190999197"/>
                    </a:ext>
                  </a:extLst>
                </a:gridCol>
                <a:gridCol w="3299012">
                  <a:extLst>
                    <a:ext uri="{9D8B030D-6E8A-4147-A177-3AD203B41FA5}">
                      <a16:colId xmlns:a16="http://schemas.microsoft.com/office/drawing/2014/main" val="2184783233"/>
                    </a:ext>
                  </a:extLst>
                </a:gridCol>
                <a:gridCol w="2354730">
                  <a:extLst>
                    <a:ext uri="{9D8B030D-6E8A-4147-A177-3AD203B41FA5}">
                      <a16:colId xmlns:a16="http://schemas.microsoft.com/office/drawing/2014/main" val="2139160430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dirty="0"/>
                        <a:t>Fiscal Year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dirty="0"/>
                        <a:t>CalPERS Annual Investment Return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dirty="0"/>
                        <a:t>Investment Return Over/ </a:t>
                      </a:r>
                      <a:r>
                        <a:rPr lang="en-US" sz="1800" dirty="0">
                          <a:solidFill>
                            <a:srgbClr val="C00000"/>
                          </a:solidFill>
                        </a:rPr>
                        <a:t>(Short)  </a:t>
                      </a:r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Based on Discount Rate 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CalPERS Assets Gain/ </a:t>
                      </a:r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Franklin Gothic Book" panose="020B0503020102020204" pitchFamily="34" charset="0"/>
                        </a:rPr>
                        <a:t>(Loss) </a:t>
                      </a:r>
                      <a:r>
                        <a:rPr lang="en-US" sz="1800" b="1" dirty="0">
                          <a:solidFill>
                            <a:schemeClr val="bg1"/>
                          </a:solidFill>
                          <a:latin typeface="Franklin Gothic Book" panose="020B0503020102020204" pitchFamily="34" charset="0"/>
                        </a:rPr>
                        <a:t>in $ Billions vs Expected 6.8% Return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879093"/>
                  </a:ext>
                </a:extLst>
              </a:tr>
              <a:tr h="12311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2021-22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-6.1%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(12.9%)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($73.98)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471009"/>
                  </a:ext>
                </a:extLst>
              </a:tr>
              <a:tr h="12311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2022-23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5.8%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(1.0%)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($8.29)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0578761"/>
                  </a:ext>
                </a:extLst>
              </a:tr>
              <a:tr h="12311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2023-24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9.3%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dirty="0">
                          <a:solidFill>
                            <a:srgbClr val="000000"/>
                          </a:solidFill>
                        </a:rPr>
                        <a:t>+2.5%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+$5.32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3140369"/>
                  </a:ext>
                </a:extLst>
              </a:tr>
              <a:tr h="228633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+mj-lt"/>
                        </a:rPr>
                        <a:t>3-Year Average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+mj-lt"/>
                        </a:rPr>
                        <a:t>3.0%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800" b="1" dirty="0">
                          <a:solidFill>
                            <a:srgbClr val="C00000"/>
                          </a:solidFill>
                          <a:latin typeface="+mj-lt"/>
                        </a:rPr>
                        <a:t>(3.80%)</a:t>
                      </a: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rgbClr val="C00000"/>
                          </a:solidFill>
                        </a:rPr>
                        <a:t>~($25.65)</a:t>
                      </a:r>
                    </a:p>
                    <a:p>
                      <a:pPr algn="ctr"/>
                      <a:endParaRPr lang="en-US" sz="1800" b="1" dirty="0">
                        <a:solidFill>
                          <a:srgbClr val="C00000"/>
                        </a:solidFill>
                        <a:latin typeface="+mj-lt"/>
                      </a:endParaRPr>
                    </a:p>
                  </a:txBody>
                  <a:tcPr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175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06821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97BCA21-A676-25D6-2BD7-45CC910B8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E5AADE49-3B75-5C0F-019B-A8F207A31768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E23ED21-EF53-1309-2CB8-6F0D37B0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70112"/>
            <a:ext cx="10515600" cy="194767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City Financial Challenge #2</a:t>
            </a:r>
            <a:b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Angeles County Fire Protection Service</a:t>
            </a:r>
            <a:b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Cost Adjustment</a:t>
            </a: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EB88CE19-1BF0-DCA6-9F29-4CB3D4817F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45416F22-92FC-4AD0-8E40-B564A6720C29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</p:spTree>
    <p:extLst>
      <p:ext uri="{BB962C8B-B14F-4D97-AF65-F5344CB8AC3E}">
        <p14:creationId xmlns:p14="http://schemas.microsoft.com/office/powerpoint/2010/main" val="37781076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4870597B-C78B-A730-3768-17F40DCFD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9E635D6-0A4C-2217-1C68-89BA62C16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92BB288C-E48F-843F-D56A-94C68BAA82F1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LA County Fire Protection Service 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Cost Adjustment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BB8F6E7C-3008-505B-F89B-4622B083BB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091" y="1601693"/>
            <a:ext cx="10833052" cy="4971147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2000, voters approved the dissolution of municipal fire department and agreed to be annexed and contracted with LA County for fire protection services; LA County to subsidize 20% of fire protection costs. </a:t>
            </a:r>
          </a:p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contract has an 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annual increase cap of 5-year average + 1% or ~6%</a:t>
            </a:r>
          </a:p>
          <a:p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fiscal year cost is $11.7M for fire protection services</a:t>
            </a:r>
          </a:p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County is demanding an additional amount of </a:t>
            </a: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$1.7M per fiscal year,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represents the 20% subsidy that the LA County promised to provide upon switching to them in 2000</a:t>
            </a:r>
          </a:p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Options:   Join another city; form a Fire District; Parcel tax</a:t>
            </a:r>
          </a:p>
          <a:p>
            <a:pPr marL="0" indent="0">
              <a:buNone/>
            </a:pPr>
            <a:endParaRPr lang="en-US" sz="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93122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F14F3227-DD5B-4012-9987-4B467A217F8E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DD48CC-18A1-4C0E-8868-5C6DBECF8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170112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City Financial Challenge #3</a:t>
            </a:r>
            <a:b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b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Casino Legislation SB 549</a:t>
            </a: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AE0B5660-8B5F-4A8C-8DDD-A53C7F9436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4FAD559-4349-457C-8BE4-2DC419E5845C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</p:spTree>
    <p:extLst>
      <p:ext uri="{BB962C8B-B14F-4D97-AF65-F5344CB8AC3E}">
        <p14:creationId xmlns:p14="http://schemas.microsoft.com/office/powerpoint/2010/main" val="21660031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E40A2D1-1DC5-EE7C-2765-B5FB7440C8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D49F9AEB-D96F-29BF-2DE0-9A3417BD5AED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C03F3D-898A-C118-B1D8-1CFC36BC0722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8DBADD14-E0DD-4DBF-02B1-87B3EEEBA3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C4C813E9-2EFB-C450-D06A-A3ADB46ACA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9F8A28D4-A235-2F3B-677C-B8B5204C575E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Casino Legislation – SB 549</a:t>
            </a:r>
          </a:p>
        </p:txBody>
      </p:sp>
      <p:pic>
        <p:nvPicPr>
          <p:cNvPr id="18" name="The Battle Over Casino Card Rooms in CA _ SoCal Matters _ PBS SoCal">
            <a:hlinkClick r:id="" action="ppaction://media"/>
            <a:extLst>
              <a:ext uri="{FF2B5EF4-FFF2-40B4-BE49-F238E27FC236}">
                <a16:creationId xmlns:a16="http://schemas.microsoft.com/office/drawing/2014/main" id="{AD848701-2D66-8B07-65D1-3A08D928EFD6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800410" y="1248710"/>
            <a:ext cx="8277193" cy="4656044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1F07D73-6959-B679-35A5-5F620FF4A4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372" y="1050957"/>
            <a:ext cx="3590580" cy="18605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C756B7-1095-4BA7-8B4C-DDA96C4A92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4372" y="3212101"/>
            <a:ext cx="3354193" cy="18605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BBF31389-ADBB-0D35-190C-5C0BB73D602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0832" y="4317360"/>
            <a:ext cx="3381272" cy="186052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7909F4F-A05A-C46C-BBEC-B9BAAEEB5CE1}"/>
              </a:ext>
            </a:extLst>
          </p:cNvPr>
          <p:cNvSpPr txBox="1"/>
          <p:nvPr/>
        </p:nvSpPr>
        <p:spPr>
          <a:xfrm>
            <a:off x="3774952" y="6292941"/>
            <a:ext cx="5833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Source: PBS SoCal’s website at www.pbssocal.org</a:t>
            </a:r>
          </a:p>
        </p:txBody>
      </p:sp>
    </p:spTree>
    <p:extLst>
      <p:ext uri="{BB962C8B-B14F-4D97-AF65-F5344CB8AC3E}">
        <p14:creationId xmlns:p14="http://schemas.microsoft.com/office/powerpoint/2010/main" val="66878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11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4870597B-C78B-A730-3768-17F40DCFD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9E635D6-0A4C-2217-1C68-89BA62C16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92BB288C-E48F-843F-D56A-94C68BAA82F1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Casino Legislation – SB 549</a:t>
            </a:r>
          </a:p>
        </p:txBody>
      </p:sp>
      <p:sp>
        <p:nvSpPr>
          <p:cNvPr id="16" name="Content Placeholder 4">
            <a:extLst>
              <a:ext uri="{FF2B5EF4-FFF2-40B4-BE49-F238E27FC236}">
                <a16:creationId xmlns:a16="http://schemas.microsoft.com/office/drawing/2014/main" id="{CC12E40C-1C93-B9D1-8E19-B51B703021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40" y="972180"/>
            <a:ext cx="11132737" cy="5260692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Tribal Nations Access to Justice Act (SB 549)</a:t>
            </a:r>
          </a:p>
          <a:p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SB 549 was signed into law on September 28, 2024</a:t>
            </a:r>
          </a:p>
          <a:p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Allows Indian tribes to bring legal action against California licensed card clubs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third-party proposition player services providers (TPPP) to seek declaration as to whether controlled games (Vegas style games) operated by card clubs and banked by TPPP violates state law  </a:t>
            </a:r>
            <a:endParaRPr lang="en-US" sz="2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Requires that Indian tribes to </a:t>
            </a: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 the legal action no later than April 1, 2025</a:t>
            </a:r>
          </a:p>
          <a:p>
            <a:r>
              <a:rPr lang="en-US" sz="22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Potential impacts</a:t>
            </a:r>
          </a:p>
          <a:p>
            <a:pPr lvl="1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Court declaration in favor of Indian tribe would stop almost all controlled games at local card clubs and the only remaining game is poker</a:t>
            </a:r>
          </a:p>
          <a:p>
            <a:pPr lvl="1"/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Loss of $8M per year or 8% of General Fund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if both casinos operate only poker games</a:t>
            </a:r>
          </a:p>
          <a:p>
            <a:pPr lvl="1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Based on projected litigation timeline,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starting fiscal year 2029-2030</a:t>
            </a:r>
          </a:p>
          <a:p>
            <a:pPr lvl="1"/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791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1C39890-C633-4EDE-AD1E-37CEB94F1F43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DD48CC-18A1-4C0E-8868-5C6DBECF8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2136" y="1090234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32DBE4E-CD6D-4549-BDD3-87AE787AD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2136" y="2238292"/>
            <a:ext cx="9773478" cy="4072862"/>
          </a:xfrm>
        </p:spPr>
        <p:txBody>
          <a:bodyPr>
            <a:normAutofit lnSpcReduction="10000"/>
          </a:bodyPr>
          <a:lstStyle/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Audit Timeline</a:t>
            </a:r>
          </a:p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Audit Results</a:t>
            </a:r>
          </a:p>
          <a:p>
            <a:pPr marL="452628" indent="-34290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Audited General Fund FY 2023-2024</a:t>
            </a:r>
          </a:p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Awards &amp; Accomplishments</a:t>
            </a:r>
          </a:p>
          <a:p>
            <a:pPr marL="452628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Financial SWOT Analysis</a:t>
            </a:r>
          </a:p>
          <a:p>
            <a:pPr marL="452628" indent="-34290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City Potential Financial Challenges</a:t>
            </a:r>
          </a:p>
          <a:p>
            <a:pPr marL="452628" indent="-34290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Long-Term General Fund Scenario </a:t>
            </a:r>
          </a:p>
          <a:p>
            <a:pPr marL="452628" indent="-342900" fontAlgn="auto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rPr>
              <a:t>Mitigating Options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ED71DEA-1263-4F5A-8324-E0CA7104C3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4264" y="1050003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765416C6-CD60-4B11-9B7C-78BCC5601DBD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</p:spTree>
    <p:extLst>
      <p:ext uri="{BB962C8B-B14F-4D97-AF65-F5344CB8AC3E}">
        <p14:creationId xmlns:p14="http://schemas.microsoft.com/office/powerpoint/2010/main" val="175286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7C37083-1337-6AF1-B7E3-A7804329E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A3F25D8A-13A4-AF83-8D1F-BAD5C708B1F3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E8822D7-7117-D57B-CFED-0FCAE9E71909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03D0EB5B-6EE3-F331-35C2-DDE866FAC5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139CA624-2F69-0531-4B40-D1D3EAF20F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4F604C12-2886-A2F5-53FF-3880FB3C24C1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SB 549 – Projected Litigation Timeline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DC24F3D6-566F-F3B4-6CB2-26953F469E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670273"/>
              </p:ext>
            </p:extLst>
          </p:nvPr>
        </p:nvGraphicFramePr>
        <p:xfrm>
          <a:off x="333061" y="848084"/>
          <a:ext cx="11487528" cy="56633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1398062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9194690-504B-88E2-3D74-9E81F2ACB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3D558CF-FD82-BB1D-8240-F8044F987616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F7526C51-91DD-959E-EB96-3CA1028BCA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71BAC5E-F394-0605-6B41-E427D4E374E1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B4646AE-4CED-C3B3-17FE-025C6FCA0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560" y="104267"/>
            <a:ext cx="10515600" cy="1221917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General Fund 10-Year</a:t>
            </a:r>
            <a:b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Reserve Balance Scenario</a:t>
            </a:r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7B1D5813-E0C4-7FF2-9FF7-6BD5564BF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C80B02-7342-D1EB-284F-E91C57BC1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38" y="1042625"/>
            <a:ext cx="11639493" cy="51352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5579E18-F812-5145-414C-B09668F609BD}"/>
              </a:ext>
            </a:extLst>
          </p:cNvPr>
          <p:cNvSpPr txBox="1"/>
          <p:nvPr/>
        </p:nvSpPr>
        <p:spPr>
          <a:xfrm>
            <a:off x="245738" y="5937651"/>
            <a:ext cx="8815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u="sng" dirty="0">
                <a:solidFill>
                  <a:srgbClr val="000000"/>
                </a:solidFill>
              </a:rPr>
              <a:t>Assuming 3% COLA for all bargaining groups</a:t>
            </a:r>
          </a:p>
          <a:p>
            <a:r>
              <a:rPr lang="en-US" sz="1200" i="1" dirty="0"/>
              <a:t>*General Fund (Fund 010 only) – Projected as of October 31, 2024</a:t>
            </a:r>
          </a:p>
          <a:p>
            <a:r>
              <a:rPr lang="en-US" sz="1200" i="1" dirty="0">
                <a:solidFill>
                  <a:srgbClr val="000000"/>
                </a:solidFill>
              </a:rPr>
              <a:t>**Including Additional cost sharing for Fire Protection Services starting FY 2025-26 &amp; Required CalPERS UAL payments</a:t>
            </a:r>
          </a:p>
          <a:p>
            <a:r>
              <a:rPr lang="en-US" sz="1200" i="1" dirty="0">
                <a:solidFill>
                  <a:srgbClr val="000000"/>
                </a:solidFill>
              </a:rPr>
              <a:t>***Assuming Hustler Casino will continue to operate Poker only game from FY2030 forward</a:t>
            </a:r>
          </a:p>
        </p:txBody>
      </p:sp>
    </p:spTree>
    <p:extLst>
      <p:ext uri="{BB962C8B-B14F-4D97-AF65-F5344CB8AC3E}">
        <p14:creationId xmlns:p14="http://schemas.microsoft.com/office/powerpoint/2010/main" val="41792749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5724FC9-89A6-9F36-055C-B9A293E2BB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5B9478D-9347-BC27-FA30-2170A98B1998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D2C21946-3772-7892-3417-CD3C0DF083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59C1628-3FEC-A88D-D1AE-A06DE1F71F7E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F23C1EB-6B43-966A-750D-734D13EE9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560" y="104267"/>
            <a:ext cx="10515600" cy="1221917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General Fund 10-Year Forward</a:t>
            </a:r>
            <a:b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Reserve Balance Scenario</a:t>
            </a:r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538AD2E3-AFFD-F743-6A2B-E3DD7E498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8237084-9A58-63F5-CC93-3D3A979695C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6411522"/>
              </p:ext>
            </p:extLst>
          </p:nvPr>
        </p:nvGraphicFramePr>
        <p:xfrm>
          <a:off x="380564" y="1306393"/>
          <a:ext cx="11682015" cy="5229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42149D2-D5BF-E49A-7BE4-BE7707931337}"/>
              </a:ext>
            </a:extLst>
          </p:cNvPr>
          <p:cNvSpPr txBox="1"/>
          <p:nvPr/>
        </p:nvSpPr>
        <p:spPr>
          <a:xfrm>
            <a:off x="434352" y="5836360"/>
            <a:ext cx="88154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u="sng" dirty="0">
                <a:solidFill>
                  <a:srgbClr val="000000"/>
                </a:solidFill>
              </a:rPr>
              <a:t>Assuming 3% COLA for all bargaining groups</a:t>
            </a:r>
          </a:p>
          <a:p>
            <a:r>
              <a:rPr lang="en-US" sz="1200" i="1" dirty="0"/>
              <a:t>*General Fund (Fund 010 only) – Projected as of October 31, 2024</a:t>
            </a:r>
          </a:p>
          <a:p>
            <a:r>
              <a:rPr lang="en-US" sz="1200" i="1" dirty="0">
                <a:solidFill>
                  <a:srgbClr val="000000"/>
                </a:solidFill>
              </a:rPr>
              <a:t>**Including Additional cost sharing for Fire Protection Services starting FY 2025-26 &amp; Required CalPERS UAL payments</a:t>
            </a:r>
          </a:p>
          <a:p>
            <a:r>
              <a:rPr lang="en-US" sz="1200" i="1" dirty="0">
                <a:solidFill>
                  <a:srgbClr val="000000"/>
                </a:solidFill>
              </a:rPr>
              <a:t>***Assuming Hustler Casino will continue to operate Poker only game from FY2030 forward</a:t>
            </a:r>
          </a:p>
        </p:txBody>
      </p:sp>
    </p:spTree>
    <p:extLst>
      <p:ext uri="{BB962C8B-B14F-4D97-AF65-F5344CB8AC3E}">
        <p14:creationId xmlns:p14="http://schemas.microsoft.com/office/powerpoint/2010/main" val="41209745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17E3EAE-84DD-DE34-A5F9-63A1AE1B4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472CA4E-9B9A-1603-DC7E-40E3427023FD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616B22-A312-83E1-B768-69EEF22EC6F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B39534EF-7681-1055-6F27-0D8E9694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42223DB-2911-F1F5-87ED-90BAFF5F1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2849A3F9-A02B-8404-86F2-4B50E622E92E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SWOT Analysis Solutions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D02CBFE4-997E-B719-DE55-5A3895A14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278" y="905559"/>
            <a:ext cx="10833052" cy="544759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2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staff has been working on implementing solutions to address the City’s Weaknesses and Threats since 2014:</a:t>
            </a:r>
          </a:p>
          <a:p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Since 2014, the City reduced it’s reliance on card club revenues from </a:t>
            </a: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16% to 8%</a:t>
            </a:r>
          </a:p>
          <a:p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City now has over </a:t>
            </a: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$12 million for deferred maintenance </a:t>
            </a:r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address the City’s aging infrastructure; and, currently has </a:t>
            </a:r>
            <a:r>
              <a:rPr lang="en-US" sz="2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$71 million in city projects.</a:t>
            </a:r>
          </a:p>
          <a:p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CalPERS Unfunded Accrued Liability:</a:t>
            </a:r>
          </a:p>
          <a:p>
            <a:pPr lvl="1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Issued $101 million in Pension Obligation Bonds;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savings $51 million in 19 years</a:t>
            </a:r>
          </a:p>
          <a:p>
            <a:pPr lvl="1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Created UAL Funding Policy – use part of savings to pay down any new UAL to mitigate any UAL growth</a:t>
            </a:r>
          </a:p>
          <a:p>
            <a:pPr lvl="1"/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0985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17E3EAE-84DD-DE34-A5F9-63A1AE1B4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472CA4E-9B9A-1603-DC7E-40E3427023FD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C616B22-A312-83E1-B768-69EEF22EC6F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B39534EF-7681-1055-6F27-0D8E96941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442223DB-2911-F1F5-87ED-90BAFF5F1F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2849A3F9-A02B-8404-86F2-4B50E622E92E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City Mitigating Options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D02CBFE4-997E-B719-DE55-5A3895A14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278" y="905559"/>
            <a:ext cx="10833052" cy="5447591"/>
          </a:xfrm>
        </p:spPr>
        <p:txBody>
          <a:bodyPr>
            <a:normAutofit/>
          </a:bodyPr>
          <a:lstStyle/>
          <a:p>
            <a:r>
              <a:rPr lang="en-US" sz="2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is actively exploring all mitigating options including revenue enhancements and expenditure controls</a:t>
            </a:r>
          </a:p>
          <a:p>
            <a:pPr marL="0" indent="0">
              <a:buNone/>
            </a:pPr>
            <a:endParaRPr lang="en-US" sz="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AC832C6-7181-7645-FB1C-6AD46C54B3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601513"/>
              </p:ext>
            </p:extLst>
          </p:nvPr>
        </p:nvGraphicFramePr>
        <p:xfrm>
          <a:off x="503582" y="1727994"/>
          <a:ext cx="11360444" cy="4920299"/>
        </p:xfrm>
        <a:graphic>
          <a:graphicData uri="http://schemas.openxmlformats.org/drawingml/2006/table">
            <a:tbl>
              <a:tblPr firstRow="1" bandRow="1"/>
              <a:tblGrid>
                <a:gridCol w="314471">
                  <a:extLst>
                    <a:ext uri="{9D8B030D-6E8A-4147-A177-3AD203B41FA5}">
                      <a16:colId xmlns:a16="http://schemas.microsoft.com/office/drawing/2014/main" val="3970664050"/>
                    </a:ext>
                  </a:extLst>
                </a:gridCol>
                <a:gridCol w="1965718">
                  <a:extLst>
                    <a:ext uri="{9D8B030D-6E8A-4147-A177-3AD203B41FA5}">
                      <a16:colId xmlns:a16="http://schemas.microsoft.com/office/drawing/2014/main" val="2350498990"/>
                    </a:ext>
                  </a:extLst>
                </a:gridCol>
                <a:gridCol w="2990229">
                  <a:extLst>
                    <a:ext uri="{9D8B030D-6E8A-4147-A177-3AD203B41FA5}">
                      <a16:colId xmlns:a16="http://schemas.microsoft.com/office/drawing/2014/main" val="1458536803"/>
                    </a:ext>
                  </a:extLst>
                </a:gridCol>
                <a:gridCol w="3149600">
                  <a:extLst>
                    <a:ext uri="{9D8B030D-6E8A-4147-A177-3AD203B41FA5}">
                      <a16:colId xmlns:a16="http://schemas.microsoft.com/office/drawing/2014/main" val="4037184563"/>
                    </a:ext>
                  </a:extLst>
                </a:gridCol>
                <a:gridCol w="1278965">
                  <a:extLst>
                    <a:ext uri="{9D8B030D-6E8A-4147-A177-3AD203B41FA5}">
                      <a16:colId xmlns:a16="http://schemas.microsoft.com/office/drawing/2014/main" val="1909611182"/>
                    </a:ext>
                  </a:extLst>
                </a:gridCol>
                <a:gridCol w="1661461">
                  <a:extLst>
                    <a:ext uri="{9D8B030D-6E8A-4147-A177-3AD203B41FA5}">
                      <a16:colId xmlns:a16="http://schemas.microsoft.com/office/drawing/2014/main" val="1128743468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endParaRPr lang="en-US" sz="1400" dirty="0">
                        <a:latin typeface="+mj-lt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dirty="0">
                          <a:latin typeface="+mj-lt"/>
                        </a:rPr>
                        <a:t>Revenue Sources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dirty="0">
                          <a:latin typeface="+mj-lt"/>
                        </a:rPr>
                        <a:t>Description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latin typeface="+mj-lt"/>
                        </a:rPr>
                        <a:t>Potential Impact on Residents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  <a:latin typeface="+mj-lt"/>
                        </a:rPr>
                        <a:t>Est. Timeline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latin typeface="+mj-lt"/>
                        </a:rPr>
                        <a:t>Est. Fiscal Impact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904993"/>
                  </a:ext>
                </a:extLst>
              </a:tr>
              <a:tr h="45814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Updating User Fees</a:t>
                      </a:r>
                      <a:endParaRPr lang="en-US" sz="1400" b="1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Updating Citywide Fee Schedule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None/Little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since only for user that uses the services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2025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$400K per FY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8390804"/>
                  </a:ext>
                </a:extLst>
              </a:tr>
              <a:tr h="64679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b="0" dirty="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Potential Savings</a:t>
                      </a:r>
                      <a:endParaRPr lang="en-US" sz="1400" b="1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300" dirty="0">
                          <a:solidFill>
                            <a:srgbClr val="000000"/>
                          </a:solidFill>
                          <a:latin typeface="+mn-lt"/>
                        </a:rPr>
                        <a:t>Materials &amp; Operations Reductions, Solar Panel Project, and Misc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</a:rPr>
                        <a:t>.                       </a:t>
                      </a: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(No Layoffs or furloughs) 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4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2025-2028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$1.4M per FY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4082802"/>
                  </a:ext>
                </a:extLst>
              </a:tr>
              <a:tr h="41733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Sales Tax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Recapturing 0.25% Sales Tax from County 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None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 since current residents already paying to the County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June 2026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$4.2M per FY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2391542"/>
                  </a:ext>
                </a:extLst>
              </a:tr>
              <a:tr h="37028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marL="0" marR="0" lvl="0" indent="0" algn="ctr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UUT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 (Utility User Tax)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Increase from current 5% to 6%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Minimal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 impact, it is usage based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June 2026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$1.8M per FY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203704"/>
                  </a:ext>
                </a:extLst>
              </a:tr>
              <a:tr h="38080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TOT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</a:rPr>
                        <a:t>(Transient Occupancy Tax)</a:t>
                      </a:r>
                      <a:endParaRPr lang="en-US" sz="14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Increase from current 11% to 15% 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None/Little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since hotel collects from out-of-town tourists 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June 2026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$491K per FY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3026098"/>
                  </a:ext>
                </a:extLst>
              </a:tr>
              <a:tr h="71412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Parcel Tax for Fire Protection Services</a:t>
                      </a:r>
                      <a:endParaRPr lang="en-US" sz="14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Assessing parcel tax for fire protection services – to maintain the current services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Minimal impact - 50 cents per day per home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marL="0" marR="0" lvl="0" indent="0" algn="ctr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November 2026 or 2027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$4M per FY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6241841"/>
                  </a:ext>
                </a:extLst>
              </a:tr>
              <a:tr h="714122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Real Property Transfer Tax          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latin typeface="+mn-lt"/>
                        </a:rPr>
                        <a:t>(only possible if Gardena becomes a Charter City)</a:t>
                      </a:r>
                      <a:endParaRPr lang="en-US" sz="1400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200" dirty="0">
                          <a:solidFill>
                            <a:srgbClr val="000000"/>
                          </a:solidFill>
                          <a:latin typeface="+mn-lt"/>
                        </a:rPr>
                        <a:t>Increase from current $1.1 to $5 per $1,000 in value &amp; exempt residential property under $750,000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No near-term impact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since this tax only be assessed when you sell your property  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marL="0" marR="0" lvl="0" indent="0" algn="ctr" defTabSz="1828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+mn-lt"/>
                        </a:rPr>
                        <a:t>June 2028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n-lt"/>
                        </a:rPr>
                        <a:t>$2M per FY</a:t>
                      </a: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2320301"/>
                  </a:ext>
                </a:extLst>
              </a:tr>
              <a:tr h="404737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endParaRPr lang="en-US" sz="1400" dirty="0">
                        <a:solidFill>
                          <a:srgbClr val="00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l"/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j-lt"/>
                        </a:rPr>
                        <a:t>TOTAL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Franklin Gothic Book" panose="020B0503020102020204"/>
                        </a:defRPr>
                      </a:lvl9pPr>
                    </a:lstStyle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+mj-lt"/>
                        </a:rPr>
                        <a:t>$14.3M per FY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C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9373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248728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0000"/>
                <a:satMod val="92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96040F-B974-1B85-798A-E70EDA6952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8" name="Rectangle 37">
            <a:extLst>
              <a:ext uri="{FF2B5EF4-FFF2-40B4-BE49-F238E27FC236}">
                <a16:creationId xmlns:a16="http://schemas.microsoft.com/office/drawing/2014/main" id="{18AC85AA-2DE9-F3C8-3EF9-2B19DD9933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07EF924F-D739-1851-4570-9A08638B149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1" r="-2" b="5451"/>
          <a:stretch/>
        </p:blipFill>
        <p:spPr>
          <a:xfrm>
            <a:off x="4634683" y="10"/>
            <a:ext cx="7557317" cy="6857990"/>
          </a:xfrm>
          <a:prstGeom prst="rect">
            <a:avLst/>
          </a:prstGeom>
        </p:spPr>
      </p:pic>
      <p:pic>
        <p:nvPicPr>
          <p:cNvPr id="3" name="Picture 2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07E88F5A-9FFF-8138-40E2-6E8D7A3B1C8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188" r="1" b="14639"/>
          <a:stretch/>
        </p:blipFill>
        <p:spPr>
          <a:xfrm>
            <a:off x="20" y="10"/>
            <a:ext cx="8102493" cy="6857990"/>
          </a:xfrm>
          <a:custGeom>
            <a:avLst/>
            <a:gdLst/>
            <a:ahLst/>
            <a:cxnLst/>
            <a:rect l="l" t="t" r="r" b="b"/>
            <a:pathLst>
              <a:path w="8102513" h="6858000">
                <a:moveTo>
                  <a:pt x="0" y="0"/>
                </a:moveTo>
                <a:lnTo>
                  <a:pt x="4500048" y="0"/>
                </a:lnTo>
                <a:lnTo>
                  <a:pt x="4794418" y="0"/>
                </a:lnTo>
                <a:cubicBezTo>
                  <a:pt x="4794418" y="0"/>
                  <a:pt x="4794418" y="0"/>
                  <a:pt x="8020436" y="3226734"/>
                </a:cubicBezTo>
                <a:cubicBezTo>
                  <a:pt x="8129873" y="3336196"/>
                  <a:pt x="8129873" y="3517045"/>
                  <a:pt x="8020436" y="3626507"/>
                </a:cubicBezTo>
                <a:cubicBezTo>
                  <a:pt x="8020436" y="3626507"/>
                  <a:pt x="8020436" y="3626507"/>
                  <a:pt x="4789660" y="6858000"/>
                </a:cubicBezTo>
                <a:lnTo>
                  <a:pt x="4785185" y="6858000"/>
                </a:lnTo>
                <a:lnTo>
                  <a:pt x="4774556" y="6858000"/>
                </a:lnTo>
                <a:lnTo>
                  <a:pt x="4753857" y="6858000"/>
                </a:lnTo>
                <a:lnTo>
                  <a:pt x="4719732" y="6858000"/>
                </a:lnTo>
                <a:lnTo>
                  <a:pt x="4668824" y="6858000"/>
                </a:lnTo>
                <a:lnTo>
                  <a:pt x="4597777" y="6858000"/>
                </a:lnTo>
                <a:lnTo>
                  <a:pt x="4503233" y="6858000"/>
                </a:lnTo>
                <a:lnTo>
                  <a:pt x="4500048" y="6858000"/>
                </a:lnTo>
                <a:lnTo>
                  <a:pt x="0" y="685800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</p:pic>
      <p:sp>
        <p:nvSpPr>
          <p:cNvPr id="39" name="Freeform 5">
            <a:extLst>
              <a:ext uri="{FF2B5EF4-FFF2-40B4-BE49-F238E27FC236}">
                <a16:creationId xmlns:a16="http://schemas.microsoft.com/office/drawing/2014/main" id="{DE28AF0C-A37B-C49E-1216-88E66486A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1" y="3632297"/>
            <a:ext cx="10602096" cy="2170389"/>
          </a:xfrm>
          <a:custGeom>
            <a:avLst/>
            <a:gdLst>
              <a:gd name="T0" fmla="*/ 2253 w 2259"/>
              <a:gd name="T1" fmla="*/ 195 h 413"/>
              <a:gd name="T2" fmla="*/ 2064 w 2259"/>
              <a:gd name="T3" fmla="*/ 7 h 413"/>
              <a:gd name="T4" fmla="*/ 2062 w 2259"/>
              <a:gd name="T5" fmla="*/ 5 h 413"/>
              <a:gd name="T6" fmla="*/ 2048 w 2259"/>
              <a:gd name="T7" fmla="*/ 0 h 413"/>
              <a:gd name="T8" fmla="*/ 891 w 2259"/>
              <a:gd name="T9" fmla="*/ 0 h 413"/>
              <a:gd name="T10" fmla="*/ 851 w 2259"/>
              <a:gd name="T11" fmla="*/ 0 h 413"/>
              <a:gd name="T12" fmla="*/ 541 w 2259"/>
              <a:gd name="T13" fmla="*/ 0 h 413"/>
              <a:gd name="T14" fmla="*/ 54 w 2259"/>
              <a:gd name="T15" fmla="*/ 0 h 413"/>
              <a:gd name="T16" fmla="*/ 0 w 2259"/>
              <a:gd name="T17" fmla="*/ 0 h 413"/>
              <a:gd name="T18" fmla="*/ 0 w 2259"/>
              <a:gd name="T19" fmla="*/ 413 h 413"/>
              <a:gd name="T20" fmla="*/ 54 w 2259"/>
              <a:gd name="T21" fmla="*/ 413 h 413"/>
              <a:gd name="T22" fmla="*/ 541 w 2259"/>
              <a:gd name="T23" fmla="*/ 413 h 413"/>
              <a:gd name="T24" fmla="*/ 851 w 2259"/>
              <a:gd name="T25" fmla="*/ 413 h 413"/>
              <a:gd name="T26" fmla="*/ 891 w 2259"/>
              <a:gd name="T27" fmla="*/ 413 h 413"/>
              <a:gd name="T28" fmla="*/ 2048 w 2259"/>
              <a:gd name="T29" fmla="*/ 413 h 413"/>
              <a:gd name="T30" fmla="*/ 2062 w 2259"/>
              <a:gd name="T31" fmla="*/ 408 h 413"/>
              <a:gd name="T32" fmla="*/ 2064 w 2259"/>
              <a:gd name="T33" fmla="*/ 406 h 413"/>
              <a:gd name="T34" fmla="*/ 2253 w 2259"/>
              <a:gd name="T35" fmla="*/ 217 h 413"/>
              <a:gd name="T36" fmla="*/ 2253 w 2259"/>
              <a:gd name="T37" fmla="*/ 195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59" h="413">
                <a:moveTo>
                  <a:pt x="2253" y="195"/>
                </a:moveTo>
                <a:cubicBezTo>
                  <a:pt x="2064" y="7"/>
                  <a:pt x="2064" y="7"/>
                  <a:pt x="2064" y="7"/>
                </a:cubicBezTo>
                <a:cubicBezTo>
                  <a:pt x="2064" y="6"/>
                  <a:pt x="2063" y="5"/>
                  <a:pt x="2062" y="5"/>
                </a:cubicBezTo>
                <a:cubicBezTo>
                  <a:pt x="2058" y="2"/>
                  <a:pt x="2053" y="0"/>
                  <a:pt x="2048" y="0"/>
                </a:cubicBezTo>
                <a:cubicBezTo>
                  <a:pt x="891" y="0"/>
                  <a:pt x="891" y="0"/>
                  <a:pt x="891" y="0"/>
                </a:cubicBezTo>
                <a:cubicBezTo>
                  <a:pt x="851" y="0"/>
                  <a:pt x="851" y="0"/>
                  <a:pt x="851" y="0"/>
                </a:cubicBezTo>
                <a:cubicBezTo>
                  <a:pt x="541" y="0"/>
                  <a:pt x="541" y="0"/>
                  <a:pt x="541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13"/>
                  <a:pt x="0" y="413"/>
                  <a:pt x="0" y="413"/>
                </a:cubicBezTo>
                <a:cubicBezTo>
                  <a:pt x="54" y="413"/>
                  <a:pt x="54" y="413"/>
                  <a:pt x="54" y="413"/>
                </a:cubicBezTo>
                <a:cubicBezTo>
                  <a:pt x="541" y="413"/>
                  <a:pt x="541" y="413"/>
                  <a:pt x="541" y="413"/>
                </a:cubicBezTo>
                <a:cubicBezTo>
                  <a:pt x="851" y="413"/>
                  <a:pt x="851" y="413"/>
                  <a:pt x="851" y="413"/>
                </a:cubicBezTo>
                <a:cubicBezTo>
                  <a:pt x="891" y="413"/>
                  <a:pt x="891" y="413"/>
                  <a:pt x="891" y="413"/>
                </a:cubicBezTo>
                <a:cubicBezTo>
                  <a:pt x="2048" y="413"/>
                  <a:pt x="2048" y="413"/>
                  <a:pt x="2048" y="413"/>
                </a:cubicBezTo>
                <a:cubicBezTo>
                  <a:pt x="2053" y="413"/>
                  <a:pt x="2058" y="411"/>
                  <a:pt x="2062" y="408"/>
                </a:cubicBezTo>
                <a:cubicBezTo>
                  <a:pt x="2063" y="407"/>
                  <a:pt x="2064" y="406"/>
                  <a:pt x="2064" y="406"/>
                </a:cubicBezTo>
                <a:cubicBezTo>
                  <a:pt x="2253" y="217"/>
                  <a:pt x="2253" y="217"/>
                  <a:pt x="2253" y="217"/>
                </a:cubicBezTo>
                <a:cubicBezTo>
                  <a:pt x="2259" y="211"/>
                  <a:pt x="2259" y="201"/>
                  <a:pt x="2253" y="195"/>
                </a:cubicBez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877C07C-F60B-1455-7DC4-7DBDF621C4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3733" y="3962400"/>
            <a:ext cx="8458200" cy="95891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100" b="1">
                <a:solidFill>
                  <a:srgbClr val="FEFFFF"/>
                </a:solidFill>
              </a:rPr>
              <a:t>Financial Audit Report</a:t>
            </a:r>
            <a:br>
              <a:rPr lang="en-US" sz="3100">
                <a:solidFill>
                  <a:srgbClr val="FEFFFF"/>
                </a:solidFill>
              </a:rPr>
            </a:br>
            <a:r>
              <a:rPr lang="en-US" sz="3100" b="1">
                <a:solidFill>
                  <a:srgbClr val="FEFFFF"/>
                </a:solidFill>
              </a:rPr>
              <a:t>For the Fiscal Year Ended June 30, 2024  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C7EA4502-7C01-35DA-1B9B-44A84DFB21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3733" y="4944531"/>
            <a:ext cx="8458200" cy="524935"/>
          </a:xfrm>
        </p:spPr>
        <p:txBody>
          <a:bodyPr>
            <a:normAutofit/>
          </a:bodyPr>
          <a:lstStyle/>
          <a:p>
            <a:r>
              <a:rPr lang="en-US">
                <a:solidFill>
                  <a:srgbClr val="FEFFFF"/>
                </a:solidFill>
              </a:rPr>
              <a:t>Presented by: 	Clint Osorio, </a:t>
            </a:r>
            <a:r>
              <a:rPr lang="en-US" i="1">
                <a:solidFill>
                  <a:srgbClr val="FEFFFF"/>
                </a:solidFill>
              </a:rPr>
              <a:t>City Manager</a:t>
            </a:r>
            <a:endParaRPr lang="en-US" i="1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552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F01604E-D6AD-47EA-91EE-6F61C613F974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DD48CC-18A1-4C0E-8868-5C6DBECF8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385" y="229468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Independent Audit</a:t>
            </a:r>
            <a:b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Conducted by Gruber and Lopez, Inc.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F24B8CE7-56D9-47C5-AE95-CC3CE4540B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2EED016-887A-41F6-A9EA-863F8EF205F4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1FE157-8029-5987-624D-979FDB0B8CBB}"/>
              </a:ext>
            </a:extLst>
          </p:cNvPr>
          <p:cNvSpPr txBox="1"/>
          <p:nvPr/>
        </p:nvSpPr>
        <p:spPr>
          <a:xfrm>
            <a:off x="2421576" y="4325848"/>
            <a:ext cx="73488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CITY OF GARDENA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ANNUAL COMPREHENSIVE FINANCIAL REPORT</a:t>
            </a:r>
          </a:p>
          <a:p>
            <a:pPr algn="ctr"/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For Fiscal Year Ended June 30, 2024</a:t>
            </a:r>
          </a:p>
        </p:txBody>
      </p:sp>
    </p:spTree>
    <p:extLst>
      <p:ext uri="{BB962C8B-B14F-4D97-AF65-F5344CB8AC3E}">
        <p14:creationId xmlns:p14="http://schemas.microsoft.com/office/powerpoint/2010/main" val="37771075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32DBE4E-CD6D-4549-BDD3-87AE787AD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231" y="1027954"/>
            <a:ext cx="11057089" cy="5690322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200" dirty="0">
              <a:latin typeface="Arial" charset="0"/>
              <a:cs typeface="Arial" charset="0"/>
            </a:endParaRPr>
          </a:p>
          <a:p>
            <a:r>
              <a:rPr lang="en-US" sz="2400" b="1" dirty="0">
                <a:solidFill>
                  <a:schemeClr val="tx1"/>
                </a:solidFill>
                <a:latin typeface="Arial" charset="0"/>
                <a:cs typeface="Arial" charset="0"/>
              </a:rPr>
              <a:t>City has a new auditor, Gruber and Lopez, Inc. (“Gruber”), a Newport Beach company</a:t>
            </a:r>
          </a:p>
          <a:p>
            <a:r>
              <a:rPr lang="en-US" sz="2400" dirty="0">
                <a:solidFill>
                  <a:schemeClr val="tx1"/>
                </a:solidFill>
                <a:latin typeface="Arial" charset="0"/>
                <a:cs typeface="Arial" charset="0"/>
              </a:rPr>
              <a:t>City issued the RFP for audit services in early March 2024 and Gruber was the highest ranked proposer</a:t>
            </a:r>
          </a:p>
          <a:p>
            <a:r>
              <a:rPr lang="en-US" sz="2400" dirty="0">
                <a:solidFill>
                  <a:schemeClr val="tx1"/>
                </a:solidFill>
                <a:latin typeface="Arial" charset="0"/>
                <a:cs typeface="Arial" charset="0"/>
              </a:rPr>
              <a:t>On April 23, 2024 City Council approved and awarded the 3-year + 2-year option audit service contract to Gruber</a:t>
            </a:r>
          </a:p>
          <a:p>
            <a:r>
              <a:rPr lang="en-US" sz="2400" dirty="0">
                <a:solidFill>
                  <a:schemeClr val="tx1"/>
                </a:solidFill>
                <a:latin typeface="Arial" charset="0"/>
                <a:cs typeface="Arial" charset="0"/>
              </a:rPr>
              <a:t>Gruber engagement team members all have over 25 years of experience providing audit services to local government entities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4870597B-C78B-A730-3768-17F40DCFD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17E416-3650-A07B-853E-DBF8F0779D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9644" y="5080173"/>
            <a:ext cx="3932261" cy="74987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5B0F7ED-BB61-1F70-EFD0-27160AAC795B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New Auditor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764E1149-87DB-1370-0F63-2CA9ED35DD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7360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D15DBCB-8BBD-CADE-C2DE-FC109639D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5A10C39-99BB-0A01-857A-F8E21E5B1D00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62D421FB-DF78-3D37-7097-F0B0283F85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289" y="1006121"/>
            <a:ext cx="11057089" cy="5091249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endParaRPr lang="en-US" sz="200" dirty="0">
              <a:latin typeface="Arial" charset="0"/>
              <a:cs typeface="Arial" charset="0"/>
            </a:endParaRPr>
          </a:p>
          <a:p>
            <a:r>
              <a:rPr lang="en-US" sz="2800" b="1" dirty="0">
                <a:solidFill>
                  <a:schemeClr val="tx1"/>
                </a:solidFill>
                <a:latin typeface="Arial" charset="0"/>
                <a:cs typeface="Arial" charset="0"/>
              </a:rPr>
              <a:t>Year-End Audit Process</a:t>
            </a:r>
          </a:p>
          <a:p>
            <a:pPr lvl="1"/>
            <a:r>
              <a:rPr lang="en-US" sz="2000" b="1" dirty="0">
                <a:solidFill>
                  <a:schemeClr val="tx1"/>
                </a:solidFill>
                <a:latin typeface="Arial" charset="0"/>
                <a:cs typeface="Arial" charset="0"/>
              </a:rPr>
              <a:t>Interim</a:t>
            </a:r>
            <a:r>
              <a:rPr lang="en-US" sz="2000" dirty="0">
                <a:solidFill>
                  <a:schemeClr val="tx1"/>
                </a:solidFill>
                <a:latin typeface="Arial" charset="0"/>
                <a:cs typeface="Arial" charset="0"/>
              </a:rPr>
              <a:t> - 1 weeks in June 2024;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Final</a:t>
            </a:r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1 week in October &amp; 2 weeks in November 2024</a:t>
            </a:r>
            <a:endParaRPr lang="en-US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0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Various documents/records </a:t>
            </a:r>
            <a:r>
              <a:rPr lang="en-US" sz="20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were requested</a:t>
            </a:r>
          </a:p>
          <a:p>
            <a:pPr lvl="2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Internal Controls – adopted policies and procedures, chart of accounts, budgets</a:t>
            </a:r>
          </a:p>
          <a:p>
            <a:pPr lvl="2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Payroll – certifications, registers, IRS/EDD filings, timesheets, checks, PAFs, and other</a:t>
            </a:r>
          </a:p>
          <a:p>
            <a:pPr lvl="2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Revenue – receipts, checks, wires, bank statements, supporting documents</a:t>
            </a:r>
          </a:p>
          <a:p>
            <a:pPr lvl="2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Expenditures – invoices, packing/shipping slips, journal entries, checks, wires, bank statements, approvals, and other supporting documents </a:t>
            </a:r>
          </a:p>
          <a:p>
            <a:pPr lvl="2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Purchasing – requisitions, approvals, quotes, bids, minutes, and other supporting docs</a:t>
            </a:r>
          </a:p>
          <a:p>
            <a:pPr lvl="2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Other Documents – bank statements, investments, contracts, reconciliations, schedules, charts, meeting minutes, resolutions, compliance/reporting documents, confirmations, and other accounting reports</a:t>
            </a:r>
            <a:endParaRPr lang="en-US" sz="2000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B6B9243-8987-9AB0-B0D9-8B524E50D3F3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C05F58F5-D566-5200-61B1-E5BA903CC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458F040-83AA-C6D8-5D5B-90C59C3E9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0A089D6D-5A6E-3222-E5A3-64227CF56D95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Audit Timeline</a:t>
            </a:r>
          </a:p>
        </p:txBody>
      </p:sp>
    </p:spTree>
    <p:extLst>
      <p:ext uri="{BB962C8B-B14F-4D97-AF65-F5344CB8AC3E}">
        <p14:creationId xmlns:p14="http://schemas.microsoft.com/office/powerpoint/2010/main" val="2567807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32DBE4E-CD6D-4549-BDD3-87AE787AD0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6261" y="679536"/>
            <a:ext cx="11279477" cy="4741628"/>
          </a:xfrm>
        </p:spPr>
        <p:txBody>
          <a:bodyPr>
            <a:normAutofit fontScale="92500" lnSpcReduction="10000"/>
          </a:bodyPr>
          <a:lstStyle/>
          <a:p>
            <a:pPr marL="109728" indent="0" fontAlgn="auto"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en-US" b="1" dirty="0">
              <a:latin typeface="Arial" panose="020B0604020202020204" pitchFamily="34" charset="0"/>
              <a:cs typeface="Arial" pitchFamily="34" charset="0"/>
            </a:endParaRPr>
          </a:p>
          <a:p>
            <a:pPr marL="452628">
              <a:spcBef>
                <a:spcPts val="600"/>
              </a:spcBef>
              <a:spcAft>
                <a:spcPts val="600"/>
              </a:spcAft>
              <a:defRPr/>
            </a:pPr>
            <a:r>
              <a:rPr kumimoji="0" lang="en-US" sz="2800" b="1" i="0" u="sng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City of Gardena received no findings</a:t>
            </a:r>
            <a:endParaRPr lang="en-US" sz="2800" b="1" dirty="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2628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City of Gardena received an Unmodified Opinion</a:t>
            </a:r>
            <a:endParaRPr lang="en-US" sz="2800" b="1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2628" indent="-34290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2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Unmodified opinion-</a:t>
            </a:r>
            <a:r>
              <a:rPr lang="en-US" sz="2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 opinion expressed by the auditor when the auditor concludes that the financial statements are presented fairly, in all material respects, in accordance with the applicable financial reporting framework.</a:t>
            </a:r>
          </a:p>
          <a:p>
            <a:pPr marL="452628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8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material weaknesses</a:t>
            </a:r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internal controls over financial reporting were reported</a:t>
            </a:r>
            <a:endParaRPr lang="en-US" sz="2800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452628" lvl="1" indent="-342900">
              <a:spcBef>
                <a:spcPts val="600"/>
              </a:spcBef>
              <a:spcAft>
                <a:spcPts val="60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material weakness is a deficiency, or a combination of deficiencies, in internal control, such that there is a reasonable possibility that a material misstatement of the entity’s financial statements will not be prevented, or detected and corrected, on a timely basis.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DB2A9B4B-A517-9F04-5F67-0862EA16B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268AD7C-C9DB-6DE1-9748-F46FC0082F70}"/>
              </a:ext>
            </a:extLst>
          </p:cNvPr>
          <p:cNvSpPr txBox="1"/>
          <p:nvPr/>
        </p:nvSpPr>
        <p:spPr>
          <a:xfrm>
            <a:off x="4827039" y="5225438"/>
            <a:ext cx="28966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>
                <a:latin typeface="Arial" panose="020B0604020202020204" pitchFamily="34" charset="0"/>
                <a:cs typeface="Arial" panose="020B0604020202020204" pitchFamily="34" charset="0"/>
              </a:rPr>
              <a:t>4 Levels of Audit Opinions</a:t>
            </a:r>
          </a:p>
          <a:p>
            <a:pPr marL="800100" lvl="1" indent="-342900"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Unmodified</a:t>
            </a:r>
          </a:p>
          <a:p>
            <a:pPr marL="800100" lvl="1" indent="-342900"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Modified</a:t>
            </a:r>
          </a:p>
          <a:p>
            <a:pPr marL="800100" lvl="1" indent="-342900"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Adverse</a:t>
            </a:r>
          </a:p>
          <a:p>
            <a:pPr marL="800100" lvl="1" indent="-342900">
              <a:buAutoNum type="arabicPeriod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Disclaimer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358CBF3-3CB1-AC65-C63F-BAF7FF7A34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980325A2-7650-6C0D-2663-F4B303953E9A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Audit Results</a:t>
            </a:r>
          </a:p>
        </p:txBody>
      </p:sp>
    </p:spTree>
    <p:extLst>
      <p:ext uri="{BB962C8B-B14F-4D97-AF65-F5344CB8AC3E}">
        <p14:creationId xmlns:p14="http://schemas.microsoft.com/office/powerpoint/2010/main" val="38185312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C3C8EB8E-60F5-4F14-B8BD-174C432694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graphicFrame>
        <p:nvGraphicFramePr>
          <p:cNvPr id="8" name="Table 4">
            <a:extLst>
              <a:ext uri="{FF2B5EF4-FFF2-40B4-BE49-F238E27FC236}">
                <a16:creationId xmlns:a16="http://schemas.microsoft.com/office/drawing/2014/main" id="{9EBB137D-88F7-9EBC-2B2E-D205120E59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653049"/>
              </p:ext>
            </p:extLst>
          </p:nvPr>
        </p:nvGraphicFramePr>
        <p:xfrm>
          <a:off x="1543050" y="1429350"/>
          <a:ext cx="9105900" cy="4244792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6505574">
                  <a:extLst>
                    <a:ext uri="{9D8B030D-6E8A-4147-A177-3AD203B41FA5}">
                      <a16:colId xmlns:a16="http://schemas.microsoft.com/office/drawing/2014/main" val="2234134952"/>
                    </a:ext>
                  </a:extLst>
                </a:gridCol>
                <a:gridCol w="2600326">
                  <a:extLst>
                    <a:ext uri="{9D8B030D-6E8A-4147-A177-3AD203B41FA5}">
                      <a16:colId xmlns:a16="http://schemas.microsoft.com/office/drawing/2014/main" val="613197921"/>
                    </a:ext>
                  </a:extLst>
                </a:gridCol>
              </a:tblGrid>
              <a:tr h="530599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General Fund Audited FY 2023-2024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Amount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1410354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Revenue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$86,857,509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375752540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Expenditures 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$85,910,428 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8757066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2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Budget Surplus / </a:t>
                      </a:r>
                      <a:r>
                        <a:rPr lang="en-US" sz="26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(Deficit)</a:t>
                      </a:r>
                    </a:p>
                  </a:txBody>
                  <a:tcPr marL="121920" marR="121920" marT="60960" marB="6096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$947,081</a:t>
                      </a:r>
                    </a:p>
                  </a:txBody>
                  <a:tcPr marL="121920" marR="121920" marT="60960" marB="6096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561436237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 Reserve Beginning Balance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$34,203,494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793784845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2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Property Acquisition**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($1,659,958)</a:t>
                      </a:r>
                    </a:p>
                  </a:txBody>
                  <a:tcPr marL="121920" marR="121920" marT="60960" marB="60960"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1604739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2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 Reserve Ending Balance*</a:t>
                      </a:r>
                    </a:p>
                  </a:txBody>
                  <a:tcPr marL="121920" marR="121920" marT="60960" marB="6096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$33,490,617</a:t>
                      </a:r>
                    </a:p>
                  </a:txBody>
                  <a:tcPr marL="121920" marR="121920" marT="60960" marB="6096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868330872"/>
                  </a:ext>
                </a:extLst>
              </a:tr>
              <a:tr h="530599">
                <a:tc>
                  <a:txBody>
                    <a:bodyPr/>
                    <a:lstStyle/>
                    <a:p>
                      <a:r>
                        <a:rPr lang="en-US" sz="2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GF Reserve Balance % of Expenditures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39%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131352061"/>
                  </a:ext>
                </a:extLst>
              </a:tr>
            </a:tbl>
          </a:graphicData>
        </a:graphic>
      </p:graphicFrame>
      <p:sp>
        <p:nvSpPr>
          <p:cNvPr id="13" name="Title 1">
            <a:extLst>
              <a:ext uri="{FF2B5EF4-FFF2-40B4-BE49-F238E27FC236}">
                <a16:creationId xmlns:a16="http://schemas.microsoft.com/office/drawing/2014/main" id="{390D2451-62F7-AA87-44CC-703DA284A4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560" y="104267"/>
            <a:ext cx="10515600" cy="1221917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Fiscal Year 2023-2024</a:t>
            </a:r>
            <a:b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latin typeface="Arial" panose="020B0604020202020204" pitchFamily="34" charset="0"/>
                <a:cs typeface="Arial" panose="020B0604020202020204" pitchFamily="34" charset="0"/>
              </a:rPr>
              <a:t>Audited General Fund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009F9F-3617-93FC-25D2-9194BEDB60E6}"/>
              </a:ext>
            </a:extLst>
          </p:cNvPr>
          <p:cNvSpPr txBox="1"/>
          <p:nvPr/>
        </p:nvSpPr>
        <p:spPr>
          <a:xfrm>
            <a:off x="1154579" y="6012492"/>
            <a:ext cx="36748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*General Fund – Fund 010 only</a:t>
            </a:r>
          </a:p>
          <a:p>
            <a:r>
              <a:rPr lang="en-US" sz="1400" dirty="0"/>
              <a:t>**Gardena Blvd Parking Lot</a:t>
            </a:r>
          </a:p>
        </p:txBody>
      </p:sp>
      <p:sp>
        <p:nvSpPr>
          <p:cNvPr id="9" name="Slide Number Placeholder 2">
            <a:extLst>
              <a:ext uri="{FF2B5EF4-FFF2-40B4-BE49-F238E27FC236}">
                <a16:creationId xmlns:a16="http://schemas.microsoft.com/office/drawing/2014/main" id="{C98A260D-5159-C94B-98BA-09A2723E6E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083894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4E75B469-C36D-493B-B80F-5ADAFD403FE5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37E2FAC-DBC9-4E94-B9E5-D8BC2A7B2B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7560" y="1205908"/>
            <a:ext cx="10336240" cy="3777622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Gardena received the Certificate of Achievement for Excellence in Financial Reporting from the Government Finance Officers Association (GFOA) for the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38th 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consecutive year for the Fiscal Year 2022-23 ACFR</a:t>
            </a:r>
          </a:p>
          <a:p>
            <a:pPr marL="0" indent="0">
              <a:buNone/>
            </a:pPr>
            <a:endParaRPr lang="en-US" sz="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was awarded the Distinguished Budget Presentation Award for its Biennial Budget Fiscal Year 2024-25 &amp; 2025-26 for the </a:t>
            </a:r>
            <a:r>
              <a:rPr lang="en-US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4th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consecutive budget cycle or 8</a:t>
            </a:r>
            <a:r>
              <a:rPr lang="en-US" sz="2400" baseline="30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consecutive year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5D7B7A4-ACF0-4DF2-B6CA-937FB58FBE7A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B4C7A61B-E417-382D-5E02-25B7AA1057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44E718-B65B-D6E2-FB59-18590DA9E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952" y="3998338"/>
            <a:ext cx="1973924" cy="235481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C7C412E-CC16-4CCF-FF57-62D4743EFC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1272" y="3998338"/>
            <a:ext cx="1827739" cy="24108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9B8456D-9D11-0B97-3FE9-AA0314660A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23D2104-1D98-C3F0-AFD3-F32DF61377AC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Awards</a:t>
            </a:r>
          </a:p>
        </p:txBody>
      </p:sp>
    </p:spTree>
    <p:extLst>
      <p:ext uri="{BB962C8B-B14F-4D97-AF65-F5344CB8AC3E}">
        <p14:creationId xmlns:p14="http://schemas.microsoft.com/office/powerpoint/2010/main" val="215544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B5438FA1-417E-91B6-0881-2BEEDBC49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1D64411-85BB-ECAD-8317-80BE2ABB7610}"/>
              </a:ext>
            </a:extLst>
          </p:cNvPr>
          <p:cNvSpPr/>
          <p:nvPr/>
        </p:nvSpPr>
        <p:spPr>
          <a:xfrm>
            <a:off x="0" y="680111"/>
            <a:ext cx="12192000" cy="7023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4197507-BEF1-9E1F-926B-5D6F2D039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840" y="1048877"/>
            <a:ext cx="11132736" cy="5590982"/>
          </a:xfrm>
        </p:spPr>
        <p:txBody>
          <a:bodyPr>
            <a:normAutofit fontScale="92500" lnSpcReduction="20000"/>
          </a:bodyPr>
          <a:lstStyle/>
          <a:p>
            <a:r>
              <a:rPr lang="en-US" sz="1900" b="1" u="sng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Fiscal Responsibility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 surplus of $947,081 for the General Fund</a:t>
            </a:r>
          </a:p>
          <a:p>
            <a:r>
              <a:rPr lang="en-US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Efficiency &amp; Adaptability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Implementing various electronic processes and online services</a:t>
            </a:r>
          </a:p>
          <a:p>
            <a:r>
              <a:rPr lang="en-US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Economic Vibrancy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Council approved the Gardena Blvd/Downtown Revitalization Project</a:t>
            </a:r>
          </a:p>
          <a:p>
            <a:r>
              <a:rPr lang="en-US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Engagement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Police Department held various community meetings (District Policing, etc.) and provide various training classes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Recreation &amp; Human Services Department successfully hosted more than 100 events 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City engagement events such as the State of the City, Budget Forums, and informative Council meetings presentations.</a:t>
            </a:r>
          </a:p>
          <a:p>
            <a:r>
              <a:rPr lang="en-US" sz="19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Quality of Life, Safety &amp; Infrastructure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Council approved the design for the Mas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Fukai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Community Center and approved the construction of the Aquatic &amp; Senior Center  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Completion of various street projects including Budlong Ave &amp; </a:t>
            </a:r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Halldale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Ave Street Improvements and Van Ness Ave Street Improvement projects and maintain one of the highest street PCI rating in the State; over $71 million in projects.</a:t>
            </a:r>
            <a:endParaRPr lang="en-US" sz="3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Completion of Fire Station #158 Roof Replacement </a:t>
            </a:r>
          </a:p>
          <a:p>
            <a:pPr lvl="1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Acquisition of the Gardena Blvd parking lot to provide additional public parking spaces for community businesses</a:t>
            </a:r>
          </a:p>
          <a:p>
            <a:pPr lvl="1"/>
            <a:r>
              <a:rPr lang="en-US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GTrans</a:t>
            </a:r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acquired 21 CNG Buses &amp; 7 Zero-Emission Buses; 7X line, Beach line, &amp; BOLT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05F01E8-5AF7-2A45-3F51-EA5614964872}"/>
              </a:ext>
            </a:extLst>
          </p:cNvPr>
          <p:cNvSpPr txBox="1"/>
          <p:nvPr/>
        </p:nvSpPr>
        <p:spPr>
          <a:xfrm>
            <a:off x="10068802" y="322287"/>
            <a:ext cx="21231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December 17, 2024</a:t>
            </a:r>
          </a:p>
        </p:txBody>
      </p:sp>
      <p:sp>
        <p:nvSpPr>
          <p:cNvPr id="14" name="Slide Number Placeholder 2">
            <a:extLst>
              <a:ext uri="{FF2B5EF4-FFF2-40B4-BE49-F238E27FC236}">
                <a16:creationId xmlns:a16="http://schemas.microsoft.com/office/drawing/2014/main" id="{F63A31F1-9802-2F3C-A84A-532409881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66495" y="6353150"/>
            <a:ext cx="779767" cy="365125"/>
          </a:xfrm>
        </p:spPr>
        <p:txBody>
          <a:bodyPr/>
          <a:lstStyle/>
          <a:p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81BC180-08EB-94DF-20A6-FEF2980DD5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3683" y="144242"/>
            <a:ext cx="763877" cy="764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3D98001-88CD-3F51-7083-0407B5ED53CF}"/>
              </a:ext>
            </a:extLst>
          </p:cNvPr>
          <p:cNvSpPr txBox="1">
            <a:spLocks/>
          </p:cNvSpPr>
          <p:nvPr/>
        </p:nvSpPr>
        <p:spPr>
          <a:xfrm>
            <a:off x="1017560" y="104267"/>
            <a:ext cx="10515600" cy="122191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Accomplishments – FY 2024</a:t>
            </a:r>
          </a:p>
        </p:txBody>
      </p:sp>
    </p:spTree>
    <p:extLst>
      <p:ext uri="{BB962C8B-B14F-4D97-AF65-F5344CB8AC3E}">
        <p14:creationId xmlns:p14="http://schemas.microsoft.com/office/powerpoint/2010/main" val="3060876063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ishers">
    <a:dk1>
      <a:srgbClr val="4B4F54"/>
    </a:dk1>
    <a:lt1>
      <a:srgbClr val="FFFFFF"/>
    </a:lt1>
    <a:dk2>
      <a:srgbClr val="4C8B2B"/>
    </a:dk2>
    <a:lt2>
      <a:srgbClr val="004A97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Franklin Gothic">
    <a:majorFont>
      <a:latin typeface="Franklin Gothic Medium" panose="020B0603020102020204"/>
      <a:ea typeface=""/>
      <a:cs typeface=""/>
      <a:font script="Jpan" typeface="HG創英角ｺﾞｼｯｸUB"/>
      <a:font script="Hang" typeface="돋움"/>
      <a:font script="Hans" typeface="隶书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Franklin Gothic Book" panose="020B0503020102020204"/>
      <a:ea typeface=""/>
      <a:cs typeface=""/>
      <a:font script="Jpan" typeface="HGｺﾞｼｯｸE"/>
      <a:font script="Hang" typeface="돋움"/>
      <a:font script="Hans" typeface="华文楷体"/>
      <a:font script="Hant" typeface="微軟正黑體"/>
      <a:font script="Arab" typeface="Tahoma"/>
      <a:font script="Hebr" typeface="Aharoni"/>
      <a:font script="Thai" typeface="Lily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Office Them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6847</TotalTime>
  <Words>2190</Words>
  <Application>Microsoft Office PowerPoint</Application>
  <PresentationFormat>Widescreen</PresentationFormat>
  <Paragraphs>358</Paragraphs>
  <Slides>25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4" baseType="lpstr">
      <vt:lpstr>Arial</vt:lpstr>
      <vt:lpstr>Calibri</vt:lpstr>
      <vt:lpstr>Century Gothic</vt:lpstr>
      <vt:lpstr>Franklin Gothic Book</vt:lpstr>
      <vt:lpstr>Franklin Gothic Medium</vt:lpstr>
      <vt:lpstr>Google Sans</vt:lpstr>
      <vt:lpstr>Wingdings</vt:lpstr>
      <vt:lpstr>Wingdings 3</vt:lpstr>
      <vt:lpstr>Wisp</vt:lpstr>
      <vt:lpstr>Financial Audit Report For the Fiscal Year Ended June 30, 2024  </vt:lpstr>
      <vt:lpstr>Contents</vt:lpstr>
      <vt:lpstr>Independent Audit Conducted by Gruber and Lopez, Inc.</vt:lpstr>
      <vt:lpstr>PowerPoint Presentation</vt:lpstr>
      <vt:lpstr>PowerPoint Presentation</vt:lpstr>
      <vt:lpstr>PowerPoint Presentation</vt:lpstr>
      <vt:lpstr>Fiscal Year 2023-2024 Audited General Fund</vt:lpstr>
      <vt:lpstr>PowerPoint Presentation</vt:lpstr>
      <vt:lpstr>PowerPoint Presentation</vt:lpstr>
      <vt:lpstr>Financial SWOT Analysis</vt:lpstr>
      <vt:lpstr>City Financial Challenge #1  CalPERS Unfunded Accrued Liability (ULA) Cost</vt:lpstr>
      <vt:lpstr>PowerPoint Presentation</vt:lpstr>
      <vt:lpstr>PowerPoint Presentation</vt:lpstr>
      <vt:lpstr>PowerPoint Presentation</vt:lpstr>
      <vt:lpstr>City Financial Challenge #2  Los Angeles County Fire Protection Service Cost Adjustment</vt:lpstr>
      <vt:lpstr>PowerPoint Presentation</vt:lpstr>
      <vt:lpstr>City Financial Challenge #3  Casino Legislation SB 549</vt:lpstr>
      <vt:lpstr>PowerPoint Presentation</vt:lpstr>
      <vt:lpstr>PowerPoint Presentation</vt:lpstr>
      <vt:lpstr>PowerPoint Presentation</vt:lpstr>
      <vt:lpstr>General Fund 10-Year Reserve Balance Scenario</vt:lpstr>
      <vt:lpstr>General Fund 10-Year Forward Reserve Balance Scenario</vt:lpstr>
      <vt:lpstr>PowerPoint Presentation</vt:lpstr>
      <vt:lpstr>PowerPoint Presentation</vt:lpstr>
      <vt:lpstr>Financial Audit Report For the Fiscal Year Ended June 30, 2024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CITY OF GARDENA</dc:title>
  <dc:creator>Khoi Quach</dc:creator>
  <cp:lastModifiedBy>Khoi Quach</cp:lastModifiedBy>
  <cp:revision>89</cp:revision>
  <cp:lastPrinted>2024-12-17T17:48:48Z</cp:lastPrinted>
  <dcterms:created xsi:type="dcterms:W3CDTF">2020-12-11T15:41:31Z</dcterms:created>
  <dcterms:modified xsi:type="dcterms:W3CDTF">2025-02-27T16:20:24Z</dcterms:modified>
</cp:coreProperties>
</file>