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8" r:id="rId2"/>
    <p:sldId id="295" r:id="rId3"/>
    <p:sldId id="277" r:id="rId4"/>
    <p:sldId id="299" r:id="rId5"/>
    <p:sldId id="282" r:id="rId6"/>
    <p:sldId id="296" r:id="rId7"/>
    <p:sldId id="298" r:id="rId8"/>
    <p:sldId id="297" r:id="rId9"/>
    <p:sldId id="275" r:id="rId10"/>
  </p:sldIdLst>
  <p:sldSz cx="12192000" cy="6858000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37" autoAdjust="0"/>
    <p:restoredTop sz="60601" autoAdjust="0"/>
  </p:normalViewPr>
  <p:slideViewPr>
    <p:cSldViewPr snapToGrid="0">
      <p:cViewPr varScale="1">
        <p:scale>
          <a:sx n="159" d="100"/>
          <a:sy n="159" d="100"/>
        </p:scale>
        <p:origin x="37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7" d="100"/>
          <a:sy n="107" d="100"/>
        </p:scale>
        <p:origin x="2448" y="12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84E1EB8C-8C3F-4AAB-8813-3C7E505E64C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Notes Placeholder 7">
            <a:extLst>
              <a:ext uri="{FF2B5EF4-FFF2-40B4-BE49-F238E27FC236}">
                <a16:creationId xmlns:a16="http://schemas.microsoft.com/office/drawing/2014/main" id="{5FA66DC9-0300-4671-BF58-A453B199EC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Image Placeholder 9">
            <a:extLst>
              <a:ext uri="{FF2B5EF4-FFF2-40B4-BE49-F238E27FC236}">
                <a16:creationId xmlns:a16="http://schemas.microsoft.com/office/drawing/2014/main" id="{F5B78A95-89E5-B863-2EB4-FF3CB4D50B7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973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8181" y="4473892"/>
            <a:ext cx="5790215" cy="3660458"/>
          </a:xfrm>
          <a:prstGeom prst="rect">
            <a:avLst/>
          </a:prstGeom>
        </p:spPr>
        <p:txBody>
          <a:bodyPr/>
          <a:lstStyle/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559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8182" y="4473891"/>
            <a:ext cx="5505450" cy="4503131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Option 1: Delay the program to an indefinite time to see if construction costs possibly experience a decline in the near future. </a:t>
            </a:r>
          </a:p>
          <a:p>
            <a:pPr marL="800100" marR="0" lvl="1" indent="-34290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However, historically construction costs don’t usually decline.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Option 2: Maintain and continue seeking applicants with the existing program</a:t>
            </a:r>
          </a:p>
          <a:p>
            <a:pPr marL="800100" marR="0" lvl="1" indent="-34290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With the applicant’s match, the total project budget could reach up to $80,000 ($40,000 City and $40,000 Applicant).  </a:t>
            </a:r>
          </a:p>
          <a:p>
            <a:pPr marL="800100" marR="0" lvl="1" indent="-34290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Although this grant amount would enable the City to support approximately 5-8 businesses within the $250,000 budget, given the current construction costs, the impact on each façade would be limited to painting, some signage improvements, and possibly minor lighting. 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Option 3: Enhance each grant funding to $60,000, and also allowing a matching grant of an additional amount up to $60,000. </a:t>
            </a:r>
          </a:p>
          <a:p>
            <a:pPr marL="800100" marR="0" lvl="1" indent="-34290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additional amount would require the applicant's dollar-for-dollar match. </a:t>
            </a:r>
          </a:p>
          <a:p>
            <a:pPr marL="800100" marR="0" lvl="1" indent="-34290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With the </a:t>
            </a: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applicant’s match, the total project budget could reach up to $180,000 ($120,000 City and $60,000 Applicant). </a:t>
            </a:r>
          </a:p>
          <a:p>
            <a:pPr marL="800100" marR="0" lvl="1" indent="-34290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While the revised grant amount would position us more competitively compared to neighboring cities' programs and obtain a noticeable façade improvement to a building, it's important to note that this adjustment would limit the number of projects funded to about 2 projects.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000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Miguel Ramirez, the project consultant from MDG Consulting, is also here tonight to answer any questions related to the grant program.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584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8EC82-8089-F50B-A013-4AEF78FEC1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EDCE8F-B4C7-8129-9A33-2B6550BEB0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0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9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0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1F4F52-B909-1554-DA78-7137BF6D7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296CF-4C50-4645-6147-CBB50179D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F7E71E-5CD8-D44A-07D7-33276AA5B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662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81901-89FC-C84D-01B8-F962E2BD7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253204-437E-2F47-0F25-644797E71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143EAD-C206-1F8F-C5CD-E851C7DCE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7A0E06-1E15-B2EC-2492-902D78BC0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8B4A56-4A8E-0E93-BC77-241F89018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326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0A9DA2-3984-FB3D-2583-B3B8C4847B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22E255-D969-1886-B381-5668553A08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AE495-B4CB-29F9-5922-655871EF9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4C767F-1C6A-EE17-6E1D-22084E60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525B54-129D-A7B8-3F88-2DDAE0A25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942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232A93-F0A1-A3DA-AD7F-BE63848830B8}"/>
              </a:ext>
            </a:extLst>
          </p:cNvPr>
          <p:cNvSpPr/>
          <p:nvPr userDrawn="1"/>
        </p:nvSpPr>
        <p:spPr>
          <a:xfrm>
            <a:off x="-19637" y="0"/>
            <a:ext cx="12192000" cy="1156029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6F8871-C3AC-0D68-A041-C1A759700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508" y="209271"/>
            <a:ext cx="9823513" cy="85437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66ED6-6C94-ECA1-AB0C-0AD72569FC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2C618-E1A2-6D13-E84F-0A1062C97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4101CB-437E-8015-469F-7BF071E56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583BF9-6A36-EC6F-3B58-0170E31DE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782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66A00-39C0-A0D9-E5E4-257FA029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009A8C-24AF-B739-1BBD-F3116F1E89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E7AD2B-2DCA-91A2-8876-504EE9755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C78636-79E5-59CD-5269-7AFB3D8CF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B552EE-741E-EB07-6715-C8AE31063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244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6489E-DABB-4C7D-17DD-5409C97B0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367F25-9C81-F5FE-F615-84EA7514C3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68107C-9B77-F981-1E29-D82D533A5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D980ED-63CF-BAF4-0005-2F5CC7179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56FC9B-598E-DEB5-9ACC-6ACA5C9F2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B1486F-C5A7-AFE2-AE29-DF14C5D5B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96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5103E4-930F-406B-353A-511BE74E1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BEF533-A0F4-F559-35FB-BD6DAB0000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0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B63E92-58E6-8E73-2ADC-6FFD045437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72976E-1005-CCA5-0E9D-74E59561E3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0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AB567E-B198-32DE-63AD-92F16FD357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5F33A0-AAEE-D288-0CD0-9745AB0D7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077ED0-7C41-B363-59B3-0324CDDBA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4DC839-4E17-408E-A0AD-2BEBAEF2D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738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FFED1-EE97-F92D-05D1-C13F93317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DCE3C1-E59A-96EF-8E49-0C4BB2977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CE3AF3-B4F4-842C-2B02-DC2838A8C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9E2570-CF99-589E-C496-73A063385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792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E44E62-222F-E43D-1758-2B9CBE478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C676D4-281D-C3F5-3008-90B35B7F9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B28C93-B5AE-7698-8053-851E247AC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783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8D31C-8F04-3912-E7E6-8F36E9451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545109-5C44-282C-6E91-D5A1050612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5688B1-A89B-D5DC-277A-71AAA52926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0"/>
            </a:lvl2pPr>
            <a:lvl3pPr marL="914411" indent="0">
              <a:buNone/>
              <a:defRPr sz="1200"/>
            </a:lvl3pPr>
            <a:lvl4pPr marL="1371617" indent="0">
              <a:buNone/>
              <a:defRPr sz="1000"/>
            </a:lvl4pPr>
            <a:lvl5pPr marL="1828823" indent="0">
              <a:buNone/>
              <a:defRPr sz="1000"/>
            </a:lvl5pPr>
            <a:lvl6pPr marL="2286029" indent="0">
              <a:buNone/>
              <a:defRPr sz="1000"/>
            </a:lvl6pPr>
            <a:lvl7pPr marL="2743234" indent="0">
              <a:buNone/>
              <a:defRPr sz="1000"/>
            </a:lvl7pPr>
            <a:lvl8pPr marL="3200440" indent="0">
              <a:buNone/>
              <a:defRPr sz="1000"/>
            </a:lvl8pPr>
            <a:lvl9pPr marL="3657646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22A6C3-C6CE-4AA2-B3E5-0EBD553DC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5F7E10-F5DF-3618-414A-A53274347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E4A70E-3878-6C28-53CB-D2302657B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296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CF5BC-E285-4B22-CC7C-3DC5EC960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A42B67-BCE9-3489-2B7F-692F9647EE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6" indent="0">
              <a:buNone/>
              <a:defRPr sz="2800"/>
            </a:lvl2pPr>
            <a:lvl3pPr marL="914411" indent="0">
              <a:buNone/>
              <a:defRPr sz="2400"/>
            </a:lvl3pPr>
            <a:lvl4pPr marL="1371617" indent="0">
              <a:buNone/>
              <a:defRPr sz="2000"/>
            </a:lvl4pPr>
            <a:lvl5pPr marL="1828823" indent="0">
              <a:buNone/>
              <a:defRPr sz="2000"/>
            </a:lvl5pPr>
            <a:lvl6pPr marL="2286029" indent="0">
              <a:buNone/>
              <a:defRPr sz="2000"/>
            </a:lvl6pPr>
            <a:lvl7pPr marL="2743234" indent="0">
              <a:buNone/>
              <a:defRPr sz="2000"/>
            </a:lvl7pPr>
            <a:lvl8pPr marL="3200440" indent="0">
              <a:buNone/>
              <a:defRPr sz="2000"/>
            </a:lvl8pPr>
            <a:lvl9pPr marL="3657646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60B253-4EA0-03E8-7527-5932D8D4B9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0"/>
            </a:lvl2pPr>
            <a:lvl3pPr marL="914411" indent="0">
              <a:buNone/>
              <a:defRPr sz="1200"/>
            </a:lvl3pPr>
            <a:lvl4pPr marL="1371617" indent="0">
              <a:buNone/>
              <a:defRPr sz="1000"/>
            </a:lvl4pPr>
            <a:lvl5pPr marL="1828823" indent="0">
              <a:buNone/>
              <a:defRPr sz="1000"/>
            </a:lvl5pPr>
            <a:lvl6pPr marL="2286029" indent="0">
              <a:buNone/>
              <a:defRPr sz="1000"/>
            </a:lvl6pPr>
            <a:lvl7pPr marL="2743234" indent="0">
              <a:buNone/>
              <a:defRPr sz="1000"/>
            </a:lvl7pPr>
            <a:lvl8pPr marL="3200440" indent="0">
              <a:buNone/>
              <a:defRPr sz="1000"/>
            </a:lvl8pPr>
            <a:lvl9pPr marL="3657646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B541B0-DDE8-ED63-6B4D-861784C4B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0DDD0B-61A8-BB22-69F2-59F637856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2B5729-23A7-29B9-2A7A-024835D76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344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6EDDE2-1529-F18B-6EAA-5B7DFCF3A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2B4B60-86AE-ED7C-1444-36D1517B99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684A2-EB8B-CE9C-93D2-6FBE556551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E21A8-4753-4940-9597-B10ACD2D0D4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EE6EC-F2D9-CC5F-3B65-B44BC8627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F1092-4626-723D-6714-D9FED0B111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737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3" indent="-228603" algn="l" defTabSz="91441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8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4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20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6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32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7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3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8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46B0842-6376-58B0-B8D0-C2F66C6647F4}"/>
              </a:ext>
            </a:extLst>
          </p:cNvPr>
          <p:cNvSpPr/>
          <p:nvPr/>
        </p:nvSpPr>
        <p:spPr>
          <a:xfrm>
            <a:off x="0" y="0"/>
            <a:ext cx="12192000" cy="4503634"/>
          </a:xfrm>
          <a:prstGeom prst="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5FAF92-6E43-B204-D962-E28D6D62AA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80261" y="1788935"/>
            <a:ext cx="9824752" cy="2387600"/>
          </a:xfrm>
        </p:spPr>
        <p:txBody>
          <a:bodyPr>
            <a:normAutofit/>
          </a:bodyPr>
          <a:lstStyle/>
          <a:p>
            <a:pPr algn="l"/>
            <a:r>
              <a:rPr lang="en-US" sz="4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Gardena Boulevard Revitalization-</a:t>
            </a:r>
            <a:br>
              <a:rPr lang="en-US" sz="4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4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Façade Improvement Program Guideline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FD8A23-3D19-2220-4895-809CB21A57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80261" y="4675263"/>
            <a:ext cx="8687680" cy="899459"/>
          </a:xfrm>
        </p:spPr>
        <p:txBody>
          <a:bodyPr/>
          <a:lstStyle/>
          <a:p>
            <a:pPr algn="l"/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Gardena Economic Business Advisory Commission (GEBAC)</a:t>
            </a:r>
          </a:p>
          <a:p>
            <a:pPr algn="l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February 11, 2025</a:t>
            </a:r>
          </a:p>
          <a:p>
            <a:endParaRPr lang="en-US" dirty="0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5625F7EE-241C-AD37-D4C6-CFD350F3DF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85" y="2622379"/>
            <a:ext cx="1553057" cy="1554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34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8202E-8BAB-B569-54A8-B9CC37EEF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508" y="209271"/>
            <a:ext cx="11175552" cy="854371"/>
          </a:xfrm>
        </p:spPr>
        <p:txBody>
          <a:bodyPr>
            <a:norm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53D4-8B8A-EF60-ECD5-19E25374FB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City of Gardena was awarded </a:t>
            </a:r>
            <a:r>
              <a:rPr lang="en-US" b="1" dirty="0"/>
              <a:t>$2 Million </a:t>
            </a:r>
            <a:r>
              <a:rPr lang="en-US" dirty="0"/>
              <a:t>State Earmark for the revitalization of Gardena Boulevard.</a:t>
            </a:r>
          </a:p>
          <a:p>
            <a:r>
              <a:rPr lang="en-US" b="1" dirty="0"/>
              <a:t>Commercial Façade Improvement </a:t>
            </a:r>
            <a:r>
              <a:rPr lang="en-US" dirty="0"/>
              <a:t>was selected as a grant activity to enhance the boulevard, creating a more inviting and modern atmosphere.</a:t>
            </a:r>
          </a:p>
          <a:p>
            <a:r>
              <a:rPr lang="en-US" sz="2800" dirty="0"/>
              <a:t>City Council approved GEBAC’s recommendations for a Façade Improvement Conceptual Design and Program for the revitalization of Gardena Boulevard.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184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16EB4-0177-34DD-EDDE-5F72887BE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508" y="209271"/>
            <a:ext cx="11030144" cy="854371"/>
          </a:xfrm>
        </p:spPr>
        <p:txBody>
          <a:bodyPr>
            <a:normAutofit/>
          </a:bodyPr>
          <a:lstStyle/>
          <a:p>
            <a:r>
              <a:rPr lang="en-US" dirty="0"/>
              <a:t>W. Gardena Blvd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1D43A1-E3B1-4612-81F7-BE01EFC031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289758"/>
            <a:ext cx="12180983" cy="556824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6B7FE83-E5F0-DB22-4A23-4551D1CC3001}"/>
              </a:ext>
            </a:extLst>
          </p:cNvPr>
          <p:cNvSpPr txBox="1"/>
          <p:nvPr/>
        </p:nvSpPr>
        <p:spPr>
          <a:xfrm rot="19244927">
            <a:off x="4165656" y="2236098"/>
            <a:ext cx="1799398" cy="369332"/>
          </a:xfrm>
          <a:prstGeom prst="rect">
            <a:avLst/>
          </a:prstGeom>
          <a:solidFill>
            <a:schemeClr val="dk2">
              <a:tint val="40000"/>
              <a:hueOff val="0"/>
              <a:satOff val="0"/>
              <a:lumOff val="0"/>
              <a:alpha val="56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/>
              <a:t>Budlong</a:t>
            </a:r>
            <a:r>
              <a:rPr lang="en-US" dirty="0"/>
              <a:t> Ave.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765734-276C-FCA9-CFCF-360756A0D2A8}"/>
              </a:ext>
            </a:extLst>
          </p:cNvPr>
          <p:cNvSpPr txBox="1"/>
          <p:nvPr/>
        </p:nvSpPr>
        <p:spPr>
          <a:xfrm rot="17986330">
            <a:off x="8535041" y="3244333"/>
            <a:ext cx="1585135" cy="369332"/>
          </a:xfrm>
          <a:prstGeom prst="rect">
            <a:avLst/>
          </a:prstGeom>
          <a:solidFill>
            <a:schemeClr val="bg2">
              <a:lumMod val="90000"/>
              <a:alpha val="50051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ysClr val="windowText" lastClr="000000"/>
                </a:solidFill>
              </a:rPr>
              <a:t>Vermont Ave. </a:t>
            </a:r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id="{325ED378-F1BF-6B4F-251C-48DF31907ABD}"/>
              </a:ext>
            </a:extLst>
          </p:cNvPr>
          <p:cNvSpPr/>
          <p:nvPr/>
        </p:nvSpPr>
        <p:spPr>
          <a:xfrm>
            <a:off x="3512380" y="2955777"/>
            <a:ext cx="5483880" cy="2533846"/>
          </a:xfrm>
          <a:custGeom>
            <a:avLst/>
            <a:gdLst>
              <a:gd name="connsiteX0" fmla="*/ 798653 w 5185458"/>
              <a:gd name="connsiteY0" fmla="*/ 0 h 2395959"/>
              <a:gd name="connsiteX1" fmla="*/ 5185458 w 5185458"/>
              <a:gd name="connsiteY1" fmla="*/ 1446835 h 2395959"/>
              <a:gd name="connsiteX2" fmla="*/ 4629873 w 5185458"/>
              <a:gd name="connsiteY2" fmla="*/ 2395959 h 2395959"/>
              <a:gd name="connsiteX3" fmla="*/ 0 w 5185458"/>
              <a:gd name="connsiteY3" fmla="*/ 590308 h 2395959"/>
              <a:gd name="connsiteX4" fmla="*/ 798653 w 5185458"/>
              <a:gd name="connsiteY4" fmla="*/ 0 h 2395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5458" h="2395959">
                <a:moveTo>
                  <a:pt x="798653" y="0"/>
                </a:moveTo>
                <a:lnTo>
                  <a:pt x="5185458" y="1446835"/>
                </a:lnTo>
                <a:lnTo>
                  <a:pt x="4629873" y="2395959"/>
                </a:lnTo>
                <a:lnTo>
                  <a:pt x="0" y="590308"/>
                </a:lnTo>
                <a:lnTo>
                  <a:pt x="798653" y="0"/>
                </a:lnTo>
                <a:close/>
              </a:path>
            </a:pathLst>
          </a:custGeom>
          <a:solidFill>
            <a:srgbClr val="FFC000">
              <a:alpha val="36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640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6965-8F52-AB02-6B80-D877C7AE7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142" y="209271"/>
            <a:ext cx="11506874" cy="854371"/>
          </a:xfrm>
        </p:spPr>
        <p:txBody>
          <a:bodyPr>
            <a:normAutofit/>
          </a:bodyPr>
          <a:lstStyle/>
          <a:p>
            <a:r>
              <a:rPr lang="en-US" dirty="0"/>
              <a:t>Façade Improvement Program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A9F3F-BBB1-0B9A-8D28-172B8BBC0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Paint Program </a:t>
            </a:r>
            <a:r>
              <a:rPr lang="en-US" dirty="0"/>
              <a:t>– To enhance building exteriors through coordinated repainting.</a:t>
            </a:r>
          </a:p>
          <a:p>
            <a:r>
              <a:rPr lang="en-US" b="1" dirty="0"/>
              <a:t>Signage Program </a:t>
            </a:r>
            <a:r>
              <a:rPr lang="en-US" dirty="0"/>
              <a:t>– To introduce standardized, pre-designed blade signage for businesses. </a:t>
            </a:r>
          </a:p>
          <a:p>
            <a:r>
              <a:rPr lang="en-US" b="1" dirty="0"/>
              <a:t>Awning Program </a:t>
            </a:r>
            <a:r>
              <a:rPr lang="en-US" dirty="0"/>
              <a:t>– To provide pre-designed awnings to improve storefront aesthetics.</a:t>
            </a:r>
          </a:p>
        </p:txBody>
      </p:sp>
    </p:spTree>
    <p:extLst>
      <p:ext uri="{BB962C8B-B14F-4D97-AF65-F5344CB8AC3E}">
        <p14:creationId xmlns:p14="http://schemas.microsoft.com/office/powerpoint/2010/main" val="2170100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D6B4C-12D6-FF14-813D-32CD6629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Façade Design – Paint Program</a:t>
            </a:r>
            <a:endParaRPr lang="en-US" dirty="0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75D7B590-5B72-14D5-6F31-1F0E2D992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59828" y="6492875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7E1A54F-6344-A247-9B9D-D6F9EAD9F47C}" type="slidenum"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5</a:t>
            </a:fld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5" name="Picture 4" descr="A drawing of a storefront&#10;&#10;Description automatically generated">
            <a:extLst>
              <a:ext uri="{FF2B5EF4-FFF2-40B4-BE49-F238E27FC236}">
                <a16:creationId xmlns:a16="http://schemas.microsoft.com/office/drawing/2014/main" id="{8E7056F9-3F92-B335-833C-653F2C12C2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0188"/>
          <a:stretch/>
        </p:blipFill>
        <p:spPr>
          <a:xfrm>
            <a:off x="2645228" y="1422599"/>
            <a:ext cx="6980499" cy="50702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B7E3692-32A4-1421-B954-181D65B84E52}"/>
              </a:ext>
            </a:extLst>
          </p:cNvPr>
          <p:cNvSpPr txBox="1"/>
          <p:nvPr/>
        </p:nvSpPr>
        <p:spPr>
          <a:xfrm>
            <a:off x="10317691" y="5584751"/>
            <a:ext cx="2362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Darker Shade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8E8DB0-D41F-8C40-77EF-7EE37BF87306}"/>
              </a:ext>
            </a:extLst>
          </p:cNvPr>
          <p:cNvSpPr txBox="1"/>
          <p:nvPr/>
        </p:nvSpPr>
        <p:spPr>
          <a:xfrm>
            <a:off x="10291046" y="2788338"/>
            <a:ext cx="20166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Lighter Shade</a:t>
            </a:r>
          </a:p>
        </p:txBody>
      </p:sp>
      <p:sp>
        <p:nvSpPr>
          <p:cNvPr id="12" name="Left Arrow 33">
            <a:extLst>
              <a:ext uri="{FF2B5EF4-FFF2-40B4-BE49-F238E27FC236}">
                <a16:creationId xmlns:a16="http://schemas.microsoft.com/office/drawing/2014/main" id="{389FA4DD-31D7-269F-9901-962123267F50}"/>
              </a:ext>
            </a:extLst>
          </p:cNvPr>
          <p:cNvSpPr/>
          <p:nvPr/>
        </p:nvSpPr>
        <p:spPr>
          <a:xfrm>
            <a:off x="8884859" y="2908990"/>
            <a:ext cx="1278737" cy="124400"/>
          </a:xfrm>
          <a:prstGeom prst="leftArrow">
            <a:avLst/>
          </a:prstGeom>
          <a:solidFill>
            <a:schemeClr val="accent1">
              <a:alpha val="69856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Arrow 34">
            <a:extLst>
              <a:ext uri="{FF2B5EF4-FFF2-40B4-BE49-F238E27FC236}">
                <a16:creationId xmlns:a16="http://schemas.microsoft.com/office/drawing/2014/main" id="{7CBC0F1A-9F43-B950-D797-964D557322E2}"/>
              </a:ext>
            </a:extLst>
          </p:cNvPr>
          <p:cNvSpPr/>
          <p:nvPr/>
        </p:nvSpPr>
        <p:spPr>
          <a:xfrm>
            <a:off x="8884859" y="5707217"/>
            <a:ext cx="1317173" cy="124400"/>
          </a:xfrm>
          <a:prstGeom prst="leftArrow">
            <a:avLst/>
          </a:prstGeom>
          <a:solidFill>
            <a:schemeClr val="accent1">
              <a:alpha val="69856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38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84289-2B65-A002-F377-4A203D854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 Palettes - White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01243C66-BE7B-6D02-9C8C-195DDAA1EB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1078961"/>
              </p:ext>
            </p:extLst>
          </p:nvPr>
        </p:nvGraphicFramePr>
        <p:xfrm>
          <a:off x="925428" y="1733049"/>
          <a:ext cx="10341144" cy="4383535"/>
        </p:xfrm>
        <a:graphic>
          <a:graphicData uri="http://schemas.openxmlformats.org/drawingml/2006/table">
            <a:tbl>
              <a:tblPr>
                <a:tableStyleId>{7E9639D4-E3E2-4D34-9284-5A2195B3D0D7}</a:tableStyleId>
              </a:tblPr>
              <a:tblGrid>
                <a:gridCol w="1107909">
                  <a:extLst>
                    <a:ext uri="{9D8B030D-6E8A-4147-A177-3AD203B41FA5}">
                      <a16:colId xmlns:a16="http://schemas.microsoft.com/office/drawing/2014/main" val="1043876198"/>
                    </a:ext>
                  </a:extLst>
                </a:gridCol>
                <a:gridCol w="2015289">
                  <a:extLst>
                    <a:ext uri="{9D8B030D-6E8A-4147-A177-3AD203B41FA5}">
                      <a16:colId xmlns:a16="http://schemas.microsoft.com/office/drawing/2014/main" val="3986863912"/>
                    </a:ext>
                  </a:extLst>
                </a:gridCol>
                <a:gridCol w="2047374">
                  <a:extLst>
                    <a:ext uri="{9D8B030D-6E8A-4147-A177-3AD203B41FA5}">
                      <a16:colId xmlns:a16="http://schemas.microsoft.com/office/drawing/2014/main" val="69850230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3982256915"/>
                    </a:ext>
                  </a:extLst>
                </a:gridCol>
                <a:gridCol w="2075447">
                  <a:extLst>
                    <a:ext uri="{9D8B030D-6E8A-4147-A177-3AD203B41FA5}">
                      <a16:colId xmlns:a16="http://schemas.microsoft.com/office/drawing/2014/main" val="2492171854"/>
                    </a:ext>
                  </a:extLst>
                </a:gridCol>
                <a:gridCol w="1990225">
                  <a:extLst>
                    <a:ext uri="{9D8B030D-6E8A-4147-A177-3AD203B41FA5}">
                      <a16:colId xmlns:a16="http://schemas.microsoft.com/office/drawing/2014/main" val="1321028949"/>
                    </a:ext>
                  </a:extLst>
                </a:gridCol>
              </a:tblGrid>
              <a:tr h="673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  <a:latin typeface="Calibri (Body)"/>
                        </a:rPr>
                        <a:t>BEHR CHART NUMBER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  <a:latin typeface="Calibri (Body)"/>
                        </a:rPr>
                        <a:t>BEHR COLOR NAME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  <a:latin typeface="Calibri (Body)"/>
                        </a:rPr>
                        <a:t>COLOR SAMPLE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  <a:latin typeface="Calibri (Body)"/>
                        </a:rPr>
                        <a:t>BEHR CHART NUMBER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  <a:latin typeface="Calibri (Body)"/>
                        </a:rPr>
                        <a:t>BEHR COLOR NAME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  <a:latin typeface="Calibri (Body)"/>
                        </a:rPr>
                        <a:t>COLOR SAMPLE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15616393"/>
                  </a:ext>
                </a:extLst>
              </a:tr>
              <a:tr h="18551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>
                          <a:effectLst/>
                          <a:latin typeface="Calibri (Body)"/>
                        </a:rPr>
                        <a:t>OR-W11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  <a:latin typeface="Calibri (Body)"/>
                        </a:rPr>
                        <a:t>White Mocha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  <a:latin typeface="Calibri (Body)"/>
                        </a:rPr>
                        <a:t> 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  <a:latin typeface="Calibri (Body)"/>
                        </a:rPr>
                        <a:t>GR-W12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  <a:latin typeface="Calibri (Body)"/>
                        </a:rPr>
                        <a:t>Confident White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>
                          <a:effectLst/>
                          <a:latin typeface="Calibri (Body)"/>
                        </a:rPr>
                        <a:t> 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68474851"/>
                  </a:ext>
                </a:extLst>
              </a:tr>
              <a:tr h="18551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  <a:latin typeface="Calibri (Body)"/>
                        </a:rPr>
                        <a:t>BWC-11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  <a:latin typeface="Calibri (Body)"/>
                        </a:rPr>
                        <a:t>Fresh Popcorn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>
                          <a:effectLst/>
                          <a:latin typeface="Calibri (Body)"/>
                        </a:rPr>
                        <a:t> 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  <a:latin typeface="Calibri (Body)"/>
                        </a:rPr>
                        <a:t> 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  <a:latin typeface="Calibri (Body)"/>
                        </a:rPr>
                        <a:t> 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  <a:latin typeface="Calibri (Body)"/>
                        </a:rPr>
                        <a:t> 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1270688"/>
                  </a:ext>
                </a:extLst>
              </a:tr>
            </a:tbl>
          </a:graphicData>
        </a:graphic>
      </p:graphicFrame>
      <p:pic>
        <p:nvPicPr>
          <p:cNvPr id="1028" name="Picture 4">
            <a:extLst>
              <a:ext uri="{FF2B5EF4-FFF2-40B4-BE49-F238E27FC236}">
                <a16:creationId xmlns:a16="http://schemas.microsoft.com/office/drawing/2014/main" id="{109C6F78-635A-24AC-E950-BD17072203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801" y="2484521"/>
            <a:ext cx="1693768" cy="1693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960FD8BE-659F-62B8-813B-475845CF7D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6627" y="2484521"/>
            <a:ext cx="1693767" cy="169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5FF87976-90D0-2F7A-D131-16C9B032B8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800" y="4372741"/>
            <a:ext cx="1693767" cy="169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870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C6DCB-095D-5BC1-1500-99B84CE66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87CA0-B59B-BB6C-25ED-3C1118B36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 Palettes - Grey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AF1E339C-ABD1-9C41-A121-9FC332B47B8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3115981"/>
              </p:ext>
            </p:extLst>
          </p:nvPr>
        </p:nvGraphicFramePr>
        <p:xfrm>
          <a:off x="925428" y="1708986"/>
          <a:ext cx="10341144" cy="4383535"/>
        </p:xfrm>
        <a:graphic>
          <a:graphicData uri="http://schemas.openxmlformats.org/drawingml/2006/table">
            <a:tbl>
              <a:tblPr>
                <a:tableStyleId>{7E9639D4-E3E2-4D34-9284-5A2195B3D0D7}</a:tableStyleId>
              </a:tblPr>
              <a:tblGrid>
                <a:gridCol w="1125956">
                  <a:extLst>
                    <a:ext uri="{9D8B030D-6E8A-4147-A177-3AD203B41FA5}">
                      <a16:colId xmlns:a16="http://schemas.microsoft.com/office/drawing/2014/main" val="1043876198"/>
                    </a:ext>
                  </a:extLst>
                </a:gridCol>
                <a:gridCol w="1979195">
                  <a:extLst>
                    <a:ext uri="{9D8B030D-6E8A-4147-A177-3AD203B41FA5}">
                      <a16:colId xmlns:a16="http://schemas.microsoft.com/office/drawing/2014/main" val="3986863912"/>
                    </a:ext>
                  </a:extLst>
                </a:gridCol>
                <a:gridCol w="2065421">
                  <a:extLst>
                    <a:ext uri="{9D8B030D-6E8A-4147-A177-3AD203B41FA5}">
                      <a16:colId xmlns:a16="http://schemas.microsoft.com/office/drawing/2014/main" val="69850230"/>
                    </a:ext>
                  </a:extLst>
                </a:gridCol>
                <a:gridCol w="1128963">
                  <a:extLst>
                    <a:ext uri="{9D8B030D-6E8A-4147-A177-3AD203B41FA5}">
                      <a16:colId xmlns:a16="http://schemas.microsoft.com/office/drawing/2014/main" val="3982256915"/>
                    </a:ext>
                  </a:extLst>
                </a:gridCol>
                <a:gridCol w="2039353">
                  <a:extLst>
                    <a:ext uri="{9D8B030D-6E8A-4147-A177-3AD203B41FA5}">
                      <a16:colId xmlns:a16="http://schemas.microsoft.com/office/drawing/2014/main" val="2492171854"/>
                    </a:ext>
                  </a:extLst>
                </a:gridCol>
                <a:gridCol w="2002256">
                  <a:extLst>
                    <a:ext uri="{9D8B030D-6E8A-4147-A177-3AD203B41FA5}">
                      <a16:colId xmlns:a16="http://schemas.microsoft.com/office/drawing/2014/main" val="1321028949"/>
                    </a:ext>
                  </a:extLst>
                </a:gridCol>
              </a:tblGrid>
              <a:tr h="673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  <a:latin typeface="+mn-lt"/>
                        </a:rPr>
                        <a:t>BEHR CHART NUMBER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  <a:latin typeface="+mn-lt"/>
                        </a:rPr>
                        <a:t>BEHR COLOR NAME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  <a:latin typeface="+mn-lt"/>
                        </a:rPr>
                        <a:t>COLOR SAMPLE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  <a:latin typeface="+mn-lt"/>
                        </a:rPr>
                        <a:t>BEHR CHART NUMBER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  <a:latin typeface="+mn-lt"/>
                        </a:rPr>
                        <a:t>BEHR COLOR NAME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  <a:latin typeface="+mn-lt"/>
                        </a:rPr>
                        <a:t>COLOR SAMPLE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15616393"/>
                  </a:ext>
                </a:extLst>
              </a:tr>
              <a:tr h="18551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PPU24-17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Hailstorm Gray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PPU26-18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Silver Mine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68474851"/>
                  </a:ext>
                </a:extLst>
              </a:tr>
              <a:tr h="18551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PPU18-10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Natural Gray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1270688"/>
                  </a:ext>
                </a:extLst>
              </a:tr>
            </a:tbl>
          </a:graphicData>
        </a:graphic>
      </p:graphicFrame>
      <p:pic>
        <p:nvPicPr>
          <p:cNvPr id="3077" name="Picture 5">
            <a:extLst>
              <a:ext uri="{FF2B5EF4-FFF2-40B4-BE49-F238E27FC236}">
                <a16:creationId xmlns:a16="http://schemas.microsoft.com/office/drawing/2014/main" id="{58C6CF49-525E-ACF9-9510-B08ACFFA1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6" y="2464677"/>
            <a:ext cx="1706983" cy="1706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37323DB7-E686-D1DB-2530-F0D94C21EB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7720" y="2464676"/>
            <a:ext cx="1706983" cy="1706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>
            <a:extLst>
              <a:ext uri="{FF2B5EF4-FFF2-40B4-BE49-F238E27FC236}">
                <a16:creationId xmlns:a16="http://schemas.microsoft.com/office/drawing/2014/main" id="{F7F22E59-0F81-20AE-D714-F3B4DB95A2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6" y="4295522"/>
            <a:ext cx="1706983" cy="1706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159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C9C3E-586D-EA50-C749-130DD1DEC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 Palettes – Rust/Brown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35B482D-8801-9BDC-B54C-63B6AADC17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8046371"/>
              </p:ext>
            </p:extLst>
          </p:nvPr>
        </p:nvGraphicFramePr>
        <p:xfrm>
          <a:off x="925428" y="1763127"/>
          <a:ext cx="10341144" cy="4383535"/>
        </p:xfrm>
        <a:graphic>
          <a:graphicData uri="http://schemas.openxmlformats.org/drawingml/2006/table">
            <a:tbl>
              <a:tblPr>
                <a:tableStyleId>{7E9639D4-E3E2-4D34-9284-5A2195B3D0D7}</a:tableStyleId>
              </a:tblPr>
              <a:tblGrid>
                <a:gridCol w="1119940">
                  <a:extLst>
                    <a:ext uri="{9D8B030D-6E8A-4147-A177-3AD203B41FA5}">
                      <a16:colId xmlns:a16="http://schemas.microsoft.com/office/drawing/2014/main" val="1043876198"/>
                    </a:ext>
                  </a:extLst>
                </a:gridCol>
                <a:gridCol w="1973179">
                  <a:extLst>
                    <a:ext uri="{9D8B030D-6E8A-4147-A177-3AD203B41FA5}">
                      <a16:colId xmlns:a16="http://schemas.microsoft.com/office/drawing/2014/main" val="3986863912"/>
                    </a:ext>
                  </a:extLst>
                </a:gridCol>
                <a:gridCol w="2077453">
                  <a:extLst>
                    <a:ext uri="{9D8B030D-6E8A-4147-A177-3AD203B41FA5}">
                      <a16:colId xmlns:a16="http://schemas.microsoft.com/office/drawing/2014/main" val="69850230"/>
                    </a:ext>
                  </a:extLst>
                </a:gridCol>
                <a:gridCol w="1189121">
                  <a:extLst>
                    <a:ext uri="{9D8B030D-6E8A-4147-A177-3AD203B41FA5}">
                      <a16:colId xmlns:a16="http://schemas.microsoft.com/office/drawing/2014/main" val="3982256915"/>
                    </a:ext>
                  </a:extLst>
                </a:gridCol>
                <a:gridCol w="1985211">
                  <a:extLst>
                    <a:ext uri="{9D8B030D-6E8A-4147-A177-3AD203B41FA5}">
                      <a16:colId xmlns:a16="http://schemas.microsoft.com/office/drawing/2014/main" val="2492171854"/>
                    </a:ext>
                  </a:extLst>
                </a:gridCol>
                <a:gridCol w="1996240">
                  <a:extLst>
                    <a:ext uri="{9D8B030D-6E8A-4147-A177-3AD203B41FA5}">
                      <a16:colId xmlns:a16="http://schemas.microsoft.com/office/drawing/2014/main" val="1321028949"/>
                    </a:ext>
                  </a:extLst>
                </a:gridCol>
              </a:tblGrid>
              <a:tr h="673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BEHR CHART NUMBER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BEHR COLOR NAME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COLOR SAMPLE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BEHR CHART NUMBER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BEHR COLOR NAME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COLOR SAMPLE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15616393"/>
                  </a:ext>
                </a:extLst>
              </a:tr>
              <a:tr h="18551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N250-3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Pottery Wheel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N200-3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Nightingale Gray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68474851"/>
                  </a:ext>
                </a:extLst>
              </a:tr>
              <a:tr h="18551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PPU18-12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Graceful Gray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1270688"/>
                  </a:ext>
                </a:extLst>
              </a:tr>
            </a:tbl>
          </a:graphicData>
        </a:graphic>
      </p:graphicFrame>
      <p:pic>
        <p:nvPicPr>
          <p:cNvPr id="2052" name="Picture 4">
            <a:extLst>
              <a:ext uri="{FF2B5EF4-FFF2-40B4-BE49-F238E27FC236}">
                <a16:creationId xmlns:a16="http://schemas.microsoft.com/office/drawing/2014/main" id="{62FD7900-45F5-7AE8-7A02-95399D54B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949" y="2505357"/>
            <a:ext cx="1726587" cy="1726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>
            <a:extLst>
              <a:ext uri="{FF2B5EF4-FFF2-40B4-BE49-F238E27FC236}">
                <a16:creationId xmlns:a16="http://schemas.microsoft.com/office/drawing/2014/main" id="{7FB4320A-A861-5963-C9B4-B1C184AFD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6246" y="2505357"/>
            <a:ext cx="1726587" cy="1726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72E1B3BD-5FC0-1E44-3AE2-827D69AFA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949" y="4374134"/>
            <a:ext cx="1726587" cy="1726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0634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D2D7E-71CF-4A47-2CF0-096F9C09F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4822A0-A63C-8872-76E5-31130D06A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Gardena Economic Business Advisory Commission (GEBAC) respectfully recommends that the City Council review and approve the Facade Improvement program guidelines and the color palettes for the Gardena Boulevard Revitalization. </a:t>
            </a:r>
            <a:endParaRPr lang="en-US" i="0" u="none" strike="noStrike" baseline="0" dirty="0">
              <a:latin typeface="Arial-BoldMT"/>
            </a:endParaRPr>
          </a:p>
        </p:txBody>
      </p:sp>
    </p:spTree>
    <p:extLst>
      <p:ext uri="{BB962C8B-B14F-4D97-AF65-F5344CB8AC3E}">
        <p14:creationId xmlns:p14="http://schemas.microsoft.com/office/powerpoint/2010/main" val="2576051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9410</TotalTime>
  <Words>524</Words>
  <Application>Microsoft Office PowerPoint</Application>
  <PresentationFormat>Widescreen</PresentationFormat>
  <Paragraphs>90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Arial-BoldMT</vt:lpstr>
      <vt:lpstr>Calibri (Body)</vt:lpstr>
      <vt:lpstr>Aptos Narrow</vt:lpstr>
      <vt:lpstr>Arial</vt:lpstr>
      <vt:lpstr>Calibri</vt:lpstr>
      <vt:lpstr>Calibri Light</vt:lpstr>
      <vt:lpstr>Segoe UI</vt:lpstr>
      <vt:lpstr>Office Theme</vt:lpstr>
      <vt:lpstr>Gardena Boulevard Revitalization- Façade Improvement Program Guideline</vt:lpstr>
      <vt:lpstr>Background</vt:lpstr>
      <vt:lpstr>W. Gardena Blvd</vt:lpstr>
      <vt:lpstr>Façade Improvement Program</vt:lpstr>
      <vt:lpstr>Façade Design – Paint Program</vt:lpstr>
      <vt:lpstr>Color Palettes - White</vt:lpstr>
      <vt:lpstr>Color Palettes - Grey</vt:lpstr>
      <vt:lpstr>Color Palettes – Rust/Brown</vt:lpstr>
      <vt:lpstr>Recommendation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Commercial façade improvement program</dc:title>
  <dc:creator>Jackie Choi</dc:creator>
  <cp:lastModifiedBy>Jackie Choi</cp:lastModifiedBy>
  <cp:revision>100</cp:revision>
  <cp:lastPrinted>2023-03-15T00:57:57Z</cp:lastPrinted>
  <dcterms:created xsi:type="dcterms:W3CDTF">2023-03-13T19:39:32Z</dcterms:created>
  <dcterms:modified xsi:type="dcterms:W3CDTF">2025-02-11T01:19:51Z</dcterms:modified>
</cp:coreProperties>
</file>