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58" r:id="rId3"/>
    <p:sldId id="259" r:id="rId4"/>
    <p:sldId id="279" r:id="rId5"/>
    <p:sldId id="280" r:id="rId6"/>
    <p:sldId id="278" r:id="rId7"/>
    <p:sldId id="265" r:id="rId8"/>
    <p:sldId id="263" r:id="rId9"/>
    <p:sldId id="282" r:id="rId10"/>
    <p:sldId id="270" r:id="rId11"/>
    <p:sldId id="266" r:id="rId12"/>
    <p:sldId id="283" r:id="rId13"/>
  </p:sldIdLst>
  <p:sldSz cx="15544800" cy="10058400"/>
  <p:notesSz cx="155448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278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735763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8805863" y="0"/>
            <a:ext cx="6735762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EA596-9E83-4B88-92A5-B9D08C63E01C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149850" y="1257300"/>
            <a:ext cx="52451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554163" y="4840288"/>
            <a:ext cx="12436475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6735763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805863" y="9553575"/>
            <a:ext cx="6735762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85341-BBC2-4D1E-9C70-AF179E744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7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5341-BBC2-4D1E-9C70-AF179E744F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36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DE840-2BED-7DB2-BE30-2D6D5621D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AC88DB-1D85-EAA3-0BF2-7B7B8DED40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6521E2-FF96-CE8A-E688-6DC7E96EE1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D055E-B061-431C-4A2E-F846D22E01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5341-BBC2-4D1E-9C70-AF179E744F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46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F2009-8242-1BC4-55ED-9C6E320BF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1676E0-7A5B-B998-2026-9102A4B473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5B9E52-CF89-40E9-F4C3-BDE31F0C0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6C7EA-EA52-CFEA-80D6-1F43C39CE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5341-BBC2-4D1E-9C70-AF179E744F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9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65860" y="3118104"/>
            <a:ext cx="1321308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1720" y="5632704"/>
            <a:ext cx="1088136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424142"/>
                </a:solidFill>
                <a:latin typeface="Stolzl Bold"/>
                <a:cs typeface="Stolzl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424142"/>
                </a:solidFill>
                <a:latin typeface="Stolzl Bold"/>
                <a:cs typeface="Stolzl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7240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005572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424142"/>
                </a:solidFill>
                <a:latin typeface="Stolzl Bold"/>
                <a:cs typeface="Stolzl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89711" y="3928864"/>
            <a:ext cx="2965376" cy="7423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424142"/>
                </a:solidFill>
                <a:latin typeface="Stolzl Bold"/>
                <a:cs typeface="Stolzl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7240" y="2313432"/>
            <a:ext cx="1399032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73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 indent="1072515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45" dirty="0"/>
              <a:t>1830 </a:t>
            </a:r>
            <a:r>
              <a:rPr spc="55" dirty="0"/>
              <a:t>KAPIOLANI </a:t>
            </a:r>
            <a:r>
              <a:rPr spc="45" dirty="0"/>
              <a:t>BLVD, </a:t>
            </a:r>
            <a:r>
              <a:rPr spc="60" dirty="0"/>
              <a:t> </a:t>
            </a:r>
            <a:r>
              <a:rPr spc="55" dirty="0"/>
              <a:t>HONOLULU-HI</a:t>
            </a:r>
            <a:r>
              <a:rPr spc="-114" dirty="0"/>
              <a:t> 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4006543" y="9501905"/>
            <a:ext cx="513080" cy="101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0" i="0">
                <a:solidFill>
                  <a:srgbClr val="4C4D4F"/>
                </a:solidFill>
                <a:latin typeface="Karla"/>
                <a:cs typeface="Karla"/>
              </a:defRPr>
            </a:lvl1pPr>
          </a:lstStyle>
          <a:p>
            <a:pPr marL="12700">
              <a:lnSpc>
                <a:spcPts val="690"/>
              </a:lnSpc>
            </a:pPr>
            <a:r>
              <a:rPr spc="85" dirty="0"/>
              <a:t>09.02.2021</a:t>
            </a:r>
            <a:r>
              <a:rPr spc="-50" dirty="0"/>
              <a:t>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941506" y="9277261"/>
            <a:ext cx="1661159" cy="129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424142"/>
                </a:solidFill>
                <a:latin typeface="Bahnschrift Light"/>
                <a:cs typeface="Bahnschrift Light"/>
              </a:defRPr>
            </a:lvl1pPr>
          </a:lstStyle>
          <a:p>
            <a:pPr marL="13970">
              <a:lnSpc>
                <a:spcPct val="100000"/>
              </a:lnSpc>
              <a:spcBef>
                <a:spcPts val="40"/>
              </a:spcBef>
            </a:pPr>
            <a:r>
              <a:rPr spc="-5" dirty="0"/>
              <a:t>CONCEPTUAL </a:t>
            </a:r>
            <a:r>
              <a:rPr spc="-10" dirty="0"/>
              <a:t>FLOOR </a:t>
            </a:r>
            <a:r>
              <a:rPr spc="-5" dirty="0"/>
              <a:t>PLAN </a:t>
            </a:r>
            <a:r>
              <a:rPr sz="1125" baseline="3703" dirty="0"/>
              <a:t>- </a:t>
            </a:r>
            <a:r>
              <a:rPr sz="750" spc="-5" dirty="0"/>
              <a:t>LEVEL</a:t>
            </a:r>
            <a:r>
              <a:rPr sz="750" spc="-30" dirty="0"/>
              <a:t> </a:t>
            </a:r>
            <a:fld id="{81D60167-4931-47E6-BA6A-407CBD079E47}" type="slidenum">
              <a:rPr sz="750" dirty="0"/>
              <a:t>‹#›</a:t>
            </a:fld>
            <a:endParaRPr sz="7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sitepg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://www.securespac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4CFBCB9-7897-B9FE-B032-B0D649F2F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rge building with many cars in a parking lot&#10;&#10;Description automatically generated">
            <a:extLst>
              <a:ext uri="{FF2B5EF4-FFF2-40B4-BE49-F238E27FC236}">
                <a16:creationId xmlns:a16="http://schemas.microsoft.com/office/drawing/2014/main" id="{F0857988-C296-A91B-47BC-BD4B66121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" r="7755"/>
          <a:stretch/>
        </p:blipFill>
        <p:spPr>
          <a:xfrm>
            <a:off x="0" y="0"/>
            <a:ext cx="15544800" cy="10058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EE1FC4-7294-E5CD-B73A-53317EF814BE}"/>
              </a:ext>
            </a:extLst>
          </p:cNvPr>
          <p:cNvSpPr txBox="1"/>
          <p:nvPr/>
        </p:nvSpPr>
        <p:spPr>
          <a:xfrm>
            <a:off x="533400" y="575498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1450 W ARTESIA BLVD, </a:t>
            </a:r>
          </a:p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GARDENA, CA</a:t>
            </a:r>
          </a:p>
        </p:txBody>
      </p:sp>
    </p:spTree>
    <p:extLst>
      <p:ext uri="{BB962C8B-B14F-4D97-AF65-F5344CB8AC3E}">
        <p14:creationId xmlns:p14="http://schemas.microsoft.com/office/powerpoint/2010/main" val="2523485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190E1EA-7A8B-7BBF-DB90-8732F1BF1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arge building with many cars on the road&#10;&#10;Description automatically generated">
            <a:extLst>
              <a:ext uri="{FF2B5EF4-FFF2-40B4-BE49-F238E27FC236}">
                <a16:creationId xmlns:a16="http://schemas.microsoft.com/office/drawing/2014/main" id="{9139E451-306D-BF9C-A983-2ED8F60C6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/>
          <a:stretch/>
        </p:blipFill>
        <p:spPr>
          <a:xfrm>
            <a:off x="533398" y="458596"/>
            <a:ext cx="14554200" cy="8179717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035C3932-7099-902B-F866-C732C9B60A02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C7E1CF6-3F4D-924A-BED1-7292E93D9BC5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BD4CBC5-08F4-C789-972C-F47AC5016823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971E58F-37BA-0FBF-F15E-FCA9C647E6F2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81148F2-D6B7-1193-A940-81AC6FB46A82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419690CB-9500-386F-2BF4-70ED55070CD9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C244C2B2-A81F-78E3-C0F4-BA28F1943635}"/>
              </a:ext>
            </a:extLst>
          </p:cNvPr>
          <p:cNvSpPr txBox="1"/>
          <p:nvPr/>
        </p:nvSpPr>
        <p:spPr>
          <a:xfrm>
            <a:off x="9194793" y="9285913"/>
            <a:ext cx="2394777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PROPOSED DESIGN RENDERINGS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9B01C768-322D-0679-29C4-C3EE6AF4B94F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</p:spTree>
    <p:extLst>
      <p:ext uri="{BB962C8B-B14F-4D97-AF65-F5344CB8AC3E}">
        <p14:creationId xmlns:p14="http://schemas.microsoft.com/office/powerpoint/2010/main" val="2916049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7744351-0236-504B-6485-AF0D79E5B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reet with tents and people in the foreground&#10;&#10;Description automatically generated">
            <a:extLst>
              <a:ext uri="{FF2B5EF4-FFF2-40B4-BE49-F238E27FC236}">
                <a16:creationId xmlns:a16="http://schemas.microsoft.com/office/drawing/2014/main" id="{8CCBC829-8191-E39B-C9CC-1CEAA445AA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"/>
          <a:stretch/>
        </p:blipFill>
        <p:spPr>
          <a:xfrm>
            <a:off x="533399" y="451575"/>
            <a:ext cx="14554200" cy="8186738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35E00F72-B75E-C3D3-154F-B5A45E56145A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CA409CD-CD0B-2544-9720-D16238CC712B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B0EBAB5-9300-0033-C183-0F7496722337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D841B7F-7CE5-80F9-D344-888B6B3CD15D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00E21237-2694-606E-E8F5-2FFFF638FDE1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1EB47728-C86C-DD6B-E3F6-CA0A9D9A88B5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D29FCC06-494D-2DC8-3557-E18C6A7242E2}"/>
              </a:ext>
            </a:extLst>
          </p:cNvPr>
          <p:cNvSpPr txBox="1"/>
          <p:nvPr/>
        </p:nvSpPr>
        <p:spPr>
          <a:xfrm>
            <a:off x="9194793" y="9285913"/>
            <a:ext cx="2394777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PROPOSED DESIGN RENDERINGS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36D6771B-24EC-52EB-213A-11FF5C0718EF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</p:spTree>
    <p:extLst>
      <p:ext uri="{BB962C8B-B14F-4D97-AF65-F5344CB8AC3E}">
        <p14:creationId xmlns:p14="http://schemas.microsoft.com/office/powerpoint/2010/main" val="4147096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D07611B-89F8-818B-7F20-B36B9A796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rge building with many cars in a parking lot&#10;&#10;Description automatically generated">
            <a:extLst>
              <a:ext uri="{FF2B5EF4-FFF2-40B4-BE49-F238E27FC236}">
                <a16:creationId xmlns:a16="http://schemas.microsoft.com/office/drawing/2014/main" id="{DB097F87-F27C-0BD2-C65B-EE7328C16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" r="7755"/>
          <a:stretch/>
        </p:blipFill>
        <p:spPr>
          <a:xfrm>
            <a:off x="0" y="0"/>
            <a:ext cx="15544800" cy="10058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CD9A8F-B6A6-192C-CC34-1F417C35FEC8}"/>
              </a:ext>
            </a:extLst>
          </p:cNvPr>
          <p:cNvSpPr txBox="1"/>
          <p:nvPr/>
        </p:nvSpPr>
        <p:spPr>
          <a:xfrm>
            <a:off x="5143500" y="609600"/>
            <a:ext cx="525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Thank You.  </a:t>
            </a:r>
          </a:p>
          <a:p>
            <a:pPr algn="ctr"/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Questions? </a:t>
            </a:r>
          </a:p>
        </p:txBody>
      </p:sp>
    </p:spTree>
    <p:extLst>
      <p:ext uri="{BB962C8B-B14F-4D97-AF65-F5344CB8AC3E}">
        <p14:creationId xmlns:p14="http://schemas.microsoft.com/office/powerpoint/2010/main" val="410935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A map of los angeles with green circles&#10;&#10;Description automatically generated">
            <a:extLst>
              <a:ext uri="{FF2B5EF4-FFF2-40B4-BE49-F238E27FC236}">
                <a16:creationId xmlns:a16="http://schemas.microsoft.com/office/drawing/2014/main" id="{75826E2E-9837-6591-FB84-8A5F9AB62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7" b="16824"/>
          <a:stretch/>
        </p:blipFill>
        <p:spPr>
          <a:xfrm>
            <a:off x="4276878" y="2088578"/>
            <a:ext cx="10927469" cy="5607621"/>
          </a:xfrm>
          <a:prstGeom prst="rect">
            <a:avLst/>
          </a:prstGeom>
        </p:spPr>
      </p:pic>
      <p:sp>
        <p:nvSpPr>
          <p:cNvPr id="2" name="object 3">
            <a:extLst>
              <a:ext uri="{FF2B5EF4-FFF2-40B4-BE49-F238E27FC236}">
                <a16:creationId xmlns:a16="http://schemas.microsoft.com/office/drawing/2014/main" id="{CAA88F66-B109-6042-3D69-4F1A96195DB4}"/>
              </a:ext>
            </a:extLst>
          </p:cNvPr>
          <p:cNvSpPr txBox="1"/>
          <p:nvPr/>
        </p:nvSpPr>
        <p:spPr>
          <a:xfrm>
            <a:off x="450554" y="5604468"/>
            <a:ext cx="65595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ABOUT</a:t>
            </a:r>
            <a:r>
              <a:rPr sz="900" spc="-100" dirty="0">
                <a:solidFill>
                  <a:srgbClr val="424142"/>
                </a:solidFill>
                <a:latin typeface="Stolzl Book"/>
                <a:cs typeface="Stolzl Book"/>
              </a:rPr>
              <a:t>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US:</a:t>
            </a:r>
            <a:endParaRPr sz="900" dirty="0">
              <a:latin typeface="Stolzl Book"/>
              <a:cs typeface="Stolzl Book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4AA642FD-7D7E-FB04-FDF5-8AF9035EA631}"/>
              </a:ext>
            </a:extLst>
          </p:cNvPr>
          <p:cNvSpPr txBox="1"/>
          <p:nvPr/>
        </p:nvSpPr>
        <p:spPr>
          <a:xfrm>
            <a:off x="450554" y="5906687"/>
            <a:ext cx="3118485" cy="673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0400"/>
              </a:lnSpc>
            </a:pP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InSite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is a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vertically </a:t>
            </a:r>
            <a:r>
              <a:rPr sz="900" spc="-10" dirty="0">
                <a:solidFill>
                  <a:srgbClr val="424142"/>
                </a:solidFill>
                <a:latin typeface="Stolzl Book"/>
                <a:cs typeface="Stolzl Book"/>
              </a:rPr>
              <a:t>integrated </a:t>
            </a:r>
            <a:r>
              <a:rPr sz="900" spc="-15" dirty="0">
                <a:solidFill>
                  <a:srgbClr val="424142"/>
                </a:solidFill>
                <a:latin typeface="Stolzl Book"/>
                <a:cs typeface="Stolzl Book"/>
              </a:rPr>
              <a:t>developer, operator, 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and manager of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commercial real </a:t>
            </a:r>
            <a:r>
              <a:rPr sz="900" spc="-10" dirty="0">
                <a:solidFill>
                  <a:srgbClr val="424142"/>
                </a:solidFill>
                <a:latin typeface="Stolzl Book"/>
                <a:cs typeface="Stolzl Book"/>
              </a:rPr>
              <a:t>estate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focused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on 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self-storage,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industrial, and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multi-family projects  across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institutional and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emerging</a:t>
            </a:r>
            <a:r>
              <a:rPr sz="900" spc="-25" dirty="0">
                <a:solidFill>
                  <a:srgbClr val="424142"/>
                </a:solidFill>
                <a:latin typeface="Stolzl Book"/>
                <a:cs typeface="Stolzl Book"/>
              </a:rPr>
              <a:t> </a:t>
            </a:r>
            <a:r>
              <a:rPr sz="900" spc="-10" dirty="0">
                <a:solidFill>
                  <a:srgbClr val="424142"/>
                </a:solidFill>
                <a:latin typeface="Stolzl Book"/>
                <a:cs typeface="Stolzl Book"/>
              </a:rPr>
              <a:t>markets.</a:t>
            </a:r>
            <a:endParaRPr sz="900" dirty="0">
              <a:latin typeface="Stolzl Book"/>
              <a:cs typeface="Stolzl Book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C9780708-3766-23DE-181C-F4B3431EE2E8}"/>
              </a:ext>
            </a:extLst>
          </p:cNvPr>
          <p:cNvSpPr txBox="1"/>
          <p:nvPr/>
        </p:nvSpPr>
        <p:spPr>
          <a:xfrm>
            <a:off x="444500" y="6922721"/>
            <a:ext cx="2687320" cy="318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0" spc="-20" dirty="0">
                <a:solidFill>
                  <a:srgbClr val="19201B"/>
                </a:solidFill>
                <a:latin typeface="Stolzl Thin"/>
                <a:cs typeface="Stolzl Thin"/>
              </a:rPr>
              <a:t>P</a:t>
            </a:r>
            <a:r>
              <a:rPr lang="en-US" sz="2000" b="0" spc="-20" dirty="0">
                <a:solidFill>
                  <a:srgbClr val="19201B"/>
                </a:solidFill>
                <a:latin typeface="Stolzl Thin"/>
                <a:cs typeface="Stolzl Thin"/>
              </a:rPr>
              <a:t>roject Contacts</a:t>
            </a:r>
            <a:endParaRPr sz="2000" dirty="0">
              <a:latin typeface="Stolzl Thin"/>
              <a:cs typeface="Stolzl Thin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3CAEFA2-75DA-E55F-72F6-AF9731674722}"/>
              </a:ext>
            </a:extLst>
          </p:cNvPr>
          <p:cNvSpPr txBox="1"/>
          <p:nvPr/>
        </p:nvSpPr>
        <p:spPr>
          <a:xfrm>
            <a:off x="447526" y="7520598"/>
            <a:ext cx="1316355" cy="791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45" dirty="0">
                <a:solidFill>
                  <a:srgbClr val="424142"/>
                </a:solidFill>
                <a:latin typeface="Stolzl Bold"/>
                <a:cs typeface="Stolzl Bold"/>
              </a:rPr>
              <a:t>DE</a:t>
            </a:r>
            <a:r>
              <a:rPr sz="750" b="1" spc="-155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spc="40" dirty="0">
                <a:solidFill>
                  <a:srgbClr val="424142"/>
                </a:solidFill>
                <a:latin typeface="Stolzl Bold"/>
                <a:cs typeface="Stolzl Bold"/>
              </a:rPr>
              <a:t>VE</a:t>
            </a:r>
            <a:r>
              <a:rPr sz="750" b="1" spc="-145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spc="35" dirty="0">
                <a:solidFill>
                  <a:srgbClr val="424142"/>
                </a:solidFill>
                <a:latin typeface="Stolzl Bold"/>
                <a:cs typeface="Stolzl Bold"/>
              </a:rPr>
              <a:t>LO</a:t>
            </a:r>
            <a:r>
              <a:rPr sz="750" b="1" spc="-160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spc="40" dirty="0">
                <a:solidFill>
                  <a:srgbClr val="424142"/>
                </a:solidFill>
                <a:latin typeface="Stolzl Bold"/>
                <a:cs typeface="Stolzl Bold"/>
              </a:rPr>
              <a:t>PE</a:t>
            </a:r>
            <a:r>
              <a:rPr sz="750" b="1" spc="-145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spc="35" dirty="0">
                <a:solidFill>
                  <a:srgbClr val="424142"/>
                </a:solidFill>
                <a:latin typeface="Stolzl Bold"/>
                <a:cs typeface="Stolzl Bold"/>
              </a:rPr>
              <a:t>R:</a:t>
            </a:r>
            <a:r>
              <a:rPr sz="750" b="1" spc="-150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endParaRPr sz="750" dirty="0">
              <a:latin typeface="Stolzl Bold"/>
              <a:cs typeface="Stolzl Bold"/>
            </a:endParaRPr>
          </a:p>
          <a:p>
            <a:pPr marL="12700" marR="5080">
              <a:lnSpc>
                <a:spcPct val="120400"/>
              </a:lnSpc>
              <a:spcBef>
                <a:spcPts val="30"/>
              </a:spcBef>
            </a:pP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InSite Property</a:t>
            </a:r>
            <a:r>
              <a:rPr sz="900" spc="-65" dirty="0">
                <a:solidFill>
                  <a:srgbClr val="424142"/>
                </a:solidFill>
                <a:latin typeface="Stolzl Book"/>
                <a:cs typeface="Stolzl Book"/>
              </a:rPr>
              <a:t> </a:t>
            </a: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Group  </a:t>
            </a:r>
            <a:r>
              <a:rPr sz="900" spc="-5" dirty="0">
                <a:solidFill>
                  <a:srgbClr val="828282"/>
                </a:solidFill>
                <a:latin typeface="Stolzl Book"/>
                <a:cs typeface="Stolzl Book"/>
              </a:rPr>
              <a:t>866.521.8292</a:t>
            </a:r>
            <a:endParaRPr sz="900" dirty="0">
              <a:latin typeface="Stolzl Book"/>
              <a:cs typeface="Stolzl Book"/>
            </a:endParaRPr>
          </a:p>
          <a:p>
            <a:pPr marL="12700" marR="209550">
              <a:lnSpc>
                <a:spcPct val="120400"/>
              </a:lnSpc>
            </a:pP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3"/>
              </a:rPr>
              <a:t>ww</a:t>
            </a:r>
            <a:r>
              <a:rPr sz="900" spc="-35" dirty="0">
                <a:solidFill>
                  <a:srgbClr val="828282"/>
                </a:solidFill>
                <a:latin typeface="Stolzl Book"/>
                <a:cs typeface="Stolzl Book"/>
                <a:hlinkClick r:id="rId3"/>
              </a:rPr>
              <a:t>w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3"/>
              </a:rPr>
              <a:t>.insi</a:t>
            </a:r>
            <a:r>
              <a:rPr sz="900" spc="-25" dirty="0">
                <a:solidFill>
                  <a:srgbClr val="828282"/>
                </a:solidFill>
                <a:latin typeface="Stolzl Book"/>
                <a:cs typeface="Stolzl Book"/>
                <a:hlinkClick r:id="rId3"/>
              </a:rPr>
              <a:t>t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3"/>
              </a:rPr>
              <a:t>epg.com 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</a:rPr>
              <a:t> </a:t>
            </a:r>
            <a:r>
              <a:rPr sz="900" spc="-15" dirty="0">
                <a:solidFill>
                  <a:srgbClr val="828282"/>
                </a:solidFill>
                <a:latin typeface="Stolzl Book"/>
                <a:cs typeface="Stolzl Book"/>
              </a:rPr>
              <a:t>Torrance,</a:t>
            </a:r>
            <a:r>
              <a:rPr sz="900" spc="-90" dirty="0">
                <a:solidFill>
                  <a:srgbClr val="828282"/>
                </a:solidFill>
                <a:latin typeface="Stolzl Book"/>
                <a:cs typeface="Stolzl Book"/>
              </a:rPr>
              <a:t> </a:t>
            </a:r>
            <a:r>
              <a:rPr sz="900" spc="-15" dirty="0">
                <a:solidFill>
                  <a:srgbClr val="828282"/>
                </a:solidFill>
                <a:latin typeface="Stolzl Book"/>
                <a:cs typeface="Stolzl Book"/>
              </a:rPr>
              <a:t>CA</a:t>
            </a:r>
            <a:endParaRPr sz="900" dirty="0">
              <a:latin typeface="Stolzl Book"/>
              <a:cs typeface="Stolzl Book"/>
            </a:endParaRPr>
          </a:p>
        </p:txBody>
      </p:sp>
      <p:sp>
        <p:nvSpPr>
          <p:cNvPr id="19" name="object 10">
            <a:extLst>
              <a:ext uri="{FF2B5EF4-FFF2-40B4-BE49-F238E27FC236}">
                <a16:creationId xmlns:a16="http://schemas.microsoft.com/office/drawing/2014/main" id="{3E23879D-C4E2-AC37-71BE-1F2C2CFC38FA}"/>
              </a:ext>
            </a:extLst>
          </p:cNvPr>
          <p:cNvSpPr txBox="1"/>
          <p:nvPr/>
        </p:nvSpPr>
        <p:spPr>
          <a:xfrm>
            <a:off x="447526" y="8591550"/>
            <a:ext cx="1409065" cy="791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55" dirty="0">
                <a:solidFill>
                  <a:srgbClr val="424142"/>
                </a:solidFill>
                <a:latin typeface="Stolzl Bold"/>
                <a:cs typeface="Stolzl Bold"/>
              </a:rPr>
              <a:t>OPE</a:t>
            </a:r>
            <a:r>
              <a:rPr sz="750" b="1" spc="-170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dirty="0">
                <a:solidFill>
                  <a:srgbClr val="424142"/>
                </a:solidFill>
                <a:latin typeface="Stolzl Bold"/>
                <a:cs typeface="Stolzl Bold"/>
              </a:rPr>
              <a:t>R</a:t>
            </a:r>
            <a:r>
              <a:rPr sz="750" b="1" spc="-180" dirty="0">
                <a:solidFill>
                  <a:srgbClr val="424142"/>
                </a:solidFill>
                <a:latin typeface="Stolzl Bold"/>
                <a:cs typeface="Stolzl Bold"/>
              </a:rPr>
              <a:t> </a:t>
            </a:r>
            <a:r>
              <a:rPr sz="750" b="1" spc="55" dirty="0">
                <a:solidFill>
                  <a:srgbClr val="424142"/>
                </a:solidFill>
                <a:latin typeface="Stolzl Bold"/>
                <a:cs typeface="Stolzl Bold"/>
              </a:rPr>
              <a:t>ATOR:</a:t>
            </a:r>
            <a:endParaRPr sz="750" dirty="0">
              <a:latin typeface="Stolzl Bold"/>
              <a:cs typeface="Stolzl Bold"/>
            </a:endParaRPr>
          </a:p>
          <a:p>
            <a:pPr marL="12700" marR="563245">
              <a:lnSpc>
                <a:spcPct val="120400"/>
              </a:lnSpc>
              <a:spcBef>
                <a:spcPts val="30"/>
              </a:spcBef>
            </a:pPr>
            <a:r>
              <a:rPr sz="900" spc="-5" dirty="0">
                <a:solidFill>
                  <a:srgbClr val="424142"/>
                </a:solidFill>
                <a:latin typeface="Stolzl Book"/>
                <a:cs typeface="Stolzl Book"/>
              </a:rPr>
              <a:t>Secure</a:t>
            </a:r>
            <a:r>
              <a:rPr sz="900" spc="-80" dirty="0">
                <a:solidFill>
                  <a:srgbClr val="424142"/>
                </a:solidFill>
                <a:latin typeface="Stolzl Book"/>
                <a:cs typeface="Stolzl Book"/>
              </a:rPr>
              <a:t> </a:t>
            </a:r>
            <a:r>
              <a:rPr sz="900" dirty="0">
                <a:solidFill>
                  <a:srgbClr val="424142"/>
                </a:solidFill>
                <a:latin typeface="Stolzl Book"/>
                <a:cs typeface="Stolzl Book"/>
              </a:rPr>
              <a:t>Space  </a:t>
            </a:r>
            <a:r>
              <a:rPr sz="900" spc="-15" dirty="0">
                <a:solidFill>
                  <a:srgbClr val="828282"/>
                </a:solidFill>
                <a:latin typeface="Stolzl Book"/>
                <a:cs typeface="Stolzl Book"/>
              </a:rPr>
              <a:t>877.693.6223</a:t>
            </a:r>
            <a:endParaRPr sz="900" dirty="0">
              <a:latin typeface="Stolzl Book"/>
              <a:cs typeface="Stolzl Book"/>
            </a:endParaRPr>
          </a:p>
          <a:p>
            <a:pPr marL="12700" marR="5080">
              <a:lnSpc>
                <a:spcPct val="120400"/>
              </a:lnSpc>
            </a:pP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ww</a:t>
            </a:r>
            <a:r>
              <a:rPr sz="900" spc="-35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w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.secu</a:t>
            </a:r>
            <a:r>
              <a:rPr sz="900" spc="-1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r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espac</a:t>
            </a:r>
            <a:r>
              <a:rPr sz="900" spc="-2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e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  <a:hlinkClick r:id="rId4"/>
              </a:rPr>
              <a:t>.com </a:t>
            </a:r>
            <a:r>
              <a:rPr sz="900" dirty="0">
                <a:solidFill>
                  <a:srgbClr val="828282"/>
                </a:solidFill>
                <a:latin typeface="Stolzl Book"/>
                <a:cs typeface="Stolzl Book"/>
              </a:rPr>
              <a:t> </a:t>
            </a:r>
            <a:r>
              <a:rPr sz="900" spc="-15" dirty="0">
                <a:solidFill>
                  <a:srgbClr val="828282"/>
                </a:solidFill>
                <a:latin typeface="Stolzl Book"/>
                <a:cs typeface="Stolzl Book"/>
              </a:rPr>
              <a:t>Torrance,</a:t>
            </a:r>
            <a:r>
              <a:rPr sz="900" spc="-90" dirty="0">
                <a:solidFill>
                  <a:srgbClr val="828282"/>
                </a:solidFill>
                <a:latin typeface="Stolzl Book"/>
                <a:cs typeface="Stolzl Book"/>
              </a:rPr>
              <a:t> </a:t>
            </a:r>
            <a:r>
              <a:rPr sz="900" spc="-15" dirty="0">
                <a:solidFill>
                  <a:srgbClr val="828282"/>
                </a:solidFill>
                <a:latin typeface="Stolzl Book"/>
                <a:cs typeface="Stolzl Book"/>
              </a:rPr>
              <a:t>CA</a:t>
            </a:r>
            <a:endParaRPr sz="900" dirty="0">
              <a:latin typeface="Stolzl Book"/>
              <a:cs typeface="Stolzl Book"/>
            </a:endParaRPr>
          </a:p>
        </p:txBody>
      </p:sp>
      <p:sp>
        <p:nvSpPr>
          <p:cNvPr id="20" name="object 11">
            <a:extLst>
              <a:ext uri="{FF2B5EF4-FFF2-40B4-BE49-F238E27FC236}">
                <a16:creationId xmlns:a16="http://schemas.microsoft.com/office/drawing/2014/main" id="{52793DD1-E555-4E6E-5205-878C6DEFEAD2}"/>
              </a:ext>
            </a:extLst>
          </p:cNvPr>
          <p:cNvSpPr/>
          <p:nvPr/>
        </p:nvSpPr>
        <p:spPr>
          <a:xfrm flipH="1">
            <a:off x="3957047" y="2088578"/>
            <a:ext cx="46039" cy="7151307"/>
          </a:xfrm>
          <a:custGeom>
            <a:avLst/>
            <a:gdLst/>
            <a:ahLst/>
            <a:cxnLst/>
            <a:rect l="l" t="t" r="r" b="b"/>
            <a:pathLst>
              <a:path h="8782685">
                <a:moveTo>
                  <a:pt x="0" y="0"/>
                </a:moveTo>
                <a:lnTo>
                  <a:pt x="0" y="8782558"/>
                </a:lnTo>
              </a:path>
            </a:pathLst>
          </a:custGeom>
          <a:ln w="12700">
            <a:solidFill>
              <a:srgbClr val="4241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2389E77B-2935-B66A-468B-CBAF04BF1A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057024"/>
              </p:ext>
            </p:extLst>
          </p:nvPr>
        </p:nvGraphicFramePr>
        <p:xfrm>
          <a:off x="12424507" y="2088578"/>
          <a:ext cx="2779840" cy="203704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1744">
                  <a:extLst>
                    <a:ext uri="{9D8B030D-6E8A-4147-A177-3AD203B41FA5}">
                      <a16:colId xmlns:a16="http://schemas.microsoft.com/office/drawing/2014/main" val="1534515660"/>
                    </a:ext>
                  </a:extLst>
                </a:gridCol>
                <a:gridCol w="1237460">
                  <a:extLst>
                    <a:ext uri="{9D8B030D-6E8A-4147-A177-3AD203B41FA5}">
                      <a16:colId xmlns:a16="http://schemas.microsoft.com/office/drawing/2014/main" val="152360097"/>
                    </a:ext>
                  </a:extLst>
                </a:gridCol>
                <a:gridCol w="1140636">
                  <a:extLst>
                    <a:ext uri="{9D8B030D-6E8A-4147-A177-3AD203B41FA5}">
                      <a16:colId xmlns:a16="http://schemas.microsoft.com/office/drawing/2014/main" val="1415908064"/>
                    </a:ext>
                  </a:extLst>
                </a:gridCol>
              </a:tblGrid>
              <a:tr h="321180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>
                    <a:solidFill>
                      <a:srgbClr val="0086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spc="50" dirty="0">
                          <a:solidFill>
                            <a:schemeClr val="bg1"/>
                          </a:solidFill>
                        </a:rPr>
                        <a:t>Los Angeles Assets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>
                    <a:solidFill>
                      <a:srgbClr val="0086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>
                    <a:solidFill>
                      <a:srgbClr val="0086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980970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800" b="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r>
                        <a:rPr lang="en-US" sz="800" b="1" spc="50" dirty="0">
                          <a:solidFill>
                            <a:srgbClr val="000000"/>
                          </a:solidFill>
                        </a:rPr>
                        <a:t>Camarillo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</a:rPr>
                        <a:t>Open</a:t>
                      </a:r>
                      <a:endParaRPr lang="en-US" sz="80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3234104466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5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Van Nuys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3432474752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5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North Hollywood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Under Construction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1210689710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Glendale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Under Construction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2016437567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San Bernardino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</a:rPr>
                        <a:t>Open</a:t>
                      </a:r>
                      <a:endParaRPr lang="en-US" sz="80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1807446856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Rialto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4190155203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7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Essex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265821542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Los Angeles (E 15</a:t>
                      </a:r>
                      <a:r>
                        <a:rPr kumimoji="0" lang="en-US" sz="800" b="1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th</a:t>
                      </a: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Pre-Construction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3409359211"/>
                  </a:ext>
                </a:extLst>
              </a:tr>
              <a:tr h="1865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Los Angeles (Avalon)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732" marR="68732" marT="34366" marB="34366" anchor="ctr"/>
                </a:tc>
                <a:extLst>
                  <a:ext uri="{0D108BD9-81ED-4DB2-BD59-A6C34878D82A}">
                    <a16:rowId xmlns:a16="http://schemas.microsoft.com/office/drawing/2014/main" val="582865190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ABD6733B-BD43-D3FD-B4F7-006A29D9D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746473"/>
              </p:ext>
            </p:extLst>
          </p:nvPr>
        </p:nvGraphicFramePr>
        <p:xfrm>
          <a:off x="4631203" y="5187668"/>
          <a:ext cx="2763000" cy="233293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99310">
                  <a:extLst>
                    <a:ext uri="{9D8B030D-6E8A-4147-A177-3AD203B41FA5}">
                      <a16:colId xmlns:a16="http://schemas.microsoft.com/office/drawing/2014/main" val="1534515660"/>
                    </a:ext>
                  </a:extLst>
                </a:gridCol>
                <a:gridCol w="1229964">
                  <a:extLst>
                    <a:ext uri="{9D8B030D-6E8A-4147-A177-3AD203B41FA5}">
                      <a16:colId xmlns:a16="http://schemas.microsoft.com/office/drawing/2014/main" val="152360097"/>
                    </a:ext>
                  </a:extLst>
                </a:gridCol>
                <a:gridCol w="1133726">
                  <a:extLst>
                    <a:ext uri="{9D8B030D-6E8A-4147-A177-3AD203B41FA5}">
                      <a16:colId xmlns:a16="http://schemas.microsoft.com/office/drawing/2014/main" val="1415908064"/>
                    </a:ext>
                  </a:extLst>
                </a:gridCol>
              </a:tblGrid>
              <a:tr h="308650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0086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spc="50" dirty="0">
                          <a:solidFill>
                            <a:schemeClr val="bg1"/>
                          </a:solidFill>
                        </a:rPr>
                        <a:t>SoCal Assets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0086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sz="900" dirty="0">
                        <a:solidFill>
                          <a:schemeClr val="bg1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0086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980970"/>
                  </a:ext>
                </a:extLst>
              </a:tr>
              <a:tr h="302520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rgbClr val="000000"/>
                          </a:solidFill>
                        </a:rPr>
                        <a:t>10</a:t>
                      </a:r>
                      <a:endParaRPr lang="en-US" sz="800" b="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r>
                        <a:rPr lang="en-US" sz="800" b="1" spc="50" dirty="0">
                          <a:solidFill>
                            <a:srgbClr val="000000"/>
                          </a:solidFill>
                        </a:rPr>
                        <a:t>Los Angeles (Firestone)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</a:rPr>
                        <a:t>Open</a:t>
                      </a:r>
                      <a:endParaRPr lang="en-US" sz="80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1786238655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rgbClr val="000000"/>
                          </a:solidFill>
                        </a:rPr>
                        <a:t>11</a:t>
                      </a:r>
                      <a:endParaRPr lang="en-US" sz="800" b="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r>
                        <a:rPr lang="en-US" sz="800" b="1" spc="50" dirty="0">
                          <a:solidFill>
                            <a:srgbClr val="000000"/>
                          </a:solidFill>
                        </a:rPr>
                        <a:t>Santa Fe Springs</a:t>
                      </a:r>
                      <a:endParaRPr lang="en-US" sz="800" b="1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</a:rPr>
                        <a:t>Open</a:t>
                      </a:r>
                      <a:endParaRPr lang="en-US" sz="800" dirty="0">
                        <a:solidFill>
                          <a:srgbClr val="000000"/>
                        </a:solidFill>
                        <a:latin typeface="NeuzeitGro" panose="00000500000000000000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3234104466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12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5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Brea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3432474752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13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5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Gardena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Under Contract (Dev)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1210689710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14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Torrance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185128856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Long Beach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Pre-Construction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845317340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Signal Hill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770238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17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Storco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3413692016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18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San Pedro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Under Construction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3526306922"/>
                  </a:ext>
                </a:extLst>
              </a:tr>
              <a:tr h="185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Rosemead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Open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zeitGro" panose="00000500000000000000"/>
                        <a:ea typeface="+mn-ea"/>
                        <a:cs typeface="Prompt Light" panose="00000400000000000000" pitchFamily="2" charset="-34"/>
                      </a:endParaRPr>
                    </a:p>
                  </a:txBody>
                  <a:tcPr marL="68316" marR="68316" marT="34158" marB="34158" anchor="ctr"/>
                </a:tc>
                <a:extLst>
                  <a:ext uri="{0D108BD9-81ED-4DB2-BD59-A6C34878D82A}">
                    <a16:rowId xmlns:a16="http://schemas.microsoft.com/office/drawing/2014/main" val="1999154955"/>
                  </a:ext>
                </a:extLst>
              </a:tr>
            </a:tbl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B54AA0C3-108A-46B8-F88F-27A86AFFA609}"/>
              </a:ext>
            </a:extLst>
          </p:cNvPr>
          <p:cNvSpPr/>
          <p:nvPr/>
        </p:nvSpPr>
        <p:spPr>
          <a:xfrm>
            <a:off x="5818080" y="3928752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6FEE9FD-3A85-4B24-15C3-E8CA95BA269F}"/>
              </a:ext>
            </a:extLst>
          </p:cNvPr>
          <p:cNvSpPr/>
          <p:nvPr/>
        </p:nvSpPr>
        <p:spPr>
          <a:xfrm>
            <a:off x="8171330" y="3962400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F631920-605B-62D6-1B43-7223EDF1208D}"/>
              </a:ext>
            </a:extLst>
          </p:cNvPr>
          <p:cNvSpPr/>
          <p:nvPr/>
        </p:nvSpPr>
        <p:spPr>
          <a:xfrm>
            <a:off x="8458200" y="4168178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25AD819-359E-19E1-1615-FD08829DBB07}"/>
              </a:ext>
            </a:extLst>
          </p:cNvPr>
          <p:cNvSpPr/>
          <p:nvPr/>
        </p:nvSpPr>
        <p:spPr>
          <a:xfrm>
            <a:off x="8839200" y="4267200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4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AFCBF61-66D3-6DEF-0CF5-6787A844BFFD}"/>
              </a:ext>
            </a:extLst>
          </p:cNvPr>
          <p:cNvSpPr/>
          <p:nvPr/>
        </p:nvSpPr>
        <p:spPr>
          <a:xfrm>
            <a:off x="13106400" y="4297129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5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4312FC1-4700-B8C3-8164-5392657C5A30}"/>
              </a:ext>
            </a:extLst>
          </p:cNvPr>
          <p:cNvSpPr/>
          <p:nvPr/>
        </p:nvSpPr>
        <p:spPr>
          <a:xfrm>
            <a:off x="12666858" y="4482813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6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B179D01-51BA-AF9E-D6A3-46BB26CD0DEC}"/>
              </a:ext>
            </a:extLst>
          </p:cNvPr>
          <p:cNvSpPr/>
          <p:nvPr/>
        </p:nvSpPr>
        <p:spPr>
          <a:xfrm>
            <a:off x="8889062" y="4848542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8C3CE2D-2A43-81B5-3DDF-6D7E867915D6}"/>
              </a:ext>
            </a:extLst>
          </p:cNvPr>
          <p:cNvSpPr/>
          <p:nvPr/>
        </p:nvSpPr>
        <p:spPr>
          <a:xfrm>
            <a:off x="9042113" y="4909487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E72F5B1-8890-5D50-F1CD-5022613F14B7}"/>
              </a:ext>
            </a:extLst>
          </p:cNvPr>
          <p:cNvSpPr/>
          <p:nvPr/>
        </p:nvSpPr>
        <p:spPr>
          <a:xfrm>
            <a:off x="8802687" y="5067955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Prompt Light" panose="00000400000000000000" pitchFamily="2" charset="-34"/>
                <a:cs typeface="Prompt Light" panose="00000400000000000000" pitchFamily="2" charset="-34"/>
              </a:rPr>
              <a:t>9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0542975-780E-9201-7600-DA00F3B41BF8}"/>
              </a:ext>
            </a:extLst>
          </p:cNvPr>
          <p:cNvSpPr/>
          <p:nvPr/>
        </p:nvSpPr>
        <p:spPr>
          <a:xfrm>
            <a:off x="8983050" y="5137800"/>
            <a:ext cx="239426" cy="2377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7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ECF839-F4E2-D8CF-2041-2216EEF8431F}"/>
              </a:ext>
            </a:extLst>
          </p:cNvPr>
          <p:cNvSpPr txBox="1"/>
          <p:nvPr/>
        </p:nvSpPr>
        <p:spPr>
          <a:xfrm>
            <a:off x="8927019" y="5127272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10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B5E73F5-F4EE-B51C-0CCE-E60541018BA8}"/>
              </a:ext>
            </a:extLst>
          </p:cNvPr>
          <p:cNvSpPr/>
          <p:nvPr/>
        </p:nvSpPr>
        <p:spPr>
          <a:xfrm>
            <a:off x="9677400" y="5375544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A2CDD8C-771B-81EB-ABD6-890F5CD37098}"/>
              </a:ext>
            </a:extLst>
          </p:cNvPr>
          <p:cNvSpPr/>
          <p:nvPr/>
        </p:nvSpPr>
        <p:spPr>
          <a:xfrm>
            <a:off x="10545439" y="5463507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4D0400-F474-88D2-2431-1C185698A7DD}"/>
              </a:ext>
            </a:extLst>
          </p:cNvPr>
          <p:cNvSpPr txBox="1"/>
          <p:nvPr/>
        </p:nvSpPr>
        <p:spPr>
          <a:xfrm>
            <a:off x="9622956" y="5356757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E930F0-69E5-FDE5-314A-43DC42970CAA}"/>
              </a:ext>
            </a:extLst>
          </p:cNvPr>
          <p:cNvSpPr txBox="1"/>
          <p:nvPr/>
        </p:nvSpPr>
        <p:spPr>
          <a:xfrm>
            <a:off x="10490995" y="5444720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C1E276E-7ACF-0CAE-84EA-396E4319D61A}"/>
              </a:ext>
            </a:extLst>
          </p:cNvPr>
          <p:cNvSpPr/>
          <p:nvPr/>
        </p:nvSpPr>
        <p:spPr>
          <a:xfrm>
            <a:off x="8703173" y="5581322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EA609B-E79B-F634-3FEB-7358719E6815}"/>
              </a:ext>
            </a:extLst>
          </p:cNvPr>
          <p:cNvSpPr/>
          <p:nvPr/>
        </p:nvSpPr>
        <p:spPr>
          <a:xfrm>
            <a:off x="8715254" y="5786267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9EEAC18-636C-5EF4-CC87-9E928548F786}"/>
              </a:ext>
            </a:extLst>
          </p:cNvPr>
          <p:cNvSpPr txBox="1"/>
          <p:nvPr/>
        </p:nvSpPr>
        <p:spPr>
          <a:xfrm>
            <a:off x="8648729" y="5562535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78FD8FD-7870-82F7-C983-0A52FA850A3E}"/>
              </a:ext>
            </a:extLst>
          </p:cNvPr>
          <p:cNvSpPr txBox="1"/>
          <p:nvPr/>
        </p:nvSpPr>
        <p:spPr>
          <a:xfrm>
            <a:off x="8664378" y="5767480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14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B2F34C8-DE6B-E54E-9346-43487924F220}"/>
              </a:ext>
            </a:extLst>
          </p:cNvPr>
          <p:cNvSpPr/>
          <p:nvPr/>
        </p:nvSpPr>
        <p:spPr>
          <a:xfrm>
            <a:off x="9093094" y="5786266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E95E0BF-D4DB-BDAD-DBD4-36E9C18EF06E}"/>
              </a:ext>
            </a:extLst>
          </p:cNvPr>
          <p:cNvSpPr txBox="1"/>
          <p:nvPr/>
        </p:nvSpPr>
        <p:spPr>
          <a:xfrm>
            <a:off x="9030923" y="5767480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15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7F3AEED9-D58E-4438-45B9-A8D6D77CB024}"/>
              </a:ext>
            </a:extLst>
          </p:cNvPr>
          <p:cNvSpPr/>
          <p:nvPr/>
        </p:nvSpPr>
        <p:spPr>
          <a:xfrm>
            <a:off x="9236165" y="5934160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672C614-0701-3313-5C39-9A3FEA4546F4}"/>
              </a:ext>
            </a:extLst>
          </p:cNvPr>
          <p:cNvSpPr txBox="1"/>
          <p:nvPr/>
        </p:nvSpPr>
        <p:spPr>
          <a:xfrm>
            <a:off x="9185018" y="5934160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16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A3A9058-C956-928B-9698-19521BDA2A9F}"/>
              </a:ext>
            </a:extLst>
          </p:cNvPr>
          <p:cNvSpPr/>
          <p:nvPr/>
        </p:nvSpPr>
        <p:spPr>
          <a:xfrm>
            <a:off x="9028340" y="5975743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27E7054-4368-0345-63EB-A6E65528DCE7}"/>
              </a:ext>
            </a:extLst>
          </p:cNvPr>
          <p:cNvSpPr txBox="1"/>
          <p:nvPr/>
        </p:nvSpPr>
        <p:spPr>
          <a:xfrm>
            <a:off x="8971227" y="5987428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17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972CCC2-BBA9-144A-8E6B-70BB8CCF6166}"/>
              </a:ext>
            </a:extLst>
          </p:cNvPr>
          <p:cNvSpPr/>
          <p:nvPr/>
        </p:nvSpPr>
        <p:spPr>
          <a:xfrm>
            <a:off x="8726534" y="6171822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F9EA25-0A30-5524-02DC-548A397F0421}"/>
              </a:ext>
            </a:extLst>
          </p:cNvPr>
          <p:cNvSpPr txBox="1"/>
          <p:nvPr/>
        </p:nvSpPr>
        <p:spPr>
          <a:xfrm>
            <a:off x="8683280" y="6167379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18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603E3482-E333-5F50-1992-03131F3611E0}"/>
              </a:ext>
            </a:extLst>
          </p:cNvPr>
          <p:cNvSpPr/>
          <p:nvPr/>
        </p:nvSpPr>
        <p:spPr>
          <a:xfrm>
            <a:off x="9533909" y="4664800"/>
            <a:ext cx="239426" cy="2394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513ADC1-460E-D82B-AE1A-DBCD20433E45}"/>
              </a:ext>
            </a:extLst>
          </p:cNvPr>
          <p:cNvSpPr txBox="1"/>
          <p:nvPr/>
        </p:nvSpPr>
        <p:spPr>
          <a:xfrm>
            <a:off x="9479465" y="4646013"/>
            <a:ext cx="3483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8E19F-F7DB-2548-FA46-0297D9AAD8A5}"/>
              </a:ext>
            </a:extLst>
          </p:cNvPr>
          <p:cNvSpPr txBox="1"/>
          <p:nvPr/>
        </p:nvSpPr>
        <p:spPr>
          <a:xfrm>
            <a:off x="444500" y="575498"/>
            <a:ext cx="533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Who We Are</a:t>
            </a: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526C261F-642E-2109-B190-D08AD7EAAAF9}"/>
              </a:ext>
            </a:extLst>
          </p:cNvPr>
          <p:cNvSpPr txBox="1"/>
          <p:nvPr/>
        </p:nvSpPr>
        <p:spPr>
          <a:xfrm>
            <a:off x="453579" y="5008351"/>
            <a:ext cx="3121809" cy="317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8300"/>
              </a:lnSpc>
            </a:pPr>
            <a:r>
              <a:rPr lang="en-US" sz="2000" spc="15" dirty="0">
                <a:solidFill>
                  <a:srgbClr val="424142"/>
                </a:solidFill>
                <a:latin typeface="Stolzl Book"/>
                <a:cs typeface="Stolzl Book"/>
              </a:rPr>
              <a:t>InSite Property Group</a:t>
            </a:r>
            <a:endParaRPr sz="2000" dirty="0">
              <a:latin typeface="Stolzl Book"/>
              <a:cs typeface="Stolzl Book"/>
            </a:endParaRPr>
          </a:p>
        </p:txBody>
      </p:sp>
      <p:pic>
        <p:nvPicPr>
          <p:cNvPr id="10" name="Picture 9" descr="A map of a city&#10;&#10;Description automatically generated">
            <a:extLst>
              <a:ext uri="{FF2B5EF4-FFF2-40B4-BE49-F238E27FC236}">
                <a16:creationId xmlns:a16="http://schemas.microsoft.com/office/drawing/2014/main" id="{D01D5C07-9395-C1A5-A4AC-0F00DC2C0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9" y="0"/>
            <a:ext cx="15520661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297B94A-D605-8EC5-0FC2-FFFBEF0DE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">
            <a:extLst>
              <a:ext uri="{FF2B5EF4-FFF2-40B4-BE49-F238E27FC236}">
                <a16:creationId xmlns:a16="http://schemas.microsoft.com/office/drawing/2014/main" id="{837168E4-4F03-6169-2B7F-A734F9D9FD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5727" r="3432" b="10510"/>
          <a:stretch/>
        </p:blipFill>
        <p:spPr>
          <a:xfrm>
            <a:off x="533400" y="466726"/>
            <a:ext cx="14477996" cy="8632291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46D2340-4F11-77F4-687F-0501D8696461}"/>
              </a:ext>
            </a:extLst>
          </p:cNvPr>
          <p:cNvSpPr/>
          <p:nvPr/>
        </p:nvSpPr>
        <p:spPr>
          <a:xfrm>
            <a:off x="4885660" y="3019647"/>
            <a:ext cx="5406656" cy="3195083"/>
          </a:xfrm>
          <a:custGeom>
            <a:avLst/>
            <a:gdLst>
              <a:gd name="connsiteX0" fmla="*/ 0 w 5406656"/>
              <a:gd name="connsiteY0" fmla="*/ 26581 h 3195083"/>
              <a:gd name="connsiteX1" fmla="*/ 0 w 5406656"/>
              <a:gd name="connsiteY1" fmla="*/ 3195083 h 3195083"/>
              <a:gd name="connsiteX2" fmla="*/ 5300331 w 5406656"/>
              <a:gd name="connsiteY2" fmla="*/ 3195083 h 3195083"/>
              <a:gd name="connsiteX3" fmla="*/ 5406656 w 5406656"/>
              <a:gd name="connsiteY3" fmla="*/ 0 h 3195083"/>
              <a:gd name="connsiteX4" fmla="*/ 0 w 5406656"/>
              <a:gd name="connsiteY4" fmla="*/ 26581 h 31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6656" h="3195083">
                <a:moveTo>
                  <a:pt x="0" y="26581"/>
                </a:moveTo>
                <a:lnTo>
                  <a:pt x="0" y="3195083"/>
                </a:lnTo>
                <a:lnTo>
                  <a:pt x="5300331" y="3195083"/>
                </a:lnTo>
                <a:lnTo>
                  <a:pt x="5406656" y="0"/>
                </a:lnTo>
                <a:lnTo>
                  <a:pt x="0" y="26581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0B6874C-2DEC-72C6-0D7B-12AB538784CE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B5CBC8D-B36A-C663-DBC1-55A05AC32838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0840FAF-C4B8-6517-6D60-E916296BB5BE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C511999-34C0-A426-BD80-A2F65D6BE0BD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54720A45-1ABC-396A-FA3D-48CD33D1AB64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571C6DD-189C-7449-9F8C-8BFBE4995F98}"/>
              </a:ext>
            </a:extLst>
          </p:cNvPr>
          <p:cNvSpPr txBox="1"/>
          <p:nvPr/>
        </p:nvSpPr>
        <p:spPr>
          <a:xfrm>
            <a:off x="9448800" y="9285913"/>
            <a:ext cx="214077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SITE AERIAL – EXISTING CONDITIONS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C74A9EDD-5CF4-A367-4C45-AF1F017AC324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884F7E22-047C-3273-95A5-62E395EE5953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5B8CAD-AA3E-BD71-B2FD-AC2E379F91E1}"/>
              </a:ext>
            </a:extLst>
          </p:cNvPr>
          <p:cNvSpPr txBox="1"/>
          <p:nvPr/>
        </p:nvSpPr>
        <p:spPr>
          <a:xfrm>
            <a:off x="618460" y="575498"/>
            <a:ext cx="44869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ahnschrift SemiBold" panose="020B0502040204020203" pitchFamily="34" charset="0"/>
              </a:rPr>
              <a:t>HISTORY - EXISTING SITE</a:t>
            </a:r>
          </a:p>
        </p:txBody>
      </p:sp>
    </p:spTree>
    <p:extLst>
      <p:ext uri="{BB962C8B-B14F-4D97-AF65-F5344CB8AC3E}">
        <p14:creationId xmlns:p14="http://schemas.microsoft.com/office/powerpoint/2010/main" val="2326724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BCF950F-84CB-730C-D623-927228D47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">
            <a:extLst>
              <a:ext uri="{FF2B5EF4-FFF2-40B4-BE49-F238E27FC236}">
                <a16:creationId xmlns:a16="http://schemas.microsoft.com/office/drawing/2014/main" id="{416E77E3-4147-8955-72E1-5BD2E66250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5727" r="3432" b="10510"/>
          <a:stretch/>
        </p:blipFill>
        <p:spPr>
          <a:xfrm>
            <a:off x="533400" y="466726"/>
            <a:ext cx="14477996" cy="863229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DA7AEC93-6B3F-0F39-123D-14F376D3BD8A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EB119E1-862E-1424-5DF3-A8EDB34C389D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5C74B18-84D6-1BC7-753F-1B595B223F2F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96634B0-4032-E2A7-EF5E-803C3268AB31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F9E71285-C7A3-B064-05B6-A4E4DE6204A1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69335F21-A449-4D47-DD0C-902FA0FFE721}"/>
              </a:ext>
            </a:extLst>
          </p:cNvPr>
          <p:cNvSpPr txBox="1"/>
          <p:nvPr/>
        </p:nvSpPr>
        <p:spPr>
          <a:xfrm>
            <a:off x="9448800" y="9285913"/>
            <a:ext cx="214077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SITE AERIAL – EXISTING CONDITIONS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C1735102-7946-EB6E-66D8-0EE2F78B0051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38FCCF42-61B9-F237-C2DD-F955B2F1380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4B8ED41-F53C-4E08-9E66-2042BE284A89}"/>
              </a:ext>
            </a:extLst>
          </p:cNvPr>
          <p:cNvSpPr/>
          <p:nvPr/>
        </p:nvSpPr>
        <p:spPr>
          <a:xfrm>
            <a:off x="4885660" y="3019647"/>
            <a:ext cx="5406656" cy="3195083"/>
          </a:xfrm>
          <a:custGeom>
            <a:avLst/>
            <a:gdLst>
              <a:gd name="connsiteX0" fmla="*/ 0 w 5406656"/>
              <a:gd name="connsiteY0" fmla="*/ 26581 h 3195083"/>
              <a:gd name="connsiteX1" fmla="*/ 0 w 5406656"/>
              <a:gd name="connsiteY1" fmla="*/ 3195083 h 3195083"/>
              <a:gd name="connsiteX2" fmla="*/ 5300331 w 5406656"/>
              <a:gd name="connsiteY2" fmla="*/ 3195083 h 3195083"/>
              <a:gd name="connsiteX3" fmla="*/ 5406656 w 5406656"/>
              <a:gd name="connsiteY3" fmla="*/ 0 h 3195083"/>
              <a:gd name="connsiteX4" fmla="*/ 0 w 5406656"/>
              <a:gd name="connsiteY4" fmla="*/ 26581 h 31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6656" h="3195083">
                <a:moveTo>
                  <a:pt x="0" y="26581"/>
                </a:moveTo>
                <a:lnTo>
                  <a:pt x="0" y="3195083"/>
                </a:lnTo>
                <a:lnTo>
                  <a:pt x="5300331" y="3195083"/>
                </a:lnTo>
                <a:lnTo>
                  <a:pt x="5406656" y="0"/>
                </a:lnTo>
                <a:lnTo>
                  <a:pt x="0" y="26581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437D343-C478-0BFA-6B40-B1621E4995A3}"/>
              </a:ext>
            </a:extLst>
          </p:cNvPr>
          <p:cNvSpPr/>
          <p:nvPr/>
        </p:nvSpPr>
        <p:spPr>
          <a:xfrm>
            <a:off x="5911850" y="3041650"/>
            <a:ext cx="4588933" cy="3170767"/>
          </a:xfrm>
          <a:custGeom>
            <a:avLst/>
            <a:gdLst>
              <a:gd name="connsiteX0" fmla="*/ 4474633 w 4588933"/>
              <a:gd name="connsiteY0" fmla="*/ 23283 h 3170767"/>
              <a:gd name="connsiteX1" fmla="*/ 57150 w 4588933"/>
              <a:gd name="connsiteY1" fmla="*/ 0 h 3170767"/>
              <a:gd name="connsiteX2" fmla="*/ 19050 w 4588933"/>
              <a:gd name="connsiteY2" fmla="*/ 23283 h 3170767"/>
              <a:gd name="connsiteX3" fmla="*/ 4233 w 4588933"/>
              <a:gd name="connsiteY3" fmla="*/ 61383 h 3170767"/>
              <a:gd name="connsiteX4" fmla="*/ 0 w 4588933"/>
              <a:gd name="connsiteY4" fmla="*/ 457200 h 3170767"/>
              <a:gd name="connsiteX5" fmla="*/ 10583 w 4588933"/>
              <a:gd name="connsiteY5" fmla="*/ 505883 h 3170767"/>
              <a:gd name="connsiteX6" fmla="*/ 33867 w 4588933"/>
              <a:gd name="connsiteY6" fmla="*/ 531283 h 3170767"/>
              <a:gd name="connsiteX7" fmla="*/ 69850 w 4588933"/>
              <a:gd name="connsiteY7" fmla="*/ 546100 h 3170767"/>
              <a:gd name="connsiteX8" fmla="*/ 975783 w 4588933"/>
              <a:gd name="connsiteY8" fmla="*/ 778933 h 3170767"/>
              <a:gd name="connsiteX9" fmla="*/ 1234017 w 4588933"/>
              <a:gd name="connsiteY9" fmla="*/ 1559983 h 3170767"/>
              <a:gd name="connsiteX10" fmla="*/ 1966383 w 4588933"/>
              <a:gd name="connsiteY10" fmla="*/ 1744133 h 3170767"/>
              <a:gd name="connsiteX11" fmla="*/ 2286000 w 4588933"/>
              <a:gd name="connsiteY11" fmla="*/ 3100917 h 3170767"/>
              <a:gd name="connsiteX12" fmla="*/ 2305050 w 4588933"/>
              <a:gd name="connsiteY12" fmla="*/ 3128433 h 3170767"/>
              <a:gd name="connsiteX13" fmla="*/ 2324100 w 4588933"/>
              <a:gd name="connsiteY13" fmla="*/ 3151717 h 3170767"/>
              <a:gd name="connsiteX14" fmla="*/ 2374900 w 4588933"/>
              <a:gd name="connsiteY14" fmla="*/ 3162300 h 3170767"/>
              <a:gd name="connsiteX15" fmla="*/ 2425700 w 4588933"/>
              <a:gd name="connsiteY15" fmla="*/ 3170767 h 3170767"/>
              <a:gd name="connsiteX16" fmla="*/ 4324350 w 4588933"/>
              <a:gd name="connsiteY16" fmla="*/ 3141133 h 3170767"/>
              <a:gd name="connsiteX17" fmla="*/ 4368800 w 4588933"/>
              <a:gd name="connsiteY17" fmla="*/ 3130550 h 3170767"/>
              <a:gd name="connsiteX18" fmla="*/ 4385733 w 4588933"/>
              <a:gd name="connsiteY18" fmla="*/ 3113617 h 3170767"/>
              <a:gd name="connsiteX19" fmla="*/ 4413250 w 4588933"/>
              <a:gd name="connsiteY19" fmla="*/ 3075517 h 3170767"/>
              <a:gd name="connsiteX20" fmla="*/ 4428067 w 4588933"/>
              <a:gd name="connsiteY20" fmla="*/ 3052233 h 3170767"/>
              <a:gd name="connsiteX21" fmla="*/ 4438650 w 4588933"/>
              <a:gd name="connsiteY21" fmla="*/ 3001433 h 3170767"/>
              <a:gd name="connsiteX22" fmla="*/ 4440767 w 4588933"/>
              <a:gd name="connsiteY22" fmla="*/ 2961217 h 3170767"/>
              <a:gd name="connsiteX23" fmla="*/ 4588933 w 4588933"/>
              <a:gd name="connsiteY23" fmla="*/ 120650 h 3170767"/>
              <a:gd name="connsiteX24" fmla="*/ 4580467 w 4588933"/>
              <a:gd name="connsiteY24" fmla="*/ 76200 h 3170767"/>
              <a:gd name="connsiteX25" fmla="*/ 4569883 w 4588933"/>
              <a:gd name="connsiteY25" fmla="*/ 52917 h 3170767"/>
              <a:gd name="connsiteX26" fmla="*/ 4552950 w 4588933"/>
              <a:gd name="connsiteY26" fmla="*/ 27517 h 3170767"/>
              <a:gd name="connsiteX27" fmla="*/ 4474633 w 4588933"/>
              <a:gd name="connsiteY27" fmla="*/ 23283 h 317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588933" h="3170767">
                <a:moveTo>
                  <a:pt x="4474633" y="23283"/>
                </a:moveTo>
                <a:lnTo>
                  <a:pt x="57150" y="0"/>
                </a:lnTo>
                <a:lnTo>
                  <a:pt x="19050" y="23283"/>
                </a:lnTo>
                <a:lnTo>
                  <a:pt x="4233" y="61383"/>
                </a:lnTo>
                <a:lnTo>
                  <a:pt x="0" y="457200"/>
                </a:lnTo>
                <a:lnTo>
                  <a:pt x="10583" y="505883"/>
                </a:lnTo>
                <a:lnTo>
                  <a:pt x="33867" y="531283"/>
                </a:lnTo>
                <a:lnTo>
                  <a:pt x="69850" y="546100"/>
                </a:lnTo>
                <a:lnTo>
                  <a:pt x="975783" y="778933"/>
                </a:lnTo>
                <a:lnTo>
                  <a:pt x="1234017" y="1559983"/>
                </a:lnTo>
                <a:lnTo>
                  <a:pt x="1966383" y="1744133"/>
                </a:lnTo>
                <a:lnTo>
                  <a:pt x="2286000" y="3100917"/>
                </a:lnTo>
                <a:lnTo>
                  <a:pt x="2305050" y="3128433"/>
                </a:lnTo>
                <a:lnTo>
                  <a:pt x="2324100" y="3151717"/>
                </a:lnTo>
                <a:lnTo>
                  <a:pt x="2374900" y="3162300"/>
                </a:lnTo>
                <a:lnTo>
                  <a:pt x="2425700" y="3170767"/>
                </a:lnTo>
                <a:lnTo>
                  <a:pt x="4324350" y="3141133"/>
                </a:lnTo>
                <a:lnTo>
                  <a:pt x="4368800" y="3130550"/>
                </a:lnTo>
                <a:lnTo>
                  <a:pt x="4385733" y="3113617"/>
                </a:lnTo>
                <a:lnTo>
                  <a:pt x="4413250" y="3075517"/>
                </a:lnTo>
                <a:lnTo>
                  <a:pt x="4428067" y="3052233"/>
                </a:lnTo>
                <a:lnTo>
                  <a:pt x="4438650" y="3001433"/>
                </a:lnTo>
                <a:lnTo>
                  <a:pt x="4440767" y="2961217"/>
                </a:lnTo>
                <a:lnTo>
                  <a:pt x="4588933" y="120650"/>
                </a:lnTo>
                <a:lnTo>
                  <a:pt x="4580467" y="76200"/>
                </a:lnTo>
                <a:lnTo>
                  <a:pt x="4569883" y="52917"/>
                </a:lnTo>
                <a:lnTo>
                  <a:pt x="4552950" y="27517"/>
                </a:lnTo>
                <a:lnTo>
                  <a:pt x="4474633" y="23283"/>
                </a:lnTo>
                <a:close/>
              </a:path>
            </a:pathLst>
          </a:custGeom>
          <a:solidFill>
            <a:schemeClr val="accent6">
              <a:alpha val="35000"/>
            </a:schemeClr>
          </a:solidFill>
          <a:ln w="38100">
            <a:solidFill>
              <a:srgbClr val="FF0000"/>
            </a:solidFill>
            <a:prstDash val="lgDashDot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80DF4B-136F-B59A-9BC0-A375C96D6C53}"/>
              </a:ext>
            </a:extLst>
          </p:cNvPr>
          <p:cNvSpPr txBox="1"/>
          <p:nvPr/>
        </p:nvSpPr>
        <p:spPr>
          <a:xfrm>
            <a:off x="7976117" y="4267200"/>
            <a:ext cx="17526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Bahnschrift SemiBold" panose="020B0502040204020203" pitchFamily="34" charset="0"/>
              </a:rPr>
              <a:t>CONTAMINATED AREA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49B0D2-C268-5A11-3E6D-8C1532CF899B}"/>
              </a:ext>
            </a:extLst>
          </p:cNvPr>
          <p:cNvSpPr txBox="1"/>
          <p:nvPr/>
        </p:nvSpPr>
        <p:spPr>
          <a:xfrm>
            <a:off x="618460" y="575498"/>
            <a:ext cx="26581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ahnschrift SemiBold" panose="020B0502040204020203" pitchFamily="34" charset="0"/>
              </a:rPr>
              <a:t>EXISTING SITE</a:t>
            </a:r>
          </a:p>
        </p:txBody>
      </p:sp>
    </p:spTree>
    <p:extLst>
      <p:ext uri="{BB962C8B-B14F-4D97-AF65-F5344CB8AC3E}">
        <p14:creationId xmlns:p14="http://schemas.microsoft.com/office/powerpoint/2010/main" val="411725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010B81C-4D28-1143-5BA2-D01D0D144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">
            <a:extLst>
              <a:ext uri="{FF2B5EF4-FFF2-40B4-BE49-F238E27FC236}">
                <a16:creationId xmlns:a16="http://schemas.microsoft.com/office/drawing/2014/main" id="{415C9B0E-418F-FC8D-4E1B-3D6CD8579F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5727" r="3432" b="10510"/>
          <a:stretch/>
        </p:blipFill>
        <p:spPr>
          <a:xfrm>
            <a:off x="533400" y="466726"/>
            <a:ext cx="14477996" cy="8632291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6224ECC-369D-97ED-A170-CDA6CC84B67B}"/>
              </a:ext>
            </a:extLst>
          </p:cNvPr>
          <p:cNvSpPr/>
          <p:nvPr/>
        </p:nvSpPr>
        <p:spPr>
          <a:xfrm>
            <a:off x="4885660" y="3019647"/>
            <a:ext cx="5406656" cy="3195083"/>
          </a:xfrm>
          <a:custGeom>
            <a:avLst/>
            <a:gdLst>
              <a:gd name="connsiteX0" fmla="*/ 0 w 5406656"/>
              <a:gd name="connsiteY0" fmla="*/ 26581 h 3195083"/>
              <a:gd name="connsiteX1" fmla="*/ 0 w 5406656"/>
              <a:gd name="connsiteY1" fmla="*/ 3195083 h 3195083"/>
              <a:gd name="connsiteX2" fmla="*/ 5300331 w 5406656"/>
              <a:gd name="connsiteY2" fmla="*/ 3195083 h 3195083"/>
              <a:gd name="connsiteX3" fmla="*/ 5406656 w 5406656"/>
              <a:gd name="connsiteY3" fmla="*/ 0 h 3195083"/>
              <a:gd name="connsiteX4" fmla="*/ 0 w 5406656"/>
              <a:gd name="connsiteY4" fmla="*/ 26581 h 31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6656" h="3195083">
                <a:moveTo>
                  <a:pt x="0" y="26581"/>
                </a:moveTo>
                <a:lnTo>
                  <a:pt x="0" y="3195083"/>
                </a:lnTo>
                <a:lnTo>
                  <a:pt x="5300331" y="3195083"/>
                </a:lnTo>
                <a:lnTo>
                  <a:pt x="5406656" y="0"/>
                </a:lnTo>
                <a:lnTo>
                  <a:pt x="0" y="26581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white and yellow drawing on a black background&#10;&#10;Description automatically generated">
            <a:extLst>
              <a:ext uri="{FF2B5EF4-FFF2-40B4-BE49-F238E27FC236}">
                <a16:creationId xmlns:a16="http://schemas.microsoft.com/office/drawing/2014/main" id="{54F9006E-AA45-AE52-A59E-96CF9F0FF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429000"/>
            <a:ext cx="3011268" cy="2703191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A12C0B19-AB58-7A9C-1909-A7DFEFC23675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8CB8192-48D3-F676-B69D-C3EC29C9A8B7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E397A59-3B37-2177-2EE4-748269E1E72A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6C3067A-BA37-4CB1-6772-414DE4492955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C1FB6996-AB1F-EE86-8ACD-FCB26C7595F0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46DC057F-53AB-2D7C-FE3F-2A293A8D080E}"/>
              </a:ext>
            </a:extLst>
          </p:cNvPr>
          <p:cNvSpPr txBox="1"/>
          <p:nvPr/>
        </p:nvSpPr>
        <p:spPr>
          <a:xfrm>
            <a:off x="9448800" y="9285913"/>
            <a:ext cx="214077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SITE AERIAL – PROPOSED BUILDING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07A2F0A-8828-7A95-0FDA-5F20BE9D2D12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BADF8EDA-EA1A-E845-FD75-40A02F550D3C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047AB33-8B87-27D4-BE5E-A85283D4652E}"/>
              </a:ext>
            </a:extLst>
          </p:cNvPr>
          <p:cNvSpPr/>
          <p:nvPr/>
        </p:nvSpPr>
        <p:spPr>
          <a:xfrm>
            <a:off x="5911850" y="3041650"/>
            <a:ext cx="4588933" cy="3170767"/>
          </a:xfrm>
          <a:custGeom>
            <a:avLst/>
            <a:gdLst>
              <a:gd name="connsiteX0" fmla="*/ 4474633 w 4588933"/>
              <a:gd name="connsiteY0" fmla="*/ 23283 h 3170767"/>
              <a:gd name="connsiteX1" fmla="*/ 57150 w 4588933"/>
              <a:gd name="connsiteY1" fmla="*/ 0 h 3170767"/>
              <a:gd name="connsiteX2" fmla="*/ 19050 w 4588933"/>
              <a:gd name="connsiteY2" fmla="*/ 23283 h 3170767"/>
              <a:gd name="connsiteX3" fmla="*/ 4233 w 4588933"/>
              <a:gd name="connsiteY3" fmla="*/ 61383 h 3170767"/>
              <a:gd name="connsiteX4" fmla="*/ 0 w 4588933"/>
              <a:gd name="connsiteY4" fmla="*/ 457200 h 3170767"/>
              <a:gd name="connsiteX5" fmla="*/ 10583 w 4588933"/>
              <a:gd name="connsiteY5" fmla="*/ 505883 h 3170767"/>
              <a:gd name="connsiteX6" fmla="*/ 33867 w 4588933"/>
              <a:gd name="connsiteY6" fmla="*/ 531283 h 3170767"/>
              <a:gd name="connsiteX7" fmla="*/ 69850 w 4588933"/>
              <a:gd name="connsiteY7" fmla="*/ 546100 h 3170767"/>
              <a:gd name="connsiteX8" fmla="*/ 975783 w 4588933"/>
              <a:gd name="connsiteY8" fmla="*/ 778933 h 3170767"/>
              <a:gd name="connsiteX9" fmla="*/ 1234017 w 4588933"/>
              <a:gd name="connsiteY9" fmla="*/ 1559983 h 3170767"/>
              <a:gd name="connsiteX10" fmla="*/ 1966383 w 4588933"/>
              <a:gd name="connsiteY10" fmla="*/ 1744133 h 3170767"/>
              <a:gd name="connsiteX11" fmla="*/ 2286000 w 4588933"/>
              <a:gd name="connsiteY11" fmla="*/ 3100917 h 3170767"/>
              <a:gd name="connsiteX12" fmla="*/ 2305050 w 4588933"/>
              <a:gd name="connsiteY12" fmla="*/ 3128433 h 3170767"/>
              <a:gd name="connsiteX13" fmla="*/ 2324100 w 4588933"/>
              <a:gd name="connsiteY13" fmla="*/ 3151717 h 3170767"/>
              <a:gd name="connsiteX14" fmla="*/ 2374900 w 4588933"/>
              <a:gd name="connsiteY14" fmla="*/ 3162300 h 3170767"/>
              <a:gd name="connsiteX15" fmla="*/ 2425700 w 4588933"/>
              <a:gd name="connsiteY15" fmla="*/ 3170767 h 3170767"/>
              <a:gd name="connsiteX16" fmla="*/ 4324350 w 4588933"/>
              <a:gd name="connsiteY16" fmla="*/ 3141133 h 3170767"/>
              <a:gd name="connsiteX17" fmla="*/ 4368800 w 4588933"/>
              <a:gd name="connsiteY17" fmla="*/ 3130550 h 3170767"/>
              <a:gd name="connsiteX18" fmla="*/ 4385733 w 4588933"/>
              <a:gd name="connsiteY18" fmla="*/ 3113617 h 3170767"/>
              <a:gd name="connsiteX19" fmla="*/ 4413250 w 4588933"/>
              <a:gd name="connsiteY19" fmla="*/ 3075517 h 3170767"/>
              <a:gd name="connsiteX20" fmla="*/ 4428067 w 4588933"/>
              <a:gd name="connsiteY20" fmla="*/ 3052233 h 3170767"/>
              <a:gd name="connsiteX21" fmla="*/ 4438650 w 4588933"/>
              <a:gd name="connsiteY21" fmla="*/ 3001433 h 3170767"/>
              <a:gd name="connsiteX22" fmla="*/ 4440767 w 4588933"/>
              <a:gd name="connsiteY22" fmla="*/ 2961217 h 3170767"/>
              <a:gd name="connsiteX23" fmla="*/ 4588933 w 4588933"/>
              <a:gd name="connsiteY23" fmla="*/ 120650 h 3170767"/>
              <a:gd name="connsiteX24" fmla="*/ 4580467 w 4588933"/>
              <a:gd name="connsiteY24" fmla="*/ 76200 h 3170767"/>
              <a:gd name="connsiteX25" fmla="*/ 4569883 w 4588933"/>
              <a:gd name="connsiteY25" fmla="*/ 52917 h 3170767"/>
              <a:gd name="connsiteX26" fmla="*/ 4552950 w 4588933"/>
              <a:gd name="connsiteY26" fmla="*/ 27517 h 3170767"/>
              <a:gd name="connsiteX27" fmla="*/ 4474633 w 4588933"/>
              <a:gd name="connsiteY27" fmla="*/ 23283 h 317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588933" h="3170767">
                <a:moveTo>
                  <a:pt x="4474633" y="23283"/>
                </a:moveTo>
                <a:lnTo>
                  <a:pt x="57150" y="0"/>
                </a:lnTo>
                <a:lnTo>
                  <a:pt x="19050" y="23283"/>
                </a:lnTo>
                <a:lnTo>
                  <a:pt x="4233" y="61383"/>
                </a:lnTo>
                <a:lnTo>
                  <a:pt x="0" y="457200"/>
                </a:lnTo>
                <a:lnTo>
                  <a:pt x="10583" y="505883"/>
                </a:lnTo>
                <a:lnTo>
                  <a:pt x="33867" y="531283"/>
                </a:lnTo>
                <a:lnTo>
                  <a:pt x="69850" y="546100"/>
                </a:lnTo>
                <a:lnTo>
                  <a:pt x="975783" y="778933"/>
                </a:lnTo>
                <a:lnTo>
                  <a:pt x="1234017" y="1559983"/>
                </a:lnTo>
                <a:lnTo>
                  <a:pt x="1966383" y="1744133"/>
                </a:lnTo>
                <a:lnTo>
                  <a:pt x="2286000" y="3100917"/>
                </a:lnTo>
                <a:lnTo>
                  <a:pt x="2305050" y="3128433"/>
                </a:lnTo>
                <a:lnTo>
                  <a:pt x="2324100" y="3151717"/>
                </a:lnTo>
                <a:lnTo>
                  <a:pt x="2374900" y="3162300"/>
                </a:lnTo>
                <a:lnTo>
                  <a:pt x="2425700" y="3170767"/>
                </a:lnTo>
                <a:lnTo>
                  <a:pt x="4324350" y="3141133"/>
                </a:lnTo>
                <a:lnTo>
                  <a:pt x="4368800" y="3130550"/>
                </a:lnTo>
                <a:lnTo>
                  <a:pt x="4385733" y="3113617"/>
                </a:lnTo>
                <a:lnTo>
                  <a:pt x="4413250" y="3075517"/>
                </a:lnTo>
                <a:lnTo>
                  <a:pt x="4428067" y="3052233"/>
                </a:lnTo>
                <a:lnTo>
                  <a:pt x="4438650" y="3001433"/>
                </a:lnTo>
                <a:lnTo>
                  <a:pt x="4440767" y="2961217"/>
                </a:lnTo>
                <a:lnTo>
                  <a:pt x="4588933" y="120650"/>
                </a:lnTo>
                <a:lnTo>
                  <a:pt x="4580467" y="76200"/>
                </a:lnTo>
                <a:lnTo>
                  <a:pt x="4569883" y="52917"/>
                </a:lnTo>
                <a:lnTo>
                  <a:pt x="4552950" y="27517"/>
                </a:lnTo>
                <a:lnTo>
                  <a:pt x="4474633" y="23283"/>
                </a:lnTo>
                <a:close/>
              </a:path>
            </a:pathLst>
          </a:custGeom>
          <a:solidFill>
            <a:schemeClr val="accent6">
              <a:alpha val="35000"/>
            </a:schemeClr>
          </a:solidFill>
          <a:ln w="38100">
            <a:solidFill>
              <a:srgbClr val="FF0000"/>
            </a:solidFill>
            <a:prstDash val="lgDashDot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C607E3-1ECF-C16B-C436-50E28ED86687}"/>
              </a:ext>
            </a:extLst>
          </p:cNvPr>
          <p:cNvSpPr/>
          <p:nvPr/>
        </p:nvSpPr>
        <p:spPr>
          <a:xfrm>
            <a:off x="5246578" y="3733800"/>
            <a:ext cx="2424112" cy="2122487"/>
          </a:xfrm>
          <a:custGeom>
            <a:avLst/>
            <a:gdLst>
              <a:gd name="connsiteX0" fmla="*/ 0 w 2424112"/>
              <a:gd name="connsiteY0" fmla="*/ 3175 h 2122487"/>
              <a:gd name="connsiteX1" fmla="*/ 0 w 2424112"/>
              <a:gd name="connsiteY1" fmla="*/ 2122487 h 2122487"/>
              <a:gd name="connsiteX2" fmla="*/ 2424112 w 2424112"/>
              <a:gd name="connsiteY2" fmla="*/ 2122487 h 2122487"/>
              <a:gd name="connsiteX3" fmla="*/ 2424112 w 2424112"/>
              <a:gd name="connsiteY3" fmla="*/ 1071562 h 2122487"/>
              <a:gd name="connsiteX4" fmla="*/ 1968500 w 2424112"/>
              <a:gd name="connsiteY4" fmla="*/ 904875 h 2122487"/>
              <a:gd name="connsiteX5" fmla="*/ 1725612 w 2424112"/>
              <a:gd name="connsiteY5" fmla="*/ 904875 h 2122487"/>
              <a:gd name="connsiteX6" fmla="*/ 1725612 w 2424112"/>
              <a:gd name="connsiteY6" fmla="*/ 490537 h 2122487"/>
              <a:gd name="connsiteX7" fmla="*/ 1487487 w 2424112"/>
              <a:gd name="connsiteY7" fmla="*/ 490537 h 2122487"/>
              <a:gd name="connsiteX8" fmla="*/ 1487487 w 2424112"/>
              <a:gd name="connsiteY8" fmla="*/ 85725 h 2122487"/>
              <a:gd name="connsiteX9" fmla="*/ 1247775 w 2424112"/>
              <a:gd name="connsiteY9" fmla="*/ 0 h 2122487"/>
              <a:gd name="connsiteX10" fmla="*/ 0 w 2424112"/>
              <a:gd name="connsiteY10" fmla="*/ 3175 h 212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4112" h="2122487">
                <a:moveTo>
                  <a:pt x="0" y="3175"/>
                </a:moveTo>
                <a:lnTo>
                  <a:pt x="0" y="2122487"/>
                </a:lnTo>
                <a:lnTo>
                  <a:pt x="2424112" y="2122487"/>
                </a:lnTo>
                <a:lnTo>
                  <a:pt x="2424112" y="1071562"/>
                </a:lnTo>
                <a:lnTo>
                  <a:pt x="1968500" y="904875"/>
                </a:lnTo>
                <a:lnTo>
                  <a:pt x="1725612" y="904875"/>
                </a:lnTo>
                <a:lnTo>
                  <a:pt x="1725612" y="490537"/>
                </a:lnTo>
                <a:lnTo>
                  <a:pt x="1487487" y="490537"/>
                </a:lnTo>
                <a:lnTo>
                  <a:pt x="1487487" y="85725"/>
                </a:lnTo>
                <a:lnTo>
                  <a:pt x="1247775" y="0"/>
                </a:lnTo>
                <a:lnTo>
                  <a:pt x="0" y="3175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EA23AB-58B9-8D03-FFAE-A8CC22DF2FAF}"/>
              </a:ext>
            </a:extLst>
          </p:cNvPr>
          <p:cNvSpPr txBox="1"/>
          <p:nvPr/>
        </p:nvSpPr>
        <p:spPr>
          <a:xfrm>
            <a:off x="5488507" y="4906089"/>
            <a:ext cx="17526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Bahnschrift SemiBold" panose="020B0502040204020203" pitchFamily="34" charset="0"/>
              </a:rPr>
              <a:t>PROPOSED BUILDING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5DF6F7-9437-5C99-6B9B-A984943D70A7}"/>
              </a:ext>
            </a:extLst>
          </p:cNvPr>
          <p:cNvSpPr txBox="1"/>
          <p:nvPr/>
        </p:nvSpPr>
        <p:spPr>
          <a:xfrm>
            <a:off x="618460" y="575498"/>
            <a:ext cx="36487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ahnschrift SemiBold" panose="020B0502040204020203" pitchFamily="34" charset="0"/>
              </a:rPr>
              <a:t>PROPOSED BUILDING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918451-9EAA-7C22-6C7B-8D597B9A3EEF}"/>
              </a:ext>
            </a:extLst>
          </p:cNvPr>
          <p:cNvSpPr txBox="1"/>
          <p:nvPr/>
        </p:nvSpPr>
        <p:spPr>
          <a:xfrm>
            <a:off x="8148853" y="4217078"/>
            <a:ext cx="17526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Bahnschrift SemiBold" panose="020B0502040204020203" pitchFamily="34" charset="0"/>
              </a:rPr>
              <a:t>PROPOSED MITIGATED ENGINEERED CAP</a:t>
            </a:r>
          </a:p>
        </p:txBody>
      </p:sp>
    </p:spTree>
    <p:extLst>
      <p:ext uri="{BB962C8B-B14F-4D97-AF65-F5344CB8AC3E}">
        <p14:creationId xmlns:p14="http://schemas.microsoft.com/office/powerpoint/2010/main" val="193829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E57CD-E2CA-2A21-883A-511AA85D9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50F853-8DE8-9998-F2D8-32FD760DE0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" r="10604" b="15191"/>
          <a:stretch/>
        </p:blipFill>
        <p:spPr>
          <a:xfrm>
            <a:off x="533399" y="1201844"/>
            <a:ext cx="13106399" cy="7832566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F3943A2B-42A1-32CA-BCAB-28A6E33C2944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C151FDD-2D59-B804-BCEF-A1F69ECB99FB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96B66DC4-BEC6-59E3-96CA-5BC2FF0126EE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F1A5CAD-D933-47B4-82AA-30CDEB2B7952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57421149-7EFE-1DDD-E7B4-C145BD3B2C54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ABE30A80-5CA4-145B-6254-B87467ECE65C}"/>
              </a:ext>
            </a:extLst>
          </p:cNvPr>
          <p:cNvSpPr txBox="1"/>
          <p:nvPr/>
        </p:nvSpPr>
        <p:spPr>
          <a:xfrm>
            <a:off x="10916470" y="9285913"/>
            <a:ext cx="67310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SITE PLAN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E154AE98-B98C-48AC-7BF9-37D379DA9792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E3FB6E-05C2-9DB8-5730-3B9AFD0DBFDA}"/>
              </a:ext>
            </a:extLst>
          </p:cNvPr>
          <p:cNvSpPr txBox="1"/>
          <p:nvPr/>
        </p:nvSpPr>
        <p:spPr>
          <a:xfrm>
            <a:off x="533400" y="575498"/>
            <a:ext cx="533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PROPOSED SITE PLAN</a:t>
            </a:r>
          </a:p>
        </p:txBody>
      </p:sp>
      <p:sp>
        <p:nvSpPr>
          <p:cNvPr id="2" name="object 17">
            <a:extLst>
              <a:ext uri="{FF2B5EF4-FFF2-40B4-BE49-F238E27FC236}">
                <a16:creationId xmlns:a16="http://schemas.microsoft.com/office/drawing/2014/main" id="{519DD939-52BB-DF72-95CF-8DD34F3701F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</p:spTree>
    <p:extLst>
      <p:ext uri="{BB962C8B-B14F-4D97-AF65-F5344CB8AC3E}">
        <p14:creationId xmlns:p14="http://schemas.microsoft.com/office/powerpoint/2010/main" val="837423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6797670-6E75-48D7-2DEA-31AD5730C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arge building with many cars in a parking lot&#10;&#10;Description automatically generated">
            <a:extLst>
              <a:ext uri="{FF2B5EF4-FFF2-40B4-BE49-F238E27FC236}">
                <a16:creationId xmlns:a16="http://schemas.microsoft.com/office/drawing/2014/main" id="{F782ECE0-61F4-DD17-93C1-63FF05ADD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"/>
          <a:stretch/>
        </p:blipFill>
        <p:spPr>
          <a:xfrm>
            <a:off x="533399" y="456110"/>
            <a:ext cx="14554200" cy="8186738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C5206B0B-4F9B-2C58-3F20-CE5864C0A23A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722DB3D-3ECE-015E-7523-5FD4745E00F7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5509CD4-DF38-7E9D-A76B-D32E46209863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0CFCFD3-4337-9CD6-4CEC-5F57993BFECF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5BFB4ADE-C1F3-1DC0-1446-21C02217253D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B203FD9D-93E7-1D02-92EE-12C856E6A9B7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6812BF25-F4E1-8176-3801-1A2DEFA61BB5}"/>
              </a:ext>
            </a:extLst>
          </p:cNvPr>
          <p:cNvSpPr txBox="1"/>
          <p:nvPr/>
        </p:nvSpPr>
        <p:spPr>
          <a:xfrm>
            <a:off x="9194793" y="9285913"/>
            <a:ext cx="2394777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PROPOSED DESIGN RENDERINGS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B439DDBA-6DB2-83F0-E8D1-60F35004B896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</p:spTree>
    <p:extLst>
      <p:ext uri="{BB962C8B-B14F-4D97-AF65-F5344CB8AC3E}">
        <p14:creationId xmlns:p14="http://schemas.microsoft.com/office/powerpoint/2010/main" val="1629427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836B6AE-E67B-303D-A2E5-C8936A831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ilding with cars parked in front of it&#10;&#10;Description automatically generated">
            <a:extLst>
              <a:ext uri="{FF2B5EF4-FFF2-40B4-BE49-F238E27FC236}">
                <a16:creationId xmlns:a16="http://schemas.microsoft.com/office/drawing/2014/main" id="{E58B1943-D8F9-5370-DD9D-851E5233D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"/>
          <a:stretch/>
        </p:blipFill>
        <p:spPr>
          <a:xfrm>
            <a:off x="533400" y="460289"/>
            <a:ext cx="14552054" cy="8199552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78FC1C3E-A45C-3410-B0D3-9D28CF9D2E0B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2963640-1C9E-E656-40FE-5B152018B5FF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B99DF6D-4E40-68C7-122D-E1A06ED950C1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BFB1041-FBB0-7EA4-6ED6-1F6CE56953C0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49983F18-3023-2FBF-243F-5BAC1F68F1C1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8073B112-6A80-845E-6C74-6378DBAED4DA}"/>
              </a:ext>
            </a:extLst>
          </p:cNvPr>
          <p:cNvSpPr txBox="1"/>
          <p:nvPr/>
        </p:nvSpPr>
        <p:spPr>
          <a:xfrm>
            <a:off x="9194793" y="9285913"/>
            <a:ext cx="2394777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PROPOSED DESIGN RENDERINGS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F1F0D949-727C-56DE-679C-7CB9D0C84E98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D1A6DAC9-4B0F-B034-17B7-376E3F7579D0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</p:spTree>
    <p:extLst>
      <p:ext uri="{BB962C8B-B14F-4D97-AF65-F5344CB8AC3E}">
        <p14:creationId xmlns:p14="http://schemas.microsoft.com/office/powerpoint/2010/main" val="109982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C7199F3-67C5-FADD-4ED0-1DE0A0840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id="{3534A2F6-D17C-CD61-08A9-C24FD89436EE}"/>
              </a:ext>
            </a:extLst>
          </p:cNvPr>
          <p:cNvSpPr/>
          <p:nvPr/>
        </p:nvSpPr>
        <p:spPr>
          <a:xfrm>
            <a:off x="11805919" y="9241358"/>
            <a:ext cx="2872105" cy="537210"/>
          </a:xfrm>
          <a:custGeom>
            <a:avLst/>
            <a:gdLst/>
            <a:ahLst/>
            <a:cxnLst/>
            <a:rect l="l" t="t" r="r" b="b"/>
            <a:pathLst>
              <a:path w="2872105" h="537209">
                <a:moveTo>
                  <a:pt x="2871724" y="0"/>
                </a:moveTo>
                <a:lnTo>
                  <a:pt x="0" y="0"/>
                </a:lnTo>
                <a:lnTo>
                  <a:pt x="0" y="536625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DDF1DD6-B3D0-90AB-2271-565293FF78D7}"/>
              </a:ext>
            </a:extLst>
          </p:cNvPr>
          <p:cNvSpPr/>
          <p:nvPr/>
        </p:nvSpPr>
        <p:spPr>
          <a:xfrm>
            <a:off x="14753843" y="457200"/>
            <a:ext cx="440690" cy="8784590"/>
          </a:xfrm>
          <a:custGeom>
            <a:avLst/>
            <a:gdLst/>
            <a:ahLst/>
            <a:cxnLst/>
            <a:rect l="l" t="t" r="r" b="b"/>
            <a:pathLst>
              <a:path w="440690" h="8784590">
                <a:moveTo>
                  <a:pt x="0" y="8784336"/>
                </a:moveTo>
                <a:lnTo>
                  <a:pt x="440118" y="8784336"/>
                </a:lnTo>
                <a:lnTo>
                  <a:pt x="44011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A5FB860-9F9A-6676-3B71-BB87B53258D4}"/>
              </a:ext>
            </a:extLst>
          </p:cNvPr>
          <p:cNvSpPr/>
          <p:nvPr/>
        </p:nvSpPr>
        <p:spPr>
          <a:xfrm>
            <a:off x="533401" y="9444801"/>
            <a:ext cx="11064366" cy="45719"/>
          </a:xfrm>
          <a:custGeom>
            <a:avLst/>
            <a:gdLst/>
            <a:ahLst/>
            <a:cxnLst/>
            <a:rect l="l" t="t" r="r" b="b"/>
            <a:pathLst>
              <a:path w="7788275">
                <a:moveTo>
                  <a:pt x="0" y="0"/>
                </a:moveTo>
                <a:lnTo>
                  <a:pt x="7788148" y="0"/>
                </a:lnTo>
              </a:path>
            </a:pathLst>
          </a:custGeom>
          <a:ln w="6350">
            <a:solidFill>
              <a:srgbClr val="4C4D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93BEF24-BD29-FA1D-9034-A8E1BD73BD7D}"/>
              </a:ext>
            </a:extLst>
          </p:cNvPr>
          <p:cNvSpPr/>
          <p:nvPr/>
        </p:nvSpPr>
        <p:spPr>
          <a:xfrm>
            <a:off x="12009196" y="9255683"/>
            <a:ext cx="1597075" cy="536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1A4285DE-EA90-9EC6-10C0-C36FB7D53DF9}"/>
              </a:ext>
            </a:extLst>
          </p:cNvPr>
          <p:cNvSpPr/>
          <p:nvPr/>
        </p:nvSpPr>
        <p:spPr>
          <a:xfrm>
            <a:off x="533400" y="9239753"/>
            <a:ext cx="0" cy="537210"/>
          </a:xfrm>
          <a:custGeom>
            <a:avLst/>
            <a:gdLst/>
            <a:ahLst/>
            <a:cxnLst/>
            <a:rect l="l" t="t" r="r" b="b"/>
            <a:pathLst>
              <a:path h="537209">
                <a:moveTo>
                  <a:pt x="0" y="536663"/>
                </a:moveTo>
                <a:lnTo>
                  <a:pt x="0" y="0"/>
                </a:lnTo>
              </a:path>
            </a:pathLst>
          </a:custGeom>
          <a:ln w="6350">
            <a:solidFill>
              <a:srgbClr val="634E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CC64CC2E-AE30-746A-0DC6-EA8AD3CDAE14}"/>
              </a:ext>
            </a:extLst>
          </p:cNvPr>
          <p:cNvSpPr txBox="1"/>
          <p:nvPr/>
        </p:nvSpPr>
        <p:spPr>
          <a:xfrm>
            <a:off x="8717465" y="9285913"/>
            <a:ext cx="287210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ts val="869"/>
              </a:lnSpc>
            </a:pPr>
            <a:r>
              <a:rPr lang="en-US" sz="750" b="0" spc="5" dirty="0">
                <a:solidFill>
                  <a:srgbClr val="424142"/>
                </a:solidFill>
                <a:latin typeface="Bahnschrift Light"/>
                <a:cs typeface="Bahnschrift Light"/>
              </a:rPr>
              <a:t>COMMUNITY BENEFITS</a:t>
            </a:r>
            <a:endParaRPr sz="750" dirty="0">
              <a:latin typeface="Bahnschrift Light"/>
              <a:cs typeface="Bahnschrift Ligh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5EE2F4CB-AF60-7F28-3A21-D0852355B051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14164944" y="9501905"/>
            <a:ext cx="51308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90"/>
              </a:lnSpc>
            </a:pPr>
            <a:r>
              <a:rPr lang="en-US" spc="85" dirty="0"/>
              <a:t>02</a:t>
            </a:r>
            <a:r>
              <a:rPr spc="85" dirty="0"/>
              <a:t>.0</a:t>
            </a:r>
            <a:r>
              <a:rPr lang="en-US" spc="85" dirty="0"/>
              <a:t>4</a:t>
            </a:r>
            <a:r>
              <a:rPr spc="85" dirty="0"/>
              <a:t>.202</a:t>
            </a:r>
            <a:r>
              <a:rPr lang="en-US" spc="85" dirty="0"/>
              <a:t>5</a:t>
            </a:r>
            <a:r>
              <a:rPr spc="-50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7D3F0C-9345-2E13-1327-E86E3912169A}"/>
              </a:ext>
            </a:extLst>
          </p:cNvPr>
          <p:cNvSpPr txBox="1"/>
          <p:nvPr/>
        </p:nvSpPr>
        <p:spPr>
          <a:xfrm>
            <a:off x="533400" y="575498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SemiBold" panose="020B0502040204020203" pitchFamily="34" charset="0"/>
              </a:rPr>
              <a:t>COMMUNITY BENEFIT</a:t>
            </a:r>
          </a:p>
        </p:txBody>
      </p:sp>
      <p:sp>
        <p:nvSpPr>
          <p:cNvPr id="2" name="object 17">
            <a:extLst>
              <a:ext uri="{FF2B5EF4-FFF2-40B4-BE49-F238E27FC236}">
                <a16:creationId xmlns:a16="http://schemas.microsoft.com/office/drawing/2014/main" id="{E3209B27-0705-C6E3-14C3-95EDE81BFD1F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9753466" y="9519615"/>
            <a:ext cx="184150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72515" algn="r">
              <a:lnSpc>
                <a:spcPts val="840"/>
              </a:lnSpc>
            </a:pPr>
            <a:r>
              <a:rPr spc="50" dirty="0"/>
              <a:t>SECURE</a:t>
            </a:r>
            <a:r>
              <a:rPr spc="60" dirty="0"/>
              <a:t> </a:t>
            </a:r>
            <a:r>
              <a:rPr spc="45" dirty="0"/>
              <a:t>SPACE</a:t>
            </a:r>
            <a:r>
              <a:rPr spc="-114" dirty="0"/>
              <a:t> </a:t>
            </a: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en-US" spc="45" dirty="0"/>
              <a:t>1450 W ARTESIA BLVD, GARDENA, CA</a:t>
            </a:r>
            <a:endParaRPr spc="-114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E0D19-BA76-8AD1-24FC-2DD84F89A612}"/>
              </a:ext>
            </a:extLst>
          </p:cNvPr>
          <p:cNvSpPr txBox="1"/>
          <p:nvPr/>
        </p:nvSpPr>
        <p:spPr>
          <a:xfrm>
            <a:off x="533400" y="2178605"/>
            <a:ext cx="143256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/>
            <a:r>
              <a:rPr lang="en-US" sz="2400" b="1" i="0" dirty="0">
                <a:solidFill>
                  <a:srgbClr val="242424"/>
                </a:solidFill>
                <a:effectLst/>
                <a:latin typeface="Bahnschrift SemiLight SemiConde" panose="020B0502040204020203" pitchFamily="34" charset="0"/>
              </a:rPr>
              <a:t>Improve Existing Conditions</a:t>
            </a:r>
          </a:p>
          <a:p>
            <a:pPr marL="0" marR="0" algn="l"/>
            <a:r>
              <a:rPr lang="en-US" sz="2400" b="1" i="0" dirty="0">
                <a:solidFill>
                  <a:srgbClr val="242424"/>
                </a:solidFill>
                <a:effectLst/>
                <a:latin typeface="Bahnschrift SemiLight SemiConde" panose="020B0502040204020203" pitchFamily="34" charset="0"/>
              </a:rPr>
              <a:t> </a:t>
            </a:r>
          </a:p>
          <a:p>
            <a:pPr marL="800100" marR="0" lvl="1" indent="-342900" algn="l">
              <a:buFont typeface="Arial" panose="020B0604020202020204" pitchFamily="34" charset="0"/>
              <a:buChar char="•"/>
            </a:pPr>
            <a:r>
              <a:rPr lang="en-US" sz="2400" dirty="0"/>
              <a:t>Currently blighted</a:t>
            </a:r>
          </a:p>
          <a:p>
            <a:pPr marL="800100" marR="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42424"/>
                </a:solidFill>
                <a:latin typeface="Bahnschrift SemiLight SemiConde" panose="020B0502040204020203" pitchFamily="34" charset="0"/>
              </a:rPr>
              <a:t>Our development facilitates the clean-up and provides a great use for the city </a:t>
            </a:r>
          </a:p>
          <a:p>
            <a:pPr marR="0" lvl="1" algn="l"/>
            <a:endParaRPr lang="en-US" sz="2400" b="1" dirty="0">
              <a:solidFill>
                <a:srgbClr val="242424"/>
              </a:solidFill>
              <a:latin typeface="Bahnschrift SemiLight SemiConde" panose="020B0502040204020203" pitchFamily="34" charset="0"/>
            </a:endParaRPr>
          </a:p>
          <a:p>
            <a:pPr marL="0" marR="0" algn="l"/>
            <a:r>
              <a:rPr lang="en-US" sz="2400" b="1" i="0" dirty="0">
                <a:solidFill>
                  <a:srgbClr val="242424"/>
                </a:solidFill>
                <a:effectLst/>
                <a:latin typeface="Bahnschrift SemiLight SemiConde" panose="020B0502040204020203" pitchFamily="34" charset="0"/>
              </a:rPr>
              <a:t>Increased property taxes, school fees, and permit fees </a:t>
            </a:r>
          </a:p>
          <a:p>
            <a:pPr marL="0" marR="0" algn="l"/>
            <a:endParaRPr lang="en-US" sz="2400" b="1" i="0" dirty="0">
              <a:solidFill>
                <a:srgbClr val="242424"/>
              </a:solidFill>
              <a:effectLst/>
              <a:latin typeface="Bahnschrift SemiLight SemiConde" panose="020B0502040204020203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42424"/>
                </a:solidFill>
                <a:latin typeface="Bahnschrift SemiLight SemiConde" panose="020B0502040204020203" pitchFamily="34" charset="0"/>
              </a:rPr>
              <a:t>Property tax increased to $750,000 - $800,000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42424"/>
                </a:solidFill>
                <a:latin typeface="Bahnschrift SemiLight SemiConde" panose="020B0502040204020203" pitchFamily="34" charset="0"/>
              </a:rPr>
              <a:t>School Fees: $120,000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42424"/>
                </a:solidFill>
                <a:latin typeface="Bahnschrift SemiLight SemiConde" panose="020B0502040204020203" pitchFamily="34" charset="0"/>
              </a:rPr>
              <a:t>Permit Fees: $450,000 - $500,000</a:t>
            </a:r>
          </a:p>
          <a:p>
            <a:pPr marL="0" marR="0" algn="l"/>
            <a:endParaRPr lang="en-US" sz="2400" dirty="0">
              <a:solidFill>
                <a:srgbClr val="242424"/>
              </a:solidFill>
              <a:latin typeface="Bahnschrift SemiLight SemiConde" panose="020B0502040204020203" pitchFamily="34" charset="0"/>
            </a:endParaRPr>
          </a:p>
          <a:p>
            <a:pPr marL="0" marR="0" algn="l"/>
            <a:r>
              <a:rPr lang="en-US" sz="2400" b="1" i="0" dirty="0">
                <a:solidFill>
                  <a:srgbClr val="242424"/>
                </a:solidFill>
                <a:effectLst/>
                <a:latin typeface="Bahnschrift SemiLight SemiConde" panose="020B0502040204020203" pitchFamily="34" charset="0"/>
              </a:rPr>
              <a:t>Development Agreement </a:t>
            </a:r>
          </a:p>
          <a:p>
            <a:pPr marL="0" marR="0" algn="l"/>
            <a:endParaRPr lang="en-US" sz="2400" b="0" i="0" dirty="0">
              <a:solidFill>
                <a:srgbClr val="242424"/>
              </a:solidFill>
              <a:effectLst/>
              <a:latin typeface="Bahnschrift SemiLight SemiConde" panose="020B0502040204020203" pitchFamily="34" charset="0"/>
            </a:endParaRPr>
          </a:p>
          <a:p>
            <a:pPr marL="800100" marR="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Bahnschrift SemiLight SemiConde" panose="020B0502040204020203" pitchFamily="34" charset="0"/>
              </a:rPr>
              <a:t>Monetary contribution of $1,000,000 to the General Fund </a:t>
            </a:r>
          </a:p>
          <a:p>
            <a:pPr marL="800100" marR="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Bahnschrift SemiLight SemiConde" panose="020B0502040204020203" pitchFamily="34" charset="0"/>
              </a:rPr>
              <a:t>Local Hiring </a:t>
            </a:r>
          </a:p>
          <a:p>
            <a:pPr marL="800100" marR="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Bahnschrift SemiLight SemiConde" panose="020B0502040204020203" pitchFamily="34" charset="0"/>
              </a:rPr>
              <a:t>Community event space</a:t>
            </a:r>
          </a:p>
          <a:p>
            <a:endParaRPr lang="en-US" sz="2400" dirty="0">
              <a:latin typeface="Bahnschrift SemiLight SemiCond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036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1144</TotalTime>
  <Words>460</Words>
  <Application>Microsoft Office PowerPoint</Application>
  <PresentationFormat>Custom</PresentationFormat>
  <Paragraphs>160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Aptos</vt:lpstr>
      <vt:lpstr>Arial</vt:lpstr>
      <vt:lpstr>Bahnschrift Light</vt:lpstr>
      <vt:lpstr>Bahnschrift SemiBold</vt:lpstr>
      <vt:lpstr>Bahnschrift SemiLight SemiConde</vt:lpstr>
      <vt:lpstr>Calibri</vt:lpstr>
      <vt:lpstr>Karla</vt:lpstr>
      <vt:lpstr>NeuzeitGro</vt:lpstr>
      <vt:lpstr>Prompt Light</vt:lpstr>
      <vt:lpstr>Stolzl Bold</vt:lpstr>
      <vt:lpstr>Stolzl Book</vt:lpstr>
      <vt:lpstr>Stolzl Thin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Kumar</dc:creator>
  <cp:lastModifiedBy>CJ Rogers</cp:lastModifiedBy>
  <cp:revision>45</cp:revision>
  <dcterms:created xsi:type="dcterms:W3CDTF">2021-09-01T11:22:50Z</dcterms:created>
  <dcterms:modified xsi:type="dcterms:W3CDTF">2025-02-04T22:20:39Z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2021-09-01T00:00:00Z</vt:filetime>
  </property>
  <property fmtid="{D5CDD505-2E9C-101B-9397-08002B2CF9AE}" pid="3" name="Creator">
    <vt:lpwstr>Adobe InDesign 16.4 (Windows)</vt:lpwstr>
  </property>
  <property fmtid="{D5CDD505-2E9C-101B-9397-08002B2CF9AE}" pid="4" name="LastSaved">
    <vt:filetime>2021-09-01T00:00:00Z</vt:filetime>
  </property>
</Properties>
</file>