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3"/>
  </p:sldMasterIdLst>
  <p:notesMasterIdLst>
    <p:notesMasterId r:id="rId24"/>
  </p:notesMasterIdLst>
  <p:sldIdLst>
    <p:sldId id="293" r:id="rId4"/>
    <p:sldId id="291" r:id="rId5"/>
    <p:sldId id="294" r:id="rId6"/>
    <p:sldId id="257" r:id="rId7"/>
    <p:sldId id="279" r:id="rId8"/>
    <p:sldId id="280" r:id="rId9"/>
    <p:sldId id="281" r:id="rId10"/>
    <p:sldId id="295" r:id="rId11"/>
    <p:sldId id="282" r:id="rId12"/>
    <p:sldId id="271" r:id="rId13"/>
    <p:sldId id="262" r:id="rId14"/>
    <p:sldId id="275" r:id="rId15"/>
    <p:sldId id="272" r:id="rId16"/>
    <p:sldId id="276" r:id="rId17"/>
    <p:sldId id="277" r:id="rId18"/>
    <p:sldId id="273" r:id="rId19"/>
    <p:sldId id="274" r:id="rId20"/>
    <p:sldId id="278" r:id="rId21"/>
    <p:sldId id="284" r:id="rId22"/>
    <p:sldId id="292" r:id="rId23"/>
  </p:sldIdLst>
  <p:sldSz cx="12192000" cy="6858000"/>
  <p:notesSz cx="6858000" cy="9144000"/>
  <p:embeddedFontLst>
    <p:embeddedFont>
      <p:font typeface="AngsanaUPC" panose="02020603050405020304" pitchFamily="18" charset="-34"/>
      <p:regular r:id="rId25"/>
      <p:bold r:id="rId26"/>
      <p:italic r:id="rId27"/>
      <p:boldItalic r:id="rId28"/>
    </p:embeddedFont>
    <p:embeddedFont>
      <p:font typeface="Avenir Next LT Pro" panose="020B0504020202020204" pitchFamily="34" charset="0"/>
      <p:regular r:id="rId29"/>
      <p:bold r:id="rId30"/>
      <p:italic r:id="rId31"/>
      <p:boldItalic r:id="rId32"/>
    </p:embeddedFont>
    <p:embeddedFont>
      <p:font typeface="Calibri" panose="020F0502020204030204" pitchFamily="34" charset="0"/>
      <p:regular r:id="rId33"/>
      <p:bold r:id="rId34"/>
      <p:italic r:id="rId35"/>
      <p:boldItalic r:id="rId3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FA919B8-EE6E-C20C-0B06-F6F50BF8F8A7}" name="Dianna Espinoza" initials="DE" userId="9GBgNoKo5orCkhaKon5yCwC18imK4nl+7R0Yw7VXa2s=" providerId="None"/>
  <p188:author id="{2C4E04ED-9E18-811B-1096-3B183724298E}" name="Dianna Espinoza" initials="DE" userId="S::despinoza@cityofgardena.org::857c814b-35ef-4fb4-b942-53c338a06a7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A2A5A"/>
    <a:srgbClr val="2C4E8C"/>
    <a:srgbClr val="F0F1F3"/>
    <a:srgbClr val="7C7678"/>
    <a:srgbClr val="BA122B"/>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96"/>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B49641F-8B34-399B-1BD3-A8CB0D422427}" v="8" dt="2023-02-28T19:54:30.261"/>
    <p1510:client id="{4E84C568-A2DF-44BB-8A4C-A36C09B558AF}" v="25" dt="2023-02-24T19:28:04.983"/>
    <p1510:client id="{538C593F-2EA2-37BE-D578-FB3315297FCC}" v="26" dt="2023-02-24T22:33:43.795"/>
    <p1510:client id="{622871EB-5DDA-2968-7462-5FB8C747C2F6}" v="1298" dt="2023-02-27T22:57:52.123"/>
    <p1510:client id="{6BD3890E-1F8B-43E3-A474-5D83BDDAEC07}" v="105" dt="2023-02-28T21:28:51.030"/>
    <p1510:client id="{90E400EB-292F-1680-5075-6C630DD45B57}" v="146" dt="2023-02-28T01:22:37.917"/>
    <p1510:client id="{9C7266FF-8DFC-4C2D-964C-BC0FEE92EC77}" v="3" dt="2023-02-23T18:42:32.788"/>
    <p1510:client id="{EA3311B0-C1DD-6002-753A-38DEA56560CE}" v="69" dt="2023-02-28T17:23:54.498"/>
    <p1510:client id="{F5CF6772-AC0A-43FD-8382-B9575C1028BB}" v="156" dt="2023-02-24T23:18:36.42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678"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font" Target="fonts/font2.fntdata"/><Relationship Id="rId39" Type="http://schemas.openxmlformats.org/officeDocument/2006/relationships/theme" Target="theme/theme1.xml"/><Relationship Id="rId21" Type="http://schemas.openxmlformats.org/officeDocument/2006/relationships/slide" Target="slides/slide18.xml"/><Relationship Id="rId34" Type="http://schemas.openxmlformats.org/officeDocument/2006/relationships/font" Target="fonts/font10.fntdata"/><Relationship Id="rId42" Type="http://schemas.microsoft.com/office/2015/10/relationships/revisionInfo" Target="revisionInfo.xml"/><Relationship Id="rId7" Type="http://schemas.openxmlformats.org/officeDocument/2006/relationships/slide" Target="slides/slide4.xml"/><Relationship Id="rId2" Type="http://schemas.openxmlformats.org/officeDocument/2006/relationships/customXml" Target="../customXml/item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font" Target="fonts/font5.fntdata"/><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font" Target="fonts/font4.fntdata"/><Relationship Id="rId36" Type="http://schemas.openxmlformats.org/officeDocument/2006/relationships/font" Target="fonts/font12.fntdata"/><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font" Target="fonts/font7.fntdata"/><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font" Target="fonts/font11.fntdata"/><Relationship Id="rId43" Type="http://schemas.microsoft.com/office/2018/10/relationships/authors" Target="authors.xml"/><Relationship Id="rId8" Type="http://schemas.openxmlformats.org/officeDocument/2006/relationships/slide" Target="slides/slide5.xml"/><Relationship Id="rId3" Type="http://schemas.openxmlformats.org/officeDocument/2006/relationships/slideMaster" Target="slideMasters/slideMaster1.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phany Santin" userId="S::ssantin@cityofgardena.org::c6f5a598-bdfc-4226-8d6f-5ea29ace5561" providerId="AD" clId="Web-{EA3311B0-C1DD-6002-753A-38DEA56560CE}"/>
    <pc:docChg chg="modSld">
      <pc:chgData name="Stephany Santin" userId="S::ssantin@cityofgardena.org::c6f5a598-bdfc-4226-8d6f-5ea29ace5561" providerId="AD" clId="Web-{EA3311B0-C1DD-6002-753A-38DEA56560CE}" dt="2023-02-28T17:23:54.498" v="2895" actId="1076"/>
      <pc:docMkLst>
        <pc:docMk/>
      </pc:docMkLst>
      <pc:sldChg chg="modNotes">
        <pc:chgData name="Stephany Santin" userId="S::ssantin@cityofgardena.org::c6f5a598-bdfc-4226-8d6f-5ea29ace5561" providerId="AD" clId="Web-{EA3311B0-C1DD-6002-753A-38DEA56560CE}" dt="2023-02-28T16:53:16.207" v="759"/>
        <pc:sldMkLst>
          <pc:docMk/>
          <pc:sldMk cId="4111798473" sldId="262"/>
        </pc:sldMkLst>
      </pc:sldChg>
      <pc:sldChg chg="modNotes">
        <pc:chgData name="Stephany Santin" userId="S::ssantin@cityofgardena.org::c6f5a598-bdfc-4226-8d6f-5ea29ace5561" providerId="AD" clId="Web-{EA3311B0-C1DD-6002-753A-38DEA56560CE}" dt="2023-02-28T17:07:18.985" v="2269"/>
        <pc:sldMkLst>
          <pc:docMk/>
          <pc:sldMk cId="2774034017" sldId="272"/>
        </pc:sldMkLst>
      </pc:sldChg>
      <pc:sldChg chg="modNotes">
        <pc:chgData name="Stephany Santin" userId="S::ssantin@cityofgardena.org::c6f5a598-bdfc-4226-8d6f-5ea29ace5561" providerId="AD" clId="Web-{EA3311B0-C1DD-6002-753A-38DEA56560CE}" dt="2023-02-28T17:00:33.588" v="1556"/>
        <pc:sldMkLst>
          <pc:docMk/>
          <pc:sldMk cId="4281475147" sldId="275"/>
        </pc:sldMkLst>
      </pc:sldChg>
      <pc:sldChg chg="modNotes">
        <pc:chgData name="Stephany Santin" userId="S::ssantin@cityofgardena.org::c6f5a598-bdfc-4226-8d6f-5ea29ace5561" providerId="AD" clId="Web-{EA3311B0-C1DD-6002-753A-38DEA56560CE}" dt="2023-02-28T17:19:25.010" v="2832"/>
        <pc:sldMkLst>
          <pc:docMk/>
          <pc:sldMk cId="2419922258" sldId="276"/>
        </pc:sldMkLst>
      </pc:sldChg>
      <pc:sldChg chg="addSp modSp">
        <pc:chgData name="Stephany Santin" userId="S::ssantin@cityofgardena.org::c6f5a598-bdfc-4226-8d6f-5ea29ace5561" providerId="AD" clId="Web-{EA3311B0-C1DD-6002-753A-38DEA56560CE}" dt="2023-02-28T17:23:54.498" v="2895" actId="1076"/>
        <pc:sldMkLst>
          <pc:docMk/>
          <pc:sldMk cId="4145074539" sldId="284"/>
        </pc:sldMkLst>
        <pc:spChg chg="mod">
          <ac:chgData name="Stephany Santin" userId="S::ssantin@cityofgardena.org::c6f5a598-bdfc-4226-8d6f-5ea29ace5561" providerId="AD" clId="Web-{EA3311B0-C1DD-6002-753A-38DEA56560CE}" dt="2023-02-28T17:23:54.498" v="2895" actId="1076"/>
          <ac:spMkLst>
            <pc:docMk/>
            <pc:sldMk cId="4145074539" sldId="284"/>
            <ac:spMk id="2" creationId="{3C9F58C5-EAC6-1D4F-80A0-70AE95590125}"/>
          </ac:spMkLst>
        </pc:spChg>
        <pc:spChg chg="add mod">
          <ac:chgData name="Stephany Santin" userId="S::ssantin@cityofgardena.org::c6f5a598-bdfc-4226-8d6f-5ea29ace5561" providerId="AD" clId="Web-{EA3311B0-C1DD-6002-753A-38DEA56560CE}" dt="2023-02-28T17:22:46.497" v="2884" actId="1076"/>
          <ac:spMkLst>
            <pc:docMk/>
            <pc:sldMk cId="4145074539" sldId="284"/>
            <ac:spMk id="6" creationId="{0D3FAD89-15A8-CF9C-DE38-AA6846904C98}"/>
          </ac:spMkLst>
        </pc:spChg>
      </pc:sldChg>
      <pc:sldChg chg="modNotes">
        <pc:chgData name="Stephany Santin" userId="S::ssantin@cityofgardena.org::c6f5a598-bdfc-4226-8d6f-5ea29ace5561" providerId="AD" clId="Web-{EA3311B0-C1DD-6002-753A-38DEA56560CE}" dt="2023-02-28T16:35:56.615" v="265"/>
        <pc:sldMkLst>
          <pc:docMk/>
          <pc:sldMk cId="1800609536" sldId="291"/>
        </pc:sldMkLst>
      </pc:sldChg>
      <pc:sldChg chg="modNotes">
        <pc:chgData name="Stephany Santin" userId="S::ssantin@cityofgardena.org::c6f5a598-bdfc-4226-8d6f-5ea29ace5561" providerId="AD" clId="Web-{EA3311B0-C1DD-6002-753A-38DEA56560CE}" dt="2023-02-28T16:17:35.194" v="95"/>
        <pc:sldMkLst>
          <pc:docMk/>
          <pc:sldMk cId="29443699" sldId="293"/>
        </pc:sldMkLst>
      </pc:sldChg>
      <pc:sldChg chg="modNotes">
        <pc:chgData name="Stephany Santin" userId="S::ssantin@cityofgardena.org::c6f5a598-bdfc-4226-8d6f-5ea29ace5561" providerId="AD" clId="Web-{EA3311B0-C1DD-6002-753A-38DEA56560CE}" dt="2023-02-28T16:42:20.355" v="384"/>
        <pc:sldMkLst>
          <pc:docMk/>
          <pc:sldMk cId="2726334290" sldId="294"/>
        </pc:sldMkLst>
      </pc:sldChg>
    </pc:docChg>
  </pc:docChgLst>
  <pc:docChgLst>
    <pc:chgData name="Dianna Espinoza" userId="S::despinoza@cityofgardena.org::857c814b-35ef-4fb4-b942-53c338a06a7b" providerId="AD" clId="Web-{90E400EB-292F-1680-5075-6C630DD45B57}"/>
    <pc:docChg chg="modSld">
      <pc:chgData name="Dianna Espinoza" userId="S::despinoza@cityofgardena.org::857c814b-35ef-4fb4-b942-53c338a06a7b" providerId="AD" clId="Web-{90E400EB-292F-1680-5075-6C630DD45B57}" dt="2023-02-28T01:27:33.858" v="4719"/>
      <pc:docMkLst>
        <pc:docMk/>
      </pc:docMkLst>
      <pc:sldChg chg="modNotes">
        <pc:chgData name="Dianna Espinoza" userId="S::despinoza@cityofgardena.org::857c814b-35ef-4fb4-b942-53c338a06a7b" providerId="AD" clId="Web-{90E400EB-292F-1680-5075-6C630DD45B57}" dt="2023-02-28T01:03:25.355" v="4287"/>
        <pc:sldMkLst>
          <pc:docMk/>
          <pc:sldMk cId="3047494233" sldId="257"/>
        </pc:sldMkLst>
      </pc:sldChg>
      <pc:sldChg chg="modNotes">
        <pc:chgData name="Dianna Espinoza" userId="S::despinoza@cityofgardena.org::857c814b-35ef-4fb4-b942-53c338a06a7b" providerId="AD" clId="Web-{90E400EB-292F-1680-5075-6C630DD45B57}" dt="2023-02-28T00:43:23.136" v="3283"/>
        <pc:sldMkLst>
          <pc:docMk/>
          <pc:sldMk cId="4111798473" sldId="262"/>
        </pc:sldMkLst>
      </pc:sldChg>
      <pc:sldChg chg="modSp modNotes">
        <pc:chgData name="Dianna Espinoza" userId="S::despinoza@cityofgardena.org::857c814b-35ef-4fb4-b942-53c338a06a7b" providerId="AD" clId="Web-{90E400EB-292F-1680-5075-6C630DD45B57}" dt="2023-02-28T00:55:25.333" v="4016"/>
        <pc:sldMkLst>
          <pc:docMk/>
          <pc:sldMk cId="639660463" sldId="271"/>
        </pc:sldMkLst>
        <pc:spChg chg="mod">
          <ac:chgData name="Dianna Espinoza" userId="S::despinoza@cityofgardena.org::857c814b-35ef-4fb4-b942-53c338a06a7b" providerId="AD" clId="Web-{90E400EB-292F-1680-5075-6C630DD45B57}" dt="2023-02-28T00:31:15.580" v="2865" actId="20577"/>
          <ac:spMkLst>
            <pc:docMk/>
            <pc:sldMk cId="639660463" sldId="271"/>
            <ac:spMk id="17" creationId="{22C0E996-C86B-5CD0-DF9D-6130C549BF15}"/>
          </ac:spMkLst>
        </pc:spChg>
      </pc:sldChg>
      <pc:sldChg chg="modNotes">
        <pc:chgData name="Dianna Espinoza" userId="S::despinoza@cityofgardena.org::857c814b-35ef-4fb4-b942-53c338a06a7b" providerId="AD" clId="Web-{90E400EB-292F-1680-5075-6C630DD45B57}" dt="2023-02-28T00:49:18.641" v="3675"/>
        <pc:sldMkLst>
          <pc:docMk/>
          <pc:sldMk cId="2774034017" sldId="272"/>
        </pc:sldMkLst>
      </pc:sldChg>
      <pc:sldChg chg="modNotes">
        <pc:chgData name="Dianna Espinoza" userId="S::despinoza@cityofgardena.org::857c814b-35ef-4fb4-b942-53c338a06a7b" providerId="AD" clId="Web-{90E400EB-292F-1680-5075-6C630DD45B57}" dt="2023-02-28T01:22:34.135" v="4534"/>
        <pc:sldMkLst>
          <pc:docMk/>
          <pc:sldMk cId="3750170581" sldId="273"/>
        </pc:sldMkLst>
      </pc:sldChg>
      <pc:sldChg chg="modNotes">
        <pc:chgData name="Dianna Espinoza" userId="S::despinoza@cityofgardena.org::857c814b-35ef-4fb4-b942-53c338a06a7b" providerId="AD" clId="Web-{90E400EB-292F-1680-5075-6C630DD45B57}" dt="2023-02-28T01:24:01.840" v="4540"/>
        <pc:sldMkLst>
          <pc:docMk/>
          <pc:sldMk cId="2314906108" sldId="274"/>
        </pc:sldMkLst>
      </pc:sldChg>
      <pc:sldChg chg="modNotes">
        <pc:chgData name="Dianna Espinoza" userId="S::despinoza@cityofgardena.org::857c814b-35ef-4fb4-b942-53c338a06a7b" providerId="AD" clId="Web-{90E400EB-292F-1680-5075-6C630DD45B57}" dt="2023-02-28T00:44:24.574" v="3328"/>
        <pc:sldMkLst>
          <pc:docMk/>
          <pc:sldMk cId="4281475147" sldId="275"/>
        </pc:sldMkLst>
      </pc:sldChg>
      <pc:sldChg chg="modNotes">
        <pc:chgData name="Dianna Espinoza" userId="S::despinoza@cityofgardena.org::857c814b-35ef-4fb4-b942-53c338a06a7b" providerId="AD" clId="Web-{90E400EB-292F-1680-5075-6C630DD45B57}" dt="2023-02-28T01:19:02.273" v="4511"/>
        <pc:sldMkLst>
          <pc:docMk/>
          <pc:sldMk cId="2419922258" sldId="276"/>
        </pc:sldMkLst>
      </pc:sldChg>
      <pc:sldChg chg="modNotes">
        <pc:chgData name="Dianna Espinoza" userId="S::despinoza@cityofgardena.org::857c814b-35ef-4fb4-b942-53c338a06a7b" providerId="AD" clId="Web-{90E400EB-292F-1680-5075-6C630DD45B57}" dt="2023-02-28T01:22:20.776" v="4531"/>
        <pc:sldMkLst>
          <pc:docMk/>
          <pc:sldMk cId="96056222" sldId="277"/>
        </pc:sldMkLst>
      </pc:sldChg>
      <pc:sldChg chg="modNotes">
        <pc:chgData name="Dianna Espinoza" userId="S::despinoza@cityofgardena.org::857c814b-35ef-4fb4-b942-53c338a06a7b" providerId="AD" clId="Web-{90E400EB-292F-1680-5075-6C630DD45B57}" dt="2023-02-28T01:27:33.858" v="4719"/>
        <pc:sldMkLst>
          <pc:docMk/>
          <pc:sldMk cId="1504625435" sldId="278"/>
        </pc:sldMkLst>
      </pc:sldChg>
      <pc:sldChg chg="modNotes">
        <pc:chgData name="Dianna Espinoza" userId="S::despinoza@cityofgardena.org::857c814b-35ef-4fb4-b942-53c338a06a7b" providerId="AD" clId="Web-{90E400EB-292F-1680-5075-6C630DD45B57}" dt="2023-02-28T01:06:58.826" v="4306"/>
        <pc:sldMkLst>
          <pc:docMk/>
          <pc:sldMk cId="4189850899" sldId="279"/>
        </pc:sldMkLst>
      </pc:sldChg>
      <pc:sldChg chg="modNotes">
        <pc:chgData name="Dianna Espinoza" userId="S::despinoza@cityofgardena.org::857c814b-35ef-4fb4-b942-53c338a06a7b" providerId="AD" clId="Web-{90E400EB-292F-1680-5075-6C630DD45B57}" dt="2023-02-28T01:08:02.765" v="4317"/>
        <pc:sldMkLst>
          <pc:docMk/>
          <pc:sldMk cId="1733259540" sldId="280"/>
        </pc:sldMkLst>
      </pc:sldChg>
      <pc:sldChg chg="modNotes">
        <pc:chgData name="Dianna Espinoza" userId="S::despinoza@cityofgardena.org::857c814b-35ef-4fb4-b942-53c338a06a7b" providerId="AD" clId="Web-{90E400EB-292F-1680-5075-6C630DD45B57}" dt="2023-02-28T00:55:02.567" v="4006"/>
        <pc:sldMkLst>
          <pc:docMk/>
          <pc:sldMk cId="1057106530" sldId="281"/>
        </pc:sldMkLst>
      </pc:sldChg>
      <pc:sldChg chg="modNotes">
        <pc:chgData name="Dianna Espinoza" userId="S::despinoza@cityofgardena.org::857c814b-35ef-4fb4-b942-53c338a06a7b" providerId="AD" clId="Web-{90E400EB-292F-1680-5075-6C630DD45B57}" dt="2023-02-28T00:55:16.974" v="4013"/>
        <pc:sldMkLst>
          <pc:docMk/>
          <pc:sldMk cId="630371158" sldId="282"/>
        </pc:sldMkLst>
      </pc:sldChg>
      <pc:sldChg chg="modNotes">
        <pc:chgData name="Dianna Espinoza" userId="S::despinoza@cityofgardena.org::857c814b-35ef-4fb4-b942-53c338a06a7b" providerId="AD" clId="Web-{90E400EB-292F-1680-5075-6C630DD45B57}" dt="2023-02-28T01:27:03.733" v="4717"/>
        <pc:sldMkLst>
          <pc:docMk/>
          <pc:sldMk cId="4145074539" sldId="284"/>
        </pc:sldMkLst>
      </pc:sldChg>
      <pc:sldChg chg="modNotes">
        <pc:chgData name="Dianna Espinoza" userId="S::despinoza@cityofgardena.org::857c814b-35ef-4fb4-b942-53c338a06a7b" providerId="AD" clId="Web-{90E400EB-292F-1680-5075-6C630DD45B57}" dt="2023-02-28T01:01:42.932" v="4219"/>
        <pc:sldMkLst>
          <pc:docMk/>
          <pc:sldMk cId="1800609536" sldId="291"/>
        </pc:sldMkLst>
      </pc:sldChg>
      <pc:sldChg chg="modNotes">
        <pc:chgData name="Dianna Espinoza" userId="S::despinoza@cityofgardena.org::857c814b-35ef-4fb4-b942-53c338a06a7b" providerId="AD" clId="Web-{90E400EB-292F-1680-5075-6C630DD45B57}" dt="2023-02-28T01:00:57.056" v="4218"/>
        <pc:sldMkLst>
          <pc:docMk/>
          <pc:sldMk cId="29443699" sldId="293"/>
        </pc:sldMkLst>
      </pc:sldChg>
      <pc:sldChg chg="addSp delSp modSp modNotes">
        <pc:chgData name="Dianna Espinoza" userId="S::despinoza@cityofgardena.org::857c814b-35ef-4fb4-b942-53c338a06a7b" providerId="AD" clId="Web-{90E400EB-292F-1680-5075-6C630DD45B57}" dt="2023-02-28T01:03:00.152" v="4269"/>
        <pc:sldMkLst>
          <pc:docMk/>
          <pc:sldMk cId="2726334290" sldId="294"/>
        </pc:sldMkLst>
        <pc:spChg chg="mod">
          <ac:chgData name="Dianna Espinoza" userId="S::despinoza@cityofgardena.org::857c814b-35ef-4fb4-b942-53c338a06a7b" providerId="AD" clId="Web-{90E400EB-292F-1680-5075-6C630DD45B57}" dt="2023-02-27T23:33:06.456" v="661" actId="20577"/>
          <ac:spMkLst>
            <pc:docMk/>
            <pc:sldMk cId="2726334290" sldId="294"/>
            <ac:spMk id="2" creationId="{0F019EA4-4CE3-A2BF-46D1-6429E9DE7B3D}"/>
          </ac:spMkLst>
        </pc:spChg>
        <pc:spChg chg="mod">
          <ac:chgData name="Dianna Espinoza" userId="S::despinoza@cityofgardena.org::857c814b-35ef-4fb4-b942-53c338a06a7b" providerId="AD" clId="Web-{90E400EB-292F-1680-5075-6C630DD45B57}" dt="2023-02-27T23:41:29.697" v="814" actId="14100"/>
          <ac:spMkLst>
            <pc:docMk/>
            <pc:sldMk cId="2726334290" sldId="294"/>
            <ac:spMk id="3" creationId="{D34E58EB-B2F3-F8E4-5377-FA57F8D713F9}"/>
          </ac:spMkLst>
        </pc:spChg>
        <pc:grpChg chg="del mod">
          <ac:chgData name="Dianna Espinoza" userId="S::despinoza@cityofgardena.org::857c814b-35ef-4fb4-b942-53c338a06a7b" providerId="AD" clId="Web-{90E400EB-292F-1680-5075-6C630DD45B57}" dt="2023-02-27T23:33:26.831" v="670"/>
          <ac:grpSpMkLst>
            <pc:docMk/>
            <pc:sldMk cId="2726334290" sldId="294"/>
            <ac:grpSpMk id="8" creationId="{9748FC1A-E4DC-1A1F-FFA0-D1453F7CBD90}"/>
          </ac:grpSpMkLst>
        </pc:grpChg>
        <pc:picChg chg="del">
          <ac:chgData name="Dianna Espinoza" userId="S::despinoza@cityofgardena.org::857c814b-35ef-4fb4-b942-53c338a06a7b" providerId="AD" clId="Web-{90E400EB-292F-1680-5075-6C630DD45B57}" dt="2023-02-27T23:32:50.299" v="654"/>
          <ac:picMkLst>
            <pc:docMk/>
            <pc:sldMk cId="2726334290" sldId="294"/>
            <ac:picMk id="5" creationId="{DA5E1DA7-A447-AE11-8BDA-918D41DCA4D6}"/>
          </ac:picMkLst>
        </pc:picChg>
        <pc:picChg chg="add mod">
          <ac:chgData name="Dianna Espinoza" userId="S::despinoza@cityofgardena.org::857c814b-35ef-4fb4-b942-53c338a06a7b" providerId="AD" clId="Web-{90E400EB-292F-1680-5075-6C630DD45B57}" dt="2023-02-27T23:42:11.463" v="819" actId="1076"/>
          <ac:picMkLst>
            <pc:docMk/>
            <pc:sldMk cId="2726334290" sldId="294"/>
            <ac:picMk id="9" creationId="{480A2985-1878-5D67-07DB-A7353AFC291B}"/>
          </ac:picMkLst>
        </pc:picChg>
        <pc:picChg chg="del">
          <ac:chgData name="Dianna Espinoza" userId="S::despinoza@cityofgardena.org::857c814b-35ef-4fb4-b942-53c338a06a7b" providerId="AD" clId="Web-{90E400EB-292F-1680-5075-6C630DD45B57}" dt="2023-02-27T23:33:15.893" v="666"/>
          <ac:picMkLst>
            <pc:docMk/>
            <pc:sldMk cId="2726334290" sldId="294"/>
            <ac:picMk id="26" creationId="{869052A3-E10E-8286-85E1-BCCE1BC93F9F}"/>
          </ac:picMkLst>
        </pc:picChg>
        <pc:picChg chg="del">
          <ac:chgData name="Dianna Espinoza" userId="S::despinoza@cityofgardena.org::857c814b-35ef-4fb4-b942-53c338a06a7b" providerId="AD" clId="Web-{90E400EB-292F-1680-5075-6C630DD45B57}" dt="2023-02-27T23:33:10.628" v="662"/>
          <ac:picMkLst>
            <pc:docMk/>
            <pc:sldMk cId="2726334290" sldId="294"/>
            <ac:picMk id="28" creationId="{7EE8013D-8273-C720-EE5A-9422FAED68E8}"/>
          </ac:picMkLst>
        </pc:picChg>
        <pc:picChg chg="del">
          <ac:chgData name="Dianna Espinoza" userId="S::despinoza@cityofgardena.org::857c814b-35ef-4fb4-b942-53c338a06a7b" providerId="AD" clId="Web-{90E400EB-292F-1680-5075-6C630DD45B57}" dt="2023-02-27T23:33:20.628" v="668"/>
          <ac:picMkLst>
            <pc:docMk/>
            <pc:sldMk cId="2726334290" sldId="294"/>
            <ac:picMk id="43" creationId="{7F1E6D04-9AFC-04E6-8C9A-7D9F38C35845}"/>
          </ac:picMkLst>
        </pc:picChg>
        <pc:picChg chg="del">
          <ac:chgData name="Dianna Espinoza" userId="S::despinoza@cityofgardena.org::857c814b-35ef-4fb4-b942-53c338a06a7b" providerId="AD" clId="Web-{90E400EB-292F-1680-5075-6C630DD45B57}" dt="2023-02-27T23:33:24.456" v="669"/>
          <ac:picMkLst>
            <pc:docMk/>
            <pc:sldMk cId="2726334290" sldId="294"/>
            <ac:picMk id="44" creationId="{3EAF26C8-725C-19A0-B395-28FDCDF37438}"/>
          </ac:picMkLst>
        </pc:picChg>
        <pc:picChg chg="del">
          <ac:chgData name="Dianna Espinoza" userId="S::despinoza@cityofgardena.org::857c814b-35ef-4fb4-b942-53c338a06a7b" providerId="AD" clId="Web-{90E400EB-292F-1680-5075-6C630DD45B57}" dt="2023-02-27T23:33:31.675" v="672"/>
          <ac:picMkLst>
            <pc:docMk/>
            <pc:sldMk cId="2726334290" sldId="294"/>
            <ac:picMk id="45" creationId="{7860CC73-75E5-115D-2A47-955F4961DB81}"/>
          </ac:picMkLst>
        </pc:picChg>
        <pc:picChg chg="del">
          <ac:chgData name="Dianna Espinoza" userId="S::despinoza@cityofgardena.org::857c814b-35ef-4fb4-b942-53c338a06a7b" providerId="AD" clId="Web-{90E400EB-292F-1680-5075-6C630DD45B57}" dt="2023-02-27T23:33:15.893" v="665"/>
          <ac:picMkLst>
            <pc:docMk/>
            <pc:sldMk cId="2726334290" sldId="294"/>
            <ac:picMk id="46" creationId="{6D4D2A0C-FA99-B0EB-FCAD-0BCD3D5C6E8A}"/>
          </ac:picMkLst>
        </pc:picChg>
        <pc:picChg chg="del">
          <ac:chgData name="Dianna Espinoza" userId="S::despinoza@cityofgardena.org::857c814b-35ef-4fb4-b942-53c338a06a7b" providerId="AD" clId="Web-{90E400EB-292F-1680-5075-6C630DD45B57}" dt="2023-02-27T23:33:15.893" v="664"/>
          <ac:picMkLst>
            <pc:docMk/>
            <pc:sldMk cId="2726334290" sldId="294"/>
            <ac:picMk id="47" creationId="{45F0404E-A5F0-25A3-5BAB-C8BBB117870C}"/>
          </ac:picMkLst>
        </pc:picChg>
        <pc:picChg chg="del">
          <ac:chgData name="Dianna Espinoza" userId="S::despinoza@cityofgardena.org::857c814b-35ef-4fb4-b942-53c338a06a7b" providerId="AD" clId="Web-{90E400EB-292F-1680-5075-6C630DD45B57}" dt="2023-02-27T23:33:29.925" v="671"/>
          <ac:picMkLst>
            <pc:docMk/>
            <pc:sldMk cId="2726334290" sldId="294"/>
            <ac:picMk id="48" creationId="{F386C7A5-4ACA-4F52-6228-501FBF74EF52}"/>
          </ac:picMkLst>
        </pc:picChg>
        <pc:picChg chg="del">
          <ac:chgData name="Dianna Espinoza" userId="S::despinoza@cityofgardena.org::857c814b-35ef-4fb4-b942-53c338a06a7b" providerId="AD" clId="Web-{90E400EB-292F-1680-5075-6C630DD45B57}" dt="2023-02-27T23:33:15.893" v="663"/>
          <ac:picMkLst>
            <pc:docMk/>
            <pc:sldMk cId="2726334290" sldId="294"/>
            <ac:picMk id="49" creationId="{ED7E0D32-1172-9F46-4C13-EEAE3F20B4C8}"/>
          </ac:picMkLst>
        </pc:picChg>
        <pc:cxnChg chg="del">
          <ac:chgData name="Dianna Espinoza" userId="S::despinoza@cityofgardena.org::857c814b-35ef-4fb4-b942-53c338a06a7b" providerId="AD" clId="Web-{90E400EB-292F-1680-5075-6C630DD45B57}" dt="2023-02-27T23:33:15.893" v="667"/>
          <ac:cxnSpMkLst>
            <pc:docMk/>
            <pc:sldMk cId="2726334290" sldId="294"/>
            <ac:cxnSpMk id="19" creationId="{757216A1-2007-CEE2-B0BE-7A3B1AB2124D}"/>
          </ac:cxnSpMkLst>
        </pc:cxnChg>
      </pc:sldChg>
      <pc:sldChg chg="modNotes">
        <pc:chgData name="Dianna Espinoza" userId="S::despinoza@cityofgardena.org::857c814b-35ef-4fb4-b942-53c338a06a7b" providerId="AD" clId="Web-{90E400EB-292F-1680-5075-6C630DD45B57}" dt="2023-02-28T01:13:07.941" v="4403"/>
        <pc:sldMkLst>
          <pc:docMk/>
          <pc:sldMk cId="2531505399" sldId="295"/>
        </pc:sldMkLst>
      </pc:sldChg>
    </pc:docChg>
  </pc:docChgLst>
  <pc:docChgLst>
    <pc:chgData name="Dianna Espinoza" userId="S::despinoza@cityofgardena.org::857c814b-35ef-4fb4-b942-53c338a06a7b" providerId="AD" clId="Web-{622871EB-5DDA-2968-7462-5FB8C747C2F6}"/>
    <pc:docChg chg="modSld">
      <pc:chgData name="Dianna Espinoza" userId="S::despinoza@cityofgardena.org::857c814b-35ef-4fb4-b942-53c338a06a7b" providerId="AD" clId="Web-{622871EB-5DDA-2968-7462-5FB8C747C2F6}" dt="2023-02-27T22:57:52.123" v="3095"/>
      <pc:docMkLst>
        <pc:docMk/>
      </pc:docMkLst>
      <pc:sldChg chg="delCm modNotes">
        <pc:chgData name="Dianna Espinoza" userId="S::despinoza@cityofgardena.org::857c814b-35ef-4fb4-b942-53c338a06a7b" providerId="AD" clId="Web-{622871EB-5DDA-2968-7462-5FB8C747C2F6}" dt="2023-02-27T20:05:04.527" v="325"/>
        <pc:sldMkLst>
          <pc:docMk/>
          <pc:sldMk cId="3047494233" sldId="257"/>
        </pc:sldMkLst>
      </pc:sldChg>
      <pc:sldChg chg="delCm modNotes">
        <pc:chgData name="Dianna Espinoza" userId="S::despinoza@cityofgardena.org::857c814b-35ef-4fb4-b942-53c338a06a7b" providerId="AD" clId="Web-{622871EB-5DDA-2968-7462-5FB8C747C2F6}" dt="2023-02-27T22:00:28.108" v="1758"/>
        <pc:sldMkLst>
          <pc:docMk/>
          <pc:sldMk cId="4111798473" sldId="262"/>
        </pc:sldMkLst>
      </pc:sldChg>
      <pc:sldChg chg="delCm modNotes">
        <pc:chgData name="Dianna Espinoza" userId="S::despinoza@cityofgardena.org::857c814b-35ef-4fb4-b942-53c338a06a7b" providerId="AD" clId="Web-{622871EB-5DDA-2968-7462-5FB8C747C2F6}" dt="2023-02-27T21:58:05.481" v="1699"/>
        <pc:sldMkLst>
          <pc:docMk/>
          <pc:sldMk cId="639660463" sldId="271"/>
        </pc:sldMkLst>
      </pc:sldChg>
      <pc:sldChg chg="delCm modNotes">
        <pc:chgData name="Dianna Espinoza" userId="S::despinoza@cityofgardena.org::857c814b-35ef-4fb4-b942-53c338a06a7b" providerId="AD" clId="Web-{622871EB-5DDA-2968-7462-5FB8C747C2F6}" dt="2023-02-27T22:30:38.523" v="2114"/>
        <pc:sldMkLst>
          <pc:docMk/>
          <pc:sldMk cId="2774034017" sldId="272"/>
        </pc:sldMkLst>
      </pc:sldChg>
      <pc:sldChg chg="delCm modNotes">
        <pc:chgData name="Dianna Espinoza" userId="S::despinoza@cityofgardena.org::857c814b-35ef-4fb4-b942-53c338a06a7b" providerId="AD" clId="Web-{622871EB-5DDA-2968-7462-5FB8C747C2F6}" dt="2023-02-27T22:49:38.226" v="2689"/>
        <pc:sldMkLst>
          <pc:docMk/>
          <pc:sldMk cId="3750170581" sldId="273"/>
        </pc:sldMkLst>
      </pc:sldChg>
      <pc:sldChg chg="delCm modNotes">
        <pc:chgData name="Dianna Espinoza" userId="S::despinoza@cityofgardena.org::857c814b-35ef-4fb4-b942-53c338a06a7b" providerId="AD" clId="Web-{622871EB-5DDA-2968-7462-5FB8C747C2F6}" dt="2023-02-27T22:51:06.555" v="2760"/>
        <pc:sldMkLst>
          <pc:docMk/>
          <pc:sldMk cId="2314906108" sldId="274"/>
        </pc:sldMkLst>
      </pc:sldChg>
      <pc:sldChg chg="delCm modNotes">
        <pc:chgData name="Dianna Espinoza" userId="S::despinoza@cityofgardena.org::857c814b-35ef-4fb4-b942-53c338a06a7b" providerId="AD" clId="Web-{622871EB-5DDA-2968-7462-5FB8C747C2F6}" dt="2023-02-27T22:28:59.756" v="2052"/>
        <pc:sldMkLst>
          <pc:docMk/>
          <pc:sldMk cId="4281475147" sldId="275"/>
        </pc:sldMkLst>
      </pc:sldChg>
      <pc:sldChg chg="delCm modNotes">
        <pc:chgData name="Dianna Espinoza" userId="S::despinoza@cityofgardena.org::857c814b-35ef-4fb4-b942-53c338a06a7b" providerId="AD" clId="Web-{622871EB-5DDA-2968-7462-5FB8C747C2F6}" dt="2023-02-27T22:34:36.526" v="2301"/>
        <pc:sldMkLst>
          <pc:docMk/>
          <pc:sldMk cId="2419922258" sldId="276"/>
        </pc:sldMkLst>
      </pc:sldChg>
      <pc:sldChg chg="delCm modNotes">
        <pc:chgData name="Dianna Espinoza" userId="S::despinoza@cityofgardena.org::857c814b-35ef-4fb4-b942-53c338a06a7b" providerId="AD" clId="Web-{622871EB-5DDA-2968-7462-5FB8C747C2F6}" dt="2023-02-27T22:48:59.319" v="2659"/>
        <pc:sldMkLst>
          <pc:docMk/>
          <pc:sldMk cId="96056222" sldId="277"/>
        </pc:sldMkLst>
      </pc:sldChg>
      <pc:sldChg chg="delCm modNotes">
        <pc:chgData name="Dianna Espinoza" userId="S::despinoza@cityofgardena.org::857c814b-35ef-4fb4-b942-53c338a06a7b" providerId="AD" clId="Web-{622871EB-5DDA-2968-7462-5FB8C747C2F6}" dt="2023-02-27T22:57:52.123" v="3095"/>
        <pc:sldMkLst>
          <pc:docMk/>
          <pc:sldMk cId="1504625435" sldId="278"/>
        </pc:sldMkLst>
      </pc:sldChg>
      <pc:sldChg chg="delCm modNotes">
        <pc:chgData name="Dianna Espinoza" userId="S::despinoza@cityofgardena.org::857c814b-35ef-4fb4-b942-53c338a06a7b" providerId="AD" clId="Web-{622871EB-5DDA-2968-7462-5FB8C747C2F6}" dt="2023-02-27T20:08:01.624" v="442"/>
        <pc:sldMkLst>
          <pc:docMk/>
          <pc:sldMk cId="4189850899" sldId="279"/>
        </pc:sldMkLst>
      </pc:sldChg>
      <pc:sldChg chg="delCm modNotes">
        <pc:chgData name="Dianna Espinoza" userId="S::despinoza@cityofgardena.org::857c814b-35ef-4fb4-b942-53c338a06a7b" providerId="AD" clId="Web-{622871EB-5DDA-2968-7462-5FB8C747C2F6}" dt="2023-02-27T20:09:04.703" v="486"/>
        <pc:sldMkLst>
          <pc:docMk/>
          <pc:sldMk cId="1733259540" sldId="280"/>
        </pc:sldMkLst>
      </pc:sldChg>
      <pc:sldChg chg="delCm modNotes">
        <pc:chgData name="Dianna Espinoza" userId="S::despinoza@cityofgardena.org::857c814b-35ef-4fb4-b942-53c338a06a7b" providerId="AD" clId="Web-{622871EB-5DDA-2968-7462-5FB8C747C2F6}" dt="2023-02-27T20:12:25.519" v="557"/>
        <pc:sldMkLst>
          <pc:docMk/>
          <pc:sldMk cId="1057106530" sldId="281"/>
        </pc:sldMkLst>
      </pc:sldChg>
      <pc:sldChg chg="delCm modNotes">
        <pc:chgData name="Dianna Espinoza" userId="S::despinoza@cityofgardena.org::857c814b-35ef-4fb4-b942-53c338a06a7b" providerId="AD" clId="Web-{622871EB-5DDA-2968-7462-5FB8C747C2F6}" dt="2023-02-27T21:57:03.402" v="1674"/>
        <pc:sldMkLst>
          <pc:docMk/>
          <pc:sldMk cId="630371158" sldId="282"/>
        </pc:sldMkLst>
      </pc:sldChg>
      <pc:sldChg chg="delCm modNotes">
        <pc:chgData name="Dianna Espinoza" userId="S::despinoza@cityofgardena.org::857c814b-35ef-4fb4-b942-53c338a06a7b" providerId="AD" clId="Web-{622871EB-5DDA-2968-7462-5FB8C747C2F6}" dt="2023-02-27T19:54:59.361" v="2"/>
        <pc:sldMkLst>
          <pc:docMk/>
          <pc:sldMk cId="1800609536" sldId="291"/>
        </pc:sldMkLst>
      </pc:sldChg>
      <pc:sldChg chg="modSp">
        <pc:chgData name="Dianna Espinoza" userId="S::despinoza@cityofgardena.org::857c814b-35ef-4fb4-b942-53c338a06a7b" providerId="AD" clId="Web-{622871EB-5DDA-2968-7462-5FB8C747C2F6}" dt="2023-02-27T20:03:36.432" v="322" actId="20577"/>
        <pc:sldMkLst>
          <pc:docMk/>
          <pc:sldMk cId="2726334290" sldId="294"/>
        </pc:sldMkLst>
        <pc:spChg chg="mod">
          <ac:chgData name="Dianna Espinoza" userId="S::despinoza@cityofgardena.org::857c814b-35ef-4fb4-b942-53c338a06a7b" providerId="AD" clId="Web-{622871EB-5DDA-2968-7462-5FB8C747C2F6}" dt="2023-02-27T20:03:36.432" v="322" actId="20577"/>
          <ac:spMkLst>
            <pc:docMk/>
            <pc:sldMk cId="2726334290" sldId="294"/>
            <ac:spMk id="3" creationId="{D34E58EB-B2F3-F8E4-5377-FA57F8D713F9}"/>
          </ac:spMkLst>
        </pc:spChg>
      </pc:sldChg>
      <pc:sldChg chg="addSp delSp modSp modNotes">
        <pc:chgData name="Dianna Espinoza" userId="S::despinoza@cityofgardena.org::857c814b-35ef-4fb4-b942-53c338a06a7b" providerId="AD" clId="Web-{622871EB-5DDA-2968-7462-5FB8C747C2F6}" dt="2023-02-27T21:54:24.853" v="1584"/>
        <pc:sldMkLst>
          <pc:docMk/>
          <pc:sldMk cId="2531505399" sldId="295"/>
        </pc:sldMkLst>
        <pc:spChg chg="mod">
          <ac:chgData name="Dianna Espinoza" userId="S::despinoza@cityofgardena.org::857c814b-35ef-4fb4-b942-53c338a06a7b" providerId="AD" clId="Web-{622871EB-5DDA-2968-7462-5FB8C747C2F6}" dt="2023-02-27T21:22:34.311" v="609" actId="20577"/>
          <ac:spMkLst>
            <pc:docMk/>
            <pc:sldMk cId="2531505399" sldId="295"/>
            <ac:spMk id="2" creationId="{A78EC477-7A12-1005-581A-140EC3C3DCF0}"/>
          </ac:spMkLst>
        </pc:spChg>
        <pc:spChg chg="del mod">
          <ac:chgData name="Dianna Espinoza" userId="S::despinoza@cityofgardena.org::857c814b-35ef-4fb4-b942-53c338a06a7b" providerId="AD" clId="Web-{622871EB-5DDA-2968-7462-5FB8C747C2F6}" dt="2023-02-27T20:15:19.709" v="581"/>
          <ac:spMkLst>
            <pc:docMk/>
            <pc:sldMk cId="2531505399" sldId="295"/>
            <ac:spMk id="3" creationId="{1DBA4C3F-BFAB-5FE2-B647-6FDDBB3A665B}"/>
          </ac:spMkLst>
        </pc:spChg>
        <pc:spChg chg="mod">
          <ac:chgData name="Dianna Espinoza" userId="S::despinoza@cityofgardena.org::857c814b-35ef-4fb4-b942-53c338a06a7b" providerId="AD" clId="Web-{622871EB-5DDA-2968-7462-5FB8C747C2F6}" dt="2023-02-27T21:47:19.628" v="1116" actId="20577"/>
          <ac:spMkLst>
            <pc:docMk/>
            <pc:sldMk cId="2531505399" sldId="295"/>
            <ac:spMk id="5" creationId="{988864BF-5442-8970-5F5D-9EE77B8302C5}"/>
          </ac:spMkLst>
        </pc:spChg>
        <pc:spChg chg="add del mod">
          <ac:chgData name="Dianna Espinoza" userId="S::despinoza@cityofgardena.org::857c814b-35ef-4fb4-b942-53c338a06a7b" providerId="AD" clId="Web-{622871EB-5DDA-2968-7462-5FB8C747C2F6}" dt="2023-02-27T20:15:34.412" v="584"/>
          <ac:spMkLst>
            <pc:docMk/>
            <pc:sldMk cId="2531505399" sldId="295"/>
            <ac:spMk id="10" creationId="{4F6F75F5-64F3-DA0B-13AB-126EFE31D4DD}"/>
          </ac:spMkLst>
        </pc:spChg>
        <pc:picChg chg="add mod">
          <ac:chgData name="Dianna Espinoza" userId="S::despinoza@cityofgardena.org::857c814b-35ef-4fb4-b942-53c338a06a7b" providerId="AD" clId="Web-{622871EB-5DDA-2968-7462-5FB8C747C2F6}" dt="2023-02-27T20:15:46.975" v="588" actId="1076"/>
          <ac:picMkLst>
            <pc:docMk/>
            <pc:sldMk cId="2531505399" sldId="295"/>
            <ac:picMk id="7" creationId="{BAD64D26-555D-4A52-D310-6D986135CDD1}"/>
          </ac:picMkLst>
        </pc:picChg>
        <pc:picChg chg="del mod">
          <ac:chgData name="Dianna Espinoza" userId="S::despinoza@cityofgardena.org::857c814b-35ef-4fb4-b942-53c338a06a7b" providerId="AD" clId="Web-{622871EB-5DDA-2968-7462-5FB8C747C2F6}" dt="2023-02-27T20:14:45.161" v="573"/>
          <ac:picMkLst>
            <pc:docMk/>
            <pc:sldMk cId="2531505399" sldId="295"/>
            <ac:picMk id="9" creationId="{9E623F74-8265-74E3-7367-6B2D3C08A317}"/>
          </ac:picMkLst>
        </pc:picChg>
        <pc:picChg chg="del mod">
          <ac:chgData name="Dianna Espinoza" userId="S::despinoza@cityofgardena.org::857c814b-35ef-4fb4-b942-53c338a06a7b" providerId="AD" clId="Web-{622871EB-5DDA-2968-7462-5FB8C747C2F6}" dt="2023-02-27T21:31:39.006" v="838"/>
          <ac:picMkLst>
            <pc:docMk/>
            <pc:sldMk cId="2531505399" sldId="295"/>
            <ac:picMk id="11" creationId="{4C3504D8-6798-E723-B69B-1B85601DF171}"/>
          </ac:picMkLst>
        </pc:picChg>
      </pc:sldChg>
    </pc:docChg>
  </pc:docChgLst>
  <pc:docChgLst>
    <pc:chgData name="Dianna Espinoza" userId="9GBgNoKo5orCkhaKon5yCwC18imK4nl+7R0Yw7VXa2s=" providerId="None" clId="Web-{4E84C568-A2DF-44BB-8A4C-A36C09B558AF}"/>
    <pc:docChg chg="mod modSld">
      <pc:chgData name="Dianna Espinoza" userId="9GBgNoKo5orCkhaKon5yCwC18imK4nl+7R0Yw7VXa2s=" providerId="None" clId="Web-{4E84C568-A2DF-44BB-8A4C-A36C09B558AF}" dt="2023-02-24T19:28:04.983" v="23"/>
      <pc:docMkLst>
        <pc:docMk/>
      </pc:docMkLst>
      <pc:sldChg chg="addCm">
        <pc:chgData name="Dianna Espinoza" userId="9GBgNoKo5orCkhaKon5yCwC18imK4nl+7R0Yw7VXa2s=" providerId="None" clId="Web-{4E84C568-A2DF-44BB-8A4C-A36C09B558AF}" dt="2023-02-24T19:28:04.983" v="23"/>
        <pc:sldMkLst>
          <pc:docMk/>
          <pc:sldMk cId="3047494233" sldId="257"/>
        </pc:sldMkLst>
      </pc:sldChg>
      <pc:sldChg chg="addCm">
        <pc:chgData name="Dianna Espinoza" userId="9GBgNoKo5orCkhaKon5yCwC18imK4nl+7R0Yw7VXa2s=" providerId="None" clId="Web-{4E84C568-A2DF-44BB-8A4C-A36C09B558AF}" dt="2023-02-24T19:22:08.501" v="1"/>
        <pc:sldMkLst>
          <pc:docMk/>
          <pc:sldMk cId="1800609536" sldId="291"/>
        </pc:sldMkLst>
      </pc:sldChg>
      <pc:sldChg chg="modSp">
        <pc:chgData name="Dianna Espinoza" userId="9GBgNoKo5orCkhaKon5yCwC18imK4nl+7R0Yw7VXa2s=" providerId="None" clId="Web-{4E84C568-A2DF-44BB-8A4C-A36C09B558AF}" dt="2023-02-24T19:23:08.144" v="22" actId="20577"/>
        <pc:sldMkLst>
          <pc:docMk/>
          <pc:sldMk cId="29443699" sldId="293"/>
        </pc:sldMkLst>
        <pc:spChg chg="mod">
          <ac:chgData name="Dianna Espinoza" userId="9GBgNoKo5orCkhaKon5yCwC18imK4nl+7R0Yw7VXa2s=" providerId="None" clId="Web-{4E84C568-A2DF-44BB-8A4C-A36C09B558AF}" dt="2023-02-24T19:23:08.144" v="22" actId="20577"/>
          <ac:spMkLst>
            <pc:docMk/>
            <pc:sldMk cId="29443699" sldId="293"/>
            <ac:spMk id="9" creationId="{DE83BF9A-2854-879C-15A6-599F6FD9B668}"/>
          </ac:spMkLst>
        </pc:spChg>
      </pc:sldChg>
    </pc:docChg>
  </pc:docChgLst>
  <pc:docChgLst>
    <pc:chgData name="Dianna Espinoza" userId="S::despinoza@cityofgardena.org::857c814b-35ef-4fb4-b942-53c338a06a7b" providerId="AD" clId="Web-{F5CF6772-AC0A-43FD-8382-B9575C1028BB}"/>
    <pc:docChg chg="addSld delSld modSld">
      <pc:chgData name="Dianna Espinoza" userId="S::despinoza@cityofgardena.org::857c814b-35ef-4fb4-b942-53c338a06a7b" providerId="AD" clId="Web-{F5CF6772-AC0A-43FD-8382-B9575C1028BB}" dt="2023-02-24T23:18:33.788" v="267"/>
      <pc:docMkLst>
        <pc:docMk/>
      </pc:docMkLst>
      <pc:sldChg chg="modSp modCm">
        <pc:chgData name="Dianna Espinoza" userId="S::despinoza@cityofgardena.org::857c814b-35ef-4fb4-b942-53c338a06a7b" providerId="AD" clId="Web-{F5CF6772-AC0A-43FD-8382-B9575C1028BB}" dt="2023-02-24T22:54:02.426" v="103" actId="20577"/>
        <pc:sldMkLst>
          <pc:docMk/>
          <pc:sldMk cId="639660463" sldId="271"/>
        </pc:sldMkLst>
        <pc:spChg chg="mod">
          <ac:chgData name="Dianna Espinoza" userId="S::despinoza@cityofgardena.org::857c814b-35ef-4fb4-b942-53c338a06a7b" providerId="AD" clId="Web-{F5CF6772-AC0A-43FD-8382-B9575C1028BB}" dt="2023-02-24T22:54:02.426" v="103" actId="20577"/>
          <ac:spMkLst>
            <pc:docMk/>
            <pc:sldMk cId="639660463" sldId="271"/>
            <ac:spMk id="2" creationId="{E9E7C78E-EEE4-2B4D-9236-3F98DEA310F3}"/>
          </ac:spMkLst>
        </pc:spChg>
      </pc:sldChg>
      <pc:sldChg chg="modSp modCm">
        <pc:chgData name="Dianna Espinoza" userId="S::despinoza@cityofgardena.org::857c814b-35ef-4fb4-b942-53c338a06a7b" providerId="AD" clId="Web-{F5CF6772-AC0A-43FD-8382-B9575C1028BB}" dt="2023-02-24T23:02:44.230" v="121" actId="20577"/>
        <pc:sldMkLst>
          <pc:docMk/>
          <pc:sldMk cId="2774034017" sldId="272"/>
        </pc:sldMkLst>
        <pc:spChg chg="mod">
          <ac:chgData name="Dianna Espinoza" userId="S::despinoza@cityofgardena.org::857c814b-35ef-4fb4-b942-53c338a06a7b" providerId="AD" clId="Web-{F5CF6772-AC0A-43FD-8382-B9575C1028BB}" dt="2023-02-24T23:02:44.230" v="121" actId="20577"/>
          <ac:spMkLst>
            <pc:docMk/>
            <pc:sldMk cId="2774034017" sldId="272"/>
            <ac:spMk id="2" creationId="{0CC1D1CB-0317-F64E-BE7D-CF6616E1DA41}"/>
          </ac:spMkLst>
        </pc:spChg>
      </pc:sldChg>
      <pc:sldChg chg="modCm">
        <pc:chgData name="Dianna Espinoza" userId="S::despinoza@cityofgardena.org::857c814b-35ef-4fb4-b942-53c338a06a7b" providerId="AD" clId="Web-{F5CF6772-AC0A-43FD-8382-B9575C1028BB}" dt="2023-02-24T23:13:46.003" v="125"/>
        <pc:sldMkLst>
          <pc:docMk/>
          <pc:sldMk cId="2314906108" sldId="274"/>
        </pc:sldMkLst>
      </pc:sldChg>
      <pc:sldChg chg="modCm">
        <pc:chgData name="Dianna Espinoza" userId="S::despinoza@cityofgardena.org::857c814b-35ef-4fb4-b942-53c338a06a7b" providerId="AD" clId="Web-{F5CF6772-AC0A-43FD-8382-B9575C1028BB}" dt="2023-02-24T22:59:32.962" v="104"/>
        <pc:sldMkLst>
          <pc:docMk/>
          <pc:sldMk cId="4281475147" sldId="275"/>
        </pc:sldMkLst>
      </pc:sldChg>
      <pc:sldChg chg="modCm">
        <pc:chgData name="Dianna Espinoza" userId="S::despinoza@cityofgardena.org::857c814b-35ef-4fb4-b942-53c338a06a7b" providerId="AD" clId="Web-{F5CF6772-AC0A-43FD-8382-B9575C1028BB}" dt="2023-02-24T23:06:54.248" v="123"/>
        <pc:sldMkLst>
          <pc:docMk/>
          <pc:sldMk cId="2419922258" sldId="276"/>
        </pc:sldMkLst>
      </pc:sldChg>
      <pc:sldChg chg="modCm">
        <pc:chgData name="Dianna Espinoza" userId="S::despinoza@cityofgardena.org::857c814b-35ef-4fb4-b942-53c338a06a7b" providerId="AD" clId="Web-{F5CF6772-AC0A-43FD-8382-B9575C1028BB}" dt="2023-02-24T23:12:08.846" v="124"/>
        <pc:sldMkLst>
          <pc:docMk/>
          <pc:sldMk cId="96056222" sldId="277"/>
        </pc:sldMkLst>
      </pc:sldChg>
      <pc:sldChg chg="modSp modCm">
        <pc:chgData name="Dianna Espinoza" userId="S::despinoza@cityofgardena.org::857c814b-35ef-4fb4-b942-53c338a06a7b" providerId="AD" clId="Web-{F5CF6772-AC0A-43FD-8382-B9575C1028BB}" dt="2023-02-24T23:17:30.271" v="154"/>
        <pc:sldMkLst>
          <pc:docMk/>
          <pc:sldMk cId="1504625435" sldId="278"/>
        </pc:sldMkLst>
        <pc:spChg chg="mod">
          <ac:chgData name="Dianna Espinoza" userId="S::despinoza@cityofgardena.org::857c814b-35ef-4fb4-b942-53c338a06a7b" providerId="AD" clId="Web-{F5CF6772-AC0A-43FD-8382-B9575C1028BB}" dt="2023-02-24T23:16:12.708" v="153" actId="20577"/>
          <ac:spMkLst>
            <pc:docMk/>
            <pc:sldMk cId="1504625435" sldId="278"/>
            <ac:spMk id="2" creationId="{0CC1D1CB-0317-F64E-BE7D-CF6616E1DA41}"/>
          </ac:spMkLst>
        </pc:spChg>
      </pc:sldChg>
      <pc:sldChg chg="modCm">
        <pc:chgData name="Dianna Espinoza" userId="S::despinoza@cityofgardena.org::857c814b-35ef-4fb4-b942-53c338a06a7b" providerId="AD" clId="Web-{F5CF6772-AC0A-43FD-8382-B9575C1028BB}" dt="2023-02-24T22:50:17.752" v="63"/>
        <pc:sldMkLst>
          <pc:docMk/>
          <pc:sldMk cId="630371158" sldId="282"/>
        </pc:sldMkLst>
      </pc:sldChg>
      <pc:sldChg chg="modNotes">
        <pc:chgData name="Dianna Espinoza" userId="S::despinoza@cityofgardena.org::857c814b-35ef-4fb4-b942-53c338a06a7b" providerId="AD" clId="Web-{F5CF6772-AC0A-43FD-8382-B9575C1028BB}" dt="2023-02-24T23:18:33.788" v="267"/>
        <pc:sldMkLst>
          <pc:docMk/>
          <pc:sldMk cId="4145074539" sldId="284"/>
        </pc:sldMkLst>
      </pc:sldChg>
      <pc:sldChg chg="new del">
        <pc:chgData name="Dianna Espinoza" userId="S::despinoza@cityofgardena.org::857c814b-35ef-4fb4-b942-53c338a06a7b" providerId="AD" clId="Web-{F5CF6772-AC0A-43FD-8382-B9575C1028BB}" dt="2023-02-24T22:40:56.870" v="1"/>
        <pc:sldMkLst>
          <pc:docMk/>
          <pc:sldMk cId="815755406" sldId="294"/>
        </pc:sldMkLst>
      </pc:sldChg>
      <pc:sldChg chg="modSp add replId">
        <pc:chgData name="Dianna Espinoza" userId="S::despinoza@cityofgardena.org::857c814b-35ef-4fb4-b942-53c338a06a7b" providerId="AD" clId="Web-{F5CF6772-AC0A-43FD-8382-B9575C1028BB}" dt="2023-02-24T22:43:50.638" v="52" actId="20577"/>
        <pc:sldMkLst>
          <pc:docMk/>
          <pc:sldMk cId="2726334290" sldId="294"/>
        </pc:sldMkLst>
        <pc:spChg chg="mod">
          <ac:chgData name="Dianna Espinoza" userId="S::despinoza@cityofgardena.org::857c814b-35ef-4fb4-b942-53c338a06a7b" providerId="AD" clId="Web-{F5CF6772-AC0A-43FD-8382-B9575C1028BB}" dt="2023-02-24T22:43:50.638" v="52" actId="20577"/>
          <ac:spMkLst>
            <pc:docMk/>
            <pc:sldMk cId="2726334290" sldId="294"/>
            <ac:spMk id="3" creationId="{D34E58EB-B2F3-F8E4-5377-FA57F8D713F9}"/>
          </ac:spMkLst>
        </pc:spChg>
      </pc:sldChg>
      <pc:sldChg chg="modSp add replId">
        <pc:chgData name="Dianna Espinoza" userId="S::despinoza@cityofgardena.org::857c814b-35ef-4fb4-b942-53c338a06a7b" providerId="AD" clId="Web-{F5CF6772-AC0A-43FD-8382-B9575C1028BB}" dt="2023-02-24T22:51:14.503" v="95" actId="20577"/>
        <pc:sldMkLst>
          <pc:docMk/>
          <pc:sldMk cId="2531505399" sldId="295"/>
        </pc:sldMkLst>
        <pc:spChg chg="mod">
          <ac:chgData name="Dianna Espinoza" userId="S::despinoza@cityofgardena.org::857c814b-35ef-4fb4-b942-53c338a06a7b" providerId="AD" clId="Web-{F5CF6772-AC0A-43FD-8382-B9575C1028BB}" dt="2023-02-24T22:51:14.503" v="95" actId="20577"/>
          <ac:spMkLst>
            <pc:docMk/>
            <pc:sldMk cId="2531505399" sldId="295"/>
            <ac:spMk id="2" creationId="{A78EC477-7A12-1005-581A-140EC3C3DCF0}"/>
          </ac:spMkLst>
        </pc:spChg>
        <pc:spChg chg="mod">
          <ac:chgData name="Dianna Espinoza" userId="S::despinoza@cityofgardena.org::857c814b-35ef-4fb4-b942-53c338a06a7b" providerId="AD" clId="Web-{F5CF6772-AC0A-43FD-8382-B9575C1028BB}" dt="2023-02-24T22:50:38.112" v="75" actId="20577"/>
          <ac:spMkLst>
            <pc:docMk/>
            <pc:sldMk cId="2531505399" sldId="295"/>
            <ac:spMk id="3" creationId="{1DBA4C3F-BFAB-5FE2-B647-6FDDBB3A665B}"/>
          </ac:spMkLst>
        </pc:spChg>
      </pc:sldChg>
    </pc:docChg>
  </pc:docChgLst>
  <pc:docChgLst>
    <pc:chgData name="Dianna Espinoza" userId="S::despinoza@cityofgardena.org::857c814b-35ef-4fb4-b942-53c338a06a7b" providerId="AD" clId="Web-{4B49641F-8B34-399B-1BD3-A8CB0D422427}"/>
    <pc:docChg chg="modSld">
      <pc:chgData name="Dianna Espinoza" userId="S::despinoza@cityofgardena.org::857c814b-35ef-4fb4-b942-53c338a06a7b" providerId="AD" clId="Web-{4B49641F-8B34-399B-1BD3-A8CB0D422427}" dt="2023-02-28T19:54:30.120" v="394" actId="20577"/>
      <pc:docMkLst>
        <pc:docMk/>
      </pc:docMkLst>
      <pc:sldChg chg="modNotes">
        <pc:chgData name="Dianna Espinoza" userId="S::despinoza@cityofgardena.org::857c814b-35ef-4fb4-b942-53c338a06a7b" providerId="AD" clId="Web-{4B49641F-8B34-399B-1BD3-A8CB0D422427}" dt="2023-02-28T19:47:17.332" v="316"/>
        <pc:sldMkLst>
          <pc:docMk/>
          <pc:sldMk cId="3047494233" sldId="257"/>
        </pc:sldMkLst>
      </pc:sldChg>
      <pc:sldChg chg="modNotes">
        <pc:chgData name="Dianna Espinoza" userId="S::despinoza@cityofgardena.org::857c814b-35ef-4fb4-b942-53c338a06a7b" providerId="AD" clId="Web-{4B49641F-8B34-399B-1BD3-A8CB0D422427}" dt="2023-02-28T19:52:40.493" v="391"/>
        <pc:sldMkLst>
          <pc:docMk/>
          <pc:sldMk cId="4189850899" sldId="279"/>
        </pc:sldMkLst>
      </pc:sldChg>
      <pc:sldChg chg="modNotes">
        <pc:chgData name="Dianna Espinoza" userId="S::despinoza@cityofgardena.org::857c814b-35ef-4fb4-b942-53c338a06a7b" providerId="AD" clId="Web-{4B49641F-8B34-399B-1BD3-A8CB0D422427}" dt="2023-02-28T19:25:38.310" v="10"/>
        <pc:sldMkLst>
          <pc:docMk/>
          <pc:sldMk cId="1057106530" sldId="281"/>
        </pc:sldMkLst>
      </pc:sldChg>
      <pc:sldChg chg="modSp">
        <pc:chgData name="Dianna Espinoza" userId="S::despinoza@cityofgardena.org::857c814b-35ef-4fb4-b942-53c338a06a7b" providerId="AD" clId="Web-{4B49641F-8B34-399B-1BD3-A8CB0D422427}" dt="2023-02-28T19:54:30.120" v="394" actId="20577"/>
        <pc:sldMkLst>
          <pc:docMk/>
          <pc:sldMk cId="2726334290" sldId="294"/>
        </pc:sldMkLst>
        <pc:spChg chg="mod">
          <ac:chgData name="Dianna Espinoza" userId="S::despinoza@cityofgardena.org::857c814b-35ef-4fb4-b942-53c338a06a7b" providerId="AD" clId="Web-{4B49641F-8B34-399B-1BD3-A8CB0D422427}" dt="2023-02-28T19:54:30.120" v="394" actId="20577"/>
          <ac:spMkLst>
            <pc:docMk/>
            <pc:sldMk cId="2726334290" sldId="294"/>
            <ac:spMk id="3" creationId="{D34E58EB-B2F3-F8E4-5377-FA57F8D713F9}"/>
          </ac:spMkLst>
        </pc:spChg>
      </pc:sldChg>
    </pc:docChg>
  </pc:docChgLst>
  <pc:docChgLst>
    <pc:chgData name="Jaclyn Arcos" userId="S::jarcos@cityofgardena.org::320a1261-0709-43a1-9cc5-ff3c9a7f20cc" providerId="AD" clId="Web-{6BD3890E-1F8B-43E3-A474-5D83BDDAEC07}"/>
    <pc:docChg chg="modSld">
      <pc:chgData name="Jaclyn Arcos" userId="S::jarcos@cityofgardena.org::320a1261-0709-43a1-9cc5-ff3c9a7f20cc" providerId="AD" clId="Web-{6BD3890E-1F8B-43E3-A474-5D83BDDAEC07}" dt="2023-02-28T21:34:59.909" v="145"/>
      <pc:docMkLst>
        <pc:docMk/>
      </pc:docMkLst>
      <pc:sldChg chg="addSp delSp modSp">
        <pc:chgData name="Jaclyn Arcos" userId="S::jarcos@cityofgardena.org::320a1261-0709-43a1-9cc5-ff3c9a7f20cc" providerId="AD" clId="Web-{6BD3890E-1F8B-43E3-A474-5D83BDDAEC07}" dt="2023-02-28T21:08:30.426" v="6"/>
        <pc:sldMkLst>
          <pc:docMk/>
          <pc:sldMk cId="2726334290" sldId="294"/>
        </pc:sldMkLst>
        <pc:picChg chg="add mod">
          <ac:chgData name="Jaclyn Arcos" userId="S::jarcos@cityofgardena.org::320a1261-0709-43a1-9cc5-ff3c9a7f20cc" providerId="AD" clId="Web-{6BD3890E-1F8B-43E3-A474-5D83BDDAEC07}" dt="2023-02-28T21:08:30.426" v="6"/>
          <ac:picMkLst>
            <pc:docMk/>
            <pc:sldMk cId="2726334290" sldId="294"/>
            <ac:picMk id="5" creationId="{F0DF0DDC-D4FE-646A-8CB2-7FC8015E16CA}"/>
          </ac:picMkLst>
        </pc:picChg>
        <pc:picChg chg="del">
          <ac:chgData name="Jaclyn Arcos" userId="S::jarcos@cityofgardena.org::320a1261-0709-43a1-9cc5-ff3c9a7f20cc" providerId="AD" clId="Web-{6BD3890E-1F8B-43E3-A474-5D83BDDAEC07}" dt="2023-02-28T21:06:39.081" v="0"/>
          <ac:picMkLst>
            <pc:docMk/>
            <pc:sldMk cId="2726334290" sldId="294"/>
            <ac:picMk id="9" creationId="{480A2985-1878-5D67-07DB-A7353AFC291B}"/>
          </ac:picMkLst>
        </pc:picChg>
      </pc:sldChg>
      <pc:sldChg chg="modSp modNotes">
        <pc:chgData name="Jaclyn Arcos" userId="S::jarcos@cityofgardena.org::320a1261-0709-43a1-9cc5-ff3c9a7f20cc" providerId="AD" clId="Web-{6BD3890E-1F8B-43E3-A474-5D83BDDAEC07}" dt="2023-02-28T21:34:59.909" v="145"/>
        <pc:sldMkLst>
          <pc:docMk/>
          <pc:sldMk cId="2531505399" sldId="295"/>
        </pc:sldMkLst>
        <pc:spChg chg="mod">
          <ac:chgData name="Jaclyn Arcos" userId="S::jarcos@cityofgardena.org::320a1261-0709-43a1-9cc5-ff3c9a7f20cc" providerId="AD" clId="Web-{6BD3890E-1F8B-43E3-A474-5D83BDDAEC07}" dt="2023-02-28T21:28:38.796" v="115" actId="1076"/>
          <ac:spMkLst>
            <pc:docMk/>
            <pc:sldMk cId="2531505399" sldId="295"/>
            <ac:spMk id="5" creationId="{988864BF-5442-8970-5F5D-9EE77B8302C5}"/>
          </ac:spMkLst>
        </pc:spChg>
        <pc:picChg chg="mod">
          <ac:chgData name="Jaclyn Arcos" userId="S::jarcos@cityofgardena.org::320a1261-0709-43a1-9cc5-ff3c9a7f20cc" providerId="AD" clId="Web-{6BD3890E-1F8B-43E3-A474-5D83BDDAEC07}" dt="2023-02-28T21:28:51.030" v="116" actId="1076"/>
          <ac:picMkLst>
            <pc:docMk/>
            <pc:sldMk cId="2531505399" sldId="295"/>
            <ac:picMk id="7" creationId="{BAD64D26-555D-4A52-D310-6D986135CDD1}"/>
          </ac:picMkLst>
        </pc:picChg>
      </pc:sldChg>
    </pc:docChg>
  </pc:docChgLst>
  <pc:docChgLst>
    <pc:chgData name="Dianna Espinoza" userId="S::despinoza@cityofgardena.org::857c814b-35ef-4fb4-b942-53c338a06a7b" providerId="AD" clId="Web-{538C593F-2EA2-37BE-D578-FB3315297FCC}"/>
    <pc:docChg chg="mod modSld">
      <pc:chgData name="Dianna Espinoza" userId="S::despinoza@cityofgardena.org::857c814b-35ef-4fb4-b942-53c338a06a7b" providerId="AD" clId="Web-{538C593F-2EA2-37BE-D578-FB3315297FCC}" dt="2023-02-24T22:33:43.795" v="27"/>
      <pc:docMkLst>
        <pc:docMk/>
      </pc:docMkLst>
      <pc:sldChg chg="addCm modCm">
        <pc:chgData name="Dianna Espinoza" userId="S::despinoza@cityofgardena.org::857c814b-35ef-4fb4-b942-53c338a06a7b" providerId="AD" clId="Web-{538C593F-2EA2-37BE-D578-FB3315297FCC}" dt="2023-02-24T22:15:34.747" v="11"/>
        <pc:sldMkLst>
          <pc:docMk/>
          <pc:sldMk cId="4111798473" sldId="262"/>
        </pc:sldMkLst>
      </pc:sldChg>
      <pc:sldChg chg="addCm">
        <pc:chgData name="Dianna Espinoza" userId="S::despinoza@cityofgardena.org::857c814b-35ef-4fb4-b942-53c338a06a7b" providerId="AD" clId="Web-{538C593F-2EA2-37BE-D578-FB3315297FCC}" dt="2023-02-24T22:09:42.116" v="9"/>
        <pc:sldMkLst>
          <pc:docMk/>
          <pc:sldMk cId="639660463" sldId="271"/>
        </pc:sldMkLst>
      </pc:sldChg>
      <pc:sldChg chg="modSp addCm">
        <pc:chgData name="Dianna Espinoza" userId="S::despinoza@cityofgardena.org::857c814b-35ef-4fb4-b942-53c338a06a7b" providerId="AD" clId="Web-{538C593F-2EA2-37BE-D578-FB3315297FCC}" dt="2023-02-24T22:26:14.507" v="22" actId="20577"/>
        <pc:sldMkLst>
          <pc:docMk/>
          <pc:sldMk cId="2774034017" sldId="272"/>
        </pc:sldMkLst>
        <pc:spChg chg="mod">
          <ac:chgData name="Dianna Espinoza" userId="S::despinoza@cityofgardena.org::857c814b-35ef-4fb4-b942-53c338a06a7b" providerId="AD" clId="Web-{538C593F-2EA2-37BE-D578-FB3315297FCC}" dt="2023-02-24T22:26:14.507" v="22" actId="20577"/>
          <ac:spMkLst>
            <pc:docMk/>
            <pc:sldMk cId="2774034017" sldId="272"/>
            <ac:spMk id="2" creationId="{0CC1D1CB-0317-F64E-BE7D-CF6616E1DA41}"/>
          </ac:spMkLst>
        </pc:spChg>
      </pc:sldChg>
      <pc:sldChg chg="addCm">
        <pc:chgData name="Dianna Espinoza" userId="S::despinoza@cityofgardena.org::857c814b-35ef-4fb4-b942-53c338a06a7b" providerId="AD" clId="Web-{538C593F-2EA2-37BE-D578-FB3315297FCC}" dt="2023-02-24T22:31:50.480" v="25"/>
        <pc:sldMkLst>
          <pc:docMk/>
          <pc:sldMk cId="3750170581" sldId="273"/>
        </pc:sldMkLst>
      </pc:sldChg>
      <pc:sldChg chg="addCm">
        <pc:chgData name="Dianna Espinoza" userId="S::despinoza@cityofgardena.org::857c814b-35ef-4fb4-b942-53c338a06a7b" providerId="AD" clId="Web-{538C593F-2EA2-37BE-D578-FB3315297FCC}" dt="2023-02-24T22:32:59.982" v="26"/>
        <pc:sldMkLst>
          <pc:docMk/>
          <pc:sldMk cId="2314906108" sldId="274"/>
        </pc:sldMkLst>
      </pc:sldChg>
      <pc:sldChg chg="addCm">
        <pc:chgData name="Dianna Espinoza" userId="S::despinoza@cityofgardena.org::857c814b-35ef-4fb4-b942-53c338a06a7b" providerId="AD" clId="Web-{538C593F-2EA2-37BE-D578-FB3315297FCC}" dt="2023-02-24T22:18:11.374" v="12"/>
        <pc:sldMkLst>
          <pc:docMk/>
          <pc:sldMk cId="4281475147" sldId="275"/>
        </pc:sldMkLst>
      </pc:sldChg>
      <pc:sldChg chg="addCm">
        <pc:chgData name="Dianna Espinoza" userId="S::despinoza@cityofgardena.org::857c814b-35ef-4fb4-b942-53c338a06a7b" providerId="AD" clId="Web-{538C593F-2EA2-37BE-D578-FB3315297FCC}" dt="2023-02-24T22:28:11.836" v="23"/>
        <pc:sldMkLst>
          <pc:docMk/>
          <pc:sldMk cId="2419922258" sldId="276"/>
        </pc:sldMkLst>
      </pc:sldChg>
      <pc:sldChg chg="addCm">
        <pc:chgData name="Dianna Espinoza" userId="S::despinoza@cityofgardena.org::857c814b-35ef-4fb4-b942-53c338a06a7b" providerId="AD" clId="Web-{538C593F-2EA2-37BE-D578-FB3315297FCC}" dt="2023-02-24T22:31:12.402" v="24"/>
        <pc:sldMkLst>
          <pc:docMk/>
          <pc:sldMk cId="96056222" sldId="277"/>
        </pc:sldMkLst>
      </pc:sldChg>
      <pc:sldChg chg="addCm">
        <pc:chgData name="Dianna Espinoza" userId="S::despinoza@cityofgardena.org::857c814b-35ef-4fb4-b942-53c338a06a7b" providerId="AD" clId="Web-{538C593F-2EA2-37BE-D578-FB3315297FCC}" dt="2023-02-24T22:33:43.795" v="27"/>
        <pc:sldMkLst>
          <pc:docMk/>
          <pc:sldMk cId="1504625435" sldId="278"/>
        </pc:sldMkLst>
      </pc:sldChg>
      <pc:sldChg chg="addCm modCm">
        <pc:chgData name="Dianna Espinoza" userId="S::despinoza@cityofgardena.org::857c814b-35ef-4fb4-b942-53c338a06a7b" providerId="AD" clId="Web-{538C593F-2EA2-37BE-D578-FB3315297FCC}" dt="2023-02-24T21:36:52.493" v="3"/>
        <pc:sldMkLst>
          <pc:docMk/>
          <pc:sldMk cId="4189850899" sldId="279"/>
        </pc:sldMkLst>
      </pc:sldChg>
      <pc:sldChg chg="addCm">
        <pc:chgData name="Dianna Espinoza" userId="S::despinoza@cityofgardena.org::857c814b-35ef-4fb4-b942-53c338a06a7b" providerId="AD" clId="Web-{538C593F-2EA2-37BE-D578-FB3315297FCC}" dt="2023-02-24T21:45:09.734" v="4"/>
        <pc:sldMkLst>
          <pc:docMk/>
          <pc:sldMk cId="1733259540" sldId="280"/>
        </pc:sldMkLst>
      </pc:sldChg>
      <pc:sldChg chg="addCm">
        <pc:chgData name="Dianna Espinoza" userId="S::despinoza@cityofgardena.org::857c814b-35ef-4fb4-b942-53c338a06a7b" providerId="AD" clId="Web-{538C593F-2EA2-37BE-D578-FB3315297FCC}" dt="2023-02-24T21:51:07.959" v="5"/>
        <pc:sldMkLst>
          <pc:docMk/>
          <pc:sldMk cId="1057106530" sldId="281"/>
        </pc:sldMkLst>
      </pc:sldChg>
      <pc:sldChg chg="addCm modCm">
        <pc:chgData name="Dianna Espinoza" userId="S::despinoza@cityofgardena.org::857c814b-35ef-4fb4-b942-53c338a06a7b" providerId="AD" clId="Web-{538C593F-2EA2-37BE-D578-FB3315297FCC}" dt="2023-02-24T22:01:17.859" v="8"/>
        <pc:sldMkLst>
          <pc:docMk/>
          <pc:sldMk cId="630371158" sldId="282"/>
        </pc:sldMkLst>
      </pc:sldChg>
      <pc:sldChg chg="modCm">
        <pc:chgData name="Dianna Espinoza" userId="S::despinoza@cityofgardena.org::857c814b-35ef-4fb4-b942-53c338a06a7b" providerId="AD" clId="Web-{538C593F-2EA2-37BE-D578-FB3315297FCC}" dt="2023-02-24T21:57:37.121" v="7"/>
        <pc:sldMkLst>
          <pc:docMk/>
          <pc:sldMk cId="1800609536" sldId="291"/>
        </pc:sldMkLst>
      </pc:sldChg>
    </pc:docChg>
  </pc:docChgLst>
  <pc:docChgLst>
    <pc:chgData name="Dianna Espinoza" userId="9GBgNoKo5orCkhaKon5yCwC18imK4nl+7R0Yw7VXa2s=" providerId="None" clId="Web-{9C7266FF-8DFC-4C2D-964C-BC0FEE92EC77}"/>
    <pc:docChg chg="modSld">
      <pc:chgData name="Dianna Espinoza" userId="9GBgNoKo5orCkhaKon5yCwC18imK4nl+7R0Yw7VXa2s=" providerId="None" clId="Web-{9C7266FF-8DFC-4C2D-964C-BC0FEE92EC77}" dt="2023-02-23T18:42:32.788" v="2" actId="20577"/>
      <pc:docMkLst>
        <pc:docMk/>
      </pc:docMkLst>
      <pc:sldChg chg="modSp">
        <pc:chgData name="Dianna Espinoza" userId="9GBgNoKo5orCkhaKon5yCwC18imK4nl+7R0Yw7VXa2s=" providerId="None" clId="Web-{9C7266FF-8DFC-4C2D-964C-BC0FEE92EC77}" dt="2023-02-23T18:42:32.788" v="2" actId="20577"/>
        <pc:sldMkLst>
          <pc:docMk/>
          <pc:sldMk cId="29443699" sldId="293"/>
        </pc:sldMkLst>
        <pc:spChg chg="mod">
          <ac:chgData name="Dianna Espinoza" userId="9GBgNoKo5orCkhaKon5yCwC18imK4nl+7R0Yw7VXa2s=" providerId="None" clId="Web-{9C7266FF-8DFC-4C2D-964C-BC0FEE92EC77}" dt="2023-02-23T18:42:32.788" v="2" actId="20577"/>
          <ac:spMkLst>
            <pc:docMk/>
            <pc:sldMk cId="29443699" sldId="293"/>
            <ac:spMk id="9" creationId="{DE83BF9A-2854-879C-15A6-599F6FD9B668}"/>
          </ac:spMkLst>
        </pc:spChg>
      </pc:sldChg>
    </pc:docChg>
  </pc:docChgLst>
  <pc:docChgLst>
    <pc:chgData name="Stephany Santin" userId="S::ssantin@cityofgardena.org::c6f5a598-bdfc-4226-8d6f-5ea29ace5561" providerId="AD" clId="Web-{08B1A629-9A1F-1D8D-E91D-B729A1D67CC9}"/>
    <pc:docChg chg="modSld">
      <pc:chgData name="Stephany Santin" userId="S::ssantin@cityofgardena.org::c6f5a598-bdfc-4226-8d6f-5ea29ace5561" providerId="AD" clId="Web-{08B1A629-9A1F-1D8D-E91D-B729A1D67CC9}" dt="2023-02-28T22:44:13.107" v="30"/>
      <pc:docMkLst>
        <pc:docMk/>
      </pc:docMkLst>
      <pc:sldChg chg="modNotes">
        <pc:chgData name="Stephany Santin" userId="S::ssantin@cityofgardena.org::c6f5a598-bdfc-4226-8d6f-5ea29ace5561" providerId="AD" clId="Web-{08B1A629-9A1F-1D8D-E91D-B729A1D67CC9}" dt="2023-02-28T22:44:13.107" v="30"/>
        <pc:sldMkLst>
          <pc:docMk/>
          <pc:sldMk cId="29443699" sldId="293"/>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92364C-9D60-FD40-8BFD-7FB473E8E79C}" type="datetimeFigureOut">
              <a:rPr lang="en-US" smtClean="0"/>
              <a:t>2/28/2023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DF94072-564D-7C49-BB68-C0AB60A1F91D}" type="slidenum">
              <a:rPr lang="en-US" smtClean="0"/>
              <a:t>‹#›</a:t>
            </a:fld>
            <a:endParaRPr lang="en-US"/>
          </a:p>
        </p:txBody>
      </p:sp>
    </p:spTree>
    <p:extLst>
      <p:ext uri="{BB962C8B-B14F-4D97-AF65-F5344CB8AC3E}">
        <p14:creationId xmlns:p14="http://schemas.microsoft.com/office/powerpoint/2010/main" val="29734109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SS: Hello Madam Mayor and members of City Council. Tonight, Dianna and I will be co-presenting the City of Gardena Homeless Strategic Plan overview . Before we get started I would like to thank several individuals who have been instrumental in completing this plan.  Our Human Services Team, Dianna Espinoza and Jackie Arcos, and the GHMET team, Officer Chad Amerine and Patricia Pasillas for their assistance and their outreach efforts to insure our community participation. We also could not have done this without the help of all city departments and of course the councils input. The draft plan has been on our city website for community input and review since January 2023.</a:t>
            </a:r>
            <a:endParaRPr lang="en-US"/>
          </a:p>
        </p:txBody>
      </p:sp>
      <p:sp>
        <p:nvSpPr>
          <p:cNvPr id="4" name="Slide Number Placeholder 3"/>
          <p:cNvSpPr>
            <a:spLocks noGrp="1"/>
          </p:cNvSpPr>
          <p:nvPr>
            <p:ph type="sldNum" sz="quarter" idx="5"/>
          </p:nvPr>
        </p:nvSpPr>
        <p:spPr/>
        <p:txBody>
          <a:bodyPr/>
          <a:lstStyle/>
          <a:p>
            <a:fld id="{ADF94072-564D-7C49-BB68-C0AB60A1F91D}" type="slidenum">
              <a:rPr lang="en-US" smtClean="0"/>
              <a:t>1</a:t>
            </a:fld>
            <a:endParaRPr lang="en-US"/>
          </a:p>
        </p:txBody>
      </p:sp>
    </p:spTree>
    <p:extLst>
      <p:ext uri="{BB962C8B-B14F-4D97-AF65-F5344CB8AC3E}">
        <p14:creationId xmlns:p14="http://schemas.microsoft.com/office/powerpoint/2010/main" val="35110058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DE: Identifying the purpose helped us set these 4 goals:</a:t>
            </a:r>
            <a:endParaRPr lang="en-US"/>
          </a:p>
          <a:p>
            <a:pPr marL="228600" indent="-228600">
              <a:buAutoNum type="arabicPeriod"/>
            </a:pPr>
            <a:r>
              <a:rPr lang="en-US" b="1"/>
              <a:t>Expand</a:t>
            </a:r>
            <a:r>
              <a:rPr lang="en-US"/>
              <a:t> </a:t>
            </a:r>
            <a:r>
              <a:rPr lang="en-US" b="1"/>
              <a:t>City participation in local and regional homelessness system planning bodies</a:t>
            </a:r>
            <a:endParaRPr lang="en-US">
              <a:cs typeface="Calibri"/>
            </a:endParaRPr>
          </a:p>
          <a:p>
            <a:pPr marL="228600" indent="-228600">
              <a:buAutoNum type="arabicPeriod"/>
            </a:pPr>
            <a:r>
              <a:rPr lang="en-US" b="1"/>
              <a:t>Increase coordination between City, local non-profits, and regional homeless service and housing providers</a:t>
            </a:r>
            <a:endParaRPr lang="en-US" b="1">
              <a:cs typeface="Calibri"/>
            </a:endParaRPr>
          </a:p>
          <a:p>
            <a:pPr marL="228600" indent="-228600">
              <a:buAutoNum type="arabicPeriod"/>
            </a:pPr>
            <a:r>
              <a:rPr lang="en-US" b="1"/>
              <a:t>Increase education about homelessness in Gardena</a:t>
            </a:r>
            <a:endParaRPr lang="en-US">
              <a:cs typeface="Calibri"/>
            </a:endParaRPr>
          </a:p>
          <a:p>
            <a:pPr marL="228600" indent="-228600">
              <a:buAutoNum type="arabicPeriod"/>
            </a:pPr>
            <a:r>
              <a:rPr lang="en-US" b="1"/>
              <a:t>Adopt and strengthen policies</a:t>
            </a:r>
            <a:endParaRPr lang="en-US" b="1">
              <a:cs typeface="Calibri"/>
            </a:endParaRPr>
          </a:p>
          <a:p>
            <a:endParaRPr lang="en-US"/>
          </a:p>
          <a:p>
            <a:endParaRPr lang="en-US"/>
          </a:p>
          <a:p>
            <a:endParaRPr lang="en-US"/>
          </a:p>
          <a:p>
            <a:endParaRPr lang="en-US"/>
          </a:p>
          <a:p>
            <a:r>
              <a:rPr lang="en-US"/>
              <a:t>1. When I began, the main meetings we participated in were the SBCCOG Homeless Taskforce meetings once a month. Now I'm attending SPA 8 Care Coordination meetings every week, Housing resource meetings once a month. Conducting Homeless Taskforce meetings. CAL Cities workshops (Creative Solutions to End Homelessness).</a:t>
            </a:r>
            <a:endParaRPr lang="en-US">
              <a:cs typeface="Calibri" panose="020F0502020204030204"/>
            </a:endParaRPr>
          </a:p>
          <a:p>
            <a:r>
              <a:rPr lang="en-US"/>
              <a:t>3. Community Input Sessions, Community Meetings, Coordinating more events for community. </a:t>
            </a:r>
            <a:endParaRPr lang="en-US">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ADF94072-564D-7C49-BB68-C0AB60A1F91D}" type="slidenum">
              <a:rPr lang="en-US" smtClean="0"/>
              <a:t>10</a:t>
            </a:fld>
            <a:endParaRPr lang="en-US"/>
          </a:p>
        </p:txBody>
      </p:sp>
    </p:spTree>
    <p:extLst>
      <p:ext uri="{BB962C8B-B14F-4D97-AF65-F5344CB8AC3E}">
        <p14:creationId xmlns:p14="http://schemas.microsoft.com/office/powerpoint/2010/main" val="29427923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SS:  Goal Number 1 -  Expand City participation in local and regional homelessness system planning bodies.  Here are the actions items  we have established to meet our goals. We will continue to meet with our internal and external task force groups to ensure we are staying informed on opportunities to assist our homeless and at-risk populations. The SBCCOG has been instrumental in providing programs such as: </a:t>
            </a:r>
            <a:endParaRPr lang="en-US" dirty="0"/>
          </a:p>
          <a:p>
            <a:r>
              <a:rPr lang="en-US" dirty="0"/>
              <a:t>-SHARE! housing to employment program and Silver Nest for seniors to find roommates that are vetted through an application process. </a:t>
            </a:r>
            <a:endParaRPr lang="en-US" dirty="0">
              <a:cs typeface="Calibri"/>
            </a:endParaRPr>
          </a:p>
          <a:p>
            <a:r>
              <a:rPr lang="en-US" dirty="0"/>
              <a:t>-Time Limited Subsidies (rental subsidies to house people while they work on their permanent housing plan)</a:t>
            </a:r>
            <a:endParaRPr lang="en-US" dirty="0">
              <a:cs typeface="Calibri"/>
            </a:endParaRPr>
          </a:p>
          <a:p>
            <a:r>
              <a:rPr lang="en-US" dirty="0"/>
              <a:t>-Short Term Motel stays (COG will reimburse Cities using motels as interim shelter for 1-6 months)- This has been a very useful service that the City has used on several occassions for our clients. They are also working on proposing additional programs that specifically target our senior populations to assist them with low cost housing options and assistance with identifying tax defaulted properties to purchase and use for low income housing. </a:t>
            </a:r>
            <a:endParaRPr lang="en-US" dirty="0">
              <a:cs typeface="Calibri"/>
            </a:endParaRPr>
          </a:p>
          <a:p>
            <a:endParaRPr lang="en-US" dirty="0">
              <a:cs typeface="Calibri"/>
            </a:endParaRPr>
          </a:p>
          <a:p>
            <a:endParaRPr lang="en-US">
              <a:cs typeface="Calibri"/>
            </a:endParaRPr>
          </a:p>
          <a:p>
            <a:endParaRPr lang="en-US" dirty="0"/>
          </a:p>
          <a:p>
            <a:r>
              <a:rPr lang="en-US" dirty="0"/>
              <a:t>to development of a plan to address homelessness and  identify goals and strategies to reduce and prevent homelessness and increase housing placements. </a:t>
            </a:r>
            <a:endParaRPr lang="en-US" dirty="0">
              <a:cs typeface="Calibri" panose="020F0502020204030204"/>
            </a:endParaRPr>
          </a:p>
          <a:p>
            <a:endParaRPr lang="en-US"/>
          </a:p>
          <a:p>
            <a:r>
              <a:rPr lang="en-US" dirty="0"/>
              <a:t>NOTES: I'm attending the COG Taskforce meetings every month. The next meeting is on March 1st. </a:t>
            </a:r>
            <a:endParaRPr lang="en-US" dirty="0">
              <a:cs typeface="Calibri"/>
            </a:endParaRPr>
          </a:p>
          <a:p>
            <a:r>
              <a:rPr lang="en-US" dirty="0"/>
              <a:t>Utilizing the Local Solutions Fund (Innovation Fund 3), Homeless Coordinator position extended until June 2024. The COG has prepared additional funding for the following resources that Gardena can utilize:</a:t>
            </a:r>
            <a:endParaRPr lang="en-US" dirty="0">
              <a:cs typeface="Calibri"/>
            </a:endParaRPr>
          </a:p>
          <a:p>
            <a:r>
              <a:rPr lang="en-US" dirty="0">
                <a:cs typeface="Calibri"/>
              </a:rPr>
              <a:t>Potential new programs: </a:t>
            </a:r>
            <a:endParaRPr lang="en-US" dirty="0"/>
          </a:p>
          <a:p>
            <a:r>
              <a:rPr lang="en-US" dirty="0"/>
              <a:t>-A shared regional Housing Navigator</a:t>
            </a:r>
            <a:endParaRPr lang="en-US" dirty="0">
              <a:cs typeface="Calibri"/>
            </a:endParaRPr>
          </a:p>
          <a:p>
            <a:r>
              <a:rPr lang="en-US" dirty="0"/>
              <a:t>-A shared Homeless Coordinator for -Seniors (Seniors are our fastest growing homeless demographic ☹. Senior programs are hard to navigate)</a:t>
            </a:r>
            <a:endParaRPr lang="en-US" dirty="0">
              <a:cs typeface="Calibri"/>
            </a:endParaRPr>
          </a:p>
          <a:p>
            <a:r>
              <a:rPr lang="en-US" dirty="0"/>
              <a:t>-Tax Default Properties (Cities can opt-in to purchase tax-default properties for low-income housing, the COG will fund the purchase price)</a:t>
            </a:r>
            <a:endParaRPr lang="en-US" dirty="0">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ADF94072-564D-7C49-BB68-C0AB60A1F91D}" type="slidenum">
              <a:rPr lang="en-US" smtClean="0"/>
              <a:t>11</a:t>
            </a:fld>
            <a:endParaRPr lang="en-US"/>
          </a:p>
        </p:txBody>
      </p:sp>
    </p:spTree>
    <p:extLst>
      <p:ext uri="{BB962C8B-B14F-4D97-AF65-F5344CB8AC3E}">
        <p14:creationId xmlns:p14="http://schemas.microsoft.com/office/powerpoint/2010/main" val="6219220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SS:  Other actions include utilizing the Homeless Management Information System (HMIS).  Dianna </a:t>
            </a:r>
            <a:r>
              <a:rPr lang="en-US" dirty="0"/>
              <a:t> is currently  getting certified to access HMIS. HMIS is important because it improves ability to serve and track client outcomes, measure and evaluates a programs effectiveness, gives client-level, system wide information on the services agencies provide to people experiencing homelessness and those who are at risk of homelessness. Coordinating with agencies more efficiently. Regional System.  This has been a significant roadblock in the past and having access to the system will help us see the client's history and what best actions to take to successfully assist them. </a:t>
            </a:r>
            <a:endParaRPr lang="en-US" dirty="0">
              <a:cs typeface="Calibri" panose="020F0502020204030204"/>
            </a:endParaRPr>
          </a:p>
          <a:p>
            <a:endParaRPr lang="en-US" dirty="0">
              <a:cs typeface="Calibri" panose="020F0502020204030204"/>
            </a:endParaRPr>
          </a:p>
          <a:p>
            <a:r>
              <a:rPr lang="en-US" dirty="0"/>
              <a:t>We also need to participate in trainings to help us engage our unhoused individuals. Our staff has completed Suicide Prevention training, Trauma Informed Care training (teaches you how to take into account a clients life experiences in order to deliver effective care) and is currently scheduled take a Problem Solving training specialized in the unhoused and at risk populations. These training help our team prepare for these cases and help establish a line of trust that begins the process of recovery.</a:t>
            </a:r>
            <a:endParaRPr lang="en-US" dirty="0">
              <a:cs typeface="Calibri"/>
            </a:endParaRPr>
          </a:p>
          <a:p>
            <a:br>
              <a:rPr lang="en-US" dirty="0">
                <a:cs typeface="+mn-lt"/>
              </a:rPr>
            </a:br>
            <a:endParaRPr lang="en-US"/>
          </a:p>
        </p:txBody>
      </p:sp>
      <p:sp>
        <p:nvSpPr>
          <p:cNvPr id="4" name="Slide Number Placeholder 3"/>
          <p:cNvSpPr>
            <a:spLocks noGrp="1"/>
          </p:cNvSpPr>
          <p:nvPr>
            <p:ph type="sldNum" sz="quarter" idx="5"/>
          </p:nvPr>
        </p:nvSpPr>
        <p:spPr/>
        <p:txBody>
          <a:bodyPr/>
          <a:lstStyle/>
          <a:p>
            <a:fld id="{ADF94072-564D-7C49-BB68-C0AB60A1F91D}" type="slidenum">
              <a:rPr lang="en-US" smtClean="0"/>
              <a:t>12</a:t>
            </a:fld>
            <a:endParaRPr lang="en-US"/>
          </a:p>
        </p:txBody>
      </p:sp>
    </p:spTree>
    <p:extLst>
      <p:ext uri="{BB962C8B-B14F-4D97-AF65-F5344CB8AC3E}">
        <p14:creationId xmlns:p14="http://schemas.microsoft.com/office/powerpoint/2010/main" val="31822787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SS: Our 2nd goal is to increase coordination between City, local non-profits, and regional homeless service and housing providers.  These actions help align our division to develop and operate a homeless prevention program.  By setting objectives and action items this including standard procedures to support staff to ensure execution is consistent across departments. Next, We need to ensure the program continues to expand and is sustainable for years to come.  Since hiring our coordinator we have seen a vast improvement in outreach and offerings of services.   Her efforts have allowed us to be eligible for additional funding through the SBCCOG to fund her position for an additional year.   Next, provides us an opportunity to offer additional services  to our current services such as access to services such as shower, laundry, transportation, job resources, etc. - We currently only Food Pantry, hygiene kits, transportation assistance, DMV waivers to name a few.</a:t>
            </a:r>
            <a:endParaRPr lang="en-US" dirty="0"/>
          </a:p>
          <a:p>
            <a:endParaRPr lang="en-US">
              <a:cs typeface="Calibri"/>
            </a:endParaRPr>
          </a:p>
        </p:txBody>
      </p:sp>
      <p:sp>
        <p:nvSpPr>
          <p:cNvPr id="4" name="Slide Number Placeholder 3"/>
          <p:cNvSpPr>
            <a:spLocks noGrp="1"/>
          </p:cNvSpPr>
          <p:nvPr>
            <p:ph type="sldNum" sz="quarter" idx="5"/>
          </p:nvPr>
        </p:nvSpPr>
        <p:spPr/>
        <p:txBody>
          <a:bodyPr/>
          <a:lstStyle/>
          <a:p>
            <a:fld id="{ADF94072-564D-7C49-BB68-C0AB60A1F91D}" type="slidenum">
              <a:rPr lang="en-US" smtClean="0"/>
              <a:t>13</a:t>
            </a:fld>
            <a:endParaRPr lang="en-US"/>
          </a:p>
        </p:txBody>
      </p:sp>
    </p:spTree>
    <p:extLst>
      <p:ext uri="{BB962C8B-B14F-4D97-AF65-F5344CB8AC3E}">
        <p14:creationId xmlns:p14="http://schemas.microsoft.com/office/powerpoint/2010/main" val="2725151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SS:  Action Item 4 was one of the most requested items when conducting community outreach.  The community  voiced support for expansion of mental health services for unsheltered population via our GHMET Team. Our HS Team and GHMET really shown the benefit of collaboration among departments.  Our City lacks emergency housing and temporary placement opportunities. We are working on improving access to emergency housing through motel vouchers, establishing partnership with existing hotels in local area. Agreements with local housing agencies. These services would be open to families, TAY, seniors, single adults, veterans. We're looking into partnerships with Harbor Interfaith (families), PATH (single adults and seniors), Harbor Interfaith and The Good Seed (TAY), Volunteers of America, Veteran Affairs.</a:t>
            </a:r>
            <a:endParaRPr lang="en-US" dirty="0">
              <a:cs typeface="Calibri"/>
            </a:endParaRPr>
          </a:p>
          <a:p>
            <a:endParaRPr lang="en-US" dirty="0"/>
          </a:p>
          <a:p>
            <a:r>
              <a:rPr lang="en-US" dirty="0"/>
              <a:t>Lastly, Exploring and pursuing opportunities for funding opportunities to help enhance our services.  Our HOME-ARP Allocation Plan with is currently under public review until March 27th. We will be presenting to you March 28th. HOME- ARP would allocate $ 1,040,280 in funding for support services, tenant based rental assistance and planning and administration.  We are also  receiving funding through the SBCCOG, to fund the homeless coordinator position for an additional year as mentioned earlier.  </a:t>
            </a:r>
            <a:endParaRPr lang="en-US" dirty="0">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ADF94072-564D-7C49-BB68-C0AB60A1F91D}" type="slidenum">
              <a:rPr lang="en-US" smtClean="0"/>
              <a:t>14</a:t>
            </a:fld>
            <a:endParaRPr lang="en-US"/>
          </a:p>
        </p:txBody>
      </p:sp>
    </p:spTree>
    <p:extLst>
      <p:ext uri="{BB962C8B-B14F-4D97-AF65-F5344CB8AC3E}">
        <p14:creationId xmlns:p14="http://schemas.microsoft.com/office/powerpoint/2010/main" val="3961734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DE:</a:t>
            </a:r>
          </a:p>
          <a:p>
            <a:r>
              <a:rPr lang="en-US"/>
              <a:t>1. Resource guide and emergency services brochure. Homeless </a:t>
            </a:r>
            <a:endParaRPr lang="en-US">
              <a:cs typeface="Calibri" panose="020F0502020204030204"/>
            </a:endParaRPr>
          </a:p>
          <a:p>
            <a:r>
              <a:rPr lang="en-US"/>
              <a:t>2. Have supported LAUSD families during Operation Gobble and Helping Hands. Gardena Community of School staff were able to make direct referrals to these programs. We're continuing to strengthen our relationship with LAUSD staff via the Gardena Community of Schools and staff with Specialized Student Services (SSS) who provide local, integrated, and specialized support services for targeted student populations, including students in foster care, experiencing homelessness, and/or involved in the juvenile justice system.</a:t>
            </a:r>
            <a:endParaRPr lang="en-US">
              <a:cs typeface="Calibri"/>
            </a:endParaRPr>
          </a:p>
          <a:p>
            <a:r>
              <a:rPr lang="en-US">
                <a:cs typeface="Calibri"/>
              </a:rPr>
              <a:t>3. </a:t>
            </a:r>
            <a:r>
              <a:rPr lang="en-US"/>
              <a:t>PSA's for the community (Public Service Announcements)</a:t>
            </a:r>
            <a:endParaRPr lang="en-US">
              <a:cs typeface="Calibri"/>
            </a:endParaRPr>
          </a:p>
          <a:p>
            <a:r>
              <a:rPr lang="en-US"/>
              <a:t>4. Developing Homeless Services page on city website which will provide information on the Emergency Services Program and resources for PEH and those at-risk.</a:t>
            </a:r>
            <a:endParaRPr lang="en-US">
              <a:cs typeface="Calibri"/>
            </a:endParaRPr>
          </a:p>
          <a:p>
            <a:r>
              <a:rPr lang="en-US"/>
              <a:t>We currently have an electronic way for residents to register for our food pantry online. </a:t>
            </a:r>
            <a:endParaRPr lang="en-US">
              <a:cs typeface="Calibri"/>
            </a:endParaRPr>
          </a:p>
          <a:p>
            <a:r>
              <a:rPr lang="en-US"/>
              <a:t>We created a new tab on Gardena Direct labeled "Homeless Prevention Services" when people are reporting those experiencing homelessness. There will be a new tab that provides link to HS page and an option to leave contact information so the homeless coordinator can follow up with them. </a:t>
            </a:r>
            <a:endParaRPr lang="en-US">
              <a:cs typeface="Calibri"/>
            </a:endParaRPr>
          </a:p>
          <a:p>
            <a:endParaRPr lang="en-US">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ADF94072-564D-7C49-BB68-C0AB60A1F91D}" type="slidenum">
              <a:rPr lang="en-US" smtClean="0"/>
              <a:t>15</a:t>
            </a:fld>
            <a:endParaRPr lang="en-US"/>
          </a:p>
        </p:txBody>
      </p:sp>
    </p:spTree>
    <p:extLst>
      <p:ext uri="{BB962C8B-B14F-4D97-AF65-F5344CB8AC3E}">
        <p14:creationId xmlns:p14="http://schemas.microsoft.com/office/powerpoint/2010/main" val="22426987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DE: 3. Gardena Newsletter group to inform about Homeless Services and Public Service Announcements.</a:t>
            </a:r>
          </a:p>
        </p:txBody>
      </p:sp>
      <p:sp>
        <p:nvSpPr>
          <p:cNvPr id="4" name="Slide Number Placeholder 3"/>
          <p:cNvSpPr>
            <a:spLocks noGrp="1"/>
          </p:cNvSpPr>
          <p:nvPr>
            <p:ph type="sldNum" sz="quarter" idx="5"/>
          </p:nvPr>
        </p:nvSpPr>
        <p:spPr/>
        <p:txBody>
          <a:bodyPr/>
          <a:lstStyle/>
          <a:p>
            <a:fld id="{ADF94072-564D-7C49-BB68-C0AB60A1F91D}" type="slidenum">
              <a:rPr lang="en-US" smtClean="0"/>
              <a:t>16</a:t>
            </a:fld>
            <a:endParaRPr lang="en-US"/>
          </a:p>
        </p:txBody>
      </p:sp>
    </p:spTree>
    <p:extLst>
      <p:ext uri="{BB962C8B-B14F-4D97-AF65-F5344CB8AC3E}">
        <p14:creationId xmlns:p14="http://schemas.microsoft.com/office/powerpoint/2010/main" val="12909484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DE: </a:t>
            </a:r>
          </a:p>
          <a:p>
            <a:r>
              <a:rPr lang="en-US"/>
              <a:t>1. Collaborating with CDD, Housing Element, will identify opportunities to assist with rental as, security deposits, and credit improvement.</a:t>
            </a:r>
            <a:endParaRPr lang="en-US">
              <a:cs typeface="Calibri"/>
            </a:endParaRPr>
          </a:p>
          <a:p>
            <a:r>
              <a:rPr lang="en-US">
                <a:cs typeface="Calibri"/>
              </a:rPr>
              <a:t>2. Partnering with Rent Mediation Board</a:t>
            </a:r>
            <a:r>
              <a:rPr lang="en-US"/>
              <a:t>. Revise booklet to add page on informing residents of services in Gardena and Eviction and Tenant rights. </a:t>
            </a:r>
            <a:endParaRPr lang="en-US">
              <a:cs typeface="Calibri"/>
            </a:endParaRPr>
          </a:p>
        </p:txBody>
      </p:sp>
      <p:sp>
        <p:nvSpPr>
          <p:cNvPr id="4" name="Slide Number Placeholder 3"/>
          <p:cNvSpPr>
            <a:spLocks noGrp="1"/>
          </p:cNvSpPr>
          <p:nvPr>
            <p:ph type="sldNum" sz="quarter" idx="5"/>
          </p:nvPr>
        </p:nvSpPr>
        <p:spPr/>
        <p:txBody>
          <a:bodyPr/>
          <a:lstStyle/>
          <a:p>
            <a:fld id="{ADF94072-564D-7C49-BB68-C0AB60A1F91D}" type="slidenum">
              <a:rPr lang="en-US" smtClean="0"/>
              <a:t>17</a:t>
            </a:fld>
            <a:endParaRPr lang="en-US"/>
          </a:p>
        </p:txBody>
      </p:sp>
    </p:spTree>
    <p:extLst>
      <p:ext uri="{BB962C8B-B14F-4D97-AF65-F5344CB8AC3E}">
        <p14:creationId xmlns:p14="http://schemas.microsoft.com/office/powerpoint/2010/main" val="4236991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DE: 3. </a:t>
            </a:r>
            <a:r>
              <a:rPr lang="en-US"/>
              <a:t>We will work on identifying ways to collect information on affordable housing. </a:t>
            </a:r>
          </a:p>
          <a:p>
            <a:r>
              <a:rPr lang="en-US"/>
              <a:t>4. HOME-ARP process very similar to Homeless Plan. Surveys, Community Meeting, Consultation with stakeholders, etc. Plan is currently accepting public comments until March 27th. The community input thus far has reported support for funding to be used towards supportive services and tenant based rental assistance which includes rental assistance, move-in fees, utilities, security deposits. </a:t>
            </a:r>
            <a:endParaRPr lang="en-US">
              <a:cs typeface="Calibri"/>
            </a:endParaRPr>
          </a:p>
          <a:p>
            <a:endParaRPr lang="en-US">
              <a:cs typeface="Calibri"/>
            </a:endParaRPr>
          </a:p>
          <a:p>
            <a:r>
              <a:rPr lang="en-US">
                <a:cs typeface="Calibri"/>
              </a:rPr>
              <a:t>NOTES: </a:t>
            </a:r>
            <a:r>
              <a:rPr lang="en-US"/>
              <a:t>Currently there is LACDA Affordable Housing website. LACDA or Los Angeles County Development Authority is the pubic housing authority residents use to apply for affordable housing and Section 8. PLHA provides funding to local governments in California for housing-related projects and programs that assist in addressing the unmet housing needs of their local communities.</a:t>
            </a:r>
            <a:endParaRPr lang="en-US">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ADF94072-564D-7C49-BB68-C0AB60A1F91D}" type="slidenum">
              <a:rPr lang="en-US" smtClean="0"/>
              <a:t>18</a:t>
            </a:fld>
            <a:endParaRPr lang="en-US"/>
          </a:p>
        </p:txBody>
      </p:sp>
    </p:spTree>
    <p:extLst>
      <p:ext uri="{BB962C8B-B14F-4D97-AF65-F5344CB8AC3E}">
        <p14:creationId xmlns:p14="http://schemas.microsoft.com/office/powerpoint/2010/main" val="41751146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DE: Concerns questions. Anything you'd like us to come back to you with on the 14th. Drafted Homeless Plan still available on website for council and community. </a:t>
            </a:r>
          </a:p>
        </p:txBody>
      </p:sp>
      <p:sp>
        <p:nvSpPr>
          <p:cNvPr id="4" name="Slide Number Placeholder 3"/>
          <p:cNvSpPr>
            <a:spLocks noGrp="1"/>
          </p:cNvSpPr>
          <p:nvPr>
            <p:ph type="sldNum" sz="quarter" idx="5"/>
          </p:nvPr>
        </p:nvSpPr>
        <p:spPr/>
        <p:txBody>
          <a:bodyPr/>
          <a:lstStyle/>
          <a:p>
            <a:fld id="{ADF94072-564D-7C49-BB68-C0AB60A1F91D}" type="slidenum">
              <a:rPr lang="en-US" smtClean="0"/>
              <a:t>19</a:t>
            </a:fld>
            <a:endParaRPr lang="en-US"/>
          </a:p>
        </p:txBody>
      </p:sp>
    </p:spTree>
    <p:extLst>
      <p:ext uri="{BB962C8B-B14F-4D97-AF65-F5344CB8AC3E}">
        <p14:creationId xmlns:p14="http://schemas.microsoft.com/office/powerpoint/2010/main" val="24871060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SS:1. First, it is important to let you know how this all got started.  City staff saw the need to have a dedicated and streamlined homeless response team in order to make significant progress in reducing homelessness.  In July 2021, the SBCCOG released a call for projects for Measure H Funding, a competitive grant process to determine the allocation of $1,905,000 within the South Bay. The City of Gardena, along with nine other cities, applied for a combined total of 3.6 million dollars to help</a:t>
            </a:r>
          </a:p>
          <a:p>
            <a:r>
              <a:rPr lang="en-US" dirty="0"/>
              <a:t>address homelessness within their city. In October 2021, we submitted a request for funding to hire a consultant to help us establish the City's first Homeless Plan and to hire someone dedicated to implement the plan. NEXT SLIDE</a:t>
            </a:r>
            <a:endParaRPr lang="en-US" dirty="0">
              <a:cs typeface="Calibri" panose="020F0502020204030204"/>
            </a:endParaRPr>
          </a:p>
          <a:p>
            <a:pPr marL="171450" indent="-171450">
              <a:buFont typeface="Calibri"/>
              <a:buChar char="-"/>
            </a:pPr>
            <a:endParaRPr lang="en-US">
              <a:cs typeface="Calibri" panose="020F0502020204030204"/>
            </a:endParaRPr>
          </a:p>
          <a:p>
            <a:pPr marL="171450" indent="-171450">
              <a:buFont typeface="Calibri"/>
              <a:buChar char="-"/>
            </a:pPr>
            <a:r>
              <a:rPr lang="en-US" dirty="0">
                <a:cs typeface="Calibri" panose="020F0502020204030204"/>
              </a:rPr>
              <a:t>Dec. 2021</a:t>
            </a:r>
            <a:endParaRPr lang="en-US" dirty="0"/>
          </a:p>
          <a:p>
            <a:r>
              <a:rPr lang="en-US" dirty="0"/>
              <a:t>2. We submitted a RFP (request for proposal) Feb. 2022 to appoint experienced consultants to assist in the development of our Plan.</a:t>
            </a:r>
            <a:endParaRPr lang="en-US" dirty="0">
              <a:cs typeface="Calibri"/>
            </a:endParaRPr>
          </a:p>
          <a:p>
            <a:r>
              <a:rPr lang="en-US" dirty="0"/>
              <a:t>3. Gardena and Focus Strategies have been working together since April of 2022 to develop the Plan we're presenting to you today. </a:t>
            </a:r>
            <a:endParaRPr lang="en-US" dirty="0">
              <a:cs typeface="Calibri"/>
            </a:endParaRPr>
          </a:p>
          <a:p>
            <a:r>
              <a:rPr lang="en-US" dirty="0"/>
              <a:t>4. Our goal in developing this plan is to reach functional zero in 5 years. However, first we need to assess needs of the city and strategies to best reach functional zero. Creating a Homeless Plan will give us opportunities to apply for more funding.</a:t>
            </a:r>
            <a:endParaRPr lang="en-US" dirty="0">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ADF94072-564D-7C49-BB68-C0AB60A1F91D}" type="slidenum">
              <a:rPr lang="en-US" smtClean="0"/>
              <a:t>2</a:t>
            </a:fld>
            <a:endParaRPr lang="en-US"/>
          </a:p>
        </p:txBody>
      </p:sp>
    </p:spTree>
    <p:extLst>
      <p:ext uri="{BB962C8B-B14F-4D97-AF65-F5344CB8AC3E}">
        <p14:creationId xmlns:p14="http://schemas.microsoft.com/office/powerpoint/2010/main" val="9841623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DF94072-564D-7C49-BB68-C0AB60A1F91D}" type="slidenum">
              <a:rPr lang="en-US" smtClean="0"/>
              <a:t>20</a:t>
            </a:fld>
            <a:endParaRPr lang="en-US"/>
          </a:p>
        </p:txBody>
      </p:sp>
    </p:spTree>
    <p:extLst>
      <p:ext uri="{BB962C8B-B14F-4D97-AF65-F5344CB8AC3E}">
        <p14:creationId xmlns:p14="http://schemas.microsoft.com/office/powerpoint/2010/main" val="38708114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SS: In December 2021,  we were awarded $110k.   Here is a snapshot of our efforts in developing this plan. Our team released the RFP (request for proposal) in Feb. 2022 and through this process hired Focus Strategies to assist in the coordination of this effort. </a:t>
            </a:r>
            <a:r>
              <a:rPr lang="en-US" dirty="0">
                <a:cs typeface="Calibri"/>
              </a:rPr>
              <a:t>Focus Strategies has over 16 years of experience in working on </a:t>
            </a:r>
            <a:r>
              <a:rPr lang="en-US" dirty="0"/>
              <a:t>assisting communities improve their efforts to end homelessness by using local data and national research to shape a unique program and system design to each city. With their team we set out to obtain as much information as possible to develop a plan that would get us to functional zero within 5 years.  This funding also placed us in a position to receive additional Measure H funding to implement future programs addressing homelessness.</a:t>
            </a:r>
            <a:endParaRPr lang="en-US" dirty="0">
              <a:cs typeface="Calibri"/>
            </a:endParaRPr>
          </a:p>
          <a:p>
            <a:endParaRPr lang="en-US" dirty="0">
              <a:cs typeface="Calibri"/>
            </a:endParaRPr>
          </a:p>
          <a:p>
            <a:r>
              <a:rPr lang="en-US" dirty="0">
                <a:cs typeface="Calibri"/>
              </a:rPr>
              <a:t>NOTES: </a:t>
            </a:r>
            <a:r>
              <a:rPr lang="en-US" dirty="0"/>
              <a:t>The Board of Supervisors unanimously approved an unprecedented $527.1 million budget for the Los Angeles County Homeless Initiative in FY 2021-22, including $454.8 million raised through Measure H. Among the highlights: • $150 million to fund 5,441 interim housing beds to supplement the County’s interim housing stock. • $132 million to continue permanent supportive housing for 11,000 households and enable 2,000 households to receive permanent supportive housing for the first time. • $89 million for rapid rehousing, which enables clients to quickly exit homelessness by helping them pay rent and by providing them with supportive services for a limited period. • $39 million for street outreach teams • $23 million for homeless prevention services Increased public investment, particularly from Measure H, has fueled a tremendous growth in the County’s homeless services system in recent years. Since 2015, the system has doubled the number of people it can lift out of homelessness and into a permanent home every year. It has also tripled the number of people engaged by its street-based outreach teams. Compared to 2015, the system now has the capacity to prevent three times as many people from becoming homeless in the first place.</a:t>
            </a:r>
          </a:p>
          <a:p>
            <a:endParaRPr lang="en-US" dirty="0"/>
          </a:p>
          <a:p>
            <a:endParaRPr lang="en-US" dirty="0">
              <a:cs typeface="Calibri" panose="020F0502020204030204"/>
            </a:endParaRPr>
          </a:p>
          <a:p>
            <a:endParaRPr lang="en-US">
              <a:cs typeface="Calibri"/>
            </a:endParaRPr>
          </a:p>
          <a:p>
            <a:endParaRPr lang="en-US">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ADF94072-564D-7C49-BB68-C0AB60A1F91D}" type="slidenum">
              <a:rPr lang="en-US" smtClean="0"/>
              <a:t>3</a:t>
            </a:fld>
            <a:endParaRPr lang="en-US"/>
          </a:p>
        </p:txBody>
      </p:sp>
    </p:spTree>
    <p:extLst>
      <p:ext uri="{BB962C8B-B14F-4D97-AF65-F5344CB8AC3E}">
        <p14:creationId xmlns:p14="http://schemas.microsoft.com/office/powerpoint/2010/main" val="34510506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DIANNA - The process of developing our plan was split into 3 phases:</a:t>
            </a:r>
          </a:p>
          <a:p>
            <a:pPr marL="228600" indent="-228600">
              <a:buAutoNum type="arabicPeriod"/>
            </a:pPr>
            <a:r>
              <a:rPr lang="en-US" dirty="0"/>
              <a:t>The first phase consisted of Gathering information to assess the needs of the community.</a:t>
            </a:r>
            <a:endParaRPr lang="en-US" dirty="0">
              <a:cs typeface="Calibri"/>
            </a:endParaRPr>
          </a:p>
          <a:p>
            <a:pPr marL="228600" indent="-228600">
              <a:buAutoNum type="arabicPeriod"/>
            </a:pPr>
            <a:r>
              <a:rPr lang="en-US" dirty="0">
                <a:cs typeface="Calibri"/>
              </a:rPr>
              <a:t>The second phase focused on engaging the community in our process, setting goals, and developing key strategies to assist us once we're implementing our plan. </a:t>
            </a:r>
          </a:p>
          <a:p>
            <a:pPr marL="228600" indent="-228600">
              <a:buAutoNum type="arabicPeriod"/>
            </a:pPr>
            <a:r>
              <a:rPr lang="en-US" dirty="0">
                <a:cs typeface="Calibri"/>
              </a:rPr>
              <a:t>Lastly we refined the data we collected and drafted our plan.  </a:t>
            </a:r>
          </a:p>
          <a:p>
            <a:pPr marL="228600" indent="-228600">
              <a:buAutoNum type="arabicPeriod"/>
            </a:pPr>
            <a:endParaRPr lang="en-US" dirty="0"/>
          </a:p>
          <a:p>
            <a:r>
              <a:rPr lang="en-US" dirty="0"/>
              <a:t>This has been almost a year long process to develop the Homeless Strategic Plan. Development was split into these 3 phases. </a:t>
            </a:r>
            <a:endParaRPr lang="en-US">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ADF94072-564D-7C49-BB68-C0AB60A1F91D}" type="slidenum">
              <a:rPr lang="en-US" smtClean="0"/>
              <a:t>4</a:t>
            </a:fld>
            <a:endParaRPr lang="en-US"/>
          </a:p>
        </p:txBody>
      </p:sp>
    </p:spTree>
    <p:extLst>
      <p:ext uri="{BB962C8B-B14F-4D97-AF65-F5344CB8AC3E}">
        <p14:creationId xmlns:p14="http://schemas.microsoft.com/office/powerpoint/2010/main" val="13787582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DE: Gathering relevant data was crucial in our development. In order for us to gather the best information we have to identify our key stakeholders. Some of those included: </a:t>
            </a:r>
            <a:endParaRPr lang="en-US" dirty="0"/>
          </a:p>
          <a:p>
            <a:r>
              <a:rPr lang="en-US" dirty="0"/>
              <a:t>Internal: City Staff, Commissioners</a:t>
            </a:r>
            <a:endParaRPr lang="en-US" dirty="0">
              <a:cs typeface="Calibri"/>
            </a:endParaRPr>
          </a:p>
          <a:p>
            <a:r>
              <a:rPr lang="en-US" dirty="0"/>
              <a:t>Externally we made sure to consult with Homeless Service Agencies such as St. Margaret's, Harbor Interfaith, People Assisting the Homeless (PATH), Los Angeles Homeless Service Authority (LAHSA), South Bay Cities Council of Governments (SBCCOG) and additional stakeholders such as Gardena Memorial Hospital (GMH) LAUSD, Gardena Businesses and Mayme Dear Library.</a:t>
            </a:r>
            <a:endParaRPr lang="en-US" dirty="0">
              <a:cs typeface="Calibri"/>
            </a:endParaRPr>
          </a:p>
          <a:p>
            <a:r>
              <a:rPr lang="en-US" dirty="0"/>
              <a:t>In order for us to fully understand what our clients were experiencing we needed to meet with individuals who had or are currently experiencing homelessness. With the help of GHMET we were able to conduct 10 interviews with people experiencing unsheltered homelessness. The information gathered was very valuable insight for us to gain different perspectives of people experiencing homelessness. </a:t>
            </a:r>
            <a:endParaRPr lang="en-US" dirty="0">
              <a:cs typeface="Calibri"/>
            </a:endParaRPr>
          </a:p>
          <a:p>
            <a:r>
              <a:rPr lang="en-US" dirty="0"/>
              <a:t>We also collected data from different platforms: Gardena Direct provided us with information regarding the community's concerns, the PIT count provided a snapshot of people experiencing homelessness in Gardena on one night. Our food pantry software was also helpful in tracking the number of homeless individuals and families who are at risk and currently experiencing homelessness, Housing Element provided us with information on housing needs in Gardena. </a:t>
            </a:r>
            <a:endParaRPr lang="en-US" dirty="0">
              <a:cs typeface="Calibri"/>
            </a:endParaRPr>
          </a:p>
          <a:p>
            <a:r>
              <a:rPr lang="en-US" dirty="0"/>
              <a:t>Lastly, we established a taskforce comprised of city departments to discuss their interactions with our homeless population, address and assist in their roles and how to provide resources/referrals. </a:t>
            </a:r>
            <a:endParaRPr lang="en-US" dirty="0">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ADF94072-564D-7C49-BB68-C0AB60A1F91D}" type="slidenum">
              <a:rPr lang="en-US" smtClean="0"/>
              <a:t>5</a:t>
            </a:fld>
            <a:endParaRPr lang="en-US"/>
          </a:p>
        </p:txBody>
      </p:sp>
    </p:spTree>
    <p:extLst>
      <p:ext uri="{BB962C8B-B14F-4D97-AF65-F5344CB8AC3E}">
        <p14:creationId xmlns:p14="http://schemas.microsoft.com/office/powerpoint/2010/main" val="30067902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DE: Through this process we identified 4 key findings: </a:t>
            </a:r>
            <a:endParaRPr lang="en-US"/>
          </a:p>
          <a:p>
            <a:r>
              <a:rPr lang="en-US">
                <a:cs typeface="Calibri"/>
              </a:rPr>
              <a:t>1.Our Homelessness numbers have increased in the recent years. Our last count in 2022 identified 122 PEH within the City of Gardena this indicated an increase of 26% compared to 2020. Due to the pandemic there was no Homeless Count in 2021.</a:t>
            </a:r>
          </a:p>
          <a:p>
            <a:r>
              <a:rPr lang="en-US">
                <a:cs typeface="Calibri"/>
              </a:rPr>
              <a:t>2. Our community also expressed concerns associated with PEH and their safety </a:t>
            </a:r>
          </a:p>
          <a:p>
            <a:endParaRPr lang="en-US">
              <a:cs typeface="Calibri"/>
            </a:endParaRPr>
          </a:p>
          <a:p>
            <a:endParaRPr lang="en-US"/>
          </a:p>
          <a:p>
            <a:r>
              <a:rPr lang="en-US"/>
              <a:t>Conducted 2023 HC on January 25. Results will confirm if homelessness is still on the rise. </a:t>
            </a:r>
            <a:endParaRPr lang="en-US">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ADF94072-564D-7C49-BB68-C0AB60A1F91D}" type="slidenum">
              <a:rPr lang="en-US" smtClean="0"/>
              <a:t>6</a:t>
            </a:fld>
            <a:endParaRPr lang="en-US"/>
          </a:p>
        </p:txBody>
      </p:sp>
    </p:spTree>
    <p:extLst>
      <p:ext uri="{BB962C8B-B14F-4D97-AF65-F5344CB8AC3E}">
        <p14:creationId xmlns:p14="http://schemas.microsoft.com/office/powerpoint/2010/main" val="19497098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DE: Our other key findings </a:t>
            </a:r>
            <a:endParaRPr lang="en-US" dirty="0"/>
          </a:p>
          <a:p>
            <a:r>
              <a:rPr lang="en-US" dirty="0"/>
              <a:t>3. Currently there is a lack of affordable housing and/or opportunities for housing referrals. </a:t>
            </a:r>
            <a:endParaRPr lang="en-US" dirty="0">
              <a:cs typeface="Calibri"/>
            </a:endParaRPr>
          </a:p>
          <a:p>
            <a:r>
              <a:rPr lang="en-US" dirty="0">
                <a:cs typeface="Calibri"/>
              </a:rPr>
              <a:t>4. Not only a city problem, a State problem, there is a lack of affordable housing for the residents our city and state.</a:t>
            </a:r>
          </a:p>
          <a:p>
            <a:endParaRPr lang="en-US">
              <a:cs typeface="Calibri"/>
            </a:endParaRPr>
          </a:p>
        </p:txBody>
      </p:sp>
      <p:sp>
        <p:nvSpPr>
          <p:cNvPr id="4" name="Slide Number Placeholder 3"/>
          <p:cNvSpPr>
            <a:spLocks noGrp="1"/>
          </p:cNvSpPr>
          <p:nvPr>
            <p:ph type="sldNum" sz="quarter" idx="5"/>
          </p:nvPr>
        </p:nvSpPr>
        <p:spPr/>
        <p:txBody>
          <a:bodyPr/>
          <a:lstStyle/>
          <a:p>
            <a:fld id="{ADF94072-564D-7C49-BB68-C0AB60A1F91D}" type="slidenum">
              <a:rPr lang="en-US" smtClean="0"/>
              <a:t>7</a:t>
            </a:fld>
            <a:endParaRPr lang="en-US"/>
          </a:p>
        </p:txBody>
      </p:sp>
    </p:spTree>
    <p:extLst>
      <p:ext uri="{BB962C8B-B14F-4D97-AF65-F5344CB8AC3E}">
        <p14:creationId xmlns:p14="http://schemas.microsoft.com/office/powerpoint/2010/main" val="30129117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DE: Our community engagement findings, while very obvious cannot be solved through one standard approach. It is important to highlight the unique needs of each individual we are assisting: </a:t>
            </a:r>
            <a:endParaRPr lang="en-US" dirty="0"/>
          </a:p>
          <a:p>
            <a:endParaRPr lang="en-US">
              <a:cs typeface="Calibri"/>
            </a:endParaRPr>
          </a:p>
          <a:p>
            <a:pPr marL="228600" indent="-228600">
              <a:buAutoNum type="arabicPeriod"/>
            </a:pPr>
            <a:r>
              <a:rPr lang="en-US" dirty="0">
                <a:cs typeface="Calibri"/>
              </a:rPr>
              <a:t>Client 1 was a male senior on his own and on a fixed income&gt; This client was open to Shared Housing and was some of the few clients who seek out services while they're at risk. In reality,  its hard to identify those at risk because they don't usually seek out services, they're still trying to find a way to stay housed. This process took 1 month and today, marks two years being housed.</a:t>
            </a:r>
            <a:endParaRPr lang="en-US" dirty="0"/>
          </a:p>
          <a:p>
            <a:pPr marL="228600" indent="-228600">
              <a:buAutoNum type="arabicPeriod"/>
            </a:pPr>
            <a:r>
              <a:rPr lang="en-US" dirty="0">
                <a:cs typeface="Calibri"/>
              </a:rPr>
              <a:t>Client 2 had obtained consistent employment again, client was experiencing homeless for a year they were actively working with PATH staff to search for housing together, and they were open to Safe Parking for temporary shelter. This process took 3 months and today, they have been housed for over 2 months. </a:t>
            </a:r>
          </a:p>
        </p:txBody>
      </p:sp>
      <p:sp>
        <p:nvSpPr>
          <p:cNvPr id="4" name="Slide Number Placeholder 3"/>
          <p:cNvSpPr>
            <a:spLocks noGrp="1"/>
          </p:cNvSpPr>
          <p:nvPr>
            <p:ph type="sldNum" sz="quarter" idx="5"/>
          </p:nvPr>
        </p:nvSpPr>
        <p:spPr/>
        <p:txBody>
          <a:bodyPr/>
          <a:lstStyle/>
          <a:p>
            <a:fld id="{ADF94072-564D-7C49-BB68-C0AB60A1F91D}" type="slidenum">
              <a:rPr lang="en-US" smtClean="0"/>
              <a:t>8</a:t>
            </a:fld>
            <a:endParaRPr lang="en-US"/>
          </a:p>
        </p:txBody>
      </p:sp>
    </p:spTree>
    <p:extLst>
      <p:ext uri="{BB962C8B-B14F-4D97-AF65-F5344CB8AC3E}">
        <p14:creationId xmlns:p14="http://schemas.microsoft.com/office/powerpoint/2010/main" val="14306045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DE: Through this process we identified the importance of coordination across city departments. This plan will help guide Gardena's efforts by:</a:t>
            </a:r>
            <a:endParaRPr lang="en-US"/>
          </a:p>
          <a:p>
            <a:r>
              <a:rPr lang="en-US"/>
              <a:t>1. Reducing inflow into homelessness through targeted prevention and diversion efforts</a:t>
            </a:r>
            <a:endParaRPr lang="en-US">
              <a:cs typeface="Calibri"/>
            </a:endParaRPr>
          </a:p>
          <a:p>
            <a:r>
              <a:rPr lang="en-US">
                <a:cs typeface="Calibri"/>
              </a:rPr>
              <a:t>2. </a:t>
            </a:r>
            <a:r>
              <a:rPr lang="en-US"/>
              <a:t>Boosting existing homelessness response efforts through increased coordination and participation in the regional homelessness system</a:t>
            </a:r>
            <a:endParaRPr lang="en-US">
              <a:cs typeface="Calibri"/>
            </a:endParaRPr>
          </a:p>
          <a:p>
            <a:r>
              <a:rPr lang="en-US">
                <a:cs typeface="Calibri"/>
              </a:rPr>
              <a:t>3. </a:t>
            </a:r>
            <a:r>
              <a:rPr lang="en-US"/>
              <a:t>Strategically funding local initiatives to reduce homelessness</a:t>
            </a:r>
          </a:p>
          <a:p>
            <a:r>
              <a:rPr lang="en-US">
                <a:cs typeface="Calibri"/>
              </a:rPr>
              <a:t>4. </a:t>
            </a:r>
            <a:r>
              <a:rPr lang="en-US"/>
              <a:t>Promoting housing development and affordability. </a:t>
            </a:r>
          </a:p>
          <a:p>
            <a:endParaRPr lang="en-US"/>
          </a:p>
          <a:p>
            <a:endParaRPr lang="en-US"/>
          </a:p>
          <a:p>
            <a:endParaRPr lang="en-US"/>
          </a:p>
          <a:p>
            <a:endParaRPr lang="en-US"/>
          </a:p>
          <a:p>
            <a:r>
              <a:rPr lang="en-US"/>
              <a:t>The data we collected has confirmed that its important to provide services for those that are homeless and especially those at risk to combat the inflow of people going into homelessness. The Homeless Count doesn't identify those at risk. There is no true number that identifies those at-risk and those that are unsheltered. We might see an increase before we see a decrease because those at risk may not come to us when they're still at risk. People may not feel comfortable sharing that they're at risk or homeless. </a:t>
            </a:r>
            <a:endParaRPr lang="en-US">
              <a:cs typeface="Calibri"/>
            </a:endParaRPr>
          </a:p>
          <a:p>
            <a:r>
              <a:rPr lang="en-US"/>
              <a:t>2. We'll continue creating a strong foundation and continue building on our services so we are prepared for more funding opportunities and the ever changing needs of the city. </a:t>
            </a:r>
            <a:endParaRPr lang="en-US">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ADF94072-564D-7C49-BB68-C0AB60A1F91D}" type="slidenum">
              <a:rPr lang="en-US" smtClean="0"/>
              <a:t>9</a:t>
            </a:fld>
            <a:endParaRPr lang="en-US"/>
          </a:p>
        </p:txBody>
      </p:sp>
    </p:spTree>
    <p:extLst>
      <p:ext uri="{BB962C8B-B14F-4D97-AF65-F5344CB8AC3E}">
        <p14:creationId xmlns:p14="http://schemas.microsoft.com/office/powerpoint/2010/main" val="316460909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9703DC-559D-7043-9973-CDACA6564B95}"/>
              </a:ext>
            </a:extLst>
          </p:cNvPr>
          <p:cNvSpPr>
            <a:spLocks noGrp="1"/>
          </p:cNvSpPr>
          <p:nvPr>
            <p:ph type="ctrTitle"/>
          </p:nvPr>
        </p:nvSpPr>
        <p:spPr>
          <a:xfrm>
            <a:off x="1524000" y="1122363"/>
            <a:ext cx="9144000" cy="2387600"/>
          </a:xfrm>
        </p:spPr>
        <p:txBody>
          <a:bodyPr anchor="b">
            <a:normAutofit/>
          </a:bodyPr>
          <a:lstStyle>
            <a:lvl1pPr algn="ctr">
              <a:defRPr sz="7200" b="0" i="0">
                <a:latin typeface="AngsanaUPC" panose="020B0604020202020204" pitchFamily="34" charset="0"/>
                <a:cs typeface="AngsanaUPC" panose="020B0604020202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135042F5-C861-CD40-938A-47DAB4371132}"/>
              </a:ext>
            </a:extLst>
          </p:cNvPr>
          <p:cNvSpPr>
            <a:spLocks noGrp="1"/>
          </p:cNvSpPr>
          <p:nvPr>
            <p:ph type="subTitle" idx="1"/>
          </p:nvPr>
        </p:nvSpPr>
        <p:spPr>
          <a:xfrm>
            <a:off x="1524000" y="3602038"/>
            <a:ext cx="9144000" cy="1655762"/>
          </a:xfrm>
        </p:spPr>
        <p:txBody>
          <a:bodyPr/>
          <a:lstStyle>
            <a:lvl1pPr marL="0" indent="0" algn="ctr">
              <a:buNone/>
              <a:defRPr sz="2400" b="0" i="0">
                <a:latin typeface="Avenir Next LT Pro" panose="020B0504020202020204" pitchFamily="34"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5" name="Picture 4">
            <a:extLst>
              <a:ext uri="{FF2B5EF4-FFF2-40B4-BE49-F238E27FC236}">
                <a16:creationId xmlns:a16="http://schemas.microsoft.com/office/drawing/2014/main" id="{D62D37E2-CC1A-E040-BDA2-001EBD3763AB}"/>
              </a:ext>
            </a:extLst>
          </p:cNvPr>
          <p:cNvPicPr>
            <a:picLocks noChangeAspect="1"/>
          </p:cNvPicPr>
          <p:nvPr userDrawn="1"/>
        </p:nvPicPr>
        <p:blipFill>
          <a:blip r:embed="rId2"/>
          <a:stretch>
            <a:fillRect/>
          </a:stretch>
        </p:blipFill>
        <p:spPr>
          <a:xfrm>
            <a:off x="2398889" y="6367376"/>
            <a:ext cx="7394222" cy="436259"/>
          </a:xfrm>
          <a:prstGeom prst="rect">
            <a:avLst/>
          </a:prstGeom>
        </p:spPr>
      </p:pic>
    </p:spTree>
    <p:extLst>
      <p:ext uri="{BB962C8B-B14F-4D97-AF65-F5344CB8AC3E}">
        <p14:creationId xmlns:p14="http://schemas.microsoft.com/office/powerpoint/2010/main" val="17154301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65ACA4-7D54-7342-B73E-54AB5BFBF54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FC65E80-02B4-9644-9E60-CAF2A4345C7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28B1741-A7A3-1945-87D2-A61E9D9798C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58F4F39-8EFF-6F45-AC50-29F9C625D46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DA77682-486F-3F4B-8DEE-6EFBF4AD876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9B53FDC-84CA-2742-BDD1-20160EEC8195}"/>
              </a:ext>
            </a:extLst>
          </p:cNvPr>
          <p:cNvSpPr>
            <a:spLocks noGrp="1"/>
          </p:cNvSpPr>
          <p:nvPr>
            <p:ph type="dt" sz="half" idx="10"/>
          </p:nvPr>
        </p:nvSpPr>
        <p:spPr>
          <a:xfrm>
            <a:off x="838200" y="6356350"/>
            <a:ext cx="2743200" cy="365125"/>
          </a:xfrm>
          <a:prstGeom prst="rect">
            <a:avLst/>
          </a:prstGeom>
        </p:spPr>
        <p:txBody>
          <a:bodyPr/>
          <a:lstStyle/>
          <a:p>
            <a:fld id="{1274A7B2-D716-4446-96F5-01F1F5C79996}" type="datetimeFigureOut">
              <a:rPr lang="en-US" smtClean="0"/>
              <a:t>2/28/2023</a:t>
            </a:fld>
            <a:endParaRPr lang="en-US"/>
          </a:p>
        </p:txBody>
      </p:sp>
      <p:sp>
        <p:nvSpPr>
          <p:cNvPr id="8" name="Footer Placeholder 7">
            <a:extLst>
              <a:ext uri="{FF2B5EF4-FFF2-40B4-BE49-F238E27FC236}">
                <a16:creationId xmlns:a16="http://schemas.microsoft.com/office/drawing/2014/main" id="{D1BB3483-827C-ED43-8203-018D67D8A9D2}"/>
              </a:ext>
            </a:extLst>
          </p:cNvPr>
          <p:cNvSpPr>
            <a:spLocks noGrp="1"/>
          </p:cNvSpPr>
          <p:nvPr>
            <p:ph type="ftr" sz="quarter" idx="11"/>
          </p:nvPr>
        </p:nvSpPr>
        <p:spPr>
          <a:xfrm>
            <a:off x="3846096"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C4B83283-A5A1-EF4A-93F5-38AD014102C3}"/>
              </a:ext>
            </a:extLst>
          </p:cNvPr>
          <p:cNvSpPr>
            <a:spLocks noGrp="1"/>
          </p:cNvSpPr>
          <p:nvPr>
            <p:ph type="sldNum" sz="quarter" idx="12"/>
          </p:nvPr>
        </p:nvSpPr>
        <p:spPr>
          <a:xfrm>
            <a:off x="8153400" y="6356350"/>
            <a:ext cx="3200400" cy="365125"/>
          </a:xfrm>
          <a:prstGeom prst="rect">
            <a:avLst/>
          </a:prstGeom>
        </p:spPr>
        <p:txBody>
          <a:bodyPr/>
          <a:lstStyle/>
          <a:p>
            <a:fld id="{950F055C-E5A2-264F-96BB-2B3B65A7F9E9}" type="slidenum">
              <a:rPr lang="en-US" smtClean="0"/>
              <a:t>‹#›</a:t>
            </a:fld>
            <a:endParaRPr lang="en-US"/>
          </a:p>
        </p:txBody>
      </p:sp>
    </p:spTree>
    <p:extLst>
      <p:ext uri="{BB962C8B-B14F-4D97-AF65-F5344CB8AC3E}">
        <p14:creationId xmlns:p14="http://schemas.microsoft.com/office/powerpoint/2010/main" val="8167402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C08472-D582-BB41-A12C-8BD97E3581F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A1A100A-637A-4E45-A7E5-7AA4E32F23B3}"/>
              </a:ext>
            </a:extLst>
          </p:cNvPr>
          <p:cNvSpPr>
            <a:spLocks noGrp="1"/>
          </p:cNvSpPr>
          <p:nvPr>
            <p:ph type="dt" sz="half" idx="10"/>
          </p:nvPr>
        </p:nvSpPr>
        <p:spPr>
          <a:xfrm>
            <a:off x="838200" y="6356350"/>
            <a:ext cx="2743200" cy="365125"/>
          </a:xfrm>
          <a:prstGeom prst="rect">
            <a:avLst/>
          </a:prstGeom>
        </p:spPr>
        <p:txBody>
          <a:bodyPr/>
          <a:lstStyle/>
          <a:p>
            <a:fld id="{1274A7B2-D716-4446-96F5-01F1F5C79996}" type="datetimeFigureOut">
              <a:rPr lang="en-US" smtClean="0"/>
              <a:t>2/28/2023</a:t>
            </a:fld>
            <a:endParaRPr lang="en-US"/>
          </a:p>
        </p:txBody>
      </p:sp>
      <p:sp>
        <p:nvSpPr>
          <p:cNvPr id="4" name="Footer Placeholder 3">
            <a:extLst>
              <a:ext uri="{FF2B5EF4-FFF2-40B4-BE49-F238E27FC236}">
                <a16:creationId xmlns:a16="http://schemas.microsoft.com/office/drawing/2014/main" id="{4D396CF1-8705-A846-B030-6E1FF3ABA03A}"/>
              </a:ext>
            </a:extLst>
          </p:cNvPr>
          <p:cNvSpPr>
            <a:spLocks noGrp="1"/>
          </p:cNvSpPr>
          <p:nvPr>
            <p:ph type="ftr" sz="quarter" idx="11"/>
          </p:nvPr>
        </p:nvSpPr>
        <p:spPr>
          <a:xfrm>
            <a:off x="3846096"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5458748D-0A5B-7049-853B-BCDE0A0CED34}"/>
              </a:ext>
            </a:extLst>
          </p:cNvPr>
          <p:cNvSpPr>
            <a:spLocks noGrp="1"/>
          </p:cNvSpPr>
          <p:nvPr>
            <p:ph type="sldNum" sz="quarter" idx="12"/>
          </p:nvPr>
        </p:nvSpPr>
        <p:spPr>
          <a:xfrm>
            <a:off x="8153400" y="6356350"/>
            <a:ext cx="3200400" cy="365125"/>
          </a:xfrm>
          <a:prstGeom prst="rect">
            <a:avLst/>
          </a:prstGeom>
        </p:spPr>
        <p:txBody>
          <a:bodyPr/>
          <a:lstStyle/>
          <a:p>
            <a:fld id="{950F055C-E5A2-264F-96BB-2B3B65A7F9E9}" type="slidenum">
              <a:rPr lang="en-US" smtClean="0"/>
              <a:t>‹#›</a:t>
            </a:fld>
            <a:endParaRPr lang="en-US"/>
          </a:p>
        </p:txBody>
      </p:sp>
    </p:spTree>
    <p:extLst>
      <p:ext uri="{BB962C8B-B14F-4D97-AF65-F5344CB8AC3E}">
        <p14:creationId xmlns:p14="http://schemas.microsoft.com/office/powerpoint/2010/main" val="19778082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6BF11B1-0289-7848-B76F-7E5C9F3826AF}"/>
              </a:ext>
            </a:extLst>
          </p:cNvPr>
          <p:cNvSpPr>
            <a:spLocks noGrp="1"/>
          </p:cNvSpPr>
          <p:nvPr>
            <p:ph type="dt" sz="half" idx="10"/>
          </p:nvPr>
        </p:nvSpPr>
        <p:spPr>
          <a:xfrm>
            <a:off x="838200" y="6356350"/>
            <a:ext cx="2743200" cy="365125"/>
          </a:xfrm>
          <a:prstGeom prst="rect">
            <a:avLst/>
          </a:prstGeom>
        </p:spPr>
        <p:txBody>
          <a:bodyPr/>
          <a:lstStyle/>
          <a:p>
            <a:fld id="{1274A7B2-D716-4446-96F5-01F1F5C79996}" type="datetimeFigureOut">
              <a:rPr lang="en-US" smtClean="0"/>
              <a:t>2/28/2023</a:t>
            </a:fld>
            <a:endParaRPr lang="en-US"/>
          </a:p>
        </p:txBody>
      </p:sp>
      <p:sp>
        <p:nvSpPr>
          <p:cNvPr id="3" name="Footer Placeholder 2">
            <a:extLst>
              <a:ext uri="{FF2B5EF4-FFF2-40B4-BE49-F238E27FC236}">
                <a16:creationId xmlns:a16="http://schemas.microsoft.com/office/drawing/2014/main" id="{B56ACC3A-F24B-BB4F-BEAE-15AC5B38684A}"/>
              </a:ext>
            </a:extLst>
          </p:cNvPr>
          <p:cNvSpPr>
            <a:spLocks noGrp="1"/>
          </p:cNvSpPr>
          <p:nvPr>
            <p:ph type="ftr" sz="quarter" idx="11"/>
          </p:nvPr>
        </p:nvSpPr>
        <p:spPr>
          <a:xfrm>
            <a:off x="3846096"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ADE0A139-A0D4-3D4E-BF01-B9D15ECF057E}"/>
              </a:ext>
            </a:extLst>
          </p:cNvPr>
          <p:cNvSpPr>
            <a:spLocks noGrp="1"/>
          </p:cNvSpPr>
          <p:nvPr>
            <p:ph type="sldNum" sz="quarter" idx="12"/>
          </p:nvPr>
        </p:nvSpPr>
        <p:spPr>
          <a:xfrm>
            <a:off x="8153400" y="6356350"/>
            <a:ext cx="3200400" cy="365125"/>
          </a:xfrm>
          <a:prstGeom prst="rect">
            <a:avLst/>
          </a:prstGeom>
        </p:spPr>
        <p:txBody>
          <a:bodyPr/>
          <a:lstStyle/>
          <a:p>
            <a:fld id="{950F055C-E5A2-264F-96BB-2B3B65A7F9E9}" type="slidenum">
              <a:rPr lang="en-US" smtClean="0"/>
              <a:t>‹#›</a:t>
            </a:fld>
            <a:endParaRPr lang="en-US"/>
          </a:p>
        </p:txBody>
      </p:sp>
    </p:spTree>
    <p:extLst>
      <p:ext uri="{BB962C8B-B14F-4D97-AF65-F5344CB8AC3E}">
        <p14:creationId xmlns:p14="http://schemas.microsoft.com/office/powerpoint/2010/main" val="8044302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DBB781-DB78-A148-9B3D-5AED0F717D5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90E6916-CE91-464E-B028-0EDFFDD5312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B0A97B1-A83B-3A47-B8D3-5D6C3CF15AE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8CAFF4F-36DC-FF48-8CD6-681B8137276F}"/>
              </a:ext>
            </a:extLst>
          </p:cNvPr>
          <p:cNvSpPr>
            <a:spLocks noGrp="1"/>
          </p:cNvSpPr>
          <p:nvPr>
            <p:ph type="dt" sz="half" idx="10"/>
          </p:nvPr>
        </p:nvSpPr>
        <p:spPr>
          <a:xfrm>
            <a:off x="838200" y="6356350"/>
            <a:ext cx="2743200" cy="365125"/>
          </a:xfrm>
          <a:prstGeom prst="rect">
            <a:avLst/>
          </a:prstGeom>
        </p:spPr>
        <p:txBody>
          <a:bodyPr/>
          <a:lstStyle/>
          <a:p>
            <a:fld id="{1274A7B2-D716-4446-96F5-01F1F5C79996}" type="datetimeFigureOut">
              <a:rPr lang="en-US" smtClean="0"/>
              <a:t>2/28/2023</a:t>
            </a:fld>
            <a:endParaRPr lang="en-US"/>
          </a:p>
        </p:txBody>
      </p:sp>
      <p:sp>
        <p:nvSpPr>
          <p:cNvPr id="6" name="Footer Placeholder 5">
            <a:extLst>
              <a:ext uri="{FF2B5EF4-FFF2-40B4-BE49-F238E27FC236}">
                <a16:creationId xmlns:a16="http://schemas.microsoft.com/office/drawing/2014/main" id="{BD7FD08E-DB10-F848-A130-5098AC88CCC5}"/>
              </a:ext>
            </a:extLst>
          </p:cNvPr>
          <p:cNvSpPr>
            <a:spLocks noGrp="1"/>
          </p:cNvSpPr>
          <p:nvPr>
            <p:ph type="ftr" sz="quarter" idx="11"/>
          </p:nvPr>
        </p:nvSpPr>
        <p:spPr>
          <a:xfrm>
            <a:off x="3846096"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4B6BC4E-B616-CF40-A939-32B7A5ADF839}"/>
              </a:ext>
            </a:extLst>
          </p:cNvPr>
          <p:cNvSpPr>
            <a:spLocks noGrp="1"/>
          </p:cNvSpPr>
          <p:nvPr>
            <p:ph type="sldNum" sz="quarter" idx="12"/>
          </p:nvPr>
        </p:nvSpPr>
        <p:spPr>
          <a:xfrm>
            <a:off x="8153400" y="6356350"/>
            <a:ext cx="3200400" cy="365125"/>
          </a:xfrm>
          <a:prstGeom prst="rect">
            <a:avLst/>
          </a:prstGeom>
        </p:spPr>
        <p:txBody>
          <a:bodyPr/>
          <a:lstStyle/>
          <a:p>
            <a:fld id="{950F055C-E5A2-264F-96BB-2B3B65A7F9E9}" type="slidenum">
              <a:rPr lang="en-US" smtClean="0"/>
              <a:t>‹#›</a:t>
            </a:fld>
            <a:endParaRPr lang="en-US"/>
          </a:p>
        </p:txBody>
      </p:sp>
    </p:spTree>
    <p:extLst>
      <p:ext uri="{BB962C8B-B14F-4D97-AF65-F5344CB8AC3E}">
        <p14:creationId xmlns:p14="http://schemas.microsoft.com/office/powerpoint/2010/main" val="2853700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42A743-72AB-5B41-B56B-72B31ADF231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1B51BA9-B8B3-E445-B63C-5B420EABBDC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535747D-FC5B-FA49-AB9F-520FC1CCC65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4A2979F-9015-4B40-A908-03E0CBBA74EA}"/>
              </a:ext>
            </a:extLst>
          </p:cNvPr>
          <p:cNvSpPr>
            <a:spLocks noGrp="1"/>
          </p:cNvSpPr>
          <p:nvPr>
            <p:ph type="dt" sz="half" idx="10"/>
          </p:nvPr>
        </p:nvSpPr>
        <p:spPr>
          <a:xfrm>
            <a:off x="838200" y="6356350"/>
            <a:ext cx="2743200" cy="365125"/>
          </a:xfrm>
          <a:prstGeom prst="rect">
            <a:avLst/>
          </a:prstGeom>
        </p:spPr>
        <p:txBody>
          <a:bodyPr/>
          <a:lstStyle/>
          <a:p>
            <a:fld id="{1274A7B2-D716-4446-96F5-01F1F5C79996}" type="datetimeFigureOut">
              <a:rPr lang="en-US" smtClean="0"/>
              <a:t>2/28/2023</a:t>
            </a:fld>
            <a:endParaRPr lang="en-US"/>
          </a:p>
        </p:txBody>
      </p:sp>
      <p:sp>
        <p:nvSpPr>
          <p:cNvPr id="6" name="Footer Placeholder 5">
            <a:extLst>
              <a:ext uri="{FF2B5EF4-FFF2-40B4-BE49-F238E27FC236}">
                <a16:creationId xmlns:a16="http://schemas.microsoft.com/office/drawing/2014/main" id="{812929C0-2A40-9A4D-857F-267F1E75C6EB}"/>
              </a:ext>
            </a:extLst>
          </p:cNvPr>
          <p:cNvSpPr>
            <a:spLocks noGrp="1"/>
          </p:cNvSpPr>
          <p:nvPr>
            <p:ph type="ftr" sz="quarter" idx="11"/>
          </p:nvPr>
        </p:nvSpPr>
        <p:spPr>
          <a:xfrm>
            <a:off x="3846096"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E42004F1-4B1B-EA48-9D6F-66197FC9D894}"/>
              </a:ext>
            </a:extLst>
          </p:cNvPr>
          <p:cNvSpPr>
            <a:spLocks noGrp="1"/>
          </p:cNvSpPr>
          <p:nvPr>
            <p:ph type="sldNum" sz="quarter" idx="12"/>
          </p:nvPr>
        </p:nvSpPr>
        <p:spPr>
          <a:xfrm>
            <a:off x="8153400" y="6356350"/>
            <a:ext cx="3200400" cy="365125"/>
          </a:xfrm>
          <a:prstGeom prst="rect">
            <a:avLst/>
          </a:prstGeom>
        </p:spPr>
        <p:txBody>
          <a:bodyPr/>
          <a:lstStyle/>
          <a:p>
            <a:fld id="{950F055C-E5A2-264F-96BB-2B3B65A7F9E9}" type="slidenum">
              <a:rPr lang="en-US" smtClean="0"/>
              <a:t>‹#›</a:t>
            </a:fld>
            <a:endParaRPr lang="en-US"/>
          </a:p>
        </p:txBody>
      </p:sp>
    </p:spTree>
    <p:extLst>
      <p:ext uri="{BB962C8B-B14F-4D97-AF65-F5344CB8AC3E}">
        <p14:creationId xmlns:p14="http://schemas.microsoft.com/office/powerpoint/2010/main" val="20243522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606FBA-750E-3647-85E2-72AEB430099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0C2F9B6-3848-DF49-AA66-0E1BE9F6CCD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AA1BA3-6829-F746-8AF6-0927E6911DDA}"/>
              </a:ext>
            </a:extLst>
          </p:cNvPr>
          <p:cNvSpPr>
            <a:spLocks noGrp="1"/>
          </p:cNvSpPr>
          <p:nvPr>
            <p:ph type="dt" sz="half" idx="10"/>
          </p:nvPr>
        </p:nvSpPr>
        <p:spPr>
          <a:xfrm>
            <a:off x="838200" y="6356350"/>
            <a:ext cx="2743200" cy="365125"/>
          </a:xfrm>
          <a:prstGeom prst="rect">
            <a:avLst/>
          </a:prstGeom>
        </p:spPr>
        <p:txBody>
          <a:bodyPr/>
          <a:lstStyle/>
          <a:p>
            <a:fld id="{1274A7B2-D716-4446-96F5-01F1F5C79996}" type="datetimeFigureOut">
              <a:rPr lang="en-US" smtClean="0"/>
              <a:t>2/28/2023</a:t>
            </a:fld>
            <a:endParaRPr lang="en-US"/>
          </a:p>
        </p:txBody>
      </p:sp>
      <p:sp>
        <p:nvSpPr>
          <p:cNvPr id="5" name="Footer Placeholder 4">
            <a:extLst>
              <a:ext uri="{FF2B5EF4-FFF2-40B4-BE49-F238E27FC236}">
                <a16:creationId xmlns:a16="http://schemas.microsoft.com/office/drawing/2014/main" id="{40162A50-2CB4-604C-95B2-0E50F894715F}"/>
              </a:ext>
            </a:extLst>
          </p:cNvPr>
          <p:cNvSpPr>
            <a:spLocks noGrp="1"/>
          </p:cNvSpPr>
          <p:nvPr>
            <p:ph type="ftr" sz="quarter" idx="11"/>
          </p:nvPr>
        </p:nvSpPr>
        <p:spPr>
          <a:xfrm>
            <a:off x="3846096"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8322DCC-636C-E940-B857-11E0C663D18F}"/>
              </a:ext>
            </a:extLst>
          </p:cNvPr>
          <p:cNvSpPr>
            <a:spLocks noGrp="1"/>
          </p:cNvSpPr>
          <p:nvPr>
            <p:ph type="sldNum" sz="quarter" idx="12"/>
          </p:nvPr>
        </p:nvSpPr>
        <p:spPr>
          <a:xfrm>
            <a:off x="8153400" y="6356350"/>
            <a:ext cx="3200400" cy="365125"/>
          </a:xfrm>
          <a:prstGeom prst="rect">
            <a:avLst/>
          </a:prstGeom>
        </p:spPr>
        <p:txBody>
          <a:bodyPr/>
          <a:lstStyle/>
          <a:p>
            <a:fld id="{950F055C-E5A2-264F-96BB-2B3B65A7F9E9}" type="slidenum">
              <a:rPr lang="en-US" smtClean="0"/>
              <a:t>‹#›</a:t>
            </a:fld>
            <a:endParaRPr lang="en-US"/>
          </a:p>
        </p:txBody>
      </p:sp>
    </p:spTree>
    <p:extLst>
      <p:ext uri="{BB962C8B-B14F-4D97-AF65-F5344CB8AC3E}">
        <p14:creationId xmlns:p14="http://schemas.microsoft.com/office/powerpoint/2010/main" val="39800442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851C6EA-39CB-BA47-A852-10E0469E177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D4B39A9-385B-EF47-8642-7DAB0A910DC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C16112B-7E90-B841-BA03-E9E3EB519C7E}"/>
              </a:ext>
            </a:extLst>
          </p:cNvPr>
          <p:cNvSpPr>
            <a:spLocks noGrp="1"/>
          </p:cNvSpPr>
          <p:nvPr>
            <p:ph type="dt" sz="half" idx="10"/>
          </p:nvPr>
        </p:nvSpPr>
        <p:spPr>
          <a:xfrm>
            <a:off x="838200" y="6356350"/>
            <a:ext cx="2743200" cy="365125"/>
          </a:xfrm>
          <a:prstGeom prst="rect">
            <a:avLst/>
          </a:prstGeom>
        </p:spPr>
        <p:txBody>
          <a:bodyPr/>
          <a:lstStyle/>
          <a:p>
            <a:fld id="{1274A7B2-D716-4446-96F5-01F1F5C79996}" type="datetimeFigureOut">
              <a:rPr lang="en-US" smtClean="0"/>
              <a:t>2/28/2023</a:t>
            </a:fld>
            <a:endParaRPr lang="en-US"/>
          </a:p>
        </p:txBody>
      </p:sp>
      <p:sp>
        <p:nvSpPr>
          <p:cNvPr id="5" name="Footer Placeholder 4">
            <a:extLst>
              <a:ext uri="{FF2B5EF4-FFF2-40B4-BE49-F238E27FC236}">
                <a16:creationId xmlns:a16="http://schemas.microsoft.com/office/drawing/2014/main" id="{8201039F-FA34-8644-ABCB-E23CDFCB97CF}"/>
              </a:ext>
            </a:extLst>
          </p:cNvPr>
          <p:cNvSpPr>
            <a:spLocks noGrp="1"/>
          </p:cNvSpPr>
          <p:nvPr>
            <p:ph type="ftr" sz="quarter" idx="11"/>
          </p:nvPr>
        </p:nvSpPr>
        <p:spPr>
          <a:xfrm>
            <a:off x="3846096"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989FCB5-37A8-124C-856E-65D857C01921}"/>
              </a:ext>
            </a:extLst>
          </p:cNvPr>
          <p:cNvSpPr>
            <a:spLocks noGrp="1"/>
          </p:cNvSpPr>
          <p:nvPr>
            <p:ph type="sldNum" sz="quarter" idx="12"/>
          </p:nvPr>
        </p:nvSpPr>
        <p:spPr>
          <a:xfrm>
            <a:off x="8153400" y="6356350"/>
            <a:ext cx="3200400" cy="365125"/>
          </a:xfrm>
          <a:prstGeom prst="rect">
            <a:avLst/>
          </a:prstGeom>
        </p:spPr>
        <p:txBody>
          <a:bodyPr/>
          <a:lstStyle/>
          <a:p>
            <a:fld id="{950F055C-E5A2-264F-96BB-2B3B65A7F9E9}" type="slidenum">
              <a:rPr lang="en-US" smtClean="0"/>
              <a:t>‹#›</a:t>
            </a:fld>
            <a:endParaRPr lang="en-US"/>
          </a:p>
        </p:txBody>
      </p:sp>
    </p:spTree>
    <p:extLst>
      <p:ext uri="{BB962C8B-B14F-4D97-AF65-F5344CB8AC3E}">
        <p14:creationId xmlns:p14="http://schemas.microsoft.com/office/powerpoint/2010/main" val="40947444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BF7CD5-D319-9240-B630-5FECBCE31581}"/>
              </a:ext>
            </a:extLst>
          </p:cNvPr>
          <p:cNvSpPr>
            <a:spLocks noGrp="1"/>
          </p:cNvSpPr>
          <p:nvPr>
            <p:ph type="title" hasCustomPrompt="1"/>
          </p:nvPr>
        </p:nvSpPr>
        <p:spPr>
          <a:xfrm>
            <a:off x="405066" y="397210"/>
            <a:ext cx="10067181" cy="1143834"/>
          </a:xfrm>
        </p:spPr>
        <p:txBody>
          <a:bodyPr>
            <a:normAutofit/>
          </a:bodyPr>
          <a:lstStyle>
            <a:lvl1pPr>
              <a:defRPr sz="2800" b="0" i="0">
                <a:solidFill>
                  <a:srgbClr val="BA122B"/>
                </a:solidFill>
                <a:latin typeface="Avenir Next LT Pro" panose="020B0504020202020204" pitchFamily="34" charset="77"/>
                <a:cs typeface="AngsanaUPC" panose="02020603050405020304" pitchFamily="18" charset="-34"/>
              </a:defRPr>
            </a:lvl1pPr>
          </a:lstStyle>
          <a:p>
            <a:r>
              <a:rPr lang="en-US"/>
              <a:t>CLICK TO EDIT MASTER TITLE STYLE</a:t>
            </a:r>
          </a:p>
        </p:txBody>
      </p:sp>
      <p:sp>
        <p:nvSpPr>
          <p:cNvPr id="3" name="Content Placeholder 2">
            <a:extLst>
              <a:ext uri="{FF2B5EF4-FFF2-40B4-BE49-F238E27FC236}">
                <a16:creationId xmlns:a16="http://schemas.microsoft.com/office/drawing/2014/main" id="{DE7AF94A-DEDB-4548-85A0-7AEC1EA062DE}"/>
              </a:ext>
            </a:extLst>
          </p:cNvPr>
          <p:cNvSpPr>
            <a:spLocks noGrp="1"/>
          </p:cNvSpPr>
          <p:nvPr>
            <p:ph idx="1" hasCustomPrompt="1"/>
          </p:nvPr>
        </p:nvSpPr>
        <p:spPr>
          <a:xfrm>
            <a:off x="405065" y="1857709"/>
            <a:ext cx="11273587" cy="4351338"/>
          </a:xfrm>
        </p:spPr>
        <p:txBody>
          <a:bodyPr/>
          <a:lstStyle>
            <a:lvl1pPr marL="0" indent="0">
              <a:buNone/>
              <a:defRPr b="1">
                <a:solidFill>
                  <a:srgbClr val="1A2A5A"/>
                </a:solidFill>
              </a:defRPr>
            </a:lvl1pPr>
            <a:lvl2pPr>
              <a:defRPr sz="2400"/>
            </a:lvl2pPr>
            <a:lvl3pPr>
              <a:defRPr sz="2400"/>
            </a:lvl3pPr>
            <a:lvl4pPr>
              <a:defRPr sz="2400"/>
            </a:lvl4pPr>
            <a:lvl5pPr>
              <a:defRPr sz="2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3" name="Picture 12" descr="A picture containing game&#10;&#10;Description automatically generated">
            <a:extLst>
              <a:ext uri="{FF2B5EF4-FFF2-40B4-BE49-F238E27FC236}">
                <a16:creationId xmlns:a16="http://schemas.microsoft.com/office/drawing/2014/main" id="{CAB23C51-459D-924B-98E4-88B8A08E6EAE}"/>
              </a:ext>
            </a:extLst>
          </p:cNvPr>
          <p:cNvPicPr>
            <a:picLocks noChangeAspect="1"/>
          </p:cNvPicPr>
          <p:nvPr userDrawn="1"/>
        </p:nvPicPr>
        <p:blipFill>
          <a:blip r:embed="rId2"/>
          <a:stretch>
            <a:fillRect/>
          </a:stretch>
        </p:blipFill>
        <p:spPr>
          <a:xfrm>
            <a:off x="10472247" y="244320"/>
            <a:ext cx="1455059" cy="1455059"/>
          </a:xfrm>
          <a:prstGeom prst="rect">
            <a:avLst/>
          </a:prstGeom>
        </p:spPr>
      </p:pic>
      <p:cxnSp>
        <p:nvCxnSpPr>
          <p:cNvPr id="15" name="Straight Connector 14">
            <a:extLst>
              <a:ext uri="{FF2B5EF4-FFF2-40B4-BE49-F238E27FC236}">
                <a16:creationId xmlns:a16="http://schemas.microsoft.com/office/drawing/2014/main" id="{B8940A9E-CA5B-BB41-A84A-D1F99C4031E3}"/>
              </a:ext>
            </a:extLst>
          </p:cNvPr>
          <p:cNvCxnSpPr>
            <a:cxnSpLocks/>
          </p:cNvCxnSpPr>
          <p:nvPr userDrawn="1"/>
        </p:nvCxnSpPr>
        <p:spPr>
          <a:xfrm>
            <a:off x="405065" y="1699379"/>
            <a:ext cx="11273586" cy="0"/>
          </a:xfrm>
          <a:prstGeom prst="line">
            <a:avLst/>
          </a:prstGeom>
          <a:ln>
            <a:solidFill>
              <a:srgbClr val="1A2A5A"/>
            </a:solidFill>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6677010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DC32CB-8106-1E4A-A9F7-075060132C8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F4A077F-1DBC-0E4F-983F-D19FF24A5B1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330B83D-C88C-7B40-9D49-C37FF2680EE4}"/>
              </a:ext>
            </a:extLst>
          </p:cNvPr>
          <p:cNvSpPr>
            <a:spLocks noGrp="1"/>
          </p:cNvSpPr>
          <p:nvPr>
            <p:ph type="dt" sz="half" idx="10"/>
          </p:nvPr>
        </p:nvSpPr>
        <p:spPr>
          <a:xfrm>
            <a:off x="838200" y="6356350"/>
            <a:ext cx="2743200" cy="365125"/>
          </a:xfrm>
          <a:prstGeom prst="rect">
            <a:avLst/>
          </a:prstGeom>
        </p:spPr>
        <p:txBody>
          <a:bodyPr/>
          <a:lstStyle/>
          <a:p>
            <a:fld id="{1274A7B2-D716-4446-96F5-01F1F5C79996}" type="datetimeFigureOut">
              <a:rPr lang="en-US" smtClean="0"/>
              <a:t>2/28/2023</a:t>
            </a:fld>
            <a:endParaRPr lang="en-US"/>
          </a:p>
        </p:txBody>
      </p:sp>
      <p:sp>
        <p:nvSpPr>
          <p:cNvPr id="5" name="Footer Placeholder 4">
            <a:extLst>
              <a:ext uri="{FF2B5EF4-FFF2-40B4-BE49-F238E27FC236}">
                <a16:creationId xmlns:a16="http://schemas.microsoft.com/office/drawing/2014/main" id="{32788706-A714-BA4C-ACF6-B0CED475E87C}"/>
              </a:ext>
            </a:extLst>
          </p:cNvPr>
          <p:cNvSpPr>
            <a:spLocks noGrp="1"/>
          </p:cNvSpPr>
          <p:nvPr>
            <p:ph type="ftr" sz="quarter" idx="11"/>
          </p:nvPr>
        </p:nvSpPr>
        <p:spPr>
          <a:xfrm>
            <a:off x="3846096"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BF2197FA-3209-5E4B-A4D5-2FE7E5032841}"/>
              </a:ext>
            </a:extLst>
          </p:cNvPr>
          <p:cNvSpPr>
            <a:spLocks noGrp="1"/>
          </p:cNvSpPr>
          <p:nvPr>
            <p:ph type="sldNum" sz="quarter" idx="12"/>
          </p:nvPr>
        </p:nvSpPr>
        <p:spPr>
          <a:xfrm>
            <a:off x="8153400" y="6356350"/>
            <a:ext cx="3200400" cy="365125"/>
          </a:xfrm>
          <a:prstGeom prst="rect">
            <a:avLst/>
          </a:prstGeom>
        </p:spPr>
        <p:txBody>
          <a:bodyPr/>
          <a:lstStyle/>
          <a:p>
            <a:fld id="{950F055C-E5A2-264F-96BB-2B3B65A7F9E9}" type="slidenum">
              <a:rPr lang="en-US" smtClean="0"/>
              <a:t>‹#›</a:t>
            </a:fld>
            <a:endParaRPr lang="en-US"/>
          </a:p>
        </p:txBody>
      </p:sp>
    </p:spTree>
    <p:extLst>
      <p:ext uri="{BB962C8B-B14F-4D97-AF65-F5344CB8AC3E}">
        <p14:creationId xmlns:p14="http://schemas.microsoft.com/office/powerpoint/2010/main" val="5642336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4F61EDC-1E36-634E-B1C2-698CB089F0D7}"/>
              </a:ext>
            </a:extLst>
          </p:cNvPr>
          <p:cNvSpPr>
            <a:spLocks noGrp="1"/>
          </p:cNvSpPr>
          <p:nvPr>
            <p:ph sz="half" idx="1" hasCustomPrompt="1"/>
          </p:nvPr>
        </p:nvSpPr>
        <p:spPr>
          <a:xfrm>
            <a:off x="405065" y="1825625"/>
            <a:ext cx="5614735" cy="4351338"/>
          </a:xfrm>
        </p:spPr>
        <p:txBody>
          <a:bodyPr/>
          <a:lstStyle>
            <a:lvl1pPr marL="0" indent="0">
              <a:buNone/>
              <a:defRPr b="1">
                <a:solidFill>
                  <a:srgbClr val="1A2A5A"/>
                </a:solidFill>
              </a:defRPr>
            </a:lvl1pPr>
            <a:lvl2pPr>
              <a:defRPr sz="2400"/>
            </a:lvl2pPr>
            <a:lvl3pPr>
              <a:defRPr sz="2400"/>
            </a:lvl3pPr>
            <a:lvl4pPr>
              <a:defRPr sz="2400"/>
            </a:lvl4pPr>
            <a:lvl5pPr>
              <a:defRPr sz="2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8" name="Picture 7" descr="A picture containing game&#10;&#10;Description automatically generated">
            <a:extLst>
              <a:ext uri="{FF2B5EF4-FFF2-40B4-BE49-F238E27FC236}">
                <a16:creationId xmlns:a16="http://schemas.microsoft.com/office/drawing/2014/main" id="{3C0D05FB-F090-C749-8F73-E90BE9246506}"/>
              </a:ext>
            </a:extLst>
          </p:cNvPr>
          <p:cNvPicPr>
            <a:picLocks noChangeAspect="1"/>
          </p:cNvPicPr>
          <p:nvPr userDrawn="1"/>
        </p:nvPicPr>
        <p:blipFill>
          <a:blip r:embed="rId2"/>
          <a:stretch>
            <a:fillRect/>
          </a:stretch>
        </p:blipFill>
        <p:spPr>
          <a:xfrm>
            <a:off x="10472247" y="244320"/>
            <a:ext cx="1455059" cy="1455059"/>
          </a:xfrm>
          <a:prstGeom prst="rect">
            <a:avLst/>
          </a:prstGeom>
        </p:spPr>
      </p:pic>
      <p:cxnSp>
        <p:nvCxnSpPr>
          <p:cNvPr id="9" name="Straight Connector 8">
            <a:extLst>
              <a:ext uri="{FF2B5EF4-FFF2-40B4-BE49-F238E27FC236}">
                <a16:creationId xmlns:a16="http://schemas.microsoft.com/office/drawing/2014/main" id="{8CE02582-C10D-6D49-B1C8-9C6D04F10322}"/>
              </a:ext>
            </a:extLst>
          </p:cNvPr>
          <p:cNvCxnSpPr>
            <a:cxnSpLocks/>
          </p:cNvCxnSpPr>
          <p:nvPr userDrawn="1"/>
        </p:nvCxnSpPr>
        <p:spPr>
          <a:xfrm>
            <a:off x="405065" y="1699379"/>
            <a:ext cx="11273586" cy="0"/>
          </a:xfrm>
          <a:prstGeom prst="line">
            <a:avLst/>
          </a:prstGeom>
          <a:ln>
            <a:solidFill>
              <a:srgbClr val="1A2A5A"/>
            </a:solidFill>
          </a:ln>
        </p:spPr>
        <p:style>
          <a:lnRef idx="3">
            <a:schemeClr val="accent1"/>
          </a:lnRef>
          <a:fillRef idx="0">
            <a:schemeClr val="accent1"/>
          </a:fillRef>
          <a:effectRef idx="2">
            <a:schemeClr val="accent1"/>
          </a:effectRef>
          <a:fontRef idx="minor">
            <a:schemeClr val="tx1"/>
          </a:fontRef>
        </p:style>
      </p:cxnSp>
      <p:sp>
        <p:nvSpPr>
          <p:cNvPr id="11" name="Title 1">
            <a:extLst>
              <a:ext uri="{FF2B5EF4-FFF2-40B4-BE49-F238E27FC236}">
                <a16:creationId xmlns:a16="http://schemas.microsoft.com/office/drawing/2014/main" id="{0E8AB1A1-E8CD-614D-8CC0-EA659F744037}"/>
              </a:ext>
            </a:extLst>
          </p:cNvPr>
          <p:cNvSpPr>
            <a:spLocks noGrp="1"/>
          </p:cNvSpPr>
          <p:nvPr>
            <p:ph type="title" hasCustomPrompt="1"/>
          </p:nvPr>
        </p:nvSpPr>
        <p:spPr>
          <a:xfrm>
            <a:off x="405066" y="397210"/>
            <a:ext cx="10067181" cy="1143834"/>
          </a:xfrm>
        </p:spPr>
        <p:txBody>
          <a:bodyPr>
            <a:normAutofit/>
          </a:bodyPr>
          <a:lstStyle>
            <a:lvl1pPr>
              <a:defRPr sz="2800" b="0" i="0">
                <a:solidFill>
                  <a:srgbClr val="BA122B"/>
                </a:solidFill>
                <a:latin typeface="Avenir Next LT Pro" panose="020B0504020202020204" pitchFamily="34" charset="77"/>
                <a:cs typeface="AngsanaUPC" panose="02020603050405020304" pitchFamily="18" charset="-34"/>
              </a:defRPr>
            </a:lvl1pPr>
          </a:lstStyle>
          <a:p>
            <a:r>
              <a:rPr lang="en-US"/>
              <a:t>CLICK TO EDIT MASTER TITLE STYLE</a:t>
            </a:r>
          </a:p>
        </p:txBody>
      </p:sp>
    </p:spTree>
    <p:extLst>
      <p:ext uri="{BB962C8B-B14F-4D97-AF65-F5344CB8AC3E}">
        <p14:creationId xmlns:p14="http://schemas.microsoft.com/office/powerpoint/2010/main" val="22895501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Two Content">
    <p:spTree>
      <p:nvGrpSpPr>
        <p:cNvPr id="1" name=""/>
        <p:cNvGrpSpPr/>
        <p:nvPr/>
      </p:nvGrpSpPr>
      <p:grpSpPr>
        <a:xfrm>
          <a:off x="0" y="0"/>
          <a:ext cx="0" cy="0"/>
          <a:chOff x="0" y="0"/>
          <a:chExt cx="0" cy="0"/>
        </a:xfrm>
      </p:grpSpPr>
      <p:pic>
        <p:nvPicPr>
          <p:cNvPr id="8" name="Picture 7" descr="A picture containing game&#10;&#10;Description automatically generated">
            <a:extLst>
              <a:ext uri="{FF2B5EF4-FFF2-40B4-BE49-F238E27FC236}">
                <a16:creationId xmlns:a16="http://schemas.microsoft.com/office/drawing/2014/main" id="{3C0D05FB-F090-C749-8F73-E90BE9246506}"/>
              </a:ext>
            </a:extLst>
          </p:cNvPr>
          <p:cNvPicPr>
            <a:picLocks noChangeAspect="1"/>
          </p:cNvPicPr>
          <p:nvPr userDrawn="1"/>
        </p:nvPicPr>
        <p:blipFill>
          <a:blip r:embed="rId2"/>
          <a:stretch>
            <a:fillRect/>
          </a:stretch>
        </p:blipFill>
        <p:spPr>
          <a:xfrm>
            <a:off x="10472247" y="244320"/>
            <a:ext cx="1455059" cy="1455059"/>
          </a:xfrm>
          <a:prstGeom prst="rect">
            <a:avLst/>
          </a:prstGeom>
        </p:spPr>
      </p:pic>
    </p:spTree>
    <p:extLst>
      <p:ext uri="{BB962C8B-B14F-4D97-AF65-F5344CB8AC3E}">
        <p14:creationId xmlns:p14="http://schemas.microsoft.com/office/powerpoint/2010/main" val="16349335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4F61EDC-1E36-634E-B1C2-698CB089F0D7}"/>
              </a:ext>
            </a:extLst>
          </p:cNvPr>
          <p:cNvSpPr>
            <a:spLocks noGrp="1"/>
          </p:cNvSpPr>
          <p:nvPr>
            <p:ph sz="half" idx="1" hasCustomPrompt="1"/>
          </p:nvPr>
        </p:nvSpPr>
        <p:spPr>
          <a:xfrm>
            <a:off x="6041858" y="1852269"/>
            <a:ext cx="5614735" cy="4351338"/>
          </a:xfrm>
        </p:spPr>
        <p:txBody>
          <a:bodyPr/>
          <a:lstStyle>
            <a:lvl1pPr marL="0" indent="0">
              <a:buNone/>
              <a:defRPr b="1">
                <a:solidFill>
                  <a:srgbClr val="1A2A5A"/>
                </a:solidFill>
              </a:defRPr>
            </a:lvl1pPr>
            <a:lvl2pPr>
              <a:defRPr sz="2400"/>
            </a:lvl2pPr>
            <a:lvl3pPr>
              <a:defRPr sz="2400"/>
            </a:lvl3pPr>
            <a:lvl4pPr>
              <a:defRPr sz="2400"/>
            </a:lvl4pPr>
            <a:lvl5pPr>
              <a:defRPr sz="2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8" name="Picture 7" descr="A picture containing game&#10;&#10;Description automatically generated">
            <a:extLst>
              <a:ext uri="{FF2B5EF4-FFF2-40B4-BE49-F238E27FC236}">
                <a16:creationId xmlns:a16="http://schemas.microsoft.com/office/drawing/2014/main" id="{3C0D05FB-F090-C749-8F73-E90BE9246506}"/>
              </a:ext>
            </a:extLst>
          </p:cNvPr>
          <p:cNvPicPr>
            <a:picLocks noChangeAspect="1"/>
          </p:cNvPicPr>
          <p:nvPr userDrawn="1"/>
        </p:nvPicPr>
        <p:blipFill>
          <a:blip r:embed="rId2"/>
          <a:stretch>
            <a:fillRect/>
          </a:stretch>
        </p:blipFill>
        <p:spPr>
          <a:xfrm>
            <a:off x="10472247" y="244320"/>
            <a:ext cx="1455059" cy="1455059"/>
          </a:xfrm>
          <a:prstGeom prst="rect">
            <a:avLst/>
          </a:prstGeom>
        </p:spPr>
      </p:pic>
      <p:cxnSp>
        <p:nvCxnSpPr>
          <p:cNvPr id="9" name="Straight Connector 8">
            <a:extLst>
              <a:ext uri="{FF2B5EF4-FFF2-40B4-BE49-F238E27FC236}">
                <a16:creationId xmlns:a16="http://schemas.microsoft.com/office/drawing/2014/main" id="{8CE02582-C10D-6D49-B1C8-9C6D04F10322}"/>
              </a:ext>
            </a:extLst>
          </p:cNvPr>
          <p:cNvCxnSpPr>
            <a:cxnSpLocks/>
          </p:cNvCxnSpPr>
          <p:nvPr userDrawn="1"/>
        </p:nvCxnSpPr>
        <p:spPr>
          <a:xfrm>
            <a:off x="405065" y="1699379"/>
            <a:ext cx="11273586" cy="0"/>
          </a:xfrm>
          <a:prstGeom prst="line">
            <a:avLst/>
          </a:prstGeom>
          <a:ln>
            <a:solidFill>
              <a:srgbClr val="1A2A5A"/>
            </a:solidFill>
          </a:ln>
        </p:spPr>
        <p:style>
          <a:lnRef idx="3">
            <a:schemeClr val="accent1"/>
          </a:lnRef>
          <a:fillRef idx="0">
            <a:schemeClr val="accent1"/>
          </a:fillRef>
          <a:effectRef idx="2">
            <a:schemeClr val="accent1"/>
          </a:effectRef>
          <a:fontRef idx="minor">
            <a:schemeClr val="tx1"/>
          </a:fontRef>
        </p:style>
      </p:cxnSp>
      <p:sp>
        <p:nvSpPr>
          <p:cNvPr id="11" name="Title 1">
            <a:extLst>
              <a:ext uri="{FF2B5EF4-FFF2-40B4-BE49-F238E27FC236}">
                <a16:creationId xmlns:a16="http://schemas.microsoft.com/office/drawing/2014/main" id="{0E8AB1A1-E8CD-614D-8CC0-EA659F744037}"/>
              </a:ext>
            </a:extLst>
          </p:cNvPr>
          <p:cNvSpPr>
            <a:spLocks noGrp="1"/>
          </p:cNvSpPr>
          <p:nvPr>
            <p:ph type="title" hasCustomPrompt="1"/>
          </p:nvPr>
        </p:nvSpPr>
        <p:spPr>
          <a:xfrm>
            <a:off x="405066" y="397210"/>
            <a:ext cx="10067181" cy="1143834"/>
          </a:xfrm>
        </p:spPr>
        <p:txBody>
          <a:bodyPr>
            <a:normAutofit/>
          </a:bodyPr>
          <a:lstStyle>
            <a:lvl1pPr>
              <a:defRPr sz="2800" b="0" i="0">
                <a:solidFill>
                  <a:srgbClr val="BA122B"/>
                </a:solidFill>
                <a:latin typeface="Avenir Next LT Pro" panose="020B0504020202020204" pitchFamily="34" charset="77"/>
                <a:cs typeface="AngsanaUPC" panose="02020603050405020304" pitchFamily="18" charset="-34"/>
              </a:defRPr>
            </a:lvl1pPr>
          </a:lstStyle>
          <a:p>
            <a:r>
              <a:rPr lang="en-US"/>
              <a:t>CLICK TO EDIT MASTER TITLE STYLE</a:t>
            </a:r>
          </a:p>
        </p:txBody>
      </p:sp>
    </p:spTree>
    <p:extLst>
      <p:ext uri="{BB962C8B-B14F-4D97-AF65-F5344CB8AC3E}">
        <p14:creationId xmlns:p14="http://schemas.microsoft.com/office/powerpoint/2010/main" val="4844078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4F61EDC-1E36-634E-B1C2-698CB089F0D7}"/>
              </a:ext>
            </a:extLst>
          </p:cNvPr>
          <p:cNvSpPr>
            <a:spLocks noGrp="1"/>
          </p:cNvSpPr>
          <p:nvPr>
            <p:ph sz="half" idx="1" hasCustomPrompt="1"/>
          </p:nvPr>
        </p:nvSpPr>
        <p:spPr>
          <a:xfrm>
            <a:off x="513349" y="4163634"/>
            <a:ext cx="5225713" cy="1989973"/>
          </a:xfrm>
        </p:spPr>
        <p:txBody>
          <a:bodyPr/>
          <a:lstStyle>
            <a:lvl1pPr marL="0" indent="0">
              <a:buNone/>
              <a:defRPr b="1">
                <a:solidFill>
                  <a:srgbClr val="1A2A5A"/>
                </a:solidFill>
              </a:defRPr>
            </a:lvl1pPr>
            <a:lvl2pPr>
              <a:defRPr sz="2400"/>
            </a:lvl2pPr>
            <a:lvl3pPr>
              <a:defRPr sz="2400"/>
            </a:lvl3pPr>
            <a:lvl4pPr>
              <a:defRPr sz="2400"/>
            </a:lvl4pPr>
            <a:lvl5pPr>
              <a:defRPr sz="2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8" name="Picture 7" descr="A picture containing game&#10;&#10;Description automatically generated">
            <a:extLst>
              <a:ext uri="{FF2B5EF4-FFF2-40B4-BE49-F238E27FC236}">
                <a16:creationId xmlns:a16="http://schemas.microsoft.com/office/drawing/2014/main" id="{3C0D05FB-F090-C749-8F73-E90BE9246506}"/>
              </a:ext>
            </a:extLst>
          </p:cNvPr>
          <p:cNvPicPr>
            <a:picLocks noChangeAspect="1"/>
          </p:cNvPicPr>
          <p:nvPr userDrawn="1"/>
        </p:nvPicPr>
        <p:blipFill>
          <a:blip r:embed="rId2"/>
          <a:stretch>
            <a:fillRect/>
          </a:stretch>
        </p:blipFill>
        <p:spPr>
          <a:xfrm>
            <a:off x="10472247" y="244320"/>
            <a:ext cx="1455059" cy="1455059"/>
          </a:xfrm>
          <a:prstGeom prst="rect">
            <a:avLst/>
          </a:prstGeom>
        </p:spPr>
      </p:pic>
      <p:cxnSp>
        <p:nvCxnSpPr>
          <p:cNvPr id="9" name="Straight Connector 8">
            <a:extLst>
              <a:ext uri="{FF2B5EF4-FFF2-40B4-BE49-F238E27FC236}">
                <a16:creationId xmlns:a16="http://schemas.microsoft.com/office/drawing/2014/main" id="{8CE02582-C10D-6D49-B1C8-9C6D04F10322}"/>
              </a:ext>
            </a:extLst>
          </p:cNvPr>
          <p:cNvCxnSpPr>
            <a:cxnSpLocks/>
          </p:cNvCxnSpPr>
          <p:nvPr userDrawn="1"/>
        </p:nvCxnSpPr>
        <p:spPr>
          <a:xfrm>
            <a:off x="405065" y="1699379"/>
            <a:ext cx="11273586" cy="0"/>
          </a:xfrm>
          <a:prstGeom prst="line">
            <a:avLst/>
          </a:prstGeom>
          <a:ln>
            <a:solidFill>
              <a:srgbClr val="1A2A5A"/>
            </a:solidFill>
          </a:ln>
        </p:spPr>
        <p:style>
          <a:lnRef idx="3">
            <a:schemeClr val="accent1"/>
          </a:lnRef>
          <a:fillRef idx="0">
            <a:schemeClr val="accent1"/>
          </a:fillRef>
          <a:effectRef idx="2">
            <a:schemeClr val="accent1"/>
          </a:effectRef>
          <a:fontRef idx="minor">
            <a:schemeClr val="tx1"/>
          </a:fontRef>
        </p:style>
      </p:cxnSp>
      <p:sp>
        <p:nvSpPr>
          <p:cNvPr id="11" name="Title 1">
            <a:extLst>
              <a:ext uri="{FF2B5EF4-FFF2-40B4-BE49-F238E27FC236}">
                <a16:creationId xmlns:a16="http://schemas.microsoft.com/office/drawing/2014/main" id="{0E8AB1A1-E8CD-614D-8CC0-EA659F744037}"/>
              </a:ext>
            </a:extLst>
          </p:cNvPr>
          <p:cNvSpPr>
            <a:spLocks noGrp="1"/>
          </p:cNvSpPr>
          <p:nvPr>
            <p:ph type="title" hasCustomPrompt="1"/>
          </p:nvPr>
        </p:nvSpPr>
        <p:spPr>
          <a:xfrm>
            <a:off x="405066" y="397210"/>
            <a:ext cx="10067181" cy="1143834"/>
          </a:xfrm>
        </p:spPr>
        <p:txBody>
          <a:bodyPr>
            <a:normAutofit/>
          </a:bodyPr>
          <a:lstStyle>
            <a:lvl1pPr>
              <a:defRPr sz="2800" b="0" i="0">
                <a:solidFill>
                  <a:srgbClr val="BA122B"/>
                </a:solidFill>
                <a:latin typeface="Avenir Next LT Pro" panose="020B0504020202020204" pitchFamily="34" charset="77"/>
                <a:cs typeface="AngsanaUPC" panose="02020603050405020304" pitchFamily="18" charset="-34"/>
              </a:defRPr>
            </a:lvl1pPr>
          </a:lstStyle>
          <a:p>
            <a:r>
              <a:rPr lang="en-US"/>
              <a:t>CLICK TO EDIT MASTER TITLE STYLE</a:t>
            </a:r>
          </a:p>
        </p:txBody>
      </p:sp>
      <p:sp>
        <p:nvSpPr>
          <p:cNvPr id="7" name="Content Placeholder 2">
            <a:extLst>
              <a:ext uri="{FF2B5EF4-FFF2-40B4-BE49-F238E27FC236}">
                <a16:creationId xmlns:a16="http://schemas.microsoft.com/office/drawing/2014/main" id="{0FF20A2D-8DED-BF40-98A6-7ECA726944A3}"/>
              </a:ext>
            </a:extLst>
          </p:cNvPr>
          <p:cNvSpPr>
            <a:spLocks noGrp="1"/>
          </p:cNvSpPr>
          <p:nvPr>
            <p:ph sz="half" idx="10" hasCustomPrompt="1"/>
          </p:nvPr>
        </p:nvSpPr>
        <p:spPr>
          <a:xfrm>
            <a:off x="5987719" y="4170947"/>
            <a:ext cx="5690932" cy="1989973"/>
          </a:xfrm>
        </p:spPr>
        <p:txBody>
          <a:bodyPr/>
          <a:lstStyle>
            <a:lvl1pPr marL="0" indent="0">
              <a:buNone/>
              <a:defRPr b="1">
                <a:solidFill>
                  <a:srgbClr val="1A2A5A"/>
                </a:solidFill>
              </a:defRPr>
            </a:lvl1pPr>
            <a:lvl2pPr>
              <a:defRPr sz="2400"/>
            </a:lvl2pPr>
            <a:lvl3pPr>
              <a:defRPr sz="2400"/>
            </a:lvl3pPr>
            <a:lvl4pPr>
              <a:defRPr sz="2400"/>
            </a:lvl4pPr>
            <a:lvl5pPr>
              <a:defRPr sz="2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646052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4F61EDC-1E36-634E-B1C2-698CB089F0D7}"/>
              </a:ext>
            </a:extLst>
          </p:cNvPr>
          <p:cNvSpPr>
            <a:spLocks noGrp="1"/>
          </p:cNvSpPr>
          <p:nvPr>
            <p:ph sz="half" idx="1" hasCustomPrompt="1"/>
          </p:nvPr>
        </p:nvSpPr>
        <p:spPr>
          <a:xfrm>
            <a:off x="405065" y="1973191"/>
            <a:ext cx="5225713" cy="4180418"/>
          </a:xfrm>
        </p:spPr>
        <p:txBody>
          <a:bodyPr/>
          <a:lstStyle>
            <a:lvl1pPr marL="0" indent="0">
              <a:buNone/>
              <a:defRPr b="1">
                <a:solidFill>
                  <a:srgbClr val="1A2A5A"/>
                </a:solidFill>
              </a:defRPr>
            </a:lvl1pPr>
            <a:lvl2pPr>
              <a:buClr>
                <a:srgbClr val="BA122B"/>
              </a:buClr>
              <a:defRPr sz="2400"/>
            </a:lvl2pPr>
            <a:lvl3pPr>
              <a:buClr>
                <a:srgbClr val="BA122B"/>
              </a:buClr>
              <a:defRPr sz="2400"/>
            </a:lvl3pPr>
            <a:lvl4pPr>
              <a:buClr>
                <a:srgbClr val="BA122B"/>
              </a:buClr>
              <a:defRPr sz="2400"/>
            </a:lvl4pPr>
            <a:lvl5pPr>
              <a:buClr>
                <a:srgbClr val="BA122B"/>
              </a:buClr>
              <a:defRPr sz="2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8" name="Picture 7" descr="A picture containing game&#10;&#10;Description automatically generated">
            <a:extLst>
              <a:ext uri="{FF2B5EF4-FFF2-40B4-BE49-F238E27FC236}">
                <a16:creationId xmlns:a16="http://schemas.microsoft.com/office/drawing/2014/main" id="{3C0D05FB-F090-C749-8F73-E90BE9246506}"/>
              </a:ext>
            </a:extLst>
          </p:cNvPr>
          <p:cNvPicPr>
            <a:picLocks noChangeAspect="1"/>
          </p:cNvPicPr>
          <p:nvPr userDrawn="1"/>
        </p:nvPicPr>
        <p:blipFill>
          <a:blip r:embed="rId2"/>
          <a:stretch>
            <a:fillRect/>
          </a:stretch>
        </p:blipFill>
        <p:spPr>
          <a:xfrm>
            <a:off x="10472247" y="244320"/>
            <a:ext cx="1455059" cy="1455059"/>
          </a:xfrm>
          <a:prstGeom prst="rect">
            <a:avLst/>
          </a:prstGeom>
        </p:spPr>
      </p:pic>
      <p:cxnSp>
        <p:nvCxnSpPr>
          <p:cNvPr id="9" name="Straight Connector 8">
            <a:extLst>
              <a:ext uri="{FF2B5EF4-FFF2-40B4-BE49-F238E27FC236}">
                <a16:creationId xmlns:a16="http://schemas.microsoft.com/office/drawing/2014/main" id="{8CE02582-C10D-6D49-B1C8-9C6D04F10322}"/>
              </a:ext>
            </a:extLst>
          </p:cNvPr>
          <p:cNvCxnSpPr>
            <a:cxnSpLocks/>
          </p:cNvCxnSpPr>
          <p:nvPr userDrawn="1"/>
        </p:nvCxnSpPr>
        <p:spPr>
          <a:xfrm>
            <a:off x="405065" y="1699379"/>
            <a:ext cx="11273586" cy="0"/>
          </a:xfrm>
          <a:prstGeom prst="line">
            <a:avLst/>
          </a:prstGeom>
          <a:ln>
            <a:solidFill>
              <a:srgbClr val="1A2A5A"/>
            </a:solidFill>
          </a:ln>
        </p:spPr>
        <p:style>
          <a:lnRef idx="3">
            <a:schemeClr val="accent1"/>
          </a:lnRef>
          <a:fillRef idx="0">
            <a:schemeClr val="accent1"/>
          </a:fillRef>
          <a:effectRef idx="2">
            <a:schemeClr val="accent1"/>
          </a:effectRef>
          <a:fontRef idx="minor">
            <a:schemeClr val="tx1"/>
          </a:fontRef>
        </p:style>
      </p:cxnSp>
      <p:sp>
        <p:nvSpPr>
          <p:cNvPr id="11" name="Title 1">
            <a:extLst>
              <a:ext uri="{FF2B5EF4-FFF2-40B4-BE49-F238E27FC236}">
                <a16:creationId xmlns:a16="http://schemas.microsoft.com/office/drawing/2014/main" id="{0E8AB1A1-E8CD-614D-8CC0-EA659F744037}"/>
              </a:ext>
            </a:extLst>
          </p:cNvPr>
          <p:cNvSpPr>
            <a:spLocks noGrp="1"/>
          </p:cNvSpPr>
          <p:nvPr>
            <p:ph type="title" hasCustomPrompt="1"/>
          </p:nvPr>
        </p:nvSpPr>
        <p:spPr>
          <a:xfrm>
            <a:off x="405066" y="397210"/>
            <a:ext cx="10067181" cy="1143834"/>
          </a:xfrm>
        </p:spPr>
        <p:txBody>
          <a:bodyPr>
            <a:normAutofit/>
          </a:bodyPr>
          <a:lstStyle>
            <a:lvl1pPr>
              <a:defRPr sz="2800" b="0" i="0">
                <a:solidFill>
                  <a:srgbClr val="BA122B"/>
                </a:solidFill>
                <a:latin typeface="Avenir Next LT Pro" panose="020B0504020202020204" pitchFamily="34" charset="77"/>
                <a:cs typeface="AngsanaUPC" panose="02020603050405020304" pitchFamily="18" charset="-34"/>
              </a:defRPr>
            </a:lvl1pPr>
          </a:lstStyle>
          <a:p>
            <a:r>
              <a:rPr lang="en-US"/>
              <a:t>CLICK TO EDIT MASTER TITLE STYLE</a:t>
            </a:r>
          </a:p>
        </p:txBody>
      </p:sp>
      <p:sp>
        <p:nvSpPr>
          <p:cNvPr id="7" name="Content Placeholder 2">
            <a:extLst>
              <a:ext uri="{FF2B5EF4-FFF2-40B4-BE49-F238E27FC236}">
                <a16:creationId xmlns:a16="http://schemas.microsoft.com/office/drawing/2014/main" id="{0FF20A2D-8DED-BF40-98A6-7ECA726944A3}"/>
              </a:ext>
            </a:extLst>
          </p:cNvPr>
          <p:cNvSpPr>
            <a:spLocks noGrp="1"/>
          </p:cNvSpPr>
          <p:nvPr>
            <p:ph sz="half" idx="10" hasCustomPrompt="1"/>
          </p:nvPr>
        </p:nvSpPr>
        <p:spPr>
          <a:xfrm>
            <a:off x="5879435" y="1980504"/>
            <a:ext cx="5690932" cy="4180418"/>
          </a:xfrm>
        </p:spPr>
        <p:txBody>
          <a:bodyPr/>
          <a:lstStyle>
            <a:lvl1pPr marL="514350" indent="-514350">
              <a:buFont typeface="+mj-lt"/>
              <a:buAutoNum type="arabicPeriod"/>
              <a:defRPr sz="2000" b="0">
                <a:solidFill>
                  <a:srgbClr val="1A2A5A"/>
                </a:solidFill>
              </a:defRPr>
            </a:lvl1pPr>
            <a:lvl5pPr marL="1828800" indent="0">
              <a:buNone/>
              <a:defRPr/>
            </a:lvl5pPr>
          </a:lstStyle>
          <a:p>
            <a:pPr lvl="0"/>
            <a:r>
              <a:rPr lang="en-US"/>
              <a:t>Click To Edit Master Text Styles</a:t>
            </a:r>
          </a:p>
          <a:p>
            <a:pPr lvl="0"/>
            <a:r>
              <a:rPr lang="en-US"/>
              <a:t>Second level</a:t>
            </a:r>
          </a:p>
          <a:p>
            <a:pPr lvl="0"/>
            <a:r>
              <a:rPr lang="en-US"/>
              <a:t>Third level</a:t>
            </a:r>
          </a:p>
          <a:p>
            <a:pPr lvl="0"/>
            <a:r>
              <a:rPr lang="en-US"/>
              <a:t>Fourth </a:t>
            </a:r>
            <a:r>
              <a:rPr lang="en-US" err="1"/>
              <a:t>leve</a:t>
            </a:r>
            <a:endParaRPr lang="en-US"/>
          </a:p>
        </p:txBody>
      </p:sp>
    </p:spTree>
    <p:extLst>
      <p:ext uri="{BB962C8B-B14F-4D97-AF65-F5344CB8AC3E}">
        <p14:creationId xmlns:p14="http://schemas.microsoft.com/office/powerpoint/2010/main" val="41616975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4F61EDC-1E36-634E-B1C2-698CB089F0D7}"/>
              </a:ext>
            </a:extLst>
          </p:cNvPr>
          <p:cNvSpPr>
            <a:spLocks noGrp="1"/>
          </p:cNvSpPr>
          <p:nvPr>
            <p:ph sz="half" idx="1" hasCustomPrompt="1"/>
          </p:nvPr>
        </p:nvSpPr>
        <p:spPr>
          <a:xfrm>
            <a:off x="405065" y="1825625"/>
            <a:ext cx="5614735" cy="4351338"/>
          </a:xfrm>
        </p:spPr>
        <p:txBody>
          <a:bodyPr/>
          <a:lstStyle>
            <a:lvl1pPr marL="0" indent="0">
              <a:buNone/>
              <a:defRPr b="1">
                <a:solidFill>
                  <a:srgbClr val="1A2A5A"/>
                </a:solidFill>
              </a:defRPr>
            </a:lvl1pPr>
            <a:lvl2pPr>
              <a:defRPr sz="2400"/>
            </a:lvl2pPr>
            <a:lvl3pPr>
              <a:defRPr sz="2400"/>
            </a:lvl3pPr>
            <a:lvl4pPr>
              <a:defRPr sz="2400"/>
            </a:lvl4pPr>
            <a:lvl5pPr>
              <a:defRPr sz="2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9" name="Straight Connector 8">
            <a:extLst>
              <a:ext uri="{FF2B5EF4-FFF2-40B4-BE49-F238E27FC236}">
                <a16:creationId xmlns:a16="http://schemas.microsoft.com/office/drawing/2014/main" id="{8CE02582-C10D-6D49-B1C8-9C6D04F10322}"/>
              </a:ext>
            </a:extLst>
          </p:cNvPr>
          <p:cNvCxnSpPr>
            <a:cxnSpLocks/>
          </p:cNvCxnSpPr>
          <p:nvPr userDrawn="1"/>
        </p:nvCxnSpPr>
        <p:spPr>
          <a:xfrm>
            <a:off x="405065" y="1699379"/>
            <a:ext cx="5614735" cy="0"/>
          </a:xfrm>
          <a:prstGeom prst="line">
            <a:avLst/>
          </a:prstGeom>
          <a:ln>
            <a:solidFill>
              <a:srgbClr val="1A2A5A"/>
            </a:solidFill>
          </a:ln>
        </p:spPr>
        <p:style>
          <a:lnRef idx="3">
            <a:schemeClr val="accent1"/>
          </a:lnRef>
          <a:fillRef idx="0">
            <a:schemeClr val="accent1"/>
          </a:fillRef>
          <a:effectRef idx="2">
            <a:schemeClr val="accent1"/>
          </a:effectRef>
          <a:fontRef idx="minor">
            <a:schemeClr val="tx1"/>
          </a:fontRef>
        </p:style>
      </p:cxnSp>
      <p:sp>
        <p:nvSpPr>
          <p:cNvPr id="11" name="Title 1">
            <a:extLst>
              <a:ext uri="{FF2B5EF4-FFF2-40B4-BE49-F238E27FC236}">
                <a16:creationId xmlns:a16="http://schemas.microsoft.com/office/drawing/2014/main" id="{0E8AB1A1-E8CD-614D-8CC0-EA659F744037}"/>
              </a:ext>
            </a:extLst>
          </p:cNvPr>
          <p:cNvSpPr>
            <a:spLocks noGrp="1"/>
          </p:cNvSpPr>
          <p:nvPr>
            <p:ph type="title" hasCustomPrompt="1"/>
          </p:nvPr>
        </p:nvSpPr>
        <p:spPr>
          <a:xfrm>
            <a:off x="405067" y="397210"/>
            <a:ext cx="5614734" cy="1046575"/>
          </a:xfrm>
        </p:spPr>
        <p:txBody>
          <a:bodyPr>
            <a:normAutofit/>
          </a:bodyPr>
          <a:lstStyle>
            <a:lvl1pPr>
              <a:defRPr sz="2800" b="0" i="0">
                <a:solidFill>
                  <a:srgbClr val="BA122B"/>
                </a:solidFill>
                <a:latin typeface="Avenir Next LT Pro" panose="020B0504020202020204" pitchFamily="34" charset="77"/>
                <a:cs typeface="AngsanaUPC" panose="02020603050405020304" pitchFamily="18" charset="-34"/>
              </a:defRPr>
            </a:lvl1pPr>
          </a:lstStyle>
          <a:p>
            <a:r>
              <a:rPr lang="en-US"/>
              <a:t>CLICK TO EDIT MASTER TITLE STYLE</a:t>
            </a:r>
          </a:p>
        </p:txBody>
      </p:sp>
    </p:spTree>
    <p:extLst>
      <p:ext uri="{BB962C8B-B14F-4D97-AF65-F5344CB8AC3E}">
        <p14:creationId xmlns:p14="http://schemas.microsoft.com/office/powerpoint/2010/main" val="1276436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5EF80CC-D64A-CA41-9171-1E815C1A065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4491893-20D6-F049-A8C4-48FD8E0810D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651998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64" r:id="rId5"/>
    <p:sldLayoutId id="2147483662" r:id="rId6"/>
    <p:sldLayoutId id="2147483661" r:id="rId7"/>
    <p:sldLayoutId id="2147483663" r:id="rId8"/>
    <p:sldLayoutId id="2147483660" r:id="rId9"/>
    <p:sldLayoutId id="2147483653" r:id="rId10"/>
    <p:sldLayoutId id="2147483654" r:id="rId11"/>
    <p:sldLayoutId id="2147483655" r:id="rId12"/>
    <p:sldLayoutId id="2147483656" r:id="rId13"/>
    <p:sldLayoutId id="2147483657" r:id="rId14"/>
    <p:sldLayoutId id="2147483658" r:id="rId15"/>
    <p:sldLayoutId id="2147483659" r:id="rId16"/>
  </p:sldLayoutIdLst>
  <p:txStyles>
    <p:titleStyle>
      <a:lvl1pPr algn="l" defTabSz="914400" rtl="0" eaLnBrk="1" latinLnBrk="0" hangingPunct="1">
        <a:lnSpc>
          <a:spcPct val="90000"/>
        </a:lnSpc>
        <a:spcBef>
          <a:spcPct val="0"/>
        </a:spcBef>
        <a:buNone/>
        <a:defRPr sz="5400" b="0" i="0" kern="1200">
          <a:solidFill>
            <a:schemeClr val="tx1"/>
          </a:solidFill>
          <a:latin typeface="AngsanaUPC" panose="02020603050405020304" pitchFamily="18" charset="-34"/>
          <a:ea typeface="+mj-ea"/>
          <a:cs typeface="AngsanaUPC" panose="02020603050405020304" pitchFamily="18" charset="-34"/>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venir Next LT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venir Next LT Pro" panose="020B0504020202020204"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venir Next LT Pro" panose="020B0504020202020204"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venir Next LT Pro" panose="020B0504020202020204"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venir Next LT Pro" panose="020B0504020202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openxmlformats.org/officeDocument/2006/relationships/image" Target="../media/image44.sv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42.svg"/><Relationship Id="rId11" Type="http://schemas.openxmlformats.org/officeDocument/2006/relationships/image" Target="../media/image4.png"/><Relationship Id="rId5" Type="http://schemas.openxmlformats.org/officeDocument/2006/relationships/image" Target="../media/image41.png"/><Relationship Id="rId10" Type="http://schemas.openxmlformats.org/officeDocument/2006/relationships/image" Target="../media/image46.svg"/><Relationship Id="rId4" Type="http://schemas.openxmlformats.org/officeDocument/2006/relationships/image" Target="../media/image40.svg"/><Relationship Id="rId9" Type="http://schemas.openxmlformats.org/officeDocument/2006/relationships/image" Target="../media/image45.png"/></Relationships>
</file>

<file path=ppt/slides/_rels/slide11.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15.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17.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8" Type="http://schemas.openxmlformats.org/officeDocument/2006/relationships/image" Target="../media/image10.svg"/><Relationship Id="rId13" Type="http://schemas.openxmlformats.org/officeDocument/2006/relationships/image" Target="../media/image15.png"/><Relationship Id="rId18" Type="http://schemas.openxmlformats.org/officeDocument/2006/relationships/image" Target="../media/image20.sv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svg"/><Relationship Id="rId17" Type="http://schemas.openxmlformats.org/officeDocument/2006/relationships/image" Target="../media/image19.png"/><Relationship Id="rId2" Type="http://schemas.openxmlformats.org/officeDocument/2006/relationships/notesSlide" Target="../notesSlides/notesSlide2.xml"/><Relationship Id="rId16" Type="http://schemas.openxmlformats.org/officeDocument/2006/relationships/image" Target="../media/image18.svg"/><Relationship Id="rId1" Type="http://schemas.openxmlformats.org/officeDocument/2006/relationships/slideLayout" Target="../slideLayouts/slideLayout2.xml"/><Relationship Id="rId6" Type="http://schemas.openxmlformats.org/officeDocument/2006/relationships/image" Target="../media/image8.svg"/><Relationship Id="rId11" Type="http://schemas.openxmlformats.org/officeDocument/2006/relationships/image" Target="../media/image13.png"/><Relationship Id="rId5" Type="http://schemas.openxmlformats.org/officeDocument/2006/relationships/image" Target="../media/image7.png"/><Relationship Id="rId15" Type="http://schemas.openxmlformats.org/officeDocument/2006/relationships/image" Target="../media/image17.png"/><Relationship Id="rId10" Type="http://schemas.openxmlformats.org/officeDocument/2006/relationships/image" Target="../media/image12.svg"/><Relationship Id="rId19" Type="http://schemas.openxmlformats.org/officeDocument/2006/relationships/image" Target="../media/image4.png"/><Relationship Id="rId4" Type="http://schemas.openxmlformats.org/officeDocument/2006/relationships/image" Target="../media/image6.svg"/><Relationship Id="rId9" Type="http://schemas.openxmlformats.org/officeDocument/2006/relationships/image" Target="../media/image11.png"/><Relationship Id="rId14" Type="http://schemas.openxmlformats.org/officeDocument/2006/relationships/image" Target="../media/image16.svg"/></Relationships>
</file>

<file path=ppt/slides/_rels/slide2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23.svg"/></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9.xml.rels><?xml version="1.0" encoding="UTF-8" standalone="yes"?>
<Relationships xmlns="http://schemas.openxmlformats.org/package/2006/relationships"><Relationship Id="rId8" Type="http://schemas.openxmlformats.org/officeDocument/2006/relationships/image" Target="../media/image36.svg"/><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34.svg"/><Relationship Id="rId11" Type="http://schemas.openxmlformats.org/officeDocument/2006/relationships/image" Target="../media/image4.png"/><Relationship Id="rId5" Type="http://schemas.openxmlformats.org/officeDocument/2006/relationships/image" Target="../media/image33.png"/><Relationship Id="rId10" Type="http://schemas.openxmlformats.org/officeDocument/2006/relationships/image" Target="../media/image38.svg"/><Relationship Id="rId4" Type="http://schemas.openxmlformats.org/officeDocument/2006/relationships/image" Target="../media/image32.svg"/><Relationship Id="rId9" Type="http://schemas.openxmlformats.org/officeDocument/2006/relationships/image" Target="../media/image3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ap&#10;&#10;Description automatically generated with medium confidence">
            <a:extLst>
              <a:ext uri="{FF2B5EF4-FFF2-40B4-BE49-F238E27FC236}">
                <a16:creationId xmlns:a16="http://schemas.microsoft.com/office/drawing/2014/main" id="{0529A03A-876A-3883-6060-24A167663B9F}"/>
              </a:ext>
            </a:extLst>
          </p:cNvPr>
          <p:cNvPicPr>
            <a:picLocks noChangeAspect="1"/>
          </p:cNvPicPr>
          <p:nvPr/>
        </p:nvPicPr>
        <p:blipFill rotWithShape="1">
          <a:blip r:embed="rId3">
            <a:alphaModFix amt="27000"/>
          </a:blip>
          <a:srcRect l="4390" t="1443" r="11495" b="10620"/>
          <a:stretch/>
        </p:blipFill>
        <p:spPr>
          <a:xfrm rot="16200000">
            <a:off x="2659861" y="-2659858"/>
            <a:ext cx="6872281" cy="12191997"/>
          </a:xfrm>
          <a:prstGeom prst="rect">
            <a:avLst/>
          </a:prstGeom>
          <a:solidFill>
            <a:schemeClr val="bg1"/>
          </a:solidFill>
        </p:spPr>
      </p:pic>
      <p:sp>
        <p:nvSpPr>
          <p:cNvPr id="5" name="Rectangle 4">
            <a:extLst>
              <a:ext uri="{FF2B5EF4-FFF2-40B4-BE49-F238E27FC236}">
                <a16:creationId xmlns:a16="http://schemas.microsoft.com/office/drawing/2014/main" id="{3E7582AC-E7B5-370B-8625-C18DCFD315A9}"/>
              </a:ext>
            </a:extLst>
          </p:cNvPr>
          <p:cNvSpPr/>
          <p:nvPr/>
        </p:nvSpPr>
        <p:spPr>
          <a:xfrm>
            <a:off x="-55085" y="2382321"/>
            <a:ext cx="12272790" cy="2126255"/>
          </a:xfrm>
          <a:prstGeom prst="rect">
            <a:avLst/>
          </a:prstGeom>
          <a:solidFill>
            <a:srgbClr val="2C4E8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ubtitle 2">
            <a:extLst>
              <a:ext uri="{FF2B5EF4-FFF2-40B4-BE49-F238E27FC236}">
                <a16:creationId xmlns:a16="http://schemas.microsoft.com/office/drawing/2014/main" id="{369EE467-A3B7-CB94-2946-B7567841B8E1}"/>
              </a:ext>
            </a:extLst>
          </p:cNvPr>
          <p:cNvSpPr txBox="1">
            <a:spLocks/>
          </p:cNvSpPr>
          <p:nvPr/>
        </p:nvSpPr>
        <p:spPr>
          <a:xfrm>
            <a:off x="1380781" y="2605302"/>
            <a:ext cx="9144000" cy="1082257"/>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venir Next LT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venir Next LT Pro" panose="020B0504020202020204"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venir Next LT Pro" panose="020B0504020202020204"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venir Next LT Pro" panose="020B0504020202020204"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venir Next LT Pro" panose="020B0504020202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000" b="1" spc="300">
                <a:solidFill>
                  <a:srgbClr val="F0F1F3"/>
                </a:solidFill>
                <a:latin typeface="AngsanaUPC" panose="02020603050405020304" pitchFamily="18" charset="-34"/>
                <a:cs typeface="AngsanaUPC" panose="02020603050405020304" pitchFamily="18" charset="-34"/>
              </a:rPr>
              <a:t>CITY OF GARDENA</a:t>
            </a:r>
          </a:p>
        </p:txBody>
      </p:sp>
      <p:sp>
        <p:nvSpPr>
          <p:cNvPr id="7" name="Title 1">
            <a:extLst>
              <a:ext uri="{FF2B5EF4-FFF2-40B4-BE49-F238E27FC236}">
                <a16:creationId xmlns:a16="http://schemas.microsoft.com/office/drawing/2014/main" id="{1FEFB743-743E-1673-4A5A-BCD50C7BDDF1}"/>
              </a:ext>
            </a:extLst>
          </p:cNvPr>
          <p:cNvSpPr txBox="1">
            <a:spLocks/>
          </p:cNvSpPr>
          <p:nvPr/>
        </p:nvSpPr>
        <p:spPr>
          <a:xfrm>
            <a:off x="896232" y="3419596"/>
            <a:ext cx="10619873" cy="1472616"/>
          </a:xfrm>
          <a:prstGeom prst="rect">
            <a:avLst/>
          </a:prstGeom>
        </p:spPr>
        <p:txBody>
          <a:bodyPr>
            <a:noAutofit/>
          </a:bodyPr>
          <a:lstStyle>
            <a:lvl1pPr algn="l" defTabSz="914400" rtl="0" eaLnBrk="1" latinLnBrk="0" hangingPunct="1">
              <a:lnSpc>
                <a:spcPct val="90000"/>
              </a:lnSpc>
              <a:spcBef>
                <a:spcPct val="0"/>
              </a:spcBef>
              <a:buNone/>
              <a:defRPr sz="5400" b="0" i="0" kern="1200">
                <a:solidFill>
                  <a:schemeClr val="tx1"/>
                </a:solidFill>
                <a:latin typeface="AngsanaUPC" panose="02020603050405020304" pitchFamily="18" charset="-34"/>
                <a:ea typeface="+mj-ea"/>
                <a:cs typeface="AngsanaUPC" panose="02020603050405020304" pitchFamily="18" charset="-34"/>
              </a:defRPr>
            </a:lvl1pPr>
          </a:lstStyle>
          <a:p>
            <a:pPr algn="ctr"/>
            <a:r>
              <a:rPr lang="en-US" sz="3200" b="1">
                <a:solidFill>
                  <a:srgbClr val="F0F1F3"/>
                </a:solidFill>
                <a:latin typeface="Avenir Next LT Pro" panose="020B0504020202020204" pitchFamily="34" charset="77"/>
              </a:rPr>
              <a:t>HOMELESSNESS STRATEGIC PLAN OVERVIEW</a:t>
            </a:r>
          </a:p>
        </p:txBody>
      </p:sp>
      <p:pic>
        <p:nvPicPr>
          <p:cNvPr id="8" name="Picture 7">
            <a:extLst>
              <a:ext uri="{FF2B5EF4-FFF2-40B4-BE49-F238E27FC236}">
                <a16:creationId xmlns:a16="http://schemas.microsoft.com/office/drawing/2014/main" id="{F2A1F326-AE69-3547-C1E1-FED2A816C4FE}"/>
              </a:ext>
            </a:extLst>
          </p:cNvPr>
          <p:cNvPicPr>
            <a:picLocks noChangeAspect="1"/>
          </p:cNvPicPr>
          <p:nvPr/>
        </p:nvPicPr>
        <p:blipFill>
          <a:blip r:embed="rId4"/>
          <a:stretch>
            <a:fillRect/>
          </a:stretch>
        </p:blipFill>
        <p:spPr>
          <a:xfrm>
            <a:off x="10777377" y="137631"/>
            <a:ext cx="1331574" cy="1331574"/>
          </a:xfrm>
          <a:prstGeom prst="rect">
            <a:avLst/>
          </a:prstGeom>
        </p:spPr>
      </p:pic>
      <p:sp>
        <p:nvSpPr>
          <p:cNvPr id="9" name="Subtitle 2">
            <a:extLst>
              <a:ext uri="{FF2B5EF4-FFF2-40B4-BE49-F238E27FC236}">
                <a16:creationId xmlns:a16="http://schemas.microsoft.com/office/drawing/2014/main" id="{DE83BF9A-2854-879C-15A6-599F6FD9B668}"/>
              </a:ext>
            </a:extLst>
          </p:cNvPr>
          <p:cNvSpPr txBox="1">
            <a:spLocks/>
          </p:cNvSpPr>
          <p:nvPr/>
        </p:nvSpPr>
        <p:spPr>
          <a:xfrm>
            <a:off x="306464" y="5863514"/>
            <a:ext cx="11016982" cy="1082257"/>
          </a:xfrm>
          <a:prstGeom prst="rect">
            <a:avLst/>
          </a:prstGeom>
        </p:spPr>
        <p:txBody>
          <a:bodyPr vert="horz" lIns="91440" tIns="45720" rIns="91440" bIns="45720" rtlCol="0" anchor="t">
            <a:normAutofit/>
          </a:bodyPr>
          <a:lstStyle>
            <a:lvl1pPr marL="0" indent="0" algn="ctr" defTabSz="914400" rtl="0" eaLnBrk="1" latinLnBrk="0" hangingPunct="1">
              <a:lnSpc>
                <a:spcPct val="90000"/>
              </a:lnSpc>
              <a:spcBef>
                <a:spcPts val="1000"/>
              </a:spcBef>
              <a:buFont typeface="Arial" panose="020B0604020202020204" pitchFamily="34" charset="0"/>
              <a:buNone/>
              <a:defRPr sz="2400" b="0" i="0" kern="1200">
                <a:solidFill>
                  <a:schemeClr val="tx1"/>
                </a:solidFill>
                <a:latin typeface="Avenir Next LT Pro" panose="020B0504020202020204" pitchFamily="34" charset="77"/>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b="0" i="0" kern="1200">
                <a:solidFill>
                  <a:schemeClr val="tx1"/>
                </a:solidFill>
                <a:latin typeface="Avenir Next LT Pro" panose="020B0504020202020204" pitchFamily="34" charset="77"/>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b="0" i="0" kern="1200">
                <a:solidFill>
                  <a:schemeClr val="tx1"/>
                </a:solidFill>
                <a:latin typeface="Avenir Next LT Pro" panose="020B0504020202020204" pitchFamily="34" charset="77"/>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b="0" i="0" kern="1200">
                <a:solidFill>
                  <a:schemeClr val="tx1"/>
                </a:solidFill>
                <a:latin typeface="Avenir Next LT Pro" panose="020B0504020202020204" pitchFamily="34" charset="77"/>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b="0" i="0" kern="1200">
                <a:solidFill>
                  <a:schemeClr val="tx1"/>
                </a:solidFill>
                <a:latin typeface="Avenir Next LT Pro" panose="020B0504020202020204" pitchFamily="34" charset="77"/>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600" b="1" spc="300">
                <a:solidFill>
                  <a:srgbClr val="2C4E8C"/>
                </a:solidFill>
                <a:latin typeface="Avenir Next LT Pro"/>
              </a:rPr>
              <a:t>Presenter: Dianna Espinoza and Stephany Santin</a:t>
            </a:r>
            <a:endParaRPr lang="en-US"/>
          </a:p>
          <a:p>
            <a:pPr algn="l"/>
            <a:r>
              <a:rPr lang="en-US" sz="1600" b="1" spc="300">
                <a:solidFill>
                  <a:srgbClr val="2C4E8C"/>
                </a:solidFill>
                <a:latin typeface="Avenir Next LT Pro"/>
              </a:rPr>
              <a:t>February 28, 2023</a:t>
            </a:r>
          </a:p>
        </p:txBody>
      </p:sp>
    </p:spTree>
    <p:extLst>
      <p:ext uri="{BB962C8B-B14F-4D97-AF65-F5344CB8AC3E}">
        <p14:creationId xmlns:p14="http://schemas.microsoft.com/office/powerpoint/2010/main" val="294436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E7C78E-EEE4-2B4D-9236-3F98DEA310F3}"/>
              </a:ext>
            </a:extLst>
          </p:cNvPr>
          <p:cNvSpPr>
            <a:spLocks noGrp="1"/>
          </p:cNvSpPr>
          <p:nvPr>
            <p:ph type="title"/>
          </p:nvPr>
        </p:nvSpPr>
        <p:spPr/>
        <p:txBody>
          <a:bodyPr>
            <a:normAutofit/>
          </a:bodyPr>
          <a:lstStyle/>
          <a:p>
            <a:r>
              <a:rPr lang="en-US" sz="3200">
                <a:solidFill>
                  <a:schemeClr val="accent4">
                    <a:lumMod val="75000"/>
                  </a:schemeClr>
                </a:solidFill>
                <a:latin typeface="Avenir Next LT Pro"/>
                <a:cs typeface="AngsanaUPC"/>
              </a:rPr>
              <a:t>Main Four Goals of The Plan</a:t>
            </a:r>
          </a:p>
        </p:txBody>
      </p:sp>
      <p:sp>
        <p:nvSpPr>
          <p:cNvPr id="5" name="TextBox 4">
            <a:extLst>
              <a:ext uri="{FF2B5EF4-FFF2-40B4-BE49-F238E27FC236}">
                <a16:creationId xmlns:a16="http://schemas.microsoft.com/office/drawing/2014/main" id="{5A2625FD-B2D8-7E14-43AB-2101788E7734}"/>
              </a:ext>
            </a:extLst>
          </p:cNvPr>
          <p:cNvSpPr txBox="1"/>
          <p:nvPr/>
        </p:nvSpPr>
        <p:spPr>
          <a:xfrm>
            <a:off x="2057400" y="2029251"/>
            <a:ext cx="3668486" cy="2031325"/>
          </a:xfrm>
          <a:prstGeom prst="rect">
            <a:avLst/>
          </a:prstGeom>
          <a:noFill/>
        </p:spPr>
        <p:txBody>
          <a:bodyPr wrap="square">
            <a:spAutoFit/>
          </a:bodyPr>
          <a:lstStyle/>
          <a:p>
            <a:r>
              <a:rPr lang="en-US" b="1">
                <a:solidFill>
                  <a:srgbClr val="2C4E8C"/>
                </a:solidFill>
                <a:latin typeface="Avenir Next LT Pro" panose="020B0504020202020204" pitchFamily="34" charset="0"/>
              </a:rPr>
              <a:t>E</a:t>
            </a:r>
            <a:r>
              <a:rPr lang="en-US" sz="1800" b="1">
                <a:solidFill>
                  <a:srgbClr val="2C4E8C"/>
                </a:solidFill>
                <a:latin typeface="Avenir Next LT Pro" panose="020B0504020202020204" pitchFamily="34" charset="0"/>
              </a:rPr>
              <a:t>xpand</a:t>
            </a:r>
            <a:r>
              <a:rPr lang="en-US" sz="1800" b="0">
                <a:solidFill>
                  <a:srgbClr val="2C4E8C"/>
                </a:solidFill>
                <a:latin typeface="Avenir Next LT Pro" panose="020B0504020202020204" pitchFamily="34" charset="0"/>
              </a:rPr>
              <a:t> </a:t>
            </a:r>
            <a:r>
              <a:rPr lang="en-US" sz="1800" b="1">
                <a:solidFill>
                  <a:srgbClr val="2C4E8C"/>
                </a:solidFill>
                <a:latin typeface="Avenir Next LT Pro" panose="020B0504020202020204" pitchFamily="34" charset="0"/>
              </a:rPr>
              <a:t>City participation in local and regional homelessness system planning bodies </a:t>
            </a:r>
            <a:r>
              <a:rPr lang="en-US" sz="1800" b="0">
                <a:solidFill>
                  <a:srgbClr val="2C4E8C"/>
                </a:solidFill>
                <a:latin typeface="Avenir Next LT Pro" panose="020B0504020202020204" pitchFamily="34" charset="0"/>
              </a:rPr>
              <a:t>that support homelessness prevention and response strategies for households in Gardena. </a:t>
            </a:r>
          </a:p>
        </p:txBody>
      </p:sp>
      <p:sp>
        <p:nvSpPr>
          <p:cNvPr id="7" name="TextBox 6">
            <a:extLst>
              <a:ext uri="{FF2B5EF4-FFF2-40B4-BE49-F238E27FC236}">
                <a16:creationId xmlns:a16="http://schemas.microsoft.com/office/drawing/2014/main" id="{8DA38229-D236-8F1B-ECC8-464595649FCD}"/>
              </a:ext>
            </a:extLst>
          </p:cNvPr>
          <p:cNvSpPr txBox="1"/>
          <p:nvPr/>
        </p:nvSpPr>
        <p:spPr>
          <a:xfrm>
            <a:off x="7173692" y="2043425"/>
            <a:ext cx="4098468" cy="2031325"/>
          </a:xfrm>
          <a:prstGeom prst="rect">
            <a:avLst/>
          </a:prstGeom>
          <a:noFill/>
        </p:spPr>
        <p:txBody>
          <a:bodyPr wrap="square">
            <a:spAutoFit/>
          </a:bodyPr>
          <a:lstStyle/>
          <a:p>
            <a:r>
              <a:rPr lang="en-US" sz="1800" b="1">
                <a:solidFill>
                  <a:srgbClr val="2C4E8C"/>
                </a:solidFill>
                <a:latin typeface="Avenir Next LT Pro" panose="020B0504020202020204" pitchFamily="34" charset="0"/>
              </a:rPr>
              <a:t>Increase coordination between City, local non-profits, and regional homeless service and housing providers </a:t>
            </a:r>
            <a:r>
              <a:rPr lang="en-US" sz="1800" b="0">
                <a:solidFill>
                  <a:srgbClr val="2C4E8C"/>
                </a:solidFill>
                <a:latin typeface="Avenir Next LT Pro" panose="020B0504020202020204" pitchFamily="34" charset="0"/>
              </a:rPr>
              <a:t>to improve collaboration, leverage resources, and foster a more robust homelessness response in Gardena. </a:t>
            </a:r>
          </a:p>
        </p:txBody>
      </p:sp>
      <p:sp>
        <p:nvSpPr>
          <p:cNvPr id="9" name="TextBox 8">
            <a:extLst>
              <a:ext uri="{FF2B5EF4-FFF2-40B4-BE49-F238E27FC236}">
                <a16:creationId xmlns:a16="http://schemas.microsoft.com/office/drawing/2014/main" id="{17FE94F1-3134-6A2E-A7B3-ACA4CF46534A}"/>
              </a:ext>
            </a:extLst>
          </p:cNvPr>
          <p:cNvSpPr txBox="1"/>
          <p:nvPr/>
        </p:nvSpPr>
        <p:spPr>
          <a:xfrm>
            <a:off x="2057400" y="4500345"/>
            <a:ext cx="3527161" cy="1477328"/>
          </a:xfrm>
          <a:prstGeom prst="rect">
            <a:avLst/>
          </a:prstGeom>
          <a:noFill/>
        </p:spPr>
        <p:txBody>
          <a:bodyPr wrap="square">
            <a:spAutoFit/>
          </a:bodyPr>
          <a:lstStyle/>
          <a:p>
            <a:r>
              <a:rPr lang="en-US" sz="1800" b="1">
                <a:solidFill>
                  <a:srgbClr val="2C4E8C"/>
                </a:solidFill>
                <a:latin typeface="Avenir Next LT Pro" panose="020B0504020202020204" pitchFamily="34" charset="0"/>
              </a:rPr>
              <a:t>Increase education about homelessness in Gardena </a:t>
            </a:r>
            <a:r>
              <a:rPr lang="en-US" sz="1800" b="0">
                <a:solidFill>
                  <a:srgbClr val="2C4E8C"/>
                </a:solidFill>
                <a:latin typeface="Avenir Next LT Pro" panose="020B0504020202020204" pitchFamily="34" charset="0"/>
              </a:rPr>
              <a:t>to expand awareness about best practices and available resources. </a:t>
            </a:r>
          </a:p>
        </p:txBody>
      </p:sp>
      <p:sp>
        <p:nvSpPr>
          <p:cNvPr id="17" name="TextBox 16">
            <a:extLst>
              <a:ext uri="{FF2B5EF4-FFF2-40B4-BE49-F238E27FC236}">
                <a16:creationId xmlns:a16="http://schemas.microsoft.com/office/drawing/2014/main" id="{22C0E996-C86B-5CD0-DF9D-6130C549BF15}"/>
              </a:ext>
            </a:extLst>
          </p:cNvPr>
          <p:cNvSpPr txBox="1"/>
          <p:nvPr/>
        </p:nvSpPr>
        <p:spPr>
          <a:xfrm>
            <a:off x="7254094" y="4500345"/>
            <a:ext cx="3784807" cy="1200329"/>
          </a:xfrm>
          <a:prstGeom prst="rect">
            <a:avLst/>
          </a:prstGeom>
          <a:noFill/>
        </p:spPr>
        <p:txBody>
          <a:bodyPr wrap="square" lIns="91440" tIns="45720" rIns="91440" bIns="45720" anchor="t">
            <a:spAutoFit/>
          </a:bodyPr>
          <a:lstStyle/>
          <a:p>
            <a:r>
              <a:rPr lang="en-US" b="1">
                <a:solidFill>
                  <a:srgbClr val="2C4E8C"/>
                </a:solidFill>
                <a:latin typeface="Avenir Next LT Pro"/>
              </a:rPr>
              <a:t>Adopt and strengthen policies </a:t>
            </a:r>
            <a:r>
              <a:rPr lang="en-US">
                <a:solidFill>
                  <a:srgbClr val="2C4E8C"/>
                </a:solidFill>
                <a:latin typeface="Avenir Next LT Pro"/>
              </a:rPr>
              <a:t>to promote affordable housing preservation and development within the City. </a:t>
            </a:r>
            <a:endParaRPr lang="en-US">
              <a:solidFill>
                <a:srgbClr val="2C4E8C"/>
              </a:solidFill>
              <a:latin typeface="Avenir Next LT Pro" panose="020B0504020202020204" pitchFamily="34" charset="0"/>
            </a:endParaRPr>
          </a:p>
        </p:txBody>
      </p:sp>
      <p:pic>
        <p:nvPicPr>
          <p:cNvPr id="4" name="Graphic 3" descr="Checklist outline">
            <a:extLst>
              <a:ext uri="{FF2B5EF4-FFF2-40B4-BE49-F238E27FC236}">
                <a16:creationId xmlns:a16="http://schemas.microsoft.com/office/drawing/2014/main" id="{1279801A-8156-F8F7-D538-A2905991681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246000" y="4503282"/>
            <a:ext cx="914400" cy="914400"/>
          </a:xfrm>
          <a:prstGeom prst="rect">
            <a:avLst/>
          </a:prstGeom>
        </p:spPr>
      </p:pic>
      <p:pic>
        <p:nvPicPr>
          <p:cNvPr id="11" name="Graphic 10" descr="Classroom outline">
            <a:extLst>
              <a:ext uri="{FF2B5EF4-FFF2-40B4-BE49-F238E27FC236}">
                <a16:creationId xmlns:a16="http://schemas.microsoft.com/office/drawing/2014/main" id="{1E0E6C4F-9DB0-853B-2B84-E4FD2E93CC0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42850" y="4564129"/>
            <a:ext cx="914400" cy="914400"/>
          </a:xfrm>
          <a:prstGeom prst="rect">
            <a:avLst/>
          </a:prstGeom>
        </p:spPr>
      </p:pic>
      <p:pic>
        <p:nvPicPr>
          <p:cNvPr id="18" name="Graphic 17" descr="Network outline">
            <a:extLst>
              <a:ext uri="{FF2B5EF4-FFF2-40B4-BE49-F238E27FC236}">
                <a16:creationId xmlns:a16="http://schemas.microsoft.com/office/drawing/2014/main" id="{D063224A-33DE-45B8-1A8B-127BC27E7E0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19840" y="2054413"/>
            <a:ext cx="914400" cy="914400"/>
          </a:xfrm>
          <a:prstGeom prst="rect">
            <a:avLst/>
          </a:prstGeom>
        </p:spPr>
      </p:pic>
      <p:pic>
        <p:nvPicPr>
          <p:cNvPr id="6" name="Graphic 5" descr="Meeting outline">
            <a:extLst>
              <a:ext uri="{FF2B5EF4-FFF2-40B4-BE49-F238E27FC236}">
                <a16:creationId xmlns:a16="http://schemas.microsoft.com/office/drawing/2014/main" id="{519A6347-FF16-46B9-0C00-44ED0899F795}"/>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246000" y="2029251"/>
            <a:ext cx="914400" cy="914400"/>
          </a:xfrm>
          <a:prstGeom prst="rect">
            <a:avLst/>
          </a:prstGeom>
        </p:spPr>
      </p:pic>
      <p:pic>
        <p:nvPicPr>
          <p:cNvPr id="3" name="Picture 2">
            <a:extLst>
              <a:ext uri="{FF2B5EF4-FFF2-40B4-BE49-F238E27FC236}">
                <a16:creationId xmlns:a16="http://schemas.microsoft.com/office/drawing/2014/main" id="{960A414F-1463-5AE8-48C9-47C8AB1EA89F}"/>
              </a:ext>
            </a:extLst>
          </p:cNvPr>
          <p:cNvPicPr>
            <a:picLocks noChangeAspect="1"/>
          </p:cNvPicPr>
          <p:nvPr/>
        </p:nvPicPr>
        <p:blipFill>
          <a:blip r:embed="rId11"/>
          <a:stretch>
            <a:fillRect/>
          </a:stretch>
        </p:blipFill>
        <p:spPr>
          <a:xfrm>
            <a:off x="10777377" y="137631"/>
            <a:ext cx="1331574" cy="1331574"/>
          </a:xfrm>
          <a:prstGeom prst="rect">
            <a:avLst/>
          </a:prstGeom>
        </p:spPr>
      </p:pic>
      <p:cxnSp>
        <p:nvCxnSpPr>
          <p:cNvPr id="8" name="Straight Connector 7">
            <a:extLst>
              <a:ext uri="{FF2B5EF4-FFF2-40B4-BE49-F238E27FC236}">
                <a16:creationId xmlns:a16="http://schemas.microsoft.com/office/drawing/2014/main" id="{BBC6FE84-6D9A-8266-8573-077FEE29250B}"/>
              </a:ext>
            </a:extLst>
          </p:cNvPr>
          <p:cNvCxnSpPr/>
          <p:nvPr/>
        </p:nvCxnSpPr>
        <p:spPr>
          <a:xfrm>
            <a:off x="517793" y="1469205"/>
            <a:ext cx="10201619" cy="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396604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CC1D1CB-0317-F64E-BE7D-CF6616E1DA41}"/>
              </a:ext>
            </a:extLst>
          </p:cNvPr>
          <p:cNvSpPr>
            <a:spLocks noGrp="1"/>
          </p:cNvSpPr>
          <p:nvPr>
            <p:ph sz="half" idx="1"/>
          </p:nvPr>
        </p:nvSpPr>
        <p:spPr>
          <a:xfrm>
            <a:off x="6041858" y="1874041"/>
            <a:ext cx="5614735" cy="4351338"/>
          </a:xfrm>
        </p:spPr>
        <p:txBody>
          <a:bodyPr>
            <a:normAutofit/>
          </a:bodyPr>
          <a:lstStyle/>
          <a:p>
            <a:r>
              <a:rPr lang="en-US">
                <a:solidFill>
                  <a:srgbClr val="2C4E8C"/>
                </a:solidFill>
              </a:rPr>
              <a:t>ACTIONS</a:t>
            </a:r>
          </a:p>
          <a:p>
            <a:pPr marL="457200" indent="-457200">
              <a:lnSpc>
                <a:spcPct val="110000"/>
              </a:lnSpc>
              <a:buFont typeface="+mj-lt"/>
              <a:buAutoNum type="arabicPeriod"/>
            </a:pPr>
            <a:r>
              <a:rPr lang="en-US" sz="2000" b="0">
                <a:solidFill>
                  <a:srgbClr val="2C4E8C"/>
                </a:solidFill>
              </a:rPr>
              <a:t>Continue to convene Gardena Homeless Taskforce on a regular basis</a:t>
            </a:r>
          </a:p>
          <a:p>
            <a:pPr marL="457200" indent="-457200">
              <a:lnSpc>
                <a:spcPct val="110000"/>
              </a:lnSpc>
              <a:buFont typeface="+mj-lt"/>
              <a:buAutoNum type="arabicPeriod"/>
            </a:pPr>
            <a:r>
              <a:rPr lang="en-US" sz="2000" b="0">
                <a:solidFill>
                  <a:srgbClr val="2C4E8C"/>
                </a:solidFill>
              </a:rPr>
              <a:t>Participate in the annual Greater Los Angeles regional Point-in-Time Count. </a:t>
            </a:r>
          </a:p>
          <a:p>
            <a:pPr marL="457200" indent="-457200">
              <a:lnSpc>
                <a:spcPct val="110000"/>
              </a:lnSpc>
              <a:buFont typeface="+mj-lt"/>
              <a:buAutoNum type="arabicPeriod"/>
            </a:pPr>
            <a:r>
              <a:rPr lang="en-US" sz="2000" b="0">
                <a:solidFill>
                  <a:srgbClr val="2C4E8C"/>
                </a:solidFill>
              </a:rPr>
              <a:t>Continue to participate in the South Bay Cities Council of Governments (</a:t>
            </a:r>
            <a:r>
              <a:rPr lang="en-US" sz="2000" b="0" err="1">
                <a:solidFill>
                  <a:srgbClr val="2C4E8C"/>
                </a:solidFill>
              </a:rPr>
              <a:t>SBCCOG</a:t>
            </a:r>
            <a:r>
              <a:rPr lang="en-US" sz="2000" b="0">
                <a:solidFill>
                  <a:srgbClr val="2C4E8C"/>
                </a:solidFill>
              </a:rPr>
              <a:t>) homelessness taskforce planning and response efforts. </a:t>
            </a:r>
          </a:p>
          <a:p>
            <a:endParaRPr lang="en-US"/>
          </a:p>
        </p:txBody>
      </p:sp>
      <p:sp>
        <p:nvSpPr>
          <p:cNvPr id="3" name="Title 2">
            <a:extLst>
              <a:ext uri="{FF2B5EF4-FFF2-40B4-BE49-F238E27FC236}">
                <a16:creationId xmlns:a16="http://schemas.microsoft.com/office/drawing/2014/main" id="{C8E91D53-1E4D-5847-BD52-0370764E01F3}"/>
              </a:ext>
            </a:extLst>
          </p:cNvPr>
          <p:cNvSpPr>
            <a:spLocks noGrp="1"/>
          </p:cNvSpPr>
          <p:nvPr>
            <p:ph type="title"/>
          </p:nvPr>
        </p:nvSpPr>
        <p:spPr>
          <a:xfrm>
            <a:off x="427124" y="625811"/>
            <a:ext cx="10067181" cy="1143834"/>
          </a:xfrm>
        </p:spPr>
        <p:txBody>
          <a:bodyPr>
            <a:normAutofit fontScale="90000"/>
          </a:bodyPr>
          <a:lstStyle/>
          <a:p>
            <a:r>
              <a:rPr lang="en-US" b="1">
                <a:solidFill>
                  <a:schemeClr val="accent4">
                    <a:lumMod val="75000"/>
                  </a:schemeClr>
                </a:solidFill>
              </a:rPr>
              <a:t>GOAL #1: </a:t>
            </a:r>
            <a:r>
              <a:rPr lang="en-US">
                <a:solidFill>
                  <a:schemeClr val="accent4">
                    <a:lumMod val="75000"/>
                  </a:schemeClr>
                </a:solidFill>
              </a:rPr>
              <a:t>Expand City participation in local and regional homelessness system planning bodies</a:t>
            </a:r>
            <a:br>
              <a:rPr lang="en-US">
                <a:solidFill>
                  <a:schemeClr val="accent4">
                    <a:lumMod val="75000"/>
                  </a:schemeClr>
                </a:solidFill>
              </a:rPr>
            </a:br>
            <a:r>
              <a:rPr lang="en-US">
                <a:solidFill>
                  <a:schemeClr val="accent4">
                    <a:lumMod val="75000"/>
                  </a:schemeClr>
                </a:solidFill>
              </a:rPr>
              <a:t> </a:t>
            </a:r>
          </a:p>
        </p:txBody>
      </p:sp>
      <p:pic>
        <p:nvPicPr>
          <p:cNvPr id="5" name="Picture 4" descr="Business people video conferencing">
            <a:extLst>
              <a:ext uri="{FF2B5EF4-FFF2-40B4-BE49-F238E27FC236}">
                <a16:creationId xmlns:a16="http://schemas.microsoft.com/office/drawing/2014/main" id="{763DBA8F-3CA0-0330-E947-4DDDD2B75337}"/>
              </a:ext>
            </a:extLst>
          </p:cNvPr>
          <p:cNvPicPr>
            <a:picLocks noChangeAspect="1"/>
          </p:cNvPicPr>
          <p:nvPr/>
        </p:nvPicPr>
        <p:blipFill>
          <a:blip r:embed="rId3"/>
          <a:stretch>
            <a:fillRect/>
          </a:stretch>
        </p:blipFill>
        <p:spPr>
          <a:xfrm>
            <a:off x="535407" y="2002971"/>
            <a:ext cx="5144756" cy="3429000"/>
          </a:xfrm>
          <a:prstGeom prst="rect">
            <a:avLst/>
          </a:prstGeom>
          <a:ln w="12700">
            <a:solidFill>
              <a:srgbClr val="1A2A5A"/>
            </a:solidFill>
          </a:ln>
          <a:effectLst>
            <a:outerShdw blurRad="292100" dist="139700" dir="2700000" algn="tl" rotWithShape="0">
              <a:srgbClr val="333333">
                <a:alpha val="65000"/>
              </a:srgbClr>
            </a:outerShdw>
          </a:effectLst>
        </p:spPr>
      </p:pic>
      <p:pic>
        <p:nvPicPr>
          <p:cNvPr id="4" name="Picture 3">
            <a:extLst>
              <a:ext uri="{FF2B5EF4-FFF2-40B4-BE49-F238E27FC236}">
                <a16:creationId xmlns:a16="http://schemas.microsoft.com/office/drawing/2014/main" id="{86D685B1-F281-9B87-E66C-3A9C602EE563}"/>
              </a:ext>
            </a:extLst>
          </p:cNvPr>
          <p:cNvPicPr>
            <a:picLocks noChangeAspect="1"/>
          </p:cNvPicPr>
          <p:nvPr/>
        </p:nvPicPr>
        <p:blipFill>
          <a:blip r:embed="rId4"/>
          <a:stretch>
            <a:fillRect/>
          </a:stretch>
        </p:blipFill>
        <p:spPr>
          <a:xfrm>
            <a:off x="10777377" y="137631"/>
            <a:ext cx="1331574" cy="1331574"/>
          </a:xfrm>
          <a:prstGeom prst="rect">
            <a:avLst/>
          </a:prstGeom>
        </p:spPr>
      </p:pic>
      <p:cxnSp>
        <p:nvCxnSpPr>
          <p:cNvPr id="6" name="Straight Connector 5">
            <a:extLst>
              <a:ext uri="{FF2B5EF4-FFF2-40B4-BE49-F238E27FC236}">
                <a16:creationId xmlns:a16="http://schemas.microsoft.com/office/drawing/2014/main" id="{8C4969B7-F347-7096-3149-7B486EE5BE51}"/>
              </a:ext>
            </a:extLst>
          </p:cNvPr>
          <p:cNvCxnSpPr/>
          <p:nvPr/>
        </p:nvCxnSpPr>
        <p:spPr>
          <a:xfrm>
            <a:off x="517793" y="1469205"/>
            <a:ext cx="10201619" cy="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17984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CC1D1CB-0317-F64E-BE7D-CF6616E1DA41}"/>
              </a:ext>
            </a:extLst>
          </p:cNvPr>
          <p:cNvSpPr>
            <a:spLocks noGrp="1"/>
          </p:cNvSpPr>
          <p:nvPr>
            <p:ph sz="half" idx="1"/>
          </p:nvPr>
        </p:nvSpPr>
        <p:spPr>
          <a:xfrm>
            <a:off x="6041858" y="1874041"/>
            <a:ext cx="5614735" cy="4351338"/>
          </a:xfrm>
        </p:spPr>
        <p:txBody>
          <a:bodyPr>
            <a:normAutofit/>
          </a:bodyPr>
          <a:lstStyle/>
          <a:p>
            <a:r>
              <a:rPr lang="en-US">
                <a:solidFill>
                  <a:srgbClr val="2C4E8C"/>
                </a:solidFill>
              </a:rPr>
              <a:t>ACTIONS</a:t>
            </a:r>
          </a:p>
          <a:p>
            <a:pPr marL="457200" indent="-457200">
              <a:lnSpc>
                <a:spcPct val="110000"/>
              </a:lnSpc>
              <a:buAutoNum type="arabicPeriod" startAt="4"/>
            </a:pPr>
            <a:r>
              <a:rPr lang="en-US" sz="2000" b="0">
                <a:solidFill>
                  <a:srgbClr val="2C4E8C"/>
                </a:solidFill>
              </a:rPr>
              <a:t>Utilize the regional Homeless Management Information System (HMIS) and Coordinated Entry System</a:t>
            </a:r>
          </a:p>
          <a:p>
            <a:pPr marL="457200" indent="-457200">
              <a:lnSpc>
                <a:spcPct val="110000"/>
              </a:lnSpc>
              <a:buAutoNum type="arabicPeriod" startAt="4"/>
            </a:pPr>
            <a:r>
              <a:rPr lang="en-US" sz="2000" b="0">
                <a:solidFill>
                  <a:srgbClr val="2C4E8C"/>
                </a:solidFill>
              </a:rPr>
              <a:t>Key City department staff participate in regional trainings on problem-solving that the City can use to improve effectiveness when engaging with unhoused people.</a:t>
            </a:r>
          </a:p>
          <a:p>
            <a:endParaRPr lang="en-US"/>
          </a:p>
        </p:txBody>
      </p:sp>
      <p:sp>
        <p:nvSpPr>
          <p:cNvPr id="3" name="Title 2">
            <a:extLst>
              <a:ext uri="{FF2B5EF4-FFF2-40B4-BE49-F238E27FC236}">
                <a16:creationId xmlns:a16="http://schemas.microsoft.com/office/drawing/2014/main" id="{C8E91D53-1E4D-5847-BD52-0370764E01F3}"/>
              </a:ext>
            </a:extLst>
          </p:cNvPr>
          <p:cNvSpPr>
            <a:spLocks noGrp="1"/>
          </p:cNvSpPr>
          <p:nvPr>
            <p:ph type="title"/>
          </p:nvPr>
        </p:nvSpPr>
        <p:spPr>
          <a:xfrm>
            <a:off x="427124" y="625811"/>
            <a:ext cx="10067181" cy="1143834"/>
          </a:xfrm>
        </p:spPr>
        <p:txBody>
          <a:bodyPr>
            <a:normAutofit fontScale="90000"/>
          </a:bodyPr>
          <a:lstStyle/>
          <a:p>
            <a:r>
              <a:rPr lang="en-US" b="1">
                <a:solidFill>
                  <a:schemeClr val="accent4">
                    <a:lumMod val="75000"/>
                  </a:schemeClr>
                </a:solidFill>
              </a:rPr>
              <a:t>GOAL #1: </a:t>
            </a:r>
            <a:r>
              <a:rPr lang="en-US">
                <a:solidFill>
                  <a:schemeClr val="accent4">
                    <a:lumMod val="75000"/>
                  </a:schemeClr>
                </a:solidFill>
              </a:rPr>
              <a:t>Expand City participation in local and regional homelessness system planning bodies</a:t>
            </a:r>
            <a:br>
              <a:rPr lang="en-US">
                <a:solidFill>
                  <a:schemeClr val="accent4">
                    <a:lumMod val="75000"/>
                  </a:schemeClr>
                </a:solidFill>
              </a:rPr>
            </a:br>
            <a:r>
              <a:rPr lang="en-US">
                <a:solidFill>
                  <a:schemeClr val="accent4">
                    <a:lumMod val="75000"/>
                  </a:schemeClr>
                </a:solidFill>
              </a:rPr>
              <a:t> </a:t>
            </a:r>
          </a:p>
        </p:txBody>
      </p:sp>
      <p:pic>
        <p:nvPicPr>
          <p:cNvPr id="23" name="Picture 22" descr="People working on a computer">
            <a:extLst>
              <a:ext uri="{FF2B5EF4-FFF2-40B4-BE49-F238E27FC236}">
                <a16:creationId xmlns:a16="http://schemas.microsoft.com/office/drawing/2014/main" id="{987AA5C4-E071-F1EE-16F9-B44795E4011C}"/>
              </a:ext>
            </a:extLst>
          </p:cNvPr>
          <p:cNvPicPr>
            <a:picLocks noChangeAspect="1"/>
          </p:cNvPicPr>
          <p:nvPr/>
        </p:nvPicPr>
        <p:blipFill>
          <a:blip r:embed="rId3">
            <a:alphaModFix/>
          </a:blip>
          <a:stretch>
            <a:fillRect/>
          </a:stretch>
        </p:blipFill>
        <p:spPr>
          <a:xfrm>
            <a:off x="448896" y="2100944"/>
            <a:ext cx="5185740" cy="3457160"/>
          </a:xfrm>
          <a:prstGeom prst="rect">
            <a:avLst/>
          </a:prstGeom>
          <a:ln w="12700">
            <a:solidFill>
              <a:srgbClr val="1A2A5A"/>
            </a:solidFill>
          </a:ln>
          <a:effectLst>
            <a:outerShdw blurRad="292100" dist="139700" dir="2700000" algn="tl" rotWithShape="0">
              <a:srgbClr val="333333">
                <a:alpha val="65000"/>
              </a:srgbClr>
            </a:outerShdw>
          </a:effectLst>
        </p:spPr>
      </p:pic>
      <p:pic>
        <p:nvPicPr>
          <p:cNvPr id="4" name="Picture 3">
            <a:extLst>
              <a:ext uri="{FF2B5EF4-FFF2-40B4-BE49-F238E27FC236}">
                <a16:creationId xmlns:a16="http://schemas.microsoft.com/office/drawing/2014/main" id="{0063B66A-114D-EB99-EE36-BB37115CE798}"/>
              </a:ext>
            </a:extLst>
          </p:cNvPr>
          <p:cNvPicPr>
            <a:picLocks noChangeAspect="1"/>
          </p:cNvPicPr>
          <p:nvPr/>
        </p:nvPicPr>
        <p:blipFill>
          <a:blip r:embed="rId4"/>
          <a:stretch>
            <a:fillRect/>
          </a:stretch>
        </p:blipFill>
        <p:spPr>
          <a:xfrm>
            <a:off x="10777377" y="137631"/>
            <a:ext cx="1331574" cy="1331574"/>
          </a:xfrm>
          <a:prstGeom prst="rect">
            <a:avLst/>
          </a:prstGeom>
        </p:spPr>
      </p:pic>
      <p:cxnSp>
        <p:nvCxnSpPr>
          <p:cNvPr id="5" name="Straight Connector 4">
            <a:extLst>
              <a:ext uri="{FF2B5EF4-FFF2-40B4-BE49-F238E27FC236}">
                <a16:creationId xmlns:a16="http://schemas.microsoft.com/office/drawing/2014/main" id="{77699868-BE0E-4C1C-F58C-5BD4F9E4D9B8}"/>
              </a:ext>
            </a:extLst>
          </p:cNvPr>
          <p:cNvCxnSpPr/>
          <p:nvPr/>
        </p:nvCxnSpPr>
        <p:spPr>
          <a:xfrm>
            <a:off x="517793" y="1469205"/>
            <a:ext cx="10201619" cy="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14751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CC1D1CB-0317-F64E-BE7D-CF6616E1DA41}"/>
              </a:ext>
            </a:extLst>
          </p:cNvPr>
          <p:cNvSpPr>
            <a:spLocks noGrp="1"/>
          </p:cNvSpPr>
          <p:nvPr>
            <p:ph sz="half" idx="1"/>
          </p:nvPr>
        </p:nvSpPr>
        <p:spPr>
          <a:xfrm>
            <a:off x="6041858" y="1802303"/>
            <a:ext cx="5645993" cy="4620268"/>
          </a:xfrm>
        </p:spPr>
        <p:txBody>
          <a:bodyPr vert="horz" lIns="91440" tIns="45720" rIns="91440" bIns="45720" rtlCol="0" anchor="t">
            <a:normAutofit fontScale="77500" lnSpcReduction="20000"/>
          </a:bodyPr>
          <a:lstStyle/>
          <a:p>
            <a:r>
              <a:rPr lang="en-US" sz="3200">
                <a:solidFill>
                  <a:srgbClr val="2C4E8C"/>
                </a:solidFill>
              </a:rPr>
              <a:t>ACTIONS</a:t>
            </a:r>
          </a:p>
          <a:p>
            <a:pPr marL="457200" indent="-457200">
              <a:lnSpc>
                <a:spcPct val="130000"/>
              </a:lnSpc>
              <a:buFont typeface="+mj-lt"/>
              <a:buAutoNum type="arabicPeriod"/>
            </a:pPr>
            <a:r>
              <a:rPr lang="en-US" sz="2400" b="0">
                <a:solidFill>
                  <a:srgbClr val="2C4E8C"/>
                </a:solidFill>
                <a:latin typeface="Avenir Next LT Pro"/>
              </a:rPr>
              <a:t>Develop and operate the City’s homelessness prevention program through the Emergency Services Division to serve individuals and families at-risk of homelessness. </a:t>
            </a:r>
            <a:endParaRPr lang="en-US" sz="2400" b="0">
              <a:solidFill>
                <a:srgbClr val="2C4E8C"/>
              </a:solidFill>
            </a:endParaRPr>
          </a:p>
          <a:p>
            <a:pPr marL="457200" indent="-457200">
              <a:lnSpc>
                <a:spcPct val="130000"/>
              </a:lnSpc>
              <a:buFont typeface="+mj-lt"/>
              <a:buAutoNum type="arabicPeriod"/>
            </a:pPr>
            <a:r>
              <a:rPr lang="en-US" sz="2400" b="0">
                <a:solidFill>
                  <a:srgbClr val="2C4E8C"/>
                </a:solidFill>
              </a:rPr>
              <a:t>Designate city resources for prevention and diversion program expansion and/or sustainability beyond current program period.</a:t>
            </a:r>
          </a:p>
          <a:p>
            <a:pPr marL="457200" indent="-457200">
              <a:lnSpc>
                <a:spcPct val="130000"/>
              </a:lnSpc>
              <a:buFont typeface="+mj-lt"/>
              <a:buAutoNum type="arabicPeriod"/>
            </a:pPr>
            <a:r>
              <a:rPr lang="en-US" sz="2400" b="0">
                <a:solidFill>
                  <a:srgbClr val="2C4E8C"/>
                </a:solidFill>
              </a:rPr>
              <a:t>Expand access to basic needs services within Gardena (showers, laundry, mailing address, transportation resources, </a:t>
            </a:r>
            <a:r>
              <a:rPr lang="en-US" sz="2400" b="0" err="1">
                <a:solidFill>
                  <a:srgbClr val="2C4E8C"/>
                </a:solidFill>
              </a:rPr>
              <a:t>etc</a:t>
            </a:r>
            <a:r>
              <a:rPr lang="en-US" sz="2400" b="0">
                <a:solidFill>
                  <a:srgbClr val="2C4E8C"/>
                </a:solidFill>
              </a:rPr>
              <a:t>).</a:t>
            </a:r>
          </a:p>
          <a:p>
            <a:endParaRPr lang="en-US"/>
          </a:p>
        </p:txBody>
      </p:sp>
      <p:sp>
        <p:nvSpPr>
          <p:cNvPr id="3" name="Title 2">
            <a:extLst>
              <a:ext uri="{FF2B5EF4-FFF2-40B4-BE49-F238E27FC236}">
                <a16:creationId xmlns:a16="http://schemas.microsoft.com/office/drawing/2014/main" id="{C8E91D53-1E4D-5847-BD52-0370764E01F3}"/>
              </a:ext>
            </a:extLst>
          </p:cNvPr>
          <p:cNvSpPr>
            <a:spLocks noGrp="1"/>
          </p:cNvSpPr>
          <p:nvPr>
            <p:ph type="title"/>
          </p:nvPr>
        </p:nvSpPr>
        <p:spPr>
          <a:xfrm>
            <a:off x="427124" y="647583"/>
            <a:ext cx="10067181" cy="1143834"/>
          </a:xfrm>
        </p:spPr>
        <p:txBody>
          <a:bodyPr>
            <a:normAutofit fontScale="90000"/>
          </a:bodyPr>
          <a:lstStyle/>
          <a:p>
            <a:r>
              <a:rPr lang="en-US" b="1">
                <a:solidFill>
                  <a:schemeClr val="accent4">
                    <a:lumMod val="75000"/>
                  </a:schemeClr>
                </a:solidFill>
              </a:rPr>
              <a:t>GOAL #2: </a:t>
            </a:r>
            <a:r>
              <a:rPr lang="en-US">
                <a:solidFill>
                  <a:schemeClr val="accent4">
                    <a:lumMod val="75000"/>
                  </a:schemeClr>
                </a:solidFill>
              </a:rPr>
              <a:t>Increase coordination between City, local non-profits, and regional homeless service and housing providers</a:t>
            </a:r>
            <a:br>
              <a:rPr lang="en-US">
                <a:solidFill>
                  <a:schemeClr val="accent4">
                    <a:lumMod val="75000"/>
                  </a:schemeClr>
                </a:solidFill>
              </a:rPr>
            </a:br>
            <a:r>
              <a:rPr lang="en-US">
                <a:solidFill>
                  <a:schemeClr val="accent4">
                    <a:lumMod val="75000"/>
                  </a:schemeClr>
                </a:solidFill>
              </a:rPr>
              <a:t> </a:t>
            </a:r>
          </a:p>
        </p:txBody>
      </p:sp>
      <p:pic>
        <p:nvPicPr>
          <p:cNvPr id="8" name="Picture 7" descr="People in a classroom">
            <a:extLst>
              <a:ext uri="{FF2B5EF4-FFF2-40B4-BE49-F238E27FC236}">
                <a16:creationId xmlns:a16="http://schemas.microsoft.com/office/drawing/2014/main" id="{ED9AB839-90F3-AE5B-0189-F4963880A5FE}"/>
              </a:ext>
            </a:extLst>
          </p:cNvPr>
          <p:cNvPicPr>
            <a:picLocks noChangeAspect="1"/>
          </p:cNvPicPr>
          <p:nvPr/>
        </p:nvPicPr>
        <p:blipFill>
          <a:blip r:embed="rId3"/>
          <a:stretch>
            <a:fillRect/>
          </a:stretch>
        </p:blipFill>
        <p:spPr>
          <a:xfrm>
            <a:off x="504149" y="1997221"/>
            <a:ext cx="5101994" cy="3489180"/>
          </a:xfrm>
          <a:prstGeom prst="rect">
            <a:avLst/>
          </a:prstGeom>
          <a:ln w="12700">
            <a:solidFill>
              <a:schemeClr val="tx1"/>
            </a:solidFill>
          </a:ln>
          <a:effectLst>
            <a:outerShdw blurRad="292100" dist="139700" dir="2700000" algn="tl" rotWithShape="0">
              <a:srgbClr val="333333">
                <a:alpha val="65000"/>
              </a:srgbClr>
            </a:outerShdw>
          </a:effectLst>
        </p:spPr>
      </p:pic>
      <p:pic>
        <p:nvPicPr>
          <p:cNvPr id="4" name="Picture 3">
            <a:extLst>
              <a:ext uri="{FF2B5EF4-FFF2-40B4-BE49-F238E27FC236}">
                <a16:creationId xmlns:a16="http://schemas.microsoft.com/office/drawing/2014/main" id="{EDCD2AAB-6337-E441-BA62-40A10C053C0E}"/>
              </a:ext>
            </a:extLst>
          </p:cNvPr>
          <p:cNvPicPr>
            <a:picLocks noChangeAspect="1"/>
          </p:cNvPicPr>
          <p:nvPr/>
        </p:nvPicPr>
        <p:blipFill>
          <a:blip r:embed="rId4"/>
          <a:stretch>
            <a:fillRect/>
          </a:stretch>
        </p:blipFill>
        <p:spPr>
          <a:xfrm>
            <a:off x="10777377" y="137631"/>
            <a:ext cx="1331574" cy="1331574"/>
          </a:xfrm>
          <a:prstGeom prst="rect">
            <a:avLst/>
          </a:prstGeom>
        </p:spPr>
      </p:pic>
      <p:cxnSp>
        <p:nvCxnSpPr>
          <p:cNvPr id="5" name="Straight Connector 4">
            <a:extLst>
              <a:ext uri="{FF2B5EF4-FFF2-40B4-BE49-F238E27FC236}">
                <a16:creationId xmlns:a16="http://schemas.microsoft.com/office/drawing/2014/main" id="{DEFC4454-D395-50C5-7FED-5A6D633027BD}"/>
              </a:ext>
            </a:extLst>
          </p:cNvPr>
          <p:cNvCxnSpPr/>
          <p:nvPr/>
        </p:nvCxnSpPr>
        <p:spPr>
          <a:xfrm>
            <a:off x="517793" y="1469205"/>
            <a:ext cx="10201619" cy="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740340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CC1D1CB-0317-F64E-BE7D-CF6616E1DA41}"/>
              </a:ext>
            </a:extLst>
          </p:cNvPr>
          <p:cNvSpPr>
            <a:spLocks noGrp="1"/>
          </p:cNvSpPr>
          <p:nvPr>
            <p:ph sz="half" idx="1"/>
          </p:nvPr>
        </p:nvSpPr>
        <p:spPr>
          <a:xfrm>
            <a:off x="6041858" y="1878505"/>
            <a:ext cx="5758256" cy="4696466"/>
          </a:xfrm>
        </p:spPr>
        <p:txBody>
          <a:bodyPr>
            <a:normAutofit fontScale="85000" lnSpcReduction="10000"/>
          </a:bodyPr>
          <a:lstStyle/>
          <a:p>
            <a:r>
              <a:rPr lang="en-US" sz="3200">
                <a:solidFill>
                  <a:srgbClr val="2C4E8C"/>
                </a:solidFill>
              </a:rPr>
              <a:t>ACTIONS</a:t>
            </a:r>
          </a:p>
          <a:p>
            <a:pPr marL="457200" indent="-457200">
              <a:lnSpc>
                <a:spcPct val="120000"/>
              </a:lnSpc>
              <a:buFont typeface="+mj-lt"/>
              <a:buAutoNum type="arabicPeriod" startAt="4"/>
            </a:pPr>
            <a:r>
              <a:rPr lang="en-US" sz="2400" b="0">
                <a:solidFill>
                  <a:srgbClr val="2C4E8C"/>
                </a:solidFill>
              </a:rPr>
              <a:t>Expand outreach and engagement services focused on people living unsheltered in Gardena including </a:t>
            </a:r>
            <a:r>
              <a:rPr lang="en-US" sz="2400" b="0" err="1">
                <a:solidFill>
                  <a:srgbClr val="2C4E8C"/>
                </a:solidFill>
              </a:rPr>
              <a:t>GHMET</a:t>
            </a:r>
            <a:r>
              <a:rPr lang="en-US" sz="2400" b="0">
                <a:solidFill>
                  <a:srgbClr val="2C4E8C"/>
                </a:solidFill>
              </a:rPr>
              <a:t> (Gardena/Hawthorne Mental Evaluation Team).</a:t>
            </a:r>
          </a:p>
          <a:p>
            <a:pPr marL="457200" indent="-457200">
              <a:lnSpc>
                <a:spcPct val="120000"/>
              </a:lnSpc>
              <a:buFont typeface="+mj-lt"/>
              <a:buAutoNum type="arabicPeriod" startAt="4"/>
            </a:pPr>
            <a:r>
              <a:rPr lang="en-US" sz="2400" b="0">
                <a:solidFill>
                  <a:srgbClr val="2C4E8C"/>
                </a:solidFill>
              </a:rPr>
              <a:t>Improve access to emergency housing/ temporary placements.</a:t>
            </a:r>
          </a:p>
          <a:p>
            <a:pPr marL="457200" indent="-457200">
              <a:lnSpc>
                <a:spcPct val="120000"/>
              </a:lnSpc>
              <a:buFont typeface="+mj-lt"/>
              <a:buAutoNum type="arabicPeriod" startAt="4"/>
            </a:pPr>
            <a:r>
              <a:rPr lang="en-US" sz="2400" b="0">
                <a:solidFill>
                  <a:srgbClr val="2C4E8C"/>
                </a:solidFill>
              </a:rPr>
              <a:t>Explore and, as appropriate, pursue opportunities to apply for and/or direct funds to existing strategies and programs addressing homelessness in Gardena.</a:t>
            </a:r>
          </a:p>
          <a:p>
            <a:endParaRPr lang="en-US"/>
          </a:p>
        </p:txBody>
      </p:sp>
      <p:sp>
        <p:nvSpPr>
          <p:cNvPr id="3" name="Title 2">
            <a:extLst>
              <a:ext uri="{FF2B5EF4-FFF2-40B4-BE49-F238E27FC236}">
                <a16:creationId xmlns:a16="http://schemas.microsoft.com/office/drawing/2014/main" id="{C8E91D53-1E4D-5847-BD52-0370764E01F3}"/>
              </a:ext>
            </a:extLst>
          </p:cNvPr>
          <p:cNvSpPr>
            <a:spLocks noGrp="1"/>
          </p:cNvSpPr>
          <p:nvPr>
            <p:ph type="title"/>
          </p:nvPr>
        </p:nvSpPr>
        <p:spPr>
          <a:xfrm>
            <a:off x="427124" y="647583"/>
            <a:ext cx="10067181" cy="1143834"/>
          </a:xfrm>
        </p:spPr>
        <p:txBody>
          <a:bodyPr>
            <a:normAutofit fontScale="90000"/>
          </a:bodyPr>
          <a:lstStyle/>
          <a:p>
            <a:r>
              <a:rPr lang="en-US" b="1">
                <a:solidFill>
                  <a:schemeClr val="accent4">
                    <a:lumMod val="75000"/>
                  </a:schemeClr>
                </a:solidFill>
              </a:rPr>
              <a:t>GOAL #2: </a:t>
            </a:r>
            <a:r>
              <a:rPr lang="en-US">
                <a:solidFill>
                  <a:schemeClr val="accent4">
                    <a:lumMod val="75000"/>
                  </a:schemeClr>
                </a:solidFill>
              </a:rPr>
              <a:t>Increase coordination between City, local non-profits, and regional homeless service and housing providers</a:t>
            </a:r>
            <a:br>
              <a:rPr lang="en-US">
                <a:solidFill>
                  <a:schemeClr val="accent4">
                    <a:lumMod val="75000"/>
                  </a:schemeClr>
                </a:solidFill>
              </a:rPr>
            </a:br>
            <a:r>
              <a:rPr lang="en-US">
                <a:solidFill>
                  <a:schemeClr val="accent4">
                    <a:lumMod val="75000"/>
                  </a:schemeClr>
                </a:solidFill>
              </a:rPr>
              <a:t> </a:t>
            </a:r>
          </a:p>
        </p:txBody>
      </p:sp>
      <p:pic>
        <p:nvPicPr>
          <p:cNvPr id="5" name="Picture 4" descr="Teacher assisting student">
            <a:extLst>
              <a:ext uri="{FF2B5EF4-FFF2-40B4-BE49-F238E27FC236}">
                <a16:creationId xmlns:a16="http://schemas.microsoft.com/office/drawing/2014/main" id="{96808F88-AC6D-8527-D823-F58F97038AD3}"/>
              </a:ext>
            </a:extLst>
          </p:cNvPr>
          <p:cNvPicPr>
            <a:picLocks noChangeAspect="1"/>
          </p:cNvPicPr>
          <p:nvPr/>
        </p:nvPicPr>
        <p:blipFill>
          <a:blip r:embed="rId3"/>
          <a:stretch>
            <a:fillRect/>
          </a:stretch>
        </p:blipFill>
        <p:spPr>
          <a:xfrm>
            <a:off x="535407" y="2172421"/>
            <a:ext cx="5015733" cy="3343821"/>
          </a:xfrm>
          <a:prstGeom prst="rect">
            <a:avLst/>
          </a:prstGeom>
          <a:ln w="12700">
            <a:solidFill>
              <a:srgbClr val="1A2A5A"/>
            </a:solidFill>
          </a:ln>
          <a:effectLst>
            <a:outerShdw blurRad="292100" dist="139700" dir="2700000" algn="tl" rotWithShape="0">
              <a:srgbClr val="333333">
                <a:alpha val="65000"/>
              </a:srgbClr>
            </a:outerShdw>
          </a:effectLst>
        </p:spPr>
      </p:pic>
      <p:pic>
        <p:nvPicPr>
          <p:cNvPr id="4" name="Picture 3">
            <a:extLst>
              <a:ext uri="{FF2B5EF4-FFF2-40B4-BE49-F238E27FC236}">
                <a16:creationId xmlns:a16="http://schemas.microsoft.com/office/drawing/2014/main" id="{9FBA5AA2-5A0D-AA60-3FA8-799937D84D27}"/>
              </a:ext>
            </a:extLst>
          </p:cNvPr>
          <p:cNvPicPr>
            <a:picLocks noChangeAspect="1"/>
          </p:cNvPicPr>
          <p:nvPr/>
        </p:nvPicPr>
        <p:blipFill>
          <a:blip r:embed="rId4"/>
          <a:stretch>
            <a:fillRect/>
          </a:stretch>
        </p:blipFill>
        <p:spPr>
          <a:xfrm>
            <a:off x="10777377" y="137631"/>
            <a:ext cx="1331574" cy="1331574"/>
          </a:xfrm>
          <a:prstGeom prst="rect">
            <a:avLst/>
          </a:prstGeom>
        </p:spPr>
      </p:pic>
      <p:cxnSp>
        <p:nvCxnSpPr>
          <p:cNvPr id="6" name="Straight Connector 5">
            <a:extLst>
              <a:ext uri="{FF2B5EF4-FFF2-40B4-BE49-F238E27FC236}">
                <a16:creationId xmlns:a16="http://schemas.microsoft.com/office/drawing/2014/main" id="{7F485319-0D11-1821-A27F-275552640FF6}"/>
              </a:ext>
            </a:extLst>
          </p:cNvPr>
          <p:cNvCxnSpPr/>
          <p:nvPr/>
        </p:nvCxnSpPr>
        <p:spPr>
          <a:xfrm>
            <a:off x="517793" y="1469205"/>
            <a:ext cx="10201619" cy="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199222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CC1D1CB-0317-F64E-BE7D-CF6616E1DA41}"/>
              </a:ext>
            </a:extLst>
          </p:cNvPr>
          <p:cNvSpPr>
            <a:spLocks noGrp="1"/>
          </p:cNvSpPr>
          <p:nvPr>
            <p:ph sz="half" idx="1"/>
          </p:nvPr>
        </p:nvSpPr>
        <p:spPr/>
        <p:txBody>
          <a:bodyPr>
            <a:normAutofit/>
          </a:bodyPr>
          <a:lstStyle/>
          <a:p>
            <a:r>
              <a:rPr lang="en-US">
                <a:solidFill>
                  <a:srgbClr val="2C4E8C"/>
                </a:solidFill>
              </a:rPr>
              <a:t>ACTIONS</a:t>
            </a:r>
          </a:p>
          <a:p>
            <a:pPr marL="457200" indent="-457200">
              <a:lnSpc>
                <a:spcPct val="110000"/>
              </a:lnSpc>
              <a:buFont typeface="+mj-lt"/>
              <a:buAutoNum type="arabicPeriod"/>
            </a:pPr>
            <a:r>
              <a:rPr lang="en-US" sz="2000" b="0">
                <a:solidFill>
                  <a:srgbClr val="2C4E8C"/>
                </a:solidFill>
              </a:rPr>
              <a:t>Develop and implement a training strategy for city departments regarding availability of and ways to access homelessness response resources. </a:t>
            </a:r>
          </a:p>
          <a:p>
            <a:pPr marL="457200" indent="-457200">
              <a:lnSpc>
                <a:spcPct val="110000"/>
              </a:lnSpc>
              <a:buFont typeface="+mj-lt"/>
              <a:buAutoNum type="arabicPeriod"/>
            </a:pPr>
            <a:r>
              <a:rPr lang="en-US" sz="2000" b="0">
                <a:solidFill>
                  <a:srgbClr val="2C4E8C"/>
                </a:solidFill>
              </a:rPr>
              <a:t>Develop partnership with schools and organizations that serve families with children and provide regular updates on available resources including homelessness prevention resources.</a:t>
            </a:r>
          </a:p>
        </p:txBody>
      </p:sp>
      <p:sp>
        <p:nvSpPr>
          <p:cNvPr id="3" name="Title 2">
            <a:extLst>
              <a:ext uri="{FF2B5EF4-FFF2-40B4-BE49-F238E27FC236}">
                <a16:creationId xmlns:a16="http://schemas.microsoft.com/office/drawing/2014/main" id="{C8E91D53-1E4D-5847-BD52-0370764E01F3}"/>
              </a:ext>
            </a:extLst>
          </p:cNvPr>
          <p:cNvSpPr>
            <a:spLocks noGrp="1"/>
          </p:cNvSpPr>
          <p:nvPr>
            <p:ph type="title"/>
          </p:nvPr>
        </p:nvSpPr>
        <p:spPr>
          <a:xfrm>
            <a:off x="427124" y="820729"/>
            <a:ext cx="10067181" cy="1143834"/>
          </a:xfrm>
        </p:spPr>
        <p:txBody>
          <a:bodyPr>
            <a:normAutofit fontScale="90000"/>
          </a:bodyPr>
          <a:lstStyle/>
          <a:p>
            <a:r>
              <a:rPr lang="en-US" b="1">
                <a:solidFill>
                  <a:schemeClr val="accent4">
                    <a:lumMod val="75000"/>
                  </a:schemeClr>
                </a:solidFill>
              </a:rPr>
              <a:t>GOAL #3: </a:t>
            </a:r>
            <a:r>
              <a:rPr lang="en-US">
                <a:solidFill>
                  <a:schemeClr val="accent4">
                    <a:lumMod val="75000"/>
                  </a:schemeClr>
                </a:solidFill>
              </a:rPr>
              <a:t>Increase education about homelessness in Gardena to expand awareness about best practices and available resources. </a:t>
            </a:r>
            <a:br>
              <a:rPr lang="en-US">
                <a:solidFill>
                  <a:schemeClr val="accent4">
                    <a:lumMod val="75000"/>
                  </a:schemeClr>
                </a:solidFill>
              </a:rPr>
            </a:br>
            <a:br>
              <a:rPr lang="en-US">
                <a:solidFill>
                  <a:schemeClr val="accent4">
                    <a:lumMod val="75000"/>
                  </a:schemeClr>
                </a:solidFill>
              </a:rPr>
            </a:br>
            <a:r>
              <a:rPr lang="en-US">
                <a:solidFill>
                  <a:schemeClr val="accent4">
                    <a:lumMod val="75000"/>
                  </a:schemeClr>
                </a:solidFill>
              </a:rPr>
              <a:t> </a:t>
            </a:r>
          </a:p>
        </p:txBody>
      </p:sp>
      <p:pic>
        <p:nvPicPr>
          <p:cNvPr id="8" name="Picture 7" descr="Office workers at whiteboard">
            <a:extLst>
              <a:ext uri="{FF2B5EF4-FFF2-40B4-BE49-F238E27FC236}">
                <a16:creationId xmlns:a16="http://schemas.microsoft.com/office/drawing/2014/main" id="{4871AFCD-7144-F129-2630-77AD5C2D11D1}"/>
              </a:ext>
            </a:extLst>
          </p:cNvPr>
          <p:cNvPicPr>
            <a:picLocks noChangeAspect="1"/>
          </p:cNvPicPr>
          <p:nvPr/>
        </p:nvPicPr>
        <p:blipFill>
          <a:blip r:embed="rId3"/>
          <a:stretch>
            <a:fillRect/>
          </a:stretch>
        </p:blipFill>
        <p:spPr>
          <a:xfrm>
            <a:off x="459782" y="1964564"/>
            <a:ext cx="5214543" cy="3478294"/>
          </a:xfrm>
          <a:prstGeom prst="rect">
            <a:avLst/>
          </a:prstGeom>
          <a:ln w="12700">
            <a:solidFill>
              <a:schemeClr val="tx1"/>
            </a:solidFill>
          </a:ln>
          <a:effectLst>
            <a:outerShdw blurRad="292100" dist="139700" dir="2700000" algn="tl" rotWithShape="0">
              <a:srgbClr val="333333">
                <a:alpha val="65000"/>
              </a:srgbClr>
            </a:outerShdw>
          </a:effectLst>
        </p:spPr>
      </p:pic>
      <p:pic>
        <p:nvPicPr>
          <p:cNvPr id="4" name="Picture 3">
            <a:extLst>
              <a:ext uri="{FF2B5EF4-FFF2-40B4-BE49-F238E27FC236}">
                <a16:creationId xmlns:a16="http://schemas.microsoft.com/office/drawing/2014/main" id="{D819A7AE-8B81-CB8D-936A-779F8F6AE90F}"/>
              </a:ext>
            </a:extLst>
          </p:cNvPr>
          <p:cNvPicPr>
            <a:picLocks noChangeAspect="1"/>
          </p:cNvPicPr>
          <p:nvPr/>
        </p:nvPicPr>
        <p:blipFill>
          <a:blip r:embed="rId4"/>
          <a:stretch>
            <a:fillRect/>
          </a:stretch>
        </p:blipFill>
        <p:spPr>
          <a:xfrm>
            <a:off x="10777377" y="137631"/>
            <a:ext cx="1331574" cy="1331574"/>
          </a:xfrm>
          <a:prstGeom prst="rect">
            <a:avLst/>
          </a:prstGeom>
        </p:spPr>
      </p:pic>
      <p:cxnSp>
        <p:nvCxnSpPr>
          <p:cNvPr id="5" name="Straight Connector 4">
            <a:extLst>
              <a:ext uri="{FF2B5EF4-FFF2-40B4-BE49-F238E27FC236}">
                <a16:creationId xmlns:a16="http://schemas.microsoft.com/office/drawing/2014/main" id="{C24FE0F4-24D5-B6DF-4D82-761D0AAD4CAA}"/>
              </a:ext>
            </a:extLst>
          </p:cNvPr>
          <p:cNvCxnSpPr/>
          <p:nvPr/>
        </p:nvCxnSpPr>
        <p:spPr>
          <a:xfrm>
            <a:off x="517793" y="1469205"/>
            <a:ext cx="10201619" cy="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60562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CC1D1CB-0317-F64E-BE7D-CF6616E1DA41}"/>
              </a:ext>
            </a:extLst>
          </p:cNvPr>
          <p:cNvSpPr>
            <a:spLocks noGrp="1"/>
          </p:cNvSpPr>
          <p:nvPr>
            <p:ph sz="half" idx="1"/>
          </p:nvPr>
        </p:nvSpPr>
        <p:spPr/>
        <p:txBody>
          <a:bodyPr>
            <a:normAutofit/>
          </a:bodyPr>
          <a:lstStyle/>
          <a:p>
            <a:r>
              <a:rPr lang="en-US">
                <a:solidFill>
                  <a:srgbClr val="2C4E8C"/>
                </a:solidFill>
              </a:rPr>
              <a:t>ACTIONS</a:t>
            </a:r>
          </a:p>
          <a:p>
            <a:pPr marL="457200" indent="-457200">
              <a:lnSpc>
                <a:spcPct val="110000"/>
              </a:lnSpc>
              <a:buFont typeface="+mj-lt"/>
              <a:buAutoNum type="arabicPeriod" startAt="3"/>
            </a:pPr>
            <a:r>
              <a:rPr lang="en-US" sz="2000" b="0">
                <a:solidFill>
                  <a:srgbClr val="2C4E8C"/>
                </a:solidFill>
              </a:rPr>
              <a:t>Develop and implement a communications strategy to increase awareness within Gardena about homelessness and available prevention and response resources, including a strategy that is tailored toward local schools, healthcare facilities, and business community.</a:t>
            </a:r>
          </a:p>
        </p:txBody>
      </p:sp>
      <p:sp>
        <p:nvSpPr>
          <p:cNvPr id="3" name="Title 2">
            <a:extLst>
              <a:ext uri="{FF2B5EF4-FFF2-40B4-BE49-F238E27FC236}">
                <a16:creationId xmlns:a16="http://schemas.microsoft.com/office/drawing/2014/main" id="{C8E91D53-1E4D-5847-BD52-0370764E01F3}"/>
              </a:ext>
            </a:extLst>
          </p:cNvPr>
          <p:cNvSpPr>
            <a:spLocks noGrp="1"/>
          </p:cNvSpPr>
          <p:nvPr>
            <p:ph type="title"/>
          </p:nvPr>
        </p:nvSpPr>
        <p:spPr>
          <a:xfrm>
            <a:off x="427124" y="820729"/>
            <a:ext cx="10067181" cy="1143834"/>
          </a:xfrm>
        </p:spPr>
        <p:txBody>
          <a:bodyPr>
            <a:normAutofit fontScale="90000"/>
          </a:bodyPr>
          <a:lstStyle/>
          <a:p>
            <a:r>
              <a:rPr lang="en-US" b="1">
                <a:solidFill>
                  <a:schemeClr val="accent4">
                    <a:lumMod val="75000"/>
                  </a:schemeClr>
                </a:solidFill>
              </a:rPr>
              <a:t>GOAL #3: </a:t>
            </a:r>
            <a:r>
              <a:rPr lang="en-US">
                <a:solidFill>
                  <a:schemeClr val="accent4">
                    <a:lumMod val="75000"/>
                  </a:schemeClr>
                </a:solidFill>
              </a:rPr>
              <a:t>Increase education about homelessness in Gardena to expand awareness about best practices and available resources. </a:t>
            </a:r>
            <a:br>
              <a:rPr lang="en-US">
                <a:solidFill>
                  <a:schemeClr val="accent4">
                    <a:lumMod val="75000"/>
                  </a:schemeClr>
                </a:solidFill>
              </a:rPr>
            </a:br>
            <a:br>
              <a:rPr lang="en-US">
                <a:solidFill>
                  <a:schemeClr val="accent4">
                    <a:lumMod val="75000"/>
                  </a:schemeClr>
                </a:solidFill>
              </a:rPr>
            </a:br>
            <a:r>
              <a:rPr lang="en-US">
                <a:solidFill>
                  <a:schemeClr val="accent4">
                    <a:lumMod val="75000"/>
                  </a:schemeClr>
                </a:solidFill>
              </a:rPr>
              <a:t> </a:t>
            </a:r>
          </a:p>
        </p:txBody>
      </p:sp>
      <p:pic>
        <p:nvPicPr>
          <p:cNvPr id="5" name="Picture 4" descr="Businesswoman at whiteboard leading meeting in conference room">
            <a:extLst>
              <a:ext uri="{FF2B5EF4-FFF2-40B4-BE49-F238E27FC236}">
                <a16:creationId xmlns:a16="http://schemas.microsoft.com/office/drawing/2014/main" id="{7E185751-30F7-CA46-148B-B1D0AF3D1F1D}"/>
              </a:ext>
            </a:extLst>
          </p:cNvPr>
          <p:cNvPicPr>
            <a:picLocks noChangeAspect="1"/>
          </p:cNvPicPr>
          <p:nvPr/>
        </p:nvPicPr>
        <p:blipFill>
          <a:blip r:embed="rId3"/>
          <a:stretch>
            <a:fillRect/>
          </a:stretch>
        </p:blipFill>
        <p:spPr>
          <a:xfrm>
            <a:off x="662113" y="2111829"/>
            <a:ext cx="4867830" cy="3244428"/>
          </a:xfrm>
          <a:prstGeom prst="rect">
            <a:avLst/>
          </a:prstGeom>
          <a:ln w="12700">
            <a:solidFill>
              <a:srgbClr val="1A2A5A"/>
            </a:solidFill>
          </a:ln>
          <a:effectLst>
            <a:outerShdw blurRad="292100" dist="139700" dir="2700000" algn="tl" rotWithShape="0">
              <a:srgbClr val="333333">
                <a:alpha val="65000"/>
              </a:srgbClr>
            </a:outerShdw>
          </a:effectLst>
        </p:spPr>
      </p:pic>
      <p:pic>
        <p:nvPicPr>
          <p:cNvPr id="4" name="Picture 3">
            <a:extLst>
              <a:ext uri="{FF2B5EF4-FFF2-40B4-BE49-F238E27FC236}">
                <a16:creationId xmlns:a16="http://schemas.microsoft.com/office/drawing/2014/main" id="{20135C86-6F40-AB45-2F93-D6F6E0DB970D}"/>
              </a:ext>
            </a:extLst>
          </p:cNvPr>
          <p:cNvPicPr>
            <a:picLocks noChangeAspect="1"/>
          </p:cNvPicPr>
          <p:nvPr/>
        </p:nvPicPr>
        <p:blipFill>
          <a:blip r:embed="rId4"/>
          <a:stretch>
            <a:fillRect/>
          </a:stretch>
        </p:blipFill>
        <p:spPr>
          <a:xfrm>
            <a:off x="10777377" y="137631"/>
            <a:ext cx="1331574" cy="1331574"/>
          </a:xfrm>
          <a:prstGeom prst="rect">
            <a:avLst/>
          </a:prstGeom>
        </p:spPr>
      </p:pic>
      <p:cxnSp>
        <p:nvCxnSpPr>
          <p:cNvPr id="6" name="Straight Connector 5">
            <a:extLst>
              <a:ext uri="{FF2B5EF4-FFF2-40B4-BE49-F238E27FC236}">
                <a16:creationId xmlns:a16="http://schemas.microsoft.com/office/drawing/2014/main" id="{5900B10E-B63B-8662-0567-F45C4146D816}"/>
              </a:ext>
            </a:extLst>
          </p:cNvPr>
          <p:cNvCxnSpPr/>
          <p:nvPr/>
        </p:nvCxnSpPr>
        <p:spPr>
          <a:xfrm>
            <a:off x="517793" y="1469205"/>
            <a:ext cx="10201619" cy="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501705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CC1D1CB-0317-F64E-BE7D-CF6616E1DA41}"/>
              </a:ext>
            </a:extLst>
          </p:cNvPr>
          <p:cNvSpPr>
            <a:spLocks noGrp="1"/>
          </p:cNvSpPr>
          <p:nvPr>
            <p:ph sz="half" idx="1"/>
          </p:nvPr>
        </p:nvSpPr>
        <p:spPr/>
        <p:txBody>
          <a:bodyPr>
            <a:normAutofit fontScale="92500" lnSpcReduction="20000"/>
          </a:bodyPr>
          <a:lstStyle/>
          <a:p>
            <a:r>
              <a:rPr lang="en-US">
                <a:solidFill>
                  <a:srgbClr val="2C4E8C"/>
                </a:solidFill>
              </a:rPr>
              <a:t>ACTIONS</a:t>
            </a:r>
          </a:p>
          <a:p>
            <a:pPr marL="457200" indent="-457200">
              <a:lnSpc>
                <a:spcPct val="130000"/>
              </a:lnSpc>
              <a:buFont typeface="+mj-lt"/>
              <a:buAutoNum type="arabicPeriod"/>
            </a:pPr>
            <a:r>
              <a:rPr lang="en-US" sz="2200" b="0">
                <a:solidFill>
                  <a:srgbClr val="2C4E8C"/>
                </a:solidFill>
              </a:rPr>
              <a:t>Within the Housing Element, monitor and preserve affordable housing &amp; expand housing stock prioritizing very-low-income households.</a:t>
            </a:r>
          </a:p>
          <a:p>
            <a:pPr marL="457200" indent="-457200">
              <a:lnSpc>
                <a:spcPct val="130000"/>
              </a:lnSpc>
              <a:buFont typeface="+mj-lt"/>
              <a:buAutoNum type="arabicPeriod"/>
            </a:pPr>
            <a:r>
              <a:rPr lang="en-US" sz="2200" b="0">
                <a:solidFill>
                  <a:srgbClr val="2C4E8C"/>
                </a:solidFill>
              </a:rPr>
              <a:t>Develop an engagement and outreach strategy to strengthen partnerships with Gardena landlords and property owners to:</a:t>
            </a:r>
          </a:p>
          <a:p>
            <a:pPr marL="1143000" lvl="1" indent="-457200">
              <a:lnSpc>
                <a:spcPct val="130000"/>
              </a:lnSpc>
            </a:pPr>
            <a:r>
              <a:rPr lang="en-US" sz="1800" b="0">
                <a:solidFill>
                  <a:srgbClr val="2C4E8C"/>
                </a:solidFill>
              </a:rPr>
              <a:t>Provide education</a:t>
            </a:r>
          </a:p>
          <a:p>
            <a:pPr marL="1143000" lvl="1" indent="-457200">
              <a:lnSpc>
                <a:spcPct val="130000"/>
              </a:lnSpc>
            </a:pPr>
            <a:r>
              <a:rPr lang="en-US" sz="1800">
                <a:solidFill>
                  <a:srgbClr val="2C4E8C"/>
                </a:solidFill>
              </a:rPr>
              <a:t>E</a:t>
            </a:r>
            <a:r>
              <a:rPr lang="en-US" sz="1800" b="0">
                <a:solidFill>
                  <a:srgbClr val="2C4E8C"/>
                </a:solidFill>
              </a:rPr>
              <a:t>ncourage renting to people with housing subsidies or rental assistance.</a:t>
            </a:r>
          </a:p>
        </p:txBody>
      </p:sp>
      <p:sp>
        <p:nvSpPr>
          <p:cNvPr id="3" name="Title 2">
            <a:extLst>
              <a:ext uri="{FF2B5EF4-FFF2-40B4-BE49-F238E27FC236}">
                <a16:creationId xmlns:a16="http://schemas.microsoft.com/office/drawing/2014/main" id="{C8E91D53-1E4D-5847-BD52-0370764E01F3}"/>
              </a:ext>
            </a:extLst>
          </p:cNvPr>
          <p:cNvSpPr>
            <a:spLocks noGrp="1"/>
          </p:cNvSpPr>
          <p:nvPr>
            <p:ph type="title"/>
          </p:nvPr>
        </p:nvSpPr>
        <p:spPr>
          <a:xfrm>
            <a:off x="427124" y="625811"/>
            <a:ext cx="10067181" cy="1143834"/>
          </a:xfrm>
        </p:spPr>
        <p:txBody>
          <a:bodyPr>
            <a:normAutofit fontScale="90000"/>
          </a:bodyPr>
          <a:lstStyle/>
          <a:p>
            <a:r>
              <a:rPr lang="en-US" b="1">
                <a:solidFill>
                  <a:schemeClr val="accent4">
                    <a:lumMod val="75000"/>
                  </a:schemeClr>
                </a:solidFill>
              </a:rPr>
              <a:t>GOAL #4: </a:t>
            </a:r>
            <a:r>
              <a:rPr lang="en-US">
                <a:solidFill>
                  <a:schemeClr val="accent4">
                    <a:lumMod val="75000"/>
                  </a:schemeClr>
                </a:solidFill>
              </a:rPr>
              <a:t>Adopt and strengthen policies to promote affordable housing preservation and development within the City</a:t>
            </a:r>
            <a:br>
              <a:rPr lang="en-US">
                <a:solidFill>
                  <a:schemeClr val="accent4">
                    <a:lumMod val="75000"/>
                  </a:schemeClr>
                </a:solidFill>
              </a:rPr>
            </a:br>
            <a:r>
              <a:rPr lang="en-US">
                <a:solidFill>
                  <a:schemeClr val="accent4">
                    <a:lumMod val="75000"/>
                  </a:schemeClr>
                </a:solidFill>
              </a:rPr>
              <a:t> </a:t>
            </a:r>
          </a:p>
        </p:txBody>
      </p:sp>
      <p:pic>
        <p:nvPicPr>
          <p:cNvPr id="10" name="Picture 9" descr="Person using digital pen and tablet">
            <a:extLst>
              <a:ext uri="{FF2B5EF4-FFF2-40B4-BE49-F238E27FC236}">
                <a16:creationId xmlns:a16="http://schemas.microsoft.com/office/drawing/2014/main" id="{73827439-46A2-27B1-C70D-DB1526A9BDA7}"/>
              </a:ext>
            </a:extLst>
          </p:cNvPr>
          <p:cNvPicPr>
            <a:picLocks noChangeAspect="1"/>
          </p:cNvPicPr>
          <p:nvPr/>
        </p:nvPicPr>
        <p:blipFill>
          <a:blip r:embed="rId3"/>
          <a:stretch>
            <a:fillRect/>
          </a:stretch>
        </p:blipFill>
        <p:spPr>
          <a:xfrm>
            <a:off x="489606" y="1970314"/>
            <a:ext cx="5257800" cy="3505200"/>
          </a:xfrm>
          <a:prstGeom prst="rect">
            <a:avLst/>
          </a:prstGeom>
          <a:ln w="12700">
            <a:solidFill>
              <a:schemeClr val="tx1"/>
            </a:solidFill>
          </a:ln>
          <a:effectLst>
            <a:outerShdw blurRad="292100" dist="139700" dir="2700000" algn="tl" rotWithShape="0">
              <a:srgbClr val="333333">
                <a:alpha val="65000"/>
              </a:srgbClr>
            </a:outerShdw>
          </a:effectLst>
        </p:spPr>
      </p:pic>
      <p:pic>
        <p:nvPicPr>
          <p:cNvPr id="4" name="Picture 3">
            <a:extLst>
              <a:ext uri="{FF2B5EF4-FFF2-40B4-BE49-F238E27FC236}">
                <a16:creationId xmlns:a16="http://schemas.microsoft.com/office/drawing/2014/main" id="{5F6D9750-21B7-C226-39DF-5FAA9144B34F}"/>
              </a:ext>
            </a:extLst>
          </p:cNvPr>
          <p:cNvPicPr>
            <a:picLocks noChangeAspect="1"/>
          </p:cNvPicPr>
          <p:nvPr/>
        </p:nvPicPr>
        <p:blipFill>
          <a:blip r:embed="rId4"/>
          <a:stretch>
            <a:fillRect/>
          </a:stretch>
        </p:blipFill>
        <p:spPr>
          <a:xfrm>
            <a:off x="10777377" y="137631"/>
            <a:ext cx="1331574" cy="1331574"/>
          </a:xfrm>
          <a:prstGeom prst="rect">
            <a:avLst/>
          </a:prstGeom>
        </p:spPr>
      </p:pic>
      <p:cxnSp>
        <p:nvCxnSpPr>
          <p:cNvPr id="5" name="Straight Connector 4">
            <a:extLst>
              <a:ext uri="{FF2B5EF4-FFF2-40B4-BE49-F238E27FC236}">
                <a16:creationId xmlns:a16="http://schemas.microsoft.com/office/drawing/2014/main" id="{47DFBC6C-CCFF-7F74-AB37-5002C0280110}"/>
              </a:ext>
            </a:extLst>
          </p:cNvPr>
          <p:cNvCxnSpPr/>
          <p:nvPr/>
        </p:nvCxnSpPr>
        <p:spPr>
          <a:xfrm>
            <a:off x="517793" y="1469205"/>
            <a:ext cx="10201619" cy="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149061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CC1D1CB-0317-F64E-BE7D-CF6616E1DA41}"/>
              </a:ext>
            </a:extLst>
          </p:cNvPr>
          <p:cNvSpPr>
            <a:spLocks noGrp="1"/>
          </p:cNvSpPr>
          <p:nvPr>
            <p:ph sz="half" idx="1"/>
          </p:nvPr>
        </p:nvSpPr>
        <p:spPr>
          <a:xfrm>
            <a:off x="6052744" y="1852269"/>
            <a:ext cx="5304241" cy="4351338"/>
          </a:xfrm>
        </p:spPr>
        <p:txBody>
          <a:bodyPr vert="horz" lIns="91440" tIns="45720" rIns="91440" bIns="45720" rtlCol="0" anchor="t">
            <a:normAutofit/>
          </a:bodyPr>
          <a:lstStyle/>
          <a:p>
            <a:r>
              <a:rPr lang="en-US">
                <a:solidFill>
                  <a:srgbClr val="2C4E8C"/>
                </a:solidFill>
              </a:rPr>
              <a:t>ACTIONS</a:t>
            </a:r>
          </a:p>
          <a:p>
            <a:pPr marL="457200" indent="-457200">
              <a:lnSpc>
                <a:spcPct val="110000"/>
              </a:lnSpc>
              <a:buFont typeface="+mj-lt"/>
              <a:buAutoNum type="arabicPeriod" startAt="3"/>
            </a:pPr>
            <a:r>
              <a:rPr lang="en-US" sz="2000" b="0">
                <a:solidFill>
                  <a:srgbClr val="2C4E8C"/>
                </a:solidFill>
              </a:rPr>
              <a:t>Develop and post a listing of affordable rentals in Gardena for public access.</a:t>
            </a:r>
          </a:p>
          <a:p>
            <a:pPr marL="457200" indent="-457200">
              <a:lnSpc>
                <a:spcPct val="110000"/>
              </a:lnSpc>
              <a:buFont typeface="+mj-lt"/>
              <a:buAutoNum type="arabicPeriod" startAt="3"/>
            </a:pPr>
            <a:r>
              <a:rPr lang="en-US" sz="2000" b="0">
                <a:solidFill>
                  <a:srgbClr val="2C4E8C"/>
                </a:solidFill>
                <a:latin typeface="Avenir Next LT Pro"/>
              </a:rPr>
              <a:t>Explore opportunities to utilize HUD HOME-ARP and Permanent Local Housing Allocation (PLHA) funding for affordable housing with dedicated units to households who are at-risk of experiencing homelessness.</a:t>
            </a:r>
          </a:p>
        </p:txBody>
      </p:sp>
      <p:sp>
        <p:nvSpPr>
          <p:cNvPr id="3" name="Title 2">
            <a:extLst>
              <a:ext uri="{FF2B5EF4-FFF2-40B4-BE49-F238E27FC236}">
                <a16:creationId xmlns:a16="http://schemas.microsoft.com/office/drawing/2014/main" id="{C8E91D53-1E4D-5847-BD52-0370764E01F3}"/>
              </a:ext>
            </a:extLst>
          </p:cNvPr>
          <p:cNvSpPr>
            <a:spLocks noGrp="1"/>
          </p:cNvSpPr>
          <p:nvPr>
            <p:ph type="title"/>
          </p:nvPr>
        </p:nvSpPr>
        <p:spPr>
          <a:xfrm>
            <a:off x="427124" y="625811"/>
            <a:ext cx="10067181" cy="1143834"/>
          </a:xfrm>
        </p:spPr>
        <p:txBody>
          <a:bodyPr>
            <a:normAutofit fontScale="90000"/>
          </a:bodyPr>
          <a:lstStyle/>
          <a:p>
            <a:r>
              <a:rPr lang="en-US" b="1">
                <a:solidFill>
                  <a:schemeClr val="accent4">
                    <a:lumMod val="75000"/>
                  </a:schemeClr>
                </a:solidFill>
              </a:rPr>
              <a:t>GOAL #4: </a:t>
            </a:r>
            <a:r>
              <a:rPr lang="en-US">
                <a:solidFill>
                  <a:schemeClr val="accent4">
                    <a:lumMod val="75000"/>
                  </a:schemeClr>
                </a:solidFill>
              </a:rPr>
              <a:t>Adopt and strengthen policies to promote affordable housing preservation and development within the City</a:t>
            </a:r>
            <a:br>
              <a:rPr lang="en-US">
                <a:solidFill>
                  <a:schemeClr val="accent4">
                    <a:lumMod val="75000"/>
                  </a:schemeClr>
                </a:solidFill>
              </a:rPr>
            </a:br>
            <a:r>
              <a:rPr lang="en-US">
                <a:solidFill>
                  <a:schemeClr val="accent4">
                    <a:lumMod val="75000"/>
                  </a:schemeClr>
                </a:solidFill>
              </a:rPr>
              <a:t> </a:t>
            </a:r>
          </a:p>
        </p:txBody>
      </p:sp>
      <p:pic>
        <p:nvPicPr>
          <p:cNvPr id="7" name="Picture 6" descr="Close-up of two people's hands pointing at laptop screen with stack of 4 books in background, one person holding a pen">
            <a:extLst>
              <a:ext uri="{FF2B5EF4-FFF2-40B4-BE49-F238E27FC236}">
                <a16:creationId xmlns:a16="http://schemas.microsoft.com/office/drawing/2014/main" id="{A1EAA081-C42B-47D2-1E2D-5C843CB6F2D0}"/>
              </a:ext>
            </a:extLst>
          </p:cNvPr>
          <p:cNvPicPr>
            <a:picLocks noChangeAspect="1"/>
          </p:cNvPicPr>
          <p:nvPr/>
        </p:nvPicPr>
        <p:blipFill>
          <a:blip r:embed="rId3"/>
          <a:stretch>
            <a:fillRect/>
          </a:stretch>
        </p:blipFill>
        <p:spPr>
          <a:xfrm>
            <a:off x="535407" y="1895813"/>
            <a:ext cx="5304240" cy="3536160"/>
          </a:xfrm>
          <a:prstGeom prst="rect">
            <a:avLst/>
          </a:prstGeom>
          <a:ln w="12700">
            <a:solidFill>
              <a:schemeClr val="tx1"/>
            </a:solidFill>
          </a:ln>
          <a:effectLst>
            <a:outerShdw blurRad="292100" dist="139700" dir="2700000" algn="tl" rotWithShape="0">
              <a:srgbClr val="333333">
                <a:alpha val="65000"/>
              </a:srgbClr>
            </a:outerShdw>
          </a:effectLst>
        </p:spPr>
      </p:pic>
      <p:cxnSp>
        <p:nvCxnSpPr>
          <p:cNvPr id="4" name="Straight Connector 3">
            <a:extLst>
              <a:ext uri="{FF2B5EF4-FFF2-40B4-BE49-F238E27FC236}">
                <a16:creationId xmlns:a16="http://schemas.microsoft.com/office/drawing/2014/main" id="{953B08F8-51DF-859C-114C-9BF075627B41}"/>
              </a:ext>
            </a:extLst>
          </p:cNvPr>
          <p:cNvCxnSpPr/>
          <p:nvPr/>
        </p:nvCxnSpPr>
        <p:spPr>
          <a:xfrm>
            <a:off x="517793" y="1469205"/>
            <a:ext cx="10201619" cy="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046254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9F58C5-EAC6-1D4F-80A0-70AE95590125}"/>
              </a:ext>
            </a:extLst>
          </p:cNvPr>
          <p:cNvSpPr>
            <a:spLocks noGrp="1"/>
          </p:cNvSpPr>
          <p:nvPr>
            <p:ph type="title"/>
          </p:nvPr>
        </p:nvSpPr>
        <p:spPr>
          <a:xfrm>
            <a:off x="-2274" y="2485653"/>
            <a:ext cx="12197189" cy="1692794"/>
          </a:xfrm>
        </p:spPr>
        <p:txBody>
          <a:bodyPr vert="horz" lIns="91440" tIns="45720" rIns="91440" bIns="45720" rtlCol="0">
            <a:normAutofit/>
          </a:bodyPr>
          <a:lstStyle/>
          <a:p>
            <a:pPr algn="ctr"/>
            <a:r>
              <a:rPr lang="en-US" i="1" dirty="0">
                <a:solidFill>
                  <a:srgbClr val="1A2A5A"/>
                </a:solidFill>
                <a:latin typeface="Avenir Next LT Pro"/>
                <a:cs typeface="+mj-cs"/>
              </a:rPr>
              <a:t>"When people say there is no place like home,</a:t>
            </a:r>
            <a:br>
              <a:rPr lang="en-US" i="1" dirty="0">
                <a:solidFill>
                  <a:srgbClr val="1A2A5A"/>
                </a:solidFill>
                <a:latin typeface="Avenir Next LT Pro"/>
                <a:cs typeface="+mj-cs"/>
              </a:rPr>
            </a:br>
            <a:r>
              <a:rPr lang="en-US" i="1" dirty="0">
                <a:solidFill>
                  <a:srgbClr val="1A2A5A"/>
                </a:solidFill>
                <a:latin typeface="Avenir Next LT Pro"/>
                <a:cs typeface="+mj-cs"/>
              </a:rPr>
              <a:t> the first to agree are the homeless. - JR Rim"</a:t>
            </a:r>
            <a:endParaRPr lang="en-US" i="1" dirty="0">
              <a:solidFill>
                <a:srgbClr val="1A2A5A"/>
              </a:solidFill>
              <a:latin typeface="Avenir Next LT Pro" panose="020B0504020202020204" pitchFamily="34" charset="0"/>
              <a:cs typeface="+mj-cs"/>
            </a:endParaRPr>
          </a:p>
        </p:txBody>
      </p:sp>
      <p:cxnSp>
        <p:nvCxnSpPr>
          <p:cNvPr id="33" name="Straight Arrow Connector 32">
            <a:extLst>
              <a:ext uri="{FF2B5EF4-FFF2-40B4-BE49-F238E27FC236}">
                <a16:creationId xmlns:a16="http://schemas.microsoft.com/office/drawing/2014/main" id="{E4A809D5-3600-46D4-A466-67F2349A54F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55320" y="2316480"/>
            <a:ext cx="457200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pic>
        <p:nvPicPr>
          <p:cNvPr id="5" name="Picture 4" descr="A picture containing text, tree, sky, outdoor&#10;&#10;Description automatically generated">
            <a:extLst>
              <a:ext uri="{FF2B5EF4-FFF2-40B4-BE49-F238E27FC236}">
                <a16:creationId xmlns:a16="http://schemas.microsoft.com/office/drawing/2014/main" id="{BB9A3D8D-4B12-CAFD-0A33-FF75F5B0065A}"/>
              </a:ext>
            </a:extLst>
          </p:cNvPr>
          <p:cNvPicPr>
            <a:picLocks noChangeAspect="1"/>
          </p:cNvPicPr>
          <p:nvPr/>
        </p:nvPicPr>
        <p:blipFill rotWithShape="1">
          <a:blip r:embed="rId3"/>
          <a:srcRect t="62452"/>
          <a:stretch/>
        </p:blipFill>
        <p:spPr>
          <a:xfrm>
            <a:off x="0" y="3984171"/>
            <a:ext cx="12249931" cy="2873829"/>
          </a:xfrm>
          <a:prstGeom prst="rect">
            <a:avLst/>
          </a:prstGeom>
          <a:ln>
            <a:solidFill>
              <a:srgbClr val="BA122B"/>
            </a:solidFill>
          </a:ln>
          <a:effectLst>
            <a:softEdge rad="112500"/>
          </a:effectLst>
        </p:spPr>
      </p:pic>
      <p:pic>
        <p:nvPicPr>
          <p:cNvPr id="3" name="Picture 2">
            <a:extLst>
              <a:ext uri="{FF2B5EF4-FFF2-40B4-BE49-F238E27FC236}">
                <a16:creationId xmlns:a16="http://schemas.microsoft.com/office/drawing/2014/main" id="{54D09098-34AB-E07C-81F5-0E08CD1B7F73}"/>
              </a:ext>
            </a:extLst>
          </p:cNvPr>
          <p:cNvPicPr>
            <a:picLocks noChangeAspect="1"/>
          </p:cNvPicPr>
          <p:nvPr/>
        </p:nvPicPr>
        <p:blipFill>
          <a:blip r:embed="rId4"/>
          <a:stretch>
            <a:fillRect/>
          </a:stretch>
        </p:blipFill>
        <p:spPr>
          <a:xfrm>
            <a:off x="10777377" y="137631"/>
            <a:ext cx="1331574" cy="1331574"/>
          </a:xfrm>
          <a:prstGeom prst="rect">
            <a:avLst/>
          </a:prstGeom>
        </p:spPr>
      </p:pic>
      <p:sp>
        <p:nvSpPr>
          <p:cNvPr id="6" name="Title 1">
            <a:extLst>
              <a:ext uri="{FF2B5EF4-FFF2-40B4-BE49-F238E27FC236}">
                <a16:creationId xmlns:a16="http://schemas.microsoft.com/office/drawing/2014/main" id="{0D3FAD89-15A8-CF9C-DE38-AA6846904C98}"/>
              </a:ext>
            </a:extLst>
          </p:cNvPr>
          <p:cNvSpPr txBox="1">
            <a:spLocks/>
          </p:cNvSpPr>
          <p:nvPr/>
        </p:nvSpPr>
        <p:spPr>
          <a:xfrm>
            <a:off x="550176" y="1285503"/>
            <a:ext cx="5120114" cy="169279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800" b="0" i="0" kern="1200">
                <a:solidFill>
                  <a:srgbClr val="BA122B"/>
                </a:solidFill>
                <a:latin typeface="Avenir Next LT Pro" panose="020B0504020202020204" pitchFamily="34" charset="77"/>
                <a:ea typeface="+mj-ea"/>
                <a:cs typeface="AngsanaUPC" panose="02020603050405020304" pitchFamily="18" charset="-34"/>
              </a:defRPr>
            </a:lvl1pPr>
          </a:lstStyle>
          <a:p>
            <a:r>
              <a:rPr lang="en-US">
                <a:solidFill>
                  <a:schemeClr val="accent4">
                    <a:lumMod val="75000"/>
                  </a:schemeClr>
                </a:solidFill>
                <a:latin typeface="Avenir Next LT Pro" panose="020B0504020202020204" pitchFamily="34" charset="0"/>
                <a:cs typeface="+mj-cs"/>
              </a:rPr>
              <a:t>FEEDBACK AND QUESTIONS</a:t>
            </a:r>
          </a:p>
        </p:txBody>
      </p:sp>
    </p:spTree>
    <p:extLst>
      <p:ext uri="{BB962C8B-B14F-4D97-AF65-F5344CB8AC3E}">
        <p14:creationId xmlns:p14="http://schemas.microsoft.com/office/powerpoint/2010/main" val="41450745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019EA4-4CE3-A2BF-46D1-6429E9DE7B3D}"/>
              </a:ext>
            </a:extLst>
          </p:cNvPr>
          <p:cNvSpPr>
            <a:spLocks noGrp="1"/>
          </p:cNvSpPr>
          <p:nvPr>
            <p:ph type="title"/>
          </p:nvPr>
        </p:nvSpPr>
        <p:spPr/>
        <p:txBody>
          <a:bodyPr>
            <a:normAutofit/>
          </a:bodyPr>
          <a:lstStyle/>
          <a:p>
            <a:r>
              <a:rPr lang="en-US" sz="3200">
                <a:solidFill>
                  <a:schemeClr val="accent4">
                    <a:lumMod val="75000"/>
                  </a:schemeClr>
                </a:solidFill>
              </a:rPr>
              <a:t>Project Overview</a:t>
            </a:r>
          </a:p>
        </p:txBody>
      </p:sp>
      <p:sp>
        <p:nvSpPr>
          <p:cNvPr id="3" name="Content Placeholder 2">
            <a:extLst>
              <a:ext uri="{FF2B5EF4-FFF2-40B4-BE49-F238E27FC236}">
                <a16:creationId xmlns:a16="http://schemas.microsoft.com/office/drawing/2014/main" id="{D34E58EB-B2F3-F8E4-5377-FA57F8D713F9}"/>
              </a:ext>
            </a:extLst>
          </p:cNvPr>
          <p:cNvSpPr>
            <a:spLocks noGrp="1"/>
          </p:cNvSpPr>
          <p:nvPr>
            <p:ph idx="1"/>
          </p:nvPr>
        </p:nvSpPr>
        <p:spPr>
          <a:xfrm>
            <a:off x="405065" y="1923811"/>
            <a:ext cx="11273587" cy="2416836"/>
          </a:xfrm>
        </p:spPr>
        <p:txBody>
          <a:bodyPr>
            <a:norm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500" b="0" i="0" u="none" strike="noStrike" kern="1200" cap="none" spc="0" normalizeH="0" baseline="0" noProof="0">
                <a:ln>
                  <a:noFill/>
                </a:ln>
                <a:solidFill>
                  <a:schemeClr val="accent1">
                    <a:lumMod val="75000"/>
                  </a:schemeClr>
                </a:solidFill>
                <a:effectLst/>
                <a:uLnTx/>
                <a:uFillTx/>
                <a:latin typeface="Avenir Next LT Pro" panose="020B0504020202020204" pitchFamily="34" charset="0"/>
                <a:ea typeface="SimSun" panose="02010600030101010101" pitchFamily="2" charset="-122"/>
                <a:cs typeface="Times New Roman" panose="02020603050405020304" pitchFamily="18" charset="0"/>
              </a:rPr>
              <a:t>Focus Strategies worked alongside local government staff and community stakeholders to identify the core challenges and strategic opportunities for preventing and reducing homelessness in the city. </a:t>
            </a:r>
            <a:r>
              <a:rPr kumimoji="0" lang="en-US" sz="2500" i="0" u="none" strike="noStrike" kern="1200" cap="none" spc="0" normalizeH="0" baseline="0" noProof="0">
                <a:ln>
                  <a:noFill/>
                </a:ln>
                <a:solidFill>
                  <a:schemeClr val="accent1">
                    <a:lumMod val="75000"/>
                  </a:schemeClr>
                </a:solidFill>
                <a:effectLst/>
                <a:uLnTx/>
                <a:uFillTx/>
                <a:latin typeface="Avenir Next LT Pro" panose="020B0504020202020204" pitchFamily="34" charset="0"/>
                <a:ea typeface="SimSun" panose="02010600030101010101" pitchFamily="2" charset="-122"/>
                <a:cs typeface="Times New Roman" panose="02020603050405020304" pitchFamily="18" charset="0"/>
              </a:rPr>
              <a:t>City staff and Focus Strategies have developed a Strategic Plan with achievable goals and actionable strategies to respond to homelessness in the city</a:t>
            </a:r>
            <a:r>
              <a:rPr kumimoji="0" lang="en-US" sz="2500" b="0" i="0" u="none" strike="noStrike" kern="1200" cap="none" spc="0" normalizeH="0" baseline="0" noProof="0">
                <a:ln>
                  <a:noFill/>
                </a:ln>
                <a:solidFill>
                  <a:schemeClr val="accent1">
                    <a:lumMod val="75000"/>
                  </a:schemeClr>
                </a:solidFill>
                <a:effectLst/>
                <a:uLnTx/>
                <a:uFillTx/>
                <a:latin typeface="Avenir Next LT Pro" panose="020B0504020202020204" pitchFamily="34" charset="0"/>
                <a:ea typeface="SimSun" panose="02010600030101010101" pitchFamily="2" charset="-122"/>
                <a:cs typeface="Times New Roman" panose="02020603050405020304" pitchFamily="18" charset="0"/>
              </a:rPr>
              <a:t>.</a:t>
            </a:r>
            <a:endParaRPr kumimoji="0" lang="en-US" sz="2500" b="0" i="0" u="none" strike="noStrike" kern="1200" cap="none" spc="0" normalizeH="0" baseline="0" noProof="0">
              <a:ln>
                <a:noFill/>
              </a:ln>
              <a:solidFill>
                <a:schemeClr val="accent1">
                  <a:lumMod val="75000"/>
                </a:schemeClr>
              </a:solidFill>
              <a:effectLst/>
              <a:uLnTx/>
              <a:uFillTx/>
              <a:latin typeface="Avenir Next LT Pro" panose="020B0504020202020204" pitchFamily="34" charset="77"/>
              <a:ea typeface="+mn-ea"/>
              <a:cs typeface="+mn-cs"/>
            </a:endParaRPr>
          </a:p>
          <a:p>
            <a:endParaRPr lang="en-US" sz="2400"/>
          </a:p>
        </p:txBody>
      </p:sp>
      <p:grpSp>
        <p:nvGrpSpPr>
          <p:cNvPr id="8" name="Group 7">
            <a:extLst>
              <a:ext uri="{FF2B5EF4-FFF2-40B4-BE49-F238E27FC236}">
                <a16:creationId xmlns:a16="http://schemas.microsoft.com/office/drawing/2014/main" id="{9748FC1A-E4DC-1A1F-FFA0-D1453F7CBD90}"/>
              </a:ext>
            </a:extLst>
          </p:cNvPr>
          <p:cNvGrpSpPr/>
          <p:nvPr/>
        </p:nvGrpSpPr>
        <p:grpSpPr>
          <a:xfrm>
            <a:off x="0" y="4684923"/>
            <a:ext cx="12192000" cy="2173077"/>
            <a:chOff x="0" y="4954836"/>
            <a:chExt cx="12192000" cy="2173077"/>
          </a:xfrm>
        </p:grpSpPr>
        <p:pic>
          <p:nvPicPr>
            <p:cNvPr id="5" name="Graphic 4" descr="Grid lines">
              <a:extLst>
                <a:ext uri="{FF2B5EF4-FFF2-40B4-BE49-F238E27FC236}">
                  <a16:creationId xmlns:a16="http://schemas.microsoft.com/office/drawing/2014/main" id="{DA5E1DA7-A447-AE11-8BDA-918D41DCA4D6}"/>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b="52470"/>
            <a:stretch/>
          </p:blipFill>
          <p:spPr>
            <a:xfrm>
              <a:off x="0" y="4954836"/>
              <a:ext cx="4572000" cy="2173077"/>
            </a:xfrm>
            <a:prstGeom prst="rect">
              <a:avLst/>
            </a:prstGeom>
          </p:spPr>
        </p:pic>
        <p:pic>
          <p:nvPicPr>
            <p:cNvPr id="6" name="Graphic 5" descr="Grid lines">
              <a:extLst>
                <a:ext uri="{FF2B5EF4-FFF2-40B4-BE49-F238E27FC236}">
                  <a16:creationId xmlns:a16="http://schemas.microsoft.com/office/drawing/2014/main" id="{4A5C9A4B-E3D3-6872-4E14-190363CE755B}"/>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b="52470"/>
            <a:stretch/>
          </p:blipFill>
          <p:spPr>
            <a:xfrm>
              <a:off x="4217624" y="4954836"/>
              <a:ext cx="4572000" cy="2173077"/>
            </a:xfrm>
            <a:prstGeom prst="rect">
              <a:avLst/>
            </a:prstGeom>
          </p:spPr>
        </p:pic>
        <p:pic>
          <p:nvPicPr>
            <p:cNvPr id="7" name="Graphic 6" descr="Grid lines">
              <a:extLst>
                <a:ext uri="{FF2B5EF4-FFF2-40B4-BE49-F238E27FC236}">
                  <a16:creationId xmlns:a16="http://schemas.microsoft.com/office/drawing/2014/main" id="{B4C62636-55B2-C082-012F-BCAFD2E153AD}"/>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r="19518" b="52470"/>
            <a:stretch/>
          </p:blipFill>
          <p:spPr>
            <a:xfrm>
              <a:off x="8512367" y="4954836"/>
              <a:ext cx="3679633" cy="2173077"/>
            </a:xfrm>
            <a:prstGeom prst="rect">
              <a:avLst/>
            </a:prstGeom>
          </p:spPr>
        </p:pic>
      </p:grpSp>
      <p:cxnSp>
        <p:nvCxnSpPr>
          <p:cNvPr id="19" name="Connector: Elbow 18">
            <a:extLst>
              <a:ext uri="{FF2B5EF4-FFF2-40B4-BE49-F238E27FC236}">
                <a16:creationId xmlns:a16="http://schemas.microsoft.com/office/drawing/2014/main" id="{757216A1-2007-CEE2-B0BE-7A3B1AB2124D}"/>
              </a:ext>
            </a:extLst>
          </p:cNvPr>
          <p:cNvCxnSpPr/>
          <p:nvPr/>
        </p:nvCxnSpPr>
        <p:spPr>
          <a:xfrm flipV="1">
            <a:off x="1355075" y="5328032"/>
            <a:ext cx="9254168" cy="1249038"/>
          </a:xfrm>
          <a:prstGeom prst="bentConnector3">
            <a:avLst>
              <a:gd name="adj1" fmla="val 39881"/>
            </a:avLst>
          </a:prstGeom>
          <a:ln w="57150">
            <a:solidFill>
              <a:srgbClr val="2C4E8C"/>
            </a:solidFill>
            <a:tailEnd type="triangle"/>
          </a:ln>
        </p:spPr>
        <p:style>
          <a:lnRef idx="1">
            <a:schemeClr val="accent1"/>
          </a:lnRef>
          <a:fillRef idx="0">
            <a:schemeClr val="accent1"/>
          </a:fillRef>
          <a:effectRef idx="0">
            <a:schemeClr val="accent1"/>
          </a:effectRef>
          <a:fontRef idx="minor">
            <a:schemeClr val="tx1"/>
          </a:fontRef>
        </p:style>
      </p:cxnSp>
      <p:pic>
        <p:nvPicPr>
          <p:cNvPr id="26" name="Graphic 25" descr="Walk outline">
            <a:extLst>
              <a:ext uri="{FF2B5EF4-FFF2-40B4-BE49-F238E27FC236}">
                <a16:creationId xmlns:a16="http://schemas.microsoft.com/office/drawing/2014/main" id="{869052A3-E10E-8286-85E1-BCCE1BC93F9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436148" y="5626865"/>
            <a:ext cx="914400" cy="914400"/>
          </a:xfrm>
          <a:prstGeom prst="rect">
            <a:avLst/>
          </a:prstGeom>
        </p:spPr>
      </p:pic>
      <p:pic>
        <p:nvPicPr>
          <p:cNvPr id="28" name="Graphic 27" descr="Run outline">
            <a:extLst>
              <a:ext uri="{FF2B5EF4-FFF2-40B4-BE49-F238E27FC236}">
                <a16:creationId xmlns:a16="http://schemas.microsoft.com/office/drawing/2014/main" id="{7EE8013D-8273-C720-EE5A-9422FAED68E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643077" y="5662670"/>
            <a:ext cx="914400" cy="914400"/>
          </a:xfrm>
          <a:prstGeom prst="rect">
            <a:avLst/>
          </a:prstGeom>
        </p:spPr>
      </p:pic>
      <p:pic>
        <p:nvPicPr>
          <p:cNvPr id="43" name="Graphic 42" descr="Flag with solid fill">
            <a:extLst>
              <a:ext uri="{FF2B5EF4-FFF2-40B4-BE49-F238E27FC236}">
                <a16:creationId xmlns:a16="http://schemas.microsoft.com/office/drawing/2014/main" id="{7F1E6D04-9AFC-04E6-8C9A-7D9F38C35845}"/>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0071137" y="4399403"/>
            <a:ext cx="914400" cy="914400"/>
          </a:xfrm>
          <a:prstGeom prst="rect">
            <a:avLst/>
          </a:prstGeom>
        </p:spPr>
      </p:pic>
      <p:pic>
        <p:nvPicPr>
          <p:cNvPr id="44" name="Graphic 43" descr="Run outline">
            <a:extLst>
              <a:ext uri="{FF2B5EF4-FFF2-40B4-BE49-F238E27FC236}">
                <a16:creationId xmlns:a16="http://schemas.microsoft.com/office/drawing/2014/main" id="{3EAF26C8-725C-19A0-B395-28FDCDF3743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524676" y="4397567"/>
            <a:ext cx="914400" cy="914400"/>
          </a:xfrm>
          <a:prstGeom prst="rect">
            <a:avLst/>
          </a:prstGeom>
        </p:spPr>
      </p:pic>
      <p:pic>
        <p:nvPicPr>
          <p:cNvPr id="45" name="Graphic 44" descr="Run outline">
            <a:extLst>
              <a:ext uri="{FF2B5EF4-FFF2-40B4-BE49-F238E27FC236}">
                <a16:creationId xmlns:a16="http://schemas.microsoft.com/office/drawing/2014/main" id="{7860CC73-75E5-115D-2A47-955F4961DB8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161265" y="4373820"/>
            <a:ext cx="914400" cy="914400"/>
          </a:xfrm>
          <a:prstGeom prst="rect">
            <a:avLst/>
          </a:prstGeom>
        </p:spPr>
      </p:pic>
      <p:pic>
        <p:nvPicPr>
          <p:cNvPr id="46" name="Graphic 45" descr="Downward trend graph with solid fill">
            <a:extLst>
              <a:ext uri="{FF2B5EF4-FFF2-40B4-BE49-F238E27FC236}">
                <a16:creationId xmlns:a16="http://schemas.microsoft.com/office/drawing/2014/main" id="{6D4D2A0C-FA99-B0EB-FCAD-0BCD3D5C6E8A}"/>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2591833" y="5909810"/>
            <a:ext cx="688555" cy="688555"/>
          </a:xfrm>
          <a:prstGeom prst="rect">
            <a:avLst/>
          </a:prstGeom>
        </p:spPr>
      </p:pic>
      <p:pic>
        <p:nvPicPr>
          <p:cNvPr id="47" name="Graphic 46" descr="City with solid fill">
            <a:extLst>
              <a:ext uri="{FF2B5EF4-FFF2-40B4-BE49-F238E27FC236}">
                <a16:creationId xmlns:a16="http://schemas.microsoft.com/office/drawing/2014/main" id="{45F0404E-A5F0-25A3-5BAB-C8BBB117870C}"/>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9422061" y="5328032"/>
            <a:ext cx="559315" cy="559315"/>
          </a:xfrm>
          <a:prstGeom prst="rect">
            <a:avLst/>
          </a:prstGeom>
        </p:spPr>
      </p:pic>
      <p:pic>
        <p:nvPicPr>
          <p:cNvPr id="48" name="Graphic 47" descr="Connections with solid fill">
            <a:extLst>
              <a:ext uri="{FF2B5EF4-FFF2-40B4-BE49-F238E27FC236}">
                <a16:creationId xmlns:a16="http://schemas.microsoft.com/office/drawing/2014/main" id="{F386C7A5-4ACA-4F52-6228-501FBF74EF52}"/>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rot="20810556">
            <a:off x="6880993" y="5005320"/>
            <a:ext cx="829625" cy="829625"/>
          </a:xfrm>
          <a:prstGeom prst="rect">
            <a:avLst/>
          </a:prstGeom>
        </p:spPr>
      </p:pic>
      <p:pic>
        <p:nvPicPr>
          <p:cNvPr id="49" name="Graphic 48" descr="Boardroom with solid fill">
            <a:extLst>
              <a:ext uri="{FF2B5EF4-FFF2-40B4-BE49-F238E27FC236}">
                <a16:creationId xmlns:a16="http://schemas.microsoft.com/office/drawing/2014/main" id="{ED7E0D32-1172-9F46-4C13-EEAE3F20B4C8}"/>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5053603" y="5271905"/>
            <a:ext cx="709920" cy="709920"/>
          </a:xfrm>
          <a:prstGeom prst="rect">
            <a:avLst/>
          </a:prstGeom>
        </p:spPr>
      </p:pic>
      <p:pic>
        <p:nvPicPr>
          <p:cNvPr id="4" name="Picture 3">
            <a:extLst>
              <a:ext uri="{FF2B5EF4-FFF2-40B4-BE49-F238E27FC236}">
                <a16:creationId xmlns:a16="http://schemas.microsoft.com/office/drawing/2014/main" id="{A985F0BC-5B38-A21B-A7F2-3851BE7243DD}"/>
              </a:ext>
            </a:extLst>
          </p:cNvPr>
          <p:cNvPicPr>
            <a:picLocks noChangeAspect="1"/>
          </p:cNvPicPr>
          <p:nvPr/>
        </p:nvPicPr>
        <p:blipFill>
          <a:blip r:embed="rId19"/>
          <a:stretch>
            <a:fillRect/>
          </a:stretch>
        </p:blipFill>
        <p:spPr>
          <a:xfrm>
            <a:off x="10609243" y="137631"/>
            <a:ext cx="1331574" cy="1331574"/>
          </a:xfrm>
          <a:prstGeom prst="rect">
            <a:avLst/>
          </a:prstGeom>
        </p:spPr>
      </p:pic>
      <p:cxnSp>
        <p:nvCxnSpPr>
          <p:cNvPr id="10" name="Straight Connector 9">
            <a:extLst>
              <a:ext uri="{FF2B5EF4-FFF2-40B4-BE49-F238E27FC236}">
                <a16:creationId xmlns:a16="http://schemas.microsoft.com/office/drawing/2014/main" id="{33AEC925-A61C-F43D-C1B9-2BEB254FFDC9}"/>
              </a:ext>
            </a:extLst>
          </p:cNvPr>
          <p:cNvCxnSpPr/>
          <p:nvPr/>
        </p:nvCxnSpPr>
        <p:spPr>
          <a:xfrm>
            <a:off x="517793" y="1469205"/>
            <a:ext cx="10201619" cy="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006095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Logo&#10;&#10;Description automatically generated">
            <a:extLst>
              <a:ext uri="{FF2B5EF4-FFF2-40B4-BE49-F238E27FC236}">
                <a16:creationId xmlns:a16="http://schemas.microsoft.com/office/drawing/2014/main" id="{4F01751C-D80C-0DD2-D651-E89982F0D1EB}"/>
              </a:ext>
            </a:extLst>
          </p:cNvPr>
          <p:cNvPicPr>
            <a:picLocks noChangeAspect="1"/>
          </p:cNvPicPr>
          <p:nvPr/>
        </p:nvPicPr>
        <p:blipFill>
          <a:blip r:embed="rId3">
            <a:alphaModFix amt="71000"/>
            <a:extLst>
              <a:ext uri="{28A0092B-C50C-407E-A947-70E740481C1C}">
                <a14:useLocalDpi xmlns:a14="http://schemas.microsoft.com/office/drawing/2010/main" val="0"/>
              </a:ext>
            </a:extLst>
          </a:blip>
          <a:srcRect/>
          <a:stretch>
            <a:fillRect/>
          </a:stretch>
        </p:blipFill>
        <p:spPr bwMode="auto">
          <a:xfrm>
            <a:off x="2408792" y="188891"/>
            <a:ext cx="6812326" cy="6812326"/>
          </a:xfrm>
          <a:prstGeom prst="rect">
            <a:avLst/>
          </a:prstGeom>
          <a:noFill/>
          <a:ln>
            <a:noFill/>
          </a:ln>
        </p:spPr>
      </p:pic>
    </p:spTree>
    <p:extLst>
      <p:ext uri="{BB962C8B-B14F-4D97-AF65-F5344CB8AC3E}">
        <p14:creationId xmlns:p14="http://schemas.microsoft.com/office/powerpoint/2010/main" val="17978476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019EA4-4CE3-A2BF-46D1-6429E9DE7B3D}"/>
              </a:ext>
            </a:extLst>
          </p:cNvPr>
          <p:cNvSpPr>
            <a:spLocks noGrp="1"/>
          </p:cNvSpPr>
          <p:nvPr>
            <p:ph type="title"/>
          </p:nvPr>
        </p:nvSpPr>
        <p:spPr/>
        <p:txBody>
          <a:bodyPr>
            <a:normAutofit/>
          </a:bodyPr>
          <a:lstStyle/>
          <a:p>
            <a:r>
              <a:rPr lang="en-US" sz="3200">
                <a:solidFill>
                  <a:schemeClr val="accent4">
                    <a:lumMod val="75000"/>
                  </a:schemeClr>
                </a:solidFill>
                <a:latin typeface="Avenir Next LT Pro"/>
                <a:cs typeface="AngsanaUPC"/>
              </a:rPr>
              <a:t>Project Overview Timeline</a:t>
            </a:r>
            <a:endParaRPr lang="en-US" sz="3200">
              <a:solidFill>
                <a:schemeClr val="accent4">
                  <a:lumMod val="75000"/>
                </a:schemeClr>
              </a:solidFill>
            </a:endParaRPr>
          </a:p>
        </p:txBody>
      </p:sp>
      <p:sp>
        <p:nvSpPr>
          <p:cNvPr id="3" name="Content Placeholder 2">
            <a:extLst>
              <a:ext uri="{FF2B5EF4-FFF2-40B4-BE49-F238E27FC236}">
                <a16:creationId xmlns:a16="http://schemas.microsoft.com/office/drawing/2014/main" id="{D34E58EB-B2F3-F8E4-5377-FA57F8D713F9}"/>
              </a:ext>
            </a:extLst>
          </p:cNvPr>
          <p:cNvSpPr>
            <a:spLocks noGrp="1"/>
          </p:cNvSpPr>
          <p:nvPr>
            <p:ph idx="1"/>
          </p:nvPr>
        </p:nvSpPr>
        <p:spPr>
          <a:xfrm>
            <a:off x="512958" y="1643664"/>
            <a:ext cx="7706349" cy="4659301"/>
          </a:xfrm>
        </p:spPr>
        <p:txBody>
          <a:bodyPr vert="horz" lIns="91440" tIns="45720" rIns="91440" bIns="45720" rtlCol="0" anchor="t">
            <a:normAutofit/>
          </a:bodyPr>
          <a:lstStyle/>
          <a:p>
            <a:r>
              <a:rPr lang="en-US" sz="2400" b="0" dirty="0">
                <a:solidFill>
                  <a:schemeClr val="accent1">
                    <a:lumMod val="75000"/>
                  </a:schemeClr>
                </a:solidFill>
                <a:latin typeface="Avenir Next LT Pro"/>
                <a:ea typeface="Segoe UI"/>
                <a:cs typeface="Segoe UI"/>
              </a:rPr>
              <a:t>1. Approved for funding in December of 2021. Received $110,000 (30,000 for plan and 80,000 for position)</a:t>
            </a:r>
            <a:endParaRPr lang="en-US" sz="2400" dirty="0">
              <a:solidFill>
                <a:schemeClr val="accent1">
                  <a:lumMod val="75000"/>
                </a:schemeClr>
              </a:solidFill>
            </a:endParaRPr>
          </a:p>
          <a:p>
            <a:r>
              <a:rPr lang="en-US" sz="2400" b="0" dirty="0">
                <a:solidFill>
                  <a:schemeClr val="accent1">
                    <a:lumMod val="75000"/>
                  </a:schemeClr>
                </a:solidFill>
                <a:latin typeface="Avenir Next LT Pro"/>
                <a:ea typeface="Segoe UI"/>
                <a:cs typeface="Segoe UI"/>
              </a:rPr>
              <a:t>2. RFP (request for proposal) completed February 2022 to develop our Plan.</a:t>
            </a:r>
          </a:p>
          <a:p>
            <a:r>
              <a:rPr lang="en-US" sz="2400" b="0" dirty="0">
                <a:solidFill>
                  <a:schemeClr val="accent1">
                    <a:lumMod val="75000"/>
                  </a:schemeClr>
                </a:solidFill>
                <a:latin typeface="Avenir Next LT Pro"/>
                <a:ea typeface="Segoe UI"/>
                <a:cs typeface="Segoe UI"/>
              </a:rPr>
              <a:t>3. April of 2022 awarded contract to Focus Strategies to develop the Plan. First meeting May of 2022 to January 2023.</a:t>
            </a:r>
          </a:p>
          <a:p>
            <a:r>
              <a:rPr lang="en-US" sz="2400" b="0" dirty="0">
                <a:solidFill>
                  <a:schemeClr val="accent1">
                    <a:lumMod val="75000"/>
                  </a:schemeClr>
                </a:solidFill>
                <a:latin typeface="Avenir Next LT Pro"/>
                <a:ea typeface="Segoe UI"/>
                <a:cs typeface="Segoe UI"/>
              </a:rPr>
              <a:t>4. The goal is to develop a plan to reach functional zero in 5 years. </a:t>
            </a:r>
            <a:endParaRPr lang="en-US" sz="2400" b="0">
              <a:solidFill>
                <a:schemeClr val="accent1">
                  <a:lumMod val="75000"/>
                </a:schemeClr>
              </a:solidFill>
              <a:latin typeface="Avenir Next LT Pro"/>
              <a:cs typeface="Segoe UI"/>
            </a:endParaRPr>
          </a:p>
          <a:p>
            <a:r>
              <a:rPr lang="en-US" sz="1800" b="0" dirty="0">
                <a:solidFill>
                  <a:schemeClr val="accent1">
                    <a:lumMod val="75000"/>
                  </a:schemeClr>
                </a:solidFill>
                <a:latin typeface="Avenir Next LT Pro"/>
                <a:cs typeface="Segoe UI"/>
              </a:rPr>
              <a:t>*</a:t>
            </a:r>
            <a:r>
              <a:rPr lang="en-US" sz="1800" dirty="0">
                <a:solidFill>
                  <a:schemeClr val="accent1">
                    <a:lumMod val="75000"/>
                  </a:schemeClr>
                </a:solidFill>
                <a:latin typeface="Avenir Next LT Pro"/>
                <a:cs typeface="Segoe UI"/>
              </a:rPr>
              <a:t>Functional Zero</a:t>
            </a:r>
            <a:r>
              <a:rPr lang="en-US" sz="1800" b="0" dirty="0">
                <a:solidFill>
                  <a:schemeClr val="accent1">
                    <a:lumMod val="75000"/>
                  </a:schemeClr>
                </a:solidFill>
                <a:latin typeface="Avenir Next LT Pro"/>
                <a:cs typeface="Segoe UI"/>
              </a:rPr>
              <a:t> is the point when a community's homeless services system is able to prevent homelessness whenever possible and ensure that when homelessness does occur, it is rare, brief and one-time.</a:t>
            </a:r>
            <a:endParaRPr lang="en-US" dirty="0">
              <a:solidFill>
                <a:schemeClr val="accent1">
                  <a:lumMod val="75000"/>
                </a:schemeClr>
              </a:solidFill>
            </a:endParaRPr>
          </a:p>
        </p:txBody>
      </p:sp>
      <p:pic>
        <p:nvPicPr>
          <p:cNvPr id="4" name="Picture 3">
            <a:extLst>
              <a:ext uri="{FF2B5EF4-FFF2-40B4-BE49-F238E27FC236}">
                <a16:creationId xmlns:a16="http://schemas.microsoft.com/office/drawing/2014/main" id="{A985F0BC-5B38-A21B-A7F2-3851BE7243DD}"/>
              </a:ext>
            </a:extLst>
          </p:cNvPr>
          <p:cNvPicPr>
            <a:picLocks noChangeAspect="1"/>
          </p:cNvPicPr>
          <p:nvPr/>
        </p:nvPicPr>
        <p:blipFill>
          <a:blip r:embed="rId3"/>
          <a:stretch>
            <a:fillRect/>
          </a:stretch>
        </p:blipFill>
        <p:spPr>
          <a:xfrm>
            <a:off x="10609243" y="137631"/>
            <a:ext cx="1331574" cy="1331574"/>
          </a:xfrm>
          <a:prstGeom prst="rect">
            <a:avLst/>
          </a:prstGeom>
        </p:spPr>
      </p:pic>
      <p:cxnSp>
        <p:nvCxnSpPr>
          <p:cNvPr id="10" name="Straight Connector 9">
            <a:extLst>
              <a:ext uri="{FF2B5EF4-FFF2-40B4-BE49-F238E27FC236}">
                <a16:creationId xmlns:a16="http://schemas.microsoft.com/office/drawing/2014/main" id="{33AEC925-A61C-F43D-C1B9-2BEB254FFDC9}"/>
              </a:ext>
            </a:extLst>
          </p:cNvPr>
          <p:cNvCxnSpPr/>
          <p:nvPr/>
        </p:nvCxnSpPr>
        <p:spPr>
          <a:xfrm>
            <a:off x="517793" y="1469205"/>
            <a:ext cx="10201619"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5" name="Picture 5" descr="41323 POST Ministerial Lunch.png">
            <a:extLst>
              <a:ext uri="{FF2B5EF4-FFF2-40B4-BE49-F238E27FC236}">
                <a16:creationId xmlns:a16="http://schemas.microsoft.com/office/drawing/2014/main" id="{F0DF0DDC-D4FE-646A-8CB2-7FC8015E16CA}"/>
              </a:ext>
            </a:extLst>
          </p:cNvPr>
          <p:cNvPicPr>
            <a:picLocks noChangeAspect="1"/>
          </p:cNvPicPr>
          <p:nvPr/>
        </p:nvPicPr>
        <p:blipFill>
          <a:blip r:embed="rId4"/>
          <a:stretch>
            <a:fillRect/>
          </a:stretch>
        </p:blipFill>
        <p:spPr>
          <a:xfrm>
            <a:off x="8309211" y="2242614"/>
            <a:ext cx="3217156" cy="268329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7263342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E7C78E-EEE4-2B4D-9236-3F98DEA310F3}"/>
              </a:ext>
            </a:extLst>
          </p:cNvPr>
          <p:cNvSpPr>
            <a:spLocks noGrp="1"/>
          </p:cNvSpPr>
          <p:nvPr>
            <p:ph type="title"/>
          </p:nvPr>
        </p:nvSpPr>
        <p:spPr/>
        <p:txBody>
          <a:bodyPr>
            <a:normAutofit/>
          </a:bodyPr>
          <a:lstStyle/>
          <a:p>
            <a:r>
              <a:rPr lang="en-US" sz="3200">
                <a:solidFill>
                  <a:schemeClr val="accent4">
                    <a:lumMod val="75000"/>
                  </a:schemeClr>
                </a:solidFill>
                <a:latin typeface="Avenir Next LT Pro" panose="020B0504020202020204" pitchFamily="34" charset="0"/>
              </a:rPr>
              <a:t>Review of City of Gardena Plan Development Process</a:t>
            </a:r>
            <a:endParaRPr lang="en-US" sz="3200">
              <a:solidFill>
                <a:schemeClr val="accent4">
                  <a:lumMod val="75000"/>
                </a:schemeClr>
              </a:solidFill>
            </a:endParaRPr>
          </a:p>
        </p:txBody>
      </p:sp>
      <p:graphicFrame>
        <p:nvGraphicFramePr>
          <p:cNvPr id="8" name="Content Placeholder 7">
            <a:extLst>
              <a:ext uri="{FF2B5EF4-FFF2-40B4-BE49-F238E27FC236}">
                <a16:creationId xmlns:a16="http://schemas.microsoft.com/office/drawing/2014/main" id="{7BC280A6-0AC5-607D-2B61-A8EB9FDB2719}"/>
              </a:ext>
            </a:extLst>
          </p:cNvPr>
          <p:cNvGraphicFramePr>
            <a:graphicFrameLocks noGrp="1"/>
          </p:cNvGraphicFramePr>
          <p:nvPr>
            <p:ph idx="1"/>
            <p:extLst>
              <p:ext uri="{D42A27DB-BD31-4B8C-83A1-F6EECF244321}">
                <p14:modId xmlns:p14="http://schemas.microsoft.com/office/powerpoint/2010/main" val="2814782945"/>
              </p:ext>
            </p:extLst>
          </p:nvPr>
        </p:nvGraphicFramePr>
        <p:xfrm>
          <a:off x="404813" y="1857374"/>
          <a:ext cx="11274424" cy="3494920"/>
        </p:xfrm>
        <a:graphic>
          <a:graphicData uri="http://schemas.openxmlformats.org/drawingml/2006/table">
            <a:tbl>
              <a:tblPr firstRow="1" bandRow="1">
                <a:tableStyleId>{5C22544A-7EE6-4342-B048-85BDC9FD1C3A}</a:tableStyleId>
              </a:tblPr>
              <a:tblGrid>
                <a:gridCol w="6293442">
                  <a:extLst>
                    <a:ext uri="{9D8B030D-6E8A-4147-A177-3AD203B41FA5}">
                      <a16:colId xmlns:a16="http://schemas.microsoft.com/office/drawing/2014/main" val="3688122786"/>
                    </a:ext>
                  </a:extLst>
                </a:gridCol>
                <a:gridCol w="4980982">
                  <a:extLst>
                    <a:ext uri="{9D8B030D-6E8A-4147-A177-3AD203B41FA5}">
                      <a16:colId xmlns:a16="http://schemas.microsoft.com/office/drawing/2014/main" val="1524222062"/>
                    </a:ext>
                  </a:extLst>
                </a:gridCol>
              </a:tblGrid>
              <a:tr h="809510">
                <a:tc>
                  <a:txBody>
                    <a:bodyPr/>
                    <a:lstStyle/>
                    <a:p>
                      <a:pPr algn="ctr"/>
                      <a:r>
                        <a:rPr lang="en-US" sz="2200">
                          <a:latin typeface="Avenir Next LT Pro" panose="020B0504020202020204" pitchFamily="34" charset="0"/>
                        </a:rPr>
                        <a:t>Phase</a:t>
                      </a:r>
                    </a:p>
                  </a:txBody>
                  <a:tcPr>
                    <a:solidFill>
                      <a:srgbClr val="2C4E8C"/>
                    </a:solidFill>
                  </a:tcPr>
                </a:tc>
                <a:tc>
                  <a:txBody>
                    <a:bodyPr/>
                    <a:lstStyle/>
                    <a:p>
                      <a:pPr algn="ctr"/>
                      <a:r>
                        <a:rPr lang="en-US" sz="2200">
                          <a:latin typeface="Avenir Next LT Pro" panose="020B0504020202020204" pitchFamily="34" charset="0"/>
                        </a:rPr>
                        <a:t>Status</a:t>
                      </a:r>
                    </a:p>
                    <a:p>
                      <a:pPr algn="ctr"/>
                      <a:endParaRPr lang="en-US" sz="2200">
                        <a:latin typeface="Avenir Next LT Pro" panose="020B0504020202020204" pitchFamily="34" charset="0"/>
                      </a:endParaRPr>
                    </a:p>
                  </a:txBody>
                  <a:tcPr>
                    <a:solidFill>
                      <a:srgbClr val="2C4E8C"/>
                    </a:solidFill>
                  </a:tcPr>
                </a:tc>
                <a:extLst>
                  <a:ext uri="{0D108BD9-81ED-4DB2-BD59-A6C34878D82A}">
                    <a16:rowId xmlns:a16="http://schemas.microsoft.com/office/drawing/2014/main" val="226369037"/>
                  </a:ext>
                </a:extLst>
              </a:tr>
              <a:tr h="944744">
                <a:tc>
                  <a:txBody>
                    <a:bodyPr/>
                    <a:lstStyle/>
                    <a:p>
                      <a:pPr algn="ctr"/>
                      <a:r>
                        <a:rPr lang="en-US" sz="1800" b="0" i="0" u="none" strike="noStrike" kern="1200" baseline="0">
                          <a:solidFill>
                            <a:srgbClr val="000000"/>
                          </a:solidFill>
                          <a:latin typeface="Avenir Next LT Pro" panose="020B0504020202020204" pitchFamily="34" charset="0"/>
                          <a:ea typeface="+mn-ea"/>
                          <a:cs typeface="+mn-cs"/>
                        </a:rPr>
                        <a:t>Initial Information Gathering and Needs Assessment</a:t>
                      </a:r>
                      <a:endParaRPr lang="en-US" b="0">
                        <a:solidFill>
                          <a:srgbClr val="000000"/>
                        </a:solidFill>
                        <a:latin typeface="Avenir Next LT Pro" panose="020B0504020202020204" pitchFamily="34" charset="0"/>
                      </a:endParaRPr>
                    </a:p>
                  </a:txBody>
                  <a:tcPr/>
                </a:tc>
                <a:tc>
                  <a:txBody>
                    <a:bodyPr/>
                    <a:lstStyle/>
                    <a:p>
                      <a:pPr algn="ctr"/>
                      <a:r>
                        <a:rPr lang="en-US">
                          <a:solidFill>
                            <a:schemeClr val="accent6">
                              <a:lumMod val="50000"/>
                            </a:schemeClr>
                          </a:solidFill>
                          <a:latin typeface="Avenir Next LT Pro" panose="020B0504020202020204" pitchFamily="34" charset="0"/>
                        </a:rPr>
                        <a:t>Completed</a:t>
                      </a:r>
                    </a:p>
                    <a:p>
                      <a:pPr algn="ctr"/>
                      <a:endParaRPr lang="en-US">
                        <a:latin typeface="Avenir Next LT Pro" panose="020B0504020202020204" pitchFamily="34" charset="0"/>
                      </a:endParaRPr>
                    </a:p>
                  </a:txBody>
                  <a:tcPr/>
                </a:tc>
                <a:extLst>
                  <a:ext uri="{0D108BD9-81ED-4DB2-BD59-A6C34878D82A}">
                    <a16:rowId xmlns:a16="http://schemas.microsoft.com/office/drawing/2014/main" val="3240740842"/>
                  </a:ext>
                </a:extLst>
              </a:tr>
              <a:tr h="1100586">
                <a:tc>
                  <a:txBody>
                    <a:bodyPr/>
                    <a:lstStyle/>
                    <a:p>
                      <a:pPr algn="ctr"/>
                      <a:r>
                        <a:rPr lang="en-US" sz="1800" b="0" i="0" u="none" strike="noStrike" kern="1200" baseline="0">
                          <a:solidFill>
                            <a:srgbClr val="000000"/>
                          </a:solidFill>
                          <a:latin typeface="Avenir Next LT Pro" panose="020B0504020202020204" pitchFamily="34" charset="0"/>
                          <a:ea typeface="+mn-ea"/>
                          <a:cs typeface="+mn-cs"/>
                        </a:rPr>
                        <a:t>Community Engagement, Goal Setting and Strategy Development</a:t>
                      </a:r>
                      <a:endParaRPr lang="en-US" b="0">
                        <a:solidFill>
                          <a:srgbClr val="000000"/>
                        </a:solidFill>
                        <a:latin typeface="Avenir Next LT Pro" panose="020B0504020202020204" pitchFamily="34" charset="0"/>
                      </a:endParaRPr>
                    </a:p>
                  </a:txBody>
                  <a:tcPr/>
                </a:tc>
                <a:tc>
                  <a:txBody>
                    <a:bodyPr/>
                    <a:lstStyle/>
                    <a:p>
                      <a:pPr algn="ctr"/>
                      <a:r>
                        <a:rPr lang="en-US">
                          <a:solidFill>
                            <a:schemeClr val="accent6">
                              <a:lumMod val="50000"/>
                            </a:schemeClr>
                          </a:solidFill>
                          <a:latin typeface="Avenir Next LT Pro" panose="020B0504020202020204" pitchFamily="34" charset="0"/>
                        </a:rPr>
                        <a:t>Completed</a:t>
                      </a:r>
                    </a:p>
                    <a:p>
                      <a:pPr algn="ctr"/>
                      <a:endParaRPr lang="en-US">
                        <a:latin typeface="Avenir Next LT Pro" panose="020B0504020202020204" pitchFamily="34" charset="0"/>
                      </a:endParaRPr>
                    </a:p>
                  </a:txBody>
                  <a:tcPr/>
                </a:tc>
                <a:extLst>
                  <a:ext uri="{0D108BD9-81ED-4DB2-BD59-A6C34878D82A}">
                    <a16:rowId xmlns:a16="http://schemas.microsoft.com/office/drawing/2014/main" val="2030684642"/>
                  </a:ext>
                </a:extLst>
              </a:tr>
              <a:tr h="481737">
                <a:tc>
                  <a:txBody>
                    <a:bodyPr/>
                    <a:lstStyle/>
                    <a:p>
                      <a:pPr algn="ctr"/>
                      <a:r>
                        <a:rPr lang="en-US" sz="1800" b="0" i="0" u="none" strike="noStrike" kern="1200" baseline="0">
                          <a:solidFill>
                            <a:srgbClr val="000000"/>
                          </a:solidFill>
                          <a:latin typeface="Avenir Next LT Pro" panose="020B0504020202020204" pitchFamily="34" charset="0"/>
                          <a:ea typeface="+mn-ea"/>
                          <a:cs typeface="+mn-cs"/>
                        </a:rPr>
                        <a:t>Plan Drafting, Refinement and Adoption</a:t>
                      </a:r>
                      <a:endParaRPr lang="en-US" b="0">
                        <a:solidFill>
                          <a:srgbClr val="000000"/>
                        </a:solidFill>
                        <a:latin typeface="Avenir Next LT Pro" panose="020B0504020202020204" pitchFamily="34" charset="0"/>
                      </a:endParaRPr>
                    </a:p>
                  </a:txBody>
                  <a:tcPr/>
                </a:tc>
                <a:tc>
                  <a:txBody>
                    <a:bodyPr/>
                    <a:lstStyle/>
                    <a:p>
                      <a:pPr algn="ctr"/>
                      <a:r>
                        <a:rPr lang="en-US">
                          <a:solidFill>
                            <a:schemeClr val="accent6">
                              <a:lumMod val="50000"/>
                            </a:schemeClr>
                          </a:solidFill>
                          <a:latin typeface="Avenir Next LT Pro" panose="020B0504020202020204" pitchFamily="34" charset="0"/>
                        </a:rPr>
                        <a:t>Completed</a:t>
                      </a:r>
                    </a:p>
                    <a:p>
                      <a:pPr algn="ctr"/>
                      <a:endParaRPr lang="en-US">
                        <a:latin typeface="Avenir Next LT Pro" panose="020B0504020202020204" pitchFamily="34" charset="0"/>
                      </a:endParaRPr>
                    </a:p>
                  </a:txBody>
                  <a:tcPr/>
                </a:tc>
                <a:extLst>
                  <a:ext uri="{0D108BD9-81ED-4DB2-BD59-A6C34878D82A}">
                    <a16:rowId xmlns:a16="http://schemas.microsoft.com/office/drawing/2014/main" val="1692074457"/>
                  </a:ext>
                </a:extLst>
              </a:tr>
            </a:tbl>
          </a:graphicData>
        </a:graphic>
      </p:graphicFrame>
      <p:pic>
        <p:nvPicPr>
          <p:cNvPr id="3" name="Picture 2">
            <a:extLst>
              <a:ext uri="{FF2B5EF4-FFF2-40B4-BE49-F238E27FC236}">
                <a16:creationId xmlns:a16="http://schemas.microsoft.com/office/drawing/2014/main" id="{80B94B4C-FADB-7558-AA61-04EF677A13C4}"/>
              </a:ext>
            </a:extLst>
          </p:cNvPr>
          <p:cNvPicPr>
            <a:picLocks noChangeAspect="1"/>
          </p:cNvPicPr>
          <p:nvPr/>
        </p:nvPicPr>
        <p:blipFill>
          <a:blip r:embed="rId3"/>
          <a:stretch>
            <a:fillRect/>
          </a:stretch>
        </p:blipFill>
        <p:spPr>
          <a:xfrm>
            <a:off x="10777377" y="137631"/>
            <a:ext cx="1331574" cy="1331574"/>
          </a:xfrm>
          <a:prstGeom prst="rect">
            <a:avLst/>
          </a:prstGeom>
        </p:spPr>
      </p:pic>
      <p:cxnSp>
        <p:nvCxnSpPr>
          <p:cNvPr id="4" name="Straight Connector 3">
            <a:extLst>
              <a:ext uri="{FF2B5EF4-FFF2-40B4-BE49-F238E27FC236}">
                <a16:creationId xmlns:a16="http://schemas.microsoft.com/office/drawing/2014/main" id="{7C9469FE-2324-9619-E0F1-3C4ACCF9E5D5}"/>
              </a:ext>
            </a:extLst>
          </p:cNvPr>
          <p:cNvCxnSpPr/>
          <p:nvPr/>
        </p:nvCxnSpPr>
        <p:spPr>
          <a:xfrm>
            <a:off x="517793" y="1469205"/>
            <a:ext cx="10201619" cy="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474942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EC477-7A12-1005-581A-140EC3C3DCF0}"/>
              </a:ext>
            </a:extLst>
          </p:cNvPr>
          <p:cNvSpPr>
            <a:spLocks noGrp="1"/>
          </p:cNvSpPr>
          <p:nvPr>
            <p:ph type="title"/>
          </p:nvPr>
        </p:nvSpPr>
        <p:spPr/>
        <p:txBody>
          <a:bodyPr/>
          <a:lstStyle/>
          <a:p>
            <a:r>
              <a:rPr lang="en-US">
                <a:solidFill>
                  <a:schemeClr val="accent4">
                    <a:lumMod val="75000"/>
                  </a:schemeClr>
                </a:solidFill>
              </a:rPr>
              <a:t>Review of Data Collection and Analysis Efforts</a:t>
            </a:r>
          </a:p>
        </p:txBody>
      </p:sp>
      <p:graphicFrame>
        <p:nvGraphicFramePr>
          <p:cNvPr id="6" name="Table 7">
            <a:extLst>
              <a:ext uri="{FF2B5EF4-FFF2-40B4-BE49-F238E27FC236}">
                <a16:creationId xmlns:a16="http://schemas.microsoft.com/office/drawing/2014/main" id="{F2F1E545-72E5-115F-CE84-5B03F4DD7D2C}"/>
              </a:ext>
            </a:extLst>
          </p:cNvPr>
          <p:cNvGraphicFramePr>
            <a:graphicFrameLocks noGrp="1"/>
          </p:cNvGraphicFramePr>
          <p:nvPr>
            <p:ph idx="1"/>
            <p:extLst>
              <p:ext uri="{D42A27DB-BD31-4B8C-83A1-F6EECF244321}">
                <p14:modId xmlns:p14="http://schemas.microsoft.com/office/powerpoint/2010/main" val="203431321"/>
              </p:ext>
            </p:extLst>
          </p:nvPr>
        </p:nvGraphicFramePr>
        <p:xfrm>
          <a:off x="404813" y="1857374"/>
          <a:ext cx="11274424" cy="3980464"/>
        </p:xfrm>
        <a:graphic>
          <a:graphicData uri="http://schemas.openxmlformats.org/drawingml/2006/table">
            <a:tbl>
              <a:tblPr firstRow="1" bandRow="1">
                <a:tableStyleId>{5C22544A-7EE6-4342-B048-85BDC9FD1C3A}</a:tableStyleId>
              </a:tblPr>
              <a:tblGrid>
                <a:gridCol w="5637212">
                  <a:extLst>
                    <a:ext uri="{9D8B030D-6E8A-4147-A177-3AD203B41FA5}">
                      <a16:colId xmlns:a16="http://schemas.microsoft.com/office/drawing/2014/main" val="3688122786"/>
                    </a:ext>
                  </a:extLst>
                </a:gridCol>
                <a:gridCol w="5637212">
                  <a:extLst>
                    <a:ext uri="{9D8B030D-6E8A-4147-A177-3AD203B41FA5}">
                      <a16:colId xmlns:a16="http://schemas.microsoft.com/office/drawing/2014/main" val="1524222062"/>
                    </a:ext>
                  </a:extLst>
                </a:gridCol>
              </a:tblGrid>
              <a:tr h="809510">
                <a:tc>
                  <a:txBody>
                    <a:bodyPr/>
                    <a:lstStyle/>
                    <a:p>
                      <a:pPr algn="ctr"/>
                      <a:r>
                        <a:rPr lang="en-US" sz="2200">
                          <a:latin typeface="Avenir Next LT Pro" panose="020B0504020202020204" pitchFamily="34" charset="0"/>
                        </a:rPr>
                        <a:t>Stakeholders Engaged</a:t>
                      </a:r>
                    </a:p>
                  </a:txBody>
                  <a:tcPr>
                    <a:solidFill>
                      <a:srgbClr val="2C4E8C"/>
                    </a:solidFill>
                  </a:tcPr>
                </a:tc>
                <a:tc>
                  <a:txBody>
                    <a:bodyPr/>
                    <a:lstStyle/>
                    <a:p>
                      <a:pPr algn="ctr"/>
                      <a:r>
                        <a:rPr lang="en-US" sz="2200">
                          <a:latin typeface="Avenir Next LT Pro" panose="020B0504020202020204" pitchFamily="34" charset="0"/>
                        </a:rPr>
                        <a:t>Form of Engagement</a:t>
                      </a:r>
                    </a:p>
                    <a:p>
                      <a:pPr algn="ctr"/>
                      <a:endParaRPr lang="en-US" sz="2200">
                        <a:latin typeface="Avenir Next LT Pro" panose="020B0504020202020204" pitchFamily="34" charset="0"/>
                      </a:endParaRPr>
                    </a:p>
                  </a:txBody>
                  <a:tcPr>
                    <a:solidFill>
                      <a:srgbClr val="2C4E8C"/>
                    </a:solidFill>
                  </a:tcPr>
                </a:tc>
                <a:extLst>
                  <a:ext uri="{0D108BD9-81ED-4DB2-BD59-A6C34878D82A}">
                    <a16:rowId xmlns:a16="http://schemas.microsoft.com/office/drawing/2014/main" val="226369037"/>
                  </a:ext>
                </a:extLst>
              </a:tr>
              <a:tr h="450889">
                <a:tc>
                  <a:txBody>
                    <a:bodyPr/>
                    <a:lstStyle/>
                    <a:p>
                      <a:pPr algn="ctr"/>
                      <a:r>
                        <a:rPr lang="en-US">
                          <a:latin typeface="Avenir Next LT Pro" panose="020B0504020202020204" pitchFamily="34" charset="0"/>
                        </a:rPr>
                        <a:t>Internal City Stakeholders</a:t>
                      </a:r>
                    </a:p>
                  </a:txBody>
                  <a:tcPr/>
                </a:tc>
                <a:tc>
                  <a:txBody>
                    <a:bodyPr/>
                    <a:lstStyle/>
                    <a:p>
                      <a:pPr algn="ctr"/>
                      <a:r>
                        <a:rPr lang="en-US">
                          <a:latin typeface="Avenir Next LT Pro" panose="020B0504020202020204" pitchFamily="34" charset="0"/>
                        </a:rPr>
                        <a:t>Interviews</a:t>
                      </a:r>
                    </a:p>
                    <a:p>
                      <a:pPr algn="ctr"/>
                      <a:endParaRPr lang="en-US">
                        <a:latin typeface="Avenir Next LT Pro" panose="020B0504020202020204" pitchFamily="34" charset="0"/>
                      </a:endParaRPr>
                    </a:p>
                  </a:txBody>
                  <a:tcPr/>
                </a:tc>
                <a:extLst>
                  <a:ext uri="{0D108BD9-81ED-4DB2-BD59-A6C34878D82A}">
                    <a16:rowId xmlns:a16="http://schemas.microsoft.com/office/drawing/2014/main" val="3240740842"/>
                  </a:ext>
                </a:extLst>
              </a:tr>
              <a:tr h="493855">
                <a:tc>
                  <a:txBody>
                    <a:bodyPr/>
                    <a:lstStyle/>
                    <a:p>
                      <a:pPr algn="ctr"/>
                      <a:r>
                        <a:rPr lang="en-US">
                          <a:latin typeface="Avenir Next LT Pro" panose="020B0504020202020204" pitchFamily="34" charset="0"/>
                        </a:rPr>
                        <a:t>External Stakeholders</a:t>
                      </a:r>
                    </a:p>
                  </a:txBody>
                  <a:tcPr/>
                </a:tc>
                <a:tc>
                  <a:txBody>
                    <a:bodyPr/>
                    <a:lstStyle/>
                    <a:p>
                      <a:pPr algn="ctr"/>
                      <a:r>
                        <a:rPr lang="en-US">
                          <a:latin typeface="Avenir Next LT Pro" panose="020B0504020202020204" pitchFamily="34" charset="0"/>
                        </a:rPr>
                        <a:t>Survey Tool, Community Input Session, Interviews</a:t>
                      </a:r>
                    </a:p>
                    <a:p>
                      <a:pPr algn="ctr"/>
                      <a:endParaRPr lang="en-US">
                        <a:latin typeface="Avenir Next LT Pro" panose="020B0504020202020204" pitchFamily="34" charset="0"/>
                      </a:endParaRPr>
                    </a:p>
                  </a:txBody>
                  <a:tcPr/>
                </a:tc>
                <a:extLst>
                  <a:ext uri="{0D108BD9-81ED-4DB2-BD59-A6C34878D82A}">
                    <a16:rowId xmlns:a16="http://schemas.microsoft.com/office/drawing/2014/main" val="2030684642"/>
                  </a:ext>
                </a:extLst>
              </a:tr>
              <a:tr h="546736">
                <a:tc>
                  <a:txBody>
                    <a:bodyPr/>
                    <a:lstStyle/>
                    <a:p>
                      <a:pPr algn="ctr"/>
                      <a:r>
                        <a:rPr lang="en-US">
                          <a:latin typeface="Avenir Next LT Pro" panose="020B0504020202020204" pitchFamily="34" charset="0"/>
                        </a:rPr>
                        <a:t>People Experiencing Homelessness</a:t>
                      </a:r>
                    </a:p>
                  </a:txBody>
                  <a:tcPr/>
                </a:tc>
                <a:tc>
                  <a:txBody>
                    <a:bodyPr/>
                    <a:lstStyle/>
                    <a:p>
                      <a:pPr algn="ctr"/>
                      <a:r>
                        <a:rPr lang="en-US">
                          <a:latin typeface="Avenir Next LT Pro" panose="020B0504020202020204" pitchFamily="34" charset="0"/>
                        </a:rPr>
                        <a:t>Interviews, Survey Tool</a:t>
                      </a:r>
                    </a:p>
                    <a:p>
                      <a:pPr algn="ctr"/>
                      <a:endParaRPr lang="en-US">
                        <a:latin typeface="Avenir Next LT Pro" panose="020B0504020202020204" pitchFamily="34" charset="0"/>
                      </a:endParaRPr>
                    </a:p>
                  </a:txBody>
                  <a:tcPr/>
                </a:tc>
                <a:extLst>
                  <a:ext uri="{0D108BD9-81ED-4DB2-BD59-A6C34878D82A}">
                    <a16:rowId xmlns:a16="http://schemas.microsoft.com/office/drawing/2014/main" val="4141820276"/>
                  </a:ext>
                </a:extLst>
              </a:tr>
              <a:tr h="679989">
                <a:tc>
                  <a:txBody>
                    <a:bodyPr/>
                    <a:lstStyle/>
                    <a:p>
                      <a:pPr algn="ctr"/>
                      <a:r>
                        <a:rPr lang="en-US">
                          <a:latin typeface="Avenir Next LT Pro" panose="020B0504020202020204" pitchFamily="34" charset="0"/>
                        </a:rPr>
                        <a:t>City Data and Related Documents (e.g., Point-in-time Count Data)</a:t>
                      </a:r>
                    </a:p>
                  </a:txBody>
                  <a:tcPr/>
                </a:tc>
                <a:tc>
                  <a:txBody>
                    <a:bodyPr/>
                    <a:lstStyle/>
                    <a:p>
                      <a:pPr algn="ctr"/>
                      <a:r>
                        <a:rPr lang="en-US">
                          <a:latin typeface="Avenir Next LT Pro" panose="020B0504020202020204" pitchFamily="34" charset="0"/>
                        </a:rPr>
                        <a:t>Quantitative Data Collection</a:t>
                      </a:r>
                    </a:p>
                    <a:p>
                      <a:pPr algn="ctr"/>
                      <a:endParaRPr lang="en-US">
                        <a:latin typeface="Avenir Next LT Pro" panose="020B0504020202020204" pitchFamily="34" charset="0"/>
                      </a:endParaRPr>
                    </a:p>
                  </a:txBody>
                  <a:tcPr/>
                </a:tc>
                <a:extLst>
                  <a:ext uri="{0D108BD9-81ED-4DB2-BD59-A6C34878D82A}">
                    <a16:rowId xmlns:a16="http://schemas.microsoft.com/office/drawing/2014/main" val="1443636175"/>
                  </a:ext>
                </a:extLst>
              </a:tr>
              <a:tr h="570725">
                <a:tc>
                  <a:txBody>
                    <a:bodyPr/>
                    <a:lstStyle/>
                    <a:p>
                      <a:pPr algn="ctr"/>
                      <a:r>
                        <a:rPr lang="en-US">
                          <a:latin typeface="Avenir Next LT Pro" panose="020B0504020202020204" pitchFamily="34" charset="0"/>
                        </a:rPr>
                        <a:t>Gardena Homeless Taskforce</a:t>
                      </a:r>
                    </a:p>
                  </a:txBody>
                  <a:tcPr/>
                </a:tc>
                <a:tc>
                  <a:txBody>
                    <a:bodyPr/>
                    <a:lstStyle/>
                    <a:p>
                      <a:pPr algn="ctr"/>
                      <a:r>
                        <a:rPr lang="en-US">
                          <a:latin typeface="Avenir Next LT Pro" panose="020B0504020202020204" pitchFamily="34" charset="0"/>
                        </a:rPr>
                        <a:t>Group Discussion, Qualitative Data</a:t>
                      </a:r>
                    </a:p>
                  </a:txBody>
                  <a:tcPr/>
                </a:tc>
                <a:extLst>
                  <a:ext uri="{0D108BD9-81ED-4DB2-BD59-A6C34878D82A}">
                    <a16:rowId xmlns:a16="http://schemas.microsoft.com/office/drawing/2014/main" val="2551535174"/>
                  </a:ext>
                </a:extLst>
              </a:tr>
            </a:tbl>
          </a:graphicData>
        </a:graphic>
      </p:graphicFrame>
      <p:pic>
        <p:nvPicPr>
          <p:cNvPr id="3" name="Picture 2">
            <a:extLst>
              <a:ext uri="{FF2B5EF4-FFF2-40B4-BE49-F238E27FC236}">
                <a16:creationId xmlns:a16="http://schemas.microsoft.com/office/drawing/2014/main" id="{B54994BA-72D1-4FFD-FF11-9C303CA5C61B}"/>
              </a:ext>
            </a:extLst>
          </p:cNvPr>
          <p:cNvPicPr>
            <a:picLocks noChangeAspect="1"/>
          </p:cNvPicPr>
          <p:nvPr/>
        </p:nvPicPr>
        <p:blipFill>
          <a:blip r:embed="rId3"/>
          <a:stretch>
            <a:fillRect/>
          </a:stretch>
        </p:blipFill>
        <p:spPr>
          <a:xfrm>
            <a:off x="10777377" y="137631"/>
            <a:ext cx="1331574" cy="1331574"/>
          </a:xfrm>
          <a:prstGeom prst="rect">
            <a:avLst/>
          </a:prstGeom>
        </p:spPr>
      </p:pic>
      <p:cxnSp>
        <p:nvCxnSpPr>
          <p:cNvPr id="4" name="Straight Connector 3">
            <a:extLst>
              <a:ext uri="{FF2B5EF4-FFF2-40B4-BE49-F238E27FC236}">
                <a16:creationId xmlns:a16="http://schemas.microsoft.com/office/drawing/2014/main" id="{D2D684D8-4E82-1BFA-3246-1A8744770C32}"/>
              </a:ext>
            </a:extLst>
          </p:cNvPr>
          <p:cNvCxnSpPr/>
          <p:nvPr/>
        </p:nvCxnSpPr>
        <p:spPr>
          <a:xfrm>
            <a:off x="517793" y="1469205"/>
            <a:ext cx="10201619" cy="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898508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EC477-7A12-1005-581A-140EC3C3DCF0}"/>
              </a:ext>
            </a:extLst>
          </p:cNvPr>
          <p:cNvSpPr>
            <a:spLocks noGrp="1"/>
          </p:cNvSpPr>
          <p:nvPr>
            <p:ph type="title"/>
          </p:nvPr>
        </p:nvSpPr>
        <p:spPr/>
        <p:txBody>
          <a:bodyPr/>
          <a:lstStyle/>
          <a:p>
            <a:r>
              <a:rPr lang="en-US">
                <a:solidFill>
                  <a:schemeClr val="accent4">
                    <a:lumMod val="75000"/>
                  </a:schemeClr>
                </a:solidFill>
              </a:rPr>
              <a:t>Community Engagement Findings</a:t>
            </a:r>
          </a:p>
        </p:txBody>
      </p:sp>
      <p:sp>
        <p:nvSpPr>
          <p:cNvPr id="4" name="Content Placeholder 2">
            <a:extLst>
              <a:ext uri="{FF2B5EF4-FFF2-40B4-BE49-F238E27FC236}">
                <a16:creationId xmlns:a16="http://schemas.microsoft.com/office/drawing/2014/main" id="{8DF58119-7388-2CB3-023A-EECB9BDE1670}"/>
              </a:ext>
            </a:extLst>
          </p:cNvPr>
          <p:cNvSpPr txBox="1">
            <a:spLocks/>
          </p:cNvSpPr>
          <p:nvPr/>
        </p:nvSpPr>
        <p:spPr>
          <a:xfrm>
            <a:off x="1188370" y="4282967"/>
            <a:ext cx="4367076" cy="173071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800" b="1" i="0" kern="1200">
                <a:solidFill>
                  <a:srgbClr val="1A2A5A"/>
                </a:solidFill>
                <a:latin typeface="Avenir Next LT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venir Next LT Pro" panose="020B0504020202020204"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venir Next LT Pro" panose="020B0504020202020204"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venir Next LT Pro" panose="020B0504020202020204"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venir Next LT Pro" panose="020B0504020202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a:lnSpc>
                <a:spcPct val="135000"/>
              </a:lnSpc>
              <a:spcBef>
                <a:spcPts val="0"/>
              </a:spcBef>
              <a:spcAft>
                <a:spcPts val="600"/>
              </a:spcAft>
            </a:pPr>
            <a:r>
              <a:rPr lang="en-US" sz="1800" b="0">
                <a:solidFill>
                  <a:srgbClr val="2C4E8C"/>
                </a:solidFill>
                <a:latin typeface="Avenir Next LT Pro" panose="020B0504020202020204" pitchFamily="34" charset="0"/>
                <a:ea typeface="SimSun" panose="02010600030101010101" pitchFamily="2" charset="-122"/>
                <a:cs typeface="Times New Roman" panose="02020603050405020304" pitchFamily="18" charset="0"/>
              </a:rPr>
              <a:t>1.  Homelessness has increased over recent years and is a common concern in the community. </a:t>
            </a:r>
          </a:p>
          <a:p>
            <a:endParaRPr lang="en-US" sz="1800" b="0"/>
          </a:p>
        </p:txBody>
      </p:sp>
      <p:sp>
        <p:nvSpPr>
          <p:cNvPr id="6" name="Content Placeholder 2">
            <a:extLst>
              <a:ext uri="{FF2B5EF4-FFF2-40B4-BE49-F238E27FC236}">
                <a16:creationId xmlns:a16="http://schemas.microsoft.com/office/drawing/2014/main" id="{5BA3313E-93C2-30EF-3A63-702284A56278}"/>
              </a:ext>
            </a:extLst>
          </p:cNvPr>
          <p:cNvSpPr txBox="1">
            <a:spLocks/>
          </p:cNvSpPr>
          <p:nvPr/>
        </p:nvSpPr>
        <p:spPr>
          <a:xfrm>
            <a:off x="6190201" y="4189893"/>
            <a:ext cx="4483866" cy="1586393"/>
          </a:xfrm>
          <a:prstGeom prst="rect">
            <a:avLst/>
          </a:prstGeom>
        </p:spPr>
        <p:txBody>
          <a:bodyPr vert="horz" lIns="91440" tIns="45720" rIns="91440" bIns="45720" rtlCol="0">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2800" b="1" i="0" kern="1200">
                <a:solidFill>
                  <a:srgbClr val="1A2A5A"/>
                </a:solidFill>
                <a:latin typeface="Avenir Next LT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venir Next LT Pro" panose="020B0504020202020204"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venir Next LT Pro" panose="020B0504020202020204"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venir Next LT Pro" panose="020B0504020202020204"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venir Next LT Pro" panose="020B0504020202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a:lnSpc>
                <a:spcPct val="135000"/>
              </a:lnSpc>
              <a:spcBef>
                <a:spcPts val="0"/>
              </a:spcBef>
              <a:spcAft>
                <a:spcPts val="600"/>
              </a:spcAft>
            </a:pPr>
            <a:r>
              <a:rPr lang="en-US" sz="1800" b="0">
                <a:solidFill>
                  <a:srgbClr val="2C4E8C"/>
                </a:solidFill>
                <a:latin typeface="Avenir Next LT Pro" panose="020B0504020202020204" pitchFamily="34" charset="0"/>
                <a:ea typeface="SimSun" panose="02010600030101010101" pitchFamily="2" charset="-122"/>
                <a:cs typeface="Times New Roman" panose="02020603050405020304" pitchFamily="18" charset="0"/>
              </a:rPr>
              <a:t>2.  There are public health and safety </a:t>
            </a:r>
            <a:r>
              <a:rPr lang="en-US" sz="1900" b="0">
                <a:solidFill>
                  <a:srgbClr val="2C4E8C"/>
                </a:solidFill>
                <a:latin typeface="Avenir Next LT Pro" panose="020B0504020202020204" pitchFamily="34" charset="0"/>
                <a:ea typeface="SimSun" panose="02010600030101010101" pitchFamily="2" charset="-122"/>
                <a:cs typeface="Times New Roman" panose="02020603050405020304" pitchFamily="18" charset="0"/>
              </a:rPr>
              <a:t>concerns</a:t>
            </a:r>
            <a:r>
              <a:rPr lang="en-US" sz="1800" b="0">
                <a:solidFill>
                  <a:srgbClr val="2C4E8C"/>
                </a:solidFill>
                <a:latin typeface="Avenir Next LT Pro" panose="020B0504020202020204" pitchFamily="34" charset="0"/>
                <a:ea typeface="SimSun" panose="02010600030101010101" pitchFamily="2" charset="-122"/>
                <a:cs typeface="Times New Roman" panose="02020603050405020304" pitchFamily="18" charset="0"/>
              </a:rPr>
              <a:t> associated with people experiencing homelessness, particularly unsheltered homelessness. </a:t>
            </a:r>
          </a:p>
        </p:txBody>
      </p:sp>
      <p:sp>
        <p:nvSpPr>
          <p:cNvPr id="8" name="TextBox 7">
            <a:extLst>
              <a:ext uri="{FF2B5EF4-FFF2-40B4-BE49-F238E27FC236}">
                <a16:creationId xmlns:a16="http://schemas.microsoft.com/office/drawing/2014/main" id="{9E60C0DA-E6C0-1D52-A0A5-AA0FB0A1F0FE}"/>
              </a:ext>
            </a:extLst>
          </p:cNvPr>
          <p:cNvSpPr txBox="1"/>
          <p:nvPr/>
        </p:nvSpPr>
        <p:spPr>
          <a:xfrm>
            <a:off x="405066" y="1934228"/>
            <a:ext cx="11107561" cy="1569660"/>
          </a:xfrm>
          <a:prstGeom prst="rect">
            <a:avLst/>
          </a:prstGeom>
          <a:noFill/>
        </p:spPr>
        <p:txBody>
          <a:bodyPr wrap="square" rtlCol="0">
            <a:spAutoFit/>
          </a:bodyPr>
          <a:lstStyle/>
          <a:p>
            <a:r>
              <a:rPr lang="en-US" sz="2400" b="0">
                <a:solidFill>
                  <a:srgbClr val="2C4E8C"/>
                </a:solidFill>
                <a:latin typeface="Avenir Next LT Pro" panose="020B0504020202020204" pitchFamily="34" charset="0"/>
                <a:ea typeface="SimSun" panose="02010600030101010101" pitchFamily="2" charset="-122"/>
                <a:cs typeface="Times New Roman" panose="02020603050405020304" pitchFamily="18" charset="0"/>
              </a:rPr>
              <a:t>Based on information gathered through the data collection and stakeholder engagement process, 4 key findings emerged related to Homelessness in Gardena:</a:t>
            </a:r>
          </a:p>
          <a:p>
            <a:endParaRPr lang="en-US" sz="2400"/>
          </a:p>
        </p:txBody>
      </p:sp>
      <p:pic>
        <p:nvPicPr>
          <p:cNvPr id="12" name="Graphic 11" descr="Business Growth with solid fill">
            <a:extLst>
              <a:ext uri="{FF2B5EF4-FFF2-40B4-BE49-F238E27FC236}">
                <a16:creationId xmlns:a16="http://schemas.microsoft.com/office/drawing/2014/main" id="{3DF8410B-A820-A5F3-7AF8-159475A3820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658376" y="3101663"/>
            <a:ext cx="1184675" cy="1184675"/>
          </a:xfrm>
          <a:prstGeom prst="rect">
            <a:avLst/>
          </a:prstGeom>
        </p:spPr>
      </p:pic>
      <p:pic>
        <p:nvPicPr>
          <p:cNvPr id="14" name="Graphic 13" descr="Medical outline">
            <a:extLst>
              <a:ext uri="{FF2B5EF4-FFF2-40B4-BE49-F238E27FC236}">
                <a16:creationId xmlns:a16="http://schemas.microsoft.com/office/drawing/2014/main" id="{8800B9C1-E4FF-92D9-B94C-8E698E0F2EC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974934" y="3086043"/>
            <a:ext cx="914400" cy="914400"/>
          </a:xfrm>
          <a:prstGeom prst="rect">
            <a:avLst/>
          </a:prstGeom>
        </p:spPr>
      </p:pic>
      <p:pic>
        <p:nvPicPr>
          <p:cNvPr id="3" name="Picture 2">
            <a:extLst>
              <a:ext uri="{FF2B5EF4-FFF2-40B4-BE49-F238E27FC236}">
                <a16:creationId xmlns:a16="http://schemas.microsoft.com/office/drawing/2014/main" id="{935B88E9-2EF4-B949-4930-6518C5C79C3E}"/>
              </a:ext>
            </a:extLst>
          </p:cNvPr>
          <p:cNvPicPr>
            <a:picLocks noChangeAspect="1"/>
          </p:cNvPicPr>
          <p:nvPr/>
        </p:nvPicPr>
        <p:blipFill>
          <a:blip r:embed="rId7"/>
          <a:stretch>
            <a:fillRect/>
          </a:stretch>
        </p:blipFill>
        <p:spPr>
          <a:xfrm>
            <a:off x="10777377" y="137631"/>
            <a:ext cx="1331574" cy="1331574"/>
          </a:xfrm>
          <a:prstGeom prst="rect">
            <a:avLst/>
          </a:prstGeom>
        </p:spPr>
      </p:pic>
      <p:cxnSp>
        <p:nvCxnSpPr>
          <p:cNvPr id="5" name="Straight Connector 4">
            <a:extLst>
              <a:ext uri="{FF2B5EF4-FFF2-40B4-BE49-F238E27FC236}">
                <a16:creationId xmlns:a16="http://schemas.microsoft.com/office/drawing/2014/main" id="{FB7F220E-9E52-D522-FFD0-06F58E7BEECB}"/>
              </a:ext>
            </a:extLst>
          </p:cNvPr>
          <p:cNvCxnSpPr/>
          <p:nvPr/>
        </p:nvCxnSpPr>
        <p:spPr>
          <a:xfrm>
            <a:off x="517793" y="1469205"/>
            <a:ext cx="10201619" cy="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332595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EC477-7A12-1005-581A-140EC3C3DCF0}"/>
              </a:ext>
            </a:extLst>
          </p:cNvPr>
          <p:cNvSpPr>
            <a:spLocks noGrp="1"/>
          </p:cNvSpPr>
          <p:nvPr>
            <p:ph type="title"/>
          </p:nvPr>
        </p:nvSpPr>
        <p:spPr/>
        <p:txBody>
          <a:bodyPr/>
          <a:lstStyle/>
          <a:p>
            <a:r>
              <a:rPr lang="en-US">
                <a:solidFill>
                  <a:schemeClr val="accent4">
                    <a:lumMod val="75000"/>
                  </a:schemeClr>
                </a:solidFill>
              </a:rPr>
              <a:t>Community Engagement Findings (Cont’d)</a:t>
            </a:r>
          </a:p>
        </p:txBody>
      </p:sp>
      <p:sp>
        <p:nvSpPr>
          <p:cNvPr id="3" name="Content Placeholder 2">
            <a:extLst>
              <a:ext uri="{FF2B5EF4-FFF2-40B4-BE49-F238E27FC236}">
                <a16:creationId xmlns:a16="http://schemas.microsoft.com/office/drawing/2014/main" id="{1DBA4C3F-BFAB-5FE2-B647-6FDDBB3A665B}"/>
              </a:ext>
            </a:extLst>
          </p:cNvPr>
          <p:cNvSpPr>
            <a:spLocks noGrp="1"/>
          </p:cNvSpPr>
          <p:nvPr>
            <p:ph idx="1"/>
          </p:nvPr>
        </p:nvSpPr>
        <p:spPr>
          <a:xfrm>
            <a:off x="6683204" y="3236207"/>
            <a:ext cx="4367076" cy="1357057"/>
          </a:xfrm>
        </p:spPr>
        <p:txBody>
          <a:bodyPr>
            <a:noAutofit/>
          </a:bodyPr>
          <a:lstStyle/>
          <a:p>
            <a:pPr marL="457200" marR="0">
              <a:lnSpc>
                <a:spcPct val="135000"/>
              </a:lnSpc>
              <a:spcBef>
                <a:spcPts val="0"/>
              </a:spcBef>
              <a:spcAft>
                <a:spcPts val="600"/>
              </a:spcAft>
            </a:pPr>
            <a:r>
              <a:rPr lang="en-US" sz="1800" b="0" kern="1200">
                <a:solidFill>
                  <a:srgbClr val="2C4E8C"/>
                </a:solidFill>
                <a:effectLst/>
                <a:latin typeface="Avenir Next LT Pro" panose="020B0504020202020204" pitchFamily="34" charset="0"/>
                <a:ea typeface="SimSun" panose="02010600030101010101" pitchFamily="2" charset="-122"/>
                <a:cs typeface="Times New Roman" panose="02020603050405020304" pitchFamily="18" charset="0"/>
              </a:rPr>
              <a:t>4.  There is an insufficient supply of affordable housing for current and future needs of city residents.</a:t>
            </a:r>
          </a:p>
        </p:txBody>
      </p:sp>
      <p:sp>
        <p:nvSpPr>
          <p:cNvPr id="5" name="TextBox 4">
            <a:extLst>
              <a:ext uri="{FF2B5EF4-FFF2-40B4-BE49-F238E27FC236}">
                <a16:creationId xmlns:a16="http://schemas.microsoft.com/office/drawing/2014/main" id="{988864BF-5442-8970-5F5D-9EE77B8302C5}"/>
              </a:ext>
            </a:extLst>
          </p:cNvPr>
          <p:cNvSpPr txBox="1"/>
          <p:nvPr/>
        </p:nvSpPr>
        <p:spPr>
          <a:xfrm>
            <a:off x="1313401" y="3112754"/>
            <a:ext cx="4645445" cy="2613023"/>
          </a:xfrm>
          <a:prstGeom prst="rect">
            <a:avLst/>
          </a:prstGeom>
          <a:noFill/>
        </p:spPr>
        <p:txBody>
          <a:bodyPr wrap="square" rtlCol="0">
            <a:spAutoFit/>
          </a:bodyPr>
          <a:lstStyle/>
          <a:p>
            <a:pPr>
              <a:lnSpc>
                <a:spcPct val="135000"/>
              </a:lnSpc>
            </a:pPr>
            <a:r>
              <a:rPr lang="en-US" kern="1200">
                <a:solidFill>
                  <a:srgbClr val="1A2A5A"/>
                </a:solidFill>
                <a:effectLst/>
                <a:latin typeface="Avenir Next LT Pro" panose="020B0504020202020204" pitchFamily="34" charset="0"/>
                <a:ea typeface="SimSun" panose="02010600030101010101" pitchFamily="2" charset="-122"/>
                <a:cs typeface="Times New Roman" panose="02020603050405020304" pitchFamily="18" charset="0"/>
              </a:rPr>
              <a:t>3.  Homelessness response </a:t>
            </a:r>
            <a:r>
              <a:rPr lang="en-US" kern="1200">
                <a:solidFill>
                  <a:srgbClr val="2C4E8C"/>
                </a:solidFill>
                <a:effectLst/>
                <a:latin typeface="Avenir Next LT Pro" panose="020B0504020202020204" pitchFamily="34" charset="0"/>
                <a:ea typeface="SimSun" panose="02010600030101010101" pitchFamily="2" charset="-122"/>
                <a:cs typeface="Times New Roman" panose="02020603050405020304" pitchFamily="18" charset="0"/>
              </a:rPr>
              <a:t>services and housing linkages are working for some unhoused people; strategies are needed to scale current successes and expand housing opportunities for unhoused people in Gardena</a:t>
            </a:r>
            <a:r>
              <a:rPr lang="en-US" kern="1200">
                <a:solidFill>
                  <a:srgbClr val="1A2A5A"/>
                </a:solidFill>
                <a:effectLst/>
                <a:latin typeface="Avenir Next LT Pro" panose="020B0504020202020204" pitchFamily="34" charset="0"/>
                <a:ea typeface="SimSun" panose="02010600030101010101" pitchFamily="2" charset="-122"/>
                <a:cs typeface="Times New Roman" panose="02020603050405020304" pitchFamily="18" charset="0"/>
              </a:rPr>
              <a:t>. </a:t>
            </a:r>
          </a:p>
          <a:p>
            <a:endParaRPr lang="en-US"/>
          </a:p>
        </p:txBody>
      </p:sp>
      <p:pic>
        <p:nvPicPr>
          <p:cNvPr id="9" name="Graphic 8" descr="Remote work with solid fill">
            <a:extLst>
              <a:ext uri="{FF2B5EF4-FFF2-40B4-BE49-F238E27FC236}">
                <a16:creationId xmlns:a16="http://schemas.microsoft.com/office/drawing/2014/main" id="{9E623F74-8265-74E3-7367-6B2D3C08A31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569285" y="2231406"/>
            <a:ext cx="914400" cy="914400"/>
          </a:xfrm>
          <a:prstGeom prst="rect">
            <a:avLst/>
          </a:prstGeom>
        </p:spPr>
      </p:pic>
      <p:pic>
        <p:nvPicPr>
          <p:cNvPr id="11" name="Graphic 10" descr="Boardroom with solid fill">
            <a:extLst>
              <a:ext uri="{FF2B5EF4-FFF2-40B4-BE49-F238E27FC236}">
                <a16:creationId xmlns:a16="http://schemas.microsoft.com/office/drawing/2014/main" id="{4C3504D8-6798-E723-B69B-1B85601DF17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774413" y="2098890"/>
            <a:ext cx="1059456" cy="1059456"/>
          </a:xfrm>
          <a:prstGeom prst="rect">
            <a:avLst/>
          </a:prstGeom>
        </p:spPr>
      </p:pic>
      <p:pic>
        <p:nvPicPr>
          <p:cNvPr id="4" name="Picture 3">
            <a:extLst>
              <a:ext uri="{FF2B5EF4-FFF2-40B4-BE49-F238E27FC236}">
                <a16:creationId xmlns:a16="http://schemas.microsoft.com/office/drawing/2014/main" id="{C466111B-1423-0016-3E0E-83C53211F0CB}"/>
              </a:ext>
            </a:extLst>
          </p:cNvPr>
          <p:cNvPicPr>
            <a:picLocks noChangeAspect="1"/>
          </p:cNvPicPr>
          <p:nvPr/>
        </p:nvPicPr>
        <p:blipFill>
          <a:blip r:embed="rId7"/>
          <a:stretch>
            <a:fillRect/>
          </a:stretch>
        </p:blipFill>
        <p:spPr>
          <a:xfrm>
            <a:off x="10777377" y="137631"/>
            <a:ext cx="1331574" cy="1331574"/>
          </a:xfrm>
          <a:prstGeom prst="rect">
            <a:avLst/>
          </a:prstGeom>
        </p:spPr>
      </p:pic>
      <p:cxnSp>
        <p:nvCxnSpPr>
          <p:cNvPr id="6" name="Straight Connector 5">
            <a:extLst>
              <a:ext uri="{FF2B5EF4-FFF2-40B4-BE49-F238E27FC236}">
                <a16:creationId xmlns:a16="http://schemas.microsoft.com/office/drawing/2014/main" id="{EA327178-B694-DDC9-58B4-21D0AF06207A}"/>
              </a:ext>
            </a:extLst>
          </p:cNvPr>
          <p:cNvCxnSpPr/>
          <p:nvPr/>
        </p:nvCxnSpPr>
        <p:spPr>
          <a:xfrm>
            <a:off x="517793" y="1469205"/>
            <a:ext cx="10201619" cy="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571065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EC477-7A12-1005-581A-140EC3C3DCF0}"/>
              </a:ext>
            </a:extLst>
          </p:cNvPr>
          <p:cNvSpPr>
            <a:spLocks noGrp="1"/>
          </p:cNvSpPr>
          <p:nvPr>
            <p:ph type="title"/>
          </p:nvPr>
        </p:nvSpPr>
        <p:spPr/>
        <p:txBody>
          <a:bodyPr>
            <a:normAutofit/>
          </a:bodyPr>
          <a:lstStyle/>
          <a:p>
            <a:r>
              <a:rPr lang="en-US" sz="3600">
                <a:solidFill>
                  <a:schemeClr val="accent4">
                    <a:lumMod val="75000"/>
                  </a:schemeClr>
                </a:solidFill>
                <a:latin typeface="Avenir Next LT Pro"/>
                <a:cs typeface="AngsanaUPC"/>
              </a:rPr>
              <a:t>Client Success Story </a:t>
            </a:r>
            <a:endParaRPr lang="en-US" sz="3600">
              <a:solidFill>
                <a:schemeClr val="accent4">
                  <a:lumMod val="75000"/>
                </a:schemeClr>
              </a:solidFill>
            </a:endParaRPr>
          </a:p>
        </p:txBody>
      </p:sp>
      <p:sp>
        <p:nvSpPr>
          <p:cNvPr id="5" name="TextBox 4">
            <a:extLst>
              <a:ext uri="{FF2B5EF4-FFF2-40B4-BE49-F238E27FC236}">
                <a16:creationId xmlns:a16="http://schemas.microsoft.com/office/drawing/2014/main" id="{988864BF-5442-8970-5F5D-9EE77B8302C5}"/>
              </a:ext>
            </a:extLst>
          </p:cNvPr>
          <p:cNvSpPr txBox="1"/>
          <p:nvPr/>
        </p:nvSpPr>
        <p:spPr>
          <a:xfrm>
            <a:off x="517783" y="1712791"/>
            <a:ext cx="4921341" cy="4717638"/>
          </a:xfrm>
          <a:prstGeom prst="rect">
            <a:avLst/>
          </a:prstGeom>
          <a:noFill/>
        </p:spPr>
        <p:txBody>
          <a:bodyPr wrap="square" lIns="91440" tIns="45720" rIns="91440" bIns="45720" rtlCol="0" anchor="t">
            <a:spAutoFit/>
          </a:bodyPr>
          <a:lstStyle/>
          <a:p>
            <a:pPr>
              <a:lnSpc>
                <a:spcPct val="135000"/>
              </a:lnSpc>
            </a:pPr>
            <a:r>
              <a:rPr lang="en-US" sz="1400" b="1" dirty="0">
                <a:latin typeface="Avenir Next LT Pro"/>
                <a:ea typeface="SimSun"/>
                <a:cs typeface="Times New Roman"/>
              </a:rPr>
              <a:t>Client 1- At-Risk Homelessness</a:t>
            </a:r>
            <a:r>
              <a:rPr lang="en-US" sz="1400" dirty="0">
                <a:latin typeface="Avenir Next LT Pro"/>
                <a:ea typeface="SimSun"/>
                <a:cs typeface="Times New Roman"/>
              </a:rPr>
              <a:t>.  Male, Senior- On a fixed income and at risk of homelessness. Was being evicted because he could no longer afford his rent. Dianna conducted intake and concluded based on his case that Share Housing would be a possible solution to rehouse him somewhere more affordable. Client followed up with Dianna and shared he loved his new home and has been housed for two years. </a:t>
            </a:r>
            <a:endParaRPr lang="en-US" sz="1400" kern="1200" dirty="0">
              <a:effectLst/>
              <a:latin typeface="Avenir Next LT Pro" panose="020B0504020202020204" pitchFamily="34" charset="0"/>
              <a:ea typeface="SimSun" panose="02010600030101010101" pitchFamily="2" charset="-122"/>
              <a:cs typeface="Times New Roman" panose="02020603050405020304" pitchFamily="18" charset="0"/>
            </a:endParaRPr>
          </a:p>
          <a:p>
            <a:pPr>
              <a:lnSpc>
                <a:spcPct val="135000"/>
              </a:lnSpc>
            </a:pPr>
            <a:endParaRPr lang="en-US" sz="1400" dirty="0">
              <a:latin typeface="Avenir Next LT Pro"/>
              <a:ea typeface="SimSun"/>
              <a:cs typeface="Times New Roman"/>
            </a:endParaRPr>
          </a:p>
          <a:p>
            <a:pPr>
              <a:lnSpc>
                <a:spcPct val="135000"/>
              </a:lnSpc>
            </a:pPr>
            <a:r>
              <a:rPr lang="en-US" sz="1400" b="1" dirty="0">
                <a:latin typeface="Avenir Next LT Pro"/>
                <a:ea typeface="SimSun"/>
                <a:cs typeface="Times New Roman"/>
              </a:rPr>
              <a:t>Client 2- Homeless</a:t>
            </a:r>
            <a:r>
              <a:rPr lang="en-US" sz="1400" dirty="0">
                <a:latin typeface="Avenir Next LT Pro"/>
                <a:ea typeface="SimSun"/>
                <a:cs typeface="Times New Roman"/>
              </a:rPr>
              <a:t>. Adult Family, two women, pet dog- Family came to Human Services Building and expressed they had been sheltering in their car. Due to the pandemic, they had lost their employment and eventually lost their housing. Dianna conducted intake and referred them to People Assisting the Homeless (PATH) and were connected to housing. </a:t>
            </a:r>
          </a:p>
        </p:txBody>
      </p:sp>
      <p:pic>
        <p:nvPicPr>
          <p:cNvPr id="4" name="Picture 3">
            <a:extLst>
              <a:ext uri="{FF2B5EF4-FFF2-40B4-BE49-F238E27FC236}">
                <a16:creationId xmlns:a16="http://schemas.microsoft.com/office/drawing/2014/main" id="{C466111B-1423-0016-3E0E-83C53211F0CB}"/>
              </a:ext>
            </a:extLst>
          </p:cNvPr>
          <p:cNvPicPr>
            <a:picLocks noChangeAspect="1"/>
          </p:cNvPicPr>
          <p:nvPr/>
        </p:nvPicPr>
        <p:blipFill>
          <a:blip r:embed="rId3"/>
          <a:stretch>
            <a:fillRect/>
          </a:stretch>
        </p:blipFill>
        <p:spPr>
          <a:xfrm>
            <a:off x="10777377" y="137631"/>
            <a:ext cx="1331574" cy="1331574"/>
          </a:xfrm>
          <a:prstGeom prst="rect">
            <a:avLst/>
          </a:prstGeom>
        </p:spPr>
      </p:pic>
      <p:cxnSp>
        <p:nvCxnSpPr>
          <p:cNvPr id="6" name="Straight Connector 5">
            <a:extLst>
              <a:ext uri="{FF2B5EF4-FFF2-40B4-BE49-F238E27FC236}">
                <a16:creationId xmlns:a16="http://schemas.microsoft.com/office/drawing/2014/main" id="{EA327178-B694-DDC9-58B4-21D0AF06207A}"/>
              </a:ext>
            </a:extLst>
          </p:cNvPr>
          <p:cNvCxnSpPr/>
          <p:nvPr/>
        </p:nvCxnSpPr>
        <p:spPr>
          <a:xfrm>
            <a:off x="517793" y="1469205"/>
            <a:ext cx="10201619"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7" name="Picture 7" descr="Dianna E. Community Input Sesh (1).png">
            <a:extLst>
              <a:ext uri="{FF2B5EF4-FFF2-40B4-BE49-F238E27FC236}">
                <a16:creationId xmlns:a16="http://schemas.microsoft.com/office/drawing/2014/main" id="{BAD64D26-555D-4A52-D310-6D986135CDD1}"/>
              </a:ext>
            </a:extLst>
          </p:cNvPr>
          <p:cNvPicPr>
            <a:picLocks noChangeAspect="1"/>
          </p:cNvPicPr>
          <p:nvPr/>
        </p:nvPicPr>
        <p:blipFill>
          <a:blip r:embed="rId4"/>
          <a:stretch>
            <a:fillRect/>
          </a:stretch>
        </p:blipFill>
        <p:spPr>
          <a:xfrm>
            <a:off x="5561750" y="1691238"/>
            <a:ext cx="6329082" cy="4758017"/>
          </a:xfrm>
          <a:prstGeom prst="rect">
            <a:avLst/>
          </a:prstGeom>
          <a:ln>
            <a:noFill/>
          </a:ln>
          <a:effectLst>
            <a:softEdge rad="112500"/>
          </a:effectLst>
        </p:spPr>
      </p:pic>
    </p:spTree>
    <p:extLst>
      <p:ext uri="{BB962C8B-B14F-4D97-AF65-F5344CB8AC3E}">
        <p14:creationId xmlns:p14="http://schemas.microsoft.com/office/powerpoint/2010/main" val="25315053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E7C78E-EEE4-2B4D-9236-3F98DEA310F3}"/>
              </a:ext>
            </a:extLst>
          </p:cNvPr>
          <p:cNvSpPr>
            <a:spLocks noGrp="1"/>
          </p:cNvSpPr>
          <p:nvPr>
            <p:ph type="title"/>
          </p:nvPr>
        </p:nvSpPr>
        <p:spPr/>
        <p:txBody>
          <a:bodyPr>
            <a:normAutofit/>
          </a:bodyPr>
          <a:lstStyle/>
          <a:p>
            <a:r>
              <a:rPr lang="en-US" sz="3200">
                <a:solidFill>
                  <a:schemeClr val="accent4">
                    <a:lumMod val="75000"/>
                  </a:schemeClr>
                </a:solidFill>
                <a:latin typeface="Avenir Next LT Pro" panose="020B0504020202020204" pitchFamily="34" charset="0"/>
              </a:rPr>
              <a:t>Purpose of The Plan</a:t>
            </a:r>
            <a:endParaRPr lang="en-US" sz="3200">
              <a:solidFill>
                <a:schemeClr val="accent4">
                  <a:lumMod val="75000"/>
                </a:schemeClr>
              </a:solidFill>
            </a:endParaRPr>
          </a:p>
        </p:txBody>
      </p:sp>
      <p:sp>
        <p:nvSpPr>
          <p:cNvPr id="3" name="Content Placeholder 2">
            <a:extLst>
              <a:ext uri="{FF2B5EF4-FFF2-40B4-BE49-F238E27FC236}">
                <a16:creationId xmlns:a16="http://schemas.microsoft.com/office/drawing/2014/main" id="{B7B88E8D-A6E7-B44D-B354-E0AA7E018191}"/>
              </a:ext>
            </a:extLst>
          </p:cNvPr>
          <p:cNvSpPr>
            <a:spLocks noGrp="1"/>
          </p:cNvSpPr>
          <p:nvPr>
            <p:ph idx="1"/>
          </p:nvPr>
        </p:nvSpPr>
        <p:spPr>
          <a:xfrm>
            <a:off x="405065" y="1953961"/>
            <a:ext cx="11289629" cy="1143834"/>
          </a:xfrm>
        </p:spPr>
        <p:txBody>
          <a:bodyPr bIns="640080">
            <a:noAutofit/>
          </a:bodyPr>
          <a:lstStyle/>
          <a:p>
            <a:r>
              <a:rPr lang="en-US" sz="2600" b="0">
                <a:solidFill>
                  <a:srgbClr val="2C4E8C"/>
                </a:solidFill>
              </a:rPr>
              <a:t>This </a:t>
            </a:r>
            <a:r>
              <a:rPr lang="en-US" sz="2600">
                <a:solidFill>
                  <a:srgbClr val="2C4E8C"/>
                </a:solidFill>
              </a:rPr>
              <a:t>Homelessness Strategic Plan </a:t>
            </a:r>
            <a:r>
              <a:rPr lang="en-US" sz="2600" b="0">
                <a:solidFill>
                  <a:srgbClr val="2C4E8C"/>
                </a:solidFill>
              </a:rPr>
              <a:t>will guide Gardena’s efforts to address the needs of people who are at-risk of homelessness and experiencing homelessness within the city by:</a:t>
            </a:r>
          </a:p>
          <a:p>
            <a:endParaRPr lang="en-US" sz="2600"/>
          </a:p>
        </p:txBody>
      </p:sp>
      <p:sp>
        <p:nvSpPr>
          <p:cNvPr id="5" name="TextBox 4">
            <a:extLst>
              <a:ext uri="{FF2B5EF4-FFF2-40B4-BE49-F238E27FC236}">
                <a16:creationId xmlns:a16="http://schemas.microsoft.com/office/drawing/2014/main" id="{5A2625FD-B2D8-7E14-43AB-2101788E7734}"/>
              </a:ext>
            </a:extLst>
          </p:cNvPr>
          <p:cNvSpPr txBox="1"/>
          <p:nvPr/>
        </p:nvSpPr>
        <p:spPr>
          <a:xfrm>
            <a:off x="1824599" y="3378790"/>
            <a:ext cx="3668486" cy="923330"/>
          </a:xfrm>
          <a:prstGeom prst="rect">
            <a:avLst/>
          </a:prstGeom>
          <a:noFill/>
        </p:spPr>
        <p:txBody>
          <a:bodyPr wrap="square">
            <a:spAutoFit/>
          </a:bodyPr>
          <a:lstStyle/>
          <a:p>
            <a:r>
              <a:rPr lang="en-US" sz="1800" b="0">
                <a:solidFill>
                  <a:srgbClr val="2C4E8C"/>
                </a:solidFill>
                <a:latin typeface="Avenir Next LT Pro" panose="020B0504020202020204" pitchFamily="34" charset="0"/>
              </a:rPr>
              <a:t>Reducing inflow into homelessness through targeted prevention and diversion efforts</a:t>
            </a:r>
          </a:p>
        </p:txBody>
      </p:sp>
      <p:sp>
        <p:nvSpPr>
          <p:cNvPr id="7" name="TextBox 6">
            <a:extLst>
              <a:ext uri="{FF2B5EF4-FFF2-40B4-BE49-F238E27FC236}">
                <a16:creationId xmlns:a16="http://schemas.microsoft.com/office/drawing/2014/main" id="{8DA38229-D236-8F1B-ECC8-464595649FCD}"/>
              </a:ext>
            </a:extLst>
          </p:cNvPr>
          <p:cNvSpPr txBox="1"/>
          <p:nvPr/>
        </p:nvSpPr>
        <p:spPr>
          <a:xfrm>
            <a:off x="1824599" y="4828749"/>
            <a:ext cx="3901287" cy="1200329"/>
          </a:xfrm>
          <a:prstGeom prst="rect">
            <a:avLst/>
          </a:prstGeom>
          <a:noFill/>
        </p:spPr>
        <p:txBody>
          <a:bodyPr wrap="square">
            <a:spAutoFit/>
          </a:bodyPr>
          <a:lstStyle/>
          <a:p>
            <a:r>
              <a:rPr lang="en-US" sz="1800" b="0">
                <a:solidFill>
                  <a:srgbClr val="2C4E8C"/>
                </a:solidFill>
                <a:latin typeface="Avenir Next LT Pro" panose="020B0504020202020204" pitchFamily="34" charset="0"/>
              </a:rPr>
              <a:t>Boosting existing homelessness response efforts through increased coordination and participation in the regional homelessness system</a:t>
            </a:r>
          </a:p>
        </p:txBody>
      </p:sp>
      <p:sp>
        <p:nvSpPr>
          <p:cNvPr id="9" name="TextBox 8">
            <a:extLst>
              <a:ext uri="{FF2B5EF4-FFF2-40B4-BE49-F238E27FC236}">
                <a16:creationId xmlns:a16="http://schemas.microsoft.com/office/drawing/2014/main" id="{17FE94F1-3134-6A2E-A7B3-ACA4CF46534A}"/>
              </a:ext>
            </a:extLst>
          </p:cNvPr>
          <p:cNvSpPr txBox="1"/>
          <p:nvPr/>
        </p:nvSpPr>
        <p:spPr>
          <a:xfrm>
            <a:off x="7173692" y="3461794"/>
            <a:ext cx="3527161" cy="923330"/>
          </a:xfrm>
          <a:prstGeom prst="rect">
            <a:avLst/>
          </a:prstGeom>
          <a:noFill/>
        </p:spPr>
        <p:txBody>
          <a:bodyPr wrap="square">
            <a:spAutoFit/>
          </a:bodyPr>
          <a:lstStyle/>
          <a:p>
            <a:r>
              <a:rPr lang="en-US" sz="1800" b="0">
                <a:solidFill>
                  <a:srgbClr val="2C4E8C"/>
                </a:solidFill>
                <a:latin typeface="Avenir Next LT Pro" panose="020B0504020202020204" pitchFamily="34" charset="0"/>
              </a:rPr>
              <a:t>Strategically funding local initiatives to reduce homelessness</a:t>
            </a:r>
            <a:endParaRPr lang="en-US" sz="1400" b="0">
              <a:solidFill>
                <a:srgbClr val="2C4E8C"/>
              </a:solidFill>
              <a:latin typeface="Avenir Next LT Pro" panose="020B0504020202020204" pitchFamily="34" charset="0"/>
            </a:endParaRPr>
          </a:p>
        </p:txBody>
      </p:sp>
      <p:pic>
        <p:nvPicPr>
          <p:cNvPr id="13" name="Graphic 12" descr="Downward trend graph with solid fill">
            <a:extLst>
              <a:ext uri="{FF2B5EF4-FFF2-40B4-BE49-F238E27FC236}">
                <a16:creationId xmlns:a16="http://schemas.microsoft.com/office/drawing/2014/main" id="{602AA5A9-6254-5D74-1790-52D5653ADF6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8427" y="3425603"/>
            <a:ext cx="914400" cy="914400"/>
          </a:xfrm>
          <a:prstGeom prst="rect">
            <a:avLst/>
          </a:prstGeom>
        </p:spPr>
      </p:pic>
      <p:pic>
        <p:nvPicPr>
          <p:cNvPr id="15" name="Graphic 14" descr="Connections outline">
            <a:extLst>
              <a:ext uri="{FF2B5EF4-FFF2-40B4-BE49-F238E27FC236}">
                <a16:creationId xmlns:a16="http://schemas.microsoft.com/office/drawing/2014/main" id="{AEA48E07-2C6E-60C8-5854-8389AE14AB3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77541" y="4883177"/>
            <a:ext cx="914400" cy="914400"/>
          </a:xfrm>
          <a:prstGeom prst="rect">
            <a:avLst/>
          </a:prstGeom>
        </p:spPr>
      </p:pic>
      <p:sp>
        <p:nvSpPr>
          <p:cNvPr id="17" name="TextBox 16">
            <a:extLst>
              <a:ext uri="{FF2B5EF4-FFF2-40B4-BE49-F238E27FC236}">
                <a16:creationId xmlns:a16="http://schemas.microsoft.com/office/drawing/2014/main" id="{22C0E996-C86B-5CD0-DF9D-6130C549BF15}"/>
              </a:ext>
            </a:extLst>
          </p:cNvPr>
          <p:cNvSpPr txBox="1"/>
          <p:nvPr/>
        </p:nvSpPr>
        <p:spPr>
          <a:xfrm>
            <a:off x="7254094" y="4883177"/>
            <a:ext cx="3352799" cy="923330"/>
          </a:xfrm>
          <a:prstGeom prst="rect">
            <a:avLst/>
          </a:prstGeom>
          <a:noFill/>
        </p:spPr>
        <p:txBody>
          <a:bodyPr wrap="square">
            <a:spAutoFit/>
          </a:bodyPr>
          <a:lstStyle/>
          <a:p>
            <a:r>
              <a:rPr lang="en-US">
                <a:solidFill>
                  <a:srgbClr val="2C4E8C"/>
                </a:solidFill>
                <a:latin typeface="Avenir Next LT Pro" panose="020B0504020202020204" pitchFamily="34" charset="0"/>
              </a:rPr>
              <a:t>Promoting</a:t>
            </a:r>
            <a:r>
              <a:rPr lang="en-US" sz="1800" b="0">
                <a:solidFill>
                  <a:srgbClr val="2C4E8C"/>
                </a:solidFill>
                <a:latin typeface="Avenir Next LT Pro" panose="020B0504020202020204" pitchFamily="34" charset="0"/>
              </a:rPr>
              <a:t> housing development and affordability. </a:t>
            </a:r>
            <a:endParaRPr lang="en-US">
              <a:solidFill>
                <a:srgbClr val="2C4E8C"/>
              </a:solidFill>
            </a:endParaRPr>
          </a:p>
        </p:txBody>
      </p:sp>
      <p:pic>
        <p:nvPicPr>
          <p:cNvPr id="19" name="Graphic 18" descr="House outline">
            <a:extLst>
              <a:ext uri="{FF2B5EF4-FFF2-40B4-BE49-F238E27FC236}">
                <a16:creationId xmlns:a16="http://schemas.microsoft.com/office/drawing/2014/main" id="{A0313253-3553-60D5-B433-9681CFD99ED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339694" y="4883177"/>
            <a:ext cx="914400" cy="914400"/>
          </a:xfrm>
          <a:prstGeom prst="rect">
            <a:avLst/>
          </a:prstGeom>
        </p:spPr>
      </p:pic>
      <p:pic>
        <p:nvPicPr>
          <p:cNvPr id="21" name="Graphic 20" descr="Dollar with solid fill">
            <a:extLst>
              <a:ext uri="{FF2B5EF4-FFF2-40B4-BE49-F238E27FC236}">
                <a16:creationId xmlns:a16="http://schemas.microsoft.com/office/drawing/2014/main" id="{70E51267-3A86-B05F-67A3-19CE8BB7B58E}"/>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339694" y="3387720"/>
            <a:ext cx="833998" cy="833998"/>
          </a:xfrm>
          <a:prstGeom prst="rect">
            <a:avLst/>
          </a:prstGeom>
        </p:spPr>
      </p:pic>
      <p:pic>
        <p:nvPicPr>
          <p:cNvPr id="4" name="Picture 3">
            <a:extLst>
              <a:ext uri="{FF2B5EF4-FFF2-40B4-BE49-F238E27FC236}">
                <a16:creationId xmlns:a16="http://schemas.microsoft.com/office/drawing/2014/main" id="{BB81959D-39E0-C9D4-1EEE-52E18440D030}"/>
              </a:ext>
            </a:extLst>
          </p:cNvPr>
          <p:cNvPicPr>
            <a:picLocks noChangeAspect="1"/>
          </p:cNvPicPr>
          <p:nvPr/>
        </p:nvPicPr>
        <p:blipFill>
          <a:blip r:embed="rId11"/>
          <a:stretch>
            <a:fillRect/>
          </a:stretch>
        </p:blipFill>
        <p:spPr>
          <a:xfrm>
            <a:off x="10777377" y="137631"/>
            <a:ext cx="1331574" cy="1331574"/>
          </a:xfrm>
          <a:prstGeom prst="rect">
            <a:avLst/>
          </a:prstGeom>
        </p:spPr>
      </p:pic>
      <p:cxnSp>
        <p:nvCxnSpPr>
          <p:cNvPr id="6" name="Straight Connector 5">
            <a:extLst>
              <a:ext uri="{FF2B5EF4-FFF2-40B4-BE49-F238E27FC236}">
                <a16:creationId xmlns:a16="http://schemas.microsoft.com/office/drawing/2014/main" id="{69AEEEE0-7100-13A8-F45C-BF514117D920}"/>
              </a:ext>
            </a:extLst>
          </p:cNvPr>
          <p:cNvCxnSpPr/>
          <p:nvPr/>
        </p:nvCxnSpPr>
        <p:spPr>
          <a:xfrm>
            <a:off x="517793" y="1469205"/>
            <a:ext cx="10201619" cy="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3037115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F78A3FB06D54544A1728A6E749EBC0D" ma:contentTypeVersion="20" ma:contentTypeDescription="Create a new document." ma:contentTypeScope="" ma:versionID="685378ebeeff7240fc021d4f5f5323a0">
  <xsd:schema xmlns:xsd="http://www.w3.org/2001/XMLSchema" xmlns:xs="http://www.w3.org/2001/XMLSchema" xmlns:p="http://schemas.microsoft.com/office/2006/metadata/properties" xmlns:ns2="474891ae-6830-4dbe-9368-bd97671cd608" xmlns:ns3="ae449bb0-a0b0-4c78-92aa-98850183082d" targetNamespace="http://schemas.microsoft.com/office/2006/metadata/properties" ma:root="true" ma:fieldsID="c9807351e6a1a62f1fe32d7f0708f2b6" ns2:_="" ns3:_="">
    <xsd:import namespace="474891ae-6830-4dbe-9368-bd97671cd608"/>
    <xsd:import namespace="ae449bb0-a0b0-4c78-92aa-98850183082d"/>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ServiceLocation" minOccurs="0"/>
                <xsd:element ref="ns2:COMPLETE" minOccurs="0"/>
                <xsd:element ref="ns2:Status" minOccurs="0"/>
                <xsd:element ref="ns2:Comments" minOccurs="0"/>
                <xsd:element ref="ns2:Printed" minOccurs="0"/>
                <xsd:element ref="ns3:TaxCatchAll" minOccurs="0"/>
                <xsd:element ref="ns2:lcf76f155ced4ddcb4097134ff3c332f"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4891ae-6830-4dbe-9368-bd97671cd60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COMPLETE" ma:index="18" nillable="true" ma:displayName="COMPLETE" ma:format="Dropdown" ma:internalName="COMPLETE">
      <xsd:simpleType>
        <xsd:restriction base="dms:Choice">
          <xsd:enumeration value="Yes"/>
          <xsd:enumeration value="No"/>
          <xsd:enumeration value="Choice 3"/>
        </xsd:restriction>
      </xsd:simpleType>
    </xsd:element>
    <xsd:element name="Status" ma:index="19" nillable="true" ma:displayName="Completed Docs" ma:format="Dropdown" ma:internalName="Status">
      <xsd:simpleType>
        <xsd:union memberTypes="dms:Text">
          <xsd:simpleType>
            <xsd:restriction base="dms:Choice">
              <xsd:enumeration value="Yes"/>
              <xsd:enumeration value="Missing"/>
            </xsd:restriction>
          </xsd:simpleType>
        </xsd:union>
      </xsd:simpleType>
    </xsd:element>
    <xsd:element name="Comments" ma:index="20" nillable="true" ma:displayName="Comments" ma:format="Dropdown" ma:internalName="Comments">
      <xsd:simpleType>
        <xsd:restriction base="dms:Note">
          <xsd:maxLength value="255"/>
        </xsd:restriction>
      </xsd:simpleType>
    </xsd:element>
    <xsd:element name="Printed" ma:index="21" nillable="true" ma:displayName="All Documents " ma:default="1" ma:description="Applicants supplied supporting documents" ma:format="Dropdown" ma:internalName="Printed">
      <xsd:simpleType>
        <xsd:restriction base="dms:Boolea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b48e2f09-bf6f-4707-8cb7-f2fdce50c37c" ma:termSetId="09814cd3-568e-fe90-9814-8d621ff8fb84" ma:anchorId="fba54fb3-c3e1-fe81-a776-ca4b69148c4d" ma:open="true" ma:isKeyword="false">
      <xsd:complexType>
        <xsd:sequence>
          <xsd:element ref="pc:Terms" minOccurs="0" maxOccurs="1"/>
        </xsd:sequence>
      </xsd:complexType>
    </xsd:element>
    <xsd:element name="MediaLengthInSeconds" ma:index="25"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ae449bb0-a0b0-4c78-92aa-98850183082d"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f541b1e1-3e72-4e4c-9621-e356d6663c5e}" ma:internalName="TaxCatchAll" ma:showField="CatchAllData" ma:web="ae449bb0-a0b0-4c78-92aa-98850183082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6BCA4DE-2B42-4180-A792-CA956F7214E3}">
  <ds:schemaRefs>
    <ds:schemaRef ds:uri="474891ae-6830-4dbe-9368-bd97671cd608"/>
    <ds:schemaRef ds:uri="ae449bb0-a0b0-4c78-92aa-98850183082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5AD1596C-3B6E-40EC-B063-CAA615E30DE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4351</Words>
  <Application>Microsoft Office PowerPoint</Application>
  <PresentationFormat>Widescreen</PresentationFormat>
  <Paragraphs>214</Paragraphs>
  <Slides>20</Slides>
  <Notes>20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Arial</vt:lpstr>
      <vt:lpstr>AngsanaUPC</vt:lpstr>
      <vt:lpstr>Avenir Next LT Pro</vt:lpstr>
      <vt:lpstr>Calibri</vt:lpstr>
      <vt:lpstr>Office Theme</vt:lpstr>
      <vt:lpstr>PowerPoint Presentation</vt:lpstr>
      <vt:lpstr>Project Overview</vt:lpstr>
      <vt:lpstr>Project Overview Timeline</vt:lpstr>
      <vt:lpstr>Review of City of Gardena Plan Development Process</vt:lpstr>
      <vt:lpstr>Review of Data Collection and Analysis Efforts</vt:lpstr>
      <vt:lpstr>Community Engagement Findings</vt:lpstr>
      <vt:lpstr>Community Engagement Findings (Cont’d)</vt:lpstr>
      <vt:lpstr>Client Success Story </vt:lpstr>
      <vt:lpstr>Purpose of The Plan</vt:lpstr>
      <vt:lpstr>Main Four Goals of The Plan</vt:lpstr>
      <vt:lpstr>GOAL #1: Expand City participation in local and regional homelessness system planning bodies  </vt:lpstr>
      <vt:lpstr>GOAL #1: Expand City participation in local and regional homelessness system planning bodies  </vt:lpstr>
      <vt:lpstr>GOAL #2: Increase coordination between City, local non-profits, and regional homeless service and housing providers  </vt:lpstr>
      <vt:lpstr>GOAL #2: Increase coordination between City, local non-profits, and regional homeless service and housing providers  </vt:lpstr>
      <vt:lpstr>GOAL #3: Increase education about homelessness in Gardena to expand awareness about best practices and available resources.    </vt:lpstr>
      <vt:lpstr>GOAL #3: Increase education about homelessness in Gardena to expand awareness about best practices and available resources.    </vt:lpstr>
      <vt:lpstr>GOAL #4: Adopt and strengthen policies to promote affordable housing preservation and development within the City  </vt:lpstr>
      <vt:lpstr>GOAL #4: Adopt and strengthen policies to promote affordable housing preservation and development within the City  </vt:lpstr>
      <vt:lpstr>"When people say there is no place like home,  the first to agree are the homeless. - JR Rim"</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Kara Primm</dc:creator>
  <cp:lastModifiedBy>Stephany Santin</cp:lastModifiedBy>
  <cp:revision>423</cp:revision>
  <dcterms:created xsi:type="dcterms:W3CDTF">2020-05-12T20:58:02Z</dcterms:created>
  <dcterms:modified xsi:type="dcterms:W3CDTF">2023-03-01T01:35:17Z</dcterms:modified>
</cp:coreProperties>
</file>