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ink/ink1.xml" ContentType="application/inkml+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ink/ink2.xml" ContentType="application/inkml+xml"/>
  <Override PartName="/ppt/ink/ink3.xml" ContentType="application/inkml+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3.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6"/>
  </p:notesMasterIdLst>
  <p:handoutMasterIdLst>
    <p:handoutMasterId r:id="rId17"/>
  </p:handoutMasterIdLst>
  <p:sldIdLst>
    <p:sldId id="256" r:id="rId2"/>
    <p:sldId id="399" r:id="rId3"/>
    <p:sldId id="534" r:id="rId4"/>
    <p:sldId id="542" r:id="rId5"/>
    <p:sldId id="554" r:id="rId6"/>
    <p:sldId id="548" r:id="rId7"/>
    <p:sldId id="550" r:id="rId8"/>
    <p:sldId id="555" r:id="rId9"/>
    <p:sldId id="559" r:id="rId10"/>
    <p:sldId id="563" r:id="rId11"/>
    <p:sldId id="553" r:id="rId12"/>
    <p:sldId id="558" r:id="rId13"/>
    <p:sldId id="557" r:id="rId14"/>
    <p:sldId id="530" r:id="rId15"/>
  </p:sldIdLst>
  <p:sldSz cx="10058400" cy="7772400"/>
  <p:notesSz cx="7010400" cy="9296400"/>
  <p:defaultTextStyle>
    <a:defPPr>
      <a:defRPr lang="en-US"/>
    </a:defPPr>
    <a:lvl1pPr marL="0" algn="l" defTabSz="1018824" rtl="0" eaLnBrk="1" latinLnBrk="0" hangingPunct="1">
      <a:defRPr sz="2000" kern="1200">
        <a:solidFill>
          <a:schemeClr val="tx1"/>
        </a:solidFill>
        <a:latin typeface="+mn-lt"/>
        <a:ea typeface="+mn-ea"/>
        <a:cs typeface="+mn-cs"/>
      </a:defRPr>
    </a:lvl1pPr>
    <a:lvl2pPr marL="509412" algn="l" defTabSz="1018824" rtl="0" eaLnBrk="1" latinLnBrk="0" hangingPunct="1">
      <a:defRPr sz="2000" kern="1200">
        <a:solidFill>
          <a:schemeClr val="tx1"/>
        </a:solidFill>
        <a:latin typeface="+mn-lt"/>
        <a:ea typeface="+mn-ea"/>
        <a:cs typeface="+mn-cs"/>
      </a:defRPr>
    </a:lvl2pPr>
    <a:lvl3pPr marL="1018824" algn="l" defTabSz="1018824" rtl="0" eaLnBrk="1" latinLnBrk="0" hangingPunct="1">
      <a:defRPr sz="2000" kern="1200">
        <a:solidFill>
          <a:schemeClr val="tx1"/>
        </a:solidFill>
        <a:latin typeface="+mn-lt"/>
        <a:ea typeface="+mn-ea"/>
        <a:cs typeface="+mn-cs"/>
      </a:defRPr>
    </a:lvl3pPr>
    <a:lvl4pPr marL="1528237" algn="l" defTabSz="1018824" rtl="0" eaLnBrk="1" latinLnBrk="0" hangingPunct="1">
      <a:defRPr sz="2000" kern="1200">
        <a:solidFill>
          <a:schemeClr val="tx1"/>
        </a:solidFill>
        <a:latin typeface="+mn-lt"/>
        <a:ea typeface="+mn-ea"/>
        <a:cs typeface="+mn-cs"/>
      </a:defRPr>
    </a:lvl4pPr>
    <a:lvl5pPr marL="2037649" algn="l" defTabSz="1018824" rtl="0" eaLnBrk="1" latinLnBrk="0" hangingPunct="1">
      <a:defRPr sz="2000" kern="1200">
        <a:solidFill>
          <a:schemeClr val="tx1"/>
        </a:solidFill>
        <a:latin typeface="+mn-lt"/>
        <a:ea typeface="+mn-ea"/>
        <a:cs typeface="+mn-cs"/>
      </a:defRPr>
    </a:lvl5pPr>
    <a:lvl6pPr marL="2547061" algn="l" defTabSz="1018824" rtl="0" eaLnBrk="1" latinLnBrk="0" hangingPunct="1">
      <a:defRPr sz="2000" kern="1200">
        <a:solidFill>
          <a:schemeClr val="tx1"/>
        </a:solidFill>
        <a:latin typeface="+mn-lt"/>
        <a:ea typeface="+mn-ea"/>
        <a:cs typeface="+mn-cs"/>
      </a:defRPr>
    </a:lvl6pPr>
    <a:lvl7pPr marL="3056473" algn="l" defTabSz="1018824" rtl="0" eaLnBrk="1" latinLnBrk="0" hangingPunct="1">
      <a:defRPr sz="2000" kern="1200">
        <a:solidFill>
          <a:schemeClr val="tx1"/>
        </a:solidFill>
        <a:latin typeface="+mn-lt"/>
        <a:ea typeface="+mn-ea"/>
        <a:cs typeface="+mn-cs"/>
      </a:defRPr>
    </a:lvl7pPr>
    <a:lvl8pPr marL="3565886" algn="l" defTabSz="1018824" rtl="0" eaLnBrk="1" latinLnBrk="0" hangingPunct="1">
      <a:defRPr sz="2000" kern="1200">
        <a:solidFill>
          <a:schemeClr val="tx1"/>
        </a:solidFill>
        <a:latin typeface="+mn-lt"/>
        <a:ea typeface="+mn-ea"/>
        <a:cs typeface="+mn-cs"/>
      </a:defRPr>
    </a:lvl8pPr>
    <a:lvl9pPr marL="4075298" algn="l" defTabSz="1018824" rtl="0" eaLnBrk="1" latinLnBrk="0" hangingPunct="1">
      <a:defRPr sz="20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448">
          <p15:clr>
            <a:srgbClr val="A4A3A4"/>
          </p15:clr>
        </p15:guide>
        <p15:guide id="2" pos="3168">
          <p15:clr>
            <a:srgbClr val="A4A3A4"/>
          </p15:clr>
        </p15:guide>
      </p15:sldGuideLst>
    </p:ext>
    <p:ext uri="{2D200454-40CA-4A62-9FC3-DE9A4176ACB9}">
      <p15:notesGuideLst xmlns:p15="http://schemas.microsoft.com/office/powerpoint/2012/main">
        <p15:guide id="1" orient="horz" pos="2835" userDrawn="1">
          <p15:clr>
            <a:srgbClr val="A4A3A4"/>
          </p15:clr>
        </p15:guide>
        <p15:guide id="2" pos="2116" userDrawn="1">
          <p15:clr>
            <a:srgbClr val="A4A3A4"/>
          </p15:clr>
        </p15:guide>
        <p15:guide id="3" orient="horz" pos="2947" userDrawn="1">
          <p15:clr>
            <a:srgbClr val="A4A3A4"/>
          </p15:clr>
        </p15:guide>
        <p15:guide id="4" pos="2227" userDrawn="1">
          <p15:clr>
            <a:srgbClr val="A4A3A4"/>
          </p15:clr>
        </p15:guide>
        <p15:guide id="5" orient="horz" pos="2727" userDrawn="1">
          <p15:clr>
            <a:srgbClr val="A4A3A4"/>
          </p15:clr>
        </p15:guide>
        <p15:guide id="6" pos="2010" userDrawn="1">
          <p15:clr>
            <a:srgbClr val="A4A3A4"/>
          </p15:clr>
        </p15:guide>
        <p15:guide id="7" orient="horz" pos="3064" userDrawn="1">
          <p15:clr>
            <a:srgbClr val="A4A3A4"/>
          </p15:clr>
        </p15:guide>
        <p15:guide id="8" pos="2344" userDrawn="1">
          <p15:clr>
            <a:srgbClr val="A4A3A4"/>
          </p15:clr>
        </p15:guide>
        <p15:guide id="9" orient="horz" pos="2816" userDrawn="1">
          <p15:clr>
            <a:srgbClr val="A4A3A4"/>
          </p15:clr>
        </p15:guide>
        <p15:guide id="10" orient="horz" pos="2928" userDrawn="1">
          <p15:clr>
            <a:srgbClr val="A4A3A4"/>
          </p15:clr>
        </p15:guide>
        <p15:guide id="11" orient="horz" pos="2710" userDrawn="1">
          <p15:clr>
            <a:srgbClr val="A4A3A4"/>
          </p15:clr>
        </p15:guide>
        <p15:guide id="12" orient="horz" pos="3044" userDrawn="1">
          <p15:clr>
            <a:srgbClr val="A4A3A4"/>
          </p15:clr>
        </p15:guide>
        <p15:guide id="13" pos="2098" userDrawn="1">
          <p15:clr>
            <a:srgbClr val="A4A3A4"/>
          </p15:clr>
        </p15:guide>
        <p15:guide id="14" pos="2208" userDrawn="1">
          <p15:clr>
            <a:srgbClr val="A4A3A4"/>
          </p15:clr>
        </p15:guide>
        <p15:guide id="15" pos="1993" userDrawn="1">
          <p15:clr>
            <a:srgbClr val="A4A3A4"/>
          </p15:clr>
        </p15:guide>
        <p15:guide id="16" pos="2324" userDrawn="1">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BF8D1B1-6455-3CD5-7048-C0EF1AEAD6EC}" name="Niccolo De Luca" initials="NDL" userId="S::ndeluca@townsendpa.com::71a1b542-a27c-497c-9fc2-f53d735665af"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0" name="Richard Harmon" initials="RH" lastIdx="4" clrIdx="0"/>
  <p:cmAuthor id="1" name="Christopher Townsend" initials="CT" lastIdx="109" clrIdx="1"/>
  <p:cmAuthor id="2" name="Chelsea Vongehr" initials="CV" lastIdx="59" clrIdx="2"/>
  <p:cmAuthor id="3" name="Jillian Griego" initials="JG" lastIdx="2" clrIdx="3"/>
  <p:cmAuthor id="4" name="Casey Elliott" initials="CE" lastIdx="7" clrIdx="4"/>
  <p:cmAuthor id="5" name="Cori Williams" initials="CW" lastIdx="2" clrIdx="5"/>
  <p:cmAuthor id="6" name="Johannus Reijnders" initials="JR" lastIdx="42" clrIdx="6">
    <p:extLst>
      <p:ext uri="{19B8F6BF-5375-455C-9EA6-DF929625EA0E}">
        <p15:presenceInfo xmlns:p15="http://schemas.microsoft.com/office/powerpoint/2012/main" userId="S-1-5-21-771450295-442006701-923749875-3205"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674AC"/>
    <a:srgbClr val="5B89C1"/>
    <a:srgbClr val="114F78"/>
    <a:srgbClr val="009900"/>
    <a:srgbClr val="0000FF"/>
    <a:srgbClr val="008000"/>
    <a:srgbClr val="0F7B5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3" autoAdjust="0"/>
    <p:restoredTop sz="86412" autoAdjust="0"/>
  </p:normalViewPr>
  <p:slideViewPr>
    <p:cSldViewPr>
      <p:cViewPr varScale="1">
        <p:scale>
          <a:sx n="141" d="100"/>
          <a:sy n="141" d="100"/>
        </p:scale>
        <p:origin x="2010" y="102"/>
      </p:cViewPr>
      <p:guideLst>
        <p:guide orient="horz" pos="2448"/>
        <p:guide pos="3168"/>
      </p:guideLst>
    </p:cSldViewPr>
  </p:slideViewPr>
  <p:outlineViewPr>
    <p:cViewPr>
      <p:scale>
        <a:sx n="33" d="100"/>
        <a:sy n="33" d="100"/>
      </p:scale>
      <p:origin x="0" y="-3636"/>
    </p:cViewPr>
  </p:outlineViewPr>
  <p:notesTextViewPr>
    <p:cViewPr>
      <p:scale>
        <a:sx n="1" d="1"/>
        <a:sy n="1" d="1"/>
      </p:scale>
      <p:origin x="0" y="0"/>
    </p:cViewPr>
  </p:notesTextViewPr>
  <p:sorterViewPr>
    <p:cViewPr>
      <p:scale>
        <a:sx n="100" d="100"/>
        <a:sy n="100" d="100"/>
      </p:scale>
      <p:origin x="0" y="0"/>
    </p:cViewPr>
  </p:sorterViewPr>
  <p:notesViewPr>
    <p:cSldViewPr>
      <p:cViewPr varScale="1">
        <p:scale>
          <a:sx n="87" d="100"/>
          <a:sy n="87" d="100"/>
        </p:scale>
        <p:origin x="-3846" y="-96"/>
      </p:cViewPr>
      <p:guideLst>
        <p:guide orient="horz" pos="2835"/>
        <p:guide pos="2116"/>
        <p:guide orient="horz" pos="2947"/>
        <p:guide pos="2227"/>
        <p:guide orient="horz" pos="2727"/>
        <p:guide pos="2010"/>
        <p:guide orient="horz" pos="3064"/>
        <p:guide pos="2344"/>
        <p:guide orient="horz" pos="2816"/>
        <p:guide orient="horz" pos="2928"/>
        <p:guide orient="horz" pos="2710"/>
        <p:guide orient="horz" pos="3044"/>
        <p:guide pos="2098"/>
        <p:guide pos="2208"/>
        <p:guide pos="1993"/>
        <p:guide pos="2324"/>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commentAuthors" Target="commentAuthors.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microsoft.com/office/2018/10/relationships/authors" Target="authors.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3">
  <dgm:title val=""/>
  <dgm:desc val=""/>
  <dgm:catLst>
    <dgm:cat type="accent1" pri="11300"/>
  </dgm:catLst>
  <dgm:styleLbl name="node0">
    <dgm:fillClrLst meth="repeat">
      <a:schemeClr val="accent1">
        <a:shade val="80000"/>
      </a:schemeClr>
    </dgm:fillClrLst>
    <dgm:linClrLst meth="repeat">
      <a:schemeClr val="lt1"/>
    </dgm:linClrLst>
    <dgm:effectClrLst/>
    <dgm:txLinClrLst/>
    <dgm:txFillClrLst/>
    <dgm:txEffectClrLst/>
  </dgm:styleLbl>
  <dgm:styleLbl name="alignNode1">
    <dgm:fillClrLst>
      <a:schemeClr val="accent1">
        <a:shade val="80000"/>
      </a:schemeClr>
      <a:schemeClr val="accent1">
        <a:tint val="70000"/>
      </a:schemeClr>
    </dgm:fillClrLst>
    <dgm:linClrLst>
      <a:schemeClr val="accent1">
        <a:shade val="80000"/>
      </a:schemeClr>
      <a:schemeClr val="accent1">
        <a:tint val="70000"/>
      </a:schemeClr>
    </dgm:linClrLst>
    <dgm:effectClrLst/>
    <dgm:txLinClrLst/>
    <dgm:txFillClrLst/>
    <dgm:txEffectClrLst/>
  </dgm:styleLbl>
  <dgm:styleLbl name="node1">
    <dgm:fillClrLst>
      <a:schemeClr val="accent1">
        <a:shade val="80000"/>
      </a:schemeClr>
      <a:schemeClr val="accent1">
        <a:tint val="70000"/>
      </a:schemeClr>
    </dgm:fillClrLst>
    <dgm:linClrLst meth="repeat">
      <a:schemeClr val="lt1"/>
    </dgm:linClrLst>
    <dgm:effectClrLst/>
    <dgm:txLinClrLst/>
    <dgm:txFillClrLst/>
    <dgm:txEffectClrLst/>
  </dgm:styleLbl>
  <dgm:styleLbl name="lnNode1">
    <dgm:fillClrLst>
      <a:schemeClr val="accent1">
        <a:shade val="80000"/>
      </a:schemeClr>
      <a:schemeClr val="accent1">
        <a:tint val="7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tint val="70000"/>
        <a:alpha val="50000"/>
      </a:schemeClr>
    </dgm:fillClrLst>
    <dgm:linClrLst meth="repeat">
      <a:schemeClr val="lt1"/>
    </dgm:linClrLst>
    <dgm:effectClrLst/>
    <dgm:txLinClrLst/>
    <dgm:txFillClrLst/>
    <dgm:txEffectClrLst/>
  </dgm:styleLbl>
  <dgm:styleLbl name="node2">
    <dgm:fillClrLst>
      <a:schemeClr val="accent1">
        <a:tint val="99000"/>
      </a:schemeClr>
    </dgm:fillClrLst>
    <dgm:linClrLst meth="repeat">
      <a:schemeClr val="lt1"/>
    </dgm:linClrLst>
    <dgm:effectClrLst/>
    <dgm:txLinClrLst/>
    <dgm:txFillClrLst/>
    <dgm:txEffectClrLst/>
  </dgm:styleLbl>
  <dgm:styleLbl name="node3">
    <dgm:fillClrLst>
      <a:schemeClr val="accent1">
        <a:tint val="80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dgm:txEffectClrLst/>
  </dgm:styleLbl>
  <dgm:styleLbl name="f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b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sibTrans1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9000"/>
      </a:schemeClr>
    </dgm:fillClrLst>
    <dgm:linClrLst meth="repeat">
      <a:schemeClr val="lt1"/>
    </dgm:linClrLst>
    <dgm:effectClrLst/>
    <dgm:txLinClrLst/>
    <dgm:txFillClrLst/>
    <dgm:txEffectClrLst/>
  </dgm:styleLbl>
  <dgm:styleLbl name="asst3">
    <dgm:fillClrLst>
      <a:schemeClr val="accent1">
        <a:tint val="80000"/>
      </a:schemeClr>
    </dgm:fillClrLst>
    <dgm:linClrLst meth="repeat">
      <a:schemeClr val="lt1"/>
    </dgm:linClrLst>
    <dgm:effectClrLst/>
    <dgm:txLinClrLst/>
    <dgm:txFillClrLst/>
    <dgm:txEffectClrLst/>
  </dgm:styleLbl>
  <dgm:styleLbl name="asst4">
    <dgm:fillClrLst>
      <a:schemeClr val="accent1">
        <a:tint val="7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lt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9000"/>
      </a:schemeClr>
    </dgm:fillClrLst>
    <dgm:linClrLst meth="repeat">
      <a:schemeClr val="accent1">
        <a:tint val="99000"/>
      </a:schemeClr>
    </dgm:linClrLst>
    <dgm:effectClrLst/>
    <dgm:txLinClrLst/>
    <dgm:txFillClrLst meth="repeat">
      <a:schemeClr val="tx1"/>
    </dgm:txFillClrLst>
    <dgm:txEffectClrLst/>
  </dgm:styleLbl>
  <dgm:styleLbl name="parChTrans1D3">
    <dgm:fillClrLst meth="repeat">
      <a:schemeClr val="accent1">
        <a:tint val="80000"/>
      </a:schemeClr>
    </dgm:fillClrLst>
    <dgm:linClrLst meth="repeat">
      <a:schemeClr val="accent1">
        <a:tint val="80000"/>
      </a:schemeClr>
    </dgm:linClrLst>
    <dgm:effectClrLst/>
    <dgm:txLinClrLst/>
    <dgm:txFillClrLst meth="repeat">
      <a:schemeClr val="tx1"/>
    </dgm:txFillClrLst>
    <dgm:txEffectClrLst/>
  </dgm:styleLbl>
  <dgm:styleLbl name="parChTrans1D4">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318987F-C71E-40A6-96A2-F1043A4CD3C8}" type="doc">
      <dgm:prSet loTypeId="urn:microsoft.com/office/officeart/2005/8/layout/list1" loCatId="list" qsTypeId="urn:microsoft.com/office/officeart/2005/8/quickstyle/simple1" qsCatId="simple" csTypeId="urn:microsoft.com/office/officeart/2005/8/colors/accent1_4" csCatId="accent1" phldr="1"/>
      <dgm:spPr/>
      <dgm:t>
        <a:bodyPr/>
        <a:lstStyle/>
        <a:p>
          <a:endParaRPr lang="en-US"/>
        </a:p>
      </dgm:t>
    </dgm:pt>
    <dgm:pt modelId="{5B39E68F-1717-4EF7-B39C-23902D8D24FD}">
      <dgm:prSet phldrT="[Text]" custT="1"/>
      <dgm:spPr>
        <a:solidFill>
          <a:srgbClr val="4674AC"/>
        </a:solidFill>
      </dgm:spPr>
      <dgm:t>
        <a:bodyPr/>
        <a:lstStyle/>
        <a:p>
          <a:pPr algn="ctr">
            <a:buNone/>
          </a:pPr>
          <a:r>
            <a:rPr lang="en-US" sz="2800" dirty="0">
              <a:latin typeface="Arial" panose="020B0604020202020204" pitchFamily="34" charset="0"/>
              <a:cs typeface="Arial" panose="020B0604020202020204" pitchFamily="34" charset="0"/>
            </a:rPr>
            <a:t>TPA was hired by the City of Gardena in March of 2022 to help secure state and federal funding for its priority projects.</a:t>
          </a:r>
          <a:endParaRPr lang="en-US" sz="2800" dirty="0"/>
        </a:p>
      </dgm:t>
    </dgm:pt>
    <dgm:pt modelId="{6E7F6507-DB6E-4E79-B939-685772484418}" type="parTrans" cxnId="{74CC81A7-16CD-48A8-8CEE-C0ACBE56EC57}">
      <dgm:prSet/>
      <dgm:spPr/>
      <dgm:t>
        <a:bodyPr/>
        <a:lstStyle/>
        <a:p>
          <a:endParaRPr lang="en-US"/>
        </a:p>
      </dgm:t>
    </dgm:pt>
    <dgm:pt modelId="{56D29FE1-6B3B-4E98-9128-7315ED3C6E6A}" type="sibTrans" cxnId="{74CC81A7-16CD-48A8-8CEE-C0ACBE56EC57}">
      <dgm:prSet/>
      <dgm:spPr/>
      <dgm:t>
        <a:bodyPr/>
        <a:lstStyle/>
        <a:p>
          <a:endParaRPr lang="en-US"/>
        </a:p>
      </dgm:t>
    </dgm:pt>
    <dgm:pt modelId="{7F269E93-504E-4DB7-A4AC-53909F03EC5E}">
      <dgm:prSet phldrT="[Text]" custT="1"/>
      <dgm:spPr>
        <a:solidFill>
          <a:schemeClr val="tx2">
            <a:lumMod val="75000"/>
          </a:schemeClr>
        </a:solidFill>
      </dgm:spPr>
      <dgm:t>
        <a:bodyPr/>
        <a:lstStyle/>
        <a:p>
          <a:pPr algn="ctr">
            <a:buNone/>
          </a:pPr>
          <a:r>
            <a:rPr lang="en-US" sz="2600" dirty="0">
              <a:latin typeface="Arial" panose="020B0604020202020204" pitchFamily="34" charset="0"/>
              <a:cs typeface="Arial" panose="020B0604020202020204" pitchFamily="34" charset="0"/>
            </a:rPr>
            <a:t>Since 2022, TPA partnered with the City to develop, strategize, advocate, and help secure numerous major wins with our elected leaders in Sacramento and in Washington, DC totaling </a:t>
          </a:r>
          <a:r>
            <a:rPr lang="en-US" sz="2600" b="1" i="1" dirty="0">
              <a:latin typeface="Arial" panose="020B0604020202020204" pitchFamily="34" charset="0"/>
              <a:cs typeface="Arial" panose="020B0604020202020204" pitchFamily="34" charset="0"/>
            </a:rPr>
            <a:t>$12,122,410</a:t>
          </a:r>
          <a:r>
            <a:rPr lang="en-US" sz="2800" i="1" dirty="0">
              <a:latin typeface="Arial" panose="020B0604020202020204" pitchFamily="34" charset="0"/>
              <a:cs typeface="Arial" panose="020B0604020202020204" pitchFamily="34" charset="0"/>
            </a:rPr>
            <a:t>.</a:t>
          </a:r>
        </a:p>
      </dgm:t>
    </dgm:pt>
    <dgm:pt modelId="{DE7F76C9-8B76-4037-BBD1-FE255D0F0AD4}" type="parTrans" cxnId="{891EE41B-F84B-4328-BD55-BB81FD50B2B3}">
      <dgm:prSet/>
      <dgm:spPr/>
      <dgm:t>
        <a:bodyPr/>
        <a:lstStyle/>
        <a:p>
          <a:endParaRPr lang="en-US"/>
        </a:p>
      </dgm:t>
    </dgm:pt>
    <dgm:pt modelId="{FB0D56DB-8610-450A-BC07-870BC19D2470}" type="sibTrans" cxnId="{891EE41B-F84B-4328-BD55-BB81FD50B2B3}">
      <dgm:prSet/>
      <dgm:spPr/>
      <dgm:t>
        <a:bodyPr/>
        <a:lstStyle/>
        <a:p>
          <a:endParaRPr lang="en-US"/>
        </a:p>
      </dgm:t>
    </dgm:pt>
    <dgm:pt modelId="{A8B6B7EA-4D31-4CF1-8B17-283C823730D4}" type="pres">
      <dgm:prSet presAssocID="{2318987F-C71E-40A6-96A2-F1043A4CD3C8}" presName="linear" presStyleCnt="0">
        <dgm:presLayoutVars>
          <dgm:dir/>
          <dgm:animLvl val="lvl"/>
          <dgm:resizeHandles val="exact"/>
        </dgm:presLayoutVars>
      </dgm:prSet>
      <dgm:spPr/>
    </dgm:pt>
    <dgm:pt modelId="{3237823D-4DE8-4223-B8CD-CF9F8A7EAA45}" type="pres">
      <dgm:prSet presAssocID="{5B39E68F-1717-4EF7-B39C-23902D8D24FD}" presName="parentLin" presStyleCnt="0"/>
      <dgm:spPr/>
    </dgm:pt>
    <dgm:pt modelId="{EB5ED02D-02E3-4C28-A0B4-404801D0679B}" type="pres">
      <dgm:prSet presAssocID="{5B39E68F-1717-4EF7-B39C-23902D8D24FD}" presName="parentLeftMargin" presStyleLbl="node1" presStyleIdx="0" presStyleCnt="2"/>
      <dgm:spPr/>
    </dgm:pt>
    <dgm:pt modelId="{02EED6D4-60F5-4BB9-B7C6-2B638BF869C1}" type="pres">
      <dgm:prSet presAssocID="{5B39E68F-1717-4EF7-B39C-23902D8D24FD}" presName="parentText" presStyleLbl="node1" presStyleIdx="0" presStyleCnt="2" custScaleX="145413" custLinFactNeighborX="-51414" custLinFactNeighborY="5769">
        <dgm:presLayoutVars>
          <dgm:chMax val="0"/>
          <dgm:bulletEnabled val="1"/>
        </dgm:presLayoutVars>
      </dgm:prSet>
      <dgm:spPr/>
    </dgm:pt>
    <dgm:pt modelId="{06129995-44BD-4F5D-A1D8-7E735D441359}" type="pres">
      <dgm:prSet presAssocID="{5B39E68F-1717-4EF7-B39C-23902D8D24FD}" presName="negativeSpace" presStyleCnt="0"/>
      <dgm:spPr/>
    </dgm:pt>
    <dgm:pt modelId="{18DA996A-56D7-4413-A014-01E7EDB24536}" type="pres">
      <dgm:prSet presAssocID="{5B39E68F-1717-4EF7-B39C-23902D8D24FD}" presName="childText" presStyleLbl="conFgAcc1" presStyleIdx="0" presStyleCnt="2">
        <dgm:presLayoutVars>
          <dgm:bulletEnabled val="1"/>
        </dgm:presLayoutVars>
      </dgm:prSet>
      <dgm:spPr/>
    </dgm:pt>
    <dgm:pt modelId="{69C55E28-617A-4118-A9DD-D9B7F165B0B5}" type="pres">
      <dgm:prSet presAssocID="{56D29FE1-6B3B-4E98-9128-7315ED3C6E6A}" presName="spaceBetweenRectangles" presStyleCnt="0"/>
      <dgm:spPr/>
    </dgm:pt>
    <dgm:pt modelId="{849F3E61-7BF7-4261-8E09-544A6CE3FB0E}" type="pres">
      <dgm:prSet presAssocID="{7F269E93-504E-4DB7-A4AC-53909F03EC5E}" presName="parentLin" presStyleCnt="0"/>
      <dgm:spPr/>
    </dgm:pt>
    <dgm:pt modelId="{41B3D8BB-BC7C-4B78-862F-2AAF130CE482}" type="pres">
      <dgm:prSet presAssocID="{7F269E93-504E-4DB7-A4AC-53909F03EC5E}" presName="parentLeftMargin" presStyleLbl="node1" presStyleIdx="0" presStyleCnt="2"/>
      <dgm:spPr/>
    </dgm:pt>
    <dgm:pt modelId="{6BB00FB1-D974-4A3F-8DF7-A6719DDC9E45}" type="pres">
      <dgm:prSet presAssocID="{7F269E93-504E-4DB7-A4AC-53909F03EC5E}" presName="parentText" presStyleLbl="node1" presStyleIdx="1" presStyleCnt="2" custScaleX="142857" custLinFactNeighborX="-52261" custLinFactNeighborY="4091">
        <dgm:presLayoutVars>
          <dgm:chMax val="0"/>
          <dgm:bulletEnabled val="1"/>
        </dgm:presLayoutVars>
      </dgm:prSet>
      <dgm:spPr/>
    </dgm:pt>
    <dgm:pt modelId="{347E6C0D-0587-4393-95DE-09554A03CFC2}" type="pres">
      <dgm:prSet presAssocID="{7F269E93-504E-4DB7-A4AC-53909F03EC5E}" presName="negativeSpace" presStyleCnt="0"/>
      <dgm:spPr/>
    </dgm:pt>
    <dgm:pt modelId="{9998E7E4-FFA1-4EE8-A15A-0CDEF53B22AD}" type="pres">
      <dgm:prSet presAssocID="{7F269E93-504E-4DB7-A4AC-53909F03EC5E}" presName="childText" presStyleLbl="conFgAcc1" presStyleIdx="1" presStyleCnt="2">
        <dgm:presLayoutVars>
          <dgm:bulletEnabled val="1"/>
        </dgm:presLayoutVars>
      </dgm:prSet>
      <dgm:spPr/>
    </dgm:pt>
  </dgm:ptLst>
  <dgm:cxnLst>
    <dgm:cxn modelId="{891EE41B-F84B-4328-BD55-BB81FD50B2B3}" srcId="{2318987F-C71E-40A6-96A2-F1043A4CD3C8}" destId="{7F269E93-504E-4DB7-A4AC-53909F03EC5E}" srcOrd="1" destOrd="0" parTransId="{DE7F76C9-8B76-4037-BBD1-FE255D0F0AD4}" sibTransId="{FB0D56DB-8610-450A-BC07-870BC19D2470}"/>
    <dgm:cxn modelId="{0729781D-860B-4875-8D25-72C2A9B3F30F}" type="presOf" srcId="{7F269E93-504E-4DB7-A4AC-53909F03EC5E}" destId="{6BB00FB1-D974-4A3F-8DF7-A6719DDC9E45}" srcOrd="1" destOrd="0" presId="urn:microsoft.com/office/officeart/2005/8/layout/list1"/>
    <dgm:cxn modelId="{4B526F36-DABC-47C3-8742-C12CD784F322}" type="presOf" srcId="{2318987F-C71E-40A6-96A2-F1043A4CD3C8}" destId="{A8B6B7EA-4D31-4CF1-8B17-283C823730D4}" srcOrd="0" destOrd="0" presId="urn:microsoft.com/office/officeart/2005/8/layout/list1"/>
    <dgm:cxn modelId="{0B4F6066-E9A3-4C21-9C02-0C1D5E2B6B38}" type="presOf" srcId="{5B39E68F-1717-4EF7-B39C-23902D8D24FD}" destId="{EB5ED02D-02E3-4C28-A0B4-404801D0679B}" srcOrd="0" destOrd="0" presId="urn:microsoft.com/office/officeart/2005/8/layout/list1"/>
    <dgm:cxn modelId="{74CC81A7-16CD-48A8-8CEE-C0ACBE56EC57}" srcId="{2318987F-C71E-40A6-96A2-F1043A4CD3C8}" destId="{5B39E68F-1717-4EF7-B39C-23902D8D24FD}" srcOrd="0" destOrd="0" parTransId="{6E7F6507-DB6E-4E79-B939-685772484418}" sibTransId="{56D29FE1-6B3B-4E98-9128-7315ED3C6E6A}"/>
    <dgm:cxn modelId="{1ACEF8C6-D1BF-498A-834B-6F10AE7C1D55}" type="presOf" srcId="{7F269E93-504E-4DB7-A4AC-53909F03EC5E}" destId="{41B3D8BB-BC7C-4B78-862F-2AAF130CE482}" srcOrd="0" destOrd="0" presId="urn:microsoft.com/office/officeart/2005/8/layout/list1"/>
    <dgm:cxn modelId="{317B70FD-3B8B-4F86-A997-59CCEFF2D3C0}" type="presOf" srcId="{5B39E68F-1717-4EF7-B39C-23902D8D24FD}" destId="{02EED6D4-60F5-4BB9-B7C6-2B638BF869C1}" srcOrd="1" destOrd="0" presId="urn:microsoft.com/office/officeart/2005/8/layout/list1"/>
    <dgm:cxn modelId="{4AABA5CD-1D30-45FA-9270-1C681F0B9C8C}" type="presParOf" srcId="{A8B6B7EA-4D31-4CF1-8B17-283C823730D4}" destId="{3237823D-4DE8-4223-B8CD-CF9F8A7EAA45}" srcOrd="0" destOrd="0" presId="urn:microsoft.com/office/officeart/2005/8/layout/list1"/>
    <dgm:cxn modelId="{D028CE68-75F8-4871-A3E7-A485D68299D1}" type="presParOf" srcId="{3237823D-4DE8-4223-B8CD-CF9F8A7EAA45}" destId="{EB5ED02D-02E3-4C28-A0B4-404801D0679B}" srcOrd="0" destOrd="0" presId="urn:microsoft.com/office/officeart/2005/8/layout/list1"/>
    <dgm:cxn modelId="{BB13D243-8E61-437C-8F3D-6A2DEFB382BF}" type="presParOf" srcId="{3237823D-4DE8-4223-B8CD-CF9F8A7EAA45}" destId="{02EED6D4-60F5-4BB9-B7C6-2B638BF869C1}" srcOrd="1" destOrd="0" presId="urn:microsoft.com/office/officeart/2005/8/layout/list1"/>
    <dgm:cxn modelId="{0E84108C-7225-4374-83EB-68C745ABF11B}" type="presParOf" srcId="{A8B6B7EA-4D31-4CF1-8B17-283C823730D4}" destId="{06129995-44BD-4F5D-A1D8-7E735D441359}" srcOrd="1" destOrd="0" presId="urn:microsoft.com/office/officeart/2005/8/layout/list1"/>
    <dgm:cxn modelId="{2CE92006-9D1D-4C0D-B599-32B6155D2E7A}" type="presParOf" srcId="{A8B6B7EA-4D31-4CF1-8B17-283C823730D4}" destId="{18DA996A-56D7-4413-A014-01E7EDB24536}" srcOrd="2" destOrd="0" presId="urn:microsoft.com/office/officeart/2005/8/layout/list1"/>
    <dgm:cxn modelId="{B7FC13E7-3B7A-45C9-AF96-0B02185389FD}" type="presParOf" srcId="{A8B6B7EA-4D31-4CF1-8B17-283C823730D4}" destId="{69C55E28-617A-4118-A9DD-D9B7F165B0B5}" srcOrd="3" destOrd="0" presId="urn:microsoft.com/office/officeart/2005/8/layout/list1"/>
    <dgm:cxn modelId="{7148A9F4-9580-48E7-B22A-379042473DCC}" type="presParOf" srcId="{A8B6B7EA-4D31-4CF1-8B17-283C823730D4}" destId="{849F3E61-7BF7-4261-8E09-544A6CE3FB0E}" srcOrd="4" destOrd="0" presId="urn:microsoft.com/office/officeart/2005/8/layout/list1"/>
    <dgm:cxn modelId="{F9680711-6E67-4744-91BA-3C9D332A2153}" type="presParOf" srcId="{849F3E61-7BF7-4261-8E09-544A6CE3FB0E}" destId="{41B3D8BB-BC7C-4B78-862F-2AAF130CE482}" srcOrd="0" destOrd="0" presId="urn:microsoft.com/office/officeart/2005/8/layout/list1"/>
    <dgm:cxn modelId="{08C9DFB9-E4D9-4172-AD92-0F3FD44DFB7C}" type="presParOf" srcId="{849F3E61-7BF7-4261-8E09-544A6CE3FB0E}" destId="{6BB00FB1-D974-4A3F-8DF7-A6719DDC9E45}" srcOrd="1" destOrd="0" presId="urn:microsoft.com/office/officeart/2005/8/layout/list1"/>
    <dgm:cxn modelId="{91D8C02C-9DDA-4A7B-BFA2-ED342B534764}" type="presParOf" srcId="{A8B6B7EA-4D31-4CF1-8B17-283C823730D4}" destId="{347E6C0D-0587-4393-95DE-09554A03CFC2}" srcOrd="5" destOrd="0" presId="urn:microsoft.com/office/officeart/2005/8/layout/list1"/>
    <dgm:cxn modelId="{1D88E9EF-3329-4CC1-B5EE-60A307510409}" type="presParOf" srcId="{A8B6B7EA-4D31-4CF1-8B17-283C823730D4}" destId="{9998E7E4-FFA1-4EE8-A15A-0CDEF53B22AD}" srcOrd="6" destOrd="0" presId="urn:microsoft.com/office/officeart/2005/8/layout/list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AC45C30B-7CBA-45FC-902E-4A0046B8E630}" type="doc">
      <dgm:prSet loTypeId="urn:microsoft.com/office/officeart/2005/8/layout/process2" loCatId="process" qsTypeId="urn:microsoft.com/office/officeart/2005/8/quickstyle/simple1" qsCatId="simple" csTypeId="urn:microsoft.com/office/officeart/2005/8/colors/accent1_3" csCatId="accent1" phldr="1"/>
      <dgm:spPr/>
    </dgm:pt>
    <dgm:pt modelId="{35CE6FCB-6CB6-45E6-B64A-50B3342C2DC8}">
      <dgm:prSet phldrT="[Text]"/>
      <dgm:spPr/>
      <dgm:t>
        <a:bodyPr/>
        <a:lstStyle/>
        <a:p>
          <a:r>
            <a:rPr lang="en-US" dirty="0">
              <a:solidFill>
                <a:schemeClr val="bg1"/>
              </a:solidFill>
              <a:latin typeface="Arial" panose="020B0604020202020204" pitchFamily="34" charset="0"/>
              <a:cs typeface="Arial" panose="020B0604020202020204" pitchFamily="34" charset="0"/>
            </a:rPr>
            <a:t>Total Earmarks and Grant Funding Secured for the City over the last two years:</a:t>
          </a:r>
          <a:endParaRPr lang="en-US" dirty="0">
            <a:solidFill>
              <a:schemeClr val="bg1"/>
            </a:solidFill>
          </a:endParaRPr>
        </a:p>
      </dgm:t>
    </dgm:pt>
    <dgm:pt modelId="{D1D9CF03-E6C9-4C9B-ACEF-3584503539E1}" type="parTrans" cxnId="{C396FE96-BC56-4A14-9C5E-F9ABCEE91F29}">
      <dgm:prSet/>
      <dgm:spPr/>
      <dgm:t>
        <a:bodyPr/>
        <a:lstStyle/>
        <a:p>
          <a:endParaRPr lang="en-US"/>
        </a:p>
      </dgm:t>
    </dgm:pt>
    <dgm:pt modelId="{E7EF2B89-4D8D-40B7-9F59-911B06259E79}" type="sibTrans" cxnId="{C396FE96-BC56-4A14-9C5E-F9ABCEE91F29}">
      <dgm:prSet/>
      <dgm:spPr>
        <a:solidFill>
          <a:schemeClr val="tx2">
            <a:lumMod val="75000"/>
          </a:schemeClr>
        </a:solidFill>
      </dgm:spPr>
      <dgm:t>
        <a:bodyPr/>
        <a:lstStyle/>
        <a:p>
          <a:endParaRPr lang="en-US"/>
        </a:p>
      </dgm:t>
    </dgm:pt>
    <dgm:pt modelId="{F00C3472-6705-465E-88C4-A14B9FF86932}">
      <dgm:prSet phldrT="[Text]" custT="1"/>
      <dgm:spPr/>
      <dgm:t>
        <a:bodyPr/>
        <a:lstStyle/>
        <a:p>
          <a:r>
            <a:rPr lang="en-US" sz="8000" b="1">
              <a:latin typeface="Arial" panose="020B0604020202020204" pitchFamily="34" charset="0"/>
              <a:cs typeface="Arial" panose="020B0604020202020204" pitchFamily="34" charset="0"/>
            </a:rPr>
            <a:t>$12,122,410</a:t>
          </a:r>
          <a:endParaRPr lang="en-US" sz="8000" b="1" dirty="0">
            <a:latin typeface="Arial" panose="020B0604020202020204" pitchFamily="34" charset="0"/>
            <a:cs typeface="Arial" panose="020B0604020202020204" pitchFamily="34" charset="0"/>
          </a:endParaRPr>
        </a:p>
      </dgm:t>
    </dgm:pt>
    <dgm:pt modelId="{2D43A813-FA67-4387-AD12-A9E85A9C31E9}" type="parTrans" cxnId="{4C7BA3F6-1AC8-41D2-8A7D-CA302497CD91}">
      <dgm:prSet/>
      <dgm:spPr/>
      <dgm:t>
        <a:bodyPr/>
        <a:lstStyle/>
        <a:p>
          <a:endParaRPr lang="en-US"/>
        </a:p>
      </dgm:t>
    </dgm:pt>
    <dgm:pt modelId="{B946B576-E285-4955-84DE-FF23A9E409C7}" type="sibTrans" cxnId="{4C7BA3F6-1AC8-41D2-8A7D-CA302497CD91}">
      <dgm:prSet/>
      <dgm:spPr/>
      <dgm:t>
        <a:bodyPr/>
        <a:lstStyle/>
        <a:p>
          <a:endParaRPr lang="en-US"/>
        </a:p>
      </dgm:t>
    </dgm:pt>
    <dgm:pt modelId="{9404202E-8656-49C9-8E19-A7616DFACB84}" type="pres">
      <dgm:prSet presAssocID="{AC45C30B-7CBA-45FC-902E-4A0046B8E630}" presName="linearFlow" presStyleCnt="0">
        <dgm:presLayoutVars>
          <dgm:resizeHandles val="exact"/>
        </dgm:presLayoutVars>
      </dgm:prSet>
      <dgm:spPr/>
    </dgm:pt>
    <dgm:pt modelId="{5B94D389-CF16-48B9-AF53-81B26154F1E7}" type="pres">
      <dgm:prSet presAssocID="{35CE6FCB-6CB6-45E6-B64A-50B3342C2DC8}" presName="node" presStyleLbl="node1" presStyleIdx="0" presStyleCnt="2" custScaleX="201754" custLinFactNeighborX="0" custLinFactNeighborY="-5744">
        <dgm:presLayoutVars>
          <dgm:bulletEnabled val="1"/>
        </dgm:presLayoutVars>
      </dgm:prSet>
      <dgm:spPr/>
    </dgm:pt>
    <dgm:pt modelId="{75E82FBB-7A3C-4B4E-8780-522FDA2B4B03}" type="pres">
      <dgm:prSet presAssocID="{E7EF2B89-4D8D-40B7-9F59-911B06259E79}" presName="sibTrans" presStyleLbl="sibTrans2D1" presStyleIdx="0" presStyleCnt="1" custLinFactNeighborY="672"/>
      <dgm:spPr/>
    </dgm:pt>
    <dgm:pt modelId="{3DE9C22E-8ACC-42A7-9F4C-0AA4F2B0FFBF}" type="pres">
      <dgm:prSet presAssocID="{E7EF2B89-4D8D-40B7-9F59-911B06259E79}" presName="connectorText" presStyleLbl="sibTrans2D1" presStyleIdx="0" presStyleCnt="1"/>
      <dgm:spPr/>
    </dgm:pt>
    <dgm:pt modelId="{1E145C66-30A5-40AF-96F5-52BECB1E23A9}" type="pres">
      <dgm:prSet presAssocID="{F00C3472-6705-465E-88C4-A14B9FF86932}" presName="node" presStyleLbl="node1" presStyleIdx="1" presStyleCnt="2" custScaleX="201754" custLinFactNeighborX="-681" custLinFactNeighborY="1482">
        <dgm:presLayoutVars>
          <dgm:bulletEnabled val="1"/>
        </dgm:presLayoutVars>
      </dgm:prSet>
      <dgm:spPr/>
    </dgm:pt>
  </dgm:ptLst>
  <dgm:cxnLst>
    <dgm:cxn modelId="{B7E79E02-8AB7-4BEE-ADA5-F87A222CBA39}" type="presOf" srcId="{E7EF2B89-4D8D-40B7-9F59-911B06259E79}" destId="{75E82FBB-7A3C-4B4E-8780-522FDA2B4B03}" srcOrd="0" destOrd="0" presId="urn:microsoft.com/office/officeart/2005/8/layout/process2"/>
    <dgm:cxn modelId="{0957CF12-D71D-4D52-9287-D9999E78FA7A}" type="presOf" srcId="{35CE6FCB-6CB6-45E6-B64A-50B3342C2DC8}" destId="{5B94D389-CF16-48B9-AF53-81B26154F1E7}" srcOrd="0" destOrd="0" presId="urn:microsoft.com/office/officeart/2005/8/layout/process2"/>
    <dgm:cxn modelId="{C396FE96-BC56-4A14-9C5E-F9ABCEE91F29}" srcId="{AC45C30B-7CBA-45FC-902E-4A0046B8E630}" destId="{35CE6FCB-6CB6-45E6-B64A-50B3342C2DC8}" srcOrd="0" destOrd="0" parTransId="{D1D9CF03-E6C9-4C9B-ACEF-3584503539E1}" sibTransId="{E7EF2B89-4D8D-40B7-9F59-911B06259E79}"/>
    <dgm:cxn modelId="{8C3168A3-5D40-43D6-9893-74E598A97719}" type="presOf" srcId="{F00C3472-6705-465E-88C4-A14B9FF86932}" destId="{1E145C66-30A5-40AF-96F5-52BECB1E23A9}" srcOrd="0" destOrd="0" presId="urn:microsoft.com/office/officeart/2005/8/layout/process2"/>
    <dgm:cxn modelId="{25C9E4C4-2E66-479F-9746-420A03D1D6C7}" type="presOf" srcId="{E7EF2B89-4D8D-40B7-9F59-911B06259E79}" destId="{3DE9C22E-8ACC-42A7-9F4C-0AA4F2B0FFBF}" srcOrd="1" destOrd="0" presId="urn:microsoft.com/office/officeart/2005/8/layout/process2"/>
    <dgm:cxn modelId="{4C7BA3F6-1AC8-41D2-8A7D-CA302497CD91}" srcId="{AC45C30B-7CBA-45FC-902E-4A0046B8E630}" destId="{F00C3472-6705-465E-88C4-A14B9FF86932}" srcOrd="1" destOrd="0" parTransId="{2D43A813-FA67-4387-AD12-A9E85A9C31E9}" sibTransId="{B946B576-E285-4955-84DE-FF23A9E409C7}"/>
    <dgm:cxn modelId="{1A932CF9-A5E0-42EE-B81A-620AFDEA85AA}" type="presOf" srcId="{AC45C30B-7CBA-45FC-902E-4A0046B8E630}" destId="{9404202E-8656-49C9-8E19-A7616DFACB84}" srcOrd="0" destOrd="0" presId="urn:microsoft.com/office/officeart/2005/8/layout/process2"/>
    <dgm:cxn modelId="{88CD2375-2A3E-475D-AA02-C741A954B85F}" type="presParOf" srcId="{9404202E-8656-49C9-8E19-A7616DFACB84}" destId="{5B94D389-CF16-48B9-AF53-81B26154F1E7}" srcOrd="0" destOrd="0" presId="urn:microsoft.com/office/officeart/2005/8/layout/process2"/>
    <dgm:cxn modelId="{CB5460F1-388F-423A-AABE-8632BAD040F8}" type="presParOf" srcId="{9404202E-8656-49C9-8E19-A7616DFACB84}" destId="{75E82FBB-7A3C-4B4E-8780-522FDA2B4B03}" srcOrd="1" destOrd="0" presId="urn:microsoft.com/office/officeart/2005/8/layout/process2"/>
    <dgm:cxn modelId="{D8BF71FC-4655-48BD-A0C4-7DE53C289EB0}" type="presParOf" srcId="{75E82FBB-7A3C-4B4E-8780-522FDA2B4B03}" destId="{3DE9C22E-8ACC-42A7-9F4C-0AA4F2B0FFBF}" srcOrd="0" destOrd="0" presId="urn:microsoft.com/office/officeart/2005/8/layout/process2"/>
    <dgm:cxn modelId="{CB5FEF43-67E6-4E94-B9E6-088C56A21D55}" type="presParOf" srcId="{9404202E-8656-49C9-8E19-A7616DFACB84}" destId="{1E145C66-30A5-40AF-96F5-52BECB1E23A9}" srcOrd="2" destOrd="0" presId="urn:microsoft.com/office/officeart/2005/8/layout/process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6E2C9888-4080-42B6-B1A7-C784EE908B99}" type="doc">
      <dgm:prSet loTypeId="urn:microsoft.com/office/officeart/2005/8/layout/list1" loCatId="list" qsTypeId="urn:microsoft.com/office/officeart/2005/8/quickstyle/simple4" qsCatId="simple" csTypeId="urn:microsoft.com/office/officeart/2005/8/colors/accent0_3" csCatId="mainScheme" phldr="1"/>
      <dgm:spPr/>
      <dgm:t>
        <a:bodyPr/>
        <a:lstStyle/>
        <a:p>
          <a:endParaRPr lang="en-US"/>
        </a:p>
      </dgm:t>
    </dgm:pt>
    <dgm:pt modelId="{EBCA3F92-FBCB-4F55-BB4B-FED7CAEAA5F4}">
      <dgm:prSet phldrT="[Text]" custT="1"/>
      <dgm:spPr/>
      <dgm:t>
        <a:bodyPr/>
        <a:lstStyle/>
        <a:p>
          <a:pPr algn="ctr"/>
          <a:r>
            <a:rPr lang="en-US" sz="2300" dirty="0">
              <a:latin typeface="Arial" panose="020B0604020202020204" pitchFamily="34" charset="0"/>
              <a:cs typeface="Arial" panose="020B0604020202020204" pitchFamily="34" charset="0"/>
            </a:rPr>
            <a:t>Federal FY 2025 Community Project Funding</a:t>
          </a:r>
        </a:p>
      </dgm:t>
    </dgm:pt>
    <dgm:pt modelId="{013499FD-B5F0-4967-8EEB-C5398019B629}" type="parTrans" cxnId="{FD7A9F34-243A-4972-B64D-441AED4EA700}">
      <dgm:prSet/>
      <dgm:spPr/>
      <dgm:t>
        <a:bodyPr/>
        <a:lstStyle/>
        <a:p>
          <a:endParaRPr lang="en-US"/>
        </a:p>
      </dgm:t>
    </dgm:pt>
    <dgm:pt modelId="{6665C9CF-27C2-4D12-96E8-4DE86BF3E02D}" type="sibTrans" cxnId="{FD7A9F34-243A-4972-B64D-441AED4EA700}">
      <dgm:prSet/>
      <dgm:spPr/>
      <dgm:t>
        <a:bodyPr/>
        <a:lstStyle/>
        <a:p>
          <a:endParaRPr lang="en-US"/>
        </a:p>
      </dgm:t>
    </dgm:pt>
    <dgm:pt modelId="{6BBC555F-4C6B-473D-9C7C-EDAEC366A896}">
      <dgm:prSet phldrT="[Text]" custT="1"/>
      <dgm:spPr/>
      <dgm:t>
        <a:bodyPr/>
        <a:lstStyle/>
        <a:p>
          <a:pPr algn="ctr"/>
          <a:r>
            <a:rPr lang="en-US" sz="2300" dirty="0">
              <a:latin typeface="Arial" panose="020B0604020202020204" pitchFamily="34" charset="0"/>
              <a:cs typeface="Arial" panose="020B0604020202020204" pitchFamily="34" charset="0"/>
            </a:rPr>
            <a:t>State FY 2024-2025 District Project Funding</a:t>
          </a:r>
        </a:p>
      </dgm:t>
    </dgm:pt>
    <dgm:pt modelId="{F78EE1E5-9E44-4B4B-B105-BFD5DC662515}" type="parTrans" cxnId="{8882E7E8-F0B5-490E-872D-573F97A6B625}">
      <dgm:prSet/>
      <dgm:spPr/>
      <dgm:t>
        <a:bodyPr/>
        <a:lstStyle/>
        <a:p>
          <a:endParaRPr lang="en-US"/>
        </a:p>
      </dgm:t>
    </dgm:pt>
    <dgm:pt modelId="{001C3869-777D-4DA2-8F23-1655080B1C3D}" type="sibTrans" cxnId="{8882E7E8-F0B5-490E-872D-573F97A6B625}">
      <dgm:prSet/>
      <dgm:spPr/>
      <dgm:t>
        <a:bodyPr/>
        <a:lstStyle/>
        <a:p>
          <a:endParaRPr lang="en-US"/>
        </a:p>
      </dgm:t>
    </dgm:pt>
    <dgm:pt modelId="{1CDCAFE1-A4DE-4016-82F3-C1F3D37687D6}">
      <dgm:prSet phldrT="[Text]" custT="1"/>
      <dgm:spPr/>
      <dgm:t>
        <a:bodyPr/>
        <a:lstStyle/>
        <a:p>
          <a:pPr algn="ctr"/>
          <a:r>
            <a:rPr lang="en-US" sz="2300" dirty="0">
              <a:latin typeface="Arial" panose="020B0604020202020204" pitchFamily="34" charset="0"/>
              <a:cs typeface="Arial" panose="020B0604020202020204" pitchFamily="34" charset="0"/>
            </a:rPr>
            <a:t>Federal Legislative Efforts</a:t>
          </a:r>
        </a:p>
      </dgm:t>
    </dgm:pt>
    <dgm:pt modelId="{2FAFBE7E-AEE8-4365-BB75-72D7EDFE7059}" type="parTrans" cxnId="{974D23FB-D0E8-415E-A561-6EEF8CB519EA}">
      <dgm:prSet/>
      <dgm:spPr/>
      <dgm:t>
        <a:bodyPr/>
        <a:lstStyle/>
        <a:p>
          <a:endParaRPr lang="en-US"/>
        </a:p>
      </dgm:t>
    </dgm:pt>
    <dgm:pt modelId="{F88DA8D6-04BB-4664-B0B6-D03FE965E57F}" type="sibTrans" cxnId="{974D23FB-D0E8-415E-A561-6EEF8CB519EA}">
      <dgm:prSet/>
      <dgm:spPr/>
      <dgm:t>
        <a:bodyPr/>
        <a:lstStyle/>
        <a:p>
          <a:endParaRPr lang="en-US"/>
        </a:p>
      </dgm:t>
    </dgm:pt>
    <dgm:pt modelId="{B23117A9-075A-406E-8647-03926CB05492}">
      <dgm:prSet custT="1"/>
      <dgm:spPr/>
      <dgm:t>
        <a:bodyPr/>
        <a:lstStyle/>
        <a:p>
          <a:pPr algn="ctr"/>
          <a:r>
            <a:rPr lang="en-US" sz="2300" dirty="0">
              <a:latin typeface="Arial" panose="020B0604020202020204" pitchFamily="34" charset="0"/>
              <a:cs typeface="Arial" panose="020B0604020202020204" pitchFamily="34" charset="0"/>
            </a:rPr>
            <a:t>State Legislative Efforts</a:t>
          </a:r>
        </a:p>
      </dgm:t>
    </dgm:pt>
    <dgm:pt modelId="{66BCA948-A048-4243-944A-CBAD4514A008}" type="parTrans" cxnId="{D66AE7E2-5B7C-47DD-B09F-42F911784BAC}">
      <dgm:prSet/>
      <dgm:spPr/>
      <dgm:t>
        <a:bodyPr/>
        <a:lstStyle/>
        <a:p>
          <a:endParaRPr lang="en-US"/>
        </a:p>
      </dgm:t>
    </dgm:pt>
    <dgm:pt modelId="{0E55E112-2577-40AC-817E-42ABE25F732D}" type="sibTrans" cxnId="{D66AE7E2-5B7C-47DD-B09F-42F911784BAC}">
      <dgm:prSet/>
      <dgm:spPr/>
      <dgm:t>
        <a:bodyPr/>
        <a:lstStyle/>
        <a:p>
          <a:endParaRPr lang="en-US"/>
        </a:p>
      </dgm:t>
    </dgm:pt>
    <dgm:pt modelId="{1279EE98-186F-4C7D-A748-AFDE67387A19}">
      <dgm:prSet custT="1"/>
      <dgm:spPr/>
      <dgm:t>
        <a:bodyPr/>
        <a:lstStyle/>
        <a:p>
          <a:pPr algn="ctr"/>
          <a:r>
            <a:rPr lang="en-US" sz="2300" dirty="0">
              <a:latin typeface="Arial" panose="020B0604020202020204" pitchFamily="34" charset="0"/>
              <a:cs typeface="Arial" panose="020B0604020202020204" pitchFamily="34" charset="0"/>
            </a:rPr>
            <a:t>Grant Support</a:t>
          </a:r>
        </a:p>
      </dgm:t>
    </dgm:pt>
    <dgm:pt modelId="{216410F8-C970-402E-BE99-E251A525E89E}" type="parTrans" cxnId="{2C3C1298-56FC-446E-AF84-89604EF89FCC}">
      <dgm:prSet/>
      <dgm:spPr/>
      <dgm:t>
        <a:bodyPr/>
        <a:lstStyle/>
        <a:p>
          <a:endParaRPr lang="en-US"/>
        </a:p>
      </dgm:t>
    </dgm:pt>
    <dgm:pt modelId="{0B3133F3-A9F0-47C4-BB2F-6588B1872E32}" type="sibTrans" cxnId="{2C3C1298-56FC-446E-AF84-89604EF89FCC}">
      <dgm:prSet/>
      <dgm:spPr/>
      <dgm:t>
        <a:bodyPr/>
        <a:lstStyle/>
        <a:p>
          <a:endParaRPr lang="en-US"/>
        </a:p>
      </dgm:t>
    </dgm:pt>
    <dgm:pt modelId="{C97777E8-380F-4633-9606-2C8F6CA5F842}" type="pres">
      <dgm:prSet presAssocID="{6E2C9888-4080-42B6-B1A7-C784EE908B99}" presName="linear" presStyleCnt="0">
        <dgm:presLayoutVars>
          <dgm:dir/>
          <dgm:animLvl val="lvl"/>
          <dgm:resizeHandles val="exact"/>
        </dgm:presLayoutVars>
      </dgm:prSet>
      <dgm:spPr/>
    </dgm:pt>
    <dgm:pt modelId="{7BFABF3F-1637-4D66-A96D-005514BD7E0F}" type="pres">
      <dgm:prSet presAssocID="{EBCA3F92-FBCB-4F55-BB4B-FED7CAEAA5F4}" presName="parentLin" presStyleCnt="0"/>
      <dgm:spPr/>
    </dgm:pt>
    <dgm:pt modelId="{225266C0-BE7A-4C3D-8C3E-E5A5A81FEF75}" type="pres">
      <dgm:prSet presAssocID="{EBCA3F92-FBCB-4F55-BB4B-FED7CAEAA5F4}" presName="parentLeftMargin" presStyleLbl="node1" presStyleIdx="0" presStyleCnt="5"/>
      <dgm:spPr/>
    </dgm:pt>
    <dgm:pt modelId="{E016EFC3-680F-4519-AE51-90F94B6122F2}" type="pres">
      <dgm:prSet presAssocID="{EBCA3F92-FBCB-4F55-BB4B-FED7CAEAA5F4}" presName="parentText" presStyleLbl="node1" presStyleIdx="0" presStyleCnt="5" custScaleX="128182">
        <dgm:presLayoutVars>
          <dgm:chMax val="0"/>
          <dgm:bulletEnabled val="1"/>
        </dgm:presLayoutVars>
      </dgm:prSet>
      <dgm:spPr/>
    </dgm:pt>
    <dgm:pt modelId="{094EAB9D-0B28-413C-B715-63FE811387FC}" type="pres">
      <dgm:prSet presAssocID="{EBCA3F92-FBCB-4F55-BB4B-FED7CAEAA5F4}" presName="negativeSpace" presStyleCnt="0"/>
      <dgm:spPr/>
    </dgm:pt>
    <dgm:pt modelId="{6B2C3B7C-4500-483C-858D-19E31C9F5561}" type="pres">
      <dgm:prSet presAssocID="{EBCA3F92-FBCB-4F55-BB4B-FED7CAEAA5F4}" presName="childText" presStyleLbl="conFgAcc1" presStyleIdx="0" presStyleCnt="5">
        <dgm:presLayoutVars>
          <dgm:bulletEnabled val="1"/>
        </dgm:presLayoutVars>
      </dgm:prSet>
      <dgm:spPr>
        <a:solidFill>
          <a:schemeClr val="bg1">
            <a:lumMod val="85000"/>
            <a:alpha val="90000"/>
          </a:schemeClr>
        </a:solidFill>
      </dgm:spPr>
    </dgm:pt>
    <dgm:pt modelId="{2E9FBE67-0F58-4FAD-9332-EBA551FF420E}" type="pres">
      <dgm:prSet presAssocID="{6665C9CF-27C2-4D12-96E8-4DE86BF3E02D}" presName="spaceBetweenRectangles" presStyleCnt="0"/>
      <dgm:spPr/>
    </dgm:pt>
    <dgm:pt modelId="{CD2422ED-7D07-44F2-9B3A-586ED949CA57}" type="pres">
      <dgm:prSet presAssocID="{6BBC555F-4C6B-473D-9C7C-EDAEC366A896}" presName="parentLin" presStyleCnt="0"/>
      <dgm:spPr/>
    </dgm:pt>
    <dgm:pt modelId="{830F92EF-3B57-480B-A467-1AAEAD2E520B}" type="pres">
      <dgm:prSet presAssocID="{6BBC555F-4C6B-473D-9C7C-EDAEC366A896}" presName="parentLeftMargin" presStyleLbl="node1" presStyleIdx="0" presStyleCnt="5"/>
      <dgm:spPr/>
    </dgm:pt>
    <dgm:pt modelId="{96CB0FBF-A14F-46D9-BFBC-C6C042936BD3}" type="pres">
      <dgm:prSet presAssocID="{6BBC555F-4C6B-473D-9C7C-EDAEC366A896}" presName="parentText" presStyleLbl="node1" presStyleIdx="1" presStyleCnt="5" custScaleX="128182">
        <dgm:presLayoutVars>
          <dgm:chMax val="0"/>
          <dgm:bulletEnabled val="1"/>
        </dgm:presLayoutVars>
      </dgm:prSet>
      <dgm:spPr/>
    </dgm:pt>
    <dgm:pt modelId="{0CB47027-2C4E-45D7-9F54-41E55E9962E1}" type="pres">
      <dgm:prSet presAssocID="{6BBC555F-4C6B-473D-9C7C-EDAEC366A896}" presName="negativeSpace" presStyleCnt="0"/>
      <dgm:spPr/>
    </dgm:pt>
    <dgm:pt modelId="{9C88F206-DAF2-420E-9A4D-430605E17AD5}" type="pres">
      <dgm:prSet presAssocID="{6BBC555F-4C6B-473D-9C7C-EDAEC366A896}" presName="childText" presStyleLbl="conFgAcc1" presStyleIdx="1" presStyleCnt="5">
        <dgm:presLayoutVars>
          <dgm:bulletEnabled val="1"/>
        </dgm:presLayoutVars>
      </dgm:prSet>
      <dgm:spPr>
        <a:solidFill>
          <a:schemeClr val="bg1">
            <a:lumMod val="85000"/>
            <a:alpha val="90000"/>
          </a:schemeClr>
        </a:solidFill>
      </dgm:spPr>
    </dgm:pt>
    <dgm:pt modelId="{30A33127-4724-4B61-A8F1-2C2EFB3F51EA}" type="pres">
      <dgm:prSet presAssocID="{001C3869-777D-4DA2-8F23-1655080B1C3D}" presName="spaceBetweenRectangles" presStyleCnt="0"/>
      <dgm:spPr/>
    </dgm:pt>
    <dgm:pt modelId="{716F090E-4128-4721-B119-CF5B48CDF3FE}" type="pres">
      <dgm:prSet presAssocID="{1CDCAFE1-A4DE-4016-82F3-C1F3D37687D6}" presName="parentLin" presStyleCnt="0"/>
      <dgm:spPr/>
    </dgm:pt>
    <dgm:pt modelId="{E6FDEBD1-BEA0-4889-ACFE-A691F607BBAD}" type="pres">
      <dgm:prSet presAssocID="{1CDCAFE1-A4DE-4016-82F3-C1F3D37687D6}" presName="parentLeftMargin" presStyleLbl="node1" presStyleIdx="1" presStyleCnt="5"/>
      <dgm:spPr/>
    </dgm:pt>
    <dgm:pt modelId="{0FF6B566-31A3-4691-A907-00DC6729543B}" type="pres">
      <dgm:prSet presAssocID="{1CDCAFE1-A4DE-4016-82F3-C1F3D37687D6}" presName="parentText" presStyleLbl="node1" presStyleIdx="2" presStyleCnt="5" custScaleX="128182">
        <dgm:presLayoutVars>
          <dgm:chMax val="0"/>
          <dgm:bulletEnabled val="1"/>
        </dgm:presLayoutVars>
      </dgm:prSet>
      <dgm:spPr/>
    </dgm:pt>
    <dgm:pt modelId="{53494CE9-C0BA-472A-95BC-DA66A59D4782}" type="pres">
      <dgm:prSet presAssocID="{1CDCAFE1-A4DE-4016-82F3-C1F3D37687D6}" presName="negativeSpace" presStyleCnt="0"/>
      <dgm:spPr/>
    </dgm:pt>
    <dgm:pt modelId="{6701CF68-F6B9-4EF5-B616-864E9A8A150E}" type="pres">
      <dgm:prSet presAssocID="{1CDCAFE1-A4DE-4016-82F3-C1F3D37687D6}" presName="childText" presStyleLbl="conFgAcc1" presStyleIdx="2" presStyleCnt="5">
        <dgm:presLayoutVars>
          <dgm:bulletEnabled val="1"/>
        </dgm:presLayoutVars>
      </dgm:prSet>
      <dgm:spPr>
        <a:solidFill>
          <a:schemeClr val="bg1">
            <a:lumMod val="85000"/>
            <a:alpha val="90000"/>
          </a:schemeClr>
        </a:solidFill>
      </dgm:spPr>
    </dgm:pt>
    <dgm:pt modelId="{C1762183-A143-4F2A-A04A-CF5B2A2B0288}" type="pres">
      <dgm:prSet presAssocID="{F88DA8D6-04BB-4664-B0B6-D03FE965E57F}" presName="spaceBetweenRectangles" presStyleCnt="0"/>
      <dgm:spPr/>
    </dgm:pt>
    <dgm:pt modelId="{553E3490-255D-40F3-982E-4AEC7AE0CAC5}" type="pres">
      <dgm:prSet presAssocID="{B23117A9-075A-406E-8647-03926CB05492}" presName="parentLin" presStyleCnt="0"/>
      <dgm:spPr/>
    </dgm:pt>
    <dgm:pt modelId="{AECD0FDB-A74A-4640-A85D-7F1EA01FA8F3}" type="pres">
      <dgm:prSet presAssocID="{B23117A9-075A-406E-8647-03926CB05492}" presName="parentLeftMargin" presStyleLbl="node1" presStyleIdx="2" presStyleCnt="5"/>
      <dgm:spPr/>
    </dgm:pt>
    <dgm:pt modelId="{2B8F1874-48FA-4379-9742-0B15FF3037FC}" type="pres">
      <dgm:prSet presAssocID="{B23117A9-075A-406E-8647-03926CB05492}" presName="parentText" presStyleLbl="node1" presStyleIdx="3" presStyleCnt="5" custScaleX="128182">
        <dgm:presLayoutVars>
          <dgm:chMax val="0"/>
          <dgm:bulletEnabled val="1"/>
        </dgm:presLayoutVars>
      </dgm:prSet>
      <dgm:spPr/>
    </dgm:pt>
    <dgm:pt modelId="{6AFA22E1-BF1B-4D84-8484-1ACD9F08E61F}" type="pres">
      <dgm:prSet presAssocID="{B23117A9-075A-406E-8647-03926CB05492}" presName="negativeSpace" presStyleCnt="0"/>
      <dgm:spPr/>
    </dgm:pt>
    <dgm:pt modelId="{DFA94D60-DCC9-422D-AA85-580326B8CA13}" type="pres">
      <dgm:prSet presAssocID="{B23117A9-075A-406E-8647-03926CB05492}" presName="childText" presStyleLbl="conFgAcc1" presStyleIdx="3" presStyleCnt="5">
        <dgm:presLayoutVars>
          <dgm:bulletEnabled val="1"/>
        </dgm:presLayoutVars>
      </dgm:prSet>
      <dgm:spPr>
        <a:solidFill>
          <a:schemeClr val="bg1">
            <a:lumMod val="85000"/>
            <a:alpha val="90000"/>
          </a:schemeClr>
        </a:solidFill>
      </dgm:spPr>
    </dgm:pt>
    <dgm:pt modelId="{F52DA05A-88B3-4C19-8591-ED64AFE5B3E4}" type="pres">
      <dgm:prSet presAssocID="{0E55E112-2577-40AC-817E-42ABE25F732D}" presName="spaceBetweenRectangles" presStyleCnt="0"/>
      <dgm:spPr/>
    </dgm:pt>
    <dgm:pt modelId="{FDB8F6EC-11A8-41A4-8DC1-68730D3630CB}" type="pres">
      <dgm:prSet presAssocID="{1279EE98-186F-4C7D-A748-AFDE67387A19}" presName="parentLin" presStyleCnt="0"/>
      <dgm:spPr/>
    </dgm:pt>
    <dgm:pt modelId="{192CF3BB-09A3-4171-8833-7D2F3C370B30}" type="pres">
      <dgm:prSet presAssocID="{1279EE98-186F-4C7D-A748-AFDE67387A19}" presName="parentLeftMargin" presStyleLbl="node1" presStyleIdx="3" presStyleCnt="5"/>
      <dgm:spPr/>
    </dgm:pt>
    <dgm:pt modelId="{3F248D1D-3D20-4AA7-99CF-E47F1A752E9A}" type="pres">
      <dgm:prSet presAssocID="{1279EE98-186F-4C7D-A748-AFDE67387A19}" presName="parentText" presStyleLbl="node1" presStyleIdx="4" presStyleCnt="5" custScaleX="128242">
        <dgm:presLayoutVars>
          <dgm:chMax val="0"/>
          <dgm:bulletEnabled val="1"/>
        </dgm:presLayoutVars>
      </dgm:prSet>
      <dgm:spPr/>
    </dgm:pt>
    <dgm:pt modelId="{2E1AF0C2-341C-4ECF-AC27-1F19B5A30516}" type="pres">
      <dgm:prSet presAssocID="{1279EE98-186F-4C7D-A748-AFDE67387A19}" presName="negativeSpace" presStyleCnt="0"/>
      <dgm:spPr/>
    </dgm:pt>
    <dgm:pt modelId="{CF98FB87-F657-41C9-A297-BA3707F889A0}" type="pres">
      <dgm:prSet presAssocID="{1279EE98-186F-4C7D-A748-AFDE67387A19}" presName="childText" presStyleLbl="conFgAcc1" presStyleIdx="4" presStyleCnt="5">
        <dgm:presLayoutVars>
          <dgm:bulletEnabled val="1"/>
        </dgm:presLayoutVars>
      </dgm:prSet>
      <dgm:spPr>
        <a:solidFill>
          <a:schemeClr val="bg1">
            <a:lumMod val="85000"/>
            <a:alpha val="90000"/>
          </a:schemeClr>
        </a:solidFill>
      </dgm:spPr>
    </dgm:pt>
  </dgm:ptLst>
  <dgm:cxnLst>
    <dgm:cxn modelId="{DAA30B04-492E-41A2-9038-4860AA396D5C}" type="presOf" srcId="{1CDCAFE1-A4DE-4016-82F3-C1F3D37687D6}" destId="{0FF6B566-31A3-4691-A907-00DC6729543B}" srcOrd="1" destOrd="0" presId="urn:microsoft.com/office/officeart/2005/8/layout/list1"/>
    <dgm:cxn modelId="{944FF72E-DF6E-44B9-893D-3C8C2320EF20}" type="presOf" srcId="{EBCA3F92-FBCB-4F55-BB4B-FED7CAEAA5F4}" destId="{225266C0-BE7A-4C3D-8C3E-E5A5A81FEF75}" srcOrd="0" destOrd="0" presId="urn:microsoft.com/office/officeart/2005/8/layout/list1"/>
    <dgm:cxn modelId="{85B8CB31-E388-4480-A9C6-9E002B0BE105}" type="presOf" srcId="{B23117A9-075A-406E-8647-03926CB05492}" destId="{AECD0FDB-A74A-4640-A85D-7F1EA01FA8F3}" srcOrd="0" destOrd="0" presId="urn:microsoft.com/office/officeart/2005/8/layout/list1"/>
    <dgm:cxn modelId="{FD7A9F34-243A-4972-B64D-441AED4EA700}" srcId="{6E2C9888-4080-42B6-B1A7-C784EE908B99}" destId="{EBCA3F92-FBCB-4F55-BB4B-FED7CAEAA5F4}" srcOrd="0" destOrd="0" parTransId="{013499FD-B5F0-4967-8EEB-C5398019B629}" sibTransId="{6665C9CF-27C2-4D12-96E8-4DE86BF3E02D}"/>
    <dgm:cxn modelId="{C12B9638-012D-4309-B637-63845F62C85B}" type="presOf" srcId="{B23117A9-075A-406E-8647-03926CB05492}" destId="{2B8F1874-48FA-4379-9742-0B15FF3037FC}" srcOrd="1" destOrd="0" presId="urn:microsoft.com/office/officeart/2005/8/layout/list1"/>
    <dgm:cxn modelId="{96E9D462-47C7-4805-9456-1AED29EB715B}" type="presOf" srcId="{EBCA3F92-FBCB-4F55-BB4B-FED7CAEAA5F4}" destId="{E016EFC3-680F-4519-AE51-90F94B6122F2}" srcOrd="1" destOrd="0" presId="urn:microsoft.com/office/officeart/2005/8/layout/list1"/>
    <dgm:cxn modelId="{60E61A4D-F033-49C9-B6A7-81ED75894D82}" type="presOf" srcId="{1279EE98-186F-4C7D-A748-AFDE67387A19}" destId="{192CF3BB-09A3-4171-8833-7D2F3C370B30}" srcOrd="0" destOrd="0" presId="urn:microsoft.com/office/officeart/2005/8/layout/list1"/>
    <dgm:cxn modelId="{72BA2C7B-BA91-4F9A-9420-13BFB371AB99}" type="presOf" srcId="{6E2C9888-4080-42B6-B1A7-C784EE908B99}" destId="{C97777E8-380F-4633-9606-2C8F6CA5F842}" srcOrd="0" destOrd="0" presId="urn:microsoft.com/office/officeart/2005/8/layout/list1"/>
    <dgm:cxn modelId="{2983B27F-561F-4F35-AA06-71FFAF65CD55}" type="presOf" srcId="{6BBC555F-4C6B-473D-9C7C-EDAEC366A896}" destId="{830F92EF-3B57-480B-A467-1AAEAD2E520B}" srcOrd="0" destOrd="0" presId="urn:microsoft.com/office/officeart/2005/8/layout/list1"/>
    <dgm:cxn modelId="{2C3C1298-56FC-446E-AF84-89604EF89FCC}" srcId="{6E2C9888-4080-42B6-B1A7-C784EE908B99}" destId="{1279EE98-186F-4C7D-A748-AFDE67387A19}" srcOrd="4" destOrd="0" parTransId="{216410F8-C970-402E-BE99-E251A525E89E}" sibTransId="{0B3133F3-A9F0-47C4-BB2F-6588B1872E32}"/>
    <dgm:cxn modelId="{2D5194BD-2A8E-4FCB-9014-3CBC0513951A}" type="presOf" srcId="{6BBC555F-4C6B-473D-9C7C-EDAEC366A896}" destId="{96CB0FBF-A14F-46D9-BFBC-C6C042936BD3}" srcOrd="1" destOrd="0" presId="urn:microsoft.com/office/officeart/2005/8/layout/list1"/>
    <dgm:cxn modelId="{F3A789CA-C9CC-48E8-9970-C25BABD2DD58}" type="presOf" srcId="{1279EE98-186F-4C7D-A748-AFDE67387A19}" destId="{3F248D1D-3D20-4AA7-99CF-E47F1A752E9A}" srcOrd="1" destOrd="0" presId="urn:microsoft.com/office/officeart/2005/8/layout/list1"/>
    <dgm:cxn modelId="{231B17DD-0F44-41F5-A5BC-2C1766DFE01A}" type="presOf" srcId="{1CDCAFE1-A4DE-4016-82F3-C1F3D37687D6}" destId="{E6FDEBD1-BEA0-4889-ACFE-A691F607BBAD}" srcOrd="0" destOrd="0" presId="urn:microsoft.com/office/officeart/2005/8/layout/list1"/>
    <dgm:cxn modelId="{D66AE7E2-5B7C-47DD-B09F-42F911784BAC}" srcId="{6E2C9888-4080-42B6-B1A7-C784EE908B99}" destId="{B23117A9-075A-406E-8647-03926CB05492}" srcOrd="3" destOrd="0" parTransId="{66BCA948-A048-4243-944A-CBAD4514A008}" sibTransId="{0E55E112-2577-40AC-817E-42ABE25F732D}"/>
    <dgm:cxn modelId="{8882E7E8-F0B5-490E-872D-573F97A6B625}" srcId="{6E2C9888-4080-42B6-B1A7-C784EE908B99}" destId="{6BBC555F-4C6B-473D-9C7C-EDAEC366A896}" srcOrd="1" destOrd="0" parTransId="{F78EE1E5-9E44-4B4B-B105-BFD5DC662515}" sibTransId="{001C3869-777D-4DA2-8F23-1655080B1C3D}"/>
    <dgm:cxn modelId="{974D23FB-D0E8-415E-A561-6EEF8CB519EA}" srcId="{6E2C9888-4080-42B6-B1A7-C784EE908B99}" destId="{1CDCAFE1-A4DE-4016-82F3-C1F3D37687D6}" srcOrd="2" destOrd="0" parTransId="{2FAFBE7E-AEE8-4365-BB75-72D7EDFE7059}" sibTransId="{F88DA8D6-04BB-4664-B0B6-D03FE965E57F}"/>
    <dgm:cxn modelId="{2EA1BFCE-3354-4D52-B961-E3784D50A46F}" type="presParOf" srcId="{C97777E8-380F-4633-9606-2C8F6CA5F842}" destId="{7BFABF3F-1637-4D66-A96D-005514BD7E0F}" srcOrd="0" destOrd="0" presId="urn:microsoft.com/office/officeart/2005/8/layout/list1"/>
    <dgm:cxn modelId="{208A4DD8-2286-45FE-91CD-7DA9128FC2CC}" type="presParOf" srcId="{7BFABF3F-1637-4D66-A96D-005514BD7E0F}" destId="{225266C0-BE7A-4C3D-8C3E-E5A5A81FEF75}" srcOrd="0" destOrd="0" presId="urn:microsoft.com/office/officeart/2005/8/layout/list1"/>
    <dgm:cxn modelId="{7D20604B-5CC9-4E11-B4DF-FA162AF64354}" type="presParOf" srcId="{7BFABF3F-1637-4D66-A96D-005514BD7E0F}" destId="{E016EFC3-680F-4519-AE51-90F94B6122F2}" srcOrd="1" destOrd="0" presId="urn:microsoft.com/office/officeart/2005/8/layout/list1"/>
    <dgm:cxn modelId="{B1F4AB07-EFF2-4527-8036-3ADAD81466A0}" type="presParOf" srcId="{C97777E8-380F-4633-9606-2C8F6CA5F842}" destId="{094EAB9D-0B28-413C-B715-63FE811387FC}" srcOrd="1" destOrd="0" presId="urn:microsoft.com/office/officeart/2005/8/layout/list1"/>
    <dgm:cxn modelId="{79EA6671-4150-43A6-8746-28A84D858CE1}" type="presParOf" srcId="{C97777E8-380F-4633-9606-2C8F6CA5F842}" destId="{6B2C3B7C-4500-483C-858D-19E31C9F5561}" srcOrd="2" destOrd="0" presId="urn:microsoft.com/office/officeart/2005/8/layout/list1"/>
    <dgm:cxn modelId="{48795517-4595-4508-80A9-6F2583489407}" type="presParOf" srcId="{C97777E8-380F-4633-9606-2C8F6CA5F842}" destId="{2E9FBE67-0F58-4FAD-9332-EBA551FF420E}" srcOrd="3" destOrd="0" presId="urn:microsoft.com/office/officeart/2005/8/layout/list1"/>
    <dgm:cxn modelId="{68F333D2-5F32-490F-87DD-E53CCF0177A5}" type="presParOf" srcId="{C97777E8-380F-4633-9606-2C8F6CA5F842}" destId="{CD2422ED-7D07-44F2-9B3A-586ED949CA57}" srcOrd="4" destOrd="0" presId="urn:microsoft.com/office/officeart/2005/8/layout/list1"/>
    <dgm:cxn modelId="{83A92E9E-FCF0-41AF-8B4D-5BCAD205D60E}" type="presParOf" srcId="{CD2422ED-7D07-44F2-9B3A-586ED949CA57}" destId="{830F92EF-3B57-480B-A467-1AAEAD2E520B}" srcOrd="0" destOrd="0" presId="urn:microsoft.com/office/officeart/2005/8/layout/list1"/>
    <dgm:cxn modelId="{9793BCAD-AA6E-4C68-91F9-D1EFBF5DD3FF}" type="presParOf" srcId="{CD2422ED-7D07-44F2-9B3A-586ED949CA57}" destId="{96CB0FBF-A14F-46D9-BFBC-C6C042936BD3}" srcOrd="1" destOrd="0" presId="urn:microsoft.com/office/officeart/2005/8/layout/list1"/>
    <dgm:cxn modelId="{B591B63E-5114-4904-BBD8-C1E152215761}" type="presParOf" srcId="{C97777E8-380F-4633-9606-2C8F6CA5F842}" destId="{0CB47027-2C4E-45D7-9F54-41E55E9962E1}" srcOrd="5" destOrd="0" presId="urn:microsoft.com/office/officeart/2005/8/layout/list1"/>
    <dgm:cxn modelId="{78EC16BA-D5B9-4DBC-B685-2383AAA72CCB}" type="presParOf" srcId="{C97777E8-380F-4633-9606-2C8F6CA5F842}" destId="{9C88F206-DAF2-420E-9A4D-430605E17AD5}" srcOrd="6" destOrd="0" presId="urn:microsoft.com/office/officeart/2005/8/layout/list1"/>
    <dgm:cxn modelId="{2B1293CA-031D-43A0-9A51-2F67B9FB14E5}" type="presParOf" srcId="{C97777E8-380F-4633-9606-2C8F6CA5F842}" destId="{30A33127-4724-4B61-A8F1-2C2EFB3F51EA}" srcOrd="7" destOrd="0" presId="urn:microsoft.com/office/officeart/2005/8/layout/list1"/>
    <dgm:cxn modelId="{39EC06E1-B92A-44FA-B78B-7101F417165A}" type="presParOf" srcId="{C97777E8-380F-4633-9606-2C8F6CA5F842}" destId="{716F090E-4128-4721-B119-CF5B48CDF3FE}" srcOrd="8" destOrd="0" presId="urn:microsoft.com/office/officeart/2005/8/layout/list1"/>
    <dgm:cxn modelId="{39EA01A9-A5D7-4D13-B289-AE5CE91719F1}" type="presParOf" srcId="{716F090E-4128-4721-B119-CF5B48CDF3FE}" destId="{E6FDEBD1-BEA0-4889-ACFE-A691F607BBAD}" srcOrd="0" destOrd="0" presId="urn:microsoft.com/office/officeart/2005/8/layout/list1"/>
    <dgm:cxn modelId="{BD5F2C0F-3D08-4DD4-9D8D-CA7B3D5E4846}" type="presParOf" srcId="{716F090E-4128-4721-B119-CF5B48CDF3FE}" destId="{0FF6B566-31A3-4691-A907-00DC6729543B}" srcOrd="1" destOrd="0" presId="urn:microsoft.com/office/officeart/2005/8/layout/list1"/>
    <dgm:cxn modelId="{623AD53F-7DE0-4884-BAE1-9797E550A926}" type="presParOf" srcId="{C97777E8-380F-4633-9606-2C8F6CA5F842}" destId="{53494CE9-C0BA-472A-95BC-DA66A59D4782}" srcOrd="9" destOrd="0" presId="urn:microsoft.com/office/officeart/2005/8/layout/list1"/>
    <dgm:cxn modelId="{9078156F-AC43-4013-ACBF-FC2A6F443C34}" type="presParOf" srcId="{C97777E8-380F-4633-9606-2C8F6CA5F842}" destId="{6701CF68-F6B9-4EF5-B616-864E9A8A150E}" srcOrd="10" destOrd="0" presId="urn:microsoft.com/office/officeart/2005/8/layout/list1"/>
    <dgm:cxn modelId="{0D858345-C0E1-4181-B4E5-3FF868B8157B}" type="presParOf" srcId="{C97777E8-380F-4633-9606-2C8F6CA5F842}" destId="{C1762183-A143-4F2A-A04A-CF5B2A2B0288}" srcOrd="11" destOrd="0" presId="urn:microsoft.com/office/officeart/2005/8/layout/list1"/>
    <dgm:cxn modelId="{C094032F-CB8C-4E6F-BA8B-D6F1C4E91B76}" type="presParOf" srcId="{C97777E8-380F-4633-9606-2C8F6CA5F842}" destId="{553E3490-255D-40F3-982E-4AEC7AE0CAC5}" srcOrd="12" destOrd="0" presId="urn:microsoft.com/office/officeart/2005/8/layout/list1"/>
    <dgm:cxn modelId="{1DCB1F55-8D56-4B2E-BBD9-44F6F1E0C153}" type="presParOf" srcId="{553E3490-255D-40F3-982E-4AEC7AE0CAC5}" destId="{AECD0FDB-A74A-4640-A85D-7F1EA01FA8F3}" srcOrd="0" destOrd="0" presId="urn:microsoft.com/office/officeart/2005/8/layout/list1"/>
    <dgm:cxn modelId="{60249CB3-F5E2-4A82-9C0E-6E1F3AE9B466}" type="presParOf" srcId="{553E3490-255D-40F3-982E-4AEC7AE0CAC5}" destId="{2B8F1874-48FA-4379-9742-0B15FF3037FC}" srcOrd="1" destOrd="0" presId="urn:microsoft.com/office/officeart/2005/8/layout/list1"/>
    <dgm:cxn modelId="{ECFC6E84-BB26-4C4D-B44F-8434CAF6F092}" type="presParOf" srcId="{C97777E8-380F-4633-9606-2C8F6CA5F842}" destId="{6AFA22E1-BF1B-4D84-8484-1ACD9F08E61F}" srcOrd="13" destOrd="0" presId="urn:microsoft.com/office/officeart/2005/8/layout/list1"/>
    <dgm:cxn modelId="{1B065814-CE94-4411-9D95-9CABD6344897}" type="presParOf" srcId="{C97777E8-380F-4633-9606-2C8F6CA5F842}" destId="{DFA94D60-DCC9-422D-AA85-580326B8CA13}" srcOrd="14" destOrd="0" presId="urn:microsoft.com/office/officeart/2005/8/layout/list1"/>
    <dgm:cxn modelId="{6B5E9A3B-9C8F-4E45-8323-0E5EC68E74B1}" type="presParOf" srcId="{C97777E8-380F-4633-9606-2C8F6CA5F842}" destId="{F52DA05A-88B3-4C19-8591-ED64AFE5B3E4}" srcOrd="15" destOrd="0" presId="urn:microsoft.com/office/officeart/2005/8/layout/list1"/>
    <dgm:cxn modelId="{A4C24C40-3E46-43DF-818D-52B019C9C1FB}" type="presParOf" srcId="{C97777E8-380F-4633-9606-2C8F6CA5F842}" destId="{FDB8F6EC-11A8-41A4-8DC1-68730D3630CB}" srcOrd="16" destOrd="0" presId="urn:microsoft.com/office/officeart/2005/8/layout/list1"/>
    <dgm:cxn modelId="{D0C3B471-A46F-48E5-9EF5-ECA53220340C}" type="presParOf" srcId="{FDB8F6EC-11A8-41A4-8DC1-68730D3630CB}" destId="{192CF3BB-09A3-4171-8833-7D2F3C370B30}" srcOrd="0" destOrd="0" presId="urn:microsoft.com/office/officeart/2005/8/layout/list1"/>
    <dgm:cxn modelId="{418E2B52-3F7F-4D44-BFFA-9B41041FC5EA}" type="presParOf" srcId="{FDB8F6EC-11A8-41A4-8DC1-68730D3630CB}" destId="{3F248D1D-3D20-4AA7-99CF-E47F1A752E9A}" srcOrd="1" destOrd="0" presId="urn:microsoft.com/office/officeart/2005/8/layout/list1"/>
    <dgm:cxn modelId="{9F633BE0-FEE8-44EC-A3B0-32F38EED11C6}" type="presParOf" srcId="{C97777E8-380F-4633-9606-2C8F6CA5F842}" destId="{2E1AF0C2-341C-4ECF-AC27-1F19B5A30516}" srcOrd="17" destOrd="0" presId="urn:microsoft.com/office/officeart/2005/8/layout/list1"/>
    <dgm:cxn modelId="{5E743313-B9A0-45E3-9192-407E704D8DD6}" type="presParOf" srcId="{C97777E8-380F-4633-9606-2C8F6CA5F842}" destId="{CF98FB87-F657-41C9-A297-BA3707F889A0}" srcOrd="18"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8DA996A-56D7-4413-A014-01E7EDB24536}">
      <dsp:nvSpPr>
        <dsp:cNvPr id="0" name=""/>
        <dsp:cNvSpPr/>
      </dsp:nvSpPr>
      <dsp:spPr>
        <a:xfrm>
          <a:off x="0" y="784399"/>
          <a:ext cx="9174480" cy="1310400"/>
        </a:xfrm>
        <a:prstGeom prst="rect">
          <a:avLst/>
        </a:prstGeom>
        <a:solidFill>
          <a:schemeClr val="lt1">
            <a:alpha val="90000"/>
            <a:hueOff val="0"/>
            <a:satOff val="0"/>
            <a:lumOff val="0"/>
            <a:alphaOff val="0"/>
          </a:schemeClr>
        </a:solidFill>
        <a:ln w="25400" cap="flat" cmpd="sng" algn="ctr">
          <a:solidFill>
            <a:schemeClr val="accent1">
              <a:shade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2EED6D4-60F5-4BB9-B7C6-2B638BF869C1}">
      <dsp:nvSpPr>
        <dsp:cNvPr id="0" name=""/>
        <dsp:cNvSpPr/>
      </dsp:nvSpPr>
      <dsp:spPr>
        <a:xfrm>
          <a:off x="208510" y="105436"/>
          <a:ext cx="8736717" cy="1535040"/>
        </a:xfrm>
        <a:prstGeom prst="roundRect">
          <a:avLst/>
        </a:prstGeom>
        <a:solidFill>
          <a:srgbClr val="4674AC"/>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42741" tIns="0" rIns="242741" bIns="0" numCol="1" spcCol="1270" anchor="ctr" anchorCtr="0">
          <a:noAutofit/>
        </a:bodyPr>
        <a:lstStyle/>
        <a:p>
          <a:pPr marL="0" lvl="0" indent="0" algn="ctr" defTabSz="1244600">
            <a:lnSpc>
              <a:spcPct val="90000"/>
            </a:lnSpc>
            <a:spcBef>
              <a:spcPct val="0"/>
            </a:spcBef>
            <a:spcAft>
              <a:spcPct val="35000"/>
            </a:spcAft>
            <a:buNone/>
          </a:pPr>
          <a:r>
            <a:rPr lang="en-US" sz="2800" kern="1200" dirty="0">
              <a:latin typeface="Arial" panose="020B0604020202020204" pitchFamily="34" charset="0"/>
              <a:cs typeface="Arial" panose="020B0604020202020204" pitchFamily="34" charset="0"/>
            </a:rPr>
            <a:t>TPA was hired by the City of Gardena in March of 2022 to help secure state and federal funding for its priority projects.</a:t>
          </a:r>
          <a:endParaRPr lang="en-US" sz="2800" kern="1200" dirty="0"/>
        </a:p>
      </dsp:txBody>
      <dsp:txXfrm>
        <a:off x="283444" y="180370"/>
        <a:ext cx="8586849" cy="1385172"/>
      </dsp:txXfrm>
    </dsp:sp>
    <dsp:sp modelId="{9998E7E4-FFA1-4EE8-A15A-0CDEF53B22AD}">
      <dsp:nvSpPr>
        <dsp:cNvPr id="0" name=""/>
        <dsp:cNvSpPr/>
      </dsp:nvSpPr>
      <dsp:spPr>
        <a:xfrm>
          <a:off x="0" y="3143120"/>
          <a:ext cx="9174480" cy="1310400"/>
        </a:xfrm>
        <a:prstGeom prst="rect">
          <a:avLst/>
        </a:prstGeom>
        <a:solidFill>
          <a:schemeClr val="lt1">
            <a:alpha val="90000"/>
            <a:hueOff val="0"/>
            <a:satOff val="0"/>
            <a:lumOff val="0"/>
            <a:alphaOff val="0"/>
          </a:schemeClr>
        </a:solidFill>
        <a:ln w="25400" cap="flat" cmpd="sng" algn="ctr">
          <a:solidFill>
            <a:schemeClr val="accent1">
              <a:shade val="50000"/>
              <a:hueOff val="361436"/>
              <a:satOff val="-7560"/>
              <a:lumOff val="42063"/>
              <a:alphaOff val="0"/>
            </a:schemeClr>
          </a:solidFill>
          <a:prstDash val="solid"/>
        </a:ln>
        <a:effectLst/>
      </dsp:spPr>
      <dsp:style>
        <a:lnRef idx="2">
          <a:scrgbClr r="0" g="0" b="0"/>
        </a:lnRef>
        <a:fillRef idx="1">
          <a:scrgbClr r="0" g="0" b="0"/>
        </a:fillRef>
        <a:effectRef idx="0">
          <a:scrgbClr r="0" g="0" b="0"/>
        </a:effectRef>
        <a:fontRef idx="minor"/>
      </dsp:style>
    </dsp:sp>
    <dsp:sp modelId="{6BB00FB1-D974-4A3F-8DF7-A6719DDC9E45}">
      <dsp:nvSpPr>
        <dsp:cNvPr id="0" name=""/>
        <dsp:cNvSpPr/>
      </dsp:nvSpPr>
      <dsp:spPr>
        <a:xfrm>
          <a:off x="208511" y="2438398"/>
          <a:ext cx="8735458" cy="1535040"/>
        </a:xfrm>
        <a:prstGeom prst="roundRect">
          <a:avLst/>
        </a:prstGeom>
        <a:solidFill>
          <a:schemeClr val="tx2">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42741" tIns="0" rIns="242741" bIns="0" numCol="1" spcCol="1270" anchor="ctr" anchorCtr="0">
          <a:noAutofit/>
        </a:bodyPr>
        <a:lstStyle/>
        <a:p>
          <a:pPr marL="0" lvl="0" indent="0" algn="ctr" defTabSz="1155700">
            <a:lnSpc>
              <a:spcPct val="90000"/>
            </a:lnSpc>
            <a:spcBef>
              <a:spcPct val="0"/>
            </a:spcBef>
            <a:spcAft>
              <a:spcPct val="35000"/>
            </a:spcAft>
            <a:buNone/>
          </a:pPr>
          <a:r>
            <a:rPr lang="en-US" sz="2600" kern="1200" dirty="0">
              <a:latin typeface="Arial" panose="020B0604020202020204" pitchFamily="34" charset="0"/>
              <a:cs typeface="Arial" panose="020B0604020202020204" pitchFamily="34" charset="0"/>
            </a:rPr>
            <a:t>Since 2022, TPA partnered with the City to develop, strategize, advocate, and help secure numerous major wins with our elected leaders in Sacramento and in Washington, DC totaling </a:t>
          </a:r>
          <a:r>
            <a:rPr lang="en-US" sz="2600" b="1" i="1" kern="1200" dirty="0">
              <a:latin typeface="Arial" panose="020B0604020202020204" pitchFamily="34" charset="0"/>
              <a:cs typeface="Arial" panose="020B0604020202020204" pitchFamily="34" charset="0"/>
            </a:rPr>
            <a:t>$12,122,410</a:t>
          </a:r>
          <a:r>
            <a:rPr lang="en-US" sz="2800" i="1" kern="1200" dirty="0">
              <a:latin typeface="Arial" panose="020B0604020202020204" pitchFamily="34" charset="0"/>
              <a:cs typeface="Arial" panose="020B0604020202020204" pitchFamily="34" charset="0"/>
            </a:rPr>
            <a:t>.</a:t>
          </a:r>
        </a:p>
      </dsp:txBody>
      <dsp:txXfrm>
        <a:off x="283445" y="2513332"/>
        <a:ext cx="8585590" cy="1385172"/>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B94D389-CF16-48B9-AF53-81B26154F1E7}">
      <dsp:nvSpPr>
        <dsp:cNvPr id="0" name=""/>
        <dsp:cNvSpPr/>
      </dsp:nvSpPr>
      <dsp:spPr>
        <a:xfrm>
          <a:off x="0" y="0"/>
          <a:ext cx="7907655" cy="1787723"/>
        </a:xfrm>
        <a:prstGeom prst="roundRect">
          <a:avLst>
            <a:gd name="adj" fmla="val 10000"/>
          </a:avLst>
        </a:prstGeom>
        <a:solidFill>
          <a:schemeClr val="accent1">
            <a:shade val="8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9540" tIns="129540" rIns="129540" bIns="129540" numCol="1" spcCol="1270" anchor="ctr" anchorCtr="0">
          <a:noAutofit/>
        </a:bodyPr>
        <a:lstStyle/>
        <a:p>
          <a:pPr marL="0" lvl="0" indent="0" algn="ctr" defTabSz="1511300">
            <a:lnSpc>
              <a:spcPct val="90000"/>
            </a:lnSpc>
            <a:spcBef>
              <a:spcPct val="0"/>
            </a:spcBef>
            <a:spcAft>
              <a:spcPct val="35000"/>
            </a:spcAft>
            <a:buNone/>
          </a:pPr>
          <a:r>
            <a:rPr lang="en-US" sz="3400" kern="1200" dirty="0">
              <a:solidFill>
                <a:schemeClr val="bg1"/>
              </a:solidFill>
              <a:latin typeface="Arial" panose="020B0604020202020204" pitchFamily="34" charset="0"/>
              <a:cs typeface="Arial" panose="020B0604020202020204" pitchFamily="34" charset="0"/>
            </a:rPr>
            <a:t>Total Earmarks and Grant Funding Secured for the City over the last two years:</a:t>
          </a:r>
          <a:endParaRPr lang="en-US" sz="3400" kern="1200" dirty="0">
            <a:solidFill>
              <a:schemeClr val="bg1"/>
            </a:solidFill>
          </a:endParaRPr>
        </a:p>
      </dsp:txBody>
      <dsp:txXfrm>
        <a:off x="52361" y="52361"/>
        <a:ext cx="7802933" cy="1683001"/>
      </dsp:txXfrm>
    </dsp:sp>
    <dsp:sp modelId="{75E82FBB-7A3C-4B4E-8780-522FDA2B4B03}">
      <dsp:nvSpPr>
        <dsp:cNvPr id="0" name=""/>
        <dsp:cNvSpPr/>
      </dsp:nvSpPr>
      <dsp:spPr>
        <a:xfrm rot="5400000">
          <a:off x="3618220" y="1838368"/>
          <a:ext cx="671214" cy="804475"/>
        </a:xfrm>
        <a:prstGeom prst="rightArrow">
          <a:avLst>
            <a:gd name="adj1" fmla="val 60000"/>
            <a:gd name="adj2" fmla="val 50000"/>
          </a:avLst>
        </a:prstGeom>
        <a:solidFill>
          <a:schemeClr val="tx2">
            <a:lumMod val="7500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1244600">
            <a:lnSpc>
              <a:spcPct val="90000"/>
            </a:lnSpc>
            <a:spcBef>
              <a:spcPct val="0"/>
            </a:spcBef>
            <a:spcAft>
              <a:spcPct val="35000"/>
            </a:spcAft>
            <a:buNone/>
          </a:pPr>
          <a:endParaRPr lang="en-US" sz="2800" kern="1200"/>
        </a:p>
      </dsp:txBody>
      <dsp:txXfrm rot="-5400000">
        <a:off x="3712485" y="1904998"/>
        <a:ext cx="482685" cy="469850"/>
      </dsp:txXfrm>
    </dsp:sp>
    <dsp:sp modelId="{1E145C66-30A5-40AF-96F5-52BECB1E23A9}">
      <dsp:nvSpPr>
        <dsp:cNvPr id="0" name=""/>
        <dsp:cNvSpPr/>
      </dsp:nvSpPr>
      <dsp:spPr>
        <a:xfrm>
          <a:off x="0" y="2682676"/>
          <a:ext cx="7907655" cy="1787723"/>
        </a:xfrm>
        <a:prstGeom prst="roundRect">
          <a:avLst>
            <a:gd name="adj" fmla="val 10000"/>
          </a:avLst>
        </a:prstGeom>
        <a:solidFill>
          <a:schemeClr val="accent1">
            <a:shade val="80000"/>
            <a:hueOff val="306246"/>
            <a:satOff val="-4392"/>
            <a:lumOff val="25615"/>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0" tIns="304800" rIns="304800" bIns="304800" numCol="1" spcCol="1270" anchor="ctr" anchorCtr="0">
          <a:noAutofit/>
        </a:bodyPr>
        <a:lstStyle/>
        <a:p>
          <a:pPr marL="0" lvl="0" indent="0" algn="ctr" defTabSz="3556000">
            <a:lnSpc>
              <a:spcPct val="90000"/>
            </a:lnSpc>
            <a:spcBef>
              <a:spcPct val="0"/>
            </a:spcBef>
            <a:spcAft>
              <a:spcPct val="35000"/>
            </a:spcAft>
            <a:buNone/>
          </a:pPr>
          <a:r>
            <a:rPr lang="en-US" sz="8000" b="1" kern="1200">
              <a:latin typeface="Arial" panose="020B0604020202020204" pitchFamily="34" charset="0"/>
              <a:cs typeface="Arial" panose="020B0604020202020204" pitchFamily="34" charset="0"/>
            </a:rPr>
            <a:t>$12,122,410</a:t>
          </a:r>
          <a:endParaRPr lang="en-US" sz="8000" b="1" kern="1200" dirty="0">
            <a:latin typeface="Arial" panose="020B0604020202020204" pitchFamily="34" charset="0"/>
            <a:cs typeface="Arial" panose="020B0604020202020204" pitchFamily="34" charset="0"/>
          </a:endParaRPr>
        </a:p>
      </dsp:txBody>
      <dsp:txXfrm>
        <a:off x="52361" y="2735037"/>
        <a:ext cx="7802933" cy="1683001"/>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B2C3B7C-4500-483C-858D-19E31C9F5561}">
      <dsp:nvSpPr>
        <dsp:cNvPr id="0" name=""/>
        <dsp:cNvSpPr/>
      </dsp:nvSpPr>
      <dsp:spPr>
        <a:xfrm>
          <a:off x="0" y="320009"/>
          <a:ext cx="7924800" cy="504000"/>
        </a:xfrm>
        <a:prstGeom prst="rect">
          <a:avLst/>
        </a:prstGeom>
        <a:solidFill>
          <a:schemeClr val="bg1">
            <a:lumMod val="85000"/>
            <a:alpha val="90000"/>
          </a:schemeClr>
        </a:solidFill>
        <a:ln w="9525" cap="flat" cmpd="sng" algn="ctr">
          <a:solidFill>
            <a:schemeClr val="dk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E016EFC3-680F-4519-AE51-90F94B6122F2}">
      <dsp:nvSpPr>
        <dsp:cNvPr id="0" name=""/>
        <dsp:cNvSpPr/>
      </dsp:nvSpPr>
      <dsp:spPr>
        <a:xfrm>
          <a:off x="396240" y="24809"/>
          <a:ext cx="7110716" cy="590400"/>
        </a:xfrm>
        <a:prstGeom prst="roundRect">
          <a:avLst/>
        </a:prstGeom>
        <a:gradFill rotWithShape="0">
          <a:gsLst>
            <a:gs pos="0">
              <a:schemeClr val="dk2">
                <a:hueOff val="0"/>
                <a:satOff val="0"/>
                <a:lumOff val="0"/>
                <a:alphaOff val="0"/>
                <a:shade val="51000"/>
                <a:satMod val="130000"/>
              </a:schemeClr>
            </a:gs>
            <a:gs pos="80000">
              <a:schemeClr val="dk2">
                <a:hueOff val="0"/>
                <a:satOff val="0"/>
                <a:lumOff val="0"/>
                <a:alphaOff val="0"/>
                <a:shade val="93000"/>
                <a:satMod val="130000"/>
              </a:schemeClr>
            </a:gs>
            <a:gs pos="100000">
              <a:schemeClr val="dk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209677" tIns="0" rIns="209677" bIns="0" numCol="1" spcCol="1270" anchor="ctr" anchorCtr="0">
          <a:noAutofit/>
        </a:bodyPr>
        <a:lstStyle/>
        <a:p>
          <a:pPr marL="0" lvl="0" indent="0" algn="ctr" defTabSz="1022350">
            <a:lnSpc>
              <a:spcPct val="90000"/>
            </a:lnSpc>
            <a:spcBef>
              <a:spcPct val="0"/>
            </a:spcBef>
            <a:spcAft>
              <a:spcPct val="35000"/>
            </a:spcAft>
            <a:buNone/>
          </a:pPr>
          <a:r>
            <a:rPr lang="en-US" sz="2300" kern="1200" dirty="0">
              <a:latin typeface="Arial" panose="020B0604020202020204" pitchFamily="34" charset="0"/>
              <a:cs typeface="Arial" panose="020B0604020202020204" pitchFamily="34" charset="0"/>
            </a:rPr>
            <a:t>Federal FY 2025 Community Project Funding</a:t>
          </a:r>
        </a:p>
      </dsp:txBody>
      <dsp:txXfrm>
        <a:off x="425061" y="53630"/>
        <a:ext cx="7053074" cy="532758"/>
      </dsp:txXfrm>
    </dsp:sp>
    <dsp:sp modelId="{9C88F206-DAF2-420E-9A4D-430605E17AD5}">
      <dsp:nvSpPr>
        <dsp:cNvPr id="0" name=""/>
        <dsp:cNvSpPr/>
      </dsp:nvSpPr>
      <dsp:spPr>
        <a:xfrm>
          <a:off x="0" y="1227209"/>
          <a:ext cx="7924800" cy="504000"/>
        </a:xfrm>
        <a:prstGeom prst="rect">
          <a:avLst/>
        </a:prstGeom>
        <a:solidFill>
          <a:schemeClr val="bg1">
            <a:lumMod val="85000"/>
            <a:alpha val="90000"/>
          </a:schemeClr>
        </a:solidFill>
        <a:ln w="9525" cap="flat" cmpd="sng" algn="ctr">
          <a:solidFill>
            <a:schemeClr val="dk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96CB0FBF-A14F-46D9-BFBC-C6C042936BD3}">
      <dsp:nvSpPr>
        <dsp:cNvPr id="0" name=""/>
        <dsp:cNvSpPr/>
      </dsp:nvSpPr>
      <dsp:spPr>
        <a:xfrm>
          <a:off x="396240" y="932009"/>
          <a:ext cx="7110716" cy="590400"/>
        </a:xfrm>
        <a:prstGeom prst="roundRect">
          <a:avLst/>
        </a:prstGeom>
        <a:gradFill rotWithShape="0">
          <a:gsLst>
            <a:gs pos="0">
              <a:schemeClr val="dk2">
                <a:hueOff val="0"/>
                <a:satOff val="0"/>
                <a:lumOff val="0"/>
                <a:alphaOff val="0"/>
                <a:shade val="51000"/>
                <a:satMod val="130000"/>
              </a:schemeClr>
            </a:gs>
            <a:gs pos="80000">
              <a:schemeClr val="dk2">
                <a:hueOff val="0"/>
                <a:satOff val="0"/>
                <a:lumOff val="0"/>
                <a:alphaOff val="0"/>
                <a:shade val="93000"/>
                <a:satMod val="130000"/>
              </a:schemeClr>
            </a:gs>
            <a:gs pos="100000">
              <a:schemeClr val="dk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209677" tIns="0" rIns="209677" bIns="0" numCol="1" spcCol="1270" anchor="ctr" anchorCtr="0">
          <a:noAutofit/>
        </a:bodyPr>
        <a:lstStyle/>
        <a:p>
          <a:pPr marL="0" lvl="0" indent="0" algn="ctr" defTabSz="1022350">
            <a:lnSpc>
              <a:spcPct val="90000"/>
            </a:lnSpc>
            <a:spcBef>
              <a:spcPct val="0"/>
            </a:spcBef>
            <a:spcAft>
              <a:spcPct val="35000"/>
            </a:spcAft>
            <a:buNone/>
          </a:pPr>
          <a:r>
            <a:rPr lang="en-US" sz="2300" kern="1200" dirty="0">
              <a:latin typeface="Arial" panose="020B0604020202020204" pitchFamily="34" charset="0"/>
              <a:cs typeface="Arial" panose="020B0604020202020204" pitchFamily="34" charset="0"/>
            </a:rPr>
            <a:t>State FY 2024-2025 District Project Funding</a:t>
          </a:r>
        </a:p>
      </dsp:txBody>
      <dsp:txXfrm>
        <a:off x="425061" y="960830"/>
        <a:ext cx="7053074" cy="532758"/>
      </dsp:txXfrm>
    </dsp:sp>
    <dsp:sp modelId="{6701CF68-F6B9-4EF5-B616-864E9A8A150E}">
      <dsp:nvSpPr>
        <dsp:cNvPr id="0" name=""/>
        <dsp:cNvSpPr/>
      </dsp:nvSpPr>
      <dsp:spPr>
        <a:xfrm>
          <a:off x="0" y="2134410"/>
          <a:ext cx="7924800" cy="504000"/>
        </a:xfrm>
        <a:prstGeom prst="rect">
          <a:avLst/>
        </a:prstGeom>
        <a:solidFill>
          <a:schemeClr val="bg1">
            <a:lumMod val="85000"/>
            <a:alpha val="90000"/>
          </a:schemeClr>
        </a:solidFill>
        <a:ln w="9525" cap="flat" cmpd="sng" algn="ctr">
          <a:solidFill>
            <a:schemeClr val="dk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0FF6B566-31A3-4691-A907-00DC6729543B}">
      <dsp:nvSpPr>
        <dsp:cNvPr id="0" name=""/>
        <dsp:cNvSpPr/>
      </dsp:nvSpPr>
      <dsp:spPr>
        <a:xfrm>
          <a:off x="396240" y="1839210"/>
          <a:ext cx="7110716" cy="590400"/>
        </a:xfrm>
        <a:prstGeom prst="roundRect">
          <a:avLst/>
        </a:prstGeom>
        <a:gradFill rotWithShape="0">
          <a:gsLst>
            <a:gs pos="0">
              <a:schemeClr val="dk2">
                <a:hueOff val="0"/>
                <a:satOff val="0"/>
                <a:lumOff val="0"/>
                <a:alphaOff val="0"/>
                <a:shade val="51000"/>
                <a:satMod val="130000"/>
              </a:schemeClr>
            </a:gs>
            <a:gs pos="80000">
              <a:schemeClr val="dk2">
                <a:hueOff val="0"/>
                <a:satOff val="0"/>
                <a:lumOff val="0"/>
                <a:alphaOff val="0"/>
                <a:shade val="93000"/>
                <a:satMod val="130000"/>
              </a:schemeClr>
            </a:gs>
            <a:gs pos="100000">
              <a:schemeClr val="dk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209677" tIns="0" rIns="209677" bIns="0" numCol="1" spcCol="1270" anchor="ctr" anchorCtr="0">
          <a:noAutofit/>
        </a:bodyPr>
        <a:lstStyle/>
        <a:p>
          <a:pPr marL="0" lvl="0" indent="0" algn="ctr" defTabSz="1022350">
            <a:lnSpc>
              <a:spcPct val="90000"/>
            </a:lnSpc>
            <a:spcBef>
              <a:spcPct val="0"/>
            </a:spcBef>
            <a:spcAft>
              <a:spcPct val="35000"/>
            </a:spcAft>
            <a:buNone/>
          </a:pPr>
          <a:r>
            <a:rPr lang="en-US" sz="2300" kern="1200" dirty="0">
              <a:latin typeface="Arial" panose="020B0604020202020204" pitchFamily="34" charset="0"/>
              <a:cs typeface="Arial" panose="020B0604020202020204" pitchFamily="34" charset="0"/>
            </a:rPr>
            <a:t>Federal Legislative Efforts</a:t>
          </a:r>
        </a:p>
      </dsp:txBody>
      <dsp:txXfrm>
        <a:off x="425061" y="1868031"/>
        <a:ext cx="7053074" cy="532758"/>
      </dsp:txXfrm>
    </dsp:sp>
    <dsp:sp modelId="{DFA94D60-DCC9-422D-AA85-580326B8CA13}">
      <dsp:nvSpPr>
        <dsp:cNvPr id="0" name=""/>
        <dsp:cNvSpPr/>
      </dsp:nvSpPr>
      <dsp:spPr>
        <a:xfrm>
          <a:off x="0" y="3041610"/>
          <a:ext cx="7924800" cy="504000"/>
        </a:xfrm>
        <a:prstGeom prst="rect">
          <a:avLst/>
        </a:prstGeom>
        <a:solidFill>
          <a:schemeClr val="bg1">
            <a:lumMod val="85000"/>
            <a:alpha val="90000"/>
          </a:schemeClr>
        </a:solidFill>
        <a:ln w="9525" cap="flat" cmpd="sng" algn="ctr">
          <a:solidFill>
            <a:schemeClr val="dk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2B8F1874-48FA-4379-9742-0B15FF3037FC}">
      <dsp:nvSpPr>
        <dsp:cNvPr id="0" name=""/>
        <dsp:cNvSpPr/>
      </dsp:nvSpPr>
      <dsp:spPr>
        <a:xfrm>
          <a:off x="396240" y="2746409"/>
          <a:ext cx="7110716" cy="590400"/>
        </a:xfrm>
        <a:prstGeom prst="roundRect">
          <a:avLst/>
        </a:prstGeom>
        <a:gradFill rotWithShape="0">
          <a:gsLst>
            <a:gs pos="0">
              <a:schemeClr val="dk2">
                <a:hueOff val="0"/>
                <a:satOff val="0"/>
                <a:lumOff val="0"/>
                <a:alphaOff val="0"/>
                <a:shade val="51000"/>
                <a:satMod val="130000"/>
              </a:schemeClr>
            </a:gs>
            <a:gs pos="80000">
              <a:schemeClr val="dk2">
                <a:hueOff val="0"/>
                <a:satOff val="0"/>
                <a:lumOff val="0"/>
                <a:alphaOff val="0"/>
                <a:shade val="93000"/>
                <a:satMod val="130000"/>
              </a:schemeClr>
            </a:gs>
            <a:gs pos="100000">
              <a:schemeClr val="dk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209677" tIns="0" rIns="209677" bIns="0" numCol="1" spcCol="1270" anchor="ctr" anchorCtr="0">
          <a:noAutofit/>
        </a:bodyPr>
        <a:lstStyle/>
        <a:p>
          <a:pPr marL="0" lvl="0" indent="0" algn="ctr" defTabSz="1022350">
            <a:lnSpc>
              <a:spcPct val="90000"/>
            </a:lnSpc>
            <a:spcBef>
              <a:spcPct val="0"/>
            </a:spcBef>
            <a:spcAft>
              <a:spcPct val="35000"/>
            </a:spcAft>
            <a:buNone/>
          </a:pPr>
          <a:r>
            <a:rPr lang="en-US" sz="2300" kern="1200" dirty="0">
              <a:latin typeface="Arial" panose="020B0604020202020204" pitchFamily="34" charset="0"/>
              <a:cs typeface="Arial" panose="020B0604020202020204" pitchFamily="34" charset="0"/>
            </a:rPr>
            <a:t>State Legislative Efforts</a:t>
          </a:r>
        </a:p>
      </dsp:txBody>
      <dsp:txXfrm>
        <a:off x="425061" y="2775230"/>
        <a:ext cx="7053074" cy="532758"/>
      </dsp:txXfrm>
    </dsp:sp>
    <dsp:sp modelId="{CF98FB87-F657-41C9-A297-BA3707F889A0}">
      <dsp:nvSpPr>
        <dsp:cNvPr id="0" name=""/>
        <dsp:cNvSpPr/>
      </dsp:nvSpPr>
      <dsp:spPr>
        <a:xfrm>
          <a:off x="0" y="3948810"/>
          <a:ext cx="7924800" cy="504000"/>
        </a:xfrm>
        <a:prstGeom prst="rect">
          <a:avLst/>
        </a:prstGeom>
        <a:solidFill>
          <a:schemeClr val="bg1">
            <a:lumMod val="85000"/>
            <a:alpha val="90000"/>
          </a:schemeClr>
        </a:solidFill>
        <a:ln w="9525" cap="flat" cmpd="sng" algn="ctr">
          <a:solidFill>
            <a:schemeClr val="dk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3F248D1D-3D20-4AA7-99CF-E47F1A752E9A}">
      <dsp:nvSpPr>
        <dsp:cNvPr id="0" name=""/>
        <dsp:cNvSpPr/>
      </dsp:nvSpPr>
      <dsp:spPr>
        <a:xfrm>
          <a:off x="396240" y="3653610"/>
          <a:ext cx="7114045" cy="590400"/>
        </a:xfrm>
        <a:prstGeom prst="roundRect">
          <a:avLst/>
        </a:prstGeom>
        <a:gradFill rotWithShape="0">
          <a:gsLst>
            <a:gs pos="0">
              <a:schemeClr val="dk2">
                <a:hueOff val="0"/>
                <a:satOff val="0"/>
                <a:lumOff val="0"/>
                <a:alphaOff val="0"/>
                <a:shade val="51000"/>
                <a:satMod val="130000"/>
              </a:schemeClr>
            </a:gs>
            <a:gs pos="80000">
              <a:schemeClr val="dk2">
                <a:hueOff val="0"/>
                <a:satOff val="0"/>
                <a:lumOff val="0"/>
                <a:alphaOff val="0"/>
                <a:shade val="93000"/>
                <a:satMod val="130000"/>
              </a:schemeClr>
            </a:gs>
            <a:gs pos="100000">
              <a:schemeClr val="dk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209677" tIns="0" rIns="209677" bIns="0" numCol="1" spcCol="1270" anchor="ctr" anchorCtr="0">
          <a:noAutofit/>
        </a:bodyPr>
        <a:lstStyle/>
        <a:p>
          <a:pPr marL="0" lvl="0" indent="0" algn="ctr" defTabSz="1022350">
            <a:lnSpc>
              <a:spcPct val="90000"/>
            </a:lnSpc>
            <a:spcBef>
              <a:spcPct val="0"/>
            </a:spcBef>
            <a:spcAft>
              <a:spcPct val="35000"/>
            </a:spcAft>
            <a:buNone/>
          </a:pPr>
          <a:r>
            <a:rPr lang="en-US" sz="2300" kern="1200" dirty="0">
              <a:latin typeface="Arial" panose="020B0604020202020204" pitchFamily="34" charset="0"/>
              <a:cs typeface="Arial" panose="020B0604020202020204" pitchFamily="34" charset="0"/>
            </a:rPr>
            <a:t>Grant Support</a:t>
          </a:r>
        </a:p>
      </dsp:txBody>
      <dsp:txXfrm>
        <a:off x="425061" y="3682431"/>
        <a:ext cx="7056403" cy="532758"/>
      </dsp:txXfrm>
    </dsp:sp>
  </dsp:spTree>
</dsp:drawing>
</file>

<file path=ppt/diagrams/layout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process2">
  <dgm:title val=""/>
  <dgm:desc val=""/>
  <dgm:catLst>
    <dgm:cat type="process"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resizeHandles val="exact"/>
    </dgm:varLst>
    <dgm:alg type="lin">
      <dgm:param type="linDir" val="fromT"/>
    </dgm:alg>
    <dgm:shape xmlns:r="http://schemas.openxmlformats.org/officeDocument/2006/relationships" r:blip="">
      <dgm:adjLst/>
    </dgm:shape>
    <dgm:presOf/>
    <dgm:constrLst>
      <dgm:constr type="h" for="ch" ptType="node" refType="h"/>
      <dgm:constr type="h" for="ch" ptType="sibTrans" refType="h" refFor="ch" refPtType="node" fact="0.5"/>
      <dgm:constr type="w" for="ch" ptType="node"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choose name="Name0">
          <dgm:if name="Name1" axis="root des" ptType="all node" func="maxDepth" op="gt" val="1">
            <dgm:alg type="tx">
              <dgm:param type="parTxLTRAlign" val="l"/>
              <dgm:param type="parTxRTLAlign" val="r"/>
              <dgm:param type="txAnchorVertCh" val="mid"/>
            </dgm:alg>
          </dgm:if>
          <dgm:else name="Name2">
            <dgm:alg type="tx"/>
          </dgm:else>
        </dgm:choose>
        <dgm:shape xmlns:r="http://schemas.openxmlformats.org/officeDocument/2006/relationships" type="roundRect" r:blip="">
          <dgm:adjLst>
            <dgm:adj idx="1" val="0.1"/>
          </dgm:adjLst>
        </dgm:shape>
        <dgm:presOf axis="desOrSelf" ptType="node"/>
        <dgm:constrLst>
          <dgm:constr type="w" refType="h" fact="1.8"/>
          <dgm:constr type="tMarg" refType="primFontSz" fact="0.3"/>
          <dgm:constr type="bMarg" refType="primFontSz" fact="0.3"/>
          <dgm:constr type="lMarg" refType="primFontSz" fact="0.3"/>
          <dgm:constr type="rMarg" refType="primFontSz" fact="0.3"/>
        </dgm:constrLst>
        <dgm:ruleLst>
          <dgm:rule type="primFontSz" val="18" fact="NaN" max="NaN"/>
          <dgm:rule type="w" val="NaN" fact="4" max="NaN"/>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w" refType="h" fact="0.9"/>
            <dgm:constr type="connDist"/>
            <dgm:constr type="wArH" refType="w" fact="0.5"/>
            <dgm:constr type="hArH" refType="w"/>
            <dgm:constr type="stemThick" refType="w" fact="0.6"/>
            <dgm:constr type="begPad" refType="connDist" fact="0.125"/>
            <dgm:constr type="endPad" refType="connDist" fact="0.125"/>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3037840" cy="464820"/>
          </a:xfrm>
          <a:prstGeom prst="rect">
            <a:avLst/>
          </a:prstGeom>
        </p:spPr>
        <p:txBody>
          <a:bodyPr vert="horz" lIns="93143" tIns="46573" rIns="93143" bIns="46573" rtlCol="0"/>
          <a:lstStyle>
            <a:lvl1pPr algn="l">
              <a:defRPr sz="1200"/>
            </a:lvl1pPr>
          </a:lstStyle>
          <a:p>
            <a:endParaRPr lang="en-US" dirty="0"/>
          </a:p>
        </p:txBody>
      </p:sp>
      <p:sp>
        <p:nvSpPr>
          <p:cNvPr id="3" name="Date Placeholder 2"/>
          <p:cNvSpPr>
            <a:spLocks noGrp="1"/>
          </p:cNvSpPr>
          <p:nvPr>
            <p:ph type="dt" sz="quarter" idx="1"/>
          </p:nvPr>
        </p:nvSpPr>
        <p:spPr>
          <a:xfrm>
            <a:off x="3970941" y="0"/>
            <a:ext cx="3037840" cy="464820"/>
          </a:xfrm>
          <a:prstGeom prst="rect">
            <a:avLst/>
          </a:prstGeom>
        </p:spPr>
        <p:txBody>
          <a:bodyPr vert="horz" lIns="93143" tIns="46573" rIns="93143" bIns="46573" rtlCol="0"/>
          <a:lstStyle>
            <a:lvl1pPr algn="r">
              <a:defRPr sz="1200"/>
            </a:lvl1pPr>
          </a:lstStyle>
          <a:p>
            <a:fld id="{4B476562-4EF1-4D62-9DF0-F747DB6E465C}" type="datetimeFigureOut">
              <a:rPr lang="en-US" smtClean="0"/>
              <a:pPr/>
              <a:t>3/11/2024</a:t>
            </a:fld>
            <a:endParaRPr lang="en-US" dirty="0"/>
          </a:p>
        </p:txBody>
      </p:sp>
      <p:sp>
        <p:nvSpPr>
          <p:cNvPr id="4" name="Footer Placeholder 3"/>
          <p:cNvSpPr>
            <a:spLocks noGrp="1"/>
          </p:cNvSpPr>
          <p:nvPr>
            <p:ph type="ftr" sz="quarter" idx="2"/>
          </p:nvPr>
        </p:nvSpPr>
        <p:spPr>
          <a:xfrm>
            <a:off x="1" y="8829966"/>
            <a:ext cx="3037840" cy="464820"/>
          </a:xfrm>
          <a:prstGeom prst="rect">
            <a:avLst/>
          </a:prstGeom>
        </p:spPr>
        <p:txBody>
          <a:bodyPr vert="horz" lIns="93143" tIns="46573" rIns="93143" bIns="46573" rtlCol="0" anchor="b"/>
          <a:lstStyle>
            <a:lvl1pPr algn="l">
              <a:defRPr sz="1200"/>
            </a:lvl1pPr>
          </a:lstStyle>
          <a:p>
            <a:endParaRPr lang="en-US" dirty="0"/>
          </a:p>
        </p:txBody>
      </p:sp>
      <p:sp>
        <p:nvSpPr>
          <p:cNvPr id="5" name="Slide Number Placeholder 4"/>
          <p:cNvSpPr>
            <a:spLocks noGrp="1"/>
          </p:cNvSpPr>
          <p:nvPr>
            <p:ph type="sldNum" sz="quarter" idx="3"/>
          </p:nvPr>
        </p:nvSpPr>
        <p:spPr>
          <a:xfrm>
            <a:off x="3970941" y="8829966"/>
            <a:ext cx="3037840" cy="464820"/>
          </a:xfrm>
          <a:prstGeom prst="rect">
            <a:avLst/>
          </a:prstGeom>
        </p:spPr>
        <p:txBody>
          <a:bodyPr vert="horz" lIns="93143" tIns="46573" rIns="93143" bIns="46573" rtlCol="0" anchor="b"/>
          <a:lstStyle>
            <a:lvl1pPr algn="r">
              <a:defRPr sz="1200"/>
            </a:lvl1pPr>
          </a:lstStyle>
          <a:p>
            <a:fld id="{70FE72E2-92E6-45AE-9EDD-978D1ABA34E4}" type="slidenum">
              <a:rPr lang="en-US" smtClean="0"/>
              <a:pPr/>
              <a:t>‹#›</a:t>
            </a:fld>
            <a:endParaRPr lang="en-US" dirty="0"/>
          </a:p>
        </p:txBody>
      </p:sp>
    </p:spTree>
    <p:extLst>
      <p:ext uri="{BB962C8B-B14F-4D97-AF65-F5344CB8AC3E}">
        <p14:creationId xmlns:p14="http://schemas.microsoft.com/office/powerpoint/2010/main" val="1398537485"/>
      </p:ext>
    </p:extLst>
  </p:cSld>
  <p:clrMap bg1="lt1" tx1="dk1" bg2="lt2" tx2="dk2" accent1="accent1" accent2="accent2" accent3="accent3" accent4="accent4" accent5="accent5" accent6="accent6" hlink="hlink" folHlink="folHlink"/>
</p:handoutMaster>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11-02T09:15:31.830"/>
    </inkml:context>
    <inkml:brush xml:id="br0">
      <inkml:brushProperty name="width" value="0.08571" units="cm"/>
      <inkml:brushProperty name="height" value="0.08571" units="cm"/>
      <inkml:brushProperty name="color" value="#FFC114"/>
    </inkml:brush>
  </inkml:definitions>
  <inkml:trace contextRef="#ctx0" brushRef="#br0">52 1 7986,'-17'0'-1152,"0"0"523,7 8 629,2-7 0,24 15 0,3-7 0</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11-06T23:22:25.042"/>
    </inkml:context>
    <inkml:brush xml:id="br0">
      <inkml:brushProperty name="width" value="0.08571" units="cm"/>
      <inkml:brushProperty name="height" value="0.08571" units="cm"/>
      <inkml:brushProperty name="color" value="#FFC114"/>
    </inkml:brush>
  </inkml:definitions>
  <inkml:trace contextRef="#ctx0" brushRef="#br0">0 213 8030,'3'19'-404,"4"-5"0,-5 5 1,8-8-1</inkml:trace>
  <inkml:trace contextRef="#ctx0" brushRef="#br0" timeOffset="65">43 128 8030,'0'-22'0,"0"1"-1406,0 0 1406,0 0 0,9-1 0,3 1 0</inkml:trace>
</inkml:ink>
</file>

<file path=ppt/ink/ink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11-06T23:22:25.042"/>
    </inkml:context>
    <inkml:brush xml:id="br0">
      <inkml:brushProperty name="width" value="0.08571" units="cm"/>
      <inkml:brushProperty name="height" value="0.08571" units="cm"/>
      <inkml:brushProperty name="color" value="#FFC114"/>
    </inkml:brush>
  </inkml:definitions>
  <inkml:trace contextRef="#ctx0" brushRef="#br0">0 213 8030,'3'19'-404,"4"-5"0,-5 5 1,8-8-1</inkml:trace>
  <inkml:trace contextRef="#ctx0" brushRef="#br0" timeOffset="65">43 128 8030,'0'-22'0,"0"1"-1406,0 0 1406,0 0 0,9-1 0,3 1 0</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3037840" cy="464820"/>
          </a:xfrm>
          <a:prstGeom prst="rect">
            <a:avLst/>
          </a:prstGeom>
        </p:spPr>
        <p:txBody>
          <a:bodyPr vert="horz" lIns="93143" tIns="46573" rIns="93143" bIns="46573" rtlCol="0"/>
          <a:lstStyle>
            <a:lvl1pPr algn="l">
              <a:defRPr sz="1200"/>
            </a:lvl1pPr>
          </a:lstStyle>
          <a:p>
            <a:endParaRPr lang="en-US" dirty="0"/>
          </a:p>
        </p:txBody>
      </p:sp>
      <p:sp>
        <p:nvSpPr>
          <p:cNvPr id="3" name="Date Placeholder 2"/>
          <p:cNvSpPr>
            <a:spLocks noGrp="1"/>
          </p:cNvSpPr>
          <p:nvPr>
            <p:ph type="dt" idx="1"/>
          </p:nvPr>
        </p:nvSpPr>
        <p:spPr>
          <a:xfrm>
            <a:off x="3970941" y="0"/>
            <a:ext cx="3037840" cy="464820"/>
          </a:xfrm>
          <a:prstGeom prst="rect">
            <a:avLst/>
          </a:prstGeom>
        </p:spPr>
        <p:txBody>
          <a:bodyPr vert="horz" lIns="93143" tIns="46573" rIns="93143" bIns="46573" rtlCol="0"/>
          <a:lstStyle>
            <a:lvl1pPr algn="r">
              <a:defRPr sz="1200"/>
            </a:lvl1pPr>
          </a:lstStyle>
          <a:p>
            <a:fld id="{405CA973-6D53-4F66-8EBD-DB5C1BFBD5F4}" type="datetimeFigureOut">
              <a:rPr lang="en-US" smtClean="0"/>
              <a:pPr/>
              <a:t>3/11/2024</a:t>
            </a:fld>
            <a:endParaRPr lang="en-US" dirty="0"/>
          </a:p>
        </p:txBody>
      </p:sp>
      <p:sp>
        <p:nvSpPr>
          <p:cNvPr id="4" name="Slide Image Placeholder 3"/>
          <p:cNvSpPr>
            <a:spLocks noGrp="1" noRot="1" noChangeAspect="1"/>
          </p:cNvSpPr>
          <p:nvPr>
            <p:ph type="sldImg" idx="2"/>
          </p:nvPr>
        </p:nvSpPr>
        <p:spPr>
          <a:xfrm>
            <a:off x="1249363" y="696913"/>
            <a:ext cx="4511675" cy="3486150"/>
          </a:xfrm>
          <a:prstGeom prst="rect">
            <a:avLst/>
          </a:prstGeom>
          <a:noFill/>
          <a:ln w="12700">
            <a:solidFill>
              <a:prstClr val="black"/>
            </a:solidFill>
          </a:ln>
        </p:spPr>
        <p:txBody>
          <a:bodyPr vert="horz" lIns="93143" tIns="46573" rIns="93143" bIns="46573" rtlCol="0" anchor="ctr"/>
          <a:lstStyle/>
          <a:p>
            <a:endParaRPr lang="en-US" dirty="0"/>
          </a:p>
        </p:txBody>
      </p:sp>
      <p:sp>
        <p:nvSpPr>
          <p:cNvPr id="5" name="Notes Placeholder 4"/>
          <p:cNvSpPr>
            <a:spLocks noGrp="1"/>
          </p:cNvSpPr>
          <p:nvPr>
            <p:ph type="body" sz="quarter" idx="3"/>
          </p:nvPr>
        </p:nvSpPr>
        <p:spPr>
          <a:xfrm>
            <a:off x="701041" y="4415791"/>
            <a:ext cx="5608320" cy="4183380"/>
          </a:xfrm>
          <a:prstGeom prst="rect">
            <a:avLst/>
          </a:prstGeom>
        </p:spPr>
        <p:txBody>
          <a:bodyPr vert="horz" lIns="93143" tIns="46573" rIns="93143" bIns="46573"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1" y="8829966"/>
            <a:ext cx="3037840" cy="464820"/>
          </a:xfrm>
          <a:prstGeom prst="rect">
            <a:avLst/>
          </a:prstGeom>
        </p:spPr>
        <p:txBody>
          <a:bodyPr vert="horz" lIns="93143" tIns="46573" rIns="93143" bIns="46573" rtlCol="0" anchor="b"/>
          <a:lstStyle>
            <a:lvl1pPr algn="l">
              <a:defRPr sz="1200"/>
            </a:lvl1pPr>
          </a:lstStyle>
          <a:p>
            <a:endParaRPr lang="en-US" dirty="0"/>
          </a:p>
        </p:txBody>
      </p:sp>
      <p:sp>
        <p:nvSpPr>
          <p:cNvPr id="7" name="Slide Number Placeholder 6"/>
          <p:cNvSpPr>
            <a:spLocks noGrp="1"/>
          </p:cNvSpPr>
          <p:nvPr>
            <p:ph type="sldNum" sz="quarter" idx="5"/>
          </p:nvPr>
        </p:nvSpPr>
        <p:spPr>
          <a:xfrm>
            <a:off x="3970941" y="8829966"/>
            <a:ext cx="3037840" cy="464820"/>
          </a:xfrm>
          <a:prstGeom prst="rect">
            <a:avLst/>
          </a:prstGeom>
        </p:spPr>
        <p:txBody>
          <a:bodyPr vert="horz" lIns="93143" tIns="46573" rIns="93143" bIns="46573" rtlCol="0" anchor="b"/>
          <a:lstStyle>
            <a:lvl1pPr algn="r">
              <a:defRPr sz="1200"/>
            </a:lvl1pPr>
          </a:lstStyle>
          <a:p>
            <a:fld id="{4D3E5133-D002-4400-9FF0-60CE2A0E39CD}" type="slidenum">
              <a:rPr lang="en-US" smtClean="0"/>
              <a:pPr/>
              <a:t>‹#›</a:t>
            </a:fld>
            <a:endParaRPr lang="en-US" dirty="0"/>
          </a:p>
        </p:txBody>
      </p:sp>
    </p:spTree>
    <p:extLst>
      <p:ext uri="{BB962C8B-B14F-4D97-AF65-F5344CB8AC3E}">
        <p14:creationId xmlns:p14="http://schemas.microsoft.com/office/powerpoint/2010/main" val="1622909847"/>
      </p:ext>
    </p:extLst>
  </p:cSld>
  <p:clrMap bg1="lt1" tx1="dk1" bg2="lt2" tx2="dk2" accent1="accent1" accent2="accent2" accent3="accent3" accent4="accent4" accent5="accent5" accent6="accent6" hlink="hlink" folHlink="folHlink"/>
  <p:notesStyle>
    <a:lvl1pPr marL="0" algn="l" defTabSz="1018824" rtl="0" eaLnBrk="1" latinLnBrk="0" hangingPunct="1">
      <a:defRPr sz="1300" kern="1200">
        <a:solidFill>
          <a:schemeClr val="tx1"/>
        </a:solidFill>
        <a:latin typeface="+mn-lt"/>
        <a:ea typeface="+mn-ea"/>
        <a:cs typeface="+mn-cs"/>
      </a:defRPr>
    </a:lvl1pPr>
    <a:lvl2pPr marL="509412" algn="l" defTabSz="1018824" rtl="0" eaLnBrk="1" latinLnBrk="0" hangingPunct="1">
      <a:defRPr sz="1300" kern="1200">
        <a:solidFill>
          <a:schemeClr val="tx1"/>
        </a:solidFill>
        <a:latin typeface="+mn-lt"/>
        <a:ea typeface="+mn-ea"/>
        <a:cs typeface="+mn-cs"/>
      </a:defRPr>
    </a:lvl2pPr>
    <a:lvl3pPr marL="1018824" algn="l" defTabSz="1018824" rtl="0" eaLnBrk="1" latinLnBrk="0" hangingPunct="1">
      <a:defRPr sz="1300" kern="1200">
        <a:solidFill>
          <a:schemeClr val="tx1"/>
        </a:solidFill>
        <a:latin typeface="+mn-lt"/>
        <a:ea typeface="+mn-ea"/>
        <a:cs typeface="+mn-cs"/>
      </a:defRPr>
    </a:lvl3pPr>
    <a:lvl4pPr marL="1528237" algn="l" defTabSz="1018824" rtl="0" eaLnBrk="1" latinLnBrk="0" hangingPunct="1">
      <a:defRPr sz="1300" kern="1200">
        <a:solidFill>
          <a:schemeClr val="tx1"/>
        </a:solidFill>
        <a:latin typeface="+mn-lt"/>
        <a:ea typeface="+mn-ea"/>
        <a:cs typeface="+mn-cs"/>
      </a:defRPr>
    </a:lvl4pPr>
    <a:lvl5pPr marL="2037649" algn="l" defTabSz="1018824" rtl="0" eaLnBrk="1" latinLnBrk="0" hangingPunct="1">
      <a:defRPr sz="1300" kern="1200">
        <a:solidFill>
          <a:schemeClr val="tx1"/>
        </a:solidFill>
        <a:latin typeface="+mn-lt"/>
        <a:ea typeface="+mn-ea"/>
        <a:cs typeface="+mn-cs"/>
      </a:defRPr>
    </a:lvl5pPr>
    <a:lvl6pPr marL="2547061" algn="l" defTabSz="1018824" rtl="0" eaLnBrk="1" latinLnBrk="0" hangingPunct="1">
      <a:defRPr sz="1300" kern="1200">
        <a:solidFill>
          <a:schemeClr val="tx1"/>
        </a:solidFill>
        <a:latin typeface="+mn-lt"/>
        <a:ea typeface="+mn-ea"/>
        <a:cs typeface="+mn-cs"/>
      </a:defRPr>
    </a:lvl6pPr>
    <a:lvl7pPr marL="3056473" algn="l" defTabSz="1018824" rtl="0" eaLnBrk="1" latinLnBrk="0" hangingPunct="1">
      <a:defRPr sz="1300" kern="1200">
        <a:solidFill>
          <a:schemeClr val="tx1"/>
        </a:solidFill>
        <a:latin typeface="+mn-lt"/>
        <a:ea typeface="+mn-ea"/>
        <a:cs typeface="+mn-cs"/>
      </a:defRPr>
    </a:lvl7pPr>
    <a:lvl8pPr marL="3565886" algn="l" defTabSz="1018824" rtl="0" eaLnBrk="1" latinLnBrk="0" hangingPunct="1">
      <a:defRPr sz="1300" kern="1200">
        <a:solidFill>
          <a:schemeClr val="tx1"/>
        </a:solidFill>
        <a:latin typeface="+mn-lt"/>
        <a:ea typeface="+mn-ea"/>
        <a:cs typeface="+mn-cs"/>
      </a:defRPr>
    </a:lvl8pPr>
    <a:lvl9pPr marL="4075298" algn="l" defTabSz="1018824" rtl="0" eaLnBrk="1" latinLnBrk="0" hangingPunct="1">
      <a:defRPr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D3E5133-D002-4400-9FF0-60CE2A0E39CD}" type="slidenum">
              <a:rPr lang="en-US" smtClean="0"/>
              <a:pPr/>
              <a:t>1</a:t>
            </a:fld>
            <a:endParaRPr lang="en-US" dirty="0"/>
          </a:p>
        </p:txBody>
      </p:sp>
    </p:spTree>
    <p:extLst>
      <p:ext uri="{BB962C8B-B14F-4D97-AF65-F5344CB8AC3E}">
        <p14:creationId xmlns:p14="http://schemas.microsoft.com/office/powerpoint/2010/main" val="392676685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D3E5133-D002-4400-9FF0-60CE2A0E39CD}" type="slidenum">
              <a:rPr lang="en-US" smtClean="0"/>
              <a:pPr/>
              <a:t>2</a:t>
            </a:fld>
            <a:endParaRPr lang="en-US" dirty="0"/>
          </a:p>
        </p:txBody>
      </p:sp>
    </p:spTree>
    <p:extLst>
      <p:ext uri="{BB962C8B-B14F-4D97-AF65-F5344CB8AC3E}">
        <p14:creationId xmlns:p14="http://schemas.microsoft.com/office/powerpoint/2010/main" val="262840429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D3E5133-D002-4400-9FF0-60CE2A0E39CD}" type="slidenum">
              <a:rPr lang="en-US" smtClean="0"/>
              <a:pPr/>
              <a:t>14</a:t>
            </a:fld>
            <a:endParaRPr lang="en-US" dirty="0"/>
          </a:p>
        </p:txBody>
      </p:sp>
    </p:spTree>
    <p:extLst>
      <p:ext uri="{BB962C8B-B14F-4D97-AF65-F5344CB8AC3E}">
        <p14:creationId xmlns:p14="http://schemas.microsoft.com/office/powerpoint/2010/main" val="364756808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0058400" cy="7772400"/>
          </a:xfrm>
          <a:prstGeom prst="rect">
            <a:avLst/>
          </a:prstGeom>
        </p:spPr>
      </p:pic>
      <p:grpSp>
        <p:nvGrpSpPr>
          <p:cNvPr id="8" name="Group 7"/>
          <p:cNvGrpSpPr/>
          <p:nvPr userDrawn="1"/>
        </p:nvGrpSpPr>
        <p:grpSpPr>
          <a:xfrm>
            <a:off x="609600" y="6553200"/>
            <a:ext cx="5257800" cy="882373"/>
            <a:chOff x="-457200" y="8793539"/>
            <a:chExt cx="5257800" cy="882373"/>
          </a:xfrm>
        </p:grpSpPr>
        <p:sp>
          <p:nvSpPr>
            <p:cNvPr id="9" name="TextBox 8"/>
            <p:cNvSpPr txBox="1"/>
            <p:nvPr/>
          </p:nvSpPr>
          <p:spPr>
            <a:xfrm>
              <a:off x="-457200" y="8793539"/>
              <a:ext cx="5257800" cy="276999"/>
            </a:xfrm>
            <a:prstGeom prst="rect">
              <a:avLst/>
            </a:prstGeom>
            <a:noFill/>
          </p:spPr>
          <p:txBody>
            <a:bodyPr wrap="square" rtlCol="0">
              <a:spAutoFit/>
            </a:bodyPr>
            <a:lstStyle/>
            <a:p>
              <a:pPr algn="ctr"/>
              <a:r>
                <a:rPr lang="en-US" sz="1200" b="1" dirty="0">
                  <a:solidFill>
                    <a:schemeClr val="bg1"/>
                  </a:solidFill>
                  <a:latin typeface="Arial" pitchFamily="34" charset="0"/>
                  <a:cs typeface="Arial" pitchFamily="34" charset="0"/>
                </a:rPr>
                <a:t>WWW.TOWNSENDPA.COM</a:t>
              </a:r>
            </a:p>
          </p:txBody>
        </p:sp>
        <p:sp>
          <p:nvSpPr>
            <p:cNvPr id="10" name="TextBox 9"/>
            <p:cNvSpPr txBox="1"/>
            <p:nvPr/>
          </p:nvSpPr>
          <p:spPr>
            <a:xfrm>
              <a:off x="-457200" y="9214247"/>
              <a:ext cx="5257800" cy="461665"/>
            </a:xfrm>
            <a:prstGeom prst="rect">
              <a:avLst/>
            </a:prstGeom>
            <a:noFill/>
          </p:spPr>
          <p:txBody>
            <a:bodyPr wrap="square" rtlCol="0">
              <a:spAutoFit/>
            </a:bodyPr>
            <a:lstStyle/>
            <a:p>
              <a:pPr algn="ctr"/>
              <a:r>
                <a:rPr lang="en-US" sz="1200" b="1" dirty="0">
                  <a:solidFill>
                    <a:schemeClr val="bg1"/>
                  </a:solidFill>
                  <a:latin typeface="Arial" pitchFamily="34" charset="0"/>
                  <a:cs typeface="Arial" pitchFamily="34" charset="0"/>
                </a:rPr>
                <a:t>SACRAMENTO • WASHINGTON, DC  </a:t>
              </a:r>
              <a:br>
                <a:rPr lang="en-US" sz="1200" b="1" dirty="0">
                  <a:solidFill>
                    <a:schemeClr val="bg1"/>
                  </a:solidFill>
                  <a:latin typeface="Arial" pitchFamily="34" charset="0"/>
                  <a:cs typeface="Arial" pitchFamily="34" charset="0"/>
                </a:rPr>
              </a:br>
              <a:r>
                <a:rPr lang="en-US" sz="1200" b="1" dirty="0">
                  <a:solidFill>
                    <a:schemeClr val="bg1"/>
                  </a:solidFill>
                  <a:latin typeface="Arial" pitchFamily="34" charset="0"/>
                  <a:cs typeface="Arial" pitchFamily="34" charset="0"/>
                </a:rPr>
                <a:t>SOUTHERN CALIFORNIA • NORTHERN CALIFORNIA</a:t>
              </a:r>
            </a:p>
          </p:txBody>
        </p:sp>
      </p:grpSp>
      <p:sp>
        <p:nvSpPr>
          <p:cNvPr id="12" name="Title 1"/>
          <p:cNvSpPr>
            <a:spLocks noGrp="1"/>
          </p:cNvSpPr>
          <p:nvPr>
            <p:ph type="title" hasCustomPrompt="1"/>
          </p:nvPr>
        </p:nvSpPr>
        <p:spPr>
          <a:xfrm>
            <a:off x="6553200" y="4485290"/>
            <a:ext cx="3505200" cy="2743200"/>
          </a:xfrm>
        </p:spPr>
        <p:txBody>
          <a:bodyPr>
            <a:normAutofit/>
          </a:bodyPr>
          <a:lstStyle>
            <a:lvl1pPr>
              <a:defRPr sz="2400">
                <a:solidFill>
                  <a:schemeClr val="tx2"/>
                </a:solidFill>
                <a:effectLst/>
                <a:latin typeface="Arial" pitchFamily="34" charset="0"/>
                <a:cs typeface="Arial" pitchFamily="34" charset="0"/>
              </a:defRPr>
            </a:lvl1pPr>
          </a:lstStyle>
          <a:p>
            <a:r>
              <a:rPr lang="en-US" dirty="0"/>
              <a:t>Click to edit </a:t>
            </a:r>
            <a:br>
              <a:rPr lang="en-US" dirty="0"/>
            </a:br>
            <a:r>
              <a:rPr lang="en-US" dirty="0"/>
              <a:t>Master title style</a:t>
            </a:r>
          </a:p>
        </p:txBody>
      </p:sp>
    </p:spTree>
    <p:extLst>
      <p:ext uri="{BB962C8B-B14F-4D97-AF65-F5344CB8AC3E}">
        <p14:creationId xmlns:p14="http://schemas.microsoft.com/office/powerpoint/2010/main" val="1353298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0058400" cy="1454524"/>
          </a:xfrm>
          <a:prstGeom prst="rect">
            <a:avLst/>
          </a:prstGeom>
        </p:spPr>
      </p:pic>
      <p:sp>
        <p:nvSpPr>
          <p:cNvPr id="2" name="Title 1"/>
          <p:cNvSpPr>
            <a:spLocks noGrp="1"/>
          </p:cNvSpPr>
          <p:nvPr>
            <p:ph type="title"/>
          </p:nvPr>
        </p:nvSpPr>
        <p:spPr>
          <a:xfrm>
            <a:off x="502920" y="0"/>
            <a:ext cx="9052560" cy="914400"/>
          </a:xfrm>
        </p:spPr>
        <p:txBody>
          <a:bodyPr/>
          <a:lstStyle>
            <a:lvl1pPr>
              <a:defRPr>
                <a:solidFill>
                  <a:schemeClr val="bg1"/>
                </a:solidFill>
                <a:effectLst>
                  <a:outerShdw blurRad="38100" dist="38100" dir="2700000" algn="tl">
                    <a:srgbClr val="000000">
                      <a:alpha val="43137"/>
                    </a:srgbClr>
                  </a:outerShdw>
                </a:effectLst>
                <a:latin typeface="Arial" pitchFamily="34" charset="0"/>
                <a:cs typeface="Arial" pitchFamily="34" charset="0"/>
              </a:defRPr>
            </a:lvl1pPr>
          </a:lstStyle>
          <a:p>
            <a:r>
              <a:rPr lang="en-US"/>
              <a:t>Click to edit Master title style</a:t>
            </a:r>
          </a:p>
        </p:txBody>
      </p:sp>
      <p:sp>
        <p:nvSpPr>
          <p:cNvPr id="3" name="Content Placeholder 2"/>
          <p:cNvSpPr>
            <a:spLocks noGrp="1"/>
          </p:cNvSpPr>
          <p:nvPr>
            <p:ph idx="1"/>
          </p:nvPr>
        </p:nvSpPr>
        <p:spPr>
          <a:xfrm>
            <a:off x="502920" y="1600200"/>
            <a:ext cx="9052560" cy="534278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8" name="Picture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rot="5400000">
            <a:off x="4790585" y="2508730"/>
            <a:ext cx="484304" cy="10085832"/>
          </a:xfrm>
          <a:prstGeom prst="rect">
            <a:avLst/>
          </a:prstGeom>
        </p:spPr>
      </p:pic>
      <p:sp>
        <p:nvSpPr>
          <p:cNvPr id="9" name="Date Placeholder 3"/>
          <p:cNvSpPr>
            <a:spLocks noGrp="1"/>
          </p:cNvSpPr>
          <p:nvPr>
            <p:ph type="dt" sz="half" idx="10"/>
          </p:nvPr>
        </p:nvSpPr>
        <p:spPr>
          <a:xfrm>
            <a:off x="196107" y="7333244"/>
            <a:ext cx="6705600" cy="413808"/>
          </a:xfrm>
          <a:prstGeom prst="rect">
            <a:avLst/>
          </a:prstGeom>
        </p:spPr>
        <p:txBody>
          <a:bodyPr vert="horz" lIns="101882" tIns="50941" rIns="101882" bIns="50941" rtlCol="0" anchor="ctr"/>
          <a:lstStyle>
            <a:lvl1pPr algn="l">
              <a:defRPr lang="en-US" sz="1400" b="1" smtClean="0">
                <a:solidFill>
                  <a:schemeClr val="bg1"/>
                </a:solidFill>
                <a:effectLst>
                  <a:outerShdw blurRad="38100" dist="38100" dir="2700000" algn="tl">
                    <a:srgbClr val="000000">
                      <a:alpha val="43137"/>
                    </a:srgbClr>
                  </a:outerShdw>
                </a:effectLst>
                <a:latin typeface="Arial" pitchFamily="34" charset="0"/>
                <a:cs typeface="Arial" pitchFamily="34" charset="0"/>
              </a:defRPr>
            </a:lvl1pPr>
          </a:lstStyle>
          <a:p>
            <a:r>
              <a:rPr lang="en-US"/>
              <a:t>State and Federal Advocacy Update  |  Townsend Public Affairs</a:t>
            </a:r>
            <a:endParaRPr lang="en-US" dirty="0"/>
          </a:p>
        </p:txBody>
      </p:sp>
      <p:sp>
        <p:nvSpPr>
          <p:cNvPr id="10" name="Date Placeholder 3"/>
          <p:cNvSpPr txBox="1">
            <a:spLocks/>
          </p:cNvSpPr>
          <p:nvPr userDrawn="1"/>
        </p:nvSpPr>
        <p:spPr>
          <a:xfrm>
            <a:off x="7315200" y="7333244"/>
            <a:ext cx="2346960" cy="413808"/>
          </a:xfrm>
          <a:prstGeom prst="rect">
            <a:avLst/>
          </a:prstGeom>
        </p:spPr>
        <p:txBody>
          <a:bodyPr vert="horz" lIns="101882" tIns="50941" rIns="101882" bIns="50941" rtlCol="0" anchor="ctr"/>
          <a:lstStyle>
            <a:defPPr>
              <a:defRPr lang="en-US"/>
            </a:defPPr>
            <a:lvl1pPr marL="0" algn="l" defTabSz="1018824" rtl="0" eaLnBrk="1" latinLnBrk="0" hangingPunct="1">
              <a:defRPr sz="1300" kern="1200">
                <a:solidFill>
                  <a:schemeClr val="tx1">
                    <a:tint val="75000"/>
                  </a:schemeClr>
                </a:solidFill>
                <a:latin typeface="+mn-lt"/>
                <a:ea typeface="+mn-ea"/>
                <a:cs typeface="+mn-cs"/>
              </a:defRPr>
            </a:lvl1pPr>
            <a:lvl2pPr marL="509412" algn="l" defTabSz="1018824" rtl="0" eaLnBrk="1" latinLnBrk="0" hangingPunct="1">
              <a:defRPr sz="2000" kern="1200">
                <a:solidFill>
                  <a:schemeClr val="tx1"/>
                </a:solidFill>
                <a:latin typeface="+mn-lt"/>
                <a:ea typeface="+mn-ea"/>
                <a:cs typeface="+mn-cs"/>
              </a:defRPr>
            </a:lvl2pPr>
            <a:lvl3pPr marL="1018824" algn="l" defTabSz="1018824" rtl="0" eaLnBrk="1" latinLnBrk="0" hangingPunct="1">
              <a:defRPr sz="2000" kern="1200">
                <a:solidFill>
                  <a:schemeClr val="tx1"/>
                </a:solidFill>
                <a:latin typeface="+mn-lt"/>
                <a:ea typeface="+mn-ea"/>
                <a:cs typeface="+mn-cs"/>
              </a:defRPr>
            </a:lvl3pPr>
            <a:lvl4pPr marL="1528237" algn="l" defTabSz="1018824" rtl="0" eaLnBrk="1" latinLnBrk="0" hangingPunct="1">
              <a:defRPr sz="2000" kern="1200">
                <a:solidFill>
                  <a:schemeClr val="tx1"/>
                </a:solidFill>
                <a:latin typeface="+mn-lt"/>
                <a:ea typeface="+mn-ea"/>
                <a:cs typeface="+mn-cs"/>
              </a:defRPr>
            </a:lvl4pPr>
            <a:lvl5pPr marL="2037649" algn="l" defTabSz="1018824" rtl="0" eaLnBrk="1" latinLnBrk="0" hangingPunct="1">
              <a:defRPr sz="2000" kern="1200">
                <a:solidFill>
                  <a:schemeClr val="tx1"/>
                </a:solidFill>
                <a:latin typeface="+mn-lt"/>
                <a:ea typeface="+mn-ea"/>
                <a:cs typeface="+mn-cs"/>
              </a:defRPr>
            </a:lvl5pPr>
            <a:lvl6pPr marL="2547061" algn="l" defTabSz="1018824" rtl="0" eaLnBrk="1" latinLnBrk="0" hangingPunct="1">
              <a:defRPr sz="2000" kern="1200">
                <a:solidFill>
                  <a:schemeClr val="tx1"/>
                </a:solidFill>
                <a:latin typeface="+mn-lt"/>
                <a:ea typeface="+mn-ea"/>
                <a:cs typeface="+mn-cs"/>
              </a:defRPr>
            </a:lvl6pPr>
            <a:lvl7pPr marL="3056473" algn="l" defTabSz="1018824" rtl="0" eaLnBrk="1" latinLnBrk="0" hangingPunct="1">
              <a:defRPr sz="2000" kern="1200">
                <a:solidFill>
                  <a:schemeClr val="tx1"/>
                </a:solidFill>
                <a:latin typeface="+mn-lt"/>
                <a:ea typeface="+mn-ea"/>
                <a:cs typeface="+mn-cs"/>
              </a:defRPr>
            </a:lvl7pPr>
            <a:lvl8pPr marL="3565886" algn="l" defTabSz="1018824" rtl="0" eaLnBrk="1" latinLnBrk="0" hangingPunct="1">
              <a:defRPr sz="2000" kern="1200">
                <a:solidFill>
                  <a:schemeClr val="tx1"/>
                </a:solidFill>
                <a:latin typeface="+mn-lt"/>
                <a:ea typeface="+mn-ea"/>
                <a:cs typeface="+mn-cs"/>
              </a:defRPr>
            </a:lvl8pPr>
            <a:lvl9pPr marL="4075298" algn="l" defTabSz="1018824" rtl="0" eaLnBrk="1" latinLnBrk="0" hangingPunct="1">
              <a:defRPr sz="2000" kern="1200">
                <a:solidFill>
                  <a:schemeClr val="tx1"/>
                </a:solidFill>
                <a:latin typeface="+mn-lt"/>
                <a:ea typeface="+mn-ea"/>
                <a:cs typeface="+mn-cs"/>
              </a:defRPr>
            </a:lvl9pPr>
          </a:lstStyle>
          <a:p>
            <a:pPr algn="r"/>
            <a:fld id="{1CFA0374-07B2-4B2E-9F6F-95E1FD74CF4E}" type="slidenum">
              <a:rPr lang="en-US" sz="1400" b="1" smtClean="0">
                <a:solidFill>
                  <a:schemeClr val="bg1"/>
                </a:solidFill>
                <a:effectLst>
                  <a:outerShdw blurRad="38100" dist="38100" dir="2700000" algn="tl">
                    <a:srgbClr val="000000">
                      <a:alpha val="43137"/>
                    </a:srgbClr>
                  </a:outerShdw>
                </a:effectLst>
                <a:latin typeface="Arial" pitchFamily="34" charset="0"/>
                <a:cs typeface="Arial" pitchFamily="34" charset="0"/>
              </a:rPr>
              <a:pPr algn="r"/>
              <a:t>‹#›</a:t>
            </a:fld>
            <a:endParaRPr lang="en-US" sz="1400" b="1" dirty="0">
              <a:solidFill>
                <a:schemeClr val="bg1"/>
              </a:solidFill>
              <a:effectLst>
                <a:outerShdw blurRad="38100" dist="38100" dir="2700000" algn="tl">
                  <a:srgbClr val="000000">
                    <a:alpha val="43137"/>
                  </a:srgbClr>
                </a:outerShdw>
              </a:effectLst>
              <a:latin typeface="Arial" pitchFamily="34" charset="0"/>
              <a:cs typeface="Arial" pitchFamily="34" charset="0"/>
            </a:endParaRPr>
          </a:p>
        </p:txBody>
      </p:sp>
    </p:spTree>
    <p:extLst>
      <p:ext uri="{BB962C8B-B14F-4D97-AF65-F5344CB8AC3E}">
        <p14:creationId xmlns:p14="http://schemas.microsoft.com/office/powerpoint/2010/main" val="19185473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0058400" cy="1454524"/>
          </a:xfrm>
          <a:prstGeom prst="rect">
            <a:avLst/>
          </a:prstGeom>
        </p:spPr>
      </p:pic>
      <p:sp>
        <p:nvSpPr>
          <p:cNvPr id="2" name="Title 1"/>
          <p:cNvSpPr>
            <a:spLocks noGrp="1"/>
          </p:cNvSpPr>
          <p:nvPr>
            <p:ph type="title"/>
          </p:nvPr>
        </p:nvSpPr>
        <p:spPr>
          <a:xfrm>
            <a:off x="502920" y="0"/>
            <a:ext cx="9052560" cy="914400"/>
          </a:xfrm>
        </p:spPr>
        <p:txBody>
          <a:bodyPr/>
          <a:lstStyle>
            <a:lvl1pPr>
              <a:defRPr>
                <a:solidFill>
                  <a:schemeClr val="bg1"/>
                </a:solidFill>
                <a:effectLst>
                  <a:outerShdw blurRad="38100" dist="38100" dir="2700000" algn="tl">
                    <a:srgbClr val="000000">
                      <a:alpha val="43137"/>
                    </a:srgbClr>
                  </a:outerShdw>
                </a:effectLst>
                <a:latin typeface="Arial" pitchFamily="34" charset="0"/>
                <a:cs typeface="Arial" pitchFamily="34" charset="0"/>
              </a:defRPr>
            </a:lvl1pPr>
          </a:lstStyle>
          <a:p>
            <a:r>
              <a:rPr lang="en-US"/>
              <a:t>Click to edit Master title style</a:t>
            </a:r>
          </a:p>
        </p:txBody>
      </p:sp>
      <p:pic>
        <p:nvPicPr>
          <p:cNvPr id="8" name="Picture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rot="5400000">
            <a:off x="4755337" y="2473482"/>
            <a:ext cx="554800" cy="10085832"/>
          </a:xfrm>
          <a:prstGeom prst="rect">
            <a:avLst/>
          </a:prstGeom>
        </p:spPr>
      </p:pic>
      <p:sp>
        <p:nvSpPr>
          <p:cNvPr id="11" name="Content Placeholder 2"/>
          <p:cNvSpPr>
            <a:spLocks noGrp="1"/>
          </p:cNvSpPr>
          <p:nvPr>
            <p:ph sz="half" idx="1"/>
          </p:nvPr>
        </p:nvSpPr>
        <p:spPr>
          <a:xfrm>
            <a:off x="123700" y="1424093"/>
            <a:ext cx="4894738" cy="5814907"/>
          </a:xfrm>
        </p:spPr>
        <p:txBody>
          <a:bodyPr>
            <a:normAutofit/>
          </a:bodyPr>
          <a:lstStyle>
            <a:lvl1pPr>
              <a:defRPr sz="3200">
                <a:latin typeface="Arial" pitchFamily="34" charset="0"/>
                <a:cs typeface="Arial" pitchFamily="34" charset="0"/>
              </a:defRPr>
            </a:lvl1pPr>
            <a:lvl2pPr>
              <a:defRPr sz="2800">
                <a:latin typeface="Arial" pitchFamily="34" charset="0"/>
                <a:cs typeface="Arial" pitchFamily="34" charset="0"/>
              </a:defRPr>
            </a:lvl2pPr>
            <a:lvl3pPr>
              <a:defRPr sz="2400">
                <a:latin typeface="Arial" pitchFamily="34" charset="0"/>
                <a:cs typeface="Arial" pitchFamily="34" charset="0"/>
              </a:defRPr>
            </a:lvl3pPr>
            <a:lvl4pPr>
              <a:defRPr sz="2000">
                <a:latin typeface="Arial" pitchFamily="34" charset="0"/>
                <a:cs typeface="Arial" pitchFamily="34" charset="0"/>
              </a:defRPr>
            </a:lvl4pPr>
            <a:lvl5pPr>
              <a:defRPr sz="2000">
                <a:latin typeface="Arial" pitchFamily="34" charset="0"/>
                <a:cs typeface="Arial" pitchFamily="34" charset="0"/>
              </a:defRPr>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Content Placeholder 3"/>
          <p:cNvSpPr>
            <a:spLocks noGrp="1"/>
          </p:cNvSpPr>
          <p:nvPr>
            <p:ph sz="half" idx="2"/>
          </p:nvPr>
        </p:nvSpPr>
        <p:spPr>
          <a:xfrm>
            <a:off x="5023136" y="1424093"/>
            <a:ext cx="4894739" cy="5814907"/>
          </a:xfrm>
        </p:spPr>
        <p:txBody>
          <a:bodyPr>
            <a:normAutofit/>
          </a:bodyPr>
          <a:lstStyle>
            <a:lvl1pPr>
              <a:defRPr sz="3200">
                <a:latin typeface="Arial" pitchFamily="34" charset="0"/>
                <a:cs typeface="Arial" pitchFamily="34" charset="0"/>
              </a:defRPr>
            </a:lvl1pPr>
            <a:lvl2pPr>
              <a:defRPr sz="2800">
                <a:latin typeface="Arial" pitchFamily="34" charset="0"/>
                <a:cs typeface="Arial" pitchFamily="34" charset="0"/>
              </a:defRPr>
            </a:lvl2pPr>
            <a:lvl3pPr>
              <a:defRPr sz="2400">
                <a:latin typeface="Arial" pitchFamily="34" charset="0"/>
                <a:cs typeface="Arial" pitchFamily="34" charset="0"/>
              </a:defRPr>
            </a:lvl3pPr>
            <a:lvl4pPr>
              <a:defRPr sz="2000">
                <a:latin typeface="Arial" pitchFamily="34" charset="0"/>
                <a:cs typeface="Arial" pitchFamily="34" charset="0"/>
              </a:defRPr>
            </a:lvl4pPr>
            <a:lvl5pPr>
              <a:defRPr sz="2000">
                <a:latin typeface="Arial" pitchFamily="34" charset="0"/>
                <a:cs typeface="Arial" pitchFamily="34" charset="0"/>
              </a:defRPr>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Date Placeholder 3"/>
          <p:cNvSpPr>
            <a:spLocks noGrp="1"/>
          </p:cNvSpPr>
          <p:nvPr>
            <p:ph type="dt" sz="half" idx="10"/>
          </p:nvPr>
        </p:nvSpPr>
        <p:spPr>
          <a:xfrm>
            <a:off x="457200" y="7333244"/>
            <a:ext cx="4572000" cy="413808"/>
          </a:xfrm>
          <a:prstGeom prst="rect">
            <a:avLst/>
          </a:prstGeom>
        </p:spPr>
        <p:txBody>
          <a:bodyPr vert="horz" lIns="101882" tIns="50941" rIns="101882" bIns="50941" rtlCol="0" anchor="ctr"/>
          <a:lstStyle>
            <a:lvl1pPr algn="l">
              <a:defRPr lang="en-US" sz="1600" b="1" smtClean="0">
                <a:solidFill>
                  <a:schemeClr val="bg1"/>
                </a:solidFill>
                <a:effectLst>
                  <a:outerShdw blurRad="38100" dist="38100" dir="2700000" algn="tl">
                    <a:srgbClr val="000000">
                      <a:alpha val="43137"/>
                    </a:srgbClr>
                  </a:outerShdw>
                </a:effectLst>
                <a:latin typeface="Arial" pitchFamily="34" charset="0"/>
                <a:cs typeface="Arial" pitchFamily="34" charset="0"/>
              </a:defRPr>
            </a:lvl1pPr>
          </a:lstStyle>
          <a:p>
            <a:fld id="{D92C9704-14B9-4747-991F-3BB27D6974AF}" type="datetime1">
              <a:rPr lang="en-US" smtClean="0"/>
              <a:t>3/11/2024</a:t>
            </a:fld>
            <a:endParaRPr lang="en-US" dirty="0"/>
          </a:p>
        </p:txBody>
      </p:sp>
      <p:sp>
        <p:nvSpPr>
          <p:cNvPr id="14" name="Date Placeholder 3"/>
          <p:cNvSpPr txBox="1">
            <a:spLocks/>
          </p:cNvSpPr>
          <p:nvPr userDrawn="1"/>
        </p:nvSpPr>
        <p:spPr>
          <a:xfrm>
            <a:off x="7315200" y="7333244"/>
            <a:ext cx="2346960" cy="413808"/>
          </a:xfrm>
          <a:prstGeom prst="rect">
            <a:avLst/>
          </a:prstGeom>
        </p:spPr>
        <p:txBody>
          <a:bodyPr vert="horz" lIns="101882" tIns="50941" rIns="101882" bIns="50941" rtlCol="0" anchor="ctr"/>
          <a:lstStyle>
            <a:defPPr>
              <a:defRPr lang="en-US"/>
            </a:defPPr>
            <a:lvl1pPr marL="0" algn="l" defTabSz="1018824" rtl="0" eaLnBrk="1" latinLnBrk="0" hangingPunct="1">
              <a:defRPr sz="1300" kern="1200">
                <a:solidFill>
                  <a:schemeClr val="tx1">
                    <a:tint val="75000"/>
                  </a:schemeClr>
                </a:solidFill>
                <a:latin typeface="+mn-lt"/>
                <a:ea typeface="+mn-ea"/>
                <a:cs typeface="+mn-cs"/>
              </a:defRPr>
            </a:lvl1pPr>
            <a:lvl2pPr marL="509412" algn="l" defTabSz="1018824" rtl="0" eaLnBrk="1" latinLnBrk="0" hangingPunct="1">
              <a:defRPr sz="2000" kern="1200">
                <a:solidFill>
                  <a:schemeClr val="tx1"/>
                </a:solidFill>
                <a:latin typeface="+mn-lt"/>
                <a:ea typeface="+mn-ea"/>
                <a:cs typeface="+mn-cs"/>
              </a:defRPr>
            </a:lvl2pPr>
            <a:lvl3pPr marL="1018824" algn="l" defTabSz="1018824" rtl="0" eaLnBrk="1" latinLnBrk="0" hangingPunct="1">
              <a:defRPr sz="2000" kern="1200">
                <a:solidFill>
                  <a:schemeClr val="tx1"/>
                </a:solidFill>
                <a:latin typeface="+mn-lt"/>
                <a:ea typeface="+mn-ea"/>
                <a:cs typeface="+mn-cs"/>
              </a:defRPr>
            </a:lvl3pPr>
            <a:lvl4pPr marL="1528237" algn="l" defTabSz="1018824" rtl="0" eaLnBrk="1" latinLnBrk="0" hangingPunct="1">
              <a:defRPr sz="2000" kern="1200">
                <a:solidFill>
                  <a:schemeClr val="tx1"/>
                </a:solidFill>
                <a:latin typeface="+mn-lt"/>
                <a:ea typeface="+mn-ea"/>
                <a:cs typeface="+mn-cs"/>
              </a:defRPr>
            </a:lvl4pPr>
            <a:lvl5pPr marL="2037649" algn="l" defTabSz="1018824" rtl="0" eaLnBrk="1" latinLnBrk="0" hangingPunct="1">
              <a:defRPr sz="2000" kern="1200">
                <a:solidFill>
                  <a:schemeClr val="tx1"/>
                </a:solidFill>
                <a:latin typeface="+mn-lt"/>
                <a:ea typeface="+mn-ea"/>
                <a:cs typeface="+mn-cs"/>
              </a:defRPr>
            </a:lvl5pPr>
            <a:lvl6pPr marL="2547061" algn="l" defTabSz="1018824" rtl="0" eaLnBrk="1" latinLnBrk="0" hangingPunct="1">
              <a:defRPr sz="2000" kern="1200">
                <a:solidFill>
                  <a:schemeClr val="tx1"/>
                </a:solidFill>
                <a:latin typeface="+mn-lt"/>
                <a:ea typeface="+mn-ea"/>
                <a:cs typeface="+mn-cs"/>
              </a:defRPr>
            </a:lvl6pPr>
            <a:lvl7pPr marL="3056473" algn="l" defTabSz="1018824" rtl="0" eaLnBrk="1" latinLnBrk="0" hangingPunct="1">
              <a:defRPr sz="2000" kern="1200">
                <a:solidFill>
                  <a:schemeClr val="tx1"/>
                </a:solidFill>
                <a:latin typeface="+mn-lt"/>
                <a:ea typeface="+mn-ea"/>
                <a:cs typeface="+mn-cs"/>
              </a:defRPr>
            </a:lvl7pPr>
            <a:lvl8pPr marL="3565886" algn="l" defTabSz="1018824" rtl="0" eaLnBrk="1" latinLnBrk="0" hangingPunct="1">
              <a:defRPr sz="2000" kern="1200">
                <a:solidFill>
                  <a:schemeClr val="tx1"/>
                </a:solidFill>
                <a:latin typeface="+mn-lt"/>
                <a:ea typeface="+mn-ea"/>
                <a:cs typeface="+mn-cs"/>
              </a:defRPr>
            </a:lvl8pPr>
            <a:lvl9pPr marL="4075298" algn="l" defTabSz="1018824" rtl="0" eaLnBrk="1" latinLnBrk="0" hangingPunct="1">
              <a:defRPr sz="2000" kern="1200">
                <a:solidFill>
                  <a:schemeClr val="tx1"/>
                </a:solidFill>
                <a:latin typeface="+mn-lt"/>
                <a:ea typeface="+mn-ea"/>
                <a:cs typeface="+mn-cs"/>
              </a:defRPr>
            </a:lvl9pPr>
          </a:lstStyle>
          <a:p>
            <a:pPr algn="r"/>
            <a:r>
              <a:rPr lang="en-US" sz="1600" b="1" dirty="0">
                <a:solidFill>
                  <a:schemeClr val="bg1"/>
                </a:solidFill>
                <a:effectLst>
                  <a:outerShdw blurRad="38100" dist="38100" dir="2700000" algn="tl">
                    <a:srgbClr val="000000">
                      <a:alpha val="43137"/>
                    </a:srgbClr>
                  </a:outerShdw>
                </a:effectLst>
                <a:latin typeface="Arial" pitchFamily="34" charset="0"/>
                <a:cs typeface="Arial" pitchFamily="34" charset="0"/>
              </a:rPr>
              <a:t> Slide </a:t>
            </a:r>
            <a:fld id="{1CFA0374-07B2-4B2E-9F6F-95E1FD74CF4E}" type="slidenum">
              <a:rPr lang="en-US" sz="1600" b="1" smtClean="0">
                <a:solidFill>
                  <a:schemeClr val="bg1"/>
                </a:solidFill>
                <a:effectLst>
                  <a:outerShdw blurRad="38100" dist="38100" dir="2700000" algn="tl">
                    <a:srgbClr val="000000">
                      <a:alpha val="43137"/>
                    </a:srgbClr>
                  </a:outerShdw>
                </a:effectLst>
                <a:latin typeface="Arial" pitchFamily="34" charset="0"/>
                <a:cs typeface="Arial" pitchFamily="34" charset="0"/>
              </a:rPr>
              <a:pPr algn="r"/>
              <a:t>‹#›</a:t>
            </a:fld>
            <a:endParaRPr lang="en-US" sz="1600" b="1" dirty="0">
              <a:solidFill>
                <a:schemeClr val="bg1"/>
              </a:solidFill>
              <a:effectLst>
                <a:outerShdw blurRad="38100" dist="38100" dir="2700000" algn="tl">
                  <a:srgbClr val="000000">
                    <a:alpha val="43137"/>
                  </a:srgbClr>
                </a:outerShdw>
              </a:effectLst>
              <a:latin typeface="Arial" pitchFamily="34" charset="0"/>
              <a:cs typeface="Arial" pitchFamily="34" charset="0"/>
            </a:endParaRPr>
          </a:p>
        </p:txBody>
      </p:sp>
    </p:spTree>
    <p:extLst>
      <p:ext uri="{BB962C8B-B14F-4D97-AF65-F5344CB8AC3E}">
        <p14:creationId xmlns:p14="http://schemas.microsoft.com/office/powerpoint/2010/main" val="290082497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pn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5">
            <a:alphaModFix amt="14000"/>
            <a:lum/>
          </a:blip>
          <a:srcRect/>
          <a:stretch>
            <a:fillRect l="22000" t="18000" r="22000" b="8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02920" y="311256"/>
            <a:ext cx="9052560" cy="1295400"/>
          </a:xfrm>
          <a:prstGeom prst="rect">
            <a:avLst/>
          </a:prstGeom>
        </p:spPr>
        <p:txBody>
          <a:bodyPr vert="horz" lIns="101882" tIns="50941" rIns="101882" bIns="50941" rtlCol="0" anchor="ctr">
            <a:normAutofit/>
          </a:bodyPr>
          <a:lstStyle/>
          <a:p>
            <a:r>
              <a:rPr lang="en-US"/>
              <a:t>Click to edit Master title style</a:t>
            </a:r>
          </a:p>
        </p:txBody>
      </p:sp>
      <p:sp>
        <p:nvSpPr>
          <p:cNvPr id="3" name="Text Placeholder 2"/>
          <p:cNvSpPr>
            <a:spLocks noGrp="1"/>
          </p:cNvSpPr>
          <p:nvPr>
            <p:ph type="body" idx="1"/>
          </p:nvPr>
        </p:nvSpPr>
        <p:spPr>
          <a:xfrm>
            <a:off x="502920" y="1813560"/>
            <a:ext cx="9052560" cy="5129425"/>
          </a:xfrm>
          <a:prstGeom prst="rect">
            <a:avLst/>
          </a:prstGeom>
        </p:spPr>
        <p:txBody>
          <a:bodyPr vert="horz" lIns="101882" tIns="50941" rIns="101882" bIns="50941"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Date Placeholder 3"/>
          <p:cNvSpPr>
            <a:spLocks noGrp="1"/>
          </p:cNvSpPr>
          <p:nvPr>
            <p:ph type="dt" sz="half" idx="2"/>
          </p:nvPr>
        </p:nvSpPr>
        <p:spPr>
          <a:xfrm>
            <a:off x="457200" y="7333244"/>
            <a:ext cx="4572000" cy="413808"/>
          </a:xfrm>
          <a:prstGeom prst="rect">
            <a:avLst/>
          </a:prstGeom>
        </p:spPr>
        <p:txBody>
          <a:bodyPr vert="horz" lIns="101882" tIns="50941" rIns="101882" bIns="50941" rtlCol="0" anchor="ctr"/>
          <a:lstStyle>
            <a:lvl1pPr algn="l">
              <a:defRPr lang="en-US" sz="1600" b="1" smtClean="0">
                <a:solidFill>
                  <a:schemeClr val="bg1"/>
                </a:solidFill>
                <a:effectLst>
                  <a:outerShdw blurRad="38100" dist="38100" dir="2700000" algn="tl">
                    <a:srgbClr val="000000">
                      <a:alpha val="43137"/>
                    </a:srgbClr>
                  </a:outerShdw>
                </a:effectLst>
                <a:latin typeface="Arial" pitchFamily="34" charset="0"/>
                <a:cs typeface="Arial" pitchFamily="34" charset="0"/>
              </a:defRPr>
            </a:lvl1pPr>
          </a:lstStyle>
          <a:p>
            <a:fld id="{A285C259-D3DD-4C31-A0CB-C26215BD9A4A}" type="datetime1">
              <a:rPr lang="en-US" smtClean="0"/>
              <a:t>3/11/2024</a:t>
            </a:fld>
            <a:endParaRPr lang="en-US" dirty="0"/>
          </a:p>
        </p:txBody>
      </p:sp>
      <p:sp>
        <p:nvSpPr>
          <p:cNvPr id="9" name="Date Placeholder 3"/>
          <p:cNvSpPr txBox="1">
            <a:spLocks/>
          </p:cNvSpPr>
          <p:nvPr userDrawn="1"/>
        </p:nvSpPr>
        <p:spPr>
          <a:xfrm>
            <a:off x="7315200" y="7333244"/>
            <a:ext cx="2346960" cy="413808"/>
          </a:xfrm>
          <a:prstGeom prst="rect">
            <a:avLst/>
          </a:prstGeom>
        </p:spPr>
        <p:txBody>
          <a:bodyPr vert="horz" lIns="101882" tIns="50941" rIns="101882" bIns="50941" rtlCol="0" anchor="ctr"/>
          <a:lstStyle>
            <a:defPPr>
              <a:defRPr lang="en-US"/>
            </a:defPPr>
            <a:lvl1pPr marL="0" algn="l" defTabSz="1018824" rtl="0" eaLnBrk="1" latinLnBrk="0" hangingPunct="1">
              <a:defRPr sz="1300" kern="1200">
                <a:solidFill>
                  <a:schemeClr val="tx1">
                    <a:tint val="75000"/>
                  </a:schemeClr>
                </a:solidFill>
                <a:latin typeface="+mn-lt"/>
                <a:ea typeface="+mn-ea"/>
                <a:cs typeface="+mn-cs"/>
              </a:defRPr>
            </a:lvl1pPr>
            <a:lvl2pPr marL="509412" algn="l" defTabSz="1018824" rtl="0" eaLnBrk="1" latinLnBrk="0" hangingPunct="1">
              <a:defRPr sz="2000" kern="1200">
                <a:solidFill>
                  <a:schemeClr val="tx1"/>
                </a:solidFill>
                <a:latin typeface="+mn-lt"/>
                <a:ea typeface="+mn-ea"/>
                <a:cs typeface="+mn-cs"/>
              </a:defRPr>
            </a:lvl2pPr>
            <a:lvl3pPr marL="1018824" algn="l" defTabSz="1018824" rtl="0" eaLnBrk="1" latinLnBrk="0" hangingPunct="1">
              <a:defRPr sz="2000" kern="1200">
                <a:solidFill>
                  <a:schemeClr val="tx1"/>
                </a:solidFill>
                <a:latin typeface="+mn-lt"/>
                <a:ea typeface="+mn-ea"/>
                <a:cs typeface="+mn-cs"/>
              </a:defRPr>
            </a:lvl3pPr>
            <a:lvl4pPr marL="1528237" algn="l" defTabSz="1018824" rtl="0" eaLnBrk="1" latinLnBrk="0" hangingPunct="1">
              <a:defRPr sz="2000" kern="1200">
                <a:solidFill>
                  <a:schemeClr val="tx1"/>
                </a:solidFill>
                <a:latin typeface="+mn-lt"/>
                <a:ea typeface="+mn-ea"/>
                <a:cs typeface="+mn-cs"/>
              </a:defRPr>
            </a:lvl4pPr>
            <a:lvl5pPr marL="2037649" algn="l" defTabSz="1018824" rtl="0" eaLnBrk="1" latinLnBrk="0" hangingPunct="1">
              <a:defRPr sz="2000" kern="1200">
                <a:solidFill>
                  <a:schemeClr val="tx1"/>
                </a:solidFill>
                <a:latin typeface="+mn-lt"/>
                <a:ea typeface="+mn-ea"/>
                <a:cs typeface="+mn-cs"/>
              </a:defRPr>
            </a:lvl5pPr>
            <a:lvl6pPr marL="2547061" algn="l" defTabSz="1018824" rtl="0" eaLnBrk="1" latinLnBrk="0" hangingPunct="1">
              <a:defRPr sz="2000" kern="1200">
                <a:solidFill>
                  <a:schemeClr val="tx1"/>
                </a:solidFill>
                <a:latin typeface="+mn-lt"/>
                <a:ea typeface="+mn-ea"/>
                <a:cs typeface="+mn-cs"/>
              </a:defRPr>
            </a:lvl6pPr>
            <a:lvl7pPr marL="3056473" algn="l" defTabSz="1018824" rtl="0" eaLnBrk="1" latinLnBrk="0" hangingPunct="1">
              <a:defRPr sz="2000" kern="1200">
                <a:solidFill>
                  <a:schemeClr val="tx1"/>
                </a:solidFill>
                <a:latin typeface="+mn-lt"/>
                <a:ea typeface="+mn-ea"/>
                <a:cs typeface="+mn-cs"/>
              </a:defRPr>
            </a:lvl7pPr>
            <a:lvl8pPr marL="3565886" algn="l" defTabSz="1018824" rtl="0" eaLnBrk="1" latinLnBrk="0" hangingPunct="1">
              <a:defRPr sz="2000" kern="1200">
                <a:solidFill>
                  <a:schemeClr val="tx1"/>
                </a:solidFill>
                <a:latin typeface="+mn-lt"/>
                <a:ea typeface="+mn-ea"/>
                <a:cs typeface="+mn-cs"/>
              </a:defRPr>
            </a:lvl8pPr>
            <a:lvl9pPr marL="4075298" algn="l" defTabSz="1018824" rtl="0" eaLnBrk="1" latinLnBrk="0" hangingPunct="1">
              <a:defRPr sz="2000" kern="1200">
                <a:solidFill>
                  <a:schemeClr val="tx1"/>
                </a:solidFill>
                <a:latin typeface="+mn-lt"/>
                <a:ea typeface="+mn-ea"/>
                <a:cs typeface="+mn-cs"/>
              </a:defRPr>
            </a:lvl9pPr>
          </a:lstStyle>
          <a:p>
            <a:pPr algn="r"/>
            <a:r>
              <a:rPr lang="en-US" sz="1600" b="1" dirty="0">
                <a:solidFill>
                  <a:schemeClr val="bg1"/>
                </a:solidFill>
                <a:effectLst>
                  <a:outerShdw blurRad="38100" dist="38100" dir="2700000" algn="tl">
                    <a:srgbClr val="000000">
                      <a:alpha val="43137"/>
                    </a:srgbClr>
                  </a:outerShdw>
                </a:effectLst>
                <a:latin typeface="Arial" pitchFamily="34" charset="0"/>
                <a:cs typeface="Arial" pitchFamily="34" charset="0"/>
              </a:rPr>
              <a:t> Slide </a:t>
            </a:r>
            <a:fld id="{1CFA0374-07B2-4B2E-9F6F-95E1FD74CF4E}" type="slidenum">
              <a:rPr lang="en-US" sz="1600" b="1" smtClean="0">
                <a:solidFill>
                  <a:schemeClr val="bg1"/>
                </a:solidFill>
                <a:effectLst>
                  <a:outerShdw blurRad="38100" dist="38100" dir="2700000" algn="tl">
                    <a:srgbClr val="000000">
                      <a:alpha val="43137"/>
                    </a:srgbClr>
                  </a:outerShdw>
                </a:effectLst>
                <a:latin typeface="Arial" pitchFamily="34" charset="0"/>
                <a:cs typeface="Arial" pitchFamily="34" charset="0"/>
              </a:rPr>
              <a:pPr algn="r"/>
              <a:t>‹#›</a:t>
            </a:fld>
            <a:endParaRPr lang="en-US" sz="1600" b="1" dirty="0">
              <a:solidFill>
                <a:schemeClr val="bg1"/>
              </a:solidFill>
              <a:effectLst>
                <a:outerShdw blurRad="38100" dist="38100" dir="2700000" algn="tl">
                  <a:srgbClr val="000000">
                    <a:alpha val="43137"/>
                  </a:srgbClr>
                </a:outerShdw>
              </a:effectLst>
              <a:latin typeface="Arial" pitchFamily="34" charset="0"/>
              <a:cs typeface="Arial" pitchFamily="34" charset="0"/>
            </a:endParaRPr>
          </a:p>
        </p:txBody>
      </p:sp>
    </p:spTree>
    <p:extLst>
      <p:ext uri="{BB962C8B-B14F-4D97-AF65-F5344CB8AC3E}">
        <p14:creationId xmlns:p14="http://schemas.microsoft.com/office/powerpoint/2010/main" val="115998280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0" r:id="rId3"/>
  </p:sldLayoutIdLst>
  <p:hf hdr="0"/>
  <p:txStyles>
    <p:titleStyle>
      <a:lvl1pPr algn="ctr" defTabSz="1018824" rtl="0" eaLnBrk="1" latinLnBrk="0" hangingPunct="1">
        <a:spcBef>
          <a:spcPct val="0"/>
        </a:spcBef>
        <a:buNone/>
        <a:defRPr sz="4900" kern="1200">
          <a:solidFill>
            <a:schemeClr val="tx1"/>
          </a:solidFill>
          <a:latin typeface="+mj-lt"/>
          <a:ea typeface="+mj-ea"/>
          <a:cs typeface="+mj-cs"/>
        </a:defRPr>
      </a:lvl1pPr>
    </p:titleStyle>
    <p:bodyStyle>
      <a:lvl1pPr marL="382059" indent="-382059" algn="l" defTabSz="1018824" rtl="0" eaLnBrk="1" latinLnBrk="0" hangingPunct="1">
        <a:spcBef>
          <a:spcPct val="20000"/>
        </a:spcBef>
        <a:buFont typeface="Arial" pitchFamily="34" charset="0"/>
        <a:buChar char="•"/>
        <a:defRPr sz="3600" kern="1200">
          <a:solidFill>
            <a:schemeClr val="tx1"/>
          </a:solidFill>
          <a:latin typeface="+mn-lt"/>
          <a:ea typeface="+mn-ea"/>
          <a:cs typeface="+mn-cs"/>
        </a:defRPr>
      </a:lvl1pPr>
      <a:lvl2pPr marL="827795" indent="-318383" algn="l" defTabSz="1018824" rtl="0" eaLnBrk="1" latinLnBrk="0" hangingPunct="1">
        <a:spcBef>
          <a:spcPct val="20000"/>
        </a:spcBef>
        <a:buFont typeface="Arial" pitchFamily="34" charset="0"/>
        <a:buChar char="–"/>
        <a:defRPr sz="3100" kern="1200">
          <a:solidFill>
            <a:schemeClr val="tx1"/>
          </a:solidFill>
          <a:latin typeface="+mn-lt"/>
          <a:ea typeface="+mn-ea"/>
          <a:cs typeface="+mn-cs"/>
        </a:defRPr>
      </a:lvl2pPr>
      <a:lvl3pPr marL="1273531" indent="-254706" algn="l" defTabSz="1018824" rtl="0" eaLnBrk="1" latinLnBrk="0" hangingPunct="1">
        <a:spcBef>
          <a:spcPct val="20000"/>
        </a:spcBef>
        <a:buFont typeface="Arial" pitchFamily="34" charset="0"/>
        <a:buChar char="•"/>
        <a:defRPr sz="2700" kern="1200">
          <a:solidFill>
            <a:schemeClr val="tx1"/>
          </a:solidFill>
          <a:latin typeface="+mn-lt"/>
          <a:ea typeface="+mn-ea"/>
          <a:cs typeface="+mn-cs"/>
        </a:defRPr>
      </a:lvl3pPr>
      <a:lvl4pPr marL="1782943" indent="-254706" algn="l" defTabSz="1018824" rtl="0" eaLnBrk="1" latinLnBrk="0" hangingPunct="1">
        <a:spcBef>
          <a:spcPct val="20000"/>
        </a:spcBef>
        <a:buFont typeface="Arial" pitchFamily="34" charset="0"/>
        <a:buChar char="–"/>
        <a:defRPr sz="2200" kern="1200">
          <a:solidFill>
            <a:schemeClr val="tx1"/>
          </a:solidFill>
          <a:latin typeface="+mn-lt"/>
          <a:ea typeface="+mn-ea"/>
          <a:cs typeface="+mn-cs"/>
        </a:defRPr>
      </a:lvl4pPr>
      <a:lvl5pPr marL="2292355" indent="-254706" algn="l" defTabSz="1018824" rtl="0" eaLnBrk="1" latinLnBrk="0" hangingPunct="1">
        <a:spcBef>
          <a:spcPct val="20000"/>
        </a:spcBef>
        <a:buFont typeface="Arial" pitchFamily="34" charset="0"/>
        <a:buChar char="»"/>
        <a:defRPr sz="2200" kern="1200">
          <a:solidFill>
            <a:schemeClr val="tx1"/>
          </a:solidFill>
          <a:latin typeface="+mn-lt"/>
          <a:ea typeface="+mn-ea"/>
          <a:cs typeface="+mn-cs"/>
        </a:defRPr>
      </a:lvl5pPr>
      <a:lvl6pPr marL="2801767" indent="-254706" algn="l" defTabSz="1018824" rtl="0" eaLnBrk="1" latinLnBrk="0" hangingPunct="1">
        <a:spcBef>
          <a:spcPct val="20000"/>
        </a:spcBef>
        <a:buFont typeface="Arial" pitchFamily="34" charset="0"/>
        <a:buChar char="•"/>
        <a:defRPr sz="2200" kern="1200">
          <a:solidFill>
            <a:schemeClr val="tx1"/>
          </a:solidFill>
          <a:latin typeface="+mn-lt"/>
          <a:ea typeface="+mn-ea"/>
          <a:cs typeface="+mn-cs"/>
        </a:defRPr>
      </a:lvl6pPr>
      <a:lvl7pPr marL="3311180" indent="-254706" algn="l" defTabSz="1018824" rtl="0" eaLnBrk="1" latinLnBrk="0" hangingPunct="1">
        <a:spcBef>
          <a:spcPct val="20000"/>
        </a:spcBef>
        <a:buFont typeface="Arial" pitchFamily="34" charset="0"/>
        <a:buChar char="•"/>
        <a:defRPr sz="2200" kern="1200">
          <a:solidFill>
            <a:schemeClr val="tx1"/>
          </a:solidFill>
          <a:latin typeface="+mn-lt"/>
          <a:ea typeface="+mn-ea"/>
          <a:cs typeface="+mn-cs"/>
        </a:defRPr>
      </a:lvl7pPr>
      <a:lvl8pPr marL="3820592" indent="-254706" algn="l" defTabSz="1018824" rtl="0" eaLnBrk="1" latinLnBrk="0" hangingPunct="1">
        <a:spcBef>
          <a:spcPct val="20000"/>
        </a:spcBef>
        <a:buFont typeface="Arial" pitchFamily="34" charset="0"/>
        <a:buChar char="•"/>
        <a:defRPr sz="2200" kern="1200">
          <a:solidFill>
            <a:schemeClr val="tx1"/>
          </a:solidFill>
          <a:latin typeface="+mn-lt"/>
          <a:ea typeface="+mn-ea"/>
          <a:cs typeface="+mn-cs"/>
        </a:defRPr>
      </a:lvl8pPr>
      <a:lvl9pPr marL="4330004" indent="-254706" algn="l" defTabSz="1018824" rtl="0" eaLnBrk="1" latinLnBrk="0" hangingPunct="1">
        <a:spcBef>
          <a:spcPct val="20000"/>
        </a:spcBef>
        <a:buFont typeface="Arial" pitchFamily="34" charset="0"/>
        <a:buChar char="•"/>
        <a:defRPr sz="2200" kern="1200">
          <a:solidFill>
            <a:schemeClr val="tx1"/>
          </a:solidFill>
          <a:latin typeface="+mn-lt"/>
          <a:ea typeface="+mn-ea"/>
          <a:cs typeface="+mn-cs"/>
        </a:defRPr>
      </a:lvl9pPr>
    </p:bodyStyle>
    <p:otherStyle>
      <a:defPPr>
        <a:defRPr lang="en-US"/>
      </a:defPPr>
      <a:lvl1pPr marL="0" algn="l" defTabSz="1018824" rtl="0" eaLnBrk="1" latinLnBrk="0" hangingPunct="1">
        <a:defRPr sz="2000" kern="1200">
          <a:solidFill>
            <a:schemeClr val="tx1"/>
          </a:solidFill>
          <a:latin typeface="+mn-lt"/>
          <a:ea typeface="+mn-ea"/>
          <a:cs typeface="+mn-cs"/>
        </a:defRPr>
      </a:lvl1pPr>
      <a:lvl2pPr marL="509412" algn="l" defTabSz="1018824" rtl="0" eaLnBrk="1" latinLnBrk="0" hangingPunct="1">
        <a:defRPr sz="2000" kern="1200">
          <a:solidFill>
            <a:schemeClr val="tx1"/>
          </a:solidFill>
          <a:latin typeface="+mn-lt"/>
          <a:ea typeface="+mn-ea"/>
          <a:cs typeface="+mn-cs"/>
        </a:defRPr>
      </a:lvl2pPr>
      <a:lvl3pPr marL="1018824" algn="l" defTabSz="1018824" rtl="0" eaLnBrk="1" latinLnBrk="0" hangingPunct="1">
        <a:defRPr sz="2000" kern="1200">
          <a:solidFill>
            <a:schemeClr val="tx1"/>
          </a:solidFill>
          <a:latin typeface="+mn-lt"/>
          <a:ea typeface="+mn-ea"/>
          <a:cs typeface="+mn-cs"/>
        </a:defRPr>
      </a:lvl3pPr>
      <a:lvl4pPr marL="1528237" algn="l" defTabSz="1018824" rtl="0" eaLnBrk="1" latinLnBrk="0" hangingPunct="1">
        <a:defRPr sz="2000" kern="1200">
          <a:solidFill>
            <a:schemeClr val="tx1"/>
          </a:solidFill>
          <a:latin typeface="+mn-lt"/>
          <a:ea typeface="+mn-ea"/>
          <a:cs typeface="+mn-cs"/>
        </a:defRPr>
      </a:lvl4pPr>
      <a:lvl5pPr marL="2037649" algn="l" defTabSz="1018824" rtl="0" eaLnBrk="1" latinLnBrk="0" hangingPunct="1">
        <a:defRPr sz="2000" kern="1200">
          <a:solidFill>
            <a:schemeClr val="tx1"/>
          </a:solidFill>
          <a:latin typeface="+mn-lt"/>
          <a:ea typeface="+mn-ea"/>
          <a:cs typeface="+mn-cs"/>
        </a:defRPr>
      </a:lvl5pPr>
      <a:lvl6pPr marL="2547061" algn="l" defTabSz="1018824" rtl="0" eaLnBrk="1" latinLnBrk="0" hangingPunct="1">
        <a:defRPr sz="2000" kern="1200">
          <a:solidFill>
            <a:schemeClr val="tx1"/>
          </a:solidFill>
          <a:latin typeface="+mn-lt"/>
          <a:ea typeface="+mn-ea"/>
          <a:cs typeface="+mn-cs"/>
        </a:defRPr>
      </a:lvl6pPr>
      <a:lvl7pPr marL="3056473" algn="l" defTabSz="1018824" rtl="0" eaLnBrk="1" latinLnBrk="0" hangingPunct="1">
        <a:defRPr sz="2000" kern="1200">
          <a:solidFill>
            <a:schemeClr val="tx1"/>
          </a:solidFill>
          <a:latin typeface="+mn-lt"/>
          <a:ea typeface="+mn-ea"/>
          <a:cs typeface="+mn-cs"/>
        </a:defRPr>
      </a:lvl7pPr>
      <a:lvl8pPr marL="3565886" algn="l" defTabSz="1018824" rtl="0" eaLnBrk="1" latinLnBrk="0" hangingPunct="1">
        <a:defRPr sz="2000" kern="1200">
          <a:solidFill>
            <a:schemeClr val="tx1"/>
          </a:solidFill>
          <a:latin typeface="+mn-lt"/>
          <a:ea typeface="+mn-ea"/>
          <a:cs typeface="+mn-cs"/>
        </a:defRPr>
      </a:lvl8pPr>
      <a:lvl9pPr marL="4075298" algn="l" defTabSz="1018824" rtl="0" eaLnBrk="1" latinLnBrk="0" hangingPunct="1">
        <a:defRPr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4.xml.rels><?xml version="1.0" encoding="UTF-8" standalone="yes"?>
<Relationships xmlns="http://schemas.openxmlformats.org/package/2006/relationships"><Relationship Id="rId8" Type="http://schemas.openxmlformats.org/officeDocument/2006/relationships/image" Target="../media/image14.jpeg"/><Relationship Id="rId3" Type="http://schemas.openxmlformats.org/officeDocument/2006/relationships/image" Target="../media/image9.jpg"/><Relationship Id="rId7" Type="http://schemas.openxmlformats.org/officeDocument/2006/relationships/image" Target="../media/image13.jpe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12.jpeg"/><Relationship Id="rId5" Type="http://schemas.openxmlformats.org/officeDocument/2006/relationships/image" Target="../media/image11.jpeg"/><Relationship Id="rId4" Type="http://schemas.openxmlformats.org/officeDocument/2006/relationships/image" Target="../media/image10.jpeg"/></Relationships>
</file>

<file path=ppt/slides/_rels/slide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8.jpeg"/></Relationships>
</file>

<file path=ppt/slides/_rels/slide3.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8.png"/><Relationship Id="rId7" Type="http://schemas.openxmlformats.org/officeDocument/2006/relationships/diagramColors" Target="../diagrams/colors1.xml"/><Relationship Id="rId2" Type="http://schemas.openxmlformats.org/officeDocument/2006/relationships/customXml" Target="../ink/ink1.xml"/><Relationship Id="rId1" Type="http://schemas.openxmlformats.org/officeDocument/2006/relationships/slideLayout" Target="../slideLayouts/slideLayout2.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4.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customXml" Target="../ink/ink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customXml" Target="../ink/ink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14"/>
          <p:cNvSpPr txBox="1">
            <a:spLocks/>
          </p:cNvSpPr>
          <p:nvPr/>
        </p:nvSpPr>
        <p:spPr>
          <a:xfrm>
            <a:off x="6592250" y="3539925"/>
            <a:ext cx="3466150" cy="3810000"/>
          </a:xfrm>
          <a:prstGeom prst="rect">
            <a:avLst/>
          </a:prstGeom>
          <a:noFill/>
        </p:spPr>
        <p:txBody>
          <a:bodyPr wrap="square" rtlCol="0" anchor="b">
            <a:noAutofit/>
          </a:bodyPr>
          <a:lstStyle/>
          <a:p>
            <a:pPr algn="ctr">
              <a:spcBef>
                <a:spcPts val="600"/>
              </a:spcBef>
            </a:pPr>
            <a:r>
              <a:rPr lang="en-US" b="1" dirty="0">
                <a:latin typeface="Arial" panose="020B0604020202020204" pitchFamily="34" charset="0"/>
                <a:ea typeface="MS Mincho" panose="02020609040205080304" pitchFamily="49" charset="-128"/>
              </a:rPr>
              <a:t>Summary of Accomplishments </a:t>
            </a:r>
          </a:p>
          <a:p>
            <a:pPr algn="ctr">
              <a:spcBef>
                <a:spcPts val="600"/>
              </a:spcBef>
            </a:pPr>
            <a:r>
              <a:rPr lang="en-US" b="1" dirty="0">
                <a:latin typeface="Arial" panose="020B0604020202020204" pitchFamily="34" charset="0"/>
                <a:ea typeface="MS Mincho" panose="02020609040205080304" pitchFamily="49" charset="-128"/>
              </a:rPr>
              <a:t>State and Federal Efforts</a:t>
            </a:r>
          </a:p>
          <a:p>
            <a:pPr algn="ctr">
              <a:spcBef>
                <a:spcPts val="600"/>
              </a:spcBef>
            </a:pPr>
            <a:br>
              <a:rPr lang="en-US" b="1" dirty="0">
                <a:latin typeface="Arial" panose="020B0604020202020204" pitchFamily="34" charset="0"/>
                <a:ea typeface="MS Mincho" panose="02020609040205080304" pitchFamily="49" charset="-128"/>
              </a:rPr>
            </a:br>
            <a:r>
              <a:rPr lang="en-US" b="1" dirty="0">
                <a:latin typeface="Arial" panose="020B0604020202020204" pitchFamily="34" charset="0"/>
                <a:ea typeface="MS Mincho" panose="02020609040205080304" pitchFamily="49" charset="-128"/>
              </a:rPr>
              <a:t>March 12, 2024</a:t>
            </a:r>
            <a:endParaRPr lang="en-US" dirty="0">
              <a:latin typeface="Times New Roman" panose="02020603050405020304" pitchFamily="18" charset="0"/>
              <a:ea typeface="MS Mincho" panose="02020609040205080304" pitchFamily="49" charset="-128"/>
            </a:endParaRPr>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b="71333"/>
          <a:stretch/>
        </p:blipFill>
        <p:spPr>
          <a:xfrm>
            <a:off x="1043650" y="6400800"/>
            <a:ext cx="4343400" cy="1143000"/>
          </a:xfrm>
          <a:prstGeom prst="rect">
            <a:avLst/>
          </a:prstGeom>
        </p:spPr>
      </p:pic>
      <p:sp>
        <p:nvSpPr>
          <p:cNvPr id="7" name="TextBox 6"/>
          <p:cNvSpPr txBox="1"/>
          <p:nvPr/>
        </p:nvSpPr>
        <p:spPr>
          <a:xfrm>
            <a:off x="304801" y="6580484"/>
            <a:ext cx="5463250" cy="769441"/>
          </a:xfrm>
          <a:prstGeom prst="rect">
            <a:avLst/>
          </a:prstGeom>
          <a:noFill/>
        </p:spPr>
        <p:txBody>
          <a:bodyPr wrap="square" rtlCol="0">
            <a:spAutoFit/>
          </a:bodyPr>
          <a:lstStyle/>
          <a:p>
            <a:pPr algn="ctr"/>
            <a:r>
              <a:rPr lang="en-US" sz="1100" b="1" dirty="0">
                <a:solidFill>
                  <a:schemeClr val="bg1"/>
                </a:solidFill>
                <a:latin typeface="Arial" panose="020B0604020202020204" pitchFamily="34" charset="0"/>
                <a:cs typeface="Arial" panose="020B0604020202020204" pitchFamily="34" charset="0"/>
              </a:rPr>
              <a:t>WWW.TOWNSENDPA.COM</a:t>
            </a:r>
          </a:p>
          <a:p>
            <a:pPr algn="ctr"/>
            <a:endParaRPr lang="en-US" sz="1100" b="1" dirty="0">
              <a:solidFill>
                <a:schemeClr val="bg1"/>
              </a:solidFill>
              <a:latin typeface="Arial" panose="020B0604020202020204" pitchFamily="34" charset="0"/>
              <a:cs typeface="Arial" panose="020B0604020202020204" pitchFamily="34" charset="0"/>
            </a:endParaRPr>
          </a:p>
          <a:p>
            <a:pPr algn="ctr"/>
            <a:r>
              <a:rPr lang="en-US" sz="1100" b="1" dirty="0">
                <a:solidFill>
                  <a:schemeClr val="bg1"/>
                </a:solidFill>
                <a:latin typeface="Arial" panose="020B0604020202020204" pitchFamily="34" charset="0"/>
                <a:cs typeface="Arial" panose="020B0604020202020204" pitchFamily="34" charset="0"/>
              </a:rPr>
              <a:t>SACRAMENTO </a:t>
            </a:r>
            <a:r>
              <a:rPr lang="en-US" sz="900" b="1" dirty="0">
                <a:solidFill>
                  <a:schemeClr val="bg1"/>
                </a:solidFill>
                <a:latin typeface="Arial" panose="020B0604020202020204" pitchFamily="34" charset="0"/>
                <a:cs typeface="Arial" panose="020B0604020202020204" pitchFamily="34" charset="0"/>
              </a:rPr>
              <a:t>•</a:t>
            </a:r>
            <a:r>
              <a:rPr lang="en-US" sz="1100" b="1" dirty="0">
                <a:solidFill>
                  <a:schemeClr val="bg1"/>
                </a:solidFill>
                <a:latin typeface="Arial" panose="020B0604020202020204" pitchFamily="34" charset="0"/>
                <a:cs typeface="Arial" panose="020B0604020202020204" pitchFamily="34" charset="0"/>
              </a:rPr>
              <a:t> WASHINGTON DC</a:t>
            </a:r>
          </a:p>
          <a:p>
            <a:pPr algn="ctr"/>
            <a:r>
              <a:rPr lang="en-US" sz="1100" b="1" dirty="0">
                <a:solidFill>
                  <a:schemeClr val="bg1"/>
                </a:solidFill>
                <a:latin typeface="Arial" panose="020B0604020202020204" pitchFamily="34" charset="0"/>
                <a:cs typeface="Arial" panose="020B0604020202020204" pitchFamily="34" charset="0"/>
              </a:rPr>
              <a:t>NORTHERN CALIFORNIA </a:t>
            </a:r>
            <a:r>
              <a:rPr lang="en-US" sz="900" b="1" dirty="0">
                <a:solidFill>
                  <a:schemeClr val="bg1"/>
                </a:solidFill>
                <a:latin typeface="Arial" panose="020B0604020202020204" pitchFamily="34" charset="0"/>
                <a:cs typeface="Arial" panose="020B0604020202020204" pitchFamily="34" charset="0"/>
              </a:rPr>
              <a:t>•</a:t>
            </a:r>
            <a:r>
              <a:rPr lang="en-US" sz="1100" b="1" dirty="0">
                <a:solidFill>
                  <a:schemeClr val="bg1"/>
                </a:solidFill>
                <a:latin typeface="Arial" panose="020B0604020202020204" pitchFamily="34" charset="0"/>
                <a:cs typeface="Arial" panose="020B0604020202020204" pitchFamily="34" charset="0"/>
              </a:rPr>
              <a:t> CENTRAL CALIFORNIA </a:t>
            </a:r>
            <a:r>
              <a:rPr lang="en-US" sz="900" b="1" dirty="0">
                <a:solidFill>
                  <a:schemeClr val="bg1"/>
                </a:solidFill>
                <a:latin typeface="Arial" panose="020B0604020202020204" pitchFamily="34" charset="0"/>
                <a:cs typeface="Arial" panose="020B0604020202020204" pitchFamily="34" charset="0"/>
              </a:rPr>
              <a:t>• </a:t>
            </a:r>
            <a:r>
              <a:rPr lang="en-US" sz="1100" b="1" dirty="0">
                <a:solidFill>
                  <a:schemeClr val="bg1"/>
                </a:solidFill>
                <a:latin typeface="Arial" panose="020B0604020202020204" pitchFamily="34" charset="0"/>
                <a:cs typeface="Arial" panose="020B0604020202020204" pitchFamily="34" charset="0"/>
              </a:rPr>
              <a:t>SOUTHERN CALIFORNIA</a:t>
            </a:r>
          </a:p>
        </p:txBody>
      </p:sp>
      <p:pic>
        <p:nvPicPr>
          <p:cNvPr id="1026" name="Picture 2" descr="City of Gardena – City of Opportunity">
            <a:extLst>
              <a:ext uri="{FF2B5EF4-FFF2-40B4-BE49-F238E27FC236}">
                <a16:creationId xmlns:a16="http://schemas.microsoft.com/office/drawing/2014/main" id="{D7644D5D-AD51-1B86-D47B-2279B46DBABE}"/>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296625" y="2857500"/>
            <a:ext cx="2057400" cy="2057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0497312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10000"/>
            <a:lum/>
          </a:blip>
          <a:srcRect/>
          <a:stretch>
            <a:fillRect l="22000" t="18000" r="22000" b="8000"/>
          </a:stretch>
        </a:blipFill>
        <a:effectLst/>
      </p:bgPr>
    </p:bg>
    <p:spTree>
      <p:nvGrpSpPr>
        <p:cNvPr id="1" name="">
          <a:extLst>
            <a:ext uri="{FF2B5EF4-FFF2-40B4-BE49-F238E27FC236}">
              <a16:creationId xmlns:a16="http://schemas.microsoft.com/office/drawing/2014/main" id="{04E56F65-7BAA-6466-6802-6F14DCFE485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6D08EE0-2688-6735-88D4-4E4A29FC2F82}"/>
              </a:ext>
            </a:extLst>
          </p:cNvPr>
          <p:cNvSpPr>
            <a:spLocks noGrp="1"/>
          </p:cNvSpPr>
          <p:nvPr>
            <p:ph type="title"/>
          </p:nvPr>
        </p:nvSpPr>
        <p:spPr/>
        <p:txBody>
          <a:bodyPr>
            <a:normAutofit/>
          </a:bodyPr>
          <a:lstStyle/>
          <a:p>
            <a:r>
              <a:rPr lang="en-US" sz="3600" dirty="0"/>
              <a:t>Current TPA Efforts (Continued)</a:t>
            </a:r>
          </a:p>
        </p:txBody>
      </p:sp>
      <p:sp>
        <p:nvSpPr>
          <p:cNvPr id="3" name="Content Placeholder 2">
            <a:extLst>
              <a:ext uri="{FF2B5EF4-FFF2-40B4-BE49-F238E27FC236}">
                <a16:creationId xmlns:a16="http://schemas.microsoft.com/office/drawing/2014/main" id="{8A804B99-BCCF-065C-8933-C4B58EE11AEA}"/>
              </a:ext>
            </a:extLst>
          </p:cNvPr>
          <p:cNvSpPr>
            <a:spLocks noGrp="1"/>
          </p:cNvSpPr>
          <p:nvPr>
            <p:ph idx="1"/>
          </p:nvPr>
        </p:nvSpPr>
        <p:spPr>
          <a:xfrm>
            <a:off x="251460" y="1905000"/>
            <a:ext cx="9555480" cy="4876799"/>
          </a:xfrm>
        </p:spPr>
        <p:txBody>
          <a:bodyPr>
            <a:normAutofit fontScale="92500" lnSpcReduction="20000"/>
          </a:bodyPr>
          <a:lstStyle/>
          <a:p>
            <a:pPr marL="0" indent="0" algn="ctr">
              <a:buNone/>
            </a:pPr>
            <a:r>
              <a:rPr lang="en-US" sz="3000" b="1" i="1" dirty="0">
                <a:latin typeface="Arial" panose="020B0604020202020204" pitchFamily="34" charset="0"/>
                <a:cs typeface="Arial" panose="020B0604020202020204" pitchFamily="34" charset="0"/>
              </a:rPr>
              <a:t>State Legislative Efforts</a:t>
            </a:r>
          </a:p>
          <a:p>
            <a:pPr marL="0" indent="0" algn="ctr">
              <a:buNone/>
            </a:pPr>
            <a:endParaRPr lang="en-US" sz="2800" b="1" i="1" dirty="0">
              <a:latin typeface="Arial" panose="020B0604020202020204" pitchFamily="34" charset="0"/>
              <a:cs typeface="Arial" panose="020B0604020202020204" pitchFamily="34" charset="0"/>
            </a:endParaRPr>
          </a:p>
          <a:p>
            <a:pPr marL="0" marR="0" lvl="0" indent="0" algn="ctr" defTabSz="1018824" rtl="0" eaLnBrk="1" fontAlgn="auto" latinLnBrk="0" hangingPunct="1">
              <a:lnSpc>
                <a:spcPct val="100000"/>
              </a:lnSpc>
              <a:spcBef>
                <a:spcPct val="20000"/>
              </a:spcBef>
              <a:spcAft>
                <a:spcPts val="0"/>
              </a:spcAft>
              <a:buClrTx/>
              <a:buSzTx/>
              <a:buFont typeface="Arial" pitchFamily="34" charset="0"/>
              <a:buNone/>
              <a:tabLst/>
              <a:defRPr/>
            </a:pPr>
            <a:endParaRPr kumimoji="0" lang="en-US" sz="2600" b="1" i="1"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a:p>
            <a:pPr marL="0" marR="0" lvl="0" indent="0" algn="just" defTabSz="1018824" rtl="0" eaLnBrk="1" fontAlgn="auto" latinLnBrk="0" hangingPunct="1">
              <a:lnSpc>
                <a:spcPct val="100000"/>
              </a:lnSpc>
              <a:spcBef>
                <a:spcPct val="20000"/>
              </a:spcBef>
              <a:spcAft>
                <a:spcPts val="0"/>
              </a:spcAft>
              <a:buClrTx/>
              <a:buSzTx/>
              <a:buFont typeface="Arial" pitchFamily="34" charset="0"/>
              <a:buNone/>
              <a:tabLst/>
              <a:defRPr/>
            </a:pPr>
            <a:r>
              <a:rPr kumimoji="0" lang="en-US" sz="26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With the beginning of the 2024 State Legislative Session, many new pieces of legislation have been introduced until the bill introduction deadline on February 16. </a:t>
            </a:r>
          </a:p>
          <a:p>
            <a:pPr marL="0" marR="0" lvl="0" indent="0" algn="just" defTabSz="1018824" rtl="0" eaLnBrk="1" fontAlgn="auto" latinLnBrk="0" hangingPunct="1">
              <a:lnSpc>
                <a:spcPct val="100000"/>
              </a:lnSpc>
              <a:spcBef>
                <a:spcPct val="20000"/>
              </a:spcBef>
              <a:spcAft>
                <a:spcPts val="0"/>
              </a:spcAft>
              <a:buClrTx/>
              <a:buSzTx/>
              <a:buFont typeface="Arial" pitchFamily="34" charset="0"/>
              <a:buNone/>
              <a:tabLst/>
              <a:defRPr/>
            </a:pPr>
            <a:endParaRPr kumimoji="0" lang="en-US" sz="26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a:p>
            <a:pPr marL="0" marR="0" lvl="0" indent="0" algn="just" defTabSz="1018824" rtl="0" eaLnBrk="1" fontAlgn="auto" latinLnBrk="0" hangingPunct="1">
              <a:lnSpc>
                <a:spcPct val="100000"/>
              </a:lnSpc>
              <a:spcBef>
                <a:spcPct val="20000"/>
              </a:spcBef>
              <a:spcAft>
                <a:spcPts val="0"/>
              </a:spcAft>
              <a:buClrTx/>
              <a:buSzTx/>
              <a:buFont typeface="Arial" pitchFamily="34" charset="0"/>
              <a:buNone/>
              <a:tabLst/>
              <a:defRPr/>
            </a:pPr>
            <a:r>
              <a:rPr kumimoji="0" lang="en-US" sz="26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While many bills are still in spot form and lack substantive language, legislative trends include firearm safety regulations, fatal drug overdose prevention, housing streamlining, and climate resiliency programs.</a:t>
            </a:r>
          </a:p>
          <a:p>
            <a:pPr marL="0" marR="0" lvl="0" indent="0" algn="just" defTabSz="1018824" rtl="0" eaLnBrk="1" fontAlgn="auto" latinLnBrk="0" hangingPunct="1">
              <a:lnSpc>
                <a:spcPct val="100000"/>
              </a:lnSpc>
              <a:spcBef>
                <a:spcPct val="20000"/>
              </a:spcBef>
              <a:spcAft>
                <a:spcPts val="0"/>
              </a:spcAft>
              <a:buClrTx/>
              <a:buSzTx/>
              <a:buFont typeface="Arial" pitchFamily="34" charset="0"/>
              <a:buNone/>
              <a:tabLst/>
              <a:defRPr/>
            </a:pPr>
            <a:endParaRPr kumimoji="0" lang="en-US" sz="26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a:p>
            <a:pPr marL="0" marR="0" lvl="0" indent="0" algn="just" defTabSz="1018824" rtl="0" eaLnBrk="1" fontAlgn="auto" latinLnBrk="0" hangingPunct="1">
              <a:lnSpc>
                <a:spcPct val="100000"/>
              </a:lnSpc>
              <a:spcBef>
                <a:spcPct val="20000"/>
              </a:spcBef>
              <a:spcAft>
                <a:spcPts val="0"/>
              </a:spcAft>
              <a:buClrTx/>
              <a:buSzTx/>
              <a:buFont typeface="Arial" pitchFamily="34" charset="0"/>
              <a:buNone/>
              <a:tabLst/>
              <a:defRPr/>
            </a:pPr>
            <a:r>
              <a:rPr kumimoji="0" lang="en-US" sz="26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One bill we are watching closely for the City is SB 549 (Newman)</a:t>
            </a:r>
          </a:p>
          <a:p>
            <a:pPr marL="0" marR="0" lvl="0" indent="0" algn="just" defTabSz="1018824" rtl="0" eaLnBrk="1" fontAlgn="auto" latinLnBrk="0" hangingPunct="1">
              <a:lnSpc>
                <a:spcPct val="100000"/>
              </a:lnSpc>
              <a:spcBef>
                <a:spcPct val="20000"/>
              </a:spcBef>
              <a:spcAft>
                <a:spcPts val="0"/>
              </a:spcAft>
              <a:buClrTx/>
              <a:buSzTx/>
              <a:buFont typeface="Arial" pitchFamily="34" charset="0"/>
              <a:buNone/>
              <a:tabLst/>
              <a:defRPr/>
            </a:pPr>
            <a:r>
              <a:rPr kumimoji="0" lang="en-US" sz="26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Gaming: Tribal Declaratory Relief Act of 2023</a:t>
            </a:r>
          </a:p>
        </p:txBody>
      </p:sp>
      <p:sp>
        <p:nvSpPr>
          <p:cNvPr id="4" name="Date Placeholder 3">
            <a:extLst>
              <a:ext uri="{FF2B5EF4-FFF2-40B4-BE49-F238E27FC236}">
                <a16:creationId xmlns:a16="http://schemas.microsoft.com/office/drawing/2014/main" id="{3B4093FA-43CA-8E5C-B1DB-BE9732235B54}"/>
              </a:ext>
            </a:extLst>
          </p:cNvPr>
          <p:cNvSpPr>
            <a:spLocks noGrp="1"/>
          </p:cNvSpPr>
          <p:nvPr>
            <p:ph type="dt" sz="half" idx="10"/>
          </p:nvPr>
        </p:nvSpPr>
        <p:spPr/>
        <p:txBody>
          <a:bodyPr/>
          <a:lstStyle/>
          <a:p>
            <a:r>
              <a:rPr lang="en-US"/>
              <a:t>State and Federal Advocacy Update  |  Townsend Public Affairs</a:t>
            </a:r>
            <a:endParaRPr lang="en-US" dirty="0"/>
          </a:p>
        </p:txBody>
      </p:sp>
    </p:spTree>
    <p:extLst>
      <p:ext uri="{BB962C8B-B14F-4D97-AF65-F5344CB8AC3E}">
        <p14:creationId xmlns:p14="http://schemas.microsoft.com/office/powerpoint/2010/main" val="387153714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10000"/>
            <a:lum/>
          </a:blip>
          <a:srcRect/>
          <a:stretch>
            <a:fillRect l="22000" t="18000" r="22000" b="8000"/>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6C6931-8D92-7615-62CA-8EAE53A553CE}"/>
              </a:ext>
            </a:extLst>
          </p:cNvPr>
          <p:cNvSpPr>
            <a:spLocks noGrp="1"/>
          </p:cNvSpPr>
          <p:nvPr>
            <p:ph type="title"/>
          </p:nvPr>
        </p:nvSpPr>
        <p:spPr/>
        <p:txBody>
          <a:bodyPr>
            <a:normAutofit/>
          </a:bodyPr>
          <a:lstStyle/>
          <a:p>
            <a:r>
              <a:rPr lang="en-US" sz="3600" dirty="0"/>
              <a:t>Current TPA Efforts (Continued)</a:t>
            </a:r>
          </a:p>
        </p:txBody>
      </p:sp>
      <p:sp>
        <p:nvSpPr>
          <p:cNvPr id="3" name="Content Placeholder 2">
            <a:extLst>
              <a:ext uri="{FF2B5EF4-FFF2-40B4-BE49-F238E27FC236}">
                <a16:creationId xmlns:a16="http://schemas.microsoft.com/office/drawing/2014/main" id="{51D80E35-B633-4866-D9E1-B60B9F62523B}"/>
              </a:ext>
            </a:extLst>
          </p:cNvPr>
          <p:cNvSpPr>
            <a:spLocks noGrp="1"/>
          </p:cNvSpPr>
          <p:nvPr>
            <p:ph idx="1"/>
          </p:nvPr>
        </p:nvSpPr>
        <p:spPr>
          <a:xfrm>
            <a:off x="502920" y="2590800"/>
            <a:ext cx="9052560" cy="3505200"/>
          </a:xfrm>
        </p:spPr>
        <p:txBody>
          <a:bodyPr>
            <a:normAutofit/>
          </a:bodyPr>
          <a:lstStyle/>
          <a:p>
            <a:pPr marL="0" indent="0" algn="ctr">
              <a:buNone/>
            </a:pPr>
            <a:r>
              <a:rPr lang="en-US" b="1" dirty="0">
                <a:latin typeface="Arial" panose="020B0604020202020204" pitchFamily="34" charset="0"/>
                <a:cs typeface="Arial" panose="020B0604020202020204" pitchFamily="34" charset="0"/>
              </a:rPr>
              <a:t>Grant Funding Efforts in 2024</a:t>
            </a:r>
          </a:p>
          <a:p>
            <a:pPr marL="0" indent="0" algn="ctr">
              <a:buNone/>
            </a:pPr>
            <a:endParaRPr lang="en-US" b="1" dirty="0">
              <a:latin typeface="Arial" panose="020B0604020202020204" pitchFamily="34" charset="0"/>
              <a:cs typeface="Arial" panose="020B0604020202020204" pitchFamily="34" charset="0"/>
            </a:endParaRPr>
          </a:p>
          <a:p>
            <a:pPr marL="0" indent="0" algn="ctr">
              <a:buNone/>
            </a:pPr>
            <a:r>
              <a:rPr lang="en-US" b="1" dirty="0">
                <a:latin typeface="Arial" panose="020B0604020202020204" pitchFamily="34" charset="0"/>
                <a:cs typeface="Arial" panose="020B0604020202020204" pitchFamily="34" charset="0"/>
              </a:rPr>
              <a:t>Ongoing Weekly Legislative Updates</a:t>
            </a:r>
          </a:p>
          <a:p>
            <a:pPr marL="0" indent="0" algn="ctr">
              <a:buNone/>
            </a:pPr>
            <a:endParaRPr lang="en-US" b="1" dirty="0">
              <a:latin typeface="Arial" panose="020B0604020202020204" pitchFamily="34" charset="0"/>
              <a:cs typeface="Arial" panose="020B0604020202020204" pitchFamily="34" charset="0"/>
            </a:endParaRPr>
          </a:p>
          <a:p>
            <a:pPr marL="0" indent="0" algn="ctr">
              <a:buNone/>
            </a:pPr>
            <a:r>
              <a:rPr lang="en-US" b="1" dirty="0">
                <a:latin typeface="Arial" panose="020B0604020202020204" pitchFamily="34" charset="0"/>
                <a:cs typeface="Arial" panose="020B0604020202020204" pitchFamily="34" charset="0"/>
              </a:rPr>
              <a:t>Ongoing Monthly Grants Updates</a:t>
            </a:r>
          </a:p>
        </p:txBody>
      </p:sp>
      <p:sp>
        <p:nvSpPr>
          <p:cNvPr id="4" name="Date Placeholder 3">
            <a:extLst>
              <a:ext uri="{FF2B5EF4-FFF2-40B4-BE49-F238E27FC236}">
                <a16:creationId xmlns:a16="http://schemas.microsoft.com/office/drawing/2014/main" id="{E4B346F6-1DFE-53F0-195A-4EE9A2148A3E}"/>
              </a:ext>
            </a:extLst>
          </p:cNvPr>
          <p:cNvSpPr>
            <a:spLocks noGrp="1"/>
          </p:cNvSpPr>
          <p:nvPr>
            <p:ph type="dt" sz="half" idx="10"/>
          </p:nvPr>
        </p:nvSpPr>
        <p:spPr/>
        <p:txBody>
          <a:bodyPr/>
          <a:lstStyle/>
          <a:p>
            <a:r>
              <a:rPr lang="en-US"/>
              <a:t>State and Federal Advocacy Update  |  Townsend Public Affairs</a:t>
            </a:r>
            <a:endParaRPr lang="en-US" dirty="0"/>
          </a:p>
        </p:txBody>
      </p:sp>
    </p:spTree>
    <p:extLst>
      <p:ext uri="{BB962C8B-B14F-4D97-AF65-F5344CB8AC3E}">
        <p14:creationId xmlns:p14="http://schemas.microsoft.com/office/powerpoint/2010/main" val="128404036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10000"/>
            <a:lum/>
          </a:blip>
          <a:srcRect/>
          <a:stretch>
            <a:fillRect l="22000" t="18000" r="22000" b="8000"/>
          </a:stretch>
        </a:blipFill>
        <a:effectLst/>
      </p:bgPr>
    </p:bg>
    <p:spTree>
      <p:nvGrpSpPr>
        <p:cNvPr id="1" name="">
          <a:extLst>
            <a:ext uri="{FF2B5EF4-FFF2-40B4-BE49-F238E27FC236}">
              <a16:creationId xmlns:a16="http://schemas.microsoft.com/office/drawing/2014/main" id="{C45569DD-1E80-271E-991B-C7B45AA7937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3FD96AA-CDDC-637C-344C-215B6377FB3C}"/>
              </a:ext>
            </a:extLst>
          </p:cNvPr>
          <p:cNvSpPr>
            <a:spLocks noGrp="1"/>
          </p:cNvSpPr>
          <p:nvPr>
            <p:ph type="title"/>
          </p:nvPr>
        </p:nvSpPr>
        <p:spPr/>
        <p:txBody>
          <a:bodyPr>
            <a:normAutofit/>
          </a:bodyPr>
          <a:lstStyle/>
          <a:p>
            <a:r>
              <a:rPr lang="en-US" sz="3600" dirty="0"/>
              <a:t>Current TPA Efforts (Continued)</a:t>
            </a:r>
          </a:p>
        </p:txBody>
      </p:sp>
      <p:sp>
        <p:nvSpPr>
          <p:cNvPr id="4" name="Date Placeholder 3">
            <a:extLst>
              <a:ext uri="{FF2B5EF4-FFF2-40B4-BE49-F238E27FC236}">
                <a16:creationId xmlns:a16="http://schemas.microsoft.com/office/drawing/2014/main" id="{CE38C627-0ABC-D97B-EB08-61465296A803}"/>
              </a:ext>
            </a:extLst>
          </p:cNvPr>
          <p:cNvSpPr>
            <a:spLocks noGrp="1"/>
          </p:cNvSpPr>
          <p:nvPr>
            <p:ph type="dt" sz="half" idx="10"/>
          </p:nvPr>
        </p:nvSpPr>
        <p:spPr/>
        <p:txBody>
          <a:bodyPr/>
          <a:lstStyle/>
          <a:p>
            <a:r>
              <a:rPr lang="en-US"/>
              <a:t>State and Federal Advocacy Update  |  Townsend Public Affairs</a:t>
            </a:r>
            <a:endParaRPr lang="en-US" dirty="0"/>
          </a:p>
        </p:txBody>
      </p:sp>
      <p:sp>
        <p:nvSpPr>
          <p:cNvPr id="6" name="Content Placeholder 5">
            <a:extLst>
              <a:ext uri="{FF2B5EF4-FFF2-40B4-BE49-F238E27FC236}">
                <a16:creationId xmlns:a16="http://schemas.microsoft.com/office/drawing/2014/main" id="{2A8D7A91-F1F7-0D12-4C51-969B6913D3B8}"/>
              </a:ext>
            </a:extLst>
          </p:cNvPr>
          <p:cNvSpPr>
            <a:spLocks noGrp="1"/>
          </p:cNvSpPr>
          <p:nvPr>
            <p:ph idx="1"/>
          </p:nvPr>
        </p:nvSpPr>
        <p:spPr/>
        <p:txBody>
          <a:bodyPr>
            <a:normAutofit/>
          </a:bodyPr>
          <a:lstStyle/>
          <a:p>
            <a:pPr marL="0" indent="0" algn="just">
              <a:buNone/>
            </a:pPr>
            <a:r>
              <a:rPr lang="en-US" sz="2400" dirty="0">
                <a:latin typeface="Arial" panose="020B0604020202020204" pitchFamily="34" charset="0"/>
                <a:cs typeface="Arial" panose="020B0604020202020204" pitchFamily="34" charset="0"/>
              </a:rPr>
              <a:t>The Energy Efficiency and Conservation Block Grant (EECBG) Program is designed to assist states, local governments, and Tribes in implementing strategies to reduce energy use, to reduce fossil fuel emissions, and to improve energy efficiency. Eligible projects include the purchasing of electric vehicles (EVs), installation of solar panels, installation of EV infrastructure, the purchase of energy-efficient street lighting, and more.</a:t>
            </a:r>
          </a:p>
        </p:txBody>
      </p:sp>
      <p:grpSp>
        <p:nvGrpSpPr>
          <p:cNvPr id="7" name="Group 6">
            <a:extLst>
              <a:ext uri="{FF2B5EF4-FFF2-40B4-BE49-F238E27FC236}">
                <a16:creationId xmlns:a16="http://schemas.microsoft.com/office/drawing/2014/main" id="{F9362234-3A98-CEE3-831A-252910333DE7}"/>
              </a:ext>
            </a:extLst>
          </p:cNvPr>
          <p:cNvGrpSpPr/>
          <p:nvPr/>
        </p:nvGrpSpPr>
        <p:grpSpPr>
          <a:xfrm>
            <a:off x="1075372" y="4724400"/>
            <a:ext cx="7907655" cy="1787723"/>
            <a:chOff x="0" y="2682676"/>
            <a:chExt cx="7907655" cy="1787723"/>
          </a:xfrm>
        </p:grpSpPr>
        <p:sp>
          <p:nvSpPr>
            <p:cNvPr id="8" name="Rectangle: Rounded Corners 7">
              <a:extLst>
                <a:ext uri="{FF2B5EF4-FFF2-40B4-BE49-F238E27FC236}">
                  <a16:creationId xmlns:a16="http://schemas.microsoft.com/office/drawing/2014/main" id="{370ACA82-190F-89A6-F634-4070099D604D}"/>
                </a:ext>
              </a:extLst>
            </p:cNvPr>
            <p:cNvSpPr/>
            <p:nvPr/>
          </p:nvSpPr>
          <p:spPr>
            <a:xfrm>
              <a:off x="0" y="2682676"/>
              <a:ext cx="7907655" cy="1787723"/>
            </a:xfrm>
            <a:prstGeom prst="roundRect">
              <a:avLst>
                <a:gd name="adj" fmla="val 10000"/>
              </a:avLst>
            </a:prstGeom>
          </p:spPr>
          <p:style>
            <a:lnRef idx="2">
              <a:schemeClr val="lt1">
                <a:hueOff val="0"/>
                <a:satOff val="0"/>
                <a:lumOff val="0"/>
                <a:alphaOff val="0"/>
              </a:schemeClr>
            </a:lnRef>
            <a:fillRef idx="1">
              <a:schemeClr val="accent1">
                <a:shade val="80000"/>
                <a:hueOff val="306246"/>
                <a:satOff val="-4392"/>
                <a:lumOff val="25615"/>
                <a:alphaOff val="0"/>
              </a:schemeClr>
            </a:fillRef>
            <a:effectRef idx="0">
              <a:schemeClr val="accent1">
                <a:shade val="80000"/>
                <a:hueOff val="306246"/>
                <a:satOff val="-4392"/>
                <a:lumOff val="25615"/>
                <a:alphaOff val="0"/>
              </a:schemeClr>
            </a:effectRef>
            <a:fontRef idx="minor">
              <a:schemeClr val="lt1"/>
            </a:fontRef>
          </p:style>
          <p:txBody>
            <a:bodyPr/>
            <a:lstStyle/>
            <a:p>
              <a:endParaRPr lang="en-US"/>
            </a:p>
          </p:txBody>
        </p:sp>
        <p:sp>
          <p:nvSpPr>
            <p:cNvPr id="9" name="Rectangle: Rounded Corners 4">
              <a:extLst>
                <a:ext uri="{FF2B5EF4-FFF2-40B4-BE49-F238E27FC236}">
                  <a16:creationId xmlns:a16="http://schemas.microsoft.com/office/drawing/2014/main" id="{CDD76611-C861-4CED-D2FA-60E7A2B1C683}"/>
                </a:ext>
              </a:extLst>
            </p:cNvPr>
            <p:cNvSpPr txBox="1"/>
            <p:nvPr/>
          </p:nvSpPr>
          <p:spPr>
            <a:xfrm>
              <a:off x="52361" y="2735037"/>
              <a:ext cx="7802933" cy="1683001"/>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304800" tIns="304800" rIns="304800" bIns="304800" numCol="1" spcCol="1270" anchor="ctr" anchorCtr="0">
              <a:noAutofit/>
            </a:bodyPr>
            <a:lstStyle/>
            <a:p>
              <a:pPr marL="0" lvl="0" indent="0" algn="ctr" defTabSz="3556000">
                <a:lnSpc>
                  <a:spcPct val="90000"/>
                </a:lnSpc>
                <a:spcBef>
                  <a:spcPct val="0"/>
                </a:spcBef>
                <a:spcAft>
                  <a:spcPct val="35000"/>
                </a:spcAft>
                <a:buNone/>
              </a:pPr>
              <a:r>
                <a:rPr lang="en-US" sz="8000" b="1" kern="1200" dirty="0">
                  <a:latin typeface="Arial" panose="020B0604020202020204" pitchFamily="34" charset="0"/>
                  <a:cs typeface="Arial" panose="020B0604020202020204" pitchFamily="34" charset="0"/>
                </a:rPr>
                <a:t>$122,410</a:t>
              </a:r>
            </a:p>
          </p:txBody>
        </p:sp>
      </p:grpSp>
    </p:spTree>
    <p:extLst>
      <p:ext uri="{BB962C8B-B14F-4D97-AF65-F5344CB8AC3E}">
        <p14:creationId xmlns:p14="http://schemas.microsoft.com/office/powerpoint/2010/main" val="138244236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E9E2DE-8703-E425-3CFF-9FAC72A5A3A6}"/>
              </a:ext>
            </a:extLst>
          </p:cNvPr>
          <p:cNvSpPr>
            <a:spLocks noGrp="1"/>
          </p:cNvSpPr>
          <p:nvPr>
            <p:ph type="title"/>
          </p:nvPr>
        </p:nvSpPr>
        <p:spPr/>
        <p:txBody>
          <a:bodyPr>
            <a:normAutofit/>
          </a:bodyPr>
          <a:lstStyle/>
          <a:p>
            <a:r>
              <a:rPr lang="en-US" sz="3600" dirty="0"/>
              <a:t>Looking Ahead</a:t>
            </a:r>
          </a:p>
        </p:txBody>
      </p:sp>
      <p:sp>
        <p:nvSpPr>
          <p:cNvPr id="3" name="Content Placeholder 2">
            <a:extLst>
              <a:ext uri="{FF2B5EF4-FFF2-40B4-BE49-F238E27FC236}">
                <a16:creationId xmlns:a16="http://schemas.microsoft.com/office/drawing/2014/main" id="{D43B6219-4CE6-E194-B715-6B9DF5F3D51D}"/>
              </a:ext>
            </a:extLst>
          </p:cNvPr>
          <p:cNvSpPr>
            <a:spLocks noGrp="1"/>
          </p:cNvSpPr>
          <p:nvPr>
            <p:ph idx="1"/>
          </p:nvPr>
        </p:nvSpPr>
        <p:spPr>
          <a:xfrm>
            <a:off x="502920" y="1600200"/>
            <a:ext cx="9052560" cy="838200"/>
          </a:xfrm>
        </p:spPr>
        <p:txBody>
          <a:bodyPr>
            <a:normAutofit/>
          </a:bodyPr>
          <a:lstStyle/>
          <a:p>
            <a:pPr marL="0" indent="0" algn="just">
              <a:buNone/>
            </a:pPr>
            <a:r>
              <a:rPr lang="en-US" sz="2000" dirty="0">
                <a:latin typeface="Arial" panose="020B0604020202020204" pitchFamily="34" charset="0"/>
                <a:cs typeface="Arial" panose="020B0604020202020204" pitchFamily="34" charset="0"/>
              </a:rPr>
              <a:t>Looking ahead, there are many upcoming state and federal legislative and funding opportunities, including the following:</a:t>
            </a:r>
          </a:p>
        </p:txBody>
      </p:sp>
      <p:sp>
        <p:nvSpPr>
          <p:cNvPr id="4" name="Date Placeholder 3">
            <a:extLst>
              <a:ext uri="{FF2B5EF4-FFF2-40B4-BE49-F238E27FC236}">
                <a16:creationId xmlns:a16="http://schemas.microsoft.com/office/drawing/2014/main" id="{6D4371E5-CBB4-2B9E-5D76-86AD0B0C7374}"/>
              </a:ext>
            </a:extLst>
          </p:cNvPr>
          <p:cNvSpPr>
            <a:spLocks noGrp="1"/>
          </p:cNvSpPr>
          <p:nvPr>
            <p:ph type="dt" sz="half" idx="10"/>
          </p:nvPr>
        </p:nvSpPr>
        <p:spPr/>
        <p:txBody>
          <a:bodyPr/>
          <a:lstStyle/>
          <a:p>
            <a:r>
              <a:rPr lang="en-US"/>
              <a:t>State and Federal Advocacy Update  |  Townsend Public Affairs</a:t>
            </a:r>
            <a:endParaRPr lang="en-US" dirty="0"/>
          </a:p>
        </p:txBody>
      </p:sp>
      <p:graphicFrame>
        <p:nvGraphicFramePr>
          <p:cNvPr id="5" name="Diagram 4">
            <a:extLst>
              <a:ext uri="{FF2B5EF4-FFF2-40B4-BE49-F238E27FC236}">
                <a16:creationId xmlns:a16="http://schemas.microsoft.com/office/drawing/2014/main" id="{24D45DC0-D884-3071-E9FA-74802003831D}"/>
              </a:ext>
            </a:extLst>
          </p:cNvPr>
          <p:cNvGraphicFramePr/>
          <p:nvPr/>
        </p:nvGraphicFramePr>
        <p:xfrm>
          <a:off x="1066800" y="2590800"/>
          <a:ext cx="7924800" cy="447762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7543194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C899E902-029C-4516-9079-3E9170CAE93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86100" y="1349400"/>
            <a:ext cx="3886200" cy="1417938"/>
          </a:xfrm>
          <a:prstGeom prst="rect">
            <a:avLst/>
          </a:prstGeom>
        </p:spPr>
      </p:pic>
      <p:sp>
        <p:nvSpPr>
          <p:cNvPr id="8" name="TextBox 7">
            <a:extLst>
              <a:ext uri="{FF2B5EF4-FFF2-40B4-BE49-F238E27FC236}">
                <a16:creationId xmlns:a16="http://schemas.microsoft.com/office/drawing/2014/main" id="{067C394A-5FB2-4BF9-B6F4-AEFF3F29C1D4}"/>
              </a:ext>
            </a:extLst>
          </p:cNvPr>
          <p:cNvSpPr txBox="1"/>
          <p:nvPr/>
        </p:nvSpPr>
        <p:spPr>
          <a:xfrm>
            <a:off x="-191331" y="4078794"/>
            <a:ext cx="3810000" cy="830997"/>
          </a:xfrm>
          <a:prstGeom prst="rect">
            <a:avLst/>
          </a:prstGeom>
          <a:noFill/>
        </p:spPr>
        <p:txBody>
          <a:bodyPr wrap="square" rtlCol="0">
            <a:spAutoFit/>
          </a:bodyPr>
          <a:lstStyle>
            <a:defPPr>
              <a:defRPr lang="en-US"/>
            </a:defPPr>
            <a:lvl1pPr marL="0" algn="l" defTabSz="1018824" rtl="0" eaLnBrk="1" latinLnBrk="0" hangingPunct="1">
              <a:defRPr sz="2000" kern="1200">
                <a:solidFill>
                  <a:schemeClr val="tx1"/>
                </a:solidFill>
                <a:latin typeface="+mn-lt"/>
                <a:ea typeface="+mn-ea"/>
                <a:cs typeface="+mn-cs"/>
              </a:defRPr>
            </a:lvl1pPr>
            <a:lvl2pPr marL="509412" algn="l" defTabSz="1018824" rtl="0" eaLnBrk="1" latinLnBrk="0" hangingPunct="1">
              <a:defRPr sz="2000" kern="1200">
                <a:solidFill>
                  <a:schemeClr val="tx1"/>
                </a:solidFill>
                <a:latin typeface="+mn-lt"/>
                <a:ea typeface="+mn-ea"/>
                <a:cs typeface="+mn-cs"/>
              </a:defRPr>
            </a:lvl2pPr>
            <a:lvl3pPr marL="1018824" algn="l" defTabSz="1018824" rtl="0" eaLnBrk="1" latinLnBrk="0" hangingPunct="1">
              <a:defRPr sz="2000" kern="1200">
                <a:solidFill>
                  <a:schemeClr val="tx1"/>
                </a:solidFill>
                <a:latin typeface="+mn-lt"/>
                <a:ea typeface="+mn-ea"/>
                <a:cs typeface="+mn-cs"/>
              </a:defRPr>
            </a:lvl3pPr>
            <a:lvl4pPr marL="1528237" algn="l" defTabSz="1018824" rtl="0" eaLnBrk="1" latinLnBrk="0" hangingPunct="1">
              <a:defRPr sz="2000" kern="1200">
                <a:solidFill>
                  <a:schemeClr val="tx1"/>
                </a:solidFill>
                <a:latin typeface="+mn-lt"/>
                <a:ea typeface="+mn-ea"/>
                <a:cs typeface="+mn-cs"/>
              </a:defRPr>
            </a:lvl4pPr>
            <a:lvl5pPr marL="2037649" algn="l" defTabSz="1018824" rtl="0" eaLnBrk="1" latinLnBrk="0" hangingPunct="1">
              <a:defRPr sz="2000" kern="1200">
                <a:solidFill>
                  <a:schemeClr val="tx1"/>
                </a:solidFill>
                <a:latin typeface="+mn-lt"/>
                <a:ea typeface="+mn-ea"/>
                <a:cs typeface="+mn-cs"/>
              </a:defRPr>
            </a:lvl5pPr>
            <a:lvl6pPr marL="2547061" algn="l" defTabSz="1018824" rtl="0" eaLnBrk="1" latinLnBrk="0" hangingPunct="1">
              <a:defRPr sz="2000" kern="1200">
                <a:solidFill>
                  <a:schemeClr val="tx1"/>
                </a:solidFill>
                <a:latin typeface="+mn-lt"/>
                <a:ea typeface="+mn-ea"/>
                <a:cs typeface="+mn-cs"/>
              </a:defRPr>
            </a:lvl6pPr>
            <a:lvl7pPr marL="3056473" algn="l" defTabSz="1018824" rtl="0" eaLnBrk="1" latinLnBrk="0" hangingPunct="1">
              <a:defRPr sz="2000" kern="1200">
                <a:solidFill>
                  <a:schemeClr val="tx1"/>
                </a:solidFill>
                <a:latin typeface="+mn-lt"/>
                <a:ea typeface="+mn-ea"/>
                <a:cs typeface="+mn-cs"/>
              </a:defRPr>
            </a:lvl7pPr>
            <a:lvl8pPr marL="3565886" algn="l" defTabSz="1018824" rtl="0" eaLnBrk="1" latinLnBrk="0" hangingPunct="1">
              <a:defRPr sz="2000" kern="1200">
                <a:solidFill>
                  <a:schemeClr val="tx1"/>
                </a:solidFill>
                <a:latin typeface="+mn-lt"/>
                <a:ea typeface="+mn-ea"/>
                <a:cs typeface="+mn-cs"/>
              </a:defRPr>
            </a:lvl8pPr>
            <a:lvl9pPr marL="4075298" algn="l" defTabSz="1018824" rtl="0" eaLnBrk="1" latinLnBrk="0" hangingPunct="1">
              <a:defRPr sz="2000" kern="1200">
                <a:solidFill>
                  <a:schemeClr val="tx1"/>
                </a:solidFill>
                <a:latin typeface="+mn-lt"/>
                <a:ea typeface="+mn-ea"/>
                <a:cs typeface="+mn-cs"/>
              </a:defRPr>
            </a:lvl9pPr>
          </a:lstStyle>
          <a:p>
            <a:pPr algn="ctr"/>
            <a:r>
              <a:rPr lang="en-US" sz="1600" b="1" dirty="0">
                <a:latin typeface="Arial" panose="020B0604020202020204" pitchFamily="34" charset="0"/>
                <a:cs typeface="Arial" panose="020B0604020202020204" pitchFamily="34" charset="0"/>
              </a:rPr>
              <a:t>Christopher Townsend</a:t>
            </a:r>
          </a:p>
          <a:p>
            <a:pPr algn="ctr"/>
            <a:r>
              <a:rPr lang="en-US" sz="1600" i="1" dirty="0">
                <a:latin typeface="Arial" panose="020B0604020202020204" pitchFamily="34" charset="0"/>
                <a:cs typeface="Arial" panose="020B0604020202020204" pitchFamily="34" charset="0"/>
              </a:rPr>
              <a:t>President</a:t>
            </a:r>
          </a:p>
          <a:p>
            <a:pPr algn="ctr"/>
            <a:r>
              <a:rPr lang="en-US" sz="1600" dirty="0">
                <a:latin typeface="Arial" panose="020B0604020202020204" pitchFamily="34" charset="0"/>
                <a:cs typeface="Arial" panose="020B0604020202020204" pitchFamily="34" charset="0"/>
              </a:rPr>
              <a:t>CTownsend@TownsendPA.com</a:t>
            </a:r>
          </a:p>
        </p:txBody>
      </p:sp>
      <p:sp>
        <p:nvSpPr>
          <p:cNvPr id="11" name="TextBox 2">
            <a:extLst>
              <a:ext uri="{FF2B5EF4-FFF2-40B4-BE49-F238E27FC236}">
                <a16:creationId xmlns:a16="http://schemas.microsoft.com/office/drawing/2014/main" id="{72F37E25-84CF-E14E-DCE3-7AEA2ECA9C29}"/>
              </a:ext>
            </a:extLst>
          </p:cNvPr>
          <p:cNvSpPr txBox="1"/>
          <p:nvPr/>
        </p:nvSpPr>
        <p:spPr>
          <a:xfrm>
            <a:off x="4833341" y="6382387"/>
            <a:ext cx="3810000" cy="830997"/>
          </a:xfrm>
          <a:prstGeom prst="rect">
            <a:avLst/>
          </a:prstGeom>
          <a:noFill/>
        </p:spPr>
        <p:txBody>
          <a:bodyPr wrap="square" rtlCol="0">
            <a:spAutoFit/>
          </a:bodyPr>
          <a:lstStyle>
            <a:defPPr>
              <a:defRPr lang="en-US"/>
            </a:defPPr>
            <a:lvl1pPr marL="0" algn="l" defTabSz="1018824" rtl="0" eaLnBrk="1" latinLnBrk="0" hangingPunct="1">
              <a:defRPr sz="2000" kern="1200">
                <a:solidFill>
                  <a:schemeClr val="tx1"/>
                </a:solidFill>
                <a:latin typeface="+mn-lt"/>
                <a:ea typeface="+mn-ea"/>
                <a:cs typeface="+mn-cs"/>
              </a:defRPr>
            </a:lvl1pPr>
            <a:lvl2pPr marL="509412" algn="l" defTabSz="1018824" rtl="0" eaLnBrk="1" latinLnBrk="0" hangingPunct="1">
              <a:defRPr sz="2000" kern="1200">
                <a:solidFill>
                  <a:schemeClr val="tx1"/>
                </a:solidFill>
                <a:latin typeface="+mn-lt"/>
                <a:ea typeface="+mn-ea"/>
                <a:cs typeface="+mn-cs"/>
              </a:defRPr>
            </a:lvl2pPr>
            <a:lvl3pPr marL="1018824" algn="l" defTabSz="1018824" rtl="0" eaLnBrk="1" latinLnBrk="0" hangingPunct="1">
              <a:defRPr sz="2000" kern="1200">
                <a:solidFill>
                  <a:schemeClr val="tx1"/>
                </a:solidFill>
                <a:latin typeface="+mn-lt"/>
                <a:ea typeface="+mn-ea"/>
                <a:cs typeface="+mn-cs"/>
              </a:defRPr>
            </a:lvl3pPr>
            <a:lvl4pPr marL="1528237" algn="l" defTabSz="1018824" rtl="0" eaLnBrk="1" latinLnBrk="0" hangingPunct="1">
              <a:defRPr sz="2000" kern="1200">
                <a:solidFill>
                  <a:schemeClr val="tx1"/>
                </a:solidFill>
                <a:latin typeface="+mn-lt"/>
                <a:ea typeface="+mn-ea"/>
                <a:cs typeface="+mn-cs"/>
              </a:defRPr>
            </a:lvl4pPr>
            <a:lvl5pPr marL="2037649" algn="l" defTabSz="1018824" rtl="0" eaLnBrk="1" latinLnBrk="0" hangingPunct="1">
              <a:defRPr sz="2000" kern="1200">
                <a:solidFill>
                  <a:schemeClr val="tx1"/>
                </a:solidFill>
                <a:latin typeface="+mn-lt"/>
                <a:ea typeface="+mn-ea"/>
                <a:cs typeface="+mn-cs"/>
              </a:defRPr>
            </a:lvl5pPr>
            <a:lvl6pPr marL="2547061" algn="l" defTabSz="1018824" rtl="0" eaLnBrk="1" latinLnBrk="0" hangingPunct="1">
              <a:defRPr sz="2000" kern="1200">
                <a:solidFill>
                  <a:schemeClr val="tx1"/>
                </a:solidFill>
                <a:latin typeface="+mn-lt"/>
                <a:ea typeface="+mn-ea"/>
                <a:cs typeface="+mn-cs"/>
              </a:defRPr>
            </a:lvl6pPr>
            <a:lvl7pPr marL="3056473" algn="l" defTabSz="1018824" rtl="0" eaLnBrk="1" latinLnBrk="0" hangingPunct="1">
              <a:defRPr sz="2000" kern="1200">
                <a:solidFill>
                  <a:schemeClr val="tx1"/>
                </a:solidFill>
                <a:latin typeface="+mn-lt"/>
                <a:ea typeface="+mn-ea"/>
                <a:cs typeface="+mn-cs"/>
              </a:defRPr>
            </a:lvl7pPr>
            <a:lvl8pPr marL="3565886" algn="l" defTabSz="1018824" rtl="0" eaLnBrk="1" latinLnBrk="0" hangingPunct="1">
              <a:defRPr sz="2000" kern="1200">
                <a:solidFill>
                  <a:schemeClr val="tx1"/>
                </a:solidFill>
                <a:latin typeface="+mn-lt"/>
                <a:ea typeface="+mn-ea"/>
                <a:cs typeface="+mn-cs"/>
              </a:defRPr>
            </a:lvl8pPr>
            <a:lvl9pPr marL="4075298" algn="l" defTabSz="1018824" rtl="0" eaLnBrk="1" latinLnBrk="0" hangingPunct="1">
              <a:defRPr sz="2000" kern="1200">
                <a:solidFill>
                  <a:schemeClr val="tx1"/>
                </a:solidFill>
                <a:latin typeface="+mn-lt"/>
                <a:ea typeface="+mn-ea"/>
                <a:cs typeface="+mn-cs"/>
              </a:defRPr>
            </a:lvl9pPr>
          </a:lstStyle>
          <a:p>
            <a:pPr algn="ctr"/>
            <a:r>
              <a:rPr lang="en-US" sz="1600" b="1" dirty="0">
                <a:latin typeface="Arial" panose="020B0604020202020204" pitchFamily="34" charset="0"/>
                <a:cs typeface="Arial" panose="020B0604020202020204" pitchFamily="34" charset="0"/>
              </a:rPr>
              <a:t>Joseph Melo</a:t>
            </a:r>
          </a:p>
          <a:p>
            <a:pPr algn="ctr"/>
            <a:r>
              <a:rPr lang="en-US" sz="1600" i="1" dirty="0">
                <a:latin typeface="Arial" panose="020B0604020202020204" pitchFamily="34" charset="0"/>
                <a:cs typeface="Arial" panose="020B0604020202020204" pitchFamily="34" charset="0"/>
              </a:rPr>
              <a:t>Senior Associate</a:t>
            </a:r>
          </a:p>
          <a:p>
            <a:pPr algn="ctr"/>
            <a:r>
              <a:rPr lang="en-US" sz="1600" dirty="0">
                <a:latin typeface="Arial" panose="020B0604020202020204" pitchFamily="34" charset="0"/>
                <a:cs typeface="Arial" panose="020B0604020202020204" pitchFamily="34" charset="0"/>
              </a:rPr>
              <a:t>JMelo@TownsendPA.com</a:t>
            </a:r>
          </a:p>
        </p:txBody>
      </p:sp>
      <p:pic>
        <p:nvPicPr>
          <p:cNvPr id="19" name="Picture 18">
            <a:extLst>
              <a:ext uri="{FF2B5EF4-FFF2-40B4-BE49-F238E27FC236}">
                <a16:creationId xmlns:a16="http://schemas.microsoft.com/office/drawing/2014/main" id="{6A2DE847-92F6-88FC-7389-98AC53C99398}"/>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6096000" y="5071694"/>
            <a:ext cx="1280160" cy="1280160"/>
          </a:xfrm>
          <a:prstGeom prst="ellipse">
            <a:avLst/>
          </a:prstGeom>
        </p:spPr>
      </p:pic>
      <p:pic>
        <p:nvPicPr>
          <p:cNvPr id="22" name="Picture 21" descr="A person in a suit&#10;&#10;Description automatically generated with low confidence">
            <a:extLst>
              <a:ext uri="{FF2B5EF4-FFF2-40B4-BE49-F238E27FC236}">
                <a16:creationId xmlns:a16="http://schemas.microsoft.com/office/drawing/2014/main" id="{06A3D5A5-6786-64E8-E223-1B53A3E9EB22}"/>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7173" t="10885" r="10727" b="23435"/>
          <a:stretch/>
        </p:blipFill>
        <p:spPr>
          <a:xfrm>
            <a:off x="1073589" y="2780895"/>
            <a:ext cx="1280160" cy="1280160"/>
          </a:xfrm>
          <a:prstGeom prst="ellipse">
            <a:avLst/>
          </a:prstGeom>
        </p:spPr>
      </p:pic>
      <p:sp>
        <p:nvSpPr>
          <p:cNvPr id="9" name="TextBox 2">
            <a:extLst>
              <a:ext uri="{FF2B5EF4-FFF2-40B4-BE49-F238E27FC236}">
                <a16:creationId xmlns:a16="http://schemas.microsoft.com/office/drawing/2014/main" id="{9D510BCB-DF54-79CD-EF61-B552A594E03C}"/>
              </a:ext>
            </a:extLst>
          </p:cNvPr>
          <p:cNvSpPr txBox="1"/>
          <p:nvPr/>
        </p:nvSpPr>
        <p:spPr>
          <a:xfrm>
            <a:off x="3458585" y="4061843"/>
            <a:ext cx="3124200" cy="830997"/>
          </a:xfrm>
          <a:prstGeom prst="rect">
            <a:avLst/>
          </a:prstGeom>
          <a:noFill/>
        </p:spPr>
        <p:txBody>
          <a:bodyPr wrap="square" rtlCol="0">
            <a:spAutoFit/>
          </a:bodyPr>
          <a:lstStyle>
            <a:defPPr>
              <a:defRPr lang="en-US"/>
            </a:defPPr>
            <a:lvl1pPr marL="0" algn="l" defTabSz="1018824" rtl="0" eaLnBrk="1" latinLnBrk="0" hangingPunct="1">
              <a:defRPr sz="2000" kern="1200">
                <a:solidFill>
                  <a:schemeClr val="tx1"/>
                </a:solidFill>
                <a:latin typeface="+mn-lt"/>
                <a:ea typeface="+mn-ea"/>
                <a:cs typeface="+mn-cs"/>
              </a:defRPr>
            </a:lvl1pPr>
            <a:lvl2pPr marL="509412" algn="l" defTabSz="1018824" rtl="0" eaLnBrk="1" latinLnBrk="0" hangingPunct="1">
              <a:defRPr sz="2000" kern="1200">
                <a:solidFill>
                  <a:schemeClr val="tx1"/>
                </a:solidFill>
                <a:latin typeface="+mn-lt"/>
                <a:ea typeface="+mn-ea"/>
                <a:cs typeface="+mn-cs"/>
              </a:defRPr>
            </a:lvl2pPr>
            <a:lvl3pPr marL="1018824" algn="l" defTabSz="1018824" rtl="0" eaLnBrk="1" latinLnBrk="0" hangingPunct="1">
              <a:defRPr sz="2000" kern="1200">
                <a:solidFill>
                  <a:schemeClr val="tx1"/>
                </a:solidFill>
                <a:latin typeface="+mn-lt"/>
                <a:ea typeface="+mn-ea"/>
                <a:cs typeface="+mn-cs"/>
              </a:defRPr>
            </a:lvl3pPr>
            <a:lvl4pPr marL="1528237" algn="l" defTabSz="1018824" rtl="0" eaLnBrk="1" latinLnBrk="0" hangingPunct="1">
              <a:defRPr sz="2000" kern="1200">
                <a:solidFill>
                  <a:schemeClr val="tx1"/>
                </a:solidFill>
                <a:latin typeface="+mn-lt"/>
                <a:ea typeface="+mn-ea"/>
                <a:cs typeface="+mn-cs"/>
              </a:defRPr>
            </a:lvl4pPr>
            <a:lvl5pPr marL="2037649" algn="l" defTabSz="1018824" rtl="0" eaLnBrk="1" latinLnBrk="0" hangingPunct="1">
              <a:defRPr sz="2000" kern="1200">
                <a:solidFill>
                  <a:schemeClr val="tx1"/>
                </a:solidFill>
                <a:latin typeface="+mn-lt"/>
                <a:ea typeface="+mn-ea"/>
                <a:cs typeface="+mn-cs"/>
              </a:defRPr>
            </a:lvl5pPr>
            <a:lvl6pPr marL="2547061" algn="l" defTabSz="1018824" rtl="0" eaLnBrk="1" latinLnBrk="0" hangingPunct="1">
              <a:defRPr sz="2000" kern="1200">
                <a:solidFill>
                  <a:schemeClr val="tx1"/>
                </a:solidFill>
                <a:latin typeface="+mn-lt"/>
                <a:ea typeface="+mn-ea"/>
                <a:cs typeface="+mn-cs"/>
              </a:defRPr>
            </a:lvl6pPr>
            <a:lvl7pPr marL="3056473" algn="l" defTabSz="1018824" rtl="0" eaLnBrk="1" latinLnBrk="0" hangingPunct="1">
              <a:defRPr sz="2000" kern="1200">
                <a:solidFill>
                  <a:schemeClr val="tx1"/>
                </a:solidFill>
                <a:latin typeface="+mn-lt"/>
                <a:ea typeface="+mn-ea"/>
                <a:cs typeface="+mn-cs"/>
              </a:defRPr>
            </a:lvl7pPr>
            <a:lvl8pPr marL="3565886" algn="l" defTabSz="1018824" rtl="0" eaLnBrk="1" latinLnBrk="0" hangingPunct="1">
              <a:defRPr sz="2000" kern="1200">
                <a:solidFill>
                  <a:schemeClr val="tx1"/>
                </a:solidFill>
                <a:latin typeface="+mn-lt"/>
                <a:ea typeface="+mn-ea"/>
                <a:cs typeface="+mn-cs"/>
              </a:defRPr>
            </a:lvl8pPr>
            <a:lvl9pPr marL="4075298" algn="l" defTabSz="1018824" rtl="0" eaLnBrk="1" latinLnBrk="0" hangingPunct="1">
              <a:defRPr sz="2000" kern="1200">
                <a:solidFill>
                  <a:schemeClr val="tx1"/>
                </a:solidFill>
                <a:latin typeface="+mn-lt"/>
                <a:ea typeface="+mn-ea"/>
                <a:cs typeface="+mn-cs"/>
              </a:defRPr>
            </a:lvl9pPr>
          </a:lstStyle>
          <a:p>
            <a:pPr algn="ctr"/>
            <a:r>
              <a:rPr lang="en-US" sz="1600" b="1" dirty="0">
                <a:latin typeface="Arial" panose="020B0604020202020204" pitchFamily="34" charset="0"/>
                <a:cs typeface="Arial" panose="020B0604020202020204" pitchFamily="34" charset="0"/>
              </a:rPr>
              <a:t>Niccolo De Luca</a:t>
            </a:r>
          </a:p>
          <a:p>
            <a:pPr algn="ctr"/>
            <a:r>
              <a:rPr lang="en-US" sz="1600" i="1" dirty="0">
                <a:latin typeface="Arial" panose="020B0604020202020204" pitchFamily="34" charset="0"/>
                <a:cs typeface="Arial" panose="020B0604020202020204" pitchFamily="34" charset="0"/>
              </a:rPr>
              <a:t>Vice President</a:t>
            </a:r>
          </a:p>
          <a:p>
            <a:pPr algn="ctr"/>
            <a:r>
              <a:rPr lang="en-US" sz="1600" dirty="0">
                <a:latin typeface="Arial" panose="020B0604020202020204" pitchFamily="34" charset="0"/>
                <a:cs typeface="Arial" panose="020B0604020202020204" pitchFamily="34" charset="0"/>
              </a:rPr>
              <a:t>NDeLuca@TownsendPA.com</a:t>
            </a:r>
          </a:p>
        </p:txBody>
      </p:sp>
      <p:pic>
        <p:nvPicPr>
          <p:cNvPr id="24" name="Picture 23" descr="A person wearing a suit and bow tie&#10;&#10;Description automatically generated with medium confidence">
            <a:extLst>
              <a:ext uri="{FF2B5EF4-FFF2-40B4-BE49-F238E27FC236}">
                <a16:creationId xmlns:a16="http://schemas.microsoft.com/office/drawing/2014/main" id="{F9DFD401-DD90-59A3-9698-B94B756CC9BD}"/>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t="10000" b="10000"/>
          <a:stretch/>
        </p:blipFill>
        <p:spPr>
          <a:xfrm>
            <a:off x="4371004" y="2743200"/>
            <a:ext cx="1299363" cy="1280160"/>
          </a:xfrm>
          <a:prstGeom prst="ellipse">
            <a:avLst/>
          </a:prstGeom>
        </p:spPr>
      </p:pic>
      <p:sp>
        <p:nvSpPr>
          <p:cNvPr id="26" name="Date Placeholder 1">
            <a:extLst>
              <a:ext uri="{FF2B5EF4-FFF2-40B4-BE49-F238E27FC236}">
                <a16:creationId xmlns:a16="http://schemas.microsoft.com/office/drawing/2014/main" id="{CE4FFED0-8BD8-CFCE-30DE-1505BB679BF3}"/>
              </a:ext>
            </a:extLst>
          </p:cNvPr>
          <p:cNvSpPr>
            <a:spLocks noGrp="1"/>
          </p:cNvSpPr>
          <p:nvPr>
            <p:ph type="dt" sz="half" idx="10"/>
          </p:nvPr>
        </p:nvSpPr>
        <p:spPr>
          <a:xfrm>
            <a:off x="152400" y="7339136"/>
            <a:ext cx="6324600" cy="413808"/>
          </a:xfrm>
        </p:spPr>
        <p:txBody>
          <a:bodyPr/>
          <a:lstStyle/>
          <a:p>
            <a:r>
              <a:rPr lang="en-US" sz="1400" dirty="0"/>
              <a:t>State and Federal Advocacy Update  |  Townsend Public Affairs</a:t>
            </a:r>
          </a:p>
        </p:txBody>
      </p:sp>
      <p:pic>
        <p:nvPicPr>
          <p:cNvPr id="2" name="Picture 1" descr="A person smiling for the camera&#10;&#10;Description automatically generated with low confidence">
            <a:extLst>
              <a:ext uri="{FF2B5EF4-FFF2-40B4-BE49-F238E27FC236}">
                <a16:creationId xmlns:a16="http://schemas.microsoft.com/office/drawing/2014/main" id="{7A008B97-6E8E-4592-BCD5-C38B9E5EAA0A}"/>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3079" t="12851" r="5189" b="21035"/>
          <a:stretch/>
        </p:blipFill>
        <p:spPr>
          <a:xfrm>
            <a:off x="7513698" y="2709441"/>
            <a:ext cx="1269434" cy="1280160"/>
          </a:xfrm>
          <a:prstGeom prst="ellipse">
            <a:avLst/>
          </a:prstGeom>
        </p:spPr>
      </p:pic>
      <p:sp>
        <p:nvSpPr>
          <p:cNvPr id="3" name="TextBox 2">
            <a:extLst>
              <a:ext uri="{FF2B5EF4-FFF2-40B4-BE49-F238E27FC236}">
                <a16:creationId xmlns:a16="http://schemas.microsoft.com/office/drawing/2014/main" id="{F62C97C9-E3E1-71EA-FEDB-82B439E038FB}"/>
              </a:ext>
            </a:extLst>
          </p:cNvPr>
          <p:cNvSpPr txBox="1"/>
          <p:nvPr/>
        </p:nvSpPr>
        <p:spPr>
          <a:xfrm>
            <a:off x="6243415" y="4061055"/>
            <a:ext cx="3810000" cy="830997"/>
          </a:xfrm>
          <a:prstGeom prst="rect">
            <a:avLst/>
          </a:prstGeom>
          <a:noFill/>
        </p:spPr>
        <p:txBody>
          <a:bodyPr wrap="square" rtlCol="0">
            <a:spAutoFit/>
          </a:bodyPr>
          <a:lstStyle>
            <a:defPPr>
              <a:defRPr lang="en-US"/>
            </a:defPPr>
            <a:lvl1pPr marL="0" algn="l" defTabSz="1018824" rtl="0" eaLnBrk="1" latinLnBrk="0" hangingPunct="1">
              <a:defRPr sz="2000" kern="1200">
                <a:solidFill>
                  <a:schemeClr val="tx1"/>
                </a:solidFill>
                <a:latin typeface="+mn-lt"/>
                <a:ea typeface="+mn-ea"/>
                <a:cs typeface="+mn-cs"/>
              </a:defRPr>
            </a:lvl1pPr>
            <a:lvl2pPr marL="509412" algn="l" defTabSz="1018824" rtl="0" eaLnBrk="1" latinLnBrk="0" hangingPunct="1">
              <a:defRPr sz="2000" kern="1200">
                <a:solidFill>
                  <a:schemeClr val="tx1"/>
                </a:solidFill>
                <a:latin typeface="+mn-lt"/>
                <a:ea typeface="+mn-ea"/>
                <a:cs typeface="+mn-cs"/>
              </a:defRPr>
            </a:lvl2pPr>
            <a:lvl3pPr marL="1018824" algn="l" defTabSz="1018824" rtl="0" eaLnBrk="1" latinLnBrk="0" hangingPunct="1">
              <a:defRPr sz="2000" kern="1200">
                <a:solidFill>
                  <a:schemeClr val="tx1"/>
                </a:solidFill>
                <a:latin typeface="+mn-lt"/>
                <a:ea typeface="+mn-ea"/>
                <a:cs typeface="+mn-cs"/>
              </a:defRPr>
            </a:lvl3pPr>
            <a:lvl4pPr marL="1528237" algn="l" defTabSz="1018824" rtl="0" eaLnBrk="1" latinLnBrk="0" hangingPunct="1">
              <a:defRPr sz="2000" kern="1200">
                <a:solidFill>
                  <a:schemeClr val="tx1"/>
                </a:solidFill>
                <a:latin typeface="+mn-lt"/>
                <a:ea typeface="+mn-ea"/>
                <a:cs typeface="+mn-cs"/>
              </a:defRPr>
            </a:lvl4pPr>
            <a:lvl5pPr marL="2037649" algn="l" defTabSz="1018824" rtl="0" eaLnBrk="1" latinLnBrk="0" hangingPunct="1">
              <a:defRPr sz="2000" kern="1200">
                <a:solidFill>
                  <a:schemeClr val="tx1"/>
                </a:solidFill>
                <a:latin typeface="+mn-lt"/>
                <a:ea typeface="+mn-ea"/>
                <a:cs typeface="+mn-cs"/>
              </a:defRPr>
            </a:lvl5pPr>
            <a:lvl6pPr marL="2547061" algn="l" defTabSz="1018824" rtl="0" eaLnBrk="1" latinLnBrk="0" hangingPunct="1">
              <a:defRPr sz="2000" kern="1200">
                <a:solidFill>
                  <a:schemeClr val="tx1"/>
                </a:solidFill>
                <a:latin typeface="+mn-lt"/>
                <a:ea typeface="+mn-ea"/>
                <a:cs typeface="+mn-cs"/>
              </a:defRPr>
            </a:lvl6pPr>
            <a:lvl7pPr marL="3056473" algn="l" defTabSz="1018824" rtl="0" eaLnBrk="1" latinLnBrk="0" hangingPunct="1">
              <a:defRPr sz="2000" kern="1200">
                <a:solidFill>
                  <a:schemeClr val="tx1"/>
                </a:solidFill>
                <a:latin typeface="+mn-lt"/>
                <a:ea typeface="+mn-ea"/>
                <a:cs typeface="+mn-cs"/>
              </a:defRPr>
            </a:lvl7pPr>
            <a:lvl8pPr marL="3565886" algn="l" defTabSz="1018824" rtl="0" eaLnBrk="1" latinLnBrk="0" hangingPunct="1">
              <a:defRPr sz="2000" kern="1200">
                <a:solidFill>
                  <a:schemeClr val="tx1"/>
                </a:solidFill>
                <a:latin typeface="+mn-lt"/>
                <a:ea typeface="+mn-ea"/>
                <a:cs typeface="+mn-cs"/>
              </a:defRPr>
            </a:lvl8pPr>
            <a:lvl9pPr marL="4075298" algn="l" defTabSz="1018824" rtl="0" eaLnBrk="1" latinLnBrk="0" hangingPunct="1">
              <a:defRPr sz="2000" kern="1200">
                <a:solidFill>
                  <a:schemeClr val="tx1"/>
                </a:solidFill>
                <a:latin typeface="+mn-lt"/>
                <a:ea typeface="+mn-ea"/>
                <a:cs typeface="+mn-cs"/>
              </a:defRPr>
            </a:lvl9pPr>
          </a:lstStyle>
          <a:p>
            <a:pPr algn="ctr"/>
            <a:r>
              <a:rPr lang="en-US" sz="1600" b="1" dirty="0">
                <a:latin typeface="Arial" panose="020B0604020202020204" pitchFamily="34" charset="0"/>
                <a:cs typeface="Arial" panose="020B0604020202020204" pitchFamily="34" charset="0"/>
              </a:rPr>
              <a:t>Christine Rose</a:t>
            </a:r>
          </a:p>
          <a:p>
            <a:pPr algn="ctr"/>
            <a:r>
              <a:rPr lang="en-US" sz="1600" i="1" dirty="0">
                <a:latin typeface="Arial" panose="020B0604020202020204" pitchFamily="34" charset="0"/>
                <a:cs typeface="Arial" panose="020B0604020202020204" pitchFamily="34" charset="0"/>
              </a:rPr>
              <a:t>Grants Coordinator</a:t>
            </a:r>
          </a:p>
          <a:p>
            <a:pPr algn="ctr"/>
            <a:r>
              <a:rPr lang="en-US" sz="1600" dirty="0">
                <a:latin typeface="Arial" panose="020B0604020202020204" pitchFamily="34" charset="0"/>
                <a:cs typeface="Arial" panose="020B0604020202020204" pitchFamily="34" charset="0"/>
              </a:rPr>
              <a:t>CRose@TownsendPA.com</a:t>
            </a:r>
          </a:p>
        </p:txBody>
      </p:sp>
      <p:pic>
        <p:nvPicPr>
          <p:cNvPr id="4" name="Picture 3" descr="A person with long hair smiling&#10;&#10;Description automatically generated with low confidence">
            <a:extLst>
              <a:ext uri="{FF2B5EF4-FFF2-40B4-BE49-F238E27FC236}">
                <a16:creationId xmlns:a16="http://schemas.microsoft.com/office/drawing/2014/main" id="{37FACC14-7AEA-679B-A6C0-5DBCA7797BD3}"/>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t="9594" b="15867"/>
          <a:stretch/>
        </p:blipFill>
        <p:spPr bwMode="auto">
          <a:xfrm>
            <a:off x="2797436" y="5024288"/>
            <a:ext cx="1306286" cy="1280160"/>
          </a:xfrm>
          <a:prstGeom prst="ellipse">
            <a:avLst/>
          </a:prstGeom>
          <a:ln w="63500" cap="rnd">
            <a:noFill/>
          </a:ln>
          <a:effectLst/>
          <a:scene3d>
            <a:camera prst="orthographicFront"/>
            <a:lightRig rig="contrasting" dir="t">
              <a:rot lat="0" lon="0" rev="3000000"/>
            </a:lightRig>
          </a:scene3d>
          <a:sp3d contourW="7620">
            <a:bevelT w="95250" h="31750"/>
            <a:contourClr>
              <a:srgbClr val="333333"/>
            </a:contourClr>
          </a:sp3d>
          <a:extLst>
            <a:ext uri="{53640926-AAD7-44D8-BBD7-CCE9431645EC}">
              <a14:shadowObscured xmlns:a14="http://schemas.microsoft.com/office/drawing/2010/main"/>
            </a:ext>
          </a:extLst>
        </p:spPr>
      </p:pic>
      <p:sp>
        <p:nvSpPr>
          <p:cNvPr id="5" name="TextBox 4">
            <a:extLst>
              <a:ext uri="{FF2B5EF4-FFF2-40B4-BE49-F238E27FC236}">
                <a16:creationId xmlns:a16="http://schemas.microsoft.com/office/drawing/2014/main" id="{24C815EB-2106-DEE6-F7DA-8374D0A4FE96}"/>
              </a:ext>
            </a:extLst>
          </p:cNvPr>
          <p:cNvSpPr txBox="1"/>
          <p:nvPr/>
        </p:nvSpPr>
        <p:spPr>
          <a:xfrm>
            <a:off x="1545579" y="6376690"/>
            <a:ext cx="3810000" cy="830997"/>
          </a:xfrm>
          <a:prstGeom prst="rect">
            <a:avLst/>
          </a:prstGeom>
          <a:noFill/>
        </p:spPr>
        <p:txBody>
          <a:bodyPr wrap="square" rtlCol="0">
            <a:spAutoFit/>
          </a:bodyPr>
          <a:lstStyle>
            <a:defPPr>
              <a:defRPr lang="en-US"/>
            </a:defPPr>
            <a:lvl1pPr marL="0" algn="l" defTabSz="1018824" rtl="0" eaLnBrk="1" latinLnBrk="0" hangingPunct="1">
              <a:defRPr sz="2000" kern="1200">
                <a:solidFill>
                  <a:schemeClr val="tx1"/>
                </a:solidFill>
                <a:latin typeface="+mn-lt"/>
                <a:ea typeface="+mn-ea"/>
                <a:cs typeface="+mn-cs"/>
              </a:defRPr>
            </a:lvl1pPr>
            <a:lvl2pPr marL="509412" algn="l" defTabSz="1018824" rtl="0" eaLnBrk="1" latinLnBrk="0" hangingPunct="1">
              <a:defRPr sz="2000" kern="1200">
                <a:solidFill>
                  <a:schemeClr val="tx1"/>
                </a:solidFill>
                <a:latin typeface="+mn-lt"/>
                <a:ea typeface="+mn-ea"/>
                <a:cs typeface="+mn-cs"/>
              </a:defRPr>
            </a:lvl2pPr>
            <a:lvl3pPr marL="1018824" algn="l" defTabSz="1018824" rtl="0" eaLnBrk="1" latinLnBrk="0" hangingPunct="1">
              <a:defRPr sz="2000" kern="1200">
                <a:solidFill>
                  <a:schemeClr val="tx1"/>
                </a:solidFill>
                <a:latin typeface="+mn-lt"/>
                <a:ea typeface="+mn-ea"/>
                <a:cs typeface="+mn-cs"/>
              </a:defRPr>
            </a:lvl3pPr>
            <a:lvl4pPr marL="1528237" algn="l" defTabSz="1018824" rtl="0" eaLnBrk="1" latinLnBrk="0" hangingPunct="1">
              <a:defRPr sz="2000" kern="1200">
                <a:solidFill>
                  <a:schemeClr val="tx1"/>
                </a:solidFill>
                <a:latin typeface="+mn-lt"/>
                <a:ea typeface="+mn-ea"/>
                <a:cs typeface="+mn-cs"/>
              </a:defRPr>
            </a:lvl4pPr>
            <a:lvl5pPr marL="2037649" algn="l" defTabSz="1018824" rtl="0" eaLnBrk="1" latinLnBrk="0" hangingPunct="1">
              <a:defRPr sz="2000" kern="1200">
                <a:solidFill>
                  <a:schemeClr val="tx1"/>
                </a:solidFill>
                <a:latin typeface="+mn-lt"/>
                <a:ea typeface="+mn-ea"/>
                <a:cs typeface="+mn-cs"/>
              </a:defRPr>
            </a:lvl5pPr>
            <a:lvl6pPr marL="2547061" algn="l" defTabSz="1018824" rtl="0" eaLnBrk="1" latinLnBrk="0" hangingPunct="1">
              <a:defRPr sz="2000" kern="1200">
                <a:solidFill>
                  <a:schemeClr val="tx1"/>
                </a:solidFill>
                <a:latin typeface="+mn-lt"/>
                <a:ea typeface="+mn-ea"/>
                <a:cs typeface="+mn-cs"/>
              </a:defRPr>
            </a:lvl6pPr>
            <a:lvl7pPr marL="3056473" algn="l" defTabSz="1018824" rtl="0" eaLnBrk="1" latinLnBrk="0" hangingPunct="1">
              <a:defRPr sz="2000" kern="1200">
                <a:solidFill>
                  <a:schemeClr val="tx1"/>
                </a:solidFill>
                <a:latin typeface="+mn-lt"/>
                <a:ea typeface="+mn-ea"/>
                <a:cs typeface="+mn-cs"/>
              </a:defRPr>
            </a:lvl7pPr>
            <a:lvl8pPr marL="3565886" algn="l" defTabSz="1018824" rtl="0" eaLnBrk="1" latinLnBrk="0" hangingPunct="1">
              <a:defRPr sz="2000" kern="1200">
                <a:solidFill>
                  <a:schemeClr val="tx1"/>
                </a:solidFill>
                <a:latin typeface="+mn-lt"/>
                <a:ea typeface="+mn-ea"/>
                <a:cs typeface="+mn-cs"/>
              </a:defRPr>
            </a:lvl8pPr>
            <a:lvl9pPr marL="4075298" algn="l" defTabSz="1018824" rtl="0" eaLnBrk="1" latinLnBrk="0" hangingPunct="1">
              <a:defRPr sz="2000" kern="1200">
                <a:solidFill>
                  <a:schemeClr val="tx1"/>
                </a:solidFill>
                <a:latin typeface="+mn-lt"/>
                <a:ea typeface="+mn-ea"/>
                <a:cs typeface="+mn-cs"/>
              </a:defRPr>
            </a:lvl9pPr>
          </a:lstStyle>
          <a:p>
            <a:pPr algn="ctr"/>
            <a:r>
              <a:rPr lang="en-US" sz="1600" b="1" dirty="0">
                <a:latin typeface="Arial" panose="020B0604020202020204" pitchFamily="34" charset="0"/>
                <a:cs typeface="Arial" panose="020B0604020202020204" pitchFamily="34" charset="0"/>
              </a:rPr>
              <a:t>Carly Shelby </a:t>
            </a:r>
          </a:p>
          <a:p>
            <a:pPr algn="ctr"/>
            <a:r>
              <a:rPr lang="en-US" sz="1600" i="1" dirty="0">
                <a:latin typeface="Arial" panose="020B0604020202020204" pitchFamily="34" charset="0"/>
                <a:cs typeface="Arial" panose="020B0604020202020204" pitchFamily="34" charset="0"/>
              </a:rPr>
              <a:t>Associate</a:t>
            </a:r>
          </a:p>
          <a:p>
            <a:pPr algn="ctr"/>
            <a:r>
              <a:rPr lang="en-US" sz="1600" dirty="0">
                <a:latin typeface="Arial" panose="020B0604020202020204" pitchFamily="34" charset="0"/>
                <a:cs typeface="Arial" panose="020B0604020202020204" pitchFamily="34" charset="0"/>
              </a:rPr>
              <a:t>CShelby@TownsendPA.com</a:t>
            </a:r>
          </a:p>
        </p:txBody>
      </p:sp>
    </p:spTree>
    <p:extLst>
      <p:ext uri="{BB962C8B-B14F-4D97-AF65-F5344CB8AC3E}">
        <p14:creationId xmlns:p14="http://schemas.microsoft.com/office/powerpoint/2010/main" val="49051642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9" name="Picture 4" descr="http://images.placesonline.com/photos/22980_california_state_capitol_and_museum_sacramento.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43000" y="5226710"/>
            <a:ext cx="3380281" cy="1823668"/>
          </a:xfrm>
          <a:prstGeom prst="rect">
            <a:avLst/>
          </a:prstGeom>
          <a:noFill/>
          <a:effectLst>
            <a:outerShdw blurRad="50800" dist="101600" dir="8100000" algn="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10" name="Title 1"/>
          <p:cNvSpPr>
            <a:spLocks noGrp="1"/>
          </p:cNvSpPr>
          <p:nvPr>
            <p:ph type="title"/>
          </p:nvPr>
        </p:nvSpPr>
        <p:spPr>
          <a:xfrm>
            <a:off x="502920" y="0"/>
            <a:ext cx="9052560" cy="914400"/>
          </a:xfrm>
        </p:spPr>
        <p:txBody>
          <a:bodyPr>
            <a:normAutofit/>
          </a:bodyPr>
          <a:lstStyle/>
          <a:p>
            <a:r>
              <a:rPr lang="en-US" sz="3200" dirty="0"/>
              <a:t>Overview of TPA</a:t>
            </a:r>
          </a:p>
        </p:txBody>
      </p:sp>
      <p:pic>
        <p:nvPicPr>
          <p:cNvPr id="13" name="Picture 2" descr="http://www.mocktheclock5k.com/images/bethesda-washington-dc.jpg"/>
          <p:cNvPicPr>
            <a:picLocks noChangeAspect="1" noChangeArrowheads="1"/>
          </p:cNvPicPr>
          <p:nvPr/>
        </p:nvPicPr>
        <p:blipFill rotWithShape="1">
          <a:blip r:embed="rId4">
            <a:extLst>
              <a:ext uri="{28A0092B-C50C-407E-A947-70E740481C1C}">
                <a14:useLocalDpi xmlns:a14="http://schemas.microsoft.com/office/drawing/2010/main" val="0"/>
              </a:ext>
            </a:extLst>
          </a:blip>
          <a:srcRect r="28125"/>
          <a:stretch/>
        </p:blipFill>
        <p:spPr bwMode="auto">
          <a:xfrm>
            <a:off x="5638800" y="5226710"/>
            <a:ext cx="3352800" cy="1823668"/>
          </a:xfrm>
          <a:prstGeom prst="rect">
            <a:avLst/>
          </a:prstGeom>
          <a:noFill/>
          <a:effectLst>
            <a:outerShdw blurRad="50800" dist="101600" dir="8100000" algn="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8" name="Content Placeholder 2"/>
          <p:cNvSpPr>
            <a:spLocks noGrp="1"/>
          </p:cNvSpPr>
          <p:nvPr>
            <p:ph idx="1"/>
          </p:nvPr>
        </p:nvSpPr>
        <p:spPr>
          <a:xfrm>
            <a:off x="359410" y="1447800"/>
            <a:ext cx="9339580" cy="4191000"/>
          </a:xfrm>
        </p:spPr>
        <p:txBody>
          <a:bodyPr>
            <a:noAutofit/>
          </a:bodyPr>
          <a:lstStyle/>
          <a:p>
            <a:pPr marL="0" indent="0" algn="just">
              <a:spcBef>
                <a:spcPts val="1800"/>
              </a:spcBef>
              <a:buNone/>
            </a:pPr>
            <a:r>
              <a:rPr lang="en-US" sz="2000" dirty="0">
                <a:latin typeface="Arial" pitchFamily="34" charset="0"/>
                <a:cs typeface="Arial" pitchFamily="34" charset="0"/>
              </a:rPr>
              <a:t>Townsend Public Affairs, Inc. (TPA) was founded in 1998 by Christopher Townsend with a mission to support organizations that improve our communities.</a:t>
            </a:r>
          </a:p>
          <a:p>
            <a:pPr marL="0" indent="0" algn="just">
              <a:spcBef>
                <a:spcPts val="1800"/>
              </a:spcBef>
              <a:buNone/>
            </a:pPr>
            <a:r>
              <a:rPr lang="en-US" sz="2000" dirty="0">
                <a:latin typeface="Arial" pitchFamily="34" charset="0"/>
                <a:cs typeface="Arial" pitchFamily="34" charset="0"/>
              </a:rPr>
              <a:t>TPA represents local public agencies, such as cities, counties, transportation agencies, water and sanitation districts, school districts, community college districts, park and recreation districts, and other special districts, as well as nonprofit organizations.</a:t>
            </a:r>
          </a:p>
          <a:p>
            <a:pPr marL="0" indent="0" algn="just">
              <a:spcBef>
                <a:spcPts val="1800"/>
              </a:spcBef>
              <a:buNone/>
            </a:pPr>
            <a:r>
              <a:rPr lang="en-US" sz="2000" dirty="0">
                <a:latin typeface="Arial" pitchFamily="34" charset="0"/>
                <a:cs typeface="Arial" pitchFamily="34" charset="0"/>
              </a:rPr>
              <a:t>TPA is the only Top Ten lobbying firm in California that specializes in both legislative advocacy </a:t>
            </a:r>
            <a:r>
              <a:rPr lang="en-US" sz="2000" b="1" dirty="0">
                <a:latin typeface="Arial" pitchFamily="34" charset="0"/>
                <a:cs typeface="Arial" pitchFamily="34" charset="0"/>
              </a:rPr>
              <a:t>AND</a:t>
            </a:r>
            <a:r>
              <a:rPr lang="en-US" sz="2000" dirty="0">
                <a:latin typeface="Arial" pitchFamily="34" charset="0"/>
                <a:cs typeface="Arial" pitchFamily="34" charset="0"/>
              </a:rPr>
              <a:t> grant funding in Sacramento </a:t>
            </a:r>
            <a:r>
              <a:rPr lang="en-US" sz="2000" b="1" dirty="0">
                <a:latin typeface="Arial" pitchFamily="34" charset="0"/>
                <a:cs typeface="Arial" pitchFamily="34" charset="0"/>
              </a:rPr>
              <a:t>AND</a:t>
            </a:r>
            <a:r>
              <a:rPr lang="en-US" sz="2000" dirty="0">
                <a:latin typeface="Arial" pitchFamily="34" charset="0"/>
                <a:cs typeface="Arial" pitchFamily="34" charset="0"/>
              </a:rPr>
              <a:t> Washington, DC.</a:t>
            </a:r>
          </a:p>
          <a:p>
            <a:pPr marL="0" indent="0" algn="just">
              <a:spcBef>
                <a:spcPts val="1800"/>
              </a:spcBef>
              <a:buNone/>
            </a:pPr>
            <a:r>
              <a:rPr lang="en-US" sz="2000" dirty="0">
                <a:latin typeface="Arial" pitchFamily="34" charset="0"/>
                <a:cs typeface="Arial" pitchFamily="34" charset="0"/>
              </a:rPr>
              <a:t>TPA has secured over </a:t>
            </a:r>
            <a:r>
              <a:rPr lang="en-US" sz="2000" b="1" dirty="0">
                <a:latin typeface="Arial" pitchFamily="34" charset="0"/>
                <a:cs typeface="Arial" pitchFamily="34" charset="0"/>
              </a:rPr>
              <a:t>$2.6 billion </a:t>
            </a:r>
            <a:r>
              <a:rPr lang="en-US" sz="2000" dirty="0">
                <a:latin typeface="Arial" pitchFamily="34" charset="0"/>
                <a:cs typeface="Arial" pitchFamily="34" charset="0"/>
              </a:rPr>
              <a:t>in public sector funding for our clients.</a:t>
            </a:r>
          </a:p>
          <a:p>
            <a:pPr>
              <a:spcBef>
                <a:spcPts val="1800"/>
              </a:spcBef>
            </a:pPr>
            <a:endParaRPr lang="en-US" sz="2000" dirty="0">
              <a:latin typeface="Arial" pitchFamily="34" charset="0"/>
              <a:cs typeface="Arial" pitchFamily="34" charset="0"/>
            </a:endParaRPr>
          </a:p>
          <a:p>
            <a:pPr marL="0" indent="0">
              <a:spcBef>
                <a:spcPts val="1800"/>
              </a:spcBef>
              <a:buNone/>
            </a:pPr>
            <a:endParaRPr lang="en-US" sz="2000" dirty="0">
              <a:latin typeface="Arial" pitchFamily="34" charset="0"/>
              <a:cs typeface="Arial" pitchFamily="34" charset="0"/>
            </a:endParaRPr>
          </a:p>
          <a:p>
            <a:pPr marL="0" indent="0">
              <a:spcBef>
                <a:spcPts val="1800"/>
              </a:spcBef>
              <a:buNone/>
            </a:pPr>
            <a:endParaRPr lang="en-US" sz="2000" dirty="0">
              <a:latin typeface="Arial" pitchFamily="34" charset="0"/>
              <a:cs typeface="Arial" pitchFamily="34" charset="0"/>
            </a:endParaRPr>
          </a:p>
          <a:p>
            <a:pPr marL="0" indent="0" algn="just">
              <a:spcBef>
                <a:spcPts val="1800"/>
              </a:spcBef>
              <a:buNone/>
            </a:pPr>
            <a:endParaRPr lang="en-US" sz="2000" dirty="0">
              <a:latin typeface="Arial" pitchFamily="34" charset="0"/>
              <a:cs typeface="Arial" pitchFamily="34" charset="0"/>
            </a:endParaRPr>
          </a:p>
        </p:txBody>
      </p:sp>
      <p:sp>
        <p:nvSpPr>
          <p:cNvPr id="2" name="Date Placeholder 1">
            <a:extLst>
              <a:ext uri="{FF2B5EF4-FFF2-40B4-BE49-F238E27FC236}">
                <a16:creationId xmlns:a16="http://schemas.microsoft.com/office/drawing/2014/main" id="{47FD884F-109E-94A9-B350-73E78652A820}"/>
              </a:ext>
            </a:extLst>
          </p:cNvPr>
          <p:cNvSpPr>
            <a:spLocks noGrp="1"/>
          </p:cNvSpPr>
          <p:nvPr>
            <p:ph type="dt" sz="half" idx="10"/>
          </p:nvPr>
        </p:nvSpPr>
        <p:spPr>
          <a:xfrm>
            <a:off x="152400" y="7339136"/>
            <a:ext cx="6324600" cy="413808"/>
          </a:xfrm>
        </p:spPr>
        <p:txBody>
          <a:bodyPr/>
          <a:lstStyle/>
          <a:p>
            <a:r>
              <a:rPr lang="en-US" sz="1400" dirty="0"/>
              <a:t>State and Federal Advocacy Update  |  Townsend Public Affairs</a:t>
            </a:r>
          </a:p>
        </p:txBody>
      </p:sp>
    </p:spTree>
    <p:extLst>
      <p:ext uri="{BB962C8B-B14F-4D97-AF65-F5344CB8AC3E}">
        <p14:creationId xmlns:p14="http://schemas.microsoft.com/office/powerpoint/2010/main" val="308477009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AC03E1-2FAA-20D8-5716-3843C1293624}"/>
              </a:ext>
            </a:extLst>
          </p:cNvPr>
          <p:cNvSpPr>
            <a:spLocks noGrp="1"/>
          </p:cNvSpPr>
          <p:nvPr>
            <p:ph type="title"/>
          </p:nvPr>
        </p:nvSpPr>
        <p:spPr/>
        <p:txBody>
          <a:bodyPr>
            <a:noAutofit/>
          </a:bodyPr>
          <a:lstStyle/>
          <a:p>
            <a:br>
              <a:rPr lang="en-US" sz="3200" dirty="0"/>
            </a:br>
            <a:r>
              <a:rPr lang="en-US" sz="3200" dirty="0"/>
              <a:t>TPA Mission for the City of Gardena</a:t>
            </a:r>
            <a:br>
              <a:rPr lang="en-US" sz="3200" dirty="0"/>
            </a:br>
            <a:endParaRPr lang="en-US" sz="3200" dirty="0"/>
          </a:p>
        </p:txBody>
      </p:sp>
      <mc:AlternateContent xmlns:mc="http://schemas.openxmlformats.org/markup-compatibility/2006" xmlns:p14="http://schemas.microsoft.com/office/powerpoint/2010/main">
        <mc:Choice Requires="p14">
          <p:contentPart p14:bwMode="auto" r:id="rId2">
            <p14:nvContentPartPr>
              <p14:cNvPr id="5" name="Ink 4">
                <a:extLst>
                  <a:ext uri="{FF2B5EF4-FFF2-40B4-BE49-F238E27FC236}">
                    <a16:creationId xmlns:a16="http://schemas.microsoft.com/office/drawing/2014/main" id="{2788B5AF-9680-484E-EC8F-EFDB2DC3B5CD}"/>
                  </a:ext>
                </a:extLst>
              </p14:cNvPr>
              <p14:cNvContentPartPr/>
              <p14:nvPr/>
            </p14:nvContentPartPr>
            <p14:xfrm>
              <a:off x="6355396" y="2224689"/>
              <a:ext cx="19080" cy="12960"/>
            </p14:xfrm>
          </p:contentPart>
        </mc:Choice>
        <mc:Fallback xmlns="">
          <p:pic>
            <p:nvPicPr>
              <p:cNvPr id="5" name="Ink 4">
                <a:extLst>
                  <a:ext uri="{FF2B5EF4-FFF2-40B4-BE49-F238E27FC236}">
                    <a16:creationId xmlns:a16="http://schemas.microsoft.com/office/drawing/2014/main" id="{2788B5AF-9680-484E-EC8F-EFDB2DC3B5CD}"/>
                  </a:ext>
                </a:extLst>
              </p:cNvPr>
              <p:cNvPicPr/>
              <p:nvPr/>
            </p:nvPicPr>
            <p:blipFill>
              <a:blip r:embed="rId3"/>
              <a:stretch>
                <a:fillRect/>
              </a:stretch>
            </p:blipFill>
            <p:spPr>
              <a:xfrm>
                <a:off x="6339916" y="2209569"/>
                <a:ext cx="49680" cy="43200"/>
              </a:xfrm>
              <a:prstGeom prst="rect">
                <a:avLst/>
              </a:prstGeom>
            </p:spPr>
          </p:pic>
        </mc:Fallback>
      </mc:AlternateContent>
      <p:sp>
        <p:nvSpPr>
          <p:cNvPr id="7" name="Date Placeholder 1">
            <a:extLst>
              <a:ext uri="{FF2B5EF4-FFF2-40B4-BE49-F238E27FC236}">
                <a16:creationId xmlns:a16="http://schemas.microsoft.com/office/drawing/2014/main" id="{91C84999-8485-BEEF-FA29-A21E293DC291}"/>
              </a:ext>
            </a:extLst>
          </p:cNvPr>
          <p:cNvSpPr>
            <a:spLocks noGrp="1"/>
          </p:cNvSpPr>
          <p:nvPr>
            <p:ph type="dt" sz="half" idx="10"/>
          </p:nvPr>
        </p:nvSpPr>
        <p:spPr>
          <a:xfrm>
            <a:off x="152400" y="7339136"/>
            <a:ext cx="6324600" cy="413808"/>
          </a:xfrm>
        </p:spPr>
        <p:txBody>
          <a:bodyPr/>
          <a:lstStyle/>
          <a:p>
            <a:r>
              <a:rPr lang="en-US" sz="1400" dirty="0"/>
              <a:t>State and Federal Advocacy Update  |  Townsend Public Affairs</a:t>
            </a:r>
          </a:p>
        </p:txBody>
      </p:sp>
      <p:sp>
        <p:nvSpPr>
          <p:cNvPr id="9" name="TextBox 8">
            <a:extLst>
              <a:ext uri="{FF2B5EF4-FFF2-40B4-BE49-F238E27FC236}">
                <a16:creationId xmlns:a16="http://schemas.microsoft.com/office/drawing/2014/main" id="{2FEDF42E-D491-BF3B-3138-617A1A71ADD2}"/>
              </a:ext>
            </a:extLst>
          </p:cNvPr>
          <p:cNvSpPr txBox="1"/>
          <p:nvPr/>
        </p:nvSpPr>
        <p:spPr>
          <a:xfrm>
            <a:off x="4465320" y="4558257"/>
            <a:ext cx="5043486" cy="1692771"/>
          </a:xfrm>
          <a:prstGeom prst="rect">
            <a:avLst/>
          </a:prstGeom>
        </p:spPr>
        <p:txBody>
          <a:bodyPr vert="horz" lIns="101882" tIns="50941" rIns="101882" bIns="50941" rtlCol="0">
            <a:noAutofit/>
          </a:bodyPr>
          <a:lstStyle>
            <a:lvl1pPr indent="0">
              <a:spcBef>
                <a:spcPct val="20000"/>
              </a:spcBef>
              <a:buFont typeface="Arial" pitchFamily="34" charset="0"/>
              <a:buNone/>
              <a:defRPr sz="2600">
                <a:latin typeface="Arial" panose="020B0604020202020204" pitchFamily="34" charset="0"/>
                <a:cs typeface="Arial" panose="020B0604020202020204" pitchFamily="34" charset="0"/>
              </a:defRPr>
            </a:lvl1pPr>
            <a:lvl2pPr marL="827795" indent="-318383">
              <a:spcBef>
                <a:spcPct val="20000"/>
              </a:spcBef>
              <a:buFont typeface="Arial" pitchFamily="34" charset="0"/>
              <a:buChar char="–"/>
              <a:defRPr sz="3100"/>
            </a:lvl2pPr>
            <a:lvl3pPr marL="1273531" indent="-254706">
              <a:spcBef>
                <a:spcPct val="20000"/>
              </a:spcBef>
              <a:buFont typeface="Arial" pitchFamily="34" charset="0"/>
              <a:buChar char="•"/>
              <a:defRPr sz="2700"/>
            </a:lvl3pPr>
            <a:lvl4pPr marL="1782943" indent="-254706">
              <a:spcBef>
                <a:spcPct val="20000"/>
              </a:spcBef>
              <a:buFont typeface="Arial" pitchFamily="34" charset="0"/>
              <a:buChar char="–"/>
              <a:defRPr sz="2200"/>
            </a:lvl4pPr>
            <a:lvl5pPr marL="2292355" indent="-254706">
              <a:spcBef>
                <a:spcPct val="20000"/>
              </a:spcBef>
              <a:buFont typeface="Arial" pitchFamily="34" charset="0"/>
              <a:buChar char="»"/>
              <a:defRPr sz="2200"/>
            </a:lvl5pPr>
            <a:lvl6pPr marL="2801767" indent="-254706">
              <a:spcBef>
                <a:spcPct val="20000"/>
              </a:spcBef>
              <a:buFont typeface="Arial" pitchFamily="34" charset="0"/>
              <a:buChar char="•"/>
              <a:defRPr sz="2200"/>
            </a:lvl6pPr>
            <a:lvl7pPr marL="3311180" indent="-254706">
              <a:spcBef>
                <a:spcPct val="20000"/>
              </a:spcBef>
              <a:buFont typeface="Arial" pitchFamily="34" charset="0"/>
              <a:buChar char="•"/>
              <a:defRPr sz="2200"/>
            </a:lvl7pPr>
            <a:lvl8pPr marL="3820592" indent="-254706">
              <a:spcBef>
                <a:spcPct val="20000"/>
              </a:spcBef>
              <a:buFont typeface="Arial" pitchFamily="34" charset="0"/>
              <a:buChar char="•"/>
              <a:defRPr sz="2200"/>
            </a:lvl8pPr>
            <a:lvl9pPr marL="4330004" indent="-254706">
              <a:spcBef>
                <a:spcPct val="20000"/>
              </a:spcBef>
              <a:buFont typeface="Arial" pitchFamily="34" charset="0"/>
              <a:buChar char="•"/>
              <a:defRPr sz="2200"/>
            </a:lvl9pPr>
          </a:lstStyle>
          <a:p>
            <a:endParaRPr lang="en-US" dirty="0"/>
          </a:p>
        </p:txBody>
      </p:sp>
      <p:graphicFrame>
        <p:nvGraphicFramePr>
          <p:cNvPr id="4" name="Diagram 3">
            <a:extLst>
              <a:ext uri="{FF2B5EF4-FFF2-40B4-BE49-F238E27FC236}">
                <a16:creationId xmlns:a16="http://schemas.microsoft.com/office/drawing/2014/main" id="{22742B7E-B73E-2D4B-9280-4A1221796094}"/>
              </a:ext>
            </a:extLst>
          </p:cNvPr>
          <p:cNvGraphicFramePr/>
          <p:nvPr>
            <p:extLst>
              <p:ext uri="{D42A27DB-BD31-4B8C-83A1-F6EECF244321}">
                <p14:modId xmlns:p14="http://schemas.microsoft.com/office/powerpoint/2010/main" val="3231746809"/>
              </p:ext>
            </p:extLst>
          </p:nvPr>
        </p:nvGraphicFramePr>
        <p:xfrm>
          <a:off x="441960" y="2002508"/>
          <a:ext cx="9174480" cy="447040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315406640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7ABB31-BA19-1AAD-BDEE-14A4B8391879}"/>
              </a:ext>
            </a:extLst>
          </p:cNvPr>
          <p:cNvSpPr>
            <a:spLocks noGrp="1"/>
          </p:cNvSpPr>
          <p:nvPr>
            <p:ph type="title"/>
          </p:nvPr>
        </p:nvSpPr>
        <p:spPr/>
        <p:txBody>
          <a:bodyPr>
            <a:noAutofit/>
          </a:bodyPr>
          <a:lstStyle/>
          <a:p>
            <a:r>
              <a:rPr lang="en-US" sz="3200" dirty="0"/>
              <a:t>2022 State and Federal Earmark Requests</a:t>
            </a:r>
          </a:p>
        </p:txBody>
      </p:sp>
      <p:sp>
        <p:nvSpPr>
          <p:cNvPr id="3" name="Content Placeholder 2">
            <a:extLst>
              <a:ext uri="{FF2B5EF4-FFF2-40B4-BE49-F238E27FC236}">
                <a16:creationId xmlns:a16="http://schemas.microsoft.com/office/drawing/2014/main" id="{D7259D5D-2FBE-9125-C062-6CA49340E9B8}"/>
              </a:ext>
            </a:extLst>
          </p:cNvPr>
          <p:cNvSpPr>
            <a:spLocks noGrp="1"/>
          </p:cNvSpPr>
          <p:nvPr>
            <p:ph idx="1"/>
          </p:nvPr>
        </p:nvSpPr>
        <p:spPr>
          <a:xfrm>
            <a:off x="431552" y="1600200"/>
            <a:ext cx="9292202" cy="5342785"/>
          </a:xfrm>
        </p:spPr>
        <p:txBody>
          <a:bodyPr>
            <a:noAutofit/>
          </a:bodyPr>
          <a:lstStyle/>
          <a:p>
            <a:pPr marL="0" indent="0" algn="just">
              <a:buNone/>
            </a:pPr>
            <a:r>
              <a:rPr lang="en-US" sz="2400" dirty="0">
                <a:latin typeface="Arial" panose="020B0604020202020204" pitchFamily="34" charset="0"/>
                <a:cs typeface="Arial" panose="020B0604020202020204" pitchFamily="34" charset="0"/>
              </a:rPr>
              <a:t>TPA worked in strong partnership with the City to create a focused effort that culminated with the strategic submittal of multiple earmark requests to the City’s legislative delegation.  </a:t>
            </a:r>
          </a:p>
          <a:p>
            <a:pPr marL="0" indent="0" algn="just">
              <a:buNone/>
            </a:pPr>
            <a:endParaRPr lang="en-US" sz="2000" dirty="0">
              <a:latin typeface="Arial" panose="020B0604020202020204" pitchFamily="34" charset="0"/>
              <a:cs typeface="Arial" panose="020B0604020202020204" pitchFamily="34" charset="0"/>
            </a:endParaRPr>
          </a:p>
          <a:p>
            <a:pPr marL="0" indent="0" algn="ctr">
              <a:buNone/>
            </a:pPr>
            <a:r>
              <a:rPr lang="en-US" sz="2400" dirty="0">
                <a:latin typeface="Arial" panose="020B0604020202020204" pitchFamily="34" charset="0"/>
                <a:cs typeface="Arial" panose="020B0604020202020204" pitchFamily="34" charset="0"/>
              </a:rPr>
              <a:t>Those projects were:</a:t>
            </a:r>
          </a:p>
        </p:txBody>
      </p:sp>
      <mc:AlternateContent xmlns:mc="http://schemas.openxmlformats.org/markup-compatibility/2006" xmlns:p14="http://schemas.microsoft.com/office/powerpoint/2010/main">
        <mc:Choice Requires="p14">
          <p:contentPart p14:bwMode="auto" r:id="rId2">
            <p14:nvContentPartPr>
              <p14:cNvPr id="7" name="Ink 7">
                <a:extLst>
                  <a:ext uri="{FF2B5EF4-FFF2-40B4-BE49-F238E27FC236}">
                    <a16:creationId xmlns:a16="http://schemas.microsoft.com/office/drawing/2014/main" id="{70DACCC9-F894-7876-BFCD-F2D439B2BD8B}"/>
                  </a:ext>
                </a:extLst>
              </p14:cNvPr>
              <p14:cNvContentPartPr/>
              <p14:nvPr/>
            </p14:nvContentPartPr>
            <p14:xfrm>
              <a:off x="3478475" y="2031925"/>
              <a:ext cx="23040" cy="99720"/>
            </p14:xfrm>
          </p:contentPart>
        </mc:Choice>
        <mc:Fallback xmlns="">
          <p:pic>
            <p:nvPicPr>
              <p:cNvPr id="7" name="Ink 7">
                <a:extLst>
                  <a:ext uri="{FF2B5EF4-FFF2-40B4-BE49-F238E27FC236}">
                    <a16:creationId xmlns:a16="http://schemas.microsoft.com/office/drawing/2014/main" id="{70DACCC9-F894-7876-BFCD-F2D439B2BD8B}"/>
                  </a:ext>
                </a:extLst>
              </p:cNvPr>
              <p:cNvPicPr/>
              <p:nvPr/>
            </p:nvPicPr>
            <p:blipFill>
              <a:blip r:embed="rId3"/>
              <a:stretch>
                <a:fillRect/>
              </a:stretch>
            </p:blipFill>
            <p:spPr>
              <a:xfrm>
                <a:off x="3463233" y="2016445"/>
                <a:ext cx="52815" cy="130320"/>
              </a:xfrm>
              <a:prstGeom prst="rect">
                <a:avLst/>
              </a:prstGeom>
            </p:spPr>
          </p:pic>
        </mc:Fallback>
      </mc:AlternateContent>
      <p:sp>
        <p:nvSpPr>
          <p:cNvPr id="5" name="Date Placeholder 1">
            <a:extLst>
              <a:ext uri="{FF2B5EF4-FFF2-40B4-BE49-F238E27FC236}">
                <a16:creationId xmlns:a16="http://schemas.microsoft.com/office/drawing/2014/main" id="{17930811-CD7A-2E00-BBD1-DBEE3CB0E5C9}"/>
              </a:ext>
            </a:extLst>
          </p:cNvPr>
          <p:cNvSpPr>
            <a:spLocks noGrp="1"/>
          </p:cNvSpPr>
          <p:nvPr>
            <p:ph type="dt" sz="half" idx="10"/>
          </p:nvPr>
        </p:nvSpPr>
        <p:spPr>
          <a:xfrm>
            <a:off x="152400" y="7339136"/>
            <a:ext cx="6324600" cy="413808"/>
          </a:xfrm>
        </p:spPr>
        <p:txBody>
          <a:bodyPr/>
          <a:lstStyle/>
          <a:p>
            <a:r>
              <a:rPr lang="en-US" sz="1400" dirty="0"/>
              <a:t>State and Federal Advocacy Update  |  Townsend Public Affairs</a:t>
            </a:r>
          </a:p>
        </p:txBody>
      </p:sp>
      <p:sp>
        <p:nvSpPr>
          <p:cNvPr id="6" name="Rectangle: Rounded Corners 5">
            <a:extLst>
              <a:ext uri="{FF2B5EF4-FFF2-40B4-BE49-F238E27FC236}">
                <a16:creationId xmlns:a16="http://schemas.microsoft.com/office/drawing/2014/main" id="{118E945C-ACBC-E98E-42F5-6CE059A11207}"/>
              </a:ext>
            </a:extLst>
          </p:cNvPr>
          <p:cNvSpPr/>
          <p:nvPr/>
        </p:nvSpPr>
        <p:spPr>
          <a:xfrm>
            <a:off x="152400" y="3961578"/>
            <a:ext cx="3108960" cy="1981200"/>
          </a:xfrm>
          <a:prstGeom prst="roundRect">
            <a:avLst/>
          </a:prstGeom>
          <a:solidFill>
            <a:schemeClr val="tx2"/>
          </a:solidFill>
          <a:ln/>
        </p:spPr>
        <p:style>
          <a:lnRef idx="1">
            <a:schemeClr val="accent4"/>
          </a:lnRef>
          <a:fillRef idx="3">
            <a:schemeClr val="accent4"/>
          </a:fillRef>
          <a:effectRef idx="2">
            <a:schemeClr val="accent4"/>
          </a:effectRef>
          <a:fontRef idx="minor">
            <a:schemeClr val="lt1"/>
          </a:fontRef>
        </p:style>
        <p:txBody>
          <a:bodyPr lIns="0" rIns="0" rtlCol="0" anchor="ctr"/>
          <a:lstStyle/>
          <a:p>
            <a:pPr algn="ctr"/>
            <a:r>
              <a:rPr lang="en-US" sz="1800" b="1" dirty="0">
                <a:latin typeface="Arial" panose="020B0604020202020204" pitchFamily="34" charset="0"/>
                <a:cs typeface="Arial" panose="020B0604020202020204" pitchFamily="34" charset="0"/>
              </a:rPr>
              <a:t>Digital Equity for All  Bridging the Digital Divide  </a:t>
            </a:r>
            <a:br>
              <a:rPr lang="en-US" sz="1800" b="1" dirty="0">
                <a:latin typeface="Arial" panose="020B0604020202020204" pitchFamily="34" charset="0"/>
                <a:cs typeface="Arial" panose="020B0604020202020204" pitchFamily="34" charset="0"/>
              </a:rPr>
            </a:br>
            <a:br>
              <a:rPr lang="en-US" sz="1800" b="1" dirty="0">
                <a:latin typeface="Arial" panose="020B0604020202020204" pitchFamily="34" charset="0"/>
                <a:cs typeface="Arial" panose="020B0604020202020204" pitchFamily="34" charset="0"/>
              </a:rPr>
            </a:br>
            <a:r>
              <a:rPr lang="en-US" sz="1800" b="1" dirty="0">
                <a:latin typeface="Arial" panose="020B0604020202020204" pitchFamily="34" charset="0"/>
                <a:cs typeface="Arial" panose="020B0604020202020204" pitchFamily="34" charset="0"/>
              </a:rPr>
              <a:t>(Championed by Assembly Member Muratsuchi)</a:t>
            </a:r>
          </a:p>
        </p:txBody>
      </p:sp>
      <p:sp>
        <p:nvSpPr>
          <p:cNvPr id="8" name="Rectangle: Rounded Corners 7">
            <a:extLst>
              <a:ext uri="{FF2B5EF4-FFF2-40B4-BE49-F238E27FC236}">
                <a16:creationId xmlns:a16="http://schemas.microsoft.com/office/drawing/2014/main" id="{A7A7D8ED-4E65-0662-C67B-84008019F572}"/>
              </a:ext>
            </a:extLst>
          </p:cNvPr>
          <p:cNvSpPr/>
          <p:nvPr/>
        </p:nvSpPr>
        <p:spPr>
          <a:xfrm>
            <a:off x="3467100" y="3961578"/>
            <a:ext cx="3108960" cy="1981200"/>
          </a:xfrm>
          <a:prstGeom prst="roundRect">
            <a:avLst/>
          </a:prstGeom>
          <a:solidFill>
            <a:schemeClr val="accent1">
              <a:lumMod val="75000"/>
            </a:schemeClr>
          </a:solidFill>
          <a:ln>
            <a:solidFill>
              <a:schemeClr val="accent1">
                <a:lumMod val="75000"/>
              </a:schemeClr>
            </a:solidFill>
          </a:ln>
        </p:spPr>
        <p:style>
          <a:lnRef idx="1">
            <a:schemeClr val="accent3"/>
          </a:lnRef>
          <a:fillRef idx="3">
            <a:schemeClr val="accent3"/>
          </a:fillRef>
          <a:effectRef idx="2">
            <a:schemeClr val="accent3"/>
          </a:effectRef>
          <a:fontRef idx="minor">
            <a:schemeClr val="lt1"/>
          </a:fontRef>
        </p:style>
        <p:txBody>
          <a:bodyPr lIns="0" rIns="0" rtlCol="0" anchor="ctr"/>
          <a:lstStyle/>
          <a:p>
            <a:pPr algn="ctr"/>
            <a:r>
              <a:rPr lang="en-US" sz="1800" b="1" dirty="0">
                <a:latin typeface="Arial" panose="020B0604020202020204" pitchFamily="34" charset="0"/>
                <a:cs typeface="Arial" panose="020B0604020202020204" pitchFamily="34" charset="0"/>
              </a:rPr>
              <a:t>Gardena Boulevard Revitalization </a:t>
            </a:r>
          </a:p>
          <a:p>
            <a:pPr algn="ctr"/>
            <a:endParaRPr lang="en-US" sz="1800" b="1" dirty="0">
              <a:latin typeface="Arial" panose="020B0604020202020204" pitchFamily="34" charset="0"/>
              <a:cs typeface="Arial" panose="020B0604020202020204" pitchFamily="34" charset="0"/>
            </a:endParaRPr>
          </a:p>
          <a:p>
            <a:pPr algn="ctr"/>
            <a:r>
              <a:rPr lang="en-US" sz="1800" b="1" dirty="0">
                <a:latin typeface="Arial" panose="020B0604020202020204" pitchFamily="34" charset="0"/>
                <a:cs typeface="Arial" panose="020B0604020202020204" pitchFamily="34" charset="0"/>
              </a:rPr>
              <a:t>(Championed by Senator Bradford)</a:t>
            </a:r>
          </a:p>
        </p:txBody>
      </p:sp>
      <p:sp>
        <p:nvSpPr>
          <p:cNvPr id="11" name="Rectangle: Rounded Corners 10">
            <a:extLst>
              <a:ext uri="{FF2B5EF4-FFF2-40B4-BE49-F238E27FC236}">
                <a16:creationId xmlns:a16="http://schemas.microsoft.com/office/drawing/2014/main" id="{9153F391-D17D-0728-E762-347C7D1461B1}"/>
              </a:ext>
            </a:extLst>
          </p:cNvPr>
          <p:cNvSpPr/>
          <p:nvPr/>
        </p:nvSpPr>
        <p:spPr>
          <a:xfrm>
            <a:off x="6781800" y="3961578"/>
            <a:ext cx="3108960" cy="1981200"/>
          </a:xfrm>
          <a:prstGeom prst="roundRect">
            <a:avLst/>
          </a:prstGeom>
          <a:solidFill>
            <a:srgbClr val="5B89C1"/>
          </a:solidFill>
          <a:ln/>
        </p:spPr>
        <p:style>
          <a:lnRef idx="1">
            <a:schemeClr val="accent5"/>
          </a:lnRef>
          <a:fillRef idx="3">
            <a:schemeClr val="accent5"/>
          </a:fillRef>
          <a:effectRef idx="2">
            <a:schemeClr val="accent5"/>
          </a:effectRef>
          <a:fontRef idx="minor">
            <a:schemeClr val="lt1"/>
          </a:fontRef>
        </p:style>
        <p:txBody>
          <a:bodyPr lIns="0" rIns="0" rtlCol="0" anchor="ctr"/>
          <a:lstStyle/>
          <a:p>
            <a:pPr algn="ctr"/>
            <a:r>
              <a:rPr lang="en-US" sz="1800" b="1" dirty="0">
                <a:latin typeface="Arial" panose="020B0604020202020204" pitchFamily="34" charset="0"/>
                <a:cs typeface="Arial" panose="020B0604020202020204" pitchFamily="34" charset="0"/>
              </a:rPr>
              <a:t>Rosecrans </a:t>
            </a:r>
            <a:br>
              <a:rPr lang="en-US" sz="1800" b="1" dirty="0">
                <a:latin typeface="Arial" panose="020B0604020202020204" pitchFamily="34" charset="0"/>
                <a:cs typeface="Arial" panose="020B0604020202020204" pitchFamily="34" charset="0"/>
              </a:rPr>
            </a:br>
            <a:r>
              <a:rPr lang="en-US" sz="1800" b="1" dirty="0">
                <a:latin typeface="Arial" panose="020B0604020202020204" pitchFamily="34" charset="0"/>
                <a:cs typeface="Arial" panose="020B0604020202020204" pitchFamily="34" charset="0"/>
              </a:rPr>
              <a:t>Community Center </a:t>
            </a:r>
          </a:p>
          <a:p>
            <a:pPr algn="ctr"/>
            <a:br>
              <a:rPr lang="en-US" sz="1800" b="1" dirty="0">
                <a:latin typeface="Arial" panose="020B0604020202020204" pitchFamily="34" charset="0"/>
                <a:cs typeface="Arial" panose="020B0604020202020204" pitchFamily="34" charset="0"/>
              </a:rPr>
            </a:br>
            <a:r>
              <a:rPr lang="en-US" sz="1800" b="1" dirty="0">
                <a:latin typeface="Arial" panose="020B0604020202020204" pitchFamily="34" charset="0"/>
                <a:cs typeface="Arial" panose="020B0604020202020204" pitchFamily="34" charset="0"/>
              </a:rPr>
              <a:t>(Championed by Congresswoman Waters)</a:t>
            </a:r>
            <a:br>
              <a:rPr lang="en-US" sz="1800" b="1" dirty="0">
                <a:latin typeface="Arial" panose="020B0604020202020204" pitchFamily="34" charset="0"/>
                <a:cs typeface="Arial" panose="020B0604020202020204" pitchFamily="34" charset="0"/>
              </a:rPr>
            </a:br>
            <a:endParaRPr lang="en-US" sz="18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62132702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958C8817-60AD-7E20-268F-DA69529463C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3373062-D4AC-2715-658F-BDAC5B4479E5}"/>
              </a:ext>
            </a:extLst>
          </p:cNvPr>
          <p:cNvSpPr>
            <a:spLocks noGrp="1"/>
          </p:cNvSpPr>
          <p:nvPr>
            <p:ph type="title"/>
          </p:nvPr>
        </p:nvSpPr>
        <p:spPr/>
        <p:txBody>
          <a:bodyPr>
            <a:noAutofit/>
          </a:bodyPr>
          <a:lstStyle/>
          <a:p>
            <a:r>
              <a:rPr lang="en-US" sz="3200" dirty="0"/>
              <a:t>2023 State and Federal Earmark Requests</a:t>
            </a:r>
          </a:p>
        </p:txBody>
      </p:sp>
      <p:sp>
        <p:nvSpPr>
          <p:cNvPr id="3" name="Content Placeholder 2">
            <a:extLst>
              <a:ext uri="{FF2B5EF4-FFF2-40B4-BE49-F238E27FC236}">
                <a16:creationId xmlns:a16="http://schemas.microsoft.com/office/drawing/2014/main" id="{F51C361B-0899-CE0F-50AA-CCC12A3F6178}"/>
              </a:ext>
            </a:extLst>
          </p:cNvPr>
          <p:cNvSpPr>
            <a:spLocks noGrp="1"/>
          </p:cNvSpPr>
          <p:nvPr>
            <p:ph idx="1"/>
          </p:nvPr>
        </p:nvSpPr>
        <p:spPr>
          <a:xfrm>
            <a:off x="431552" y="1600200"/>
            <a:ext cx="9292202" cy="5342785"/>
          </a:xfrm>
        </p:spPr>
        <p:txBody>
          <a:bodyPr>
            <a:noAutofit/>
          </a:bodyPr>
          <a:lstStyle/>
          <a:p>
            <a:pPr marL="0" indent="0" algn="just">
              <a:buNone/>
            </a:pPr>
            <a:r>
              <a:rPr lang="en-US" sz="2400" dirty="0">
                <a:latin typeface="Arial" panose="020B0604020202020204" pitchFamily="34" charset="0"/>
                <a:cs typeface="Arial" panose="020B0604020202020204" pitchFamily="34" charset="0"/>
              </a:rPr>
              <a:t>TPA worked in strong partnership with the City to create a focused effort that culminated with the strategic submittal of multiple earmark requests to the City’s legislative delegation.  </a:t>
            </a:r>
          </a:p>
          <a:p>
            <a:pPr marL="0" indent="0" algn="just">
              <a:buNone/>
            </a:pPr>
            <a:endParaRPr lang="en-US" sz="2000" dirty="0">
              <a:latin typeface="Arial" panose="020B0604020202020204" pitchFamily="34" charset="0"/>
              <a:cs typeface="Arial" panose="020B0604020202020204" pitchFamily="34" charset="0"/>
            </a:endParaRPr>
          </a:p>
          <a:p>
            <a:pPr marL="0" indent="0" algn="ctr">
              <a:buNone/>
            </a:pPr>
            <a:r>
              <a:rPr lang="en-US" sz="2400" dirty="0">
                <a:latin typeface="Arial" panose="020B0604020202020204" pitchFamily="34" charset="0"/>
                <a:cs typeface="Arial" panose="020B0604020202020204" pitchFamily="34" charset="0"/>
              </a:rPr>
              <a:t>Those projects were:</a:t>
            </a:r>
          </a:p>
        </p:txBody>
      </p:sp>
      <mc:AlternateContent xmlns:mc="http://schemas.openxmlformats.org/markup-compatibility/2006" xmlns:p14="http://schemas.microsoft.com/office/powerpoint/2010/main">
        <mc:Choice Requires="p14">
          <p:contentPart p14:bwMode="auto" r:id="rId2">
            <p14:nvContentPartPr>
              <p14:cNvPr id="7" name="Ink 7">
                <a:extLst>
                  <a:ext uri="{FF2B5EF4-FFF2-40B4-BE49-F238E27FC236}">
                    <a16:creationId xmlns:a16="http://schemas.microsoft.com/office/drawing/2014/main" id="{F8AA99BD-ED34-B793-9093-379658D76863}"/>
                  </a:ext>
                </a:extLst>
              </p14:cNvPr>
              <p14:cNvContentPartPr/>
              <p14:nvPr/>
            </p14:nvContentPartPr>
            <p14:xfrm>
              <a:off x="3478475" y="2031925"/>
              <a:ext cx="23040" cy="99720"/>
            </p14:xfrm>
          </p:contentPart>
        </mc:Choice>
        <mc:Fallback xmlns="">
          <p:pic>
            <p:nvPicPr>
              <p:cNvPr id="7" name="Ink 7">
                <a:extLst>
                  <a:ext uri="{FF2B5EF4-FFF2-40B4-BE49-F238E27FC236}">
                    <a16:creationId xmlns:a16="http://schemas.microsoft.com/office/drawing/2014/main" id="{F8AA99BD-ED34-B793-9093-379658D76863}"/>
                  </a:ext>
                </a:extLst>
              </p:cNvPr>
              <p:cNvPicPr/>
              <p:nvPr/>
            </p:nvPicPr>
            <p:blipFill>
              <a:blip r:embed="rId3"/>
              <a:stretch>
                <a:fillRect/>
              </a:stretch>
            </p:blipFill>
            <p:spPr>
              <a:xfrm>
                <a:off x="3463233" y="2016445"/>
                <a:ext cx="53169" cy="130320"/>
              </a:xfrm>
              <a:prstGeom prst="rect">
                <a:avLst/>
              </a:prstGeom>
            </p:spPr>
          </p:pic>
        </mc:Fallback>
      </mc:AlternateContent>
      <p:sp>
        <p:nvSpPr>
          <p:cNvPr id="5" name="Date Placeholder 1">
            <a:extLst>
              <a:ext uri="{FF2B5EF4-FFF2-40B4-BE49-F238E27FC236}">
                <a16:creationId xmlns:a16="http://schemas.microsoft.com/office/drawing/2014/main" id="{CE73A688-ED24-CC31-1C38-D4311752A30A}"/>
              </a:ext>
            </a:extLst>
          </p:cNvPr>
          <p:cNvSpPr>
            <a:spLocks noGrp="1"/>
          </p:cNvSpPr>
          <p:nvPr>
            <p:ph type="dt" sz="half" idx="10"/>
          </p:nvPr>
        </p:nvSpPr>
        <p:spPr>
          <a:xfrm>
            <a:off x="152400" y="7339136"/>
            <a:ext cx="6324600" cy="413808"/>
          </a:xfrm>
        </p:spPr>
        <p:txBody>
          <a:bodyPr/>
          <a:lstStyle/>
          <a:p>
            <a:r>
              <a:rPr lang="en-US" sz="1400" dirty="0"/>
              <a:t>State and Federal Advocacy Update  |  Townsend Public Affairs</a:t>
            </a:r>
          </a:p>
        </p:txBody>
      </p:sp>
      <p:sp>
        <p:nvSpPr>
          <p:cNvPr id="8" name="Rectangle: Rounded Corners 7">
            <a:extLst>
              <a:ext uri="{FF2B5EF4-FFF2-40B4-BE49-F238E27FC236}">
                <a16:creationId xmlns:a16="http://schemas.microsoft.com/office/drawing/2014/main" id="{3CD18742-4553-4483-3AF6-2523DF10562A}"/>
              </a:ext>
            </a:extLst>
          </p:cNvPr>
          <p:cNvSpPr/>
          <p:nvPr/>
        </p:nvSpPr>
        <p:spPr>
          <a:xfrm>
            <a:off x="1066800" y="3886200"/>
            <a:ext cx="3108960" cy="1981200"/>
          </a:xfrm>
          <a:prstGeom prst="roundRect">
            <a:avLst/>
          </a:prstGeom>
          <a:solidFill>
            <a:schemeClr val="accent1">
              <a:lumMod val="75000"/>
            </a:schemeClr>
          </a:solidFill>
          <a:ln>
            <a:solidFill>
              <a:schemeClr val="accent1">
                <a:lumMod val="75000"/>
              </a:schemeClr>
            </a:solidFill>
          </a:ln>
        </p:spPr>
        <p:style>
          <a:lnRef idx="1">
            <a:schemeClr val="accent3"/>
          </a:lnRef>
          <a:fillRef idx="3">
            <a:schemeClr val="accent3"/>
          </a:fillRef>
          <a:effectRef idx="2">
            <a:schemeClr val="accent3"/>
          </a:effectRef>
          <a:fontRef idx="minor">
            <a:schemeClr val="lt1"/>
          </a:fontRef>
        </p:style>
        <p:txBody>
          <a:bodyPr lIns="0" rIns="0" rtlCol="0" anchor="ctr"/>
          <a:lstStyle/>
          <a:p>
            <a:pPr algn="ctr"/>
            <a:r>
              <a:rPr lang="en-US" sz="1800" b="1" dirty="0">
                <a:latin typeface="Arial" panose="020B0604020202020204" pitchFamily="34" charset="0"/>
                <a:cs typeface="Arial" panose="020B0604020202020204" pitchFamily="34" charset="0"/>
              </a:rPr>
              <a:t>Rowley Gymnasium</a:t>
            </a:r>
          </a:p>
          <a:p>
            <a:pPr algn="ctr"/>
            <a:r>
              <a:rPr lang="en-US" sz="1800" b="1" dirty="0">
                <a:latin typeface="Arial" panose="020B0604020202020204" pitchFamily="34" charset="0"/>
                <a:cs typeface="Arial" panose="020B0604020202020204" pitchFamily="34" charset="0"/>
              </a:rPr>
              <a:t>(Championed by Senator Bradford)</a:t>
            </a:r>
          </a:p>
        </p:txBody>
      </p:sp>
      <p:sp>
        <p:nvSpPr>
          <p:cNvPr id="11" name="Rectangle: Rounded Corners 10">
            <a:extLst>
              <a:ext uri="{FF2B5EF4-FFF2-40B4-BE49-F238E27FC236}">
                <a16:creationId xmlns:a16="http://schemas.microsoft.com/office/drawing/2014/main" id="{6361FFAD-3529-EC19-44B3-740CC6788236}"/>
              </a:ext>
            </a:extLst>
          </p:cNvPr>
          <p:cNvSpPr/>
          <p:nvPr/>
        </p:nvSpPr>
        <p:spPr>
          <a:xfrm>
            <a:off x="5943600" y="3886200"/>
            <a:ext cx="3108960" cy="1981200"/>
          </a:xfrm>
          <a:prstGeom prst="roundRect">
            <a:avLst/>
          </a:prstGeom>
          <a:solidFill>
            <a:srgbClr val="5B89C1"/>
          </a:solidFill>
          <a:ln/>
        </p:spPr>
        <p:style>
          <a:lnRef idx="1">
            <a:schemeClr val="accent5"/>
          </a:lnRef>
          <a:fillRef idx="3">
            <a:schemeClr val="accent5"/>
          </a:fillRef>
          <a:effectRef idx="2">
            <a:schemeClr val="accent5"/>
          </a:effectRef>
          <a:fontRef idx="minor">
            <a:schemeClr val="lt1"/>
          </a:fontRef>
        </p:style>
        <p:txBody>
          <a:bodyPr lIns="0" rIns="0" rtlCol="0" anchor="ctr"/>
          <a:lstStyle/>
          <a:p>
            <a:pPr algn="ctr"/>
            <a:r>
              <a:rPr lang="en-US" sz="1800" b="1" dirty="0">
                <a:latin typeface="Arial" panose="020B0604020202020204" pitchFamily="34" charset="0"/>
                <a:cs typeface="Arial" panose="020B0604020202020204" pitchFamily="34" charset="0"/>
              </a:rPr>
              <a:t>Mas </a:t>
            </a:r>
            <a:r>
              <a:rPr lang="en-US" sz="1800" b="1" dirty="0" err="1">
                <a:latin typeface="Arial" panose="020B0604020202020204" pitchFamily="34" charset="0"/>
                <a:cs typeface="Arial" panose="020B0604020202020204" pitchFamily="34" charset="0"/>
              </a:rPr>
              <a:t>Fukai</a:t>
            </a:r>
            <a:r>
              <a:rPr lang="en-US" sz="1800" b="1" dirty="0">
                <a:latin typeface="Arial" panose="020B0604020202020204" pitchFamily="34" charset="0"/>
                <a:cs typeface="Arial" panose="020B0604020202020204" pitchFamily="34" charset="0"/>
              </a:rPr>
              <a:t> Park</a:t>
            </a:r>
            <a:br>
              <a:rPr lang="en-US" sz="1800" b="1" dirty="0">
                <a:latin typeface="Arial" panose="020B0604020202020204" pitchFamily="34" charset="0"/>
                <a:cs typeface="Arial" panose="020B0604020202020204" pitchFamily="34" charset="0"/>
              </a:rPr>
            </a:br>
            <a:r>
              <a:rPr lang="en-US" sz="1800" b="1" dirty="0">
                <a:latin typeface="Arial" panose="020B0604020202020204" pitchFamily="34" charset="0"/>
                <a:cs typeface="Arial" panose="020B0604020202020204" pitchFamily="34" charset="0"/>
              </a:rPr>
              <a:t>(Championed by Senator Allen )</a:t>
            </a:r>
            <a:br>
              <a:rPr lang="en-US" sz="1800" b="1" dirty="0">
                <a:latin typeface="Arial" panose="020B0604020202020204" pitchFamily="34" charset="0"/>
                <a:cs typeface="Arial" panose="020B0604020202020204" pitchFamily="34" charset="0"/>
              </a:rPr>
            </a:br>
            <a:endParaRPr lang="en-US" sz="18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60330226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1B64EA-A7A3-3015-FA3D-A4AE7FDA3FF2}"/>
              </a:ext>
            </a:extLst>
          </p:cNvPr>
          <p:cNvSpPr>
            <a:spLocks noGrp="1"/>
          </p:cNvSpPr>
          <p:nvPr>
            <p:ph type="title"/>
          </p:nvPr>
        </p:nvSpPr>
        <p:spPr/>
        <p:txBody>
          <a:bodyPr>
            <a:normAutofit/>
          </a:bodyPr>
          <a:lstStyle/>
          <a:p>
            <a:r>
              <a:rPr lang="en-US" sz="3200" dirty="0"/>
              <a:t>Results: Total Funding Wins for the City</a:t>
            </a:r>
          </a:p>
        </p:txBody>
      </p:sp>
      <p:sp>
        <p:nvSpPr>
          <p:cNvPr id="5" name="Date Placeholder 1">
            <a:extLst>
              <a:ext uri="{FF2B5EF4-FFF2-40B4-BE49-F238E27FC236}">
                <a16:creationId xmlns:a16="http://schemas.microsoft.com/office/drawing/2014/main" id="{894C3EEC-3D00-FF2A-8347-99EAE8EA409F}"/>
              </a:ext>
            </a:extLst>
          </p:cNvPr>
          <p:cNvSpPr>
            <a:spLocks noGrp="1"/>
          </p:cNvSpPr>
          <p:nvPr>
            <p:ph type="dt" sz="half" idx="10"/>
          </p:nvPr>
        </p:nvSpPr>
        <p:spPr>
          <a:xfrm>
            <a:off x="152400" y="7339136"/>
            <a:ext cx="6324600" cy="413808"/>
          </a:xfrm>
        </p:spPr>
        <p:txBody>
          <a:bodyPr/>
          <a:lstStyle/>
          <a:p>
            <a:r>
              <a:rPr lang="en-US" sz="1400" dirty="0"/>
              <a:t>State and Federal Advocacy Update  |  Townsend Public Affairs</a:t>
            </a:r>
          </a:p>
        </p:txBody>
      </p:sp>
      <p:graphicFrame>
        <p:nvGraphicFramePr>
          <p:cNvPr id="3" name="Diagram 2">
            <a:extLst>
              <a:ext uri="{FF2B5EF4-FFF2-40B4-BE49-F238E27FC236}">
                <a16:creationId xmlns:a16="http://schemas.microsoft.com/office/drawing/2014/main" id="{D84DB498-91FD-7CF0-D4FD-E3300333DE2A}"/>
              </a:ext>
            </a:extLst>
          </p:cNvPr>
          <p:cNvGraphicFramePr/>
          <p:nvPr>
            <p:extLst>
              <p:ext uri="{D42A27DB-BD31-4B8C-83A1-F6EECF244321}">
                <p14:modId xmlns:p14="http://schemas.microsoft.com/office/powerpoint/2010/main" val="2800066930"/>
              </p:ext>
            </p:extLst>
          </p:nvPr>
        </p:nvGraphicFramePr>
        <p:xfrm>
          <a:off x="1075372" y="2057400"/>
          <a:ext cx="7907655" cy="44704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37090952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10000"/>
            <a:lum/>
          </a:blip>
          <a:srcRect/>
          <a:stretch>
            <a:fillRect l="22000" t="18000" r="22000" b="8000"/>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E7A6FD-432C-7DD7-FD00-C1DFEC45E909}"/>
              </a:ext>
            </a:extLst>
          </p:cNvPr>
          <p:cNvSpPr>
            <a:spLocks noGrp="1"/>
          </p:cNvSpPr>
          <p:nvPr>
            <p:ph type="title"/>
          </p:nvPr>
        </p:nvSpPr>
        <p:spPr/>
        <p:txBody>
          <a:bodyPr>
            <a:normAutofit/>
          </a:bodyPr>
          <a:lstStyle/>
          <a:p>
            <a:r>
              <a:rPr lang="en-US" sz="3600" dirty="0"/>
              <a:t>Current TPA Efforts</a:t>
            </a:r>
          </a:p>
        </p:txBody>
      </p:sp>
      <p:sp>
        <p:nvSpPr>
          <p:cNvPr id="3" name="Content Placeholder 2">
            <a:extLst>
              <a:ext uri="{FF2B5EF4-FFF2-40B4-BE49-F238E27FC236}">
                <a16:creationId xmlns:a16="http://schemas.microsoft.com/office/drawing/2014/main" id="{5296949C-C57C-45B5-8614-23030B80197B}"/>
              </a:ext>
            </a:extLst>
          </p:cNvPr>
          <p:cNvSpPr>
            <a:spLocks noGrp="1"/>
          </p:cNvSpPr>
          <p:nvPr>
            <p:ph idx="1"/>
          </p:nvPr>
        </p:nvSpPr>
        <p:spPr>
          <a:xfrm>
            <a:off x="251460" y="1905000"/>
            <a:ext cx="9555480" cy="4876799"/>
          </a:xfrm>
        </p:spPr>
        <p:txBody>
          <a:bodyPr>
            <a:normAutofit/>
          </a:bodyPr>
          <a:lstStyle/>
          <a:p>
            <a:pPr marL="0" indent="0" algn="ctr">
              <a:buNone/>
            </a:pPr>
            <a:r>
              <a:rPr lang="en-US" sz="2800" b="1" i="1" dirty="0">
                <a:latin typeface="Arial" panose="020B0604020202020204" pitchFamily="34" charset="0"/>
                <a:cs typeface="Arial" panose="020B0604020202020204" pitchFamily="34" charset="0"/>
              </a:rPr>
              <a:t>Federal Funding Requests</a:t>
            </a:r>
          </a:p>
          <a:p>
            <a:pPr marL="0" indent="0" algn="ctr">
              <a:buNone/>
            </a:pPr>
            <a:endParaRPr lang="en-US" sz="2800" b="1" i="1" dirty="0">
              <a:latin typeface="Arial" panose="020B0604020202020204" pitchFamily="34" charset="0"/>
              <a:cs typeface="Arial" panose="020B0604020202020204" pitchFamily="34" charset="0"/>
            </a:endParaRPr>
          </a:p>
          <a:p>
            <a:pPr marL="0" indent="0" algn="just">
              <a:buNone/>
            </a:pPr>
            <a:r>
              <a:rPr lang="en-US" sz="2800" dirty="0">
                <a:latin typeface="Arial" panose="020B0604020202020204" pitchFamily="34" charset="0"/>
                <a:cs typeface="Arial" panose="020B0604020202020204" pitchFamily="34" charset="0"/>
              </a:rPr>
              <a:t>The TPA team is working closely with City staff to identify priority projects that would benefit from a federal funding allocation. </a:t>
            </a:r>
          </a:p>
          <a:p>
            <a:pPr marL="0" indent="0" algn="just">
              <a:buNone/>
            </a:pPr>
            <a:endParaRPr lang="en-US" sz="2800" dirty="0">
              <a:latin typeface="Arial" panose="020B0604020202020204" pitchFamily="34" charset="0"/>
              <a:cs typeface="Arial" panose="020B0604020202020204" pitchFamily="34" charset="0"/>
            </a:endParaRPr>
          </a:p>
          <a:p>
            <a:pPr marL="0" indent="0" algn="just">
              <a:buNone/>
            </a:pPr>
            <a:r>
              <a:rPr lang="en-US" sz="2800" dirty="0">
                <a:latin typeface="Arial" panose="020B0604020202020204" pitchFamily="34" charset="0"/>
                <a:cs typeface="Arial" panose="020B0604020202020204" pitchFamily="34" charset="0"/>
              </a:rPr>
              <a:t>The TPA team will submit the funding requests to U.S. Senator Alex Padilla, U.S. Senator </a:t>
            </a:r>
            <a:r>
              <a:rPr lang="en-US" sz="2800" dirty="0" err="1">
                <a:latin typeface="Arial" panose="020B0604020202020204" pitchFamily="34" charset="0"/>
                <a:cs typeface="Arial" panose="020B0604020202020204" pitchFamily="34" charset="0"/>
              </a:rPr>
              <a:t>Laphonza</a:t>
            </a:r>
            <a:r>
              <a:rPr lang="en-US" sz="2800" dirty="0">
                <a:latin typeface="Arial" panose="020B0604020202020204" pitchFamily="34" charset="0"/>
                <a:cs typeface="Arial" panose="020B0604020202020204" pitchFamily="34" charset="0"/>
              </a:rPr>
              <a:t> Butler, and Representative Maxine Waters.  The TPA Team will also drive the follow up and next steps. </a:t>
            </a:r>
          </a:p>
        </p:txBody>
      </p:sp>
      <p:sp>
        <p:nvSpPr>
          <p:cNvPr id="4" name="Date Placeholder 3">
            <a:extLst>
              <a:ext uri="{FF2B5EF4-FFF2-40B4-BE49-F238E27FC236}">
                <a16:creationId xmlns:a16="http://schemas.microsoft.com/office/drawing/2014/main" id="{CE0F08BC-7439-74E4-8385-F16163630C90}"/>
              </a:ext>
            </a:extLst>
          </p:cNvPr>
          <p:cNvSpPr>
            <a:spLocks noGrp="1"/>
          </p:cNvSpPr>
          <p:nvPr>
            <p:ph type="dt" sz="half" idx="10"/>
          </p:nvPr>
        </p:nvSpPr>
        <p:spPr/>
        <p:txBody>
          <a:bodyPr/>
          <a:lstStyle/>
          <a:p>
            <a:r>
              <a:rPr lang="en-US"/>
              <a:t>State and Federal Advocacy Update  |  Townsend Public Affairs</a:t>
            </a:r>
            <a:endParaRPr lang="en-US" dirty="0"/>
          </a:p>
        </p:txBody>
      </p:sp>
    </p:spTree>
    <p:extLst>
      <p:ext uri="{BB962C8B-B14F-4D97-AF65-F5344CB8AC3E}">
        <p14:creationId xmlns:p14="http://schemas.microsoft.com/office/powerpoint/2010/main" val="409872320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10000"/>
            <a:lum/>
          </a:blip>
          <a:srcRect/>
          <a:stretch>
            <a:fillRect l="22000" t="18000" r="22000" b="8000"/>
          </a:stretch>
        </a:blipFill>
        <a:effectLst/>
      </p:bgPr>
    </p:bg>
    <p:spTree>
      <p:nvGrpSpPr>
        <p:cNvPr id="1" name="">
          <a:extLst>
            <a:ext uri="{FF2B5EF4-FFF2-40B4-BE49-F238E27FC236}">
              <a16:creationId xmlns:a16="http://schemas.microsoft.com/office/drawing/2014/main" id="{875EAC96-4A88-13CB-0395-25BEFF8C533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27787B5-C2B7-EA8B-F740-F8E621DF79D2}"/>
              </a:ext>
            </a:extLst>
          </p:cNvPr>
          <p:cNvSpPr>
            <a:spLocks noGrp="1"/>
          </p:cNvSpPr>
          <p:nvPr>
            <p:ph type="title"/>
          </p:nvPr>
        </p:nvSpPr>
        <p:spPr/>
        <p:txBody>
          <a:bodyPr>
            <a:normAutofit/>
          </a:bodyPr>
          <a:lstStyle/>
          <a:p>
            <a:r>
              <a:rPr lang="en-US" sz="3600" dirty="0"/>
              <a:t>Current TPA Efforts (Continued)</a:t>
            </a:r>
          </a:p>
        </p:txBody>
      </p:sp>
      <p:sp>
        <p:nvSpPr>
          <p:cNvPr id="3" name="Content Placeholder 2">
            <a:extLst>
              <a:ext uri="{FF2B5EF4-FFF2-40B4-BE49-F238E27FC236}">
                <a16:creationId xmlns:a16="http://schemas.microsoft.com/office/drawing/2014/main" id="{BF1882AA-2146-2D87-10D1-B04133A635D8}"/>
              </a:ext>
            </a:extLst>
          </p:cNvPr>
          <p:cNvSpPr>
            <a:spLocks noGrp="1"/>
          </p:cNvSpPr>
          <p:nvPr>
            <p:ph idx="1"/>
          </p:nvPr>
        </p:nvSpPr>
        <p:spPr>
          <a:xfrm>
            <a:off x="251460" y="1905000"/>
            <a:ext cx="9555480" cy="4876799"/>
          </a:xfrm>
        </p:spPr>
        <p:txBody>
          <a:bodyPr>
            <a:normAutofit/>
          </a:bodyPr>
          <a:lstStyle/>
          <a:p>
            <a:pPr marL="0" indent="0" algn="ctr">
              <a:buNone/>
            </a:pPr>
            <a:r>
              <a:rPr lang="en-US" sz="2800" b="1" i="1" dirty="0">
                <a:latin typeface="Arial" panose="020B0604020202020204" pitchFamily="34" charset="0"/>
                <a:cs typeface="Arial" panose="020B0604020202020204" pitchFamily="34" charset="0"/>
              </a:rPr>
              <a:t>Federal Legislative Efforts</a:t>
            </a:r>
          </a:p>
          <a:p>
            <a:pPr marL="0" indent="0" algn="ctr">
              <a:buNone/>
            </a:pPr>
            <a:endParaRPr lang="en-US" sz="2800" b="1" i="1" dirty="0">
              <a:latin typeface="Arial" panose="020B0604020202020204" pitchFamily="34" charset="0"/>
              <a:cs typeface="Arial" panose="020B0604020202020204" pitchFamily="34" charset="0"/>
            </a:endParaRPr>
          </a:p>
          <a:p>
            <a:pPr marL="0" indent="0" algn="just">
              <a:buNone/>
            </a:pPr>
            <a:r>
              <a:rPr lang="en-US" sz="2800" dirty="0">
                <a:latin typeface="Arial" panose="020B0604020202020204" pitchFamily="34" charset="0"/>
                <a:cs typeface="Arial" panose="020B0604020202020204" pitchFamily="34" charset="0"/>
              </a:rPr>
              <a:t>The TPA Team has met with the majority staff of the House Subcommittee on Indian and Insular Affairs on H.R. 6859 – Rep. </a:t>
            </a:r>
            <a:r>
              <a:rPr lang="en-US" sz="2800" dirty="0" err="1">
                <a:latin typeface="Arial" panose="020B0604020202020204" pitchFamily="34" charset="0"/>
                <a:cs typeface="Arial" panose="020B0604020202020204" pitchFamily="34" charset="0"/>
              </a:rPr>
              <a:t>Kamlager</a:t>
            </a:r>
            <a:r>
              <a:rPr lang="en-US" sz="2800" dirty="0">
                <a:latin typeface="Arial" panose="020B0604020202020204" pitchFamily="34" charset="0"/>
                <a:cs typeface="Arial" panose="020B0604020202020204" pitchFamily="34" charset="0"/>
              </a:rPr>
              <a:t>-Dove’s bill to extend Federal recognition to the Gabrielino/Tongva Nation.</a:t>
            </a:r>
            <a:endParaRPr lang="en-US" sz="2800" dirty="0">
              <a:highlight>
                <a:srgbClr val="FFFF00"/>
              </a:highlight>
              <a:latin typeface="Arial" panose="020B0604020202020204" pitchFamily="34" charset="0"/>
              <a:cs typeface="Arial" panose="020B0604020202020204" pitchFamily="34" charset="0"/>
            </a:endParaRPr>
          </a:p>
        </p:txBody>
      </p:sp>
      <p:sp>
        <p:nvSpPr>
          <p:cNvPr id="4" name="Date Placeholder 3">
            <a:extLst>
              <a:ext uri="{FF2B5EF4-FFF2-40B4-BE49-F238E27FC236}">
                <a16:creationId xmlns:a16="http://schemas.microsoft.com/office/drawing/2014/main" id="{1130DCEB-537A-61EB-79D7-82638978A683}"/>
              </a:ext>
            </a:extLst>
          </p:cNvPr>
          <p:cNvSpPr>
            <a:spLocks noGrp="1"/>
          </p:cNvSpPr>
          <p:nvPr>
            <p:ph type="dt" sz="half" idx="10"/>
          </p:nvPr>
        </p:nvSpPr>
        <p:spPr/>
        <p:txBody>
          <a:bodyPr/>
          <a:lstStyle/>
          <a:p>
            <a:r>
              <a:rPr lang="en-US"/>
              <a:t>State and Federal Advocacy Update  |  Townsend Public Affairs</a:t>
            </a:r>
            <a:endParaRPr lang="en-US" dirty="0"/>
          </a:p>
        </p:txBody>
      </p:sp>
    </p:spTree>
    <p:extLst>
      <p:ext uri="{BB962C8B-B14F-4D97-AF65-F5344CB8AC3E}">
        <p14:creationId xmlns:p14="http://schemas.microsoft.com/office/powerpoint/2010/main" val="241011073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10000"/>
            <a:lum/>
          </a:blip>
          <a:srcRect/>
          <a:stretch>
            <a:fillRect l="22000" t="18000" r="22000" b="8000"/>
          </a:stretch>
        </a:blipFill>
        <a:effectLst/>
      </p:bgPr>
    </p:bg>
    <p:spTree>
      <p:nvGrpSpPr>
        <p:cNvPr id="1" name="">
          <a:extLst>
            <a:ext uri="{FF2B5EF4-FFF2-40B4-BE49-F238E27FC236}">
              <a16:creationId xmlns:a16="http://schemas.microsoft.com/office/drawing/2014/main" id="{66443F1C-8351-1B34-85FC-634863D1556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0492D0C-C627-0738-0336-98D802C6A5DF}"/>
              </a:ext>
            </a:extLst>
          </p:cNvPr>
          <p:cNvSpPr>
            <a:spLocks noGrp="1"/>
          </p:cNvSpPr>
          <p:nvPr>
            <p:ph type="title"/>
          </p:nvPr>
        </p:nvSpPr>
        <p:spPr/>
        <p:txBody>
          <a:bodyPr>
            <a:normAutofit/>
          </a:bodyPr>
          <a:lstStyle/>
          <a:p>
            <a:r>
              <a:rPr lang="en-US" sz="3600" dirty="0"/>
              <a:t>Current TPA Efforts (Continued)</a:t>
            </a:r>
          </a:p>
        </p:txBody>
      </p:sp>
      <p:sp>
        <p:nvSpPr>
          <p:cNvPr id="3" name="Content Placeholder 2">
            <a:extLst>
              <a:ext uri="{FF2B5EF4-FFF2-40B4-BE49-F238E27FC236}">
                <a16:creationId xmlns:a16="http://schemas.microsoft.com/office/drawing/2014/main" id="{345E3761-A81C-58DF-C089-D56AF2E30CD3}"/>
              </a:ext>
            </a:extLst>
          </p:cNvPr>
          <p:cNvSpPr>
            <a:spLocks noGrp="1"/>
          </p:cNvSpPr>
          <p:nvPr>
            <p:ph idx="1"/>
          </p:nvPr>
        </p:nvSpPr>
        <p:spPr>
          <a:xfrm>
            <a:off x="251460" y="1905000"/>
            <a:ext cx="9555480" cy="4876799"/>
          </a:xfrm>
        </p:spPr>
        <p:txBody>
          <a:bodyPr>
            <a:normAutofit/>
          </a:bodyPr>
          <a:lstStyle/>
          <a:p>
            <a:pPr marL="0" indent="0" algn="ctr">
              <a:buNone/>
            </a:pPr>
            <a:r>
              <a:rPr lang="en-US" sz="2800" b="1" i="1" dirty="0">
                <a:latin typeface="Arial" panose="020B0604020202020204" pitchFamily="34" charset="0"/>
                <a:cs typeface="Arial" panose="020B0604020202020204" pitchFamily="34" charset="0"/>
              </a:rPr>
              <a:t>State Funding Requests</a:t>
            </a:r>
          </a:p>
          <a:p>
            <a:pPr marL="0" indent="0" algn="ctr">
              <a:buNone/>
            </a:pPr>
            <a:endParaRPr lang="en-US" sz="2800" b="1" i="1" dirty="0">
              <a:latin typeface="Arial" panose="020B0604020202020204" pitchFamily="34" charset="0"/>
              <a:cs typeface="Arial" panose="020B0604020202020204" pitchFamily="34" charset="0"/>
            </a:endParaRPr>
          </a:p>
          <a:p>
            <a:pPr marL="0" indent="0" algn="just">
              <a:buNone/>
            </a:pPr>
            <a:r>
              <a:rPr lang="en-US" sz="2800" dirty="0">
                <a:latin typeface="Arial" panose="020B0604020202020204" pitchFamily="34" charset="0"/>
                <a:cs typeface="Arial" panose="020B0604020202020204" pitchFamily="34" charset="0"/>
              </a:rPr>
              <a:t>The TPA team led the effort with City staff to identify a menu of priority projects that would benefit from a one time, funding allocation with a focus on infrastructure and equity. </a:t>
            </a:r>
          </a:p>
          <a:p>
            <a:pPr marL="0" indent="0" algn="just">
              <a:buNone/>
            </a:pPr>
            <a:endParaRPr lang="en-US" sz="2800" dirty="0">
              <a:latin typeface="Arial" panose="020B0604020202020204" pitchFamily="34" charset="0"/>
              <a:cs typeface="Arial" panose="020B0604020202020204" pitchFamily="34" charset="0"/>
            </a:endParaRPr>
          </a:p>
          <a:p>
            <a:pPr marL="0" indent="0" algn="just">
              <a:buNone/>
            </a:pPr>
            <a:r>
              <a:rPr lang="en-US" sz="2800" dirty="0">
                <a:latin typeface="Arial" panose="020B0604020202020204" pitchFamily="34" charset="0"/>
                <a:cs typeface="Arial" panose="020B0604020202020204" pitchFamily="34" charset="0"/>
              </a:rPr>
              <a:t>The TPA team submitted the State Budget request letter to the City’s legislative delegation and is driving the follow up and next steps. </a:t>
            </a:r>
            <a:endParaRPr lang="en-US" sz="4600" dirty="0">
              <a:latin typeface="Arial" panose="020B0604020202020204" pitchFamily="34" charset="0"/>
              <a:cs typeface="Arial" panose="020B0604020202020204" pitchFamily="34" charset="0"/>
            </a:endParaRPr>
          </a:p>
        </p:txBody>
      </p:sp>
      <p:sp>
        <p:nvSpPr>
          <p:cNvPr id="4" name="Date Placeholder 3">
            <a:extLst>
              <a:ext uri="{FF2B5EF4-FFF2-40B4-BE49-F238E27FC236}">
                <a16:creationId xmlns:a16="http://schemas.microsoft.com/office/drawing/2014/main" id="{157AD721-FABC-A0B3-6897-826D1E8BFD87}"/>
              </a:ext>
            </a:extLst>
          </p:cNvPr>
          <p:cNvSpPr>
            <a:spLocks noGrp="1"/>
          </p:cNvSpPr>
          <p:nvPr>
            <p:ph type="dt" sz="half" idx="10"/>
          </p:nvPr>
        </p:nvSpPr>
        <p:spPr/>
        <p:txBody>
          <a:bodyPr/>
          <a:lstStyle/>
          <a:p>
            <a:r>
              <a:rPr lang="en-US"/>
              <a:t>State and Federal Advocacy Update  |  Townsend Public Affairs</a:t>
            </a:r>
            <a:endParaRPr lang="en-US" dirty="0"/>
          </a:p>
        </p:txBody>
      </p:sp>
    </p:spTree>
    <p:extLst>
      <p:ext uri="{BB962C8B-B14F-4D97-AF65-F5344CB8AC3E}">
        <p14:creationId xmlns:p14="http://schemas.microsoft.com/office/powerpoint/2010/main" val="2998233074"/>
      </p:ext>
    </p:extLst>
  </p:cSld>
  <p:clrMapOvr>
    <a:masterClrMapping/>
  </p:clrMapOvr>
</p:sld>
</file>

<file path=ppt/theme/theme1.xml><?xml version="1.0" encoding="utf-8"?>
<a:theme xmlns:a="http://schemas.openxmlformats.org/drawingml/2006/main" name="TPA Presentation 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TPA Presentation Template</Template>
  <TotalTime>40066</TotalTime>
  <Words>956</Words>
  <Application>Microsoft Office PowerPoint</Application>
  <PresentationFormat>Custom</PresentationFormat>
  <Paragraphs>110</Paragraphs>
  <Slides>14</Slides>
  <Notes>3</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14</vt:i4>
      </vt:variant>
    </vt:vector>
  </HeadingPairs>
  <TitlesOfParts>
    <vt:vector size="18" baseType="lpstr">
      <vt:lpstr>Arial</vt:lpstr>
      <vt:lpstr>Calibri</vt:lpstr>
      <vt:lpstr>Times New Roman</vt:lpstr>
      <vt:lpstr>TPA Presentation Template</vt:lpstr>
      <vt:lpstr>PowerPoint Presentation</vt:lpstr>
      <vt:lpstr>Overview of TPA</vt:lpstr>
      <vt:lpstr> TPA Mission for the City of Gardena </vt:lpstr>
      <vt:lpstr>2022 State and Federal Earmark Requests</vt:lpstr>
      <vt:lpstr>2023 State and Federal Earmark Requests</vt:lpstr>
      <vt:lpstr>Results: Total Funding Wins for the City</vt:lpstr>
      <vt:lpstr>Current TPA Efforts</vt:lpstr>
      <vt:lpstr>Current TPA Efforts (Continued)</vt:lpstr>
      <vt:lpstr>Current TPA Efforts (Continued)</vt:lpstr>
      <vt:lpstr>Current TPA Efforts (Continued)</vt:lpstr>
      <vt:lpstr>Current TPA Efforts (Continued)</vt:lpstr>
      <vt:lpstr>Current TPA Efforts (Continued)</vt:lpstr>
      <vt:lpstr>Looking Ahead</vt:lpstr>
      <vt:lpstr>PowerPoint Presentation</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Amanda Conklin</dc:creator>
  <cp:lastModifiedBy>Raymond Beeman</cp:lastModifiedBy>
  <cp:revision>2544</cp:revision>
  <cp:lastPrinted>2024-02-06T18:19:42Z</cp:lastPrinted>
  <dcterms:created xsi:type="dcterms:W3CDTF">2013-07-24T00:18:04Z</dcterms:created>
  <dcterms:modified xsi:type="dcterms:W3CDTF">2024-03-11T17:44:37Z</dcterms:modified>
</cp:coreProperties>
</file>