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4" r:id="rId3"/>
    <p:sldId id="259" r:id="rId4"/>
    <p:sldId id="261" r:id="rId5"/>
    <p:sldId id="265" r:id="rId6"/>
    <p:sldId id="266" r:id="rId7"/>
    <p:sldId id="274" r:id="rId8"/>
    <p:sldId id="263" r:id="rId9"/>
    <p:sldId id="27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3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14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4" d="100"/>
          <a:sy n="104" d="100"/>
        </p:scale>
        <p:origin x="3024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50A11-AD1D-4533-93A1-284BAEFCDD11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333E7-0319-4B7D-9CFB-79D29A334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044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D333E7-0319-4B7D-9CFB-79D29A3346D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47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D333E7-0319-4B7D-9CFB-79D29A3346D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392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D333E7-0319-4B7D-9CFB-79D29A3346D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68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D333E7-0319-4B7D-9CFB-79D29A3346D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519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D333E7-0319-4B7D-9CFB-79D29A3346D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646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D333E7-0319-4B7D-9CFB-79D29A3346D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817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D333E7-0319-4B7D-9CFB-79D29A3346D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13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D333E7-0319-4B7D-9CFB-79D29A3346D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622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D333E7-0319-4B7D-9CFB-79D29A3346D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451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8EC82-8089-F50B-A013-4AEF78FEC1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EDCE8F-B4C7-8129-9A33-2B6550BEB0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0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1F4F52-B909-1554-DA78-7137BF6D7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296CF-4C50-4645-6147-CBB50179D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7E71E-5CD8-D44A-07D7-33276AA5B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662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81901-89FC-C84D-01B8-F962E2BD7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253204-437E-2F47-0F25-644797E71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43EAD-C206-1F8F-C5CD-E851C7DCE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A0E06-1E15-B2EC-2492-902D78BC0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B4A56-4A8E-0E93-BC77-241F8901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326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0A9DA2-3984-FB3D-2583-B3B8C4847B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22E255-D969-1886-B381-5668553A08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AE495-B4CB-29F9-5922-655871EF9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C767F-1C6A-EE17-6E1D-22084E60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525B54-129D-A7B8-3F88-2DDAE0A25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942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232A93-F0A1-A3DA-AD7F-BE63848830B8}"/>
              </a:ext>
            </a:extLst>
          </p:cNvPr>
          <p:cNvSpPr/>
          <p:nvPr userDrawn="1"/>
        </p:nvSpPr>
        <p:spPr>
          <a:xfrm>
            <a:off x="0" y="0"/>
            <a:ext cx="12192000" cy="1486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6F8871-C3AC-0D68-A041-C1A759700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254028"/>
            <a:ext cx="10515600" cy="1156029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66ED6-6C94-ECA1-AB0C-0AD72569FC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2C618-E1A2-6D13-E84F-0A1062C97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4101CB-437E-8015-469F-7BF071E56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83BF9-6A36-EC6F-3B58-0170E31DE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782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66A00-39C0-A0D9-E5E4-257FA029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009A8C-24AF-B739-1BBD-F3116F1E8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7AD2B-2DCA-91A2-8876-504EE9755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78636-79E5-59CD-5269-7AFB3D8CF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552EE-741E-EB07-6715-C8AE31063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244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489E-DABB-4C7D-17DD-5409C97B0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367F25-9C81-F5FE-F615-84EA7514C3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68107C-9B77-F981-1E29-D82D533A5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D980ED-63CF-BAF4-0005-2F5CC7179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56FC9B-598E-DEB5-9ACC-6ACA5C9F2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1486F-C5A7-AFE2-AE29-DF14C5D5B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96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103E4-930F-406B-353A-511BE74E1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BEF533-A0F4-F559-35FB-BD6DAB0000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B63E92-58E6-8E73-2ADC-6FFD04543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72976E-1005-CCA5-0E9D-74E59561E3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AB567E-B198-32DE-63AD-92F16FD357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F33A0-AAEE-D288-0CD0-9745AB0D7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077ED0-7C41-B363-59B3-0324CDDBA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4DC839-4E17-408E-A0AD-2BEBAEF2D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738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FFED1-EE97-F92D-05D1-C13F93317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DCE3C1-E59A-96EF-8E49-0C4BB2977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CE3AF3-B4F4-842C-2B02-DC2838A8C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9E2570-CF99-589E-C496-73A063385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79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E44E62-222F-E43D-1758-2B9CBE478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C676D4-281D-C3F5-3008-90B35B7F9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B28C93-B5AE-7698-8053-851E247AC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783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8D31C-8F04-3912-E7E6-8F36E9451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545109-5C44-282C-6E91-D5A105061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5688B1-A89B-D5DC-277A-71AAA5292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22A6C3-C6CE-4AA2-B3E5-0EBD553DC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5F7E10-F5DF-3618-414A-A53274347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4A70E-3878-6C28-53CB-D2302657B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96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CF5BC-E285-4B22-CC7C-3DC5EC96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A42B67-BCE9-3489-2B7F-692F9647EE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60B253-4EA0-03E8-7527-5932D8D4B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B541B0-DDE8-ED63-6B4D-861784C4B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0DDD0B-61A8-BB22-69F2-59F637856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2B5729-23A7-29B9-2A7A-024835D76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44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6EDDE2-1529-F18B-6EAA-5B7DFCF3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B4B60-86AE-ED7C-1444-36D1517B9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684A2-EB8B-CE9C-93D2-6FBE556551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E21A8-4753-4940-9597-B10ACD2D0D45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EE6EC-F2D9-CC5F-3B65-B44BC8627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F1092-4626-723D-6714-D9FED0B111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3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3" indent="-228603" algn="l" defTabSz="91441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4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0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6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7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3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46B0842-6376-58B0-B8D0-C2F66C6647F4}"/>
              </a:ext>
            </a:extLst>
          </p:cNvPr>
          <p:cNvSpPr/>
          <p:nvPr/>
        </p:nvSpPr>
        <p:spPr>
          <a:xfrm>
            <a:off x="0" y="0"/>
            <a:ext cx="12192000" cy="450363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5FAF92-6E43-B204-D962-E28D6D62A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53228" y="1788935"/>
            <a:ext cx="9144000" cy="2387600"/>
          </a:xfrm>
        </p:spPr>
        <p:txBody>
          <a:bodyPr/>
          <a:lstStyle/>
          <a:p>
            <a:pPr algn="l"/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Commercial Façade Improvement Program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FD8A23-3D19-2220-4895-809CB21A57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1308" y="4675263"/>
            <a:ext cx="4902438" cy="899459"/>
          </a:xfrm>
        </p:spPr>
        <p:txBody>
          <a:bodyPr/>
          <a:lstStyle/>
          <a:p>
            <a:pPr algn="l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Economic Development Division</a:t>
            </a:r>
          </a:p>
          <a:p>
            <a:pPr algn="l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March 14, 2023</a:t>
            </a:r>
          </a:p>
          <a:p>
            <a:endParaRPr lang="en-US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5625F7EE-241C-AD37-D4C6-CFD350F3DF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2" y="2622379"/>
            <a:ext cx="1553057" cy="155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197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3227C-BA39-4313-C8E9-BD94D25D0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CFBD2-52FB-347C-6B83-A67EC4B35B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800" dirty="0"/>
              <a:t>Facilitate commercial revitalization along commercial corridors,</a:t>
            </a:r>
          </a:p>
          <a:p>
            <a:pPr lvl="1"/>
            <a:r>
              <a:rPr lang="en-US" sz="2800" dirty="0"/>
              <a:t>Stimulate private investment and upgrade the physical image of the commercial corridors; and</a:t>
            </a:r>
          </a:p>
          <a:p>
            <a:pPr lvl="1"/>
            <a:r>
              <a:rPr lang="en-US" sz="2800" dirty="0"/>
              <a:t>Improve shopping opportunities and create a pleasant walking experience for the community.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220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16EB4-0177-34DD-EDDE-5F72887BE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Grant Types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6F6B87DE-5EBF-3155-6D16-DDE7EF641A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9543375"/>
              </p:ext>
            </p:extLst>
          </p:nvPr>
        </p:nvGraphicFramePr>
        <p:xfrm>
          <a:off x="1152258" y="2444098"/>
          <a:ext cx="9887484" cy="3238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3742">
                  <a:extLst>
                    <a:ext uri="{9D8B030D-6E8A-4147-A177-3AD203B41FA5}">
                      <a16:colId xmlns:a16="http://schemas.microsoft.com/office/drawing/2014/main" val="251590675"/>
                    </a:ext>
                  </a:extLst>
                </a:gridCol>
                <a:gridCol w="4943742">
                  <a:extLst>
                    <a:ext uri="{9D8B030D-6E8A-4147-A177-3AD203B41FA5}">
                      <a16:colId xmlns:a16="http://schemas.microsoft.com/office/drawing/2014/main" val="532486713"/>
                    </a:ext>
                  </a:extLst>
                </a:gridCol>
              </a:tblGrid>
              <a:tr h="7144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/>
                        <a:t>Non-Matching Grant</a:t>
                      </a:r>
                      <a:endParaRPr lang="en-US" sz="25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/>
                        <a:t>Matching Grant</a:t>
                      </a:r>
                      <a:endParaRPr lang="en-US" sz="25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880"/>
                  </a:ext>
                </a:extLst>
              </a:tr>
              <a:tr h="25243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Up to $25,000 with no matching requirements.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/>
                    </a:p>
                    <a:p>
                      <a:pPr algn="ctr"/>
                      <a:endParaRPr lang="en-US" sz="20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Up to $40,000 with a dollar-for dollar match of the total grant amount.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76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2251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DF89D-5E5D-A630-AD1C-DEF5D565C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Fiscal Impact</a:t>
            </a:r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11E4F619-4F54-16C2-994B-AC7411940E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012123"/>
              </p:ext>
            </p:extLst>
          </p:nvPr>
        </p:nvGraphicFramePr>
        <p:xfrm>
          <a:off x="1699189" y="2172891"/>
          <a:ext cx="8342121" cy="312650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780707">
                  <a:extLst>
                    <a:ext uri="{9D8B030D-6E8A-4147-A177-3AD203B41FA5}">
                      <a16:colId xmlns:a16="http://schemas.microsoft.com/office/drawing/2014/main" val="251590675"/>
                    </a:ext>
                  </a:extLst>
                </a:gridCol>
                <a:gridCol w="2780707">
                  <a:extLst>
                    <a:ext uri="{9D8B030D-6E8A-4147-A177-3AD203B41FA5}">
                      <a16:colId xmlns:a16="http://schemas.microsoft.com/office/drawing/2014/main" val="532486713"/>
                    </a:ext>
                  </a:extLst>
                </a:gridCol>
                <a:gridCol w="2780707">
                  <a:extLst>
                    <a:ext uri="{9D8B030D-6E8A-4147-A177-3AD203B41FA5}">
                      <a16:colId xmlns:a16="http://schemas.microsoft.com/office/drawing/2014/main" val="2992502329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Fiscal Year</a:t>
                      </a:r>
                    </a:p>
                  </a:txBody>
                  <a:tcPr marL="167640" marR="167640" marT="83820" marB="8382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</a:t>
                      </a:r>
                    </a:p>
                  </a:txBody>
                  <a:tcPr marL="167640" marR="167640" marT="83820" marB="8382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</a:p>
                  </a:txBody>
                  <a:tcPr marL="167640" marR="167640" marT="83820" marB="8382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2524"/>
                  </a:ext>
                </a:extLst>
              </a:tr>
              <a:tr h="630555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 2022-23</a:t>
                      </a: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Consulting Services to Initiate the guidelines and procedures</a:t>
                      </a: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$10,000</a:t>
                      </a: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5921965"/>
                  </a:ext>
                </a:extLst>
              </a:tr>
              <a:tr h="489312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7640" marR="167640" marT="83820" marB="8382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         Total: $10,000</a:t>
                      </a:r>
                    </a:p>
                  </a:txBody>
                  <a:tcPr marL="167640" marR="167640" marT="83820" marB="838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7178181"/>
                  </a:ext>
                </a:extLst>
              </a:tr>
              <a:tr h="48931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 2023-24</a:t>
                      </a: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Consulting Services</a:t>
                      </a: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$50,000 (20%)</a:t>
                      </a:r>
                      <a:endParaRPr lang="en-US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880"/>
                  </a:ext>
                </a:extLst>
              </a:tr>
              <a:tr h="40909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This grant will provide a grant of up to $25,000 for commercial building façade improvements with no matching requirements.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/>
                    </a:p>
                    <a:p>
                      <a:pPr algn="ctr"/>
                      <a:endParaRPr lang="en-US" sz="20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Grant Program</a:t>
                      </a: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$200,000 (80%)</a:t>
                      </a: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769161"/>
                  </a:ext>
                </a:extLst>
              </a:tr>
              <a:tr h="40909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7640" marR="167640" marT="83820" marB="8382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         Total: $250,000 (100%)</a:t>
                      </a:r>
                    </a:p>
                  </a:txBody>
                  <a:tcPr marL="167640" marR="167640" marT="83820" marB="838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8405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4427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28C4A-3871-ACE8-C4C3-4B204A6C7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Eligible Uses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61D197-C97F-E87F-BFBB-94FAC6EC4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5" indent="-342905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a typeface="Arial" panose="020B0604020202020204" pitchFamily="34" charset="0"/>
              </a:rPr>
              <a:t>Exterior Signs </a:t>
            </a:r>
          </a:p>
          <a:p>
            <a:pPr marL="342905" indent="-342905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a typeface="Arial" panose="020B0604020202020204" pitchFamily="34" charset="0"/>
              </a:rPr>
              <a:t>Installation</a:t>
            </a:r>
            <a:r>
              <a:rPr lang="en-US" sz="2000" spc="-2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or</a:t>
            </a:r>
            <a:r>
              <a:rPr lang="en-US" sz="2000" spc="-1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replacement</a:t>
            </a:r>
            <a:r>
              <a:rPr lang="en-US" sz="2000" spc="-1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of</a:t>
            </a:r>
            <a:r>
              <a:rPr lang="en-US" sz="2000" spc="-2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outdoor</a:t>
            </a:r>
            <a:r>
              <a:rPr lang="en-US" sz="2000" spc="-1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landscaping</a:t>
            </a:r>
          </a:p>
          <a:p>
            <a:pPr marL="342905" indent="-342905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a typeface="Arial" panose="020B0604020202020204" pitchFamily="34" charset="0"/>
              </a:rPr>
              <a:t>Awnings, canopies, or sunshades</a:t>
            </a:r>
          </a:p>
          <a:p>
            <a:pPr marL="342905" indent="-342905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a typeface="Arial" panose="020B0604020202020204" pitchFamily="34" charset="0"/>
              </a:rPr>
              <a:t>Painting or exterior surface treatment </a:t>
            </a:r>
          </a:p>
          <a:p>
            <a:pPr marL="342905" indent="-342905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a typeface="Arial" panose="020B0604020202020204" pitchFamily="34" charset="0"/>
              </a:rPr>
              <a:t>Installation,</a:t>
            </a:r>
            <a:r>
              <a:rPr lang="en-US" sz="2000" spc="-2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repair</a:t>
            </a:r>
            <a:r>
              <a:rPr lang="en-US" sz="2000" spc="-2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or</a:t>
            </a:r>
            <a:r>
              <a:rPr lang="en-US" sz="2000" spc="-1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replacement of</a:t>
            </a:r>
            <a:r>
              <a:rPr lang="en-US" sz="2000" spc="-2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decorative</a:t>
            </a:r>
            <a:r>
              <a:rPr lang="en-US" sz="2000" spc="-1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or</a:t>
            </a:r>
            <a:r>
              <a:rPr lang="en-US" sz="2000" spc="-1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security</a:t>
            </a:r>
            <a:r>
              <a:rPr lang="en-US" sz="2000" spc="-15" dirty="0">
                <a:ea typeface="Arial" panose="020B0604020202020204" pitchFamily="34" charset="0"/>
              </a:rPr>
              <a:t> </a:t>
            </a:r>
            <a:r>
              <a:rPr lang="en-US" sz="2000" spc="-10" dirty="0">
                <a:ea typeface="Arial" panose="020B0604020202020204" pitchFamily="34" charset="0"/>
              </a:rPr>
              <a:t>fencing</a:t>
            </a:r>
            <a:endParaRPr lang="en-US" sz="2000" dirty="0">
              <a:ea typeface="Arial" panose="020B0604020202020204" pitchFamily="34" charset="0"/>
            </a:endParaRPr>
          </a:p>
          <a:p>
            <a:pPr marL="342905" indent="-342905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a typeface="Arial" panose="020B0604020202020204" pitchFamily="34" charset="0"/>
              </a:rPr>
              <a:t>Asphalt paving, replacement or repair of tiles or decorative pavers, sidewalk or courtyard repaving</a:t>
            </a:r>
          </a:p>
          <a:p>
            <a:pPr marL="342905" indent="-342905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a typeface="Arial" panose="020B0604020202020204" pitchFamily="34" charset="0"/>
              </a:rPr>
              <a:t>Repair</a:t>
            </a:r>
            <a:r>
              <a:rPr lang="en-US" sz="2000" spc="-2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or</a:t>
            </a:r>
            <a:r>
              <a:rPr lang="en-US" sz="2000" spc="-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replacement</a:t>
            </a:r>
            <a:r>
              <a:rPr lang="en-US" sz="2000" spc="-1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of</a:t>
            </a:r>
            <a:r>
              <a:rPr lang="en-US" sz="2000" spc="-2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masonry</a:t>
            </a:r>
            <a:r>
              <a:rPr lang="en-US" sz="2000" spc="-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walls</a:t>
            </a:r>
            <a:r>
              <a:rPr lang="en-US" sz="2000" spc="-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or</a:t>
            </a:r>
            <a:r>
              <a:rPr lang="en-US" sz="2000" spc="-5" dirty="0">
                <a:ea typeface="Arial" panose="020B0604020202020204" pitchFamily="34" charset="0"/>
              </a:rPr>
              <a:t> </a:t>
            </a:r>
            <a:r>
              <a:rPr lang="en-US" sz="2000" spc="-10" dirty="0">
                <a:ea typeface="Arial" panose="020B0604020202020204" pitchFamily="34" charset="0"/>
              </a:rPr>
              <a:t>footings</a:t>
            </a:r>
            <a:endParaRPr lang="en-US" sz="2000" dirty="0">
              <a:ea typeface="Arial" panose="020B0604020202020204" pitchFamily="34" charset="0"/>
            </a:endParaRPr>
          </a:p>
          <a:p>
            <a:pPr marL="342905" indent="-342905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a typeface="Arial" panose="020B0604020202020204" pitchFamily="34" charset="0"/>
              </a:rPr>
              <a:t>Outdoor</a:t>
            </a:r>
            <a:r>
              <a:rPr lang="en-US" sz="2000" spc="-1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lighting </a:t>
            </a:r>
          </a:p>
          <a:p>
            <a:pPr marL="342905" indent="-342905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a typeface="Arial" panose="020B0604020202020204" pitchFamily="34" charset="0"/>
              </a:rPr>
              <a:t>Replacement</a:t>
            </a:r>
            <a:r>
              <a:rPr lang="en-US" sz="2000" spc="17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of</a:t>
            </a:r>
            <a:r>
              <a:rPr lang="en-US" sz="2000" spc="17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plate</a:t>
            </a:r>
            <a:r>
              <a:rPr lang="en-US" sz="2000" spc="16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glass</a:t>
            </a:r>
            <a:r>
              <a:rPr lang="en-US" sz="2000" spc="17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windows</a:t>
            </a:r>
          </a:p>
          <a:p>
            <a:pPr marL="342905" indent="-342905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a typeface="Arial" panose="020B0604020202020204" pitchFamily="34" charset="0"/>
              </a:rPr>
              <a:t>Design, plan check, and permit</a:t>
            </a:r>
            <a:r>
              <a:rPr lang="en-US" sz="2000" spc="-2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fees</a:t>
            </a:r>
            <a:r>
              <a:rPr lang="en-US" sz="2000" spc="-1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associated</a:t>
            </a:r>
            <a:r>
              <a:rPr lang="en-US" sz="2000" spc="-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with</a:t>
            </a:r>
            <a:r>
              <a:rPr lang="en-US" sz="2000" spc="-15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the</a:t>
            </a:r>
            <a:r>
              <a:rPr lang="en-US" sz="2000" spc="-1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above</a:t>
            </a:r>
            <a:r>
              <a:rPr lang="en-US" sz="2000" spc="-20" dirty="0">
                <a:ea typeface="Arial" panose="020B0604020202020204" pitchFamily="34" charset="0"/>
              </a:rPr>
              <a:t> </a:t>
            </a:r>
            <a:r>
              <a:rPr lang="en-US" sz="2000" dirty="0">
                <a:ea typeface="Arial" panose="020B0604020202020204" pitchFamily="34" charset="0"/>
              </a:rPr>
              <a:t>eligible </a:t>
            </a:r>
            <a:r>
              <a:rPr lang="en-US" sz="2000" spc="-10" dirty="0">
                <a:ea typeface="Arial" panose="020B0604020202020204" pitchFamily="34" charset="0"/>
              </a:rPr>
              <a:t>improvements.</a:t>
            </a:r>
            <a:endParaRPr lang="en-US" sz="2000" dirty="0"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68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50A02-75FD-2D25-7505-698D7B6A7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Ineligible Uses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1A70E-C6FB-05BE-5B67-554B0E78E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Vinyl letter signage (windows)</a:t>
            </a:r>
          </a:p>
          <a:p>
            <a:r>
              <a:rPr lang="en-US" sz="1800" dirty="0"/>
              <a:t>Portable signs</a:t>
            </a:r>
          </a:p>
          <a:p>
            <a:r>
              <a:rPr lang="en-US" sz="1800" dirty="0"/>
              <a:t>Flags or banners</a:t>
            </a:r>
          </a:p>
          <a:p>
            <a:r>
              <a:rPr lang="en-US" sz="1800" dirty="0"/>
              <a:t>Benches and trash receptacles</a:t>
            </a:r>
          </a:p>
          <a:p>
            <a:r>
              <a:rPr lang="en-US" sz="1800" dirty="0"/>
              <a:t>Tables, chairs, or umbrellas</a:t>
            </a:r>
          </a:p>
          <a:p>
            <a:r>
              <a:rPr lang="en-US" sz="1800" dirty="0"/>
              <a:t>Temporary, portable, or non-permanent improvements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</a:rPr>
              <a:t>Interior improvements/remodeling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</a:rPr>
              <a:t>Parking Lot resurfacing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</a:rPr>
              <a:t>Any improvements not visible from the public right-of-way or publicly owned space </a:t>
            </a: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66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map&#10;&#10;Description automatically generated">
            <a:extLst>
              <a:ext uri="{FF2B5EF4-FFF2-40B4-BE49-F238E27FC236}">
                <a16:creationId xmlns:a16="http://schemas.microsoft.com/office/drawing/2014/main" id="{C9E41925-955F-AA73-633B-6A45A96242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" t="2526" r="4642" b="2873"/>
          <a:stretch/>
        </p:blipFill>
        <p:spPr>
          <a:xfrm>
            <a:off x="3603298" y="0"/>
            <a:ext cx="49854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632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61D9D-000C-7280-ED35-85ED13AF6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A76FDC53-5229-BDF9-EA75-0B5B87D2DFC1}"/>
              </a:ext>
            </a:extLst>
          </p:cNvPr>
          <p:cNvSpPr/>
          <p:nvPr/>
        </p:nvSpPr>
        <p:spPr>
          <a:xfrm>
            <a:off x="5942174" y="2347891"/>
            <a:ext cx="307648" cy="3674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D79E00-1849-F99D-64D7-7179A4583B79}"/>
              </a:ext>
            </a:extLst>
          </p:cNvPr>
          <p:cNvSpPr txBox="1"/>
          <p:nvPr/>
        </p:nvSpPr>
        <p:spPr>
          <a:xfrm>
            <a:off x="4168924" y="1839541"/>
            <a:ext cx="3854153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Seek for a qualified consultant 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A2EC49F6-1087-5B26-00A7-2A9D25146F3F}"/>
              </a:ext>
            </a:extLst>
          </p:cNvPr>
          <p:cNvSpPr/>
          <p:nvPr/>
        </p:nvSpPr>
        <p:spPr>
          <a:xfrm>
            <a:off x="5942174" y="3622970"/>
            <a:ext cx="307648" cy="3674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C06006-D16E-C422-255A-96E4EFA4094E}"/>
              </a:ext>
            </a:extLst>
          </p:cNvPr>
          <p:cNvSpPr txBox="1"/>
          <p:nvPr/>
        </p:nvSpPr>
        <p:spPr>
          <a:xfrm>
            <a:off x="4168922" y="2820016"/>
            <a:ext cx="3854153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Approval of Final Guideline and Procedures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AF8FF020-C620-722F-A0BF-A98F76D24E43}"/>
              </a:ext>
            </a:extLst>
          </p:cNvPr>
          <p:cNvSpPr/>
          <p:nvPr/>
        </p:nvSpPr>
        <p:spPr>
          <a:xfrm>
            <a:off x="5942174" y="4937861"/>
            <a:ext cx="307648" cy="3674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6D51A5-43BF-2FF3-995B-4F2724B36D2C}"/>
              </a:ext>
            </a:extLst>
          </p:cNvPr>
          <p:cNvSpPr txBox="1"/>
          <p:nvPr/>
        </p:nvSpPr>
        <p:spPr>
          <a:xfrm>
            <a:off x="4168921" y="4125320"/>
            <a:ext cx="3854154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12-month pilot program starting July 1, 2023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146B24-6429-06CB-5063-370E8EC31DEF}"/>
              </a:ext>
            </a:extLst>
          </p:cNvPr>
          <p:cNvSpPr txBox="1"/>
          <p:nvPr/>
        </p:nvSpPr>
        <p:spPr>
          <a:xfrm>
            <a:off x="4168922" y="5385643"/>
            <a:ext cx="3854153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Report on the program accomplishment and recommendation on the continuation of the program. </a:t>
            </a:r>
          </a:p>
        </p:txBody>
      </p:sp>
    </p:spTree>
    <p:extLst>
      <p:ext uri="{BB962C8B-B14F-4D97-AF65-F5344CB8AC3E}">
        <p14:creationId xmlns:p14="http://schemas.microsoft.com/office/powerpoint/2010/main" val="2180379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B3EFE-1C89-E54F-16F3-0663C4B3D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846F4-4D37-0383-8E7F-8591AD8324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Staff</a:t>
            </a:r>
            <a:r>
              <a:rPr lang="en-US" sz="2000" spc="-3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respectfully</a:t>
            </a:r>
            <a:r>
              <a:rPr lang="en-US" sz="2000" spc="-3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recommends</a:t>
            </a:r>
            <a:r>
              <a:rPr lang="en-US" sz="2000" spc="-1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that</a:t>
            </a:r>
            <a:r>
              <a:rPr lang="en-US" sz="2000" spc="-2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Council</a:t>
            </a:r>
            <a:r>
              <a:rPr lang="en-US" sz="2000" spc="-3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approve</a:t>
            </a:r>
            <a:r>
              <a:rPr lang="en-US" sz="2000" spc="-3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the</a:t>
            </a:r>
            <a:r>
              <a:rPr lang="en-US" sz="2000" spc="-3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establishment</a:t>
            </a:r>
            <a:r>
              <a:rPr lang="en-US" sz="2000" spc="-2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of</a:t>
            </a:r>
            <a:r>
              <a:rPr lang="en-US" sz="2000" spc="-2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</a:t>
            </a:r>
            <a:r>
              <a:rPr lang="en-US" sz="2000" spc="-2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pilot</a:t>
            </a:r>
            <a:r>
              <a:rPr lang="en-US" sz="2000" spc="-1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Commercial Façade Improvement Program for an initial 12-month period and authorize $10,000 of general funds for FY 2022-23 and $250,000 of general funds for FY 2023- 24 and direct staff to bring back the guideline and procedures for Council approval prior to </a:t>
            </a:r>
            <a:r>
              <a:rPr lang="en-US" sz="2000" dirty="0">
                <a:ea typeface="Arial" panose="020B0604020202020204" pitchFamily="34" charset="0"/>
              </a:rPr>
              <a:t>implementing the program.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26824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1720</TotalTime>
  <Words>354</Words>
  <Application>Microsoft Office PowerPoint</Application>
  <PresentationFormat>Widescreen</PresentationFormat>
  <Paragraphs>65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Segoe UI</vt:lpstr>
      <vt:lpstr>Symbol</vt:lpstr>
      <vt:lpstr>Tahoma</vt:lpstr>
      <vt:lpstr>Office Theme</vt:lpstr>
      <vt:lpstr>Commercial Façade Improvement Program</vt:lpstr>
      <vt:lpstr>Program Goals</vt:lpstr>
      <vt:lpstr>Proposed Grant Types</vt:lpstr>
      <vt:lpstr>Fiscal Impact</vt:lpstr>
      <vt:lpstr>Eligible Uses</vt:lpstr>
      <vt:lpstr>Ineligible Uses</vt:lpstr>
      <vt:lpstr>PowerPoint Presentation</vt:lpstr>
      <vt:lpstr>Timeline</vt:lpstr>
      <vt:lpstr>Recommendation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Commercial façade improvement program</dc:title>
  <dc:creator>Jackie Choi</dc:creator>
  <cp:lastModifiedBy>Jackie Choi</cp:lastModifiedBy>
  <cp:revision>24</cp:revision>
  <dcterms:created xsi:type="dcterms:W3CDTF">2023-03-13T19:39:32Z</dcterms:created>
  <dcterms:modified xsi:type="dcterms:W3CDTF">2023-03-15T00:56:34Z</dcterms:modified>
</cp:coreProperties>
</file>