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399" r:id="rId3"/>
    <p:sldId id="534" r:id="rId4"/>
    <p:sldId id="566" r:id="rId5"/>
    <p:sldId id="574" r:id="rId6"/>
    <p:sldId id="542" r:id="rId7"/>
    <p:sldId id="565" r:id="rId8"/>
    <p:sldId id="554" r:id="rId9"/>
    <p:sldId id="572" r:id="rId10"/>
    <p:sldId id="550" r:id="rId11"/>
    <p:sldId id="576" r:id="rId12"/>
    <p:sldId id="573" r:id="rId13"/>
    <p:sldId id="568" r:id="rId14"/>
    <p:sldId id="569" r:id="rId15"/>
    <p:sldId id="553" r:id="rId16"/>
    <p:sldId id="575" r:id="rId17"/>
    <p:sldId id="557" r:id="rId18"/>
    <p:sldId id="530" r:id="rId19"/>
  </p:sldIdLst>
  <p:sldSz cx="10058400" cy="7772400"/>
  <p:notesSz cx="7010400" cy="9296400"/>
  <p:defaultTex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p15:clr>
            <a:srgbClr val="A4A3A4"/>
          </p15:clr>
        </p15:guide>
        <p15:guide id="2" pos="3168">
          <p15:clr>
            <a:srgbClr val="A4A3A4"/>
          </p15:clr>
        </p15:guide>
      </p15:sldGuideLst>
    </p:ext>
    <p:ext uri="{2D200454-40CA-4A62-9FC3-DE9A4176ACB9}">
      <p15:notesGuideLst xmlns:p15="http://schemas.microsoft.com/office/powerpoint/2012/main">
        <p15:guide id="1" orient="horz" pos="2835" userDrawn="1">
          <p15:clr>
            <a:srgbClr val="A4A3A4"/>
          </p15:clr>
        </p15:guide>
        <p15:guide id="2" pos="2116" userDrawn="1">
          <p15:clr>
            <a:srgbClr val="A4A3A4"/>
          </p15:clr>
        </p15:guide>
        <p15:guide id="3" orient="horz" pos="2947" userDrawn="1">
          <p15:clr>
            <a:srgbClr val="A4A3A4"/>
          </p15:clr>
        </p15:guide>
        <p15:guide id="4" pos="2227" userDrawn="1">
          <p15:clr>
            <a:srgbClr val="A4A3A4"/>
          </p15:clr>
        </p15:guide>
        <p15:guide id="5" orient="horz" pos="2727" userDrawn="1">
          <p15:clr>
            <a:srgbClr val="A4A3A4"/>
          </p15:clr>
        </p15:guide>
        <p15:guide id="6" pos="2010" userDrawn="1">
          <p15:clr>
            <a:srgbClr val="A4A3A4"/>
          </p15:clr>
        </p15:guide>
        <p15:guide id="7" orient="horz" pos="3064" userDrawn="1">
          <p15:clr>
            <a:srgbClr val="A4A3A4"/>
          </p15:clr>
        </p15:guide>
        <p15:guide id="8" pos="2344" userDrawn="1">
          <p15:clr>
            <a:srgbClr val="A4A3A4"/>
          </p15:clr>
        </p15:guide>
        <p15:guide id="9" orient="horz" pos="2816" userDrawn="1">
          <p15:clr>
            <a:srgbClr val="A4A3A4"/>
          </p15:clr>
        </p15:guide>
        <p15:guide id="10" orient="horz" pos="2928" userDrawn="1">
          <p15:clr>
            <a:srgbClr val="A4A3A4"/>
          </p15:clr>
        </p15:guide>
        <p15:guide id="11" orient="horz" pos="2710" userDrawn="1">
          <p15:clr>
            <a:srgbClr val="A4A3A4"/>
          </p15:clr>
        </p15:guide>
        <p15:guide id="12" orient="horz" pos="3044" userDrawn="1">
          <p15:clr>
            <a:srgbClr val="A4A3A4"/>
          </p15:clr>
        </p15:guide>
        <p15:guide id="13" pos="2098" userDrawn="1">
          <p15:clr>
            <a:srgbClr val="A4A3A4"/>
          </p15:clr>
        </p15:guide>
        <p15:guide id="14" pos="2208" userDrawn="1">
          <p15:clr>
            <a:srgbClr val="A4A3A4"/>
          </p15:clr>
        </p15:guide>
        <p15:guide id="15" pos="1993" userDrawn="1">
          <p15:clr>
            <a:srgbClr val="A4A3A4"/>
          </p15:clr>
        </p15:guide>
        <p15:guide id="16" pos="232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F8D1B1-6455-3CD5-7048-C0EF1AEAD6EC}" name="Niccolo De Luca" initials="NDL" userId="S::ndeluca@townsendpa.com::71a1b542-a27c-497c-9fc2-f53d735665a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Richard Harmon" initials="RH" lastIdx="4" clrIdx="0"/>
  <p:cmAuthor id="1" name="Christopher Townsend" initials="CT" lastIdx="109" clrIdx="1"/>
  <p:cmAuthor id="2" name="Chelsea Vongehr" initials="CV" lastIdx="59" clrIdx="2"/>
  <p:cmAuthor id="3" name="Jillian Griego" initials="JG" lastIdx="2" clrIdx="3"/>
  <p:cmAuthor id="4" name="Casey Elliott" initials="CE" lastIdx="7" clrIdx="4"/>
  <p:cmAuthor id="5" name="Cori Williams" initials="CW" lastIdx="2" clrIdx="5"/>
  <p:cmAuthor id="6" name="Johannus Reijnders" initials="JR" lastIdx="42" clrIdx="6">
    <p:extLst>
      <p:ext uri="{19B8F6BF-5375-455C-9EA6-DF929625EA0E}">
        <p15:presenceInfo xmlns:p15="http://schemas.microsoft.com/office/powerpoint/2012/main" userId="S-1-5-21-771450295-442006701-923749875-3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5077"/>
    <a:srgbClr val="309DE0"/>
    <a:srgbClr val="009900"/>
    <a:srgbClr val="4674AC"/>
    <a:srgbClr val="5B89C1"/>
    <a:srgbClr val="114F78"/>
    <a:srgbClr val="0000FF"/>
    <a:srgbClr val="008000"/>
    <a:srgbClr val="0F7B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86412" autoAdjust="0"/>
  </p:normalViewPr>
  <p:slideViewPr>
    <p:cSldViewPr>
      <p:cViewPr varScale="1">
        <p:scale>
          <a:sx n="98" d="100"/>
          <a:sy n="98" d="100"/>
        </p:scale>
        <p:origin x="1158" y="54"/>
      </p:cViewPr>
      <p:guideLst>
        <p:guide orient="horz" pos="2448"/>
        <p:guide pos="3168"/>
      </p:guideLst>
    </p:cSldViewPr>
  </p:slideViewPr>
  <p:outlineViewPr>
    <p:cViewPr>
      <p:scale>
        <a:sx n="33" d="100"/>
        <a:sy n="33" d="100"/>
      </p:scale>
      <p:origin x="0" y="-363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3846" y="-96"/>
      </p:cViewPr>
      <p:guideLst>
        <p:guide orient="horz" pos="2835"/>
        <p:guide pos="2116"/>
        <p:guide orient="horz" pos="2947"/>
        <p:guide pos="2227"/>
        <p:guide orient="horz" pos="2727"/>
        <p:guide pos="2010"/>
        <p:guide orient="horz" pos="3064"/>
        <p:guide pos="2344"/>
        <p:guide orient="horz" pos="2816"/>
        <p:guide orient="horz" pos="2928"/>
        <p:guide orient="horz" pos="2710"/>
        <p:guide orient="horz" pos="3044"/>
        <p:guide pos="2098"/>
        <p:guide pos="2208"/>
        <p:guide pos="1993"/>
        <p:guide pos="232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43" tIns="46573" rIns="93143" bIns="46573" rtlCol="0"/>
          <a:lstStyle>
            <a:lvl1pPr algn="l">
              <a:defRPr sz="1200"/>
            </a:lvl1pPr>
          </a:lstStyle>
          <a:p>
            <a:endParaRPr lang="en-US" dirty="0"/>
          </a:p>
        </p:txBody>
      </p:sp>
      <p:sp>
        <p:nvSpPr>
          <p:cNvPr id="3" name="Date Placeholder 2"/>
          <p:cNvSpPr>
            <a:spLocks noGrp="1"/>
          </p:cNvSpPr>
          <p:nvPr>
            <p:ph type="dt" sz="quarter" idx="1"/>
          </p:nvPr>
        </p:nvSpPr>
        <p:spPr>
          <a:xfrm>
            <a:off x="3970941" y="0"/>
            <a:ext cx="3037840" cy="464820"/>
          </a:xfrm>
          <a:prstGeom prst="rect">
            <a:avLst/>
          </a:prstGeom>
        </p:spPr>
        <p:txBody>
          <a:bodyPr vert="horz" lIns="93143" tIns="46573" rIns="93143" bIns="46573" rtlCol="0"/>
          <a:lstStyle>
            <a:lvl1pPr algn="r">
              <a:defRPr sz="1200"/>
            </a:lvl1pPr>
          </a:lstStyle>
          <a:p>
            <a:fld id="{4B476562-4EF1-4D62-9DF0-F747DB6E465C}" type="datetimeFigureOut">
              <a:rPr lang="en-US" smtClean="0"/>
              <a:pPr/>
              <a:t>3/14/2025</a:t>
            </a:fld>
            <a:endParaRPr lang="en-US" dirty="0"/>
          </a:p>
        </p:txBody>
      </p:sp>
      <p:sp>
        <p:nvSpPr>
          <p:cNvPr id="4" name="Footer Placeholder 3"/>
          <p:cNvSpPr>
            <a:spLocks noGrp="1"/>
          </p:cNvSpPr>
          <p:nvPr>
            <p:ph type="ftr" sz="quarter" idx="2"/>
          </p:nvPr>
        </p:nvSpPr>
        <p:spPr>
          <a:xfrm>
            <a:off x="1" y="8829966"/>
            <a:ext cx="3037840" cy="464820"/>
          </a:xfrm>
          <a:prstGeom prst="rect">
            <a:avLst/>
          </a:prstGeom>
        </p:spPr>
        <p:txBody>
          <a:bodyPr vert="horz" lIns="93143" tIns="46573" rIns="93143" bIns="4657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41" y="8829966"/>
            <a:ext cx="3037840" cy="464820"/>
          </a:xfrm>
          <a:prstGeom prst="rect">
            <a:avLst/>
          </a:prstGeom>
        </p:spPr>
        <p:txBody>
          <a:bodyPr vert="horz" lIns="93143" tIns="46573" rIns="93143" bIns="46573" rtlCol="0" anchor="b"/>
          <a:lstStyle>
            <a:lvl1pPr algn="r">
              <a:defRPr sz="1200"/>
            </a:lvl1pPr>
          </a:lstStyle>
          <a:p>
            <a:fld id="{70FE72E2-92E6-45AE-9EDD-978D1ABA34E4}" type="slidenum">
              <a:rPr lang="en-US" smtClean="0"/>
              <a:pPr/>
              <a:t>‹#›</a:t>
            </a:fld>
            <a:endParaRPr lang="en-US" dirty="0"/>
          </a:p>
        </p:txBody>
      </p:sp>
    </p:spTree>
    <p:extLst>
      <p:ext uri="{BB962C8B-B14F-4D97-AF65-F5344CB8AC3E}">
        <p14:creationId xmlns:p14="http://schemas.microsoft.com/office/powerpoint/2010/main" val="1398537485"/>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2T09:15:31.830"/>
    </inkml:context>
    <inkml:brush xml:id="br0">
      <inkml:brushProperty name="width" value="0.08571" units="cm"/>
      <inkml:brushProperty name="height" value="0.08571" units="cm"/>
      <inkml:brushProperty name="color" value="#FFC114"/>
    </inkml:brush>
  </inkml:definitions>
  <inkml:trace contextRef="#ctx0" brushRef="#br0">52 1 7986,'-17'0'-1152,"0"0"523,7 8 629,2-7 0,24 15 0,3-7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2T09:15:31.830"/>
    </inkml:context>
    <inkml:brush xml:id="br0">
      <inkml:brushProperty name="width" value="0.08571" units="cm"/>
      <inkml:brushProperty name="height" value="0.08571" units="cm"/>
      <inkml:brushProperty name="color" value="#FFC114"/>
    </inkml:brush>
  </inkml:definitions>
  <inkml:trace contextRef="#ctx0" brushRef="#br0">52 1 7986,'-17'0'-1152,"0"0"523,7 8 629,2-7 0,24 15 0,3-7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06T23:22:25.042"/>
    </inkml:context>
    <inkml:brush xml:id="br0">
      <inkml:brushProperty name="width" value="0.08571" units="cm"/>
      <inkml:brushProperty name="height" value="0.08571" units="cm"/>
      <inkml:brushProperty name="color" value="#FFC114"/>
    </inkml:brush>
  </inkml:definitions>
  <inkml:trace contextRef="#ctx0" brushRef="#br0">0 213 8030,'3'19'-404,"4"-5"0,-5 5 1,8-8-1</inkml:trace>
  <inkml:trace contextRef="#ctx0" brushRef="#br0" timeOffset="65">43 128 8030,'0'-22'0,"0"1"-1406,0 0 1406,0 0 0,9-1 0,3 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7840" cy="464820"/>
          </a:xfrm>
          <a:prstGeom prst="rect">
            <a:avLst/>
          </a:prstGeom>
        </p:spPr>
        <p:txBody>
          <a:bodyPr vert="horz" lIns="93143" tIns="46573" rIns="93143" bIns="46573" rtlCol="0"/>
          <a:lstStyle>
            <a:lvl1pPr algn="l">
              <a:defRPr sz="1200"/>
            </a:lvl1pPr>
          </a:lstStyle>
          <a:p>
            <a:endParaRPr lang="en-US" dirty="0"/>
          </a:p>
        </p:txBody>
      </p:sp>
      <p:sp>
        <p:nvSpPr>
          <p:cNvPr id="3" name="Date Placeholder 2"/>
          <p:cNvSpPr>
            <a:spLocks noGrp="1"/>
          </p:cNvSpPr>
          <p:nvPr>
            <p:ph type="dt" idx="1"/>
          </p:nvPr>
        </p:nvSpPr>
        <p:spPr>
          <a:xfrm>
            <a:off x="3970941" y="0"/>
            <a:ext cx="3037840" cy="464820"/>
          </a:xfrm>
          <a:prstGeom prst="rect">
            <a:avLst/>
          </a:prstGeom>
        </p:spPr>
        <p:txBody>
          <a:bodyPr vert="horz" lIns="93143" tIns="46573" rIns="93143" bIns="46573" rtlCol="0"/>
          <a:lstStyle>
            <a:lvl1pPr algn="r">
              <a:defRPr sz="1200"/>
            </a:lvl1pPr>
          </a:lstStyle>
          <a:p>
            <a:fld id="{405CA973-6D53-4F66-8EBD-DB5C1BFBD5F4}" type="datetimeFigureOut">
              <a:rPr lang="en-US" smtClean="0"/>
              <a:pPr/>
              <a:t>3/14/2025</a:t>
            </a:fld>
            <a:endParaRPr lang="en-US" dirty="0"/>
          </a:p>
        </p:txBody>
      </p:sp>
      <p:sp>
        <p:nvSpPr>
          <p:cNvPr id="4" name="Slide Image Placeholder 3"/>
          <p:cNvSpPr>
            <a:spLocks noGrp="1" noRot="1" noChangeAspect="1"/>
          </p:cNvSpPr>
          <p:nvPr>
            <p:ph type="sldImg" idx="2"/>
          </p:nvPr>
        </p:nvSpPr>
        <p:spPr>
          <a:xfrm>
            <a:off x="1249363" y="696913"/>
            <a:ext cx="4511675" cy="3486150"/>
          </a:xfrm>
          <a:prstGeom prst="rect">
            <a:avLst/>
          </a:prstGeom>
          <a:noFill/>
          <a:ln w="12700">
            <a:solidFill>
              <a:prstClr val="black"/>
            </a:solidFill>
          </a:ln>
        </p:spPr>
        <p:txBody>
          <a:bodyPr vert="horz" lIns="93143" tIns="46573" rIns="93143" bIns="46573" rtlCol="0" anchor="ctr"/>
          <a:lstStyle/>
          <a:p>
            <a:endParaRPr lang="en-US" dirty="0"/>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93143" tIns="46573" rIns="93143" bIns="4657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29966"/>
            <a:ext cx="3037840" cy="464820"/>
          </a:xfrm>
          <a:prstGeom prst="rect">
            <a:avLst/>
          </a:prstGeom>
        </p:spPr>
        <p:txBody>
          <a:bodyPr vert="horz" lIns="93143" tIns="46573" rIns="93143" bIns="4657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41" y="8829966"/>
            <a:ext cx="3037840" cy="464820"/>
          </a:xfrm>
          <a:prstGeom prst="rect">
            <a:avLst/>
          </a:prstGeom>
        </p:spPr>
        <p:txBody>
          <a:bodyPr vert="horz" lIns="93143" tIns="46573" rIns="93143" bIns="46573" rtlCol="0" anchor="b"/>
          <a:lstStyle>
            <a:lvl1pPr algn="r">
              <a:defRPr sz="1200"/>
            </a:lvl1pPr>
          </a:lstStyle>
          <a:p>
            <a:fld id="{4D3E5133-D002-4400-9FF0-60CE2A0E39CD}" type="slidenum">
              <a:rPr lang="en-US" smtClean="0"/>
              <a:pPr/>
              <a:t>‹#›</a:t>
            </a:fld>
            <a:endParaRPr lang="en-US" dirty="0"/>
          </a:p>
        </p:txBody>
      </p:sp>
    </p:spTree>
    <p:extLst>
      <p:ext uri="{BB962C8B-B14F-4D97-AF65-F5344CB8AC3E}">
        <p14:creationId xmlns:p14="http://schemas.microsoft.com/office/powerpoint/2010/main" val="1622909847"/>
      </p:ext>
    </p:extLst>
  </p:cSld>
  <p:clrMap bg1="lt1" tx1="dk1" bg2="lt2" tx2="dk2" accent1="accent1" accent2="accent2" accent3="accent3" accent4="accent4" accent5="accent5" accent6="accent6" hlink="hlink" folHlink="folHlink"/>
  <p:notesStyle>
    <a:lvl1pPr marL="0" algn="l" defTabSz="1018824" rtl="0" eaLnBrk="1" latinLnBrk="0" hangingPunct="1">
      <a:defRPr sz="1300" kern="1200">
        <a:solidFill>
          <a:schemeClr val="tx1"/>
        </a:solidFill>
        <a:latin typeface="+mn-lt"/>
        <a:ea typeface="+mn-ea"/>
        <a:cs typeface="+mn-cs"/>
      </a:defRPr>
    </a:lvl1pPr>
    <a:lvl2pPr marL="509412" algn="l" defTabSz="1018824" rtl="0" eaLnBrk="1" latinLnBrk="0" hangingPunct="1">
      <a:defRPr sz="1300" kern="1200">
        <a:solidFill>
          <a:schemeClr val="tx1"/>
        </a:solidFill>
        <a:latin typeface="+mn-lt"/>
        <a:ea typeface="+mn-ea"/>
        <a:cs typeface="+mn-cs"/>
      </a:defRPr>
    </a:lvl2pPr>
    <a:lvl3pPr marL="1018824" algn="l" defTabSz="1018824" rtl="0" eaLnBrk="1" latinLnBrk="0" hangingPunct="1">
      <a:defRPr sz="1300" kern="1200">
        <a:solidFill>
          <a:schemeClr val="tx1"/>
        </a:solidFill>
        <a:latin typeface="+mn-lt"/>
        <a:ea typeface="+mn-ea"/>
        <a:cs typeface="+mn-cs"/>
      </a:defRPr>
    </a:lvl3pPr>
    <a:lvl4pPr marL="1528237" algn="l" defTabSz="1018824" rtl="0" eaLnBrk="1" latinLnBrk="0" hangingPunct="1">
      <a:defRPr sz="1300" kern="1200">
        <a:solidFill>
          <a:schemeClr val="tx1"/>
        </a:solidFill>
        <a:latin typeface="+mn-lt"/>
        <a:ea typeface="+mn-ea"/>
        <a:cs typeface="+mn-cs"/>
      </a:defRPr>
    </a:lvl4pPr>
    <a:lvl5pPr marL="2037649" algn="l" defTabSz="1018824" rtl="0" eaLnBrk="1" latinLnBrk="0" hangingPunct="1">
      <a:defRPr sz="1300" kern="1200">
        <a:solidFill>
          <a:schemeClr val="tx1"/>
        </a:solidFill>
        <a:latin typeface="+mn-lt"/>
        <a:ea typeface="+mn-ea"/>
        <a:cs typeface="+mn-cs"/>
      </a:defRPr>
    </a:lvl5pPr>
    <a:lvl6pPr marL="2547061" algn="l" defTabSz="1018824" rtl="0" eaLnBrk="1" latinLnBrk="0" hangingPunct="1">
      <a:defRPr sz="1300" kern="1200">
        <a:solidFill>
          <a:schemeClr val="tx1"/>
        </a:solidFill>
        <a:latin typeface="+mn-lt"/>
        <a:ea typeface="+mn-ea"/>
        <a:cs typeface="+mn-cs"/>
      </a:defRPr>
    </a:lvl6pPr>
    <a:lvl7pPr marL="3056473" algn="l" defTabSz="1018824" rtl="0" eaLnBrk="1" latinLnBrk="0" hangingPunct="1">
      <a:defRPr sz="1300" kern="1200">
        <a:solidFill>
          <a:schemeClr val="tx1"/>
        </a:solidFill>
        <a:latin typeface="+mn-lt"/>
        <a:ea typeface="+mn-ea"/>
        <a:cs typeface="+mn-cs"/>
      </a:defRPr>
    </a:lvl7pPr>
    <a:lvl8pPr marL="3565886" algn="l" defTabSz="1018824" rtl="0" eaLnBrk="1" latinLnBrk="0" hangingPunct="1">
      <a:defRPr sz="1300" kern="1200">
        <a:solidFill>
          <a:schemeClr val="tx1"/>
        </a:solidFill>
        <a:latin typeface="+mn-lt"/>
        <a:ea typeface="+mn-ea"/>
        <a:cs typeface="+mn-cs"/>
      </a:defRPr>
    </a:lvl8pPr>
    <a:lvl9pPr marL="4075298" algn="l" defTabSz="1018824"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1</a:t>
            </a:fld>
            <a:endParaRPr lang="en-US" dirty="0"/>
          </a:p>
        </p:txBody>
      </p:sp>
    </p:spTree>
    <p:extLst>
      <p:ext uri="{BB962C8B-B14F-4D97-AF65-F5344CB8AC3E}">
        <p14:creationId xmlns:p14="http://schemas.microsoft.com/office/powerpoint/2010/main" val="3926766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2</a:t>
            </a:fld>
            <a:endParaRPr lang="en-US" dirty="0"/>
          </a:p>
        </p:txBody>
      </p:sp>
    </p:spTree>
    <p:extLst>
      <p:ext uri="{BB962C8B-B14F-4D97-AF65-F5344CB8AC3E}">
        <p14:creationId xmlns:p14="http://schemas.microsoft.com/office/powerpoint/2010/main" val="2628404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3E5133-D002-4400-9FF0-60CE2A0E39CD}" type="slidenum">
              <a:rPr lang="en-US" smtClean="0"/>
              <a:pPr/>
              <a:t>18</a:t>
            </a:fld>
            <a:endParaRPr lang="en-US" dirty="0"/>
          </a:p>
        </p:txBody>
      </p:sp>
    </p:spTree>
    <p:extLst>
      <p:ext uri="{BB962C8B-B14F-4D97-AF65-F5344CB8AC3E}">
        <p14:creationId xmlns:p14="http://schemas.microsoft.com/office/powerpoint/2010/main" val="3647568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7772400"/>
          </a:xfrm>
          <a:prstGeom prst="rect">
            <a:avLst/>
          </a:prstGeom>
        </p:spPr>
      </p:pic>
      <p:grpSp>
        <p:nvGrpSpPr>
          <p:cNvPr id="8" name="Group 7"/>
          <p:cNvGrpSpPr/>
          <p:nvPr userDrawn="1"/>
        </p:nvGrpSpPr>
        <p:grpSpPr>
          <a:xfrm>
            <a:off x="609600" y="6553200"/>
            <a:ext cx="5257800" cy="882373"/>
            <a:chOff x="-457200" y="8793539"/>
            <a:chExt cx="5257800" cy="882373"/>
          </a:xfrm>
        </p:grpSpPr>
        <p:sp>
          <p:nvSpPr>
            <p:cNvPr id="9" name="TextBox 8"/>
            <p:cNvSpPr txBox="1"/>
            <p:nvPr/>
          </p:nvSpPr>
          <p:spPr>
            <a:xfrm>
              <a:off x="-457200" y="8793539"/>
              <a:ext cx="5257800" cy="276999"/>
            </a:xfrm>
            <a:prstGeom prst="rect">
              <a:avLst/>
            </a:prstGeom>
            <a:noFill/>
          </p:spPr>
          <p:txBody>
            <a:bodyPr wrap="square" rtlCol="0">
              <a:spAutoFit/>
            </a:bodyPr>
            <a:lstStyle/>
            <a:p>
              <a:pPr algn="ctr"/>
              <a:r>
                <a:rPr lang="en-US" sz="1200" b="1" dirty="0">
                  <a:solidFill>
                    <a:schemeClr val="bg1"/>
                  </a:solidFill>
                  <a:latin typeface="Arial" pitchFamily="34" charset="0"/>
                  <a:cs typeface="Arial" pitchFamily="34" charset="0"/>
                </a:rPr>
                <a:t>WWW.TOWNSENDPA.COM</a:t>
              </a:r>
            </a:p>
          </p:txBody>
        </p:sp>
        <p:sp>
          <p:nvSpPr>
            <p:cNvPr id="10" name="TextBox 9"/>
            <p:cNvSpPr txBox="1"/>
            <p:nvPr/>
          </p:nvSpPr>
          <p:spPr>
            <a:xfrm>
              <a:off x="-457200" y="9214247"/>
              <a:ext cx="5257800" cy="461665"/>
            </a:xfrm>
            <a:prstGeom prst="rect">
              <a:avLst/>
            </a:prstGeom>
            <a:noFill/>
          </p:spPr>
          <p:txBody>
            <a:bodyPr wrap="square" rtlCol="0">
              <a:spAutoFit/>
            </a:bodyPr>
            <a:lstStyle/>
            <a:p>
              <a:pPr algn="ctr"/>
              <a:r>
                <a:rPr lang="en-US" sz="1200" b="1" dirty="0">
                  <a:solidFill>
                    <a:schemeClr val="bg1"/>
                  </a:solidFill>
                  <a:latin typeface="Arial" pitchFamily="34" charset="0"/>
                  <a:cs typeface="Arial" pitchFamily="34" charset="0"/>
                </a:rPr>
                <a:t>SACRAMENTO • WASHINGTON, DC  </a:t>
              </a:r>
              <a:br>
                <a:rPr lang="en-US" sz="1200" b="1" dirty="0">
                  <a:solidFill>
                    <a:schemeClr val="bg1"/>
                  </a:solidFill>
                  <a:latin typeface="Arial" pitchFamily="34" charset="0"/>
                  <a:cs typeface="Arial" pitchFamily="34" charset="0"/>
                </a:rPr>
              </a:br>
              <a:r>
                <a:rPr lang="en-US" sz="1200" b="1" dirty="0">
                  <a:solidFill>
                    <a:schemeClr val="bg1"/>
                  </a:solidFill>
                  <a:latin typeface="Arial" pitchFamily="34" charset="0"/>
                  <a:cs typeface="Arial" pitchFamily="34" charset="0"/>
                </a:rPr>
                <a:t>SOUTHERN CALIFORNIA • NORTHERN CALIFORNIA</a:t>
              </a:r>
            </a:p>
          </p:txBody>
        </p:sp>
      </p:grpSp>
      <p:sp>
        <p:nvSpPr>
          <p:cNvPr id="12" name="Title 1"/>
          <p:cNvSpPr>
            <a:spLocks noGrp="1"/>
          </p:cNvSpPr>
          <p:nvPr>
            <p:ph type="title" hasCustomPrompt="1"/>
          </p:nvPr>
        </p:nvSpPr>
        <p:spPr>
          <a:xfrm>
            <a:off x="6553200" y="4485290"/>
            <a:ext cx="3505200" cy="2743200"/>
          </a:xfrm>
        </p:spPr>
        <p:txBody>
          <a:bodyPr>
            <a:normAutofit/>
          </a:bodyPr>
          <a:lstStyle>
            <a:lvl1pPr>
              <a:defRPr sz="2400">
                <a:solidFill>
                  <a:schemeClr val="tx2"/>
                </a:solidFill>
                <a:effectLst/>
                <a:latin typeface="Arial" pitchFamily="34" charset="0"/>
                <a:cs typeface="Arial" pitchFamily="34" charset="0"/>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353298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1454524"/>
          </a:xfrm>
          <a:prstGeom prst="rect">
            <a:avLst/>
          </a:prstGeom>
        </p:spPr>
      </p:pic>
      <p:sp>
        <p:nvSpPr>
          <p:cNvPr id="2" name="Title 1"/>
          <p:cNvSpPr>
            <a:spLocks noGrp="1"/>
          </p:cNvSpPr>
          <p:nvPr>
            <p:ph type="title"/>
          </p:nvPr>
        </p:nvSpPr>
        <p:spPr>
          <a:xfrm>
            <a:off x="502920" y="0"/>
            <a:ext cx="9052560" cy="914400"/>
          </a:xfrm>
        </p:spPr>
        <p:txBody>
          <a:bodyPr/>
          <a:lstStyle>
            <a:lvl1pPr>
              <a:defRPr>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Click to edit Master title style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4790585" y="2508730"/>
            <a:ext cx="484304" cy="10085832"/>
          </a:xfrm>
          <a:prstGeom prst="rect">
            <a:avLst/>
          </a:prstGeom>
        </p:spPr>
      </p:pic>
      <p:sp>
        <p:nvSpPr>
          <p:cNvPr id="9" name="Date Placeholder 3"/>
          <p:cNvSpPr>
            <a:spLocks noGrp="1"/>
          </p:cNvSpPr>
          <p:nvPr>
            <p:ph type="dt" sz="half" idx="10"/>
          </p:nvPr>
        </p:nvSpPr>
        <p:spPr>
          <a:xfrm>
            <a:off x="196107" y="7333244"/>
            <a:ext cx="6705600" cy="413808"/>
          </a:xfrm>
          <a:prstGeom prst="rect">
            <a:avLst/>
          </a:prstGeom>
        </p:spPr>
        <p:txBody>
          <a:bodyPr vert="horz" lIns="101882" tIns="50941" rIns="101882" bIns="50941" rtlCol="0" anchor="ctr"/>
          <a:lstStyle>
            <a:lvl1pPr algn="l">
              <a:defRPr lang="en-US" sz="14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State and Federal Advocacy Update  |  Townsend Public Affairs</a:t>
            </a:r>
            <a:endParaRPr lang="en-US" dirty="0"/>
          </a:p>
        </p:txBody>
      </p:sp>
      <p:sp>
        <p:nvSpPr>
          <p:cNvPr id="10"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fld id="{1CFA0374-07B2-4B2E-9F6F-95E1FD74CF4E}" type="slidenum">
              <a:rPr lang="en-US" sz="14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4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918547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058400" cy="1454524"/>
          </a:xfrm>
          <a:prstGeom prst="rect">
            <a:avLst/>
          </a:prstGeom>
        </p:spPr>
      </p:pic>
      <p:sp>
        <p:nvSpPr>
          <p:cNvPr id="2" name="Title 1"/>
          <p:cNvSpPr>
            <a:spLocks noGrp="1"/>
          </p:cNvSpPr>
          <p:nvPr>
            <p:ph type="title"/>
          </p:nvPr>
        </p:nvSpPr>
        <p:spPr>
          <a:xfrm>
            <a:off x="502920" y="0"/>
            <a:ext cx="9052560" cy="914400"/>
          </a:xfrm>
        </p:spPr>
        <p:txBody>
          <a:bodyPr/>
          <a:lstStyle>
            <a:lvl1pPr>
              <a:defRPr>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r>
              <a:rPr lang="en-US"/>
              <a:t>Click to edit Master title style</a:t>
            </a: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rot="5400000">
            <a:off x="4755337" y="2473482"/>
            <a:ext cx="554800" cy="10085832"/>
          </a:xfrm>
          <a:prstGeom prst="rect">
            <a:avLst/>
          </a:prstGeom>
        </p:spPr>
      </p:pic>
      <p:sp>
        <p:nvSpPr>
          <p:cNvPr id="11" name="Content Placeholder 2"/>
          <p:cNvSpPr>
            <a:spLocks noGrp="1"/>
          </p:cNvSpPr>
          <p:nvPr>
            <p:ph sz="half" idx="1"/>
          </p:nvPr>
        </p:nvSpPr>
        <p:spPr>
          <a:xfrm>
            <a:off x="123700" y="1424093"/>
            <a:ext cx="4894738" cy="5814907"/>
          </a:xfrm>
          <a:prstGeom prst="rect">
            <a:avLst/>
          </a:prstGeom>
        </p:spPr>
        <p:txBody>
          <a:bodyPr>
            <a:normAutofit/>
          </a:bodyPr>
          <a:lstStyle>
            <a:lvl1pPr>
              <a:defRPr sz="3200">
                <a:latin typeface="Arial" pitchFamily="34" charset="0"/>
                <a:cs typeface="Arial" pitchFamily="34" charset="0"/>
              </a:defRPr>
            </a:lvl1pPr>
            <a:lvl2pPr>
              <a:defRPr sz="2800">
                <a:latin typeface="Arial" pitchFamily="34" charset="0"/>
                <a:cs typeface="Arial" pitchFamily="34" charset="0"/>
              </a:defRPr>
            </a:lvl2pPr>
            <a:lvl3pPr>
              <a:defRPr sz="24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3"/>
          <p:cNvSpPr>
            <a:spLocks noGrp="1"/>
          </p:cNvSpPr>
          <p:nvPr>
            <p:ph sz="half" idx="2"/>
          </p:nvPr>
        </p:nvSpPr>
        <p:spPr>
          <a:xfrm>
            <a:off x="5023136" y="1424093"/>
            <a:ext cx="4894739" cy="5814907"/>
          </a:xfrm>
          <a:prstGeom prst="rect">
            <a:avLst/>
          </a:prstGeom>
        </p:spPr>
        <p:txBody>
          <a:bodyPr>
            <a:normAutofit/>
          </a:bodyPr>
          <a:lstStyle>
            <a:lvl1pPr>
              <a:defRPr sz="3200">
                <a:latin typeface="Arial" pitchFamily="34" charset="0"/>
                <a:cs typeface="Arial" pitchFamily="34" charset="0"/>
              </a:defRPr>
            </a:lvl1pPr>
            <a:lvl2pPr>
              <a:defRPr sz="2800">
                <a:latin typeface="Arial" pitchFamily="34" charset="0"/>
                <a:cs typeface="Arial" pitchFamily="34" charset="0"/>
              </a:defRPr>
            </a:lvl2pPr>
            <a:lvl3pPr>
              <a:defRPr sz="24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Date Placeholder 3"/>
          <p:cNvSpPr>
            <a:spLocks noGrp="1"/>
          </p:cNvSpPr>
          <p:nvPr>
            <p:ph type="dt" sz="half" idx="10"/>
          </p:nvPr>
        </p:nvSpPr>
        <p:spPr>
          <a:xfrm>
            <a:off x="457200" y="7333244"/>
            <a:ext cx="4572000" cy="413808"/>
          </a:xfrm>
          <a:prstGeom prst="rect">
            <a:avLst/>
          </a:prstGeom>
        </p:spPr>
        <p:txBody>
          <a:bodyPr vert="horz" lIns="101882" tIns="50941" rIns="101882" bIns="50941" rtlCol="0" anchor="ctr"/>
          <a:lstStyle>
            <a:lvl1pPr algn="l">
              <a:def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fld id="{D92C9704-14B9-4747-991F-3BB27D6974AF}" type="datetime1">
              <a:rPr lang="en-US" smtClean="0"/>
              <a:t>3/14/2025</a:t>
            </a:fld>
            <a:endParaRPr lang="en-US" dirty="0"/>
          </a:p>
        </p:txBody>
      </p:sp>
      <p:sp>
        <p:nvSpPr>
          <p:cNvPr id="14"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r>
              <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rPr>
              <a:t> Slide </a:t>
            </a:r>
            <a:fld id="{1CFA0374-07B2-4B2E-9F6F-95E1FD74CF4E}" type="slidenum">
              <a: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29008249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alphaModFix amt="14000"/>
            <a:lum/>
          </a:blip>
          <a:srcRect/>
          <a:stretch>
            <a:fillRect l="22000" t="18000" r="22000" b="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311256"/>
            <a:ext cx="9052560" cy="1295400"/>
          </a:xfrm>
          <a:prstGeom prst="rect">
            <a:avLst/>
          </a:prstGeom>
        </p:spPr>
        <p:txBody>
          <a:bodyPr vert="horz" lIns="101882" tIns="50941" rIns="101882" bIns="50941" rtlCol="0" anchor="ctr">
            <a:normAutofit/>
          </a:bodyPr>
          <a:lstStyle/>
          <a:p>
            <a:r>
              <a:rPr lang="en-US"/>
              <a:t>Click to edit Master title style</a:t>
            </a:r>
          </a:p>
        </p:txBody>
      </p:sp>
      <p:sp>
        <p:nvSpPr>
          <p:cNvPr id="8" name="Date Placeholder 3"/>
          <p:cNvSpPr>
            <a:spLocks noGrp="1"/>
          </p:cNvSpPr>
          <p:nvPr>
            <p:ph type="dt" sz="half" idx="2"/>
          </p:nvPr>
        </p:nvSpPr>
        <p:spPr>
          <a:xfrm>
            <a:off x="457200" y="7333244"/>
            <a:ext cx="4572000" cy="413808"/>
          </a:xfrm>
          <a:prstGeom prst="rect">
            <a:avLst/>
          </a:prstGeom>
        </p:spPr>
        <p:txBody>
          <a:bodyPr vert="horz" lIns="101882" tIns="50941" rIns="101882" bIns="50941" rtlCol="0" anchor="ctr"/>
          <a:lstStyle>
            <a:lvl1pPr algn="l">
              <a:def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defRPr>
            </a:lvl1pPr>
          </a:lstStyle>
          <a:p>
            <a:fld id="{A285C259-D3DD-4C31-A0CB-C26215BD9A4A}" type="datetime1">
              <a:rPr lang="en-US" smtClean="0"/>
              <a:t>3/14/2025</a:t>
            </a:fld>
            <a:endParaRPr lang="en-US" dirty="0"/>
          </a:p>
        </p:txBody>
      </p:sp>
      <p:sp>
        <p:nvSpPr>
          <p:cNvPr id="9" name="Date Placeholder 3"/>
          <p:cNvSpPr txBox="1">
            <a:spLocks/>
          </p:cNvSpPr>
          <p:nvPr userDrawn="1"/>
        </p:nvSpPr>
        <p:spPr>
          <a:xfrm>
            <a:off x="7315200" y="7333244"/>
            <a:ext cx="2346960" cy="413808"/>
          </a:xfrm>
          <a:prstGeom prst="rect">
            <a:avLst/>
          </a:prstGeom>
        </p:spPr>
        <p:txBody>
          <a:bodyPr vert="horz" lIns="101882" tIns="50941" rIns="101882" bIns="50941" rtlCol="0" anchor="ctr"/>
          <a:lstStyle>
            <a:defPPr>
              <a:defRPr lang="en-US"/>
            </a:defPPr>
            <a:lvl1pPr marL="0" algn="l" defTabSz="1018824" rtl="0" eaLnBrk="1" latinLnBrk="0" hangingPunct="1">
              <a:defRPr sz="1300" kern="1200">
                <a:solidFill>
                  <a:schemeClr val="tx1">
                    <a:tint val="75000"/>
                  </a:schemeClr>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r"/>
            <a:r>
              <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rPr>
              <a:t> Slide </a:t>
            </a:r>
            <a:fld id="{1CFA0374-07B2-4B2E-9F6F-95E1FD74CF4E}" type="slidenum">
              <a:rPr lang="en-US" sz="1600" b="1" smtClean="0">
                <a:solidFill>
                  <a:schemeClr val="bg1"/>
                </a:solidFill>
                <a:effectLst>
                  <a:outerShdw blurRad="38100" dist="38100" dir="2700000" algn="tl">
                    <a:srgbClr val="000000">
                      <a:alpha val="43137"/>
                    </a:srgbClr>
                  </a:outerShdw>
                </a:effectLst>
                <a:latin typeface="Arial" pitchFamily="34" charset="0"/>
                <a:cs typeface="Arial" pitchFamily="34" charset="0"/>
              </a:rPr>
              <a:pPr algn="r"/>
              <a:t>‹#›</a:t>
            </a:fld>
            <a:endParaRPr lang="en-US" sz="1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159982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Lst>
  <p:hf hdr="0"/>
  <p:txStyles>
    <p:titleStyle>
      <a:lvl1pPr algn="ctr" defTabSz="1018824" rtl="0" eaLnBrk="1" latinLnBrk="0" hangingPunct="1">
        <a:spcBef>
          <a:spcPct val="0"/>
        </a:spcBef>
        <a:buNone/>
        <a:defRPr sz="4900" kern="1200">
          <a:solidFill>
            <a:schemeClr val="tx1"/>
          </a:solidFill>
          <a:latin typeface="+mj-lt"/>
          <a:ea typeface="+mj-ea"/>
          <a:cs typeface="+mj-cs"/>
        </a:defRPr>
      </a:lvl1pPr>
    </p:titleStyle>
    <p:bodyStyle>
      <a:lvl1pPr marL="382059" indent="-382059" algn="l" defTabSz="1018824"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27795" indent="-318383" algn="l" defTabSz="101882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73531" indent="-254706" algn="l" defTabSz="1018824"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82943"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92355"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801767"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180"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592"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004"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jpg"/><Relationship Id="rId7"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customXml" Target="../ink/ink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92.png"/></Relationships>
</file>

<file path=ppt/slides/_rels/slide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customXml" Target="../ink/ink5.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customXml" Target="../ink/ink6.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4"/>
          <p:cNvSpPr txBox="1">
            <a:spLocks/>
          </p:cNvSpPr>
          <p:nvPr/>
        </p:nvSpPr>
        <p:spPr>
          <a:xfrm>
            <a:off x="6592250" y="3539925"/>
            <a:ext cx="3466150" cy="3810000"/>
          </a:xfrm>
          <a:prstGeom prst="rect">
            <a:avLst/>
          </a:prstGeom>
          <a:noFill/>
        </p:spPr>
        <p:txBody>
          <a:bodyPr wrap="square" rtlCol="0" anchor="b">
            <a:noAutofit/>
          </a:bodyPr>
          <a:lstStyle/>
          <a:p>
            <a:pPr algn="ctr">
              <a:spcBef>
                <a:spcPts val="600"/>
              </a:spcBef>
            </a:pPr>
            <a:r>
              <a:rPr lang="en-US" b="1" dirty="0">
                <a:latin typeface="Arial" panose="020B0604020202020204" pitchFamily="34" charset="0"/>
                <a:ea typeface="MS Mincho" panose="02020609040205080304" pitchFamily="49" charset="-128"/>
              </a:rPr>
              <a:t>Summary of Accomplishments </a:t>
            </a:r>
          </a:p>
          <a:p>
            <a:pPr algn="ctr">
              <a:spcBef>
                <a:spcPts val="600"/>
              </a:spcBef>
            </a:pPr>
            <a:r>
              <a:rPr lang="en-US" b="1" dirty="0">
                <a:latin typeface="Arial" panose="020B0604020202020204" pitchFamily="34" charset="0"/>
                <a:ea typeface="MS Mincho" panose="02020609040205080304" pitchFamily="49" charset="-128"/>
              </a:rPr>
              <a:t>State and Federal Efforts</a:t>
            </a:r>
          </a:p>
          <a:p>
            <a:pPr algn="ctr">
              <a:spcBef>
                <a:spcPts val="600"/>
              </a:spcBef>
            </a:pPr>
            <a:br>
              <a:rPr lang="en-US" b="1" dirty="0">
                <a:latin typeface="Arial" panose="020B0604020202020204" pitchFamily="34" charset="0"/>
                <a:ea typeface="MS Mincho" panose="02020609040205080304" pitchFamily="49" charset="-128"/>
              </a:rPr>
            </a:br>
            <a:r>
              <a:rPr lang="en-US" b="1">
                <a:latin typeface="Arial" panose="020B0604020202020204" pitchFamily="34" charset="0"/>
                <a:ea typeface="MS Mincho" panose="02020609040205080304" pitchFamily="49" charset="-128"/>
              </a:rPr>
              <a:t>March 25, 2025</a:t>
            </a:r>
            <a:endParaRPr lang="en-US" dirty="0">
              <a:latin typeface="Times New Roman" panose="02020603050405020304" pitchFamily="18" charset="0"/>
              <a:ea typeface="MS Mincho" panose="02020609040205080304" pitchFamily="49" charset="-128"/>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b="71333"/>
          <a:stretch/>
        </p:blipFill>
        <p:spPr>
          <a:xfrm>
            <a:off x="1043650" y="6400800"/>
            <a:ext cx="4343400" cy="1143000"/>
          </a:xfrm>
          <a:prstGeom prst="rect">
            <a:avLst/>
          </a:prstGeom>
        </p:spPr>
      </p:pic>
      <p:sp>
        <p:nvSpPr>
          <p:cNvPr id="7" name="TextBox 6"/>
          <p:cNvSpPr txBox="1"/>
          <p:nvPr/>
        </p:nvSpPr>
        <p:spPr>
          <a:xfrm>
            <a:off x="304801" y="6580484"/>
            <a:ext cx="5463250" cy="769441"/>
          </a:xfrm>
          <a:prstGeom prst="rect">
            <a:avLst/>
          </a:prstGeom>
          <a:noFill/>
        </p:spPr>
        <p:txBody>
          <a:bodyPr wrap="square" rtlCol="0">
            <a:spAutoFit/>
          </a:bodyPr>
          <a:lstStyle/>
          <a:p>
            <a:pPr algn="ctr"/>
            <a:r>
              <a:rPr lang="en-US" sz="1100" b="1" dirty="0">
                <a:solidFill>
                  <a:schemeClr val="bg1"/>
                </a:solidFill>
                <a:latin typeface="Arial" panose="020B0604020202020204" pitchFamily="34" charset="0"/>
                <a:cs typeface="Arial" panose="020B0604020202020204" pitchFamily="34" charset="0"/>
              </a:rPr>
              <a:t>WWW.TOWNSENDPA.COM</a:t>
            </a:r>
          </a:p>
          <a:p>
            <a:pPr algn="ctr"/>
            <a:endParaRPr lang="en-US" sz="1100" b="1" dirty="0">
              <a:solidFill>
                <a:schemeClr val="bg1"/>
              </a:solidFill>
              <a:latin typeface="Arial" panose="020B0604020202020204" pitchFamily="34" charset="0"/>
              <a:cs typeface="Arial" panose="020B0604020202020204" pitchFamily="34" charset="0"/>
            </a:endParaRPr>
          </a:p>
          <a:p>
            <a:pPr algn="ctr"/>
            <a:r>
              <a:rPr lang="en-US" sz="1100" b="1" dirty="0">
                <a:solidFill>
                  <a:schemeClr val="bg1"/>
                </a:solidFill>
                <a:latin typeface="Arial" panose="020B0604020202020204" pitchFamily="34" charset="0"/>
                <a:cs typeface="Arial" panose="020B0604020202020204" pitchFamily="34" charset="0"/>
              </a:rPr>
              <a:t>SACRAMENTO </a:t>
            </a:r>
            <a:r>
              <a:rPr lang="en-US" sz="900" b="1" dirty="0">
                <a:solidFill>
                  <a:schemeClr val="bg1"/>
                </a:solidFill>
                <a:latin typeface="Arial" panose="020B0604020202020204" pitchFamily="34" charset="0"/>
                <a:cs typeface="Arial" panose="020B0604020202020204" pitchFamily="34" charset="0"/>
              </a:rPr>
              <a:t>•</a:t>
            </a:r>
            <a:r>
              <a:rPr lang="en-US" sz="1100" b="1" dirty="0">
                <a:solidFill>
                  <a:schemeClr val="bg1"/>
                </a:solidFill>
                <a:latin typeface="Arial" panose="020B0604020202020204" pitchFamily="34" charset="0"/>
                <a:cs typeface="Arial" panose="020B0604020202020204" pitchFamily="34" charset="0"/>
              </a:rPr>
              <a:t> WASHINGTON DC</a:t>
            </a:r>
          </a:p>
          <a:p>
            <a:pPr algn="ctr"/>
            <a:r>
              <a:rPr lang="en-US" sz="1100" b="1" dirty="0">
                <a:solidFill>
                  <a:schemeClr val="bg1"/>
                </a:solidFill>
                <a:latin typeface="Arial" panose="020B0604020202020204" pitchFamily="34" charset="0"/>
                <a:cs typeface="Arial" panose="020B0604020202020204" pitchFamily="34" charset="0"/>
              </a:rPr>
              <a:t>NORTHERN CALIFORNIA </a:t>
            </a:r>
            <a:r>
              <a:rPr lang="en-US" sz="900" b="1" dirty="0">
                <a:solidFill>
                  <a:schemeClr val="bg1"/>
                </a:solidFill>
                <a:latin typeface="Arial" panose="020B0604020202020204" pitchFamily="34" charset="0"/>
                <a:cs typeface="Arial" panose="020B0604020202020204" pitchFamily="34" charset="0"/>
              </a:rPr>
              <a:t>•</a:t>
            </a:r>
            <a:r>
              <a:rPr lang="en-US" sz="1100" b="1" dirty="0">
                <a:solidFill>
                  <a:schemeClr val="bg1"/>
                </a:solidFill>
                <a:latin typeface="Arial" panose="020B0604020202020204" pitchFamily="34" charset="0"/>
                <a:cs typeface="Arial" panose="020B0604020202020204" pitchFamily="34" charset="0"/>
              </a:rPr>
              <a:t> CENTRAL CALIFORNIA </a:t>
            </a:r>
            <a:r>
              <a:rPr lang="en-US" sz="900" b="1" dirty="0">
                <a:solidFill>
                  <a:schemeClr val="bg1"/>
                </a:solidFill>
                <a:latin typeface="Arial" panose="020B0604020202020204" pitchFamily="34" charset="0"/>
                <a:cs typeface="Arial" panose="020B0604020202020204" pitchFamily="34" charset="0"/>
              </a:rPr>
              <a:t>• </a:t>
            </a:r>
            <a:r>
              <a:rPr lang="en-US" sz="1100" b="1" dirty="0">
                <a:solidFill>
                  <a:schemeClr val="bg1"/>
                </a:solidFill>
                <a:latin typeface="Arial" panose="020B0604020202020204" pitchFamily="34" charset="0"/>
                <a:cs typeface="Arial" panose="020B0604020202020204" pitchFamily="34" charset="0"/>
              </a:rPr>
              <a:t>SOUTHERN CALIFORNIA</a:t>
            </a:r>
          </a:p>
        </p:txBody>
      </p:sp>
      <p:pic>
        <p:nvPicPr>
          <p:cNvPr id="1026" name="Picture 2" descr="City of Gardena – City of Opportunity">
            <a:extLst>
              <a:ext uri="{FF2B5EF4-FFF2-40B4-BE49-F238E27FC236}">
                <a16:creationId xmlns:a16="http://schemas.microsoft.com/office/drawing/2014/main" id="{D7644D5D-AD51-1B86-D47B-2279B46DBA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6625" y="2857500"/>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9731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7A6FD-432C-7DD7-FD00-C1DFEC45E909}"/>
              </a:ext>
            </a:extLst>
          </p:cNvPr>
          <p:cNvSpPr>
            <a:spLocks noGrp="1"/>
          </p:cNvSpPr>
          <p:nvPr>
            <p:ph type="title"/>
          </p:nvPr>
        </p:nvSpPr>
        <p:spPr/>
        <p:txBody>
          <a:bodyPr>
            <a:normAutofit/>
          </a:bodyPr>
          <a:lstStyle/>
          <a:p>
            <a:r>
              <a:rPr lang="en-US" sz="3200" dirty="0"/>
              <a:t>2023 Grants Secured</a:t>
            </a:r>
          </a:p>
        </p:txBody>
      </p:sp>
      <p:pic>
        <p:nvPicPr>
          <p:cNvPr id="6" name="Picture 5">
            <a:extLst>
              <a:ext uri="{FF2B5EF4-FFF2-40B4-BE49-F238E27FC236}">
                <a16:creationId xmlns:a16="http://schemas.microsoft.com/office/drawing/2014/main" id="{D58ED4E7-D722-8046-57A2-6FC5B10F12F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163" t="-46" r="13968" b="1199"/>
          <a:stretch/>
        </p:blipFill>
        <p:spPr bwMode="auto">
          <a:xfrm>
            <a:off x="609600" y="2131645"/>
            <a:ext cx="3383844" cy="4219893"/>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3EE366E-77AB-723C-5D66-66AF3D07515A}"/>
              </a:ext>
            </a:extLst>
          </p:cNvPr>
          <p:cNvSpPr txBox="1">
            <a:spLocks/>
          </p:cNvSpPr>
          <p:nvPr/>
        </p:nvSpPr>
        <p:spPr>
          <a:xfrm>
            <a:off x="4084320" y="2016930"/>
            <a:ext cx="5364480" cy="4876799"/>
          </a:xfrm>
          <a:prstGeom prst="rect">
            <a:avLst/>
          </a:prstGeom>
        </p:spPr>
        <p:txBody>
          <a:bodyPr>
            <a:noAutofit/>
          </a:bodyPr>
          <a:lstStyle>
            <a:lvl1pPr marL="382059" indent="-382059" algn="l" defTabSz="1018824"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27795" indent="-318383" algn="l" defTabSz="1018824" rtl="0" eaLnBrk="1" latinLnBrk="0" hangingPunct="1">
              <a:spcBef>
                <a:spcPct val="20000"/>
              </a:spcBef>
              <a:buFont typeface="Arial" pitchFamily="34" charset="0"/>
              <a:buChar char="–"/>
              <a:defRPr sz="3100" kern="1200">
                <a:solidFill>
                  <a:schemeClr val="tx1"/>
                </a:solidFill>
                <a:latin typeface="+mn-lt"/>
                <a:ea typeface="+mn-ea"/>
                <a:cs typeface="+mn-cs"/>
              </a:defRPr>
            </a:lvl2pPr>
            <a:lvl3pPr marL="1273531" indent="-254706" algn="l" defTabSz="1018824"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782943"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4pPr>
            <a:lvl5pPr marL="2292355"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5pPr>
            <a:lvl6pPr marL="2801767"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180"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592"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004" indent="-254706" algn="l" defTabSz="1018824"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pPr marL="0" indent="0">
              <a:spcBef>
                <a:spcPts val="0"/>
              </a:spcBef>
              <a:buFont typeface="Arial" pitchFamily="34" charset="0"/>
              <a:buNone/>
            </a:pPr>
            <a:r>
              <a:rPr lang="en-US" sz="2140">
                <a:latin typeface="Arial" panose="020B0604020202020204" pitchFamily="34" charset="0"/>
                <a:cs typeface="Arial" panose="020B0604020202020204" pitchFamily="34" charset="0"/>
              </a:rPr>
              <a:t>The Energy Efficiency and Conservation Block Grant (EECBG) Program is designed to assist states, local governments, and Tribes in reducing energy use, fossil fuel emissions, and improving energy efficiency. Eligible projects include the purchase of electric vehicles (EVs), installation of solar panels, installation of EV infrastructure, the purchase of energy-efficient street lighting, etc.</a:t>
            </a:r>
            <a:endParaRPr lang="en-US" sz="2140" dirty="0">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C04EE821-8748-78A7-D164-A07C1D707F55}"/>
              </a:ext>
            </a:extLst>
          </p:cNvPr>
          <p:cNvSpPr/>
          <p:nvPr/>
        </p:nvSpPr>
        <p:spPr>
          <a:xfrm>
            <a:off x="5334000" y="5638800"/>
            <a:ext cx="3108960" cy="661415"/>
          </a:xfrm>
          <a:prstGeom prst="roundRect">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$122,410 Secured</a:t>
            </a:r>
          </a:p>
        </p:txBody>
      </p:sp>
      <p:sp>
        <p:nvSpPr>
          <p:cNvPr id="10" name="Date Placeholder 1">
            <a:extLst>
              <a:ext uri="{FF2B5EF4-FFF2-40B4-BE49-F238E27FC236}">
                <a16:creationId xmlns:a16="http://schemas.microsoft.com/office/drawing/2014/main" id="{53F6DF39-DF72-DB03-0D55-39A31AA2EA62}"/>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4098723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0B90FE-B0D2-487C-F5D3-81CAEAC584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F99D74-3FA9-08BC-FBE3-0791D7598426}"/>
              </a:ext>
            </a:extLst>
          </p:cNvPr>
          <p:cNvSpPr>
            <a:spLocks noGrp="1"/>
          </p:cNvSpPr>
          <p:nvPr>
            <p:ph type="title"/>
          </p:nvPr>
        </p:nvSpPr>
        <p:spPr/>
        <p:txBody>
          <a:bodyPr>
            <a:normAutofit/>
          </a:bodyPr>
          <a:lstStyle/>
          <a:p>
            <a:r>
              <a:rPr lang="en-US" sz="3200" dirty="0"/>
              <a:t>Current Efforts</a:t>
            </a:r>
          </a:p>
        </p:txBody>
      </p:sp>
      <p:pic>
        <p:nvPicPr>
          <p:cNvPr id="5" name="Picture 6" descr="Capitol Building, Sacramento, California - Public Policy Institute of  California">
            <a:extLst>
              <a:ext uri="{FF2B5EF4-FFF2-40B4-BE49-F238E27FC236}">
                <a16:creationId xmlns:a16="http://schemas.microsoft.com/office/drawing/2014/main" id="{0C3271C3-1456-CECF-0E14-8C059FF6ED8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5856" y="1643316"/>
            <a:ext cx="7786688" cy="5192354"/>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1">
            <a:extLst>
              <a:ext uri="{FF2B5EF4-FFF2-40B4-BE49-F238E27FC236}">
                <a16:creationId xmlns:a16="http://schemas.microsoft.com/office/drawing/2014/main" id="{FE0D1900-940F-601E-CFB7-743CD71D9966}"/>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3425961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B77FF4-3C78-5D26-CFD7-60EB238442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E17571-E435-4D38-A719-56CE49AF3648}"/>
              </a:ext>
            </a:extLst>
          </p:cNvPr>
          <p:cNvSpPr>
            <a:spLocks noGrp="1"/>
          </p:cNvSpPr>
          <p:nvPr>
            <p:ph type="title"/>
          </p:nvPr>
        </p:nvSpPr>
        <p:spPr/>
        <p:txBody>
          <a:bodyPr>
            <a:normAutofit/>
          </a:bodyPr>
          <a:lstStyle/>
          <a:p>
            <a:r>
              <a:rPr lang="en-US" sz="3200" dirty="0"/>
              <a:t>Current TPA Efforts</a:t>
            </a:r>
          </a:p>
        </p:txBody>
      </p:sp>
      <p:sp>
        <p:nvSpPr>
          <p:cNvPr id="3" name="Content Placeholder 2">
            <a:extLst>
              <a:ext uri="{FF2B5EF4-FFF2-40B4-BE49-F238E27FC236}">
                <a16:creationId xmlns:a16="http://schemas.microsoft.com/office/drawing/2014/main" id="{BA5532D6-1D1E-FFA3-A08F-D830040CE2FB}"/>
              </a:ext>
            </a:extLst>
          </p:cNvPr>
          <p:cNvSpPr>
            <a:spLocks noGrp="1"/>
          </p:cNvSpPr>
          <p:nvPr>
            <p:ph idx="4294967295"/>
          </p:nvPr>
        </p:nvSpPr>
        <p:spPr>
          <a:xfrm>
            <a:off x="4662325" y="2014008"/>
            <a:ext cx="4478763" cy="4876799"/>
          </a:xfrm>
          <a:prstGeom prst="rect">
            <a:avLst/>
          </a:prstGeom>
        </p:spPr>
        <p:txBody>
          <a:bodyPr>
            <a:normAutofit/>
          </a:bodyPr>
          <a:lstStyle/>
          <a:p>
            <a:pPr marL="0" indent="0" algn="ctr">
              <a:spcBef>
                <a:spcPts val="0"/>
              </a:spcBef>
              <a:buNone/>
            </a:pPr>
            <a:endParaRPr lang="en-US" sz="2300" b="1" i="1" dirty="0">
              <a:latin typeface="Arial" panose="020B0604020202020204" pitchFamily="34" charset="0"/>
              <a:cs typeface="Arial" panose="020B0604020202020204" pitchFamily="34" charset="0"/>
            </a:endParaRPr>
          </a:p>
          <a:p>
            <a:pPr marL="0" indent="0" algn="just">
              <a:spcBef>
                <a:spcPts val="0"/>
              </a:spcBef>
              <a:buNone/>
            </a:pPr>
            <a:r>
              <a:rPr lang="en-US" sz="2300" dirty="0">
                <a:latin typeface="Arial" panose="020B0604020202020204" pitchFamily="34" charset="0"/>
                <a:cs typeface="Arial" panose="020B0604020202020204" pitchFamily="34" charset="0"/>
              </a:rPr>
              <a:t>The TPA team is working closely with City staff to identify priority projects that would benefit from a federal funding allocation. </a:t>
            </a:r>
          </a:p>
          <a:p>
            <a:pPr marL="0" indent="0" algn="just">
              <a:spcBef>
                <a:spcPts val="0"/>
              </a:spcBef>
              <a:buNone/>
            </a:pPr>
            <a:endParaRPr lang="en-US" sz="2300" dirty="0">
              <a:latin typeface="Arial" panose="020B0604020202020204" pitchFamily="34" charset="0"/>
              <a:cs typeface="Arial" panose="020B0604020202020204" pitchFamily="34" charset="0"/>
            </a:endParaRPr>
          </a:p>
          <a:p>
            <a:pPr marL="0" indent="0" algn="just">
              <a:spcBef>
                <a:spcPts val="0"/>
              </a:spcBef>
              <a:buNone/>
            </a:pPr>
            <a:r>
              <a:rPr lang="en-US" sz="2300" dirty="0">
                <a:latin typeface="Arial" panose="020B0604020202020204" pitchFamily="34" charset="0"/>
                <a:cs typeface="Arial" panose="020B0604020202020204" pitchFamily="34" charset="0"/>
              </a:rPr>
              <a:t>The TPA team will submit the funding requests to U.S. Senator Alex Padilla, U.S. Senator Adam Schiff, and Representative Maxine Waters.  The TPA Team will also drive the follow up and next steps. </a:t>
            </a:r>
          </a:p>
        </p:txBody>
      </p:sp>
      <p:sp>
        <p:nvSpPr>
          <p:cNvPr id="5" name="Rectangle: Rounded Corners 4">
            <a:extLst>
              <a:ext uri="{FF2B5EF4-FFF2-40B4-BE49-F238E27FC236}">
                <a16:creationId xmlns:a16="http://schemas.microsoft.com/office/drawing/2014/main" id="{BDE66273-8DB0-35EE-F433-4ABC54E0A70E}"/>
              </a:ext>
            </a:extLst>
          </p:cNvPr>
          <p:cNvSpPr/>
          <p:nvPr/>
        </p:nvSpPr>
        <p:spPr>
          <a:xfrm>
            <a:off x="2438400" y="1600200"/>
            <a:ext cx="5181600" cy="413808"/>
          </a:xfrm>
          <a:prstGeom prst="roundRect">
            <a:avLst>
              <a:gd name="adj" fmla="val 8994"/>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FEDERAL FUNDING REQUESTS</a:t>
            </a:r>
          </a:p>
        </p:txBody>
      </p:sp>
      <p:pic>
        <p:nvPicPr>
          <p:cNvPr id="4098" name="Picture 2" descr="U.S. Capitol building, Washington, D.C. | Library of Congress">
            <a:extLst>
              <a:ext uri="{FF2B5EF4-FFF2-40B4-BE49-F238E27FC236}">
                <a16:creationId xmlns:a16="http://schemas.microsoft.com/office/drawing/2014/main" id="{D421F015-FF1A-05F4-F9FD-FD6C74AE526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5902"/>
          <a:stretch/>
        </p:blipFill>
        <p:spPr bwMode="auto">
          <a:xfrm>
            <a:off x="1063888" y="2421139"/>
            <a:ext cx="3383844" cy="4219893"/>
          </a:xfrm>
          <a:prstGeom prst="rect">
            <a:avLst/>
          </a:prstGeom>
          <a:noFill/>
          <a:extLst>
            <a:ext uri="{909E8E84-426E-40DD-AFC4-6F175D3DCCD1}">
              <a14:hiddenFill xmlns:a14="http://schemas.microsoft.com/office/drawing/2010/main">
                <a:solidFill>
                  <a:srgbClr val="FFFFFF"/>
                </a:solidFill>
              </a14:hiddenFill>
            </a:ext>
          </a:extLst>
        </p:spPr>
      </p:pic>
      <p:sp>
        <p:nvSpPr>
          <p:cNvPr id="6" name="Date Placeholder 1">
            <a:extLst>
              <a:ext uri="{FF2B5EF4-FFF2-40B4-BE49-F238E27FC236}">
                <a16:creationId xmlns:a16="http://schemas.microsoft.com/office/drawing/2014/main" id="{13EA1CAC-3003-12A9-22BC-DEF03F12C7E3}"/>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2840682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978409C-7F66-C14B-F0B7-BEF6A805C4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DC1EA1-F56D-AFD2-0BB3-1A2D83BC6699}"/>
              </a:ext>
            </a:extLst>
          </p:cNvPr>
          <p:cNvSpPr>
            <a:spLocks noGrp="1"/>
          </p:cNvSpPr>
          <p:nvPr>
            <p:ph type="title"/>
          </p:nvPr>
        </p:nvSpPr>
        <p:spPr/>
        <p:txBody>
          <a:bodyPr>
            <a:normAutofit/>
          </a:bodyPr>
          <a:lstStyle/>
          <a:p>
            <a:r>
              <a:rPr lang="en-US" sz="3200" dirty="0"/>
              <a:t>Current TPA Efforts</a:t>
            </a:r>
          </a:p>
        </p:txBody>
      </p:sp>
      <p:sp>
        <p:nvSpPr>
          <p:cNvPr id="3" name="Content Placeholder 2">
            <a:extLst>
              <a:ext uri="{FF2B5EF4-FFF2-40B4-BE49-F238E27FC236}">
                <a16:creationId xmlns:a16="http://schemas.microsoft.com/office/drawing/2014/main" id="{4F80B0E5-900A-3B8A-F366-015D20328747}"/>
              </a:ext>
            </a:extLst>
          </p:cNvPr>
          <p:cNvSpPr>
            <a:spLocks noGrp="1"/>
          </p:cNvSpPr>
          <p:nvPr>
            <p:ph idx="4294967295"/>
          </p:nvPr>
        </p:nvSpPr>
        <p:spPr>
          <a:xfrm>
            <a:off x="977900" y="2014008"/>
            <a:ext cx="4478763" cy="4876799"/>
          </a:xfrm>
          <a:prstGeom prst="rect">
            <a:avLst/>
          </a:prstGeom>
        </p:spPr>
        <p:txBody>
          <a:bodyPr>
            <a:normAutofit/>
          </a:bodyPr>
          <a:lstStyle/>
          <a:p>
            <a:pPr marL="0" indent="0" algn="ctr">
              <a:spcBef>
                <a:spcPts val="0"/>
              </a:spcBef>
              <a:buNone/>
            </a:pPr>
            <a:endParaRPr lang="en-US" sz="2300" b="1" i="1" dirty="0">
              <a:latin typeface="Arial" panose="020B0604020202020204" pitchFamily="34" charset="0"/>
              <a:cs typeface="Arial" panose="020B0604020202020204" pitchFamily="34" charset="0"/>
            </a:endParaRPr>
          </a:p>
          <a:p>
            <a:pPr marL="0" indent="0" algn="just">
              <a:spcBef>
                <a:spcPts val="0"/>
              </a:spcBef>
              <a:buNone/>
            </a:pPr>
            <a:r>
              <a:rPr lang="en-US" sz="2300" dirty="0">
                <a:latin typeface="Arial" panose="020B0604020202020204" pitchFamily="34" charset="0"/>
                <a:cs typeface="Arial" panose="020B0604020202020204" pitchFamily="34" charset="0"/>
              </a:rPr>
              <a:t>The TPA team led the effort with City staff to identify a menu of priority projects that would benefit from a one time, funding allocation with a focus on infrastructure and equity. </a:t>
            </a:r>
          </a:p>
          <a:p>
            <a:pPr marL="0" indent="0" algn="just">
              <a:spcBef>
                <a:spcPts val="0"/>
              </a:spcBef>
              <a:buNone/>
            </a:pPr>
            <a:endParaRPr lang="en-US" sz="2300" dirty="0">
              <a:latin typeface="Arial" panose="020B0604020202020204" pitchFamily="34" charset="0"/>
              <a:cs typeface="Arial" panose="020B0604020202020204" pitchFamily="34" charset="0"/>
            </a:endParaRPr>
          </a:p>
          <a:p>
            <a:pPr marL="0" indent="0" algn="just">
              <a:spcBef>
                <a:spcPts val="0"/>
              </a:spcBef>
              <a:buNone/>
            </a:pPr>
            <a:r>
              <a:rPr lang="en-US" sz="2300" dirty="0">
                <a:latin typeface="Arial" panose="020B0604020202020204" pitchFamily="34" charset="0"/>
                <a:cs typeface="Arial" panose="020B0604020202020204" pitchFamily="34" charset="0"/>
              </a:rPr>
              <a:t>The TPA team submitted the State Budget request letter to the City’s legislative delegation and is driving the follow up and next steps. </a:t>
            </a:r>
          </a:p>
        </p:txBody>
      </p:sp>
      <p:sp>
        <p:nvSpPr>
          <p:cNvPr id="5" name="Rectangle: Rounded Corners 4">
            <a:extLst>
              <a:ext uri="{FF2B5EF4-FFF2-40B4-BE49-F238E27FC236}">
                <a16:creationId xmlns:a16="http://schemas.microsoft.com/office/drawing/2014/main" id="{AB4DF66D-AB9C-2DAB-AD47-EEE5977553A8}"/>
              </a:ext>
            </a:extLst>
          </p:cNvPr>
          <p:cNvSpPr/>
          <p:nvPr/>
        </p:nvSpPr>
        <p:spPr>
          <a:xfrm>
            <a:off x="2438400" y="1600200"/>
            <a:ext cx="5181600" cy="413808"/>
          </a:xfrm>
          <a:prstGeom prst="roundRect">
            <a:avLst>
              <a:gd name="adj" fmla="val 8994"/>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STATE FUNDING REQUESTS</a:t>
            </a:r>
          </a:p>
        </p:txBody>
      </p:sp>
      <p:pic>
        <p:nvPicPr>
          <p:cNvPr id="4098" name="Picture 2">
            <a:extLst>
              <a:ext uri="{FF2B5EF4-FFF2-40B4-BE49-F238E27FC236}">
                <a16:creationId xmlns:a16="http://schemas.microsoft.com/office/drawing/2014/main" id="{261977B2-020C-7AC9-BAF4-EB2F0CFE5F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862" t="-153" r="36601" b="3633"/>
          <a:stretch/>
        </p:blipFill>
        <p:spPr bwMode="auto">
          <a:xfrm>
            <a:off x="5658556" y="2421139"/>
            <a:ext cx="3383844" cy="4219893"/>
          </a:xfrm>
          <a:prstGeom prst="rect">
            <a:avLst/>
          </a:prstGeom>
          <a:noFill/>
          <a:extLst>
            <a:ext uri="{909E8E84-426E-40DD-AFC4-6F175D3DCCD1}">
              <a14:hiddenFill xmlns:a14="http://schemas.microsoft.com/office/drawing/2010/main">
                <a:solidFill>
                  <a:srgbClr val="FFFFFF"/>
                </a:solidFill>
              </a14:hiddenFill>
            </a:ext>
          </a:extLst>
        </p:spPr>
      </p:pic>
      <p:sp>
        <p:nvSpPr>
          <p:cNvPr id="6" name="Date Placeholder 1">
            <a:extLst>
              <a:ext uri="{FF2B5EF4-FFF2-40B4-BE49-F238E27FC236}">
                <a16:creationId xmlns:a16="http://schemas.microsoft.com/office/drawing/2014/main" id="{EC908500-DBC0-B567-9E1C-AA7384818C3D}"/>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40247926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1DB6131-91DD-2BCA-1C0A-F4CFC76DE77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CE3B4F-4815-80C8-5105-CC18D113DC60}"/>
              </a:ext>
            </a:extLst>
          </p:cNvPr>
          <p:cNvSpPr>
            <a:spLocks noGrp="1"/>
          </p:cNvSpPr>
          <p:nvPr>
            <p:ph type="title"/>
          </p:nvPr>
        </p:nvSpPr>
        <p:spPr/>
        <p:txBody>
          <a:bodyPr>
            <a:normAutofit/>
          </a:bodyPr>
          <a:lstStyle/>
          <a:p>
            <a:r>
              <a:rPr lang="en-US" sz="3200" dirty="0"/>
              <a:t>Current TPA Efforts</a:t>
            </a:r>
          </a:p>
        </p:txBody>
      </p:sp>
      <p:sp>
        <p:nvSpPr>
          <p:cNvPr id="3" name="Content Placeholder 2">
            <a:extLst>
              <a:ext uri="{FF2B5EF4-FFF2-40B4-BE49-F238E27FC236}">
                <a16:creationId xmlns:a16="http://schemas.microsoft.com/office/drawing/2014/main" id="{25F1A167-501B-849D-19C3-DC69D2010BD3}"/>
              </a:ext>
            </a:extLst>
          </p:cNvPr>
          <p:cNvSpPr>
            <a:spLocks noGrp="1"/>
          </p:cNvSpPr>
          <p:nvPr>
            <p:ph idx="4294967295"/>
          </p:nvPr>
        </p:nvSpPr>
        <p:spPr>
          <a:xfrm>
            <a:off x="977900" y="2014008"/>
            <a:ext cx="4478763" cy="4876799"/>
          </a:xfrm>
          <a:prstGeom prst="rect">
            <a:avLst/>
          </a:prstGeom>
        </p:spPr>
        <p:txBody>
          <a:bodyPr>
            <a:noAutofit/>
          </a:bodyPr>
          <a:lstStyle/>
          <a:p>
            <a:pPr marL="0" indent="0" algn="ctr">
              <a:spcBef>
                <a:spcPts val="0"/>
              </a:spcBef>
              <a:buNone/>
            </a:pPr>
            <a:endParaRPr lang="en-US" sz="2000" b="1" i="1" dirty="0">
              <a:latin typeface="Arial" panose="020B0604020202020204" pitchFamily="34" charset="0"/>
              <a:cs typeface="Arial" panose="020B0604020202020204" pitchFamily="34" charset="0"/>
            </a:endParaRPr>
          </a:p>
          <a:p>
            <a:pPr marL="0" indent="0" algn="just">
              <a:spcBef>
                <a:spcPts val="0"/>
              </a:spcBef>
              <a:buNone/>
            </a:pPr>
            <a:r>
              <a:rPr lang="en-US" sz="2000" dirty="0">
                <a:latin typeface="Arial" panose="020B0604020202020204" pitchFamily="34" charset="0"/>
                <a:cs typeface="Arial" panose="020B0604020202020204" pitchFamily="34" charset="0"/>
              </a:rPr>
              <a:t>With the beginning of the 2025 State Legislative Session, many pieces of legislation have been introduced. </a:t>
            </a:r>
          </a:p>
          <a:p>
            <a:pPr marL="0" indent="0" algn="just">
              <a:spcBef>
                <a:spcPts val="0"/>
              </a:spcBef>
              <a:buNone/>
            </a:pPr>
            <a:endParaRPr lang="en-US" sz="2000" dirty="0">
              <a:latin typeface="Arial" panose="020B0604020202020204" pitchFamily="34" charset="0"/>
              <a:cs typeface="Arial" panose="020B0604020202020204" pitchFamily="34" charset="0"/>
            </a:endParaRPr>
          </a:p>
          <a:p>
            <a:pPr marL="0" indent="0" algn="just">
              <a:spcBef>
                <a:spcPts val="0"/>
              </a:spcBef>
              <a:buNone/>
            </a:pPr>
            <a:r>
              <a:rPr lang="en-US" sz="2000" dirty="0">
                <a:latin typeface="Arial" panose="020B0604020202020204" pitchFamily="34" charset="0"/>
                <a:cs typeface="Arial" panose="020B0604020202020204" pitchFamily="34" charset="0"/>
              </a:rPr>
              <a:t>Legislative trends include Climate Resiliency, Homelessness and Behavioral Health, Housing and Greater Access, Public Safety, and Transportation and Infrastructure. </a:t>
            </a:r>
          </a:p>
          <a:p>
            <a:pPr marL="0" indent="0" algn="just">
              <a:spcBef>
                <a:spcPts val="0"/>
              </a:spcBef>
              <a:buNone/>
            </a:pPr>
            <a:endParaRPr lang="en-US" sz="2000" dirty="0">
              <a:latin typeface="Arial" panose="020B0604020202020204" pitchFamily="34" charset="0"/>
              <a:cs typeface="Arial" panose="020B0604020202020204" pitchFamily="34" charset="0"/>
            </a:endParaRPr>
          </a:p>
          <a:p>
            <a:pPr marL="0" indent="0" algn="just">
              <a:spcBef>
                <a:spcPts val="0"/>
              </a:spcBef>
              <a:buNone/>
            </a:pPr>
            <a:r>
              <a:rPr lang="en-US" sz="2000" dirty="0">
                <a:latin typeface="Arial" panose="020B0604020202020204" pitchFamily="34" charset="0"/>
                <a:cs typeface="Arial" panose="020B0604020202020204" pitchFamily="34" charset="0"/>
              </a:rPr>
              <a:t>The Governor, his Administration, and the Legislature is focused on stopping and pushing back on the various proposals coming from President Trump. </a:t>
            </a:r>
          </a:p>
        </p:txBody>
      </p:sp>
      <p:sp>
        <p:nvSpPr>
          <p:cNvPr id="5" name="Rectangle: Rounded Corners 4">
            <a:extLst>
              <a:ext uri="{FF2B5EF4-FFF2-40B4-BE49-F238E27FC236}">
                <a16:creationId xmlns:a16="http://schemas.microsoft.com/office/drawing/2014/main" id="{7C691C76-776D-3231-47F5-399E79797107}"/>
              </a:ext>
            </a:extLst>
          </p:cNvPr>
          <p:cNvSpPr/>
          <p:nvPr/>
        </p:nvSpPr>
        <p:spPr>
          <a:xfrm>
            <a:off x="2438400" y="1600200"/>
            <a:ext cx="5181600" cy="413808"/>
          </a:xfrm>
          <a:prstGeom prst="roundRect">
            <a:avLst>
              <a:gd name="adj" fmla="val 8994"/>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STATE LEGISLATIVE EFFORTS</a:t>
            </a:r>
          </a:p>
        </p:txBody>
      </p:sp>
      <p:pic>
        <p:nvPicPr>
          <p:cNvPr id="4098" name="Picture 2">
            <a:extLst>
              <a:ext uri="{FF2B5EF4-FFF2-40B4-BE49-F238E27FC236}">
                <a16:creationId xmlns:a16="http://schemas.microsoft.com/office/drawing/2014/main" id="{7DD29F6E-008A-7C0E-9AD3-CD0DCA10277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862" t="-153" r="36601" b="3633"/>
          <a:stretch/>
        </p:blipFill>
        <p:spPr bwMode="auto">
          <a:xfrm>
            <a:off x="5658556" y="2421139"/>
            <a:ext cx="3383844" cy="4219893"/>
          </a:xfrm>
          <a:prstGeom prst="rect">
            <a:avLst/>
          </a:prstGeom>
          <a:noFill/>
          <a:extLst>
            <a:ext uri="{909E8E84-426E-40DD-AFC4-6F175D3DCCD1}">
              <a14:hiddenFill xmlns:a14="http://schemas.microsoft.com/office/drawing/2010/main">
                <a:solidFill>
                  <a:srgbClr val="FFFFFF"/>
                </a:solidFill>
              </a14:hiddenFill>
            </a:ext>
          </a:extLst>
        </p:spPr>
      </p:pic>
      <p:sp>
        <p:nvSpPr>
          <p:cNvPr id="6" name="Date Placeholder 1">
            <a:extLst>
              <a:ext uri="{FF2B5EF4-FFF2-40B4-BE49-F238E27FC236}">
                <a16:creationId xmlns:a16="http://schemas.microsoft.com/office/drawing/2014/main" id="{F2487EDA-AD48-589E-D555-33D4EC5E008E}"/>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2399236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C6931-8D92-7615-62CA-8EAE53A553CE}"/>
              </a:ext>
            </a:extLst>
          </p:cNvPr>
          <p:cNvSpPr>
            <a:spLocks noGrp="1"/>
          </p:cNvSpPr>
          <p:nvPr>
            <p:ph type="title"/>
          </p:nvPr>
        </p:nvSpPr>
        <p:spPr/>
        <p:txBody>
          <a:bodyPr>
            <a:normAutofit/>
          </a:bodyPr>
          <a:lstStyle/>
          <a:p>
            <a:r>
              <a:rPr lang="en-US" sz="3200" dirty="0"/>
              <a:t>Current TPA Efforts</a:t>
            </a:r>
          </a:p>
        </p:txBody>
      </p:sp>
      <p:sp>
        <p:nvSpPr>
          <p:cNvPr id="3" name="Content Placeholder 2">
            <a:extLst>
              <a:ext uri="{FF2B5EF4-FFF2-40B4-BE49-F238E27FC236}">
                <a16:creationId xmlns:a16="http://schemas.microsoft.com/office/drawing/2014/main" id="{51D80E35-B633-4866-D9E1-B60B9F62523B}"/>
              </a:ext>
            </a:extLst>
          </p:cNvPr>
          <p:cNvSpPr>
            <a:spLocks noGrp="1"/>
          </p:cNvSpPr>
          <p:nvPr>
            <p:ph idx="4294967295"/>
          </p:nvPr>
        </p:nvSpPr>
        <p:spPr>
          <a:xfrm>
            <a:off x="2286000" y="2286000"/>
            <a:ext cx="7772400" cy="4038600"/>
          </a:xfrm>
          <a:prstGeom prst="rect">
            <a:avLst/>
          </a:prstGeom>
        </p:spPr>
        <p:txBody>
          <a:bodyPr>
            <a:normAutofit/>
          </a:bodyPr>
          <a:lstStyle/>
          <a:p>
            <a:pPr marL="0" indent="0">
              <a:buNone/>
            </a:pPr>
            <a:r>
              <a:rPr lang="en-US" sz="3000" b="1" dirty="0">
                <a:latin typeface="Arial" panose="020B0604020202020204" pitchFamily="34" charset="0"/>
                <a:cs typeface="Arial" panose="020B0604020202020204" pitchFamily="34" charset="0"/>
              </a:rPr>
              <a:t>Grant Funding Efforts in 2025</a:t>
            </a:r>
          </a:p>
          <a:p>
            <a:pPr marL="0" indent="0">
              <a:buNone/>
            </a:pPr>
            <a:endParaRPr lang="en-US" sz="3000" b="1" dirty="0">
              <a:latin typeface="Arial" panose="020B0604020202020204" pitchFamily="34" charset="0"/>
              <a:cs typeface="Arial" panose="020B0604020202020204" pitchFamily="34" charset="0"/>
            </a:endParaRPr>
          </a:p>
          <a:p>
            <a:pPr marL="0" indent="0">
              <a:buNone/>
            </a:pPr>
            <a:endParaRPr lang="en-US" sz="3000" b="1" dirty="0">
              <a:latin typeface="Arial" panose="020B0604020202020204" pitchFamily="34" charset="0"/>
              <a:cs typeface="Arial" panose="020B0604020202020204" pitchFamily="34" charset="0"/>
            </a:endParaRPr>
          </a:p>
          <a:p>
            <a:pPr marL="0" indent="0">
              <a:buNone/>
            </a:pPr>
            <a:r>
              <a:rPr lang="en-US" sz="3000" b="1" dirty="0">
                <a:latin typeface="Arial" panose="020B0604020202020204" pitchFamily="34" charset="0"/>
                <a:cs typeface="Arial" panose="020B0604020202020204" pitchFamily="34" charset="0"/>
              </a:rPr>
              <a:t>Ongoing Weekly Legislative Updates</a:t>
            </a:r>
          </a:p>
          <a:p>
            <a:pPr marL="0" indent="0">
              <a:buNone/>
            </a:pPr>
            <a:endParaRPr lang="en-US" sz="3000" b="1" dirty="0">
              <a:latin typeface="Arial" panose="020B0604020202020204" pitchFamily="34" charset="0"/>
              <a:cs typeface="Arial" panose="020B0604020202020204" pitchFamily="34" charset="0"/>
            </a:endParaRPr>
          </a:p>
          <a:p>
            <a:pPr marL="0" indent="0">
              <a:buNone/>
            </a:pPr>
            <a:endParaRPr lang="en-US" sz="3000" b="1" dirty="0">
              <a:latin typeface="Arial" panose="020B0604020202020204" pitchFamily="34" charset="0"/>
              <a:cs typeface="Arial" panose="020B0604020202020204" pitchFamily="34" charset="0"/>
            </a:endParaRPr>
          </a:p>
          <a:p>
            <a:pPr marL="0" indent="0">
              <a:buNone/>
            </a:pPr>
            <a:r>
              <a:rPr lang="en-US" sz="3000" b="1" dirty="0">
                <a:latin typeface="Arial" panose="020B0604020202020204" pitchFamily="34" charset="0"/>
                <a:cs typeface="Arial" panose="020B0604020202020204" pitchFamily="34" charset="0"/>
              </a:rPr>
              <a:t>Ongoing Monthly Grants Updates</a:t>
            </a:r>
          </a:p>
        </p:txBody>
      </p:sp>
      <p:grpSp>
        <p:nvGrpSpPr>
          <p:cNvPr id="11" name="Group 10">
            <a:extLst>
              <a:ext uri="{FF2B5EF4-FFF2-40B4-BE49-F238E27FC236}">
                <a16:creationId xmlns:a16="http://schemas.microsoft.com/office/drawing/2014/main" id="{82723D64-2B8A-7F9B-8FA1-EB8BD472AC70}"/>
              </a:ext>
            </a:extLst>
          </p:cNvPr>
          <p:cNvGrpSpPr/>
          <p:nvPr/>
        </p:nvGrpSpPr>
        <p:grpSpPr>
          <a:xfrm>
            <a:off x="1257300" y="2133600"/>
            <a:ext cx="914400" cy="914400"/>
            <a:chOff x="1066800" y="2286000"/>
            <a:chExt cx="914400" cy="914400"/>
          </a:xfrm>
        </p:grpSpPr>
        <p:sp>
          <p:nvSpPr>
            <p:cNvPr id="6" name="Rectangle 5">
              <a:extLst>
                <a:ext uri="{FF2B5EF4-FFF2-40B4-BE49-F238E27FC236}">
                  <a16:creationId xmlns:a16="http://schemas.microsoft.com/office/drawing/2014/main" id="{8EF84BA6-25ED-05D0-1E1A-1E54DC75DC22}"/>
                </a:ext>
              </a:extLst>
            </p:cNvPr>
            <p:cNvSpPr/>
            <p:nvPr/>
          </p:nvSpPr>
          <p:spPr>
            <a:xfrm>
              <a:off x="1066800" y="2286000"/>
              <a:ext cx="914400" cy="914400"/>
            </a:xfrm>
            <a:prstGeom prst="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b="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8" name="Graphic 7" descr="Pencil outline">
              <a:extLst>
                <a:ext uri="{FF2B5EF4-FFF2-40B4-BE49-F238E27FC236}">
                  <a16:creationId xmlns:a16="http://schemas.microsoft.com/office/drawing/2014/main" id="{33E396FE-C744-56B8-C575-5980CB2CF99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181100" y="2400300"/>
              <a:ext cx="685800" cy="685800"/>
            </a:xfrm>
            <a:prstGeom prst="rect">
              <a:avLst/>
            </a:prstGeom>
          </p:spPr>
        </p:pic>
      </p:grpSp>
      <p:sp>
        <p:nvSpPr>
          <p:cNvPr id="12" name="Rectangle 11">
            <a:extLst>
              <a:ext uri="{FF2B5EF4-FFF2-40B4-BE49-F238E27FC236}">
                <a16:creationId xmlns:a16="http://schemas.microsoft.com/office/drawing/2014/main" id="{1D0BB576-365A-908F-4A60-896D77227ADD}"/>
              </a:ext>
            </a:extLst>
          </p:cNvPr>
          <p:cNvSpPr/>
          <p:nvPr/>
        </p:nvSpPr>
        <p:spPr>
          <a:xfrm>
            <a:off x="1257300" y="3771900"/>
            <a:ext cx="914400" cy="914400"/>
          </a:xfrm>
          <a:prstGeom prst="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b="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3" name="Graphic 12" descr="Gavel outline">
            <a:extLst>
              <a:ext uri="{FF2B5EF4-FFF2-40B4-BE49-F238E27FC236}">
                <a16:creationId xmlns:a16="http://schemas.microsoft.com/office/drawing/2014/main" id="{797D9BE9-4100-1138-71A0-65DB674A2D5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371600" y="3891544"/>
            <a:ext cx="685800" cy="685800"/>
          </a:xfrm>
          <a:prstGeom prst="rect">
            <a:avLst/>
          </a:prstGeom>
        </p:spPr>
      </p:pic>
      <p:sp>
        <p:nvSpPr>
          <p:cNvPr id="14" name="Rectangle 13">
            <a:extLst>
              <a:ext uri="{FF2B5EF4-FFF2-40B4-BE49-F238E27FC236}">
                <a16:creationId xmlns:a16="http://schemas.microsoft.com/office/drawing/2014/main" id="{D9B15545-6346-35E6-C32F-39C038D167C4}"/>
              </a:ext>
            </a:extLst>
          </p:cNvPr>
          <p:cNvSpPr/>
          <p:nvPr/>
        </p:nvSpPr>
        <p:spPr>
          <a:xfrm>
            <a:off x="1282700" y="5410200"/>
            <a:ext cx="914400" cy="914400"/>
          </a:xfrm>
          <a:prstGeom prst="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b="1">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pic>
        <p:nvPicPr>
          <p:cNvPr id="15" name="Graphic 14" descr="Clipboard outline">
            <a:extLst>
              <a:ext uri="{FF2B5EF4-FFF2-40B4-BE49-F238E27FC236}">
                <a16:creationId xmlns:a16="http://schemas.microsoft.com/office/drawing/2014/main" id="{8005EF67-1607-6976-6A47-1149EC10F76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397000" y="5524500"/>
            <a:ext cx="685800" cy="685800"/>
          </a:xfrm>
          <a:prstGeom prst="rect">
            <a:avLst/>
          </a:prstGeom>
        </p:spPr>
      </p:pic>
      <p:sp>
        <p:nvSpPr>
          <p:cNvPr id="5" name="Date Placeholder 1">
            <a:extLst>
              <a:ext uri="{FF2B5EF4-FFF2-40B4-BE49-F238E27FC236}">
                <a16:creationId xmlns:a16="http://schemas.microsoft.com/office/drawing/2014/main" id="{311CD9A1-0205-E3A1-E1A2-320B80D87524}"/>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1284040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C23C765-57D1-0229-3C41-5732429A69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EABB01-9819-B068-4992-B0DFB74674FE}"/>
              </a:ext>
            </a:extLst>
          </p:cNvPr>
          <p:cNvSpPr>
            <a:spLocks noGrp="1"/>
          </p:cNvSpPr>
          <p:nvPr>
            <p:ph type="title"/>
          </p:nvPr>
        </p:nvSpPr>
        <p:spPr/>
        <p:txBody>
          <a:bodyPr>
            <a:normAutofit/>
          </a:bodyPr>
          <a:lstStyle/>
          <a:p>
            <a:r>
              <a:rPr lang="en-US" sz="3200" dirty="0"/>
              <a:t>Looking Ahead</a:t>
            </a:r>
          </a:p>
        </p:txBody>
      </p:sp>
      <p:pic>
        <p:nvPicPr>
          <p:cNvPr id="1026" name="Picture 2" descr="Looking Ahead Future Images – Browse 81,718 Stock Photos, Vectors, and  Video | Adobe Stock">
            <a:extLst>
              <a:ext uri="{FF2B5EF4-FFF2-40B4-BE49-F238E27FC236}">
                <a16:creationId xmlns:a16="http://schemas.microsoft.com/office/drawing/2014/main" id="{69CCF2E9-33E0-6829-3496-A1D06749CA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856" y="2133600"/>
            <a:ext cx="7786688" cy="4359576"/>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1">
            <a:extLst>
              <a:ext uri="{FF2B5EF4-FFF2-40B4-BE49-F238E27FC236}">
                <a16:creationId xmlns:a16="http://schemas.microsoft.com/office/drawing/2014/main" id="{2CD92050-398D-065F-EC12-9440B7714675}"/>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3607151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9E2DE-8703-E425-3CFF-9FAC72A5A3A6}"/>
              </a:ext>
            </a:extLst>
          </p:cNvPr>
          <p:cNvSpPr>
            <a:spLocks noGrp="1"/>
          </p:cNvSpPr>
          <p:nvPr>
            <p:ph type="title"/>
          </p:nvPr>
        </p:nvSpPr>
        <p:spPr/>
        <p:txBody>
          <a:bodyPr>
            <a:normAutofit/>
          </a:bodyPr>
          <a:lstStyle/>
          <a:p>
            <a:r>
              <a:rPr lang="en-US" sz="3200" dirty="0"/>
              <a:t>Looking Ahead</a:t>
            </a:r>
          </a:p>
        </p:txBody>
      </p:sp>
      <p:sp>
        <p:nvSpPr>
          <p:cNvPr id="3" name="Content Placeholder 2">
            <a:extLst>
              <a:ext uri="{FF2B5EF4-FFF2-40B4-BE49-F238E27FC236}">
                <a16:creationId xmlns:a16="http://schemas.microsoft.com/office/drawing/2014/main" id="{D43B6219-4CE6-E194-B715-6B9DF5F3D51D}"/>
              </a:ext>
            </a:extLst>
          </p:cNvPr>
          <p:cNvSpPr>
            <a:spLocks noGrp="1"/>
          </p:cNvSpPr>
          <p:nvPr>
            <p:ph idx="4294967295"/>
          </p:nvPr>
        </p:nvSpPr>
        <p:spPr>
          <a:xfrm>
            <a:off x="502920" y="1600200"/>
            <a:ext cx="9052560" cy="838200"/>
          </a:xfrm>
          <a:prstGeom prst="rect">
            <a:avLst/>
          </a:prstGeom>
        </p:spPr>
        <p:txBody>
          <a:bodyPr>
            <a:normAutofit/>
          </a:bodyPr>
          <a:lstStyle/>
          <a:p>
            <a:pPr marL="0" indent="0" algn="just">
              <a:spcBef>
                <a:spcPts val="0"/>
              </a:spcBef>
              <a:buNone/>
            </a:pPr>
            <a:r>
              <a:rPr lang="en-US" sz="2000" dirty="0">
                <a:latin typeface="Arial" panose="020B0604020202020204" pitchFamily="34" charset="0"/>
                <a:cs typeface="Arial" panose="020B0604020202020204" pitchFamily="34" charset="0"/>
              </a:rPr>
              <a:t>Looking ahead, there are many upcoming state and federal legislative and funding opportunities, including the following:</a:t>
            </a:r>
          </a:p>
        </p:txBody>
      </p:sp>
      <p:sp>
        <p:nvSpPr>
          <p:cNvPr id="7" name="Rectangle 6">
            <a:extLst>
              <a:ext uri="{FF2B5EF4-FFF2-40B4-BE49-F238E27FC236}">
                <a16:creationId xmlns:a16="http://schemas.microsoft.com/office/drawing/2014/main" id="{EB2D8E04-0310-D3E2-9472-995D06DDD544}"/>
              </a:ext>
            </a:extLst>
          </p:cNvPr>
          <p:cNvSpPr/>
          <p:nvPr/>
        </p:nvSpPr>
        <p:spPr>
          <a:xfrm>
            <a:off x="1066800" y="2910809"/>
            <a:ext cx="7924800" cy="504000"/>
          </a:xfrm>
          <a:prstGeom prst="rect">
            <a:avLst/>
          </a:prstGeom>
          <a:solidFill>
            <a:schemeClr val="bg1">
              <a:lumMod val="85000"/>
              <a:alpha val="90000"/>
            </a:schemeClr>
          </a:solidFill>
          <a:ln>
            <a:no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Shape 7">
            <a:extLst>
              <a:ext uri="{FF2B5EF4-FFF2-40B4-BE49-F238E27FC236}">
                <a16:creationId xmlns:a16="http://schemas.microsoft.com/office/drawing/2014/main" id="{93F45637-59EB-B6F2-C987-738C40BA1336}"/>
              </a:ext>
            </a:extLst>
          </p:cNvPr>
          <p:cNvSpPr/>
          <p:nvPr/>
        </p:nvSpPr>
        <p:spPr>
          <a:xfrm>
            <a:off x="1463040" y="2615609"/>
            <a:ext cx="7110716" cy="590400"/>
          </a:xfrm>
          <a:custGeom>
            <a:avLst/>
            <a:gdLst>
              <a:gd name="connsiteX0" fmla="*/ 0 w 7110716"/>
              <a:gd name="connsiteY0" fmla="*/ 98402 h 590400"/>
              <a:gd name="connsiteX1" fmla="*/ 98402 w 7110716"/>
              <a:gd name="connsiteY1" fmla="*/ 0 h 590400"/>
              <a:gd name="connsiteX2" fmla="*/ 7012314 w 7110716"/>
              <a:gd name="connsiteY2" fmla="*/ 0 h 590400"/>
              <a:gd name="connsiteX3" fmla="*/ 7110716 w 7110716"/>
              <a:gd name="connsiteY3" fmla="*/ 98402 h 590400"/>
              <a:gd name="connsiteX4" fmla="*/ 7110716 w 7110716"/>
              <a:gd name="connsiteY4" fmla="*/ 491998 h 590400"/>
              <a:gd name="connsiteX5" fmla="*/ 7012314 w 7110716"/>
              <a:gd name="connsiteY5" fmla="*/ 590400 h 590400"/>
              <a:gd name="connsiteX6" fmla="*/ 98402 w 7110716"/>
              <a:gd name="connsiteY6" fmla="*/ 590400 h 590400"/>
              <a:gd name="connsiteX7" fmla="*/ 0 w 7110716"/>
              <a:gd name="connsiteY7" fmla="*/ 491998 h 590400"/>
              <a:gd name="connsiteX8" fmla="*/ 0 w 7110716"/>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0716" h="590400">
                <a:moveTo>
                  <a:pt x="0" y="98402"/>
                </a:moveTo>
                <a:cubicBezTo>
                  <a:pt x="0" y="44056"/>
                  <a:pt x="44056" y="0"/>
                  <a:pt x="98402" y="0"/>
                </a:cubicBezTo>
                <a:lnTo>
                  <a:pt x="7012314" y="0"/>
                </a:lnTo>
                <a:cubicBezTo>
                  <a:pt x="7066660" y="0"/>
                  <a:pt x="7110716" y="44056"/>
                  <a:pt x="7110716" y="98402"/>
                </a:cubicBezTo>
                <a:lnTo>
                  <a:pt x="7110716" y="491998"/>
                </a:lnTo>
                <a:cubicBezTo>
                  <a:pt x="7110716" y="546344"/>
                  <a:pt x="7066660" y="590400"/>
                  <a:pt x="7012314" y="590400"/>
                </a:cubicBezTo>
                <a:lnTo>
                  <a:pt x="98402" y="590400"/>
                </a:lnTo>
                <a:cubicBezTo>
                  <a:pt x="44056" y="590400"/>
                  <a:pt x="0" y="546344"/>
                  <a:pt x="0" y="491998"/>
                </a:cubicBezTo>
                <a:lnTo>
                  <a:pt x="0" y="98402"/>
                </a:lnTo>
                <a:close/>
              </a:path>
            </a:pathLst>
          </a:cu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Federal FY 2026 Community Project Funding</a:t>
            </a:r>
          </a:p>
        </p:txBody>
      </p:sp>
      <p:sp>
        <p:nvSpPr>
          <p:cNvPr id="9" name="Rectangle 8">
            <a:extLst>
              <a:ext uri="{FF2B5EF4-FFF2-40B4-BE49-F238E27FC236}">
                <a16:creationId xmlns:a16="http://schemas.microsoft.com/office/drawing/2014/main" id="{AEE0AD70-3CE3-5A9F-4B66-D8152F065314}"/>
              </a:ext>
            </a:extLst>
          </p:cNvPr>
          <p:cNvSpPr/>
          <p:nvPr/>
        </p:nvSpPr>
        <p:spPr>
          <a:xfrm>
            <a:off x="1066800" y="3818009"/>
            <a:ext cx="7924800" cy="504000"/>
          </a:xfrm>
          <a:prstGeom prst="rect">
            <a:avLst/>
          </a:prstGeom>
          <a:solidFill>
            <a:schemeClr val="bg1">
              <a:lumMod val="85000"/>
              <a:alpha val="90000"/>
            </a:schemeClr>
          </a:solidFill>
          <a:ln>
            <a:no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0" name="Freeform: Shape 9">
            <a:extLst>
              <a:ext uri="{FF2B5EF4-FFF2-40B4-BE49-F238E27FC236}">
                <a16:creationId xmlns:a16="http://schemas.microsoft.com/office/drawing/2014/main" id="{672E248C-6241-FD34-B0C2-378C1A53D7BC}"/>
              </a:ext>
            </a:extLst>
          </p:cNvPr>
          <p:cNvSpPr/>
          <p:nvPr/>
        </p:nvSpPr>
        <p:spPr>
          <a:xfrm>
            <a:off x="1463040" y="3522809"/>
            <a:ext cx="7110716" cy="590400"/>
          </a:xfrm>
          <a:custGeom>
            <a:avLst/>
            <a:gdLst>
              <a:gd name="connsiteX0" fmla="*/ 0 w 7110716"/>
              <a:gd name="connsiteY0" fmla="*/ 98402 h 590400"/>
              <a:gd name="connsiteX1" fmla="*/ 98402 w 7110716"/>
              <a:gd name="connsiteY1" fmla="*/ 0 h 590400"/>
              <a:gd name="connsiteX2" fmla="*/ 7012314 w 7110716"/>
              <a:gd name="connsiteY2" fmla="*/ 0 h 590400"/>
              <a:gd name="connsiteX3" fmla="*/ 7110716 w 7110716"/>
              <a:gd name="connsiteY3" fmla="*/ 98402 h 590400"/>
              <a:gd name="connsiteX4" fmla="*/ 7110716 w 7110716"/>
              <a:gd name="connsiteY4" fmla="*/ 491998 h 590400"/>
              <a:gd name="connsiteX5" fmla="*/ 7012314 w 7110716"/>
              <a:gd name="connsiteY5" fmla="*/ 590400 h 590400"/>
              <a:gd name="connsiteX6" fmla="*/ 98402 w 7110716"/>
              <a:gd name="connsiteY6" fmla="*/ 590400 h 590400"/>
              <a:gd name="connsiteX7" fmla="*/ 0 w 7110716"/>
              <a:gd name="connsiteY7" fmla="*/ 491998 h 590400"/>
              <a:gd name="connsiteX8" fmla="*/ 0 w 7110716"/>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0716" h="590400">
                <a:moveTo>
                  <a:pt x="0" y="98402"/>
                </a:moveTo>
                <a:cubicBezTo>
                  <a:pt x="0" y="44056"/>
                  <a:pt x="44056" y="0"/>
                  <a:pt x="98402" y="0"/>
                </a:cubicBezTo>
                <a:lnTo>
                  <a:pt x="7012314" y="0"/>
                </a:lnTo>
                <a:cubicBezTo>
                  <a:pt x="7066660" y="0"/>
                  <a:pt x="7110716" y="44056"/>
                  <a:pt x="7110716" y="98402"/>
                </a:cubicBezTo>
                <a:lnTo>
                  <a:pt x="7110716" y="491998"/>
                </a:lnTo>
                <a:cubicBezTo>
                  <a:pt x="7110716" y="546344"/>
                  <a:pt x="7066660" y="590400"/>
                  <a:pt x="7012314" y="590400"/>
                </a:cubicBezTo>
                <a:lnTo>
                  <a:pt x="98402" y="590400"/>
                </a:lnTo>
                <a:cubicBezTo>
                  <a:pt x="44056" y="590400"/>
                  <a:pt x="0" y="546344"/>
                  <a:pt x="0" y="491998"/>
                </a:cubicBezTo>
                <a:lnTo>
                  <a:pt x="0" y="98402"/>
                </a:lnTo>
                <a:close/>
              </a:path>
            </a:pathLst>
          </a:cu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State FY 2025-2026 District Project Funding</a:t>
            </a:r>
          </a:p>
        </p:txBody>
      </p:sp>
      <p:sp>
        <p:nvSpPr>
          <p:cNvPr id="11" name="Rectangle 10">
            <a:extLst>
              <a:ext uri="{FF2B5EF4-FFF2-40B4-BE49-F238E27FC236}">
                <a16:creationId xmlns:a16="http://schemas.microsoft.com/office/drawing/2014/main" id="{708DD6FD-68C8-6A3B-B8DA-DBA94DD21DE3}"/>
              </a:ext>
            </a:extLst>
          </p:cNvPr>
          <p:cNvSpPr/>
          <p:nvPr/>
        </p:nvSpPr>
        <p:spPr>
          <a:xfrm>
            <a:off x="1066800" y="4725210"/>
            <a:ext cx="7924800" cy="504000"/>
          </a:xfrm>
          <a:prstGeom prst="rect">
            <a:avLst/>
          </a:prstGeom>
          <a:solidFill>
            <a:schemeClr val="bg1">
              <a:lumMod val="85000"/>
              <a:alpha val="90000"/>
            </a:schemeClr>
          </a:solidFill>
          <a:ln>
            <a:no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4F6B6D79-B094-F3AB-844C-E39C46492E4E}"/>
              </a:ext>
            </a:extLst>
          </p:cNvPr>
          <p:cNvSpPr/>
          <p:nvPr/>
        </p:nvSpPr>
        <p:spPr>
          <a:xfrm>
            <a:off x="1463040" y="4430010"/>
            <a:ext cx="7110716" cy="590400"/>
          </a:xfrm>
          <a:custGeom>
            <a:avLst/>
            <a:gdLst>
              <a:gd name="connsiteX0" fmla="*/ 0 w 7110716"/>
              <a:gd name="connsiteY0" fmla="*/ 98402 h 590400"/>
              <a:gd name="connsiteX1" fmla="*/ 98402 w 7110716"/>
              <a:gd name="connsiteY1" fmla="*/ 0 h 590400"/>
              <a:gd name="connsiteX2" fmla="*/ 7012314 w 7110716"/>
              <a:gd name="connsiteY2" fmla="*/ 0 h 590400"/>
              <a:gd name="connsiteX3" fmla="*/ 7110716 w 7110716"/>
              <a:gd name="connsiteY3" fmla="*/ 98402 h 590400"/>
              <a:gd name="connsiteX4" fmla="*/ 7110716 w 7110716"/>
              <a:gd name="connsiteY4" fmla="*/ 491998 h 590400"/>
              <a:gd name="connsiteX5" fmla="*/ 7012314 w 7110716"/>
              <a:gd name="connsiteY5" fmla="*/ 590400 h 590400"/>
              <a:gd name="connsiteX6" fmla="*/ 98402 w 7110716"/>
              <a:gd name="connsiteY6" fmla="*/ 590400 h 590400"/>
              <a:gd name="connsiteX7" fmla="*/ 0 w 7110716"/>
              <a:gd name="connsiteY7" fmla="*/ 491998 h 590400"/>
              <a:gd name="connsiteX8" fmla="*/ 0 w 7110716"/>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0716" h="590400">
                <a:moveTo>
                  <a:pt x="0" y="98402"/>
                </a:moveTo>
                <a:cubicBezTo>
                  <a:pt x="0" y="44056"/>
                  <a:pt x="44056" y="0"/>
                  <a:pt x="98402" y="0"/>
                </a:cubicBezTo>
                <a:lnTo>
                  <a:pt x="7012314" y="0"/>
                </a:lnTo>
                <a:cubicBezTo>
                  <a:pt x="7066660" y="0"/>
                  <a:pt x="7110716" y="44056"/>
                  <a:pt x="7110716" y="98402"/>
                </a:cubicBezTo>
                <a:lnTo>
                  <a:pt x="7110716" y="491998"/>
                </a:lnTo>
                <a:cubicBezTo>
                  <a:pt x="7110716" y="546344"/>
                  <a:pt x="7066660" y="590400"/>
                  <a:pt x="7012314" y="590400"/>
                </a:cubicBezTo>
                <a:lnTo>
                  <a:pt x="98402" y="590400"/>
                </a:lnTo>
                <a:cubicBezTo>
                  <a:pt x="44056" y="590400"/>
                  <a:pt x="0" y="546344"/>
                  <a:pt x="0" y="491998"/>
                </a:cubicBezTo>
                <a:lnTo>
                  <a:pt x="0" y="98402"/>
                </a:lnTo>
                <a:close/>
              </a:path>
            </a:pathLst>
          </a:cu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Federal Legislative Efforts</a:t>
            </a:r>
          </a:p>
        </p:txBody>
      </p:sp>
      <p:sp>
        <p:nvSpPr>
          <p:cNvPr id="13" name="Rectangle 12">
            <a:extLst>
              <a:ext uri="{FF2B5EF4-FFF2-40B4-BE49-F238E27FC236}">
                <a16:creationId xmlns:a16="http://schemas.microsoft.com/office/drawing/2014/main" id="{BDE126C5-62DC-A203-BC8C-4D12C683099C}"/>
              </a:ext>
            </a:extLst>
          </p:cNvPr>
          <p:cNvSpPr/>
          <p:nvPr/>
        </p:nvSpPr>
        <p:spPr>
          <a:xfrm>
            <a:off x="1066800" y="5632410"/>
            <a:ext cx="7924800" cy="504000"/>
          </a:xfrm>
          <a:prstGeom prst="rect">
            <a:avLst/>
          </a:prstGeom>
          <a:solidFill>
            <a:schemeClr val="bg1">
              <a:lumMod val="85000"/>
              <a:alpha val="90000"/>
            </a:schemeClr>
          </a:solidFill>
          <a:ln>
            <a:no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4" name="Freeform: Shape 13">
            <a:extLst>
              <a:ext uri="{FF2B5EF4-FFF2-40B4-BE49-F238E27FC236}">
                <a16:creationId xmlns:a16="http://schemas.microsoft.com/office/drawing/2014/main" id="{8C734795-2FA3-8E53-8A45-413EB4E14598}"/>
              </a:ext>
            </a:extLst>
          </p:cNvPr>
          <p:cNvSpPr/>
          <p:nvPr/>
        </p:nvSpPr>
        <p:spPr>
          <a:xfrm>
            <a:off x="1463040" y="5337209"/>
            <a:ext cx="7110716" cy="590400"/>
          </a:xfrm>
          <a:custGeom>
            <a:avLst/>
            <a:gdLst>
              <a:gd name="connsiteX0" fmla="*/ 0 w 7110716"/>
              <a:gd name="connsiteY0" fmla="*/ 98402 h 590400"/>
              <a:gd name="connsiteX1" fmla="*/ 98402 w 7110716"/>
              <a:gd name="connsiteY1" fmla="*/ 0 h 590400"/>
              <a:gd name="connsiteX2" fmla="*/ 7012314 w 7110716"/>
              <a:gd name="connsiteY2" fmla="*/ 0 h 590400"/>
              <a:gd name="connsiteX3" fmla="*/ 7110716 w 7110716"/>
              <a:gd name="connsiteY3" fmla="*/ 98402 h 590400"/>
              <a:gd name="connsiteX4" fmla="*/ 7110716 w 7110716"/>
              <a:gd name="connsiteY4" fmla="*/ 491998 h 590400"/>
              <a:gd name="connsiteX5" fmla="*/ 7012314 w 7110716"/>
              <a:gd name="connsiteY5" fmla="*/ 590400 h 590400"/>
              <a:gd name="connsiteX6" fmla="*/ 98402 w 7110716"/>
              <a:gd name="connsiteY6" fmla="*/ 590400 h 590400"/>
              <a:gd name="connsiteX7" fmla="*/ 0 w 7110716"/>
              <a:gd name="connsiteY7" fmla="*/ 491998 h 590400"/>
              <a:gd name="connsiteX8" fmla="*/ 0 w 7110716"/>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0716" h="590400">
                <a:moveTo>
                  <a:pt x="0" y="98402"/>
                </a:moveTo>
                <a:cubicBezTo>
                  <a:pt x="0" y="44056"/>
                  <a:pt x="44056" y="0"/>
                  <a:pt x="98402" y="0"/>
                </a:cubicBezTo>
                <a:lnTo>
                  <a:pt x="7012314" y="0"/>
                </a:lnTo>
                <a:cubicBezTo>
                  <a:pt x="7066660" y="0"/>
                  <a:pt x="7110716" y="44056"/>
                  <a:pt x="7110716" y="98402"/>
                </a:cubicBezTo>
                <a:lnTo>
                  <a:pt x="7110716" y="491998"/>
                </a:lnTo>
                <a:cubicBezTo>
                  <a:pt x="7110716" y="546344"/>
                  <a:pt x="7066660" y="590400"/>
                  <a:pt x="7012314" y="590400"/>
                </a:cubicBezTo>
                <a:lnTo>
                  <a:pt x="98402" y="590400"/>
                </a:lnTo>
                <a:cubicBezTo>
                  <a:pt x="44056" y="590400"/>
                  <a:pt x="0" y="546344"/>
                  <a:pt x="0" y="491998"/>
                </a:cubicBezTo>
                <a:lnTo>
                  <a:pt x="0" y="98402"/>
                </a:lnTo>
                <a:close/>
              </a:path>
            </a:pathLst>
          </a:cu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State Legislative Efforts</a:t>
            </a:r>
          </a:p>
        </p:txBody>
      </p:sp>
      <p:sp>
        <p:nvSpPr>
          <p:cNvPr id="15" name="Rectangle 14">
            <a:extLst>
              <a:ext uri="{FF2B5EF4-FFF2-40B4-BE49-F238E27FC236}">
                <a16:creationId xmlns:a16="http://schemas.microsoft.com/office/drawing/2014/main" id="{7A83A983-FAFA-DEF8-4AF0-AC630FCE28D4}"/>
              </a:ext>
            </a:extLst>
          </p:cNvPr>
          <p:cNvSpPr/>
          <p:nvPr/>
        </p:nvSpPr>
        <p:spPr>
          <a:xfrm>
            <a:off x="1066800" y="6539610"/>
            <a:ext cx="7924800" cy="504000"/>
          </a:xfrm>
          <a:prstGeom prst="rect">
            <a:avLst/>
          </a:prstGeom>
          <a:solidFill>
            <a:schemeClr val="bg1">
              <a:lumMod val="85000"/>
              <a:alpha val="90000"/>
            </a:schemeClr>
          </a:solidFill>
          <a:ln>
            <a:no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6" name="Freeform: Shape 15">
            <a:extLst>
              <a:ext uri="{FF2B5EF4-FFF2-40B4-BE49-F238E27FC236}">
                <a16:creationId xmlns:a16="http://schemas.microsoft.com/office/drawing/2014/main" id="{1EDFB675-70C9-2D8E-9CFD-61E205922F80}"/>
              </a:ext>
            </a:extLst>
          </p:cNvPr>
          <p:cNvSpPr/>
          <p:nvPr/>
        </p:nvSpPr>
        <p:spPr>
          <a:xfrm>
            <a:off x="1463040" y="6244410"/>
            <a:ext cx="7114045" cy="590400"/>
          </a:xfrm>
          <a:custGeom>
            <a:avLst/>
            <a:gdLst>
              <a:gd name="connsiteX0" fmla="*/ 0 w 7114045"/>
              <a:gd name="connsiteY0" fmla="*/ 98402 h 590400"/>
              <a:gd name="connsiteX1" fmla="*/ 98402 w 7114045"/>
              <a:gd name="connsiteY1" fmla="*/ 0 h 590400"/>
              <a:gd name="connsiteX2" fmla="*/ 7015643 w 7114045"/>
              <a:gd name="connsiteY2" fmla="*/ 0 h 590400"/>
              <a:gd name="connsiteX3" fmla="*/ 7114045 w 7114045"/>
              <a:gd name="connsiteY3" fmla="*/ 98402 h 590400"/>
              <a:gd name="connsiteX4" fmla="*/ 7114045 w 7114045"/>
              <a:gd name="connsiteY4" fmla="*/ 491998 h 590400"/>
              <a:gd name="connsiteX5" fmla="*/ 7015643 w 7114045"/>
              <a:gd name="connsiteY5" fmla="*/ 590400 h 590400"/>
              <a:gd name="connsiteX6" fmla="*/ 98402 w 7114045"/>
              <a:gd name="connsiteY6" fmla="*/ 590400 h 590400"/>
              <a:gd name="connsiteX7" fmla="*/ 0 w 7114045"/>
              <a:gd name="connsiteY7" fmla="*/ 491998 h 590400"/>
              <a:gd name="connsiteX8" fmla="*/ 0 w 7114045"/>
              <a:gd name="connsiteY8" fmla="*/ 98402 h 59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4045" h="590400">
                <a:moveTo>
                  <a:pt x="0" y="98402"/>
                </a:moveTo>
                <a:cubicBezTo>
                  <a:pt x="0" y="44056"/>
                  <a:pt x="44056" y="0"/>
                  <a:pt x="98402" y="0"/>
                </a:cubicBezTo>
                <a:lnTo>
                  <a:pt x="7015643" y="0"/>
                </a:lnTo>
                <a:cubicBezTo>
                  <a:pt x="7069989" y="0"/>
                  <a:pt x="7114045" y="44056"/>
                  <a:pt x="7114045" y="98402"/>
                </a:cubicBezTo>
                <a:lnTo>
                  <a:pt x="7114045" y="491998"/>
                </a:lnTo>
                <a:cubicBezTo>
                  <a:pt x="7114045" y="546344"/>
                  <a:pt x="7069989" y="590400"/>
                  <a:pt x="7015643" y="590400"/>
                </a:cubicBezTo>
                <a:lnTo>
                  <a:pt x="98402" y="590400"/>
                </a:lnTo>
                <a:cubicBezTo>
                  <a:pt x="44056" y="590400"/>
                  <a:pt x="0" y="546344"/>
                  <a:pt x="0" y="491998"/>
                </a:cubicBezTo>
                <a:lnTo>
                  <a:pt x="0" y="98402"/>
                </a:lnTo>
                <a:close/>
              </a:path>
            </a:pathLst>
          </a:cu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Grant Support</a:t>
            </a:r>
          </a:p>
        </p:txBody>
      </p:sp>
      <p:sp>
        <p:nvSpPr>
          <p:cNvPr id="5" name="Date Placeholder 1">
            <a:extLst>
              <a:ext uri="{FF2B5EF4-FFF2-40B4-BE49-F238E27FC236}">
                <a16:creationId xmlns:a16="http://schemas.microsoft.com/office/drawing/2014/main" id="{B6157E46-E75E-0ABA-56A8-0963DDAA54A6}"/>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175431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899E902-029C-4516-9079-3E9170CAE932}"/>
              </a:ext>
            </a:extLst>
          </p:cNvPr>
          <p:cNvPicPr>
            <a:picLocks noChangeAspect="1"/>
          </p:cNvPicPr>
          <p:nvPr/>
        </p:nvPicPr>
        <p:blipFill>
          <a:blip r:embed="rId3">
            <a:extLst>
              <a:ext uri="{28A0092B-C50C-407E-A947-70E740481C1C}">
                <a14:useLocalDpi xmlns:a14="http://schemas.microsoft.com/office/drawing/2010/main" val="0"/>
              </a:ext>
            </a:extLst>
          </a:blip>
          <a:srcRect t="9170"/>
          <a:stretch/>
        </p:blipFill>
        <p:spPr>
          <a:xfrm>
            <a:off x="3086100" y="1349228"/>
            <a:ext cx="3886200" cy="1287910"/>
          </a:xfrm>
          <a:prstGeom prst="rect">
            <a:avLst/>
          </a:prstGeom>
        </p:spPr>
      </p:pic>
      <p:sp>
        <p:nvSpPr>
          <p:cNvPr id="26" name="Date Placeholder 1">
            <a:extLst>
              <a:ext uri="{FF2B5EF4-FFF2-40B4-BE49-F238E27FC236}">
                <a16:creationId xmlns:a16="http://schemas.microsoft.com/office/drawing/2014/main" id="{CE4FFED0-8BD8-CFCE-30DE-1505BB679BF3}"/>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11" name="TextBox 2">
            <a:extLst>
              <a:ext uri="{FF2B5EF4-FFF2-40B4-BE49-F238E27FC236}">
                <a16:creationId xmlns:a16="http://schemas.microsoft.com/office/drawing/2014/main" id="{72F37E25-84CF-E14E-DCE3-7AEA2ECA9C29}"/>
              </a:ext>
            </a:extLst>
          </p:cNvPr>
          <p:cNvSpPr txBox="1"/>
          <p:nvPr/>
        </p:nvSpPr>
        <p:spPr>
          <a:xfrm>
            <a:off x="4800600" y="6442414"/>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Joseph Melo</a:t>
            </a:r>
          </a:p>
          <a:p>
            <a:pPr algn="ctr"/>
            <a:r>
              <a:rPr lang="en-US" sz="1600" i="1" dirty="0">
                <a:latin typeface="Arial" panose="020B0604020202020204" pitchFamily="34" charset="0"/>
                <a:cs typeface="Arial" panose="020B0604020202020204" pitchFamily="34" charset="0"/>
              </a:rPr>
              <a:t>Senior Associate</a:t>
            </a:r>
          </a:p>
          <a:p>
            <a:pPr algn="ctr"/>
            <a:r>
              <a:rPr lang="en-US" sz="1600" dirty="0">
                <a:latin typeface="Arial" panose="020B0604020202020204" pitchFamily="34" charset="0"/>
                <a:cs typeface="Arial" panose="020B0604020202020204" pitchFamily="34" charset="0"/>
              </a:rPr>
              <a:t>JMelo@TownsendPA.com</a:t>
            </a:r>
          </a:p>
        </p:txBody>
      </p:sp>
      <p:pic>
        <p:nvPicPr>
          <p:cNvPr id="19" name="Picture 18">
            <a:extLst>
              <a:ext uri="{FF2B5EF4-FFF2-40B4-BE49-F238E27FC236}">
                <a16:creationId xmlns:a16="http://schemas.microsoft.com/office/drawing/2014/main" id="{6A2DE847-92F6-88FC-7389-98AC53C9939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6078845" y="5143012"/>
            <a:ext cx="1280160" cy="1280160"/>
          </a:xfrm>
          <a:prstGeom prst="ellipse">
            <a:avLst/>
          </a:prstGeom>
        </p:spPr>
      </p:pic>
      <p:sp>
        <p:nvSpPr>
          <p:cNvPr id="9" name="TextBox 2">
            <a:extLst>
              <a:ext uri="{FF2B5EF4-FFF2-40B4-BE49-F238E27FC236}">
                <a16:creationId xmlns:a16="http://schemas.microsoft.com/office/drawing/2014/main" id="{9D510BCB-DF54-79CD-EF61-B552A594E03C}"/>
              </a:ext>
            </a:extLst>
          </p:cNvPr>
          <p:cNvSpPr txBox="1"/>
          <p:nvPr/>
        </p:nvSpPr>
        <p:spPr>
          <a:xfrm>
            <a:off x="3443514" y="3996780"/>
            <a:ext cx="31242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Niccolo De Luca</a:t>
            </a:r>
          </a:p>
          <a:p>
            <a:pPr algn="ctr"/>
            <a:r>
              <a:rPr lang="en-US" sz="1600" i="1" dirty="0">
                <a:latin typeface="Arial" panose="020B0604020202020204" pitchFamily="34" charset="0"/>
                <a:cs typeface="Arial" panose="020B0604020202020204" pitchFamily="34" charset="0"/>
              </a:rPr>
              <a:t>Vice President</a:t>
            </a:r>
          </a:p>
          <a:p>
            <a:pPr algn="ctr"/>
            <a:r>
              <a:rPr lang="en-US" sz="1600" dirty="0">
                <a:latin typeface="Arial" panose="020B0604020202020204" pitchFamily="34" charset="0"/>
                <a:cs typeface="Arial" panose="020B0604020202020204" pitchFamily="34" charset="0"/>
              </a:rPr>
              <a:t>NDeLuca@TownsendPA.com</a:t>
            </a:r>
          </a:p>
        </p:txBody>
      </p:sp>
      <p:pic>
        <p:nvPicPr>
          <p:cNvPr id="24" name="Picture 23" descr="A person wearing a suit and bow tie&#10;&#10;Description automatically generated with medium confidence">
            <a:extLst>
              <a:ext uri="{FF2B5EF4-FFF2-40B4-BE49-F238E27FC236}">
                <a16:creationId xmlns:a16="http://schemas.microsoft.com/office/drawing/2014/main" id="{F9DFD401-DD90-59A3-9698-B94B756CC9B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0000" b="10000"/>
          <a:stretch/>
        </p:blipFill>
        <p:spPr>
          <a:xfrm>
            <a:off x="4366202" y="2697378"/>
            <a:ext cx="1299363" cy="1280160"/>
          </a:xfrm>
          <a:prstGeom prst="ellipse">
            <a:avLst/>
          </a:prstGeom>
        </p:spPr>
      </p:pic>
      <p:sp>
        <p:nvSpPr>
          <p:cNvPr id="8" name="TextBox 7">
            <a:extLst>
              <a:ext uri="{FF2B5EF4-FFF2-40B4-BE49-F238E27FC236}">
                <a16:creationId xmlns:a16="http://schemas.microsoft.com/office/drawing/2014/main" id="{067C394A-5FB2-4BF9-B6F4-AEFF3F29C1D4}"/>
              </a:ext>
            </a:extLst>
          </p:cNvPr>
          <p:cNvSpPr txBox="1"/>
          <p:nvPr/>
        </p:nvSpPr>
        <p:spPr>
          <a:xfrm>
            <a:off x="-304800" y="3996780"/>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Christopher Townsend</a:t>
            </a:r>
          </a:p>
          <a:p>
            <a:pPr algn="ctr"/>
            <a:r>
              <a:rPr lang="en-US" sz="1600" i="1" dirty="0">
                <a:latin typeface="Arial" panose="020B0604020202020204" pitchFamily="34" charset="0"/>
                <a:cs typeface="Arial" panose="020B0604020202020204" pitchFamily="34" charset="0"/>
              </a:rPr>
              <a:t>President</a:t>
            </a:r>
          </a:p>
          <a:p>
            <a:pPr algn="ctr"/>
            <a:r>
              <a:rPr lang="en-US" sz="1600" dirty="0">
                <a:latin typeface="Arial" panose="020B0604020202020204" pitchFamily="34" charset="0"/>
                <a:cs typeface="Arial" panose="020B0604020202020204" pitchFamily="34" charset="0"/>
              </a:rPr>
              <a:t>CTownsend@TownsendPA.com</a:t>
            </a:r>
          </a:p>
        </p:txBody>
      </p:sp>
      <p:pic>
        <p:nvPicPr>
          <p:cNvPr id="22" name="Picture 21" descr="A person in a suit&#10;&#10;Description automatically generated with low confidence">
            <a:extLst>
              <a:ext uri="{FF2B5EF4-FFF2-40B4-BE49-F238E27FC236}">
                <a16:creationId xmlns:a16="http://schemas.microsoft.com/office/drawing/2014/main" id="{06A3D5A5-6786-64E8-E223-1B53A3E9EB2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73" t="10885" r="10727" b="23435"/>
          <a:stretch/>
        </p:blipFill>
        <p:spPr>
          <a:xfrm>
            <a:off x="960120" y="2697378"/>
            <a:ext cx="1280160" cy="1280160"/>
          </a:xfrm>
          <a:prstGeom prst="ellipse">
            <a:avLst/>
          </a:prstGeom>
        </p:spPr>
      </p:pic>
      <p:pic>
        <p:nvPicPr>
          <p:cNvPr id="4" name="Picture 3" descr="A person with long hair smiling&#10;&#10;Description automatically generated with low confidence">
            <a:extLst>
              <a:ext uri="{FF2B5EF4-FFF2-40B4-BE49-F238E27FC236}">
                <a16:creationId xmlns:a16="http://schemas.microsoft.com/office/drawing/2014/main" id="{37FACC14-7AEA-679B-A6C0-5DBCA7797B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9594" b="15867"/>
          <a:stretch/>
        </p:blipFill>
        <p:spPr bwMode="auto">
          <a:xfrm>
            <a:off x="7772284" y="2697378"/>
            <a:ext cx="1306286" cy="1280160"/>
          </a:xfrm>
          <a:prstGeom prst="ellipse">
            <a:avLst/>
          </a:prstGeom>
          <a:ln w="63500" cap="rnd">
            <a:noFill/>
          </a:ln>
          <a:effectLst/>
          <a:scene3d>
            <a:camera prst="orthographicFront"/>
            <a:lightRig rig="contrasting" dir="t">
              <a:rot lat="0" lon="0" rev="3000000"/>
            </a:lightRig>
          </a:scene3d>
          <a:sp3d contourW="7620">
            <a:bevelT w="95250" h="31750"/>
            <a:contourClr>
              <a:srgbClr val="333333"/>
            </a:contourClr>
          </a:sp3d>
          <a:extLst>
            <a:ext uri="{53640926-AAD7-44D8-BBD7-CCE9431645EC}">
              <a14:shadowObscured xmlns:a14="http://schemas.microsoft.com/office/drawing/2010/main"/>
            </a:ext>
          </a:extLst>
        </p:spPr>
      </p:pic>
      <p:sp>
        <p:nvSpPr>
          <p:cNvPr id="5" name="TextBox 4">
            <a:extLst>
              <a:ext uri="{FF2B5EF4-FFF2-40B4-BE49-F238E27FC236}">
                <a16:creationId xmlns:a16="http://schemas.microsoft.com/office/drawing/2014/main" id="{24C815EB-2106-DEE6-F7DA-8374D0A4FE96}"/>
              </a:ext>
            </a:extLst>
          </p:cNvPr>
          <p:cNvSpPr txBox="1"/>
          <p:nvPr/>
        </p:nvSpPr>
        <p:spPr>
          <a:xfrm>
            <a:off x="6520427" y="4026077"/>
            <a:ext cx="38100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Carly Shelby </a:t>
            </a:r>
          </a:p>
          <a:p>
            <a:pPr algn="ctr"/>
            <a:r>
              <a:rPr lang="en-US" sz="1600" i="1" dirty="0">
                <a:latin typeface="Arial" panose="020B0604020202020204" pitchFamily="34" charset="0"/>
                <a:cs typeface="Arial" panose="020B0604020202020204" pitchFamily="34" charset="0"/>
              </a:rPr>
              <a:t>Senior Associate</a:t>
            </a:r>
          </a:p>
          <a:p>
            <a:pPr algn="ctr"/>
            <a:r>
              <a:rPr lang="en-US" sz="1600" dirty="0">
                <a:latin typeface="Arial" panose="020B0604020202020204" pitchFamily="34" charset="0"/>
                <a:cs typeface="Arial" panose="020B0604020202020204" pitchFamily="34" charset="0"/>
              </a:rPr>
              <a:t>CShelby@TownsendPA.com</a:t>
            </a:r>
          </a:p>
        </p:txBody>
      </p:sp>
      <p:sp>
        <p:nvSpPr>
          <p:cNvPr id="14" name="TextBox 2">
            <a:extLst>
              <a:ext uri="{FF2B5EF4-FFF2-40B4-BE49-F238E27FC236}">
                <a16:creationId xmlns:a16="http://schemas.microsoft.com/office/drawing/2014/main" id="{7B35CB50-8A6A-F61E-E9BD-AD69BC1CCCD2}"/>
              </a:ext>
            </a:extLst>
          </p:cNvPr>
          <p:cNvSpPr txBox="1"/>
          <p:nvPr/>
        </p:nvSpPr>
        <p:spPr>
          <a:xfrm>
            <a:off x="1744407" y="6442414"/>
            <a:ext cx="3124200" cy="830997"/>
          </a:xfrm>
          <a:prstGeom prst="rect">
            <a:avLst/>
          </a:prstGeom>
          <a:noFill/>
        </p:spPr>
        <p:txBody>
          <a:bodyPr wrap="square" rtlCol="0">
            <a:spAutoFit/>
          </a:bodyPr>
          <a:lstStyle>
            <a:defPPr>
              <a:defRPr lang="en-US"/>
            </a:defPPr>
            <a:lvl1pPr marL="0" algn="l" defTabSz="1018824" rtl="0" eaLnBrk="1" latinLnBrk="0" hangingPunct="1">
              <a:defRPr sz="2000" kern="1200">
                <a:solidFill>
                  <a:schemeClr val="tx1"/>
                </a:solidFill>
                <a:latin typeface="+mn-lt"/>
                <a:ea typeface="+mn-ea"/>
                <a:cs typeface="+mn-cs"/>
              </a:defRPr>
            </a:lvl1pPr>
            <a:lvl2pPr marL="509412" algn="l" defTabSz="1018824" rtl="0" eaLnBrk="1" latinLnBrk="0" hangingPunct="1">
              <a:defRPr sz="2000" kern="1200">
                <a:solidFill>
                  <a:schemeClr val="tx1"/>
                </a:solidFill>
                <a:latin typeface="+mn-lt"/>
                <a:ea typeface="+mn-ea"/>
                <a:cs typeface="+mn-cs"/>
              </a:defRPr>
            </a:lvl2pPr>
            <a:lvl3pPr marL="1018824" algn="l" defTabSz="1018824" rtl="0" eaLnBrk="1" latinLnBrk="0" hangingPunct="1">
              <a:defRPr sz="2000" kern="1200">
                <a:solidFill>
                  <a:schemeClr val="tx1"/>
                </a:solidFill>
                <a:latin typeface="+mn-lt"/>
                <a:ea typeface="+mn-ea"/>
                <a:cs typeface="+mn-cs"/>
              </a:defRPr>
            </a:lvl3pPr>
            <a:lvl4pPr marL="1528237" algn="l" defTabSz="1018824" rtl="0" eaLnBrk="1" latinLnBrk="0" hangingPunct="1">
              <a:defRPr sz="2000" kern="1200">
                <a:solidFill>
                  <a:schemeClr val="tx1"/>
                </a:solidFill>
                <a:latin typeface="+mn-lt"/>
                <a:ea typeface="+mn-ea"/>
                <a:cs typeface="+mn-cs"/>
              </a:defRPr>
            </a:lvl4pPr>
            <a:lvl5pPr marL="2037649" algn="l" defTabSz="1018824" rtl="0" eaLnBrk="1" latinLnBrk="0" hangingPunct="1">
              <a:defRPr sz="2000" kern="1200">
                <a:solidFill>
                  <a:schemeClr val="tx1"/>
                </a:solidFill>
                <a:latin typeface="+mn-lt"/>
                <a:ea typeface="+mn-ea"/>
                <a:cs typeface="+mn-cs"/>
              </a:defRPr>
            </a:lvl5pPr>
            <a:lvl6pPr marL="2547061" algn="l" defTabSz="1018824" rtl="0" eaLnBrk="1" latinLnBrk="0" hangingPunct="1">
              <a:defRPr sz="2000" kern="1200">
                <a:solidFill>
                  <a:schemeClr val="tx1"/>
                </a:solidFill>
                <a:latin typeface="+mn-lt"/>
                <a:ea typeface="+mn-ea"/>
                <a:cs typeface="+mn-cs"/>
              </a:defRPr>
            </a:lvl6pPr>
            <a:lvl7pPr marL="3056473" algn="l" defTabSz="1018824" rtl="0" eaLnBrk="1" latinLnBrk="0" hangingPunct="1">
              <a:defRPr sz="2000" kern="1200">
                <a:solidFill>
                  <a:schemeClr val="tx1"/>
                </a:solidFill>
                <a:latin typeface="+mn-lt"/>
                <a:ea typeface="+mn-ea"/>
                <a:cs typeface="+mn-cs"/>
              </a:defRPr>
            </a:lvl7pPr>
            <a:lvl8pPr marL="3565886" algn="l" defTabSz="1018824" rtl="0" eaLnBrk="1" latinLnBrk="0" hangingPunct="1">
              <a:defRPr sz="2000" kern="1200">
                <a:solidFill>
                  <a:schemeClr val="tx1"/>
                </a:solidFill>
                <a:latin typeface="+mn-lt"/>
                <a:ea typeface="+mn-ea"/>
                <a:cs typeface="+mn-cs"/>
              </a:defRPr>
            </a:lvl8pPr>
            <a:lvl9pPr marL="4075298" algn="l" defTabSz="1018824" rtl="0" eaLnBrk="1" latinLnBrk="0" hangingPunct="1">
              <a:defRPr sz="2000" kern="1200">
                <a:solidFill>
                  <a:schemeClr val="tx1"/>
                </a:solidFill>
                <a:latin typeface="+mn-lt"/>
                <a:ea typeface="+mn-ea"/>
                <a:cs typeface="+mn-cs"/>
              </a:defRPr>
            </a:lvl9pPr>
          </a:lstStyle>
          <a:p>
            <a:pPr algn="ctr"/>
            <a:r>
              <a:rPr lang="en-US" sz="1600" b="1" dirty="0">
                <a:latin typeface="Arial" panose="020B0604020202020204" pitchFamily="34" charset="0"/>
                <a:cs typeface="Arial" panose="020B0604020202020204" pitchFamily="34" charset="0"/>
              </a:rPr>
              <a:t>Barbarah Torres</a:t>
            </a:r>
          </a:p>
          <a:p>
            <a:pPr algn="ctr"/>
            <a:r>
              <a:rPr lang="en-US" sz="1600" i="1" dirty="0">
                <a:latin typeface="Arial" panose="020B0604020202020204" pitchFamily="34" charset="0"/>
                <a:cs typeface="Arial" panose="020B0604020202020204" pitchFamily="34" charset="0"/>
              </a:rPr>
              <a:t>Senior Associate</a:t>
            </a:r>
          </a:p>
          <a:p>
            <a:pPr algn="ctr"/>
            <a:r>
              <a:rPr lang="en-US" sz="1600" dirty="0">
                <a:latin typeface="Arial" panose="020B0604020202020204" pitchFamily="34" charset="0"/>
                <a:cs typeface="Arial" panose="020B0604020202020204" pitchFamily="34" charset="0"/>
              </a:rPr>
              <a:t>BTorres@TownsendPA.com</a:t>
            </a:r>
          </a:p>
        </p:txBody>
      </p:sp>
      <p:pic>
        <p:nvPicPr>
          <p:cNvPr id="15" name="Picture 14">
            <a:extLst>
              <a:ext uri="{FF2B5EF4-FFF2-40B4-BE49-F238E27FC236}">
                <a16:creationId xmlns:a16="http://schemas.microsoft.com/office/drawing/2014/main" id="{6EF2CBAF-42D6-C751-F3B2-1D326C130E67}"/>
              </a:ext>
            </a:extLst>
          </p:cNvPr>
          <p:cNvPicPr>
            <a:picLocks noChangeAspect="1"/>
          </p:cNvPicPr>
          <p:nvPr/>
        </p:nvPicPr>
        <p:blipFill>
          <a:blip r:embed="rId8" cstate="print">
            <a:extLst>
              <a:ext uri="{28A0092B-C50C-407E-A947-70E740481C1C}">
                <a14:useLocalDpi xmlns:a14="http://schemas.microsoft.com/office/drawing/2010/main" val="0"/>
              </a:ext>
            </a:extLst>
          </a:blip>
          <a:srcRect l="12488" t="2645" r="13777" b="24680"/>
          <a:stretch/>
        </p:blipFill>
        <p:spPr>
          <a:xfrm>
            <a:off x="2653559" y="5143012"/>
            <a:ext cx="1299363" cy="1280160"/>
          </a:xfrm>
          <a:prstGeom prst="ellipse">
            <a:avLst/>
          </a:prstGeom>
        </p:spPr>
      </p:pic>
    </p:spTree>
    <p:extLst>
      <p:ext uri="{BB962C8B-B14F-4D97-AF65-F5344CB8AC3E}">
        <p14:creationId xmlns:p14="http://schemas.microsoft.com/office/powerpoint/2010/main" val="4905164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4" descr="http://images.placesonline.com/photos/22980_california_state_capitol_and_museum_sacrament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5226710"/>
            <a:ext cx="3380281" cy="1823668"/>
          </a:xfrm>
          <a:prstGeom prst="rect">
            <a:avLst/>
          </a:prstGeom>
          <a:noFill/>
          <a:effectLst>
            <a:outerShdw blurRad="50800" dist="1016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title"/>
          </p:nvPr>
        </p:nvSpPr>
        <p:spPr>
          <a:xfrm>
            <a:off x="502920" y="0"/>
            <a:ext cx="9052560" cy="914400"/>
          </a:xfrm>
        </p:spPr>
        <p:txBody>
          <a:bodyPr>
            <a:normAutofit/>
          </a:bodyPr>
          <a:lstStyle/>
          <a:p>
            <a:r>
              <a:rPr lang="en-US" sz="3200" dirty="0"/>
              <a:t>Overview of TPA</a:t>
            </a:r>
          </a:p>
        </p:txBody>
      </p:sp>
      <p:pic>
        <p:nvPicPr>
          <p:cNvPr id="13" name="Picture 2" descr="http://www.mocktheclock5k.com/images/bethesda-washington-dc.jpg"/>
          <p:cNvPicPr>
            <a:picLocks noChangeAspect="1" noChangeArrowheads="1"/>
          </p:cNvPicPr>
          <p:nvPr/>
        </p:nvPicPr>
        <p:blipFill rotWithShape="1">
          <a:blip r:embed="rId4">
            <a:extLst>
              <a:ext uri="{28A0092B-C50C-407E-A947-70E740481C1C}">
                <a14:useLocalDpi xmlns:a14="http://schemas.microsoft.com/office/drawing/2010/main" val="0"/>
              </a:ext>
            </a:extLst>
          </a:blip>
          <a:srcRect r="28125"/>
          <a:stretch/>
        </p:blipFill>
        <p:spPr bwMode="auto">
          <a:xfrm>
            <a:off x="5638800" y="5226710"/>
            <a:ext cx="3352800" cy="1823668"/>
          </a:xfrm>
          <a:prstGeom prst="rect">
            <a:avLst/>
          </a:prstGeom>
          <a:noFill/>
          <a:effectLst>
            <a:outerShdw blurRad="50800" dist="1016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8" name="Content Placeholder 2"/>
          <p:cNvSpPr>
            <a:spLocks noGrp="1"/>
          </p:cNvSpPr>
          <p:nvPr>
            <p:ph idx="4294967295"/>
          </p:nvPr>
        </p:nvSpPr>
        <p:spPr>
          <a:xfrm>
            <a:off x="359410" y="1447800"/>
            <a:ext cx="9339580" cy="4191000"/>
          </a:xfrm>
          <a:prstGeom prst="rect">
            <a:avLst/>
          </a:prstGeom>
        </p:spPr>
        <p:txBody>
          <a:bodyPr>
            <a:noAutofit/>
          </a:bodyPr>
          <a:lstStyle/>
          <a:p>
            <a:pPr marL="0" indent="0" algn="just">
              <a:spcBef>
                <a:spcPts val="1800"/>
              </a:spcBef>
              <a:buNone/>
            </a:pPr>
            <a:r>
              <a:rPr lang="en-US" sz="2000" dirty="0">
                <a:latin typeface="Arial" pitchFamily="34" charset="0"/>
                <a:cs typeface="Arial" pitchFamily="34" charset="0"/>
              </a:rPr>
              <a:t>Townsend Public Affairs, Inc. (TPA) was founded in 1998 by Christopher Townsend with a mission to support organizations that improve our communities.</a:t>
            </a:r>
          </a:p>
          <a:p>
            <a:pPr marL="0" indent="0" algn="just">
              <a:spcBef>
                <a:spcPts val="1800"/>
              </a:spcBef>
              <a:buNone/>
            </a:pPr>
            <a:r>
              <a:rPr lang="en-US" sz="2000" dirty="0">
                <a:latin typeface="Arial" pitchFamily="34" charset="0"/>
                <a:cs typeface="Arial" pitchFamily="34" charset="0"/>
              </a:rPr>
              <a:t>TPA represents local public agencies, such as cities, counties, transportation agencies, water and sanitation districts, school districts, community college districts, park and recreation districts, and other special districts, as well as nonprofit organizations.</a:t>
            </a:r>
          </a:p>
          <a:p>
            <a:pPr marL="0" indent="0" algn="just">
              <a:spcBef>
                <a:spcPts val="1800"/>
              </a:spcBef>
              <a:buNone/>
            </a:pPr>
            <a:r>
              <a:rPr lang="en-US" sz="2000" dirty="0">
                <a:latin typeface="Arial" pitchFamily="34" charset="0"/>
                <a:cs typeface="Arial" pitchFamily="34" charset="0"/>
              </a:rPr>
              <a:t>TPA is the only Top Ten lobbying firm in California that specializes in both legislative advocacy </a:t>
            </a:r>
            <a:r>
              <a:rPr lang="en-US" sz="2000" b="1" dirty="0">
                <a:latin typeface="Arial" pitchFamily="34" charset="0"/>
                <a:cs typeface="Arial" pitchFamily="34" charset="0"/>
              </a:rPr>
              <a:t>AND</a:t>
            </a:r>
            <a:r>
              <a:rPr lang="en-US" sz="2000" dirty="0">
                <a:latin typeface="Arial" pitchFamily="34" charset="0"/>
                <a:cs typeface="Arial" pitchFamily="34" charset="0"/>
              </a:rPr>
              <a:t> grant funding in Sacramento </a:t>
            </a:r>
            <a:r>
              <a:rPr lang="en-US" sz="2000" b="1" dirty="0">
                <a:latin typeface="Arial" pitchFamily="34" charset="0"/>
                <a:cs typeface="Arial" pitchFamily="34" charset="0"/>
              </a:rPr>
              <a:t>AND</a:t>
            </a:r>
            <a:r>
              <a:rPr lang="en-US" sz="2000" dirty="0">
                <a:latin typeface="Arial" pitchFamily="34" charset="0"/>
                <a:cs typeface="Arial" pitchFamily="34" charset="0"/>
              </a:rPr>
              <a:t> Washington, DC.</a:t>
            </a:r>
          </a:p>
          <a:p>
            <a:pPr marL="0" indent="0" algn="just">
              <a:spcBef>
                <a:spcPts val="1800"/>
              </a:spcBef>
              <a:buNone/>
            </a:pPr>
            <a:r>
              <a:rPr lang="en-US" sz="2000" dirty="0">
                <a:latin typeface="Arial" pitchFamily="34" charset="0"/>
                <a:cs typeface="Arial" pitchFamily="34" charset="0"/>
              </a:rPr>
              <a:t>TPA has secured over </a:t>
            </a:r>
            <a:r>
              <a:rPr lang="en-US" sz="2000" b="1" dirty="0">
                <a:latin typeface="Arial" pitchFamily="34" charset="0"/>
                <a:cs typeface="Arial" pitchFamily="34" charset="0"/>
              </a:rPr>
              <a:t>$3.2 billion </a:t>
            </a:r>
            <a:r>
              <a:rPr lang="en-US" sz="2000" dirty="0">
                <a:latin typeface="Arial" pitchFamily="34" charset="0"/>
                <a:cs typeface="Arial" pitchFamily="34" charset="0"/>
              </a:rPr>
              <a:t>in public sector funding for our clients.</a:t>
            </a:r>
          </a:p>
          <a:p>
            <a:pPr>
              <a:spcBef>
                <a:spcPts val="1800"/>
              </a:spcBef>
            </a:pPr>
            <a:endParaRPr lang="en-US" sz="2000" dirty="0">
              <a:latin typeface="Arial" pitchFamily="34" charset="0"/>
              <a:cs typeface="Arial" pitchFamily="34" charset="0"/>
            </a:endParaRPr>
          </a:p>
          <a:p>
            <a:pPr marL="0" indent="0">
              <a:spcBef>
                <a:spcPts val="1800"/>
              </a:spcBef>
              <a:buNone/>
            </a:pPr>
            <a:endParaRPr lang="en-US" sz="2000" dirty="0">
              <a:latin typeface="Arial" pitchFamily="34" charset="0"/>
              <a:cs typeface="Arial" pitchFamily="34" charset="0"/>
            </a:endParaRPr>
          </a:p>
          <a:p>
            <a:pPr marL="0" indent="0">
              <a:spcBef>
                <a:spcPts val="1800"/>
              </a:spcBef>
              <a:buNone/>
            </a:pPr>
            <a:endParaRPr lang="en-US" sz="2000" dirty="0">
              <a:latin typeface="Arial" pitchFamily="34" charset="0"/>
              <a:cs typeface="Arial" pitchFamily="34" charset="0"/>
            </a:endParaRPr>
          </a:p>
          <a:p>
            <a:pPr marL="0" indent="0" algn="just">
              <a:spcBef>
                <a:spcPts val="1800"/>
              </a:spcBef>
              <a:buNone/>
            </a:pPr>
            <a:endParaRPr lang="en-US" sz="2000" dirty="0">
              <a:latin typeface="Arial" pitchFamily="34" charset="0"/>
              <a:cs typeface="Arial" pitchFamily="34" charset="0"/>
            </a:endParaRPr>
          </a:p>
        </p:txBody>
      </p:sp>
      <p:sp>
        <p:nvSpPr>
          <p:cNvPr id="2" name="Date Placeholder 1">
            <a:extLst>
              <a:ext uri="{FF2B5EF4-FFF2-40B4-BE49-F238E27FC236}">
                <a16:creationId xmlns:a16="http://schemas.microsoft.com/office/drawing/2014/main" id="{47FD884F-109E-94A9-B350-73E78652A820}"/>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3084770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Arrow: Bent 12">
            <a:extLst>
              <a:ext uri="{FF2B5EF4-FFF2-40B4-BE49-F238E27FC236}">
                <a16:creationId xmlns:a16="http://schemas.microsoft.com/office/drawing/2014/main" id="{7D61168B-B564-3E8C-EF55-6AFA28341554}"/>
              </a:ext>
            </a:extLst>
          </p:cNvPr>
          <p:cNvSpPr/>
          <p:nvPr/>
        </p:nvSpPr>
        <p:spPr>
          <a:xfrm rot="5400000">
            <a:off x="5823555" y="2580329"/>
            <a:ext cx="1359764" cy="1251978"/>
          </a:xfrm>
          <a:prstGeom prst="bentArrow">
            <a:avLst>
              <a:gd name="adj1" fmla="val 25000"/>
              <a:gd name="adj2" fmla="val 25000"/>
              <a:gd name="adj3" fmla="val 25000"/>
              <a:gd name="adj4" fmla="val 29303"/>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59AC03E1-2FAA-20D8-5716-3843C1293624}"/>
              </a:ext>
            </a:extLst>
          </p:cNvPr>
          <p:cNvSpPr>
            <a:spLocks noGrp="1"/>
          </p:cNvSpPr>
          <p:nvPr>
            <p:ph type="title"/>
          </p:nvPr>
        </p:nvSpPr>
        <p:spPr/>
        <p:txBody>
          <a:bodyPr>
            <a:noAutofit/>
          </a:bodyPr>
          <a:lstStyle/>
          <a:p>
            <a:br>
              <a:rPr lang="en-US" sz="3200" dirty="0"/>
            </a:br>
            <a:r>
              <a:rPr lang="en-US" sz="3200" dirty="0"/>
              <a:t>TPA Mission for the City of Gardena</a:t>
            </a:r>
            <a:br>
              <a:rPr lang="en-US" sz="3200" dirty="0"/>
            </a:br>
            <a:endParaRPr lang="en-US" sz="3200" dirty="0"/>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2788B5AF-9680-484E-EC8F-EFDB2DC3B5CD}"/>
                  </a:ext>
                </a:extLst>
              </p14:cNvPr>
              <p14:cNvContentPartPr/>
              <p14:nvPr/>
            </p14:nvContentPartPr>
            <p14:xfrm>
              <a:off x="6355396" y="2224689"/>
              <a:ext cx="19080" cy="12960"/>
            </p14:xfrm>
          </p:contentPart>
        </mc:Choice>
        <mc:Fallback xmlns="">
          <p:pic>
            <p:nvPicPr>
              <p:cNvPr id="5" name="Ink 4">
                <a:extLst>
                  <a:ext uri="{FF2B5EF4-FFF2-40B4-BE49-F238E27FC236}">
                    <a16:creationId xmlns:a16="http://schemas.microsoft.com/office/drawing/2014/main" id="{2788B5AF-9680-484E-EC8F-EFDB2DC3B5CD}"/>
                  </a:ext>
                </a:extLst>
              </p:cNvPr>
              <p:cNvPicPr/>
              <p:nvPr/>
            </p:nvPicPr>
            <p:blipFill>
              <a:blip r:embed="rId3"/>
              <a:stretch>
                <a:fillRect/>
              </a:stretch>
            </p:blipFill>
            <p:spPr>
              <a:xfrm>
                <a:off x="6339916" y="2209569"/>
                <a:ext cx="49680" cy="43200"/>
              </a:xfrm>
              <a:prstGeom prst="rect">
                <a:avLst/>
              </a:prstGeom>
            </p:spPr>
          </p:pic>
        </mc:Fallback>
      </mc:AlternateContent>
      <p:sp>
        <p:nvSpPr>
          <p:cNvPr id="7" name="Date Placeholder 1">
            <a:extLst>
              <a:ext uri="{FF2B5EF4-FFF2-40B4-BE49-F238E27FC236}">
                <a16:creationId xmlns:a16="http://schemas.microsoft.com/office/drawing/2014/main" id="{91C84999-8485-BEEF-FA29-A21E293DC291}"/>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9" name="TextBox 8">
            <a:extLst>
              <a:ext uri="{FF2B5EF4-FFF2-40B4-BE49-F238E27FC236}">
                <a16:creationId xmlns:a16="http://schemas.microsoft.com/office/drawing/2014/main" id="{2FEDF42E-D491-BF3B-3138-617A1A71ADD2}"/>
              </a:ext>
            </a:extLst>
          </p:cNvPr>
          <p:cNvSpPr txBox="1"/>
          <p:nvPr/>
        </p:nvSpPr>
        <p:spPr>
          <a:xfrm>
            <a:off x="4465320" y="4558257"/>
            <a:ext cx="5043486" cy="1692771"/>
          </a:xfrm>
          <a:prstGeom prst="rect">
            <a:avLst/>
          </a:prstGeom>
        </p:spPr>
        <p:txBody>
          <a:bodyPr vert="horz" lIns="101882" tIns="50941" rIns="101882" bIns="50941" rtlCol="0">
            <a:noAutofit/>
          </a:bodyPr>
          <a:lstStyle>
            <a:lvl1pPr indent="0">
              <a:spcBef>
                <a:spcPct val="20000"/>
              </a:spcBef>
              <a:buFont typeface="Arial" pitchFamily="34" charset="0"/>
              <a:buNone/>
              <a:defRPr sz="2600">
                <a:latin typeface="Arial" panose="020B0604020202020204" pitchFamily="34" charset="0"/>
                <a:cs typeface="Arial" panose="020B0604020202020204" pitchFamily="34" charset="0"/>
              </a:defRPr>
            </a:lvl1pPr>
            <a:lvl2pPr marL="827795" indent="-318383">
              <a:spcBef>
                <a:spcPct val="20000"/>
              </a:spcBef>
              <a:buFont typeface="Arial" pitchFamily="34" charset="0"/>
              <a:buChar char="–"/>
              <a:defRPr sz="3100"/>
            </a:lvl2pPr>
            <a:lvl3pPr marL="1273531" indent="-254706">
              <a:spcBef>
                <a:spcPct val="20000"/>
              </a:spcBef>
              <a:buFont typeface="Arial" pitchFamily="34" charset="0"/>
              <a:buChar char="•"/>
              <a:defRPr sz="2700"/>
            </a:lvl3pPr>
            <a:lvl4pPr marL="1782943" indent="-254706">
              <a:spcBef>
                <a:spcPct val="20000"/>
              </a:spcBef>
              <a:buFont typeface="Arial" pitchFamily="34" charset="0"/>
              <a:buChar char="–"/>
              <a:defRPr sz="2200"/>
            </a:lvl4pPr>
            <a:lvl5pPr marL="2292355" indent="-254706">
              <a:spcBef>
                <a:spcPct val="20000"/>
              </a:spcBef>
              <a:buFont typeface="Arial" pitchFamily="34" charset="0"/>
              <a:buChar char="»"/>
              <a:defRPr sz="2200"/>
            </a:lvl5pPr>
            <a:lvl6pPr marL="2801767" indent="-254706">
              <a:spcBef>
                <a:spcPct val="20000"/>
              </a:spcBef>
              <a:buFont typeface="Arial" pitchFamily="34" charset="0"/>
              <a:buChar char="•"/>
              <a:defRPr sz="2200"/>
            </a:lvl6pPr>
            <a:lvl7pPr marL="3311180" indent="-254706">
              <a:spcBef>
                <a:spcPct val="20000"/>
              </a:spcBef>
              <a:buFont typeface="Arial" pitchFamily="34" charset="0"/>
              <a:buChar char="•"/>
              <a:defRPr sz="2200"/>
            </a:lvl7pPr>
            <a:lvl8pPr marL="3820592" indent="-254706">
              <a:spcBef>
                <a:spcPct val="20000"/>
              </a:spcBef>
              <a:buFont typeface="Arial" pitchFamily="34" charset="0"/>
              <a:buChar char="•"/>
              <a:defRPr sz="2200"/>
            </a:lvl8pPr>
            <a:lvl9pPr marL="4330004" indent="-254706">
              <a:spcBef>
                <a:spcPct val="20000"/>
              </a:spcBef>
              <a:buFont typeface="Arial" pitchFamily="34" charset="0"/>
              <a:buChar char="•"/>
              <a:defRPr sz="2200"/>
            </a:lvl9pPr>
          </a:lstStyle>
          <a:p>
            <a:endParaRPr lang="en-US" dirty="0"/>
          </a:p>
        </p:txBody>
      </p:sp>
      <p:sp>
        <p:nvSpPr>
          <p:cNvPr id="10" name="Rectangle: Rounded Corners 9">
            <a:extLst>
              <a:ext uri="{FF2B5EF4-FFF2-40B4-BE49-F238E27FC236}">
                <a16:creationId xmlns:a16="http://schemas.microsoft.com/office/drawing/2014/main" id="{8E7ADEC6-017D-F83F-72D3-F38E370C3C09}"/>
              </a:ext>
            </a:extLst>
          </p:cNvPr>
          <p:cNvSpPr/>
          <p:nvPr/>
        </p:nvSpPr>
        <p:spPr>
          <a:xfrm>
            <a:off x="381000" y="1904062"/>
            <a:ext cx="5628607" cy="1470178"/>
          </a:xfrm>
          <a:prstGeom prst="roundRect">
            <a:avLst/>
          </a:prstGeom>
          <a:solidFill>
            <a:srgbClr val="309DE0"/>
          </a:solidFill>
        </p:spPr>
        <p:style>
          <a:lnRef idx="2">
            <a:schemeClr val="lt1">
              <a:hueOff val="0"/>
              <a:satOff val="0"/>
              <a:lumOff val="0"/>
              <a:alphaOff val="0"/>
            </a:schemeClr>
          </a:lnRef>
          <a:fillRef idx="1">
            <a:scrgbClr r="0" g="0" b="0"/>
          </a:fillRef>
          <a:effectRef idx="0">
            <a:schemeClr val="accent1">
              <a:shade val="50000"/>
              <a:hueOff val="0"/>
              <a:satOff val="0"/>
              <a:lumOff val="0"/>
              <a:alphaOff val="0"/>
            </a:schemeClr>
          </a:effectRef>
          <a:fontRef idx="minor">
            <a:schemeClr val="lt1"/>
          </a:fontRef>
        </p:style>
        <p:txBody>
          <a:bodyPr spcFirstLastPara="0" vert="horz" wrap="square" lIns="317675" tIns="74934" rIns="317675" bIns="74934" numCol="1" spcCol="1270" anchor="ctr" anchorCtr="0">
            <a:noAutofit/>
          </a:bodyPr>
          <a:lstStyle/>
          <a:p>
            <a:pPr marL="0" lvl="0" indent="0" algn="ctr" defTabSz="1244600">
              <a:lnSpc>
                <a:spcPct val="90000"/>
              </a:lnSpc>
              <a:spcBef>
                <a:spcPct val="0"/>
              </a:spcBef>
              <a:spcAft>
                <a:spcPct val="35000"/>
              </a:spcAft>
              <a:buNone/>
            </a:pPr>
            <a:r>
              <a:rPr lang="en-US" kern="1200" dirty="0">
                <a:latin typeface="Arial" panose="020B0604020202020204" pitchFamily="34" charset="0"/>
                <a:cs typeface="Arial" panose="020B0604020202020204" pitchFamily="34" charset="0"/>
              </a:rPr>
              <a:t>TPA was hired by the City of Gardena in March of 2022 to help secure state and federal funding for its priority projects.</a:t>
            </a:r>
            <a:endParaRPr lang="en-US" kern="1200" dirty="0"/>
          </a:p>
        </p:txBody>
      </p:sp>
      <p:pic>
        <p:nvPicPr>
          <p:cNvPr id="2050" name="Picture 2" descr="Wow Word in Bursting Comic Cloud. Pop Ar Graphic by microvectorone ·  Creative Fabrica">
            <a:extLst>
              <a:ext uri="{FF2B5EF4-FFF2-40B4-BE49-F238E27FC236}">
                <a16:creationId xmlns:a16="http://schemas.microsoft.com/office/drawing/2014/main" id="{0326101D-1C37-C19B-F755-EAC8FDF53A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93" y="4038150"/>
            <a:ext cx="3952207" cy="263707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Rounded Corners 11">
            <a:extLst>
              <a:ext uri="{FF2B5EF4-FFF2-40B4-BE49-F238E27FC236}">
                <a16:creationId xmlns:a16="http://schemas.microsoft.com/office/drawing/2014/main" id="{C3A5D4CC-E986-9376-836E-BC6D67EDA95F}"/>
              </a:ext>
            </a:extLst>
          </p:cNvPr>
          <p:cNvSpPr/>
          <p:nvPr/>
        </p:nvSpPr>
        <p:spPr>
          <a:xfrm>
            <a:off x="4038600" y="3962400"/>
            <a:ext cx="5627796" cy="2828818"/>
          </a:xfrm>
          <a:prstGeom prst="roundRect">
            <a:avLst>
              <a:gd name="adj" fmla="val 12131"/>
            </a:avLst>
          </a:prstGeom>
          <a:solidFill>
            <a:srgbClr val="125077"/>
          </a:solidFill>
        </p:spPr>
        <p:style>
          <a:lnRef idx="2">
            <a:schemeClr val="lt1">
              <a:hueOff val="0"/>
              <a:satOff val="0"/>
              <a:lumOff val="0"/>
              <a:alphaOff val="0"/>
            </a:schemeClr>
          </a:lnRef>
          <a:fillRef idx="1">
            <a:scrgbClr r="0" g="0" b="0"/>
          </a:fillRef>
          <a:effectRef idx="0">
            <a:schemeClr val="accent1">
              <a:shade val="50000"/>
              <a:hueOff val="361436"/>
              <a:satOff val="-7560"/>
              <a:lumOff val="42063"/>
              <a:alphaOff val="0"/>
            </a:schemeClr>
          </a:effectRef>
          <a:fontRef idx="minor">
            <a:schemeClr val="lt1"/>
          </a:fontRef>
        </p:style>
        <p:txBody>
          <a:bodyPr spcFirstLastPara="0" vert="horz" wrap="square" lIns="317675" tIns="74934" rIns="317675" bIns="74934" numCol="1" spcCol="1270" anchor="ctr" anchorCtr="0">
            <a:noAutofit/>
          </a:bodyPr>
          <a:lstStyle/>
          <a:p>
            <a:pPr marL="0" lvl="0" indent="0" algn="ctr" defTabSz="977900">
              <a:spcBef>
                <a:spcPts val="1200"/>
              </a:spcBef>
              <a:spcAft>
                <a:spcPts val="1200"/>
              </a:spcAft>
              <a:buNone/>
            </a:pPr>
            <a:r>
              <a:rPr lang="en-US" kern="1200" dirty="0">
                <a:latin typeface="Arial" panose="020B0604020202020204" pitchFamily="34" charset="0"/>
                <a:cs typeface="Arial" panose="020B0604020202020204" pitchFamily="34" charset="0"/>
              </a:rPr>
              <a:t>Since 2022, TPA partnered with the City to develop, strategize, advocate, and help secure numerous major wins with our elected leaders in Sacramento and in Washington, DC totaling </a:t>
            </a:r>
            <a:br>
              <a:rPr lang="en-US" kern="1200" dirty="0">
                <a:latin typeface="Arial" panose="020B0604020202020204" pitchFamily="34" charset="0"/>
                <a:cs typeface="Arial" panose="020B0604020202020204" pitchFamily="34" charset="0"/>
              </a:rPr>
            </a:br>
            <a:r>
              <a:rPr lang="en-US" sz="2400" b="1" i="1" kern="1200" dirty="0">
                <a:latin typeface="Arial" panose="020B0604020202020204" pitchFamily="34" charset="0"/>
                <a:cs typeface="Arial" panose="020B0604020202020204" pitchFamily="34" charset="0"/>
              </a:rPr>
              <a:t>$12,122,410*</a:t>
            </a:r>
            <a:br>
              <a:rPr lang="en-US" sz="2400" b="1" i="1" kern="1200" dirty="0">
                <a:latin typeface="Arial" panose="020B0604020202020204" pitchFamily="34" charset="0"/>
                <a:cs typeface="Arial" panose="020B0604020202020204" pitchFamily="34" charset="0"/>
              </a:rPr>
            </a:br>
            <a:endParaRPr lang="en-US" i="1"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4066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75D9EC9-6371-A572-1833-B9D556D86E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B68A75-74C7-E640-AFC5-355FBB61639A}"/>
              </a:ext>
            </a:extLst>
          </p:cNvPr>
          <p:cNvSpPr>
            <a:spLocks noGrp="1"/>
          </p:cNvSpPr>
          <p:nvPr>
            <p:ph type="title"/>
          </p:nvPr>
        </p:nvSpPr>
        <p:spPr/>
        <p:txBody>
          <a:bodyPr>
            <a:noAutofit/>
          </a:bodyPr>
          <a:lstStyle/>
          <a:p>
            <a:br>
              <a:rPr lang="en-US" sz="3200" dirty="0"/>
            </a:br>
            <a:r>
              <a:rPr lang="en-US" sz="3200" dirty="0"/>
              <a:t>TPA Mission for the City of Gardena</a:t>
            </a:r>
            <a:br>
              <a:rPr lang="en-US" sz="3200" dirty="0"/>
            </a:br>
            <a:endParaRPr lang="en-US" sz="3200" dirty="0"/>
          </a:p>
        </p:txBody>
      </p:sp>
      <p:sp>
        <p:nvSpPr>
          <p:cNvPr id="7" name="Date Placeholder 1">
            <a:extLst>
              <a:ext uri="{FF2B5EF4-FFF2-40B4-BE49-F238E27FC236}">
                <a16:creationId xmlns:a16="http://schemas.microsoft.com/office/drawing/2014/main" id="{C2575A6F-5073-6E06-D064-17C3F252909E}"/>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pic>
        <p:nvPicPr>
          <p:cNvPr id="1028" name="Picture 4" descr="4,600+ Money Growth Chart Stock Photos, Pictures &amp; Royalty-Free Images -  iStock | Money growth chart business">
            <a:extLst>
              <a:ext uri="{FF2B5EF4-FFF2-40B4-BE49-F238E27FC236}">
                <a16:creationId xmlns:a16="http://schemas.microsoft.com/office/drawing/2014/main" id="{B0B09E89-0A6E-CF0D-69A4-F2CB798EE4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9900" y="2436080"/>
            <a:ext cx="4508500" cy="3381375"/>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21" name="Ink 20">
                <a:extLst>
                  <a:ext uri="{FF2B5EF4-FFF2-40B4-BE49-F238E27FC236}">
                    <a16:creationId xmlns:a16="http://schemas.microsoft.com/office/drawing/2014/main" id="{07CF1A40-2A46-6D99-7B42-C1EACDEA88EA}"/>
                  </a:ext>
                </a:extLst>
              </p14:cNvPr>
              <p14:cNvContentPartPr/>
              <p14:nvPr/>
            </p14:nvContentPartPr>
            <p14:xfrm>
              <a:off x="3000360" y="2247327"/>
              <a:ext cx="19080" cy="12960"/>
            </p14:xfrm>
          </p:contentPart>
        </mc:Choice>
        <mc:Fallback xmlns="">
          <p:pic>
            <p:nvPicPr>
              <p:cNvPr id="21" name="Ink 20">
                <a:extLst>
                  <a:ext uri="{FF2B5EF4-FFF2-40B4-BE49-F238E27FC236}">
                    <a16:creationId xmlns:a16="http://schemas.microsoft.com/office/drawing/2014/main" id="{07CF1A40-2A46-6D99-7B42-C1EACDEA88EA}"/>
                  </a:ext>
                </a:extLst>
              </p:cNvPr>
              <p:cNvPicPr/>
              <p:nvPr/>
            </p:nvPicPr>
            <p:blipFill>
              <a:blip r:embed="rId4"/>
              <a:stretch>
                <a:fillRect/>
              </a:stretch>
            </p:blipFill>
            <p:spPr>
              <a:xfrm>
                <a:off x="2984880" y="2231405"/>
                <a:ext cx="49680" cy="44434"/>
              </a:xfrm>
              <a:prstGeom prst="rect">
                <a:avLst/>
              </a:prstGeom>
            </p:spPr>
          </p:pic>
        </mc:Fallback>
      </mc:AlternateContent>
      <p:grpSp>
        <p:nvGrpSpPr>
          <p:cNvPr id="3" name="Group 2">
            <a:extLst>
              <a:ext uri="{FF2B5EF4-FFF2-40B4-BE49-F238E27FC236}">
                <a16:creationId xmlns:a16="http://schemas.microsoft.com/office/drawing/2014/main" id="{28FB0E10-7E9C-966F-E64D-CB861E9F4EDC}"/>
              </a:ext>
            </a:extLst>
          </p:cNvPr>
          <p:cNvGrpSpPr/>
          <p:nvPr/>
        </p:nvGrpSpPr>
        <p:grpSpPr>
          <a:xfrm>
            <a:off x="1057873" y="4352084"/>
            <a:ext cx="3886200" cy="1061036"/>
            <a:chOff x="1066800" y="4272964"/>
            <a:chExt cx="3886200" cy="1061036"/>
          </a:xfrm>
        </p:grpSpPr>
        <p:sp>
          <p:nvSpPr>
            <p:cNvPr id="22" name="TextBox 21">
              <a:extLst>
                <a:ext uri="{FF2B5EF4-FFF2-40B4-BE49-F238E27FC236}">
                  <a16:creationId xmlns:a16="http://schemas.microsoft.com/office/drawing/2014/main" id="{BB734F9E-7FB5-383A-3B41-173D5B9D05DF}"/>
                </a:ext>
              </a:extLst>
            </p:cNvPr>
            <p:cNvSpPr txBox="1"/>
            <p:nvPr/>
          </p:nvSpPr>
          <p:spPr>
            <a:xfrm>
              <a:off x="1971720" y="4872335"/>
              <a:ext cx="2076360" cy="461665"/>
            </a:xfrm>
            <a:prstGeom prst="rect">
              <a:avLst/>
            </a:prstGeom>
            <a:noFill/>
          </p:spPr>
          <p:txBody>
            <a:bodyPr wrap="square">
              <a:spAutoFit/>
            </a:bodyPr>
            <a:lstStyle/>
            <a:p>
              <a:pPr lvl="0" algn="ctr"/>
              <a:r>
                <a:rPr lang="en-US" sz="2400" b="1" i="1" dirty="0">
                  <a:solidFill>
                    <a:srgbClr val="009900"/>
                  </a:solidFill>
                  <a:latin typeface="Arial" panose="020B0604020202020204" pitchFamily="34" charset="0"/>
                  <a:cs typeface="Arial" panose="020B0604020202020204" pitchFamily="34" charset="0"/>
                </a:rPr>
                <a:t>$12,122,410*</a:t>
              </a:r>
              <a:endParaRPr lang="en-US" sz="2400" dirty="0">
                <a:solidFill>
                  <a:srgbClr val="009900"/>
                </a:solidFill>
              </a:endParaRPr>
            </a:p>
          </p:txBody>
        </p:sp>
        <p:sp>
          <p:nvSpPr>
            <p:cNvPr id="24" name="Rectangle: Rounded Corners 23">
              <a:extLst>
                <a:ext uri="{FF2B5EF4-FFF2-40B4-BE49-F238E27FC236}">
                  <a16:creationId xmlns:a16="http://schemas.microsoft.com/office/drawing/2014/main" id="{C4AEC855-857D-042D-BC39-82C23345AE64}"/>
                </a:ext>
              </a:extLst>
            </p:cNvPr>
            <p:cNvSpPr/>
            <p:nvPr/>
          </p:nvSpPr>
          <p:spPr>
            <a:xfrm>
              <a:off x="1066800" y="4272964"/>
              <a:ext cx="3886200" cy="413808"/>
            </a:xfrm>
            <a:prstGeom prst="round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AMOUNT TPA SECURED</a:t>
              </a:r>
            </a:p>
          </p:txBody>
        </p:sp>
      </p:grpSp>
      <p:grpSp>
        <p:nvGrpSpPr>
          <p:cNvPr id="5" name="Group 4">
            <a:extLst>
              <a:ext uri="{FF2B5EF4-FFF2-40B4-BE49-F238E27FC236}">
                <a16:creationId xmlns:a16="http://schemas.microsoft.com/office/drawing/2014/main" id="{FFB0E001-93D7-4F29-F695-826A036F4E42}"/>
              </a:ext>
            </a:extLst>
          </p:cNvPr>
          <p:cNvGrpSpPr/>
          <p:nvPr/>
        </p:nvGrpSpPr>
        <p:grpSpPr>
          <a:xfrm>
            <a:off x="1057873" y="5758215"/>
            <a:ext cx="3886200" cy="1252185"/>
            <a:chOff x="1066800" y="5758215"/>
            <a:chExt cx="3886200" cy="1252185"/>
          </a:xfrm>
        </p:grpSpPr>
        <p:sp>
          <p:nvSpPr>
            <p:cNvPr id="25" name="Rectangle: Rounded Corners 24">
              <a:extLst>
                <a:ext uri="{FF2B5EF4-FFF2-40B4-BE49-F238E27FC236}">
                  <a16:creationId xmlns:a16="http://schemas.microsoft.com/office/drawing/2014/main" id="{352EBB13-2874-A40A-C682-6E68E24084E5}"/>
                </a:ext>
              </a:extLst>
            </p:cNvPr>
            <p:cNvSpPr/>
            <p:nvPr/>
          </p:nvSpPr>
          <p:spPr>
            <a:xfrm>
              <a:off x="1066800" y="5758215"/>
              <a:ext cx="3886200" cy="413808"/>
            </a:xfrm>
            <a:prstGeom prst="round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RETURN ON INVESTMENT</a:t>
              </a:r>
            </a:p>
          </p:txBody>
        </p:sp>
        <p:sp>
          <p:nvSpPr>
            <p:cNvPr id="26" name="TextBox 25">
              <a:extLst>
                <a:ext uri="{FF2B5EF4-FFF2-40B4-BE49-F238E27FC236}">
                  <a16:creationId xmlns:a16="http://schemas.microsoft.com/office/drawing/2014/main" id="{EA08D659-A2E3-C2A9-EAB7-9E13FA63E3C8}"/>
                </a:ext>
              </a:extLst>
            </p:cNvPr>
            <p:cNvSpPr txBox="1"/>
            <p:nvPr/>
          </p:nvSpPr>
          <p:spPr>
            <a:xfrm>
              <a:off x="1785960" y="6364069"/>
              <a:ext cx="2447880" cy="646331"/>
            </a:xfrm>
            <a:prstGeom prst="rect">
              <a:avLst/>
            </a:prstGeom>
            <a:noFill/>
          </p:spPr>
          <p:txBody>
            <a:bodyPr wrap="square">
              <a:spAutoFit/>
            </a:bodyPr>
            <a:lstStyle/>
            <a:p>
              <a:pPr lvl="0" algn="ctr"/>
              <a:r>
                <a:rPr lang="en-US" sz="3600" b="1" i="1" dirty="0">
                  <a:solidFill>
                    <a:srgbClr val="009900"/>
                  </a:solidFill>
                  <a:latin typeface="Arial" panose="020B0604020202020204" pitchFamily="34" charset="0"/>
                  <a:cs typeface="Arial" panose="020B0604020202020204" pitchFamily="34" charset="0"/>
                </a:rPr>
                <a:t>+ 4,710%</a:t>
              </a:r>
              <a:endParaRPr lang="en-US" sz="3600" dirty="0">
                <a:solidFill>
                  <a:srgbClr val="009900"/>
                </a:solidFill>
              </a:endParaRPr>
            </a:p>
          </p:txBody>
        </p:sp>
      </p:grpSp>
      <p:grpSp>
        <p:nvGrpSpPr>
          <p:cNvPr id="4" name="Group 3">
            <a:extLst>
              <a:ext uri="{FF2B5EF4-FFF2-40B4-BE49-F238E27FC236}">
                <a16:creationId xmlns:a16="http://schemas.microsoft.com/office/drawing/2014/main" id="{3861C5E7-718A-7C70-E2E5-92BD8EFD0ECC}"/>
              </a:ext>
            </a:extLst>
          </p:cNvPr>
          <p:cNvGrpSpPr/>
          <p:nvPr/>
        </p:nvGrpSpPr>
        <p:grpSpPr>
          <a:xfrm>
            <a:off x="1057873" y="2935895"/>
            <a:ext cx="3886200" cy="1071094"/>
            <a:chOff x="1066800" y="2662706"/>
            <a:chExt cx="3886200" cy="1071094"/>
          </a:xfrm>
        </p:grpSpPr>
        <p:sp>
          <p:nvSpPr>
            <p:cNvPr id="23" name="Rectangle: Rounded Corners 22">
              <a:extLst>
                <a:ext uri="{FF2B5EF4-FFF2-40B4-BE49-F238E27FC236}">
                  <a16:creationId xmlns:a16="http://schemas.microsoft.com/office/drawing/2014/main" id="{0CD9DEF5-15A3-5FE1-318B-CCAD8A753AD4}"/>
                </a:ext>
              </a:extLst>
            </p:cNvPr>
            <p:cNvSpPr/>
            <p:nvPr/>
          </p:nvSpPr>
          <p:spPr>
            <a:xfrm>
              <a:off x="1066800" y="2662706"/>
              <a:ext cx="3886200" cy="413808"/>
            </a:xfrm>
            <a:prstGeom prst="round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TIME OF INVESTMENT</a:t>
              </a:r>
            </a:p>
          </p:txBody>
        </p:sp>
        <p:sp>
          <p:nvSpPr>
            <p:cNvPr id="27" name="TextBox 26">
              <a:extLst>
                <a:ext uri="{FF2B5EF4-FFF2-40B4-BE49-F238E27FC236}">
                  <a16:creationId xmlns:a16="http://schemas.microsoft.com/office/drawing/2014/main" id="{E79712E6-453D-3DC5-A10A-EBF074B5ACE4}"/>
                </a:ext>
              </a:extLst>
            </p:cNvPr>
            <p:cNvSpPr txBox="1"/>
            <p:nvPr/>
          </p:nvSpPr>
          <p:spPr>
            <a:xfrm>
              <a:off x="1971720" y="3272135"/>
              <a:ext cx="2076360" cy="461665"/>
            </a:xfrm>
            <a:prstGeom prst="rect">
              <a:avLst/>
            </a:prstGeom>
            <a:noFill/>
          </p:spPr>
          <p:txBody>
            <a:bodyPr wrap="square">
              <a:spAutoFit/>
            </a:bodyPr>
            <a:lstStyle/>
            <a:p>
              <a:pPr lvl="0" algn="ctr"/>
              <a:r>
                <a:rPr lang="en-US" sz="2400" b="1" i="1" dirty="0">
                  <a:latin typeface="Arial" panose="020B0604020202020204" pitchFamily="34" charset="0"/>
                  <a:cs typeface="Arial" panose="020B0604020202020204" pitchFamily="34" charset="0"/>
                </a:rPr>
                <a:t>36 Months</a:t>
              </a:r>
              <a:endParaRPr lang="en-US" sz="2400" dirty="0"/>
            </a:p>
          </p:txBody>
        </p:sp>
      </p:grpSp>
      <p:grpSp>
        <p:nvGrpSpPr>
          <p:cNvPr id="6" name="Group 5">
            <a:extLst>
              <a:ext uri="{FF2B5EF4-FFF2-40B4-BE49-F238E27FC236}">
                <a16:creationId xmlns:a16="http://schemas.microsoft.com/office/drawing/2014/main" id="{6016D743-10F9-20F7-B602-DF17F88EFD85}"/>
              </a:ext>
            </a:extLst>
          </p:cNvPr>
          <p:cNvGrpSpPr/>
          <p:nvPr/>
        </p:nvGrpSpPr>
        <p:grpSpPr>
          <a:xfrm>
            <a:off x="1057873" y="1519706"/>
            <a:ext cx="3886200" cy="1071094"/>
            <a:chOff x="1066800" y="2662706"/>
            <a:chExt cx="3886200" cy="1071094"/>
          </a:xfrm>
        </p:grpSpPr>
        <p:sp>
          <p:nvSpPr>
            <p:cNvPr id="8" name="Rectangle: Rounded Corners 7">
              <a:extLst>
                <a:ext uri="{FF2B5EF4-FFF2-40B4-BE49-F238E27FC236}">
                  <a16:creationId xmlns:a16="http://schemas.microsoft.com/office/drawing/2014/main" id="{38B290C7-4F33-5732-717A-3D80FD90A77E}"/>
                </a:ext>
              </a:extLst>
            </p:cNvPr>
            <p:cNvSpPr/>
            <p:nvPr/>
          </p:nvSpPr>
          <p:spPr>
            <a:xfrm>
              <a:off x="1066800" y="2662706"/>
              <a:ext cx="3886200" cy="413808"/>
            </a:xfrm>
            <a:prstGeom prst="roundRect">
              <a:avLst/>
            </a:prstGeom>
            <a:solidFill>
              <a:srgbClr val="125077"/>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AMOUNT CITY INVESTED</a:t>
              </a:r>
            </a:p>
          </p:txBody>
        </p:sp>
        <p:sp>
          <p:nvSpPr>
            <p:cNvPr id="9" name="TextBox 8">
              <a:extLst>
                <a:ext uri="{FF2B5EF4-FFF2-40B4-BE49-F238E27FC236}">
                  <a16:creationId xmlns:a16="http://schemas.microsoft.com/office/drawing/2014/main" id="{A5E469C3-C345-1407-123C-01DAC77769D2}"/>
                </a:ext>
              </a:extLst>
            </p:cNvPr>
            <p:cNvSpPr txBox="1"/>
            <p:nvPr/>
          </p:nvSpPr>
          <p:spPr>
            <a:xfrm>
              <a:off x="1971720" y="3272135"/>
              <a:ext cx="2076360" cy="461665"/>
            </a:xfrm>
            <a:prstGeom prst="rect">
              <a:avLst/>
            </a:prstGeom>
            <a:noFill/>
          </p:spPr>
          <p:txBody>
            <a:bodyPr wrap="square">
              <a:spAutoFit/>
            </a:bodyPr>
            <a:lstStyle/>
            <a:p>
              <a:pPr lvl="0" algn="ctr"/>
              <a:r>
                <a:rPr lang="en-US" sz="2400" b="1" i="1" dirty="0">
                  <a:latin typeface="Arial" panose="020B0604020202020204" pitchFamily="34" charset="0"/>
                  <a:cs typeface="Arial" panose="020B0604020202020204" pitchFamily="34" charset="0"/>
                </a:rPr>
                <a:t>$252,000</a:t>
              </a:r>
              <a:endParaRPr lang="en-US" sz="2400" dirty="0"/>
            </a:p>
          </p:txBody>
        </p:sp>
      </p:grpSp>
    </p:spTree>
    <p:extLst>
      <p:ext uri="{BB962C8B-B14F-4D97-AF65-F5344CB8AC3E}">
        <p14:creationId xmlns:p14="http://schemas.microsoft.com/office/powerpoint/2010/main" val="277372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B61FCF-A39E-FD1D-E5B8-CC260012CB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C45F9E-50F9-6E08-FBD4-7F2874B2D958}"/>
              </a:ext>
            </a:extLst>
          </p:cNvPr>
          <p:cNvSpPr>
            <a:spLocks noGrp="1"/>
          </p:cNvSpPr>
          <p:nvPr>
            <p:ph type="title"/>
          </p:nvPr>
        </p:nvSpPr>
        <p:spPr/>
        <p:txBody>
          <a:bodyPr>
            <a:normAutofit/>
          </a:bodyPr>
          <a:lstStyle/>
          <a:p>
            <a:r>
              <a:rPr lang="en-US" sz="3200" dirty="0"/>
              <a:t>Summary of Successes</a:t>
            </a:r>
          </a:p>
        </p:txBody>
      </p:sp>
      <p:pic>
        <p:nvPicPr>
          <p:cNvPr id="1036" name="Picture 12" descr="What Is YOUR Definition of Success? | FlexJobs">
            <a:extLst>
              <a:ext uri="{FF2B5EF4-FFF2-40B4-BE49-F238E27FC236}">
                <a16:creationId xmlns:a16="http://schemas.microsoft.com/office/drawing/2014/main" id="{91C8E1CE-4744-6577-4141-B9F463F185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222" y="2031899"/>
            <a:ext cx="9125956" cy="4562978"/>
          </a:xfrm>
          <a:prstGeom prst="rect">
            <a:avLst/>
          </a:prstGeom>
          <a:noFill/>
          <a:extLst>
            <a:ext uri="{909E8E84-426E-40DD-AFC4-6F175D3DCCD1}">
              <a14:hiddenFill xmlns:a14="http://schemas.microsoft.com/office/drawing/2010/main">
                <a:solidFill>
                  <a:srgbClr val="FFFFFF"/>
                </a:solidFill>
              </a14:hiddenFill>
            </a:ext>
          </a:extLst>
        </p:spPr>
      </p:pic>
      <p:sp>
        <p:nvSpPr>
          <p:cNvPr id="18" name="Date Placeholder 1">
            <a:extLst>
              <a:ext uri="{FF2B5EF4-FFF2-40B4-BE49-F238E27FC236}">
                <a16:creationId xmlns:a16="http://schemas.microsoft.com/office/drawing/2014/main" id="{EC735B8E-5F35-6999-C683-8B851C663488}"/>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Tree>
    <p:extLst>
      <p:ext uri="{BB962C8B-B14F-4D97-AF65-F5344CB8AC3E}">
        <p14:creationId xmlns:p14="http://schemas.microsoft.com/office/powerpoint/2010/main" val="473067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ABB31-BA19-1AAD-BDEE-14A4B8391879}"/>
              </a:ext>
            </a:extLst>
          </p:cNvPr>
          <p:cNvSpPr>
            <a:spLocks noGrp="1"/>
          </p:cNvSpPr>
          <p:nvPr>
            <p:ph type="title"/>
          </p:nvPr>
        </p:nvSpPr>
        <p:spPr/>
        <p:txBody>
          <a:bodyPr>
            <a:noAutofit/>
          </a:bodyPr>
          <a:lstStyle/>
          <a:p>
            <a:r>
              <a:rPr lang="en-US" sz="3200" dirty="0"/>
              <a:t>Summary of Successes</a:t>
            </a:r>
          </a:p>
        </p:txBody>
      </p:sp>
      <mc:AlternateContent xmlns:mc="http://schemas.openxmlformats.org/markup-compatibility/2006" xmlns:p14="http://schemas.microsoft.com/office/powerpoint/2010/main">
        <mc:Choice Requires="p14">
          <p:contentPart p14:bwMode="auto" r:id="rId2">
            <p14:nvContentPartPr>
              <p14:cNvPr id="7" name="Ink 7">
                <a:extLst>
                  <a:ext uri="{FF2B5EF4-FFF2-40B4-BE49-F238E27FC236}">
                    <a16:creationId xmlns:a16="http://schemas.microsoft.com/office/drawing/2014/main" id="{70DACCC9-F894-7876-BFCD-F2D439B2BD8B}"/>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70DACCC9-F894-7876-BFCD-F2D439B2BD8B}"/>
                  </a:ext>
                </a:extLst>
              </p:cNvPr>
              <p:cNvPicPr/>
              <p:nvPr/>
            </p:nvPicPr>
            <p:blipFill>
              <a:blip r:embed="rId3"/>
              <a:stretch>
                <a:fillRect/>
              </a:stretch>
            </p:blipFill>
            <p:spPr>
              <a:xfrm>
                <a:off x="3463233" y="2016445"/>
                <a:ext cx="52815" cy="130320"/>
              </a:xfrm>
              <a:prstGeom prst="rect">
                <a:avLst/>
              </a:prstGeom>
            </p:spPr>
          </p:pic>
        </mc:Fallback>
      </mc:AlternateContent>
      <p:sp>
        <p:nvSpPr>
          <p:cNvPr id="5" name="Date Placeholder 1">
            <a:extLst>
              <a:ext uri="{FF2B5EF4-FFF2-40B4-BE49-F238E27FC236}">
                <a16:creationId xmlns:a16="http://schemas.microsoft.com/office/drawing/2014/main" id="{17930811-CD7A-2E00-BBD1-DBEE3CB0E5C9}"/>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pic>
        <p:nvPicPr>
          <p:cNvPr id="3076" name="Picture 4" descr="Happy Man Photos and Images | Shutterstock">
            <a:extLst>
              <a:ext uri="{FF2B5EF4-FFF2-40B4-BE49-F238E27FC236}">
                <a16:creationId xmlns:a16="http://schemas.microsoft.com/office/drawing/2014/main" id="{5A3C86A7-06B6-4A62-71BF-557D0DD4DE8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7894"/>
          <a:stretch/>
        </p:blipFill>
        <p:spPr bwMode="auto">
          <a:xfrm>
            <a:off x="1828800" y="4840792"/>
            <a:ext cx="6819900" cy="24564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E051216D-2FC5-A76E-D69D-121E4FAF299F}"/>
              </a:ext>
            </a:extLst>
          </p:cNvPr>
          <p:cNvGraphicFramePr>
            <a:graphicFrameLocks noGrp="1"/>
          </p:cNvGraphicFramePr>
          <p:nvPr>
            <p:extLst>
              <p:ext uri="{D42A27DB-BD31-4B8C-83A1-F6EECF244321}">
                <p14:modId xmlns:p14="http://schemas.microsoft.com/office/powerpoint/2010/main" val="1108942085"/>
              </p:ext>
            </p:extLst>
          </p:nvPr>
        </p:nvGraphicFramePr>
        <p:xfrm>
          <a:off x="609600" y="1676400"/>
          <a:ext cx="8814505" cy="2560320"/>
        </p:xfrm>
        <a:graphic>
          <a:graphicData uri="http://schemas.openxmlformats.org/drawingml/2006/table">
            <a:tbl>
              <a:tblPr firstRow="1" bandRow="1">
                <a:tableStyleId>{5C22544A-7EE6-4342-B048-85BDC9FD1C3A}</a:tableStyleId>
              </a:tblPr>
              <a:tblGrid>
                <a:gridCol w="6371146">
                  <a:extLst>
                    <a:ext uri="{9D8B030D-6E8A-4147-A177-3AD203B41FA5}">
                      <a16:colId xmlns:a16="http://schemas.microsoft.com/office/drawing/2014/main" val="3199227038"/>
                    </a:ext>
                  </a:extLst>
                </a:gridCol>
                <a:gridCol w="762000">
                  <a:extLst>
                    <a:ext uri="{9D8B030D-6E8A-4147-A177-3AD203B41FA5}">
                      <a16:colId xmlns:a16="http://schemas.microsoft.com/office/drawing/2014/main" val="747203574"/>
                    </a:ext>
                  </a:extLst>
                </a:gridCol>
                <a:gridCol w="1681359">
                  <a:extLst>
                    <a:ext uri="{9D8B030D-6E8A-4147-A177-3AD203B41FA5}">
                      <a16:colId xmlns:a16="http://schemas.microsoft.com/office/drawing/2014/main" val="458184483"/>
                    </a:ext>
                  </a:extLst>
                </a:gridCol>
              </a:tblGrid>
              <a:tr h="512064">
                <a:tc>
                  <a:txBody>
                    <a:bodyPr/>
                    <a:lstStyle/>
                    <a:p>
                      <a:r>
                        <a:rPr lang="en-US" dirty="0">
                          <a:latin typeface="Arial" panose="020B0604020202020204" pitchFamily="34" charset="0"/>
                          <a:cs typeface="Arial" panose="020B0604020202020204" pitchFamily="34" charset="0"/>
                        </a:rPr>
                        <a:t>Summary of Successes Over Three Years</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rgbClr val="125077"/>
                    </a:solidFill>
                  </a:tcPr>
                </a:tc>
                <a:tc>
                  <a:txBody>
                    <a:bodyPr/>
                    <a:lstStyle/>
                    <a:p>
                      <a:pPr algn="ctr"/>
                      <a:r>
                        <a:rPr lang="en-US" dirty="0">
                          <a:latin typeface="Arial" panose="020B0604020202020204" pitchFamily="34" charset="0"/>
                          <a:cs typeface="Arial" panose="020B0604020202020204" pitchFamily="34" charset="0"/>
                        </a:rPr>
                        <a:t>#</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rgbClr val="125077"/>
                    </a:solidFill>
                  </a:tcPr>
                </a:tc>
                <a:tc>
                  <a:txBody>
                    <a:bodyPr/>
                    <a:lstStyle/>
                    <a:p>
                      <a:pPr algn="r"/>
                      <a:r>
                        <a:rPr lang="en-US" dirty="0">
                          <a:latin typeface="Arial" panose="020B0604020202020204" pitchFamily="34" charset="0"/>
                          <a:cs typeface="Arial" panose="020B0604020202020204" pitchFamily="34" charset="0"/>
                        </a:rPr>
                        <a:t>Total</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rgbClr val="125077"/>
                    </a:solidFill>
                  </a:tcPr>
                </a:tc>
                <a:extLst>
                  <a:ext uri="{0D108BD9-81ED-4DB2-BD59-A6C34878D82A}">
                    <a16:rowId xmlns:a16="http://schemas.microsoft.com/office/drawing/2014/main" val="1884018167"/>
                  </a:ext>
                </a:extLst>
              </a:tr>
              <a:tr h="512064">
                <a:tc>
                  <a:txBody>
                    <a:bodyPr/>
                    <a:lstStyle/>
                    <a:p>
                      <a:r>
                        <a:rPr lang="en-US" dirty="0">
                          <a:latin typeface="Arial" panose="020B0604020202020204" pitchFamily="34" charset="0"/>
                          <a:cs typeface="Arial" panose="020B0604020202020204" pitchFamily="34" charset="0"/>
                        </a:rPr>
                        <a:t>2022 State and Federal Earmarks Secured</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ctr"/>
                      <a:r>
                        <a:rPr lang="en-US" dirty="0">
                          <a:latin typeface="Arial" panose="020B0604020202020204" pitchFamily="34" charset="0"/>
                          <a:cs typeface="Arial" panose="020B0604020202020204" pitchFamily="34" charset="0"/>
                        </a:rPr>
                        <a:t>3</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r"/>
                      <a:r>
                        <a:rPr lang="en-US" dirty="0">
                          <a:latin typeface="Arial" panose="020B0604020202020204" pitchFamily="34" charset="0"/>
                          <a:cs typeface="Arial" panose="020B0604020202020204" pitchFamily="34" charset="0"/>
                        </a:rPr>
                        <a:t>$7,000,000</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552658810"/>
                  </a:ext>
                </a:extLst>
              </a:tr>
              <a:tr h="512064">
                <a:tc>
                  <a:txBody>
                    <a:bodyPr/>
                    <a:lstStyle/>
                    <a:p>
                      <a:r>
                        <a:rPr lang="en-US" dirty="0">
                          <a:latin typeface="Arial" panose="020B0604020202020204" pitchFamily="34" charset="0"/>
                          <a:cs typeface="Arial" panose="020B0604020202020204" pitchFamily="34" charset="0"/>
                        </a:rPr>
                        <a:t>2023 State Earmarks Secured</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ctr"/>
                      <a:r>
                        <a:rPr lang="en-US" dirty="0">
                          <a:latin typeface="Arial" panose="020B0604020202020204" pitchFamily="34" charset="0"/>
                          <a:cs typeface="Arial" panose="020B0604020202020204" pitchFamily="34" charset="0"/>
                        </a:rPr>
                        <a:t>2</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r"/>
                      <a:r>
                        <a:rPr lang="en-US" dirty="0">
                          <a:latin typeface="Arial" panose="020B0604020202020204" pitchFamily="34" charset="0"/>
                          <a:cs typeface="Arial" panose="020B0604020202020204" pitchFamily="34" charset="0"/>
                        </a:rPr>
                        <a:t>$5,000,000</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456336788"/>
                  </a:ext>
                </a:extLst>
              </a:tr>
              <a:tr h="512064">
                <a:tc>
                  <a:txBody>
                    <a:bodyPr/>
                    <a:lstStyle/>
                    <a:p>
                      <a:r>
                        <a:rPr lang="en-US" dirty="0">
                          <a:latin typeface="Arial" panose="020B0604020202020204" pitchFamily="34" charset="0"/>
                          <a:cs typeface="Arial" panose="020B0604020202020204" pitchFamily="34" charset="0"/>
                        </a:rPr>
                        <a:t>2023 </a:t>
                      </a:r>
                      <a:r>
                        <a:rPr lang="en-US" sz="2000" dirty="0">
                          <a:latin typeface="Arial" panose="020B0604020202020204" pitchFamily="34" charset="0"/>
                          <a:cs typeface="Arial" panose="020B0604020202020204" pitchFamily="34" charset="0"/>
                        </a:rPr>
                        <a:t>Energy Efficiency and Conservation Block Grant </a:t>
                      </a:r>
                      <a:endParaRPr lang="en-US" dirty="0">
                        <a:latin typeface="Arial" panose="020B0604020202020204" pitchFamily="34" charset="0"/>
                        <a:cs typeface="Arial" panose="020B0604020202020204" pitchFamily="34" charset="0"/>
                      </a:endParaRP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ctr"/>
                      <a:r>
                        <a:rPr lang="en-US" dirty="0">
                          <a:latin typeface="Arial" panose="020B0604020202020204" pitchFamily="34" charset="0"/>
                          <a:cs typeface="Arial" panose="020B0604020202020204" pitchFamily="34" charset="0"/>
                        </a:rPr>
                        <a:t>1</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a:txBody>
                    <a:bodyPr/>
                    <a:lstStyle/>
                    <a:p>
                      <a:pPr algn="r"/>
                      <a:r>
                        <a:rPr lang="en-US" dirty="0">
                          <a:latin typeface="Arial" panose="020B0604020202020204" pitchFamily="34" charset="0"/>
                          <a:cs typeface="Arial" panose="020B0604020202020204" pitchFamily="34" charset="0"/>
                        </a:rPr>
                        <a:t>$122,410</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592982066"/>
                  </a:ext>
                </a:extLst>
              </a:tr>
              <a:tr h="512064">
                <a:tc gridSpan="3">
                  <a:txBody>
                    <a:bodyPr/>
                    <a:lstStyle/>
                    <a:p>
                      <a:pPr algn="r"/>
                      <a:r>
                        <a:rPr lang="en-US" sz="2400" b="1" dirty="0">
                          <a:solidFill>
                            <a:srgbClr val="125077"/>
                          </a:solidFill>
                          <a:latin typeface="Arial" panose="020B0604020202020204" pitchFamily="34" charset="0"/>
                          <a:cs typeface="Arial" panose="020B0604020202020204" pitchFamily="34" charset="0"/>
                        </a:rPr>
                        <a:t>$12,122,410</a:t>
                      </a: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tc hMerge="1">
                  <a:txBody>
                    <a:bodyPr/>
                    <a:lstStyle/>
                    <a:p>
                      <a:pPr algn="ctr"/>
                      <a:endParaRPr lang="en-US" dirty="0">
                        <a:latin typeface="Arial" panose="020B0604020202020204" pitchFamily="34" charset="0"/>
                        <a:cs typeface="Arial" panose="020B0604020202020204" pitchFamily="34" charset="0"/>
                      </a:endParaRPr>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noFill/>
                  </a:tcPr>
                </a:tc>
                <a:tc hMerge="1">
                  <a:txBody>
                    <a:bodyPr/>
                    <a:lstStyle/>
                    <a:p>
                      <a:endParaRPr dirty="0"/>
                    </a:p>
                  </a:txBody>
                  <a:tcPr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234569795"/>
                  </a:ext>
                </a:extLst>
              </a:tr>
            </a:tbl>
          </a:graphicData>
        </a:graphic>
      </p:graphicFrame>
    </p:spTree>
    <p:extLst>
      <p:ext uri="{BB962C8B-B14F-4D97-AF65-F5344CB8AC3E}">
        <p14:creationId xmlns:p14="http://schemas.microsoft.com/office/powerpoint/2010/main" val="36213270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17CD9D7-3A0C-2DAF-3393-36B0EA84C41D}"/>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76FEFCF6-FC8E-F835-C27D-86909E0C4B49}"/>
              </a:ext>
            </a:extLst>
          </p:cNvPr>
          <p:cNvPicPr>
            <a:picLocks noChangeAspect="1"/>
          </p:cNvPicPr>
          <p:nvPr/>
        </p:nvPicPr>
        <p:blipFill>
          <a:blip r:embed="rId2"/>
          <a:srcRect b="2692"/>
          <a:stretch/>
        </p:blipFill>
        <p:spPr>
          <a:xfrm>
            <a:off x="38100" y="4593982"/>
            <a:ext cx="2928492" cy="2715722"/>
          </a:xfrm>
          <a:prstGeom prst="rect">
            <a:avLst/>
          </a:prstGeom>
        </p:spPr>
      </p:pic>
      <p:sp>
        <p:nvSpPr>
          <p:cNvPr id="2" name="Title 1">
            <a:extLst>
              <a:ext uri="{FF2B5EF4-FFF2-40B4-BE49-F238E27FC236}">
                <a16:creationId xmlns:a16="http://schemas.microsoft.com/office/drawing/2014/main" id="{B909173B-4ABB-E3EF-1706-D37221F5191B}"/>
              </a:ext>
            </a:extLst>
          </p:cNvPr>
          <p:cNvSpPr>
            <a:spLocks noGrp="1"/>
          </p:cNvSpPr>
          <p:nvPr>
            <p:ph type="title"/>
          </p:nvPr>
        </p:nvSpPr>
        <p:spPr/>
        <p:txBody>
          <a:bodyPr>
            <a:noAutofit/>
          </a:bodyPr>
          <a:lstStyle/>
          <a:p>
            <a:r>
              <a:rPr lang="en-US" sz="3200" dirty="0"/>
              <a:t>2022 State and Federal Earmark Requests</a:t>
            </a:r>
          </a:p>
        </p:txBody>
      </p:sp>
      <mc:AlternateContent xmlns:mc="http://schemas.openxmlformats.org/markup-compatibility/2006" xmlns:p14="http://schemas.microsoft.com/office/powerpoint/2010/main">
        <mc:Choice Requires="p14">
          <p:contentPart p14:bwMode="auto" r:id="rId3">
            <p14:nvContentPartPr>
              <p14:cNvPr id="7" name="Ink 7">
                <a:extLst>
                  <a:ext uri="{FF2B5EF4-FFF2-40B4-BE49-F238E27FC236}">
                    <a16:creationId xmlns:a16="http://schemas.microsoft.com/office/drawing/2014/main" id="{D3023F8F-D363-8CBD-6661-83D88BF61D8C}"/>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D3023F8F-D363-8CBD-6661-83D88BF61D8C}"/>
                  </a:ext>
                </a:extLst>
              </p:cNvPr>
              <p:cNvPicPr/>
              <p:nvPr/>
            </p:nvPicPr>
            <p:blipFill>
              <a:blip r:embed="rId4"/>
              <a:stretch>
                <a:fillRect/>
              </a:stretch>
            </p:blipFill>
            <p:spPr>
              <a:xfrm>
                <a:off x="3463233" y="2016445"/>
                <a:ext cx="53169" cy="130320"/>
              </a:xfrm>
              <a:prstGeom prst="rect">
                <a:avLst/>
              </a:prstGeom>
            </p:spPr>
          </p:pic>
        </mc:Fallback>
      </mc:AlternateContent>
      <p:sp>
        <p:nvSpPr>
          <p:cNvPr id="5" name="Date Placeholder 1">
            <a:extLst>
              <a:ext uri="{FF2B5EF4-FFF2-40B4-BE49-F238E27FC236}">
                <a16:creationId xmlns:a16="http://schemas.microsoft.com/office/drawing/2014/main" id="{E58E1930-508B-5C70-BFED-39B9B17F41AC}"/>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6" name="Rectangle: Rounded Corners 5">
            <a:extLst>
              <a:ext uri="{FF2B5EF4-FFF2-40B4-BE49-F238E27FC236}">
                <a16:creationId xmlns:a16="http://schemas.microsoft.com/office/drawing/2014/main" id="{D0CB79ED-BC92-1B95-B3C1-27897C351A94}"/>
              </a:ext>
            </a:extLst>
          </p:cNvPr>
          <p:cNvSpPr/>
          <p:nvPr/>
        </p:nvSpPr>
        <p:spPr>
          <a:xfrm>
            <a:off x="104140" y="1763591"/>
            <a:ext cx="3108960" cy="1981200"/>
          </a:xfrm>
          <a:prstGeom prst="roundRect">
            <a:avLst>
              <a:gd name="adj" fmla="val 9616"/>
            </a:avLst>
          </a:prstGeom>
          <a:solidFill>
            <a:schemeClr val="tx2"/>
          </a:solidFill>
          <a:ln/>
        </p:spPr>
        <p:style>
          <a:lnRef idx="1">
            <a:schemeClr val="accent4"/>
          </a:lnRef>
          <a:fillRef idx="3">
            <a:schemeClr val="accent4"/>
          </a:fillRef>
          <a:effectRef idx="2">
            <a:schemeClr val="accent4"/>
          </a:effectRef>
          <a:fontRef idx="minor">
            <a:schemeClr val="lt1"/>
          </a:fontRef>
        </p:style>
        <p:txBody>
          <a:bodyPr lIns="0" rIns="0" rtlCol="0" anchor="ctr"/>
          <a:lstStyle/>
          <a:p>
            <a:pPr algn="ctr"/>
            <a:r>
              <a:rPr lang="en-US" sz="1600" b="1" dirty="0">
                <a:latin typeface="Arial" panose="020B0604020202020204" pitchFamily="34" charset="0"/>
                <a:cs typeface="Arial" panose="020B0604020202020204" pitchFamily="34" charset="0"/>
              </a:rPr>
              <a:t>Digital Equity for All  Bridging the Digital Divide  </a:t>
            </a:r>
            <a:br>
              <a:rPr lang="en-US" sz="1600" b="1" dirty="0">
                <a:latin typeface="Arial" panose="020B0604020202020204" pitchFamily="34" charset="0"/>
                <a:cs typeface="Arial" panose="020B0604020202020204" pitchFamily="34" charset="0"/>
              </a:rPr>
            </a:br>
            <a:r>
              <a:rPr lang="en-US" sz="1600" b="1" i="1" dirty="0">
                <a:latin typeface="Arial" panose="020B0604020202020204" pitchFamily="34" charset="0"/>
                <a:cs typeface="Arial" panose="020B0604020202020204" pitchFamily="34" charset="0"/>
              </a:rPr>
              <a:t>$4,000,000</a:t>
            </a:r>
          </a:p>
          <a:p>
            <a:pPr algn="ctr"/>
            <a:br>
              <a:rPr lang="en-US" sz="1600" b="1" dirty="0">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(Championed by Assembly Member Muratsuchi)</a:t>
            </a:r>
          </a:p>
        </p:txBody>
      </p:sp>
      <p:sp>
        <p:nvSpPr>
          <p:cNvPr id="8" name="Rectangle: Rounded Corners 7">
            <a:extLst>
              <a:ext uri="{FF2B5EF4-FFF2-40B4-BE49-F238E27FC236}">
                <a16:creationId xmlns:a16="http://schemas.microsoft.com/office/drawing/2014/main" id="{BF250582-1073-E414-9AF0-A6F8B8182141}"/>
              </a:ext>
            </a:extLst>
          </p:cNvPr>
          <p:cNvSpPr/>
          <p:nvPr/>
        </p:nvSpPr>
        <p:spPr>
          <a:xfrm>
            <a:off x="3450590" y="2939196"/>
            <a:ext cx="3108960" cy="1981200"/>
          </a:xfrm>
          <a:prstGeom prst="roundRect">
            <a:avLst>
              <a:gd name="adj" fmla="val 10257"/>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600" b="1" dirty="0">
                <a:latin typeface="Arial" panose="020B0604020202020204" pitchFamily="34" charset="0"/>
                <a:cs typeface="Arial" panose="020B0604020202020204" pitchFamily="34" charset="0"/>
              </a:rPr>
              <a:t>Gardena Boulevard Revitalization </a:t>
            </a:r>
          </a:p>
          <a:p>
            <a:pPr algn="ctr"/>
            <a:r>
              <a:rPr lang="en-US" sz="1600" b="1" i="1" dirty="0">
                <a:latin typeface="Arial" panose="020B0604020202020204" pitchFamily="34" charset="0"/>
                <a:cs typeface="Arial" panose="020B0604020202020204" pitchFamily="34" charset="0"/>
              </a:rPr>
              <a:t>$2,000,000</a:t>
            </a:r>
          </a:p>
          <a:p>
            <a:pPr algn="ctr"/>
            <a:endParaRPr lang="en-US" sz="1600" b="1" dirty="0">
              <a:latin typeface="Arial" panose="020B0604020202020204" pitchFamily="34" charset="0"/>
              <a:cs typeface="Arial" panose="020B0604020202020204" pitchFamily="34" charset="0"/>
            </a:endParaRPr>
          </a:p>
          <a:p>
            <a:pPr algn="ctr"/>
            <a:r>
              <a:rPr lang="en-US" sz="1600" b="1" dirty="0">
                <a:latin typeface="Arial" panose="020B0604020202020204" pitchFamily="34" charset="0"/>
                <a:cs typeface="Arial" panose="020B0604020202020204" pitchFamily="34" charset="0"/>
              </a:rPr>
              <a:t>(Championed by Senator Bradford)</a:t>
            </a:r>
          </a:p>
        </p:txBody>
      </p:sp>
      <p:sp>
        <p:nvSpPr>
          <p:cNvPr id="11" name="Rectangle: Rounded Corners 10">
            <a:extLst>
              <a:ext uri="{FF2B5EF4-FFF2-40B4-BE49-F238E27FC236}">
                <a16:creationId xmlns:a16="http://schemas.microsoft.com/office/drawing/2014/main" id="{7E6E771B-9210-08C6-0BD5-EFA3D3C6ECC5}"/>
              </a:ext>
            </a:extLst>
          </p:cNvPr>
          <p:cNvSpPr/>
          <p:nvPr/>
        </p:nvSpPr>
        <p:spPr>
          <a:xfrm>
            <a:off x="6797040" y="4114800"/>
            <a:ext cx="3108960" cy="1981200"/>
          </a:xfrm>
          <a:prstGeom prst="roundRect">
            <a:avLst>
              <a:gd name="adj" fmla="val 9616"/>
            </a:avLst>
          </a:prstGeom>
          <a:solidFill>
            <a:srgbClr val="5B89C1"/>
          </a:solidFill>
          <a:ln/>
        </p:spPr>
        <p:style>
          <a:lnRef idx="1">
            <a:schemeClr val="accent5"/>
          </a:lnRef>
          <a:fillRef idx="3">
            <a:schemeClr val="accent5"/>
          </a:fillRef>
          <a:effectRef idx="2">
            <a:schemeClr val="accent5"/>
          </a:effectRef>
          <a:fontRef idx="minor">
            <a:schemeClr val="lt1"/>
          </a:fontRef>
        </p:style>
        <p:txBody>
          <a:bodyPr lIns="0" rIns="0" rtlCol="0" anchor="ctr"/>
          <a:lstStyle/>
          <a:p>
            <a:pPr algn="ctr"/>
            <a:r>
              <a:rPr lang="en-US" sz="1600" b="1" dirty="0">
                <a:latin typeface="Arial" panose="020B0604020202020204" pitchFamily="34" charset="0"/>
                <a:cs typeface="Arial" panose="020B0604020202020204" pitchFamily="34" charset="0"/>
              </a:rPr>
              <a:t>Rosecrans </a:t>
            </a:r>
            <a:br>
              <a:rPr lang="en-US" sz="1600" b="1" dirty="0">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Community Center </a:t>
            </a:r>
          </a:p>
          <a:p>
            <a:pPr algn="ctr"/>
            <a:r>
              <a:rPr lang="en-US" sz="1600" b="1" i="1" dirty="0">
                <a:latin typeface="Arial" panose="020B0604020202020204" pitchFamily="34" charset="0"/>
                <a:cs typeface="Arial" panose="020B0604020202020204" pitchFamily="34" charset="0"/>
              </a:rPr>
              <a:t>$1,000,000</a:t>
            </a:r>
            <a:br>
              <a:rPr lang="en-US" sz="1600" b="1" dirty="0">
                <a:latin typeface="Arial" panose="020B0604020202020204" pitchFamily="34" charset="0"/>
                <a:cs typeface="Arial" panose="020B0604020202020204" pitchFamily="34" charset="0"/>
              </a:rPr>
            </a:br>
            <a:br>
              <a:rPr lang="en-US" sz="1600" b="1" dirty="0">
                <a:latin typeface="Arial" panose="020B0604020202020204" pitchFamily="34" charset="0"/>
                <a:cs typeface="Arial" panose="020B0604020202020204" pitchFamily="34" charset="0"/>
              </a:rPr>
            </a:br>
            <a:r>
              <a:rPr lang="en-US" sz="1600" b="1" dirty="0">
                <a:latin typeface="Arial" panose="020B0604020202020204" pitchFamily="34" charset="0"/>
                <a:cs typeface="Arial" panose="020B0604020202020204" pitchFamily="34" charset="0"/>
              </a:rPr>
              <a:t>(Championed by Congresswoman Waters)</a:t>
            </a:r>
            <a:endParaRPr lang="en-US" sz="1800" b="1" dirty="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4D9EF255-669C-A09A-4E3D-75D7EFC43322}"/>
              </a:ext>
            </a:extLst>
          </p:cNvPr>
          <p:cNvPicPr>
            <a:picLocks noChangeAspect="1"/>
          </p:cNvPicPr>
          <p:nvPr/>
        </p:nvPicPr>
        <p:blipFill>
          <a:blip r:embed="rId5"/>
          <a:stretch>
            <a:fillRect/>
          </a:stretch>
        </p:blipFill>
        <p:spPr>
          <a:xfrm>
            <a:off x="7008014" y="1303199"/>
            <a:ext cx="2687012" cy="2573476"/>
          </a:xfrm>
          <a:prstGeom prst="rect">
            <a:avLst/>
          </a:prstGeom>
        </p:spPr>
      </p:pic>
    </p:spTree>
    <p:extLst>
      <p:ext uri="{BB962C8B-B14F-4D97-AF65-F5344CB8AC3E}">
        <p14:creationId xmlns:p14="http://schemas.microsoft.com/office/powerpoint/2010/main" val="3337185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58C8817-60AD-7E20-268F-DA69529463C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373062-D4AC-2715-658F-BDAC5B4479E5}"/>
              </a:ext>
            </a:extLst>
          </p:cNvPr>
          <p:cNvSpPr>
            <a:spLocks noGrp="1"/>
          </p:cNvSpPr>
          <p:nvPr>
            <p:ph type="title"/>
          </p:nvPr>
        </p:nvSpPr>
        <p:spPr/>
        <p:txBody>
          <a:bodyPr>
            <a:noAutofit/>
          </a:bodyPr>
          <a:lstStyle/>
          <a:p>
            <a:r>
              <a:rPr lang="en-US" sz="3200" dirty="0"/>
              <a:t>2023 State Earmark Requests</a:t>
            </a:r>
          </a:p>
        </p:txBody>
      </p:sp>
      <mc:AlternateContent xmlns:mc="http://schemas.openxmlformats.org/markup-compatibility/2006" xmlns:p14="http://schemas.microsoft.com/office/powerpoint/2010/main">
        <mc:Choice Requires="p14">
          <p:contentPart p14:bwMode="auto" r:id="rId2">
            <p14:nvContentPartPr>
              <p14:cNvPr id="7" name="Ink 7">
                <a:extLst>
                  <a:ext uri="{FF2B5EF4-FFF2-40B4-BE49-F238E27FC236}">
                    <a16:creationId xmlns:a16="http://schemas.microsoft.com/office/drawing/2014/main" id="{F8AA99BD-ED34-B793-9093-379658D76863}"/>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F8AA99BD-ED34-B793-9093-379658D76863}"/>
                  </a:ext>
                </a:extLst>
              </p:cNvPr>
              <p:cNvPicPr/>
              <p:nvPr/>
            </p:nvPicPr>
            <p:blipFill>
              <a:blip r:embed="rId3"/>
              <a:stretch>
                <a:fillRect/>
              </a:stretch>
            </p:blipFill>
            <p:spPr>
              <a:xfrm>
                <a:off x="3463233" y="2016445"/>
                <a:ext cx="53169" cy="130320"/>
              </a:xfrm>
              <a:prstGeom prst="rect">
                <a:avLst/>
              </a:prstGeom>
            </p:spPr>
          </p:pic>
        </mc:Fallback>
      </mc:AlternateContent>
      <p:sp>
        <p:nvSpPr>
          <p:cNvPr id="5" name="Date Placeholder 1">
            <a:extLst>
              <a:ext uri="{FF2B5EF4-FFF2-40B4-BE49-F238E27FC236}">
                <a16:creationId xmlns:a16="http://schemas.microsoft.com/office/drawing/2014/main" id="{CE73A688-ED24-CC31-1C38-D4311752A30A}"/>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8" name="Rectangle: Rounded Corners 7">
            <a:extLst>
              <a:ext uri="{FF2B5EF4-FFF2-40B4-BE49-F238E27FC236}">
                <a16:creationId xmlns:a16="http://schemas.microsoft.com/office/drawing/2014/main" id="{3CD18742-4553-4483-3AF6-2523DF10562A}"/>
              </a:ext>
            </a:extLst>
          </p:cNvPr>
          <p:cNvSpPr/>
          <p:nvPr/>
        </p:nvSpPr>
        <p:spPr>
          <a:xfrm>
            <a:off x="1760220" y="2081785"/>
            <a:ext cx="3108960" cy="1981200"/>
          </a:xfrm>
          <a:prstGeom prst="roundRect">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Rowley Gymnasium</a:t>
            </a:r>
          </a:p>
          <a:p>
            <a:pPr algn="ctr"/>
            <a:r>
              <a:rPr lang="en-US" sz="1800" b="1" i="1" dirty="0">
                <a:latin typeface="Arial" panose="020B0604020202020204" pitchFamily="34" charset="0"/>
                <a:cs typeface="Arial" panose="020B0604020202020204" pitchFamily="34" charset="0"/>
              </a:rPr>
              <a:t>$3,000,000</a:t>
            </a:r>
          </a:p>
          <a:p>
            <a:pPr algn="ctr"/>
            <a:endParaRPr lang="en-US" sz="1800" b="1" dirty="0">
              <a:latin typeface="Arial" panose="020B0604020202020204" pitchFamily="34" charset="0"/>
              <a:cs typeface="Arial" panose="020B0604020202020204" pitchFamily="34" charset="0"/>
            </a:endParaRPr>
          </a:p>
          <a:p>
            <a:pPr algn="ctr"/>
            <a:r>
              <a:rPr lang="en-US" sz="1800" b="1" dirty="0">
                <a:latin typeface="Arial" panose="020B0604020202020204" pitchFamily="34" charset="0"/>
                <a:cs typeface="Arial" panose="020B0604020202020204" pitchFamily="34" charset="0"/>
              </a:rPr>
              <a:t>(Championed by Senator Bradford)</a:t>
            </a:r>
          </a:p>
        </p:txBody>
      </p:sp>
      <p:sp>
        <p:nvSpPr>
          <p:cNvPr id="11" name="Rectangle: Rounded Corners 10">
            <a:extLst>
              <a:ext uri="{FF2B5EF4-FFF2-40B4-BE49-F238E27FC236}">
                <a16:creationId xmlns:a16="http://schemas.microsoft.com/office/drawing/2014/main" id="{6361FFAD-3529-EC19-44B3-740CC6788236}"/>
              </a:ext>
            </a:extLst>
          </p:cNvPr>
          <p:cNvSpPr/>
          <p:nvPr/>
        </p:nvSpPr>
        <p:spPr>
          <a:xfrm>
            <a:off x="1764792" y="4417196"/>
            <a:ext cx="3108960" cy="1981200"/>
          </a:xfrm>
          <a:prstGeom prst="roundRect">
            <a:avLst/>
          </a:prstGeom>
          <a:solidFill>
            <a:srgbClr val="5B89C1"/>
          </a:solidFill>
          <a:ln/>
        </p:spPr>
        <p:style>
          <a:lnRef idx="1">
            <a:schemeClr val="accent5"/>
          </a:lnRef>
          <a:fillRef idx="3">
            <a:schemeClr val="accent5"/>
          </a:fillRef>
          <a:effectRef idx="2">
            <a:schemeClr val="accent5"/>
          </a:effectRef>
          <a:fontRef idx="minor">
            <a:schemeClr val="lt1"/>
          </a:fontRef>
        </p:style>
        <p:txBody>
          <a:bodyPr lIns="0" rIns="0" rtlCol="0" anchor="ctr"/>
          <a:lstStyle/>
          <a:p>
            <a:pPr algn="ctr"/>
            <a:endParaRPr lang="en-US" sz="1800" b="1" dirty="0">
              <a:latin typeface="Arial" panose="020B0604020202020204" pitchFamily="34" charset="0"/>
              <a:cs typeface="Arial" panose="020B0604020202020204" pitchFamily="34" charset="0"/>
            </a:endParaRPr>
          </a:p>
          <a:p>
            <a:pPr algn="ctr"/>
            <a:r>
              <a:rPr lang="en-US" sz="1800" b="1" dirty="0">
                <a:latin typeface="Arial" panose="020B0604020202020204" pitchFamily="34" charset="0"/>
                <a:cs typeface="Arial" panose="020B0604020202020204" pitchFamily="34" charset="0"/>
              </a:rPr>
              <a:t>Mas Fukai Park</a:t>
            </a:r>
          </a:p>
          <a:p>
            <a:pPr algn="ctr"/>
            <a:r>
              <a:rPr lang="en-US" sz="1800" b="1" i="1" dirty="0">
                <a:latin typeface="Arial" panose="020B0604020202020204" pitchFamily="34" charset="0"/>
                <a:cs typeface="Arial" panose="020B0604020202020204" pitchFamily="34" charset="0"/>
              </a:rPr>
              <a:t>$2,000,000</a:t>
            </a:r>
          </a:p>
          <a:p>
            <a:pPr algn="ct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(Championed by Senator Allen )</a:t>
            </a:r>
            <a:br>
              <a:rPr lang="en-US" sz="1800" b="1" dirty="0">
                <a:latin typeface="Arial" panose="020B0604020202020204" pitchFamily="34" charset="0"/>
                <a:cs typeface="Arial" panose="020B0604020202020204" pitchFamily="34" charset="0"/>
              </a:rPr>
            </a:br>
            <a:endParaRPr lang="en-US" sz="1800" b="1"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72BFD0EB-9764-4AD7-9A4A-58FD1126E83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862" t="-153" r="36601" b="3633"/>
          <a:stretch/>
        </p:blipFill>
        <p:spPr bwMode="auto">
          <a:xfrm>
            <a:off x="5638800" y="2131645"/>
            <a:ext cx="3383844" cy="4219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302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5D7322-277B-D473-A1C6-AEE969DBEF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88BDC4-8236-B10C-366B-A3B9802A6484}"/>
              </a:ext>
            </a:extLst>
          </p:cNvPr>
          <p:cNvSpPr>
            <a:spLocks noGrp="1"/>
          </p:cNvSpPr>
          <p:nvPr>
            <p:ph type="title"/>
          </p:nvPr>
        </p:nvSpPr>
        <p:spPr/>
        <p:txBody>
          <a:bodyPr>
            <a:noAutofit/>
          </a:bodyPr>
          <a:lstStyle/>
          <a:p>
            <a:r>
              <a:rPr lang="en-US" sz="3200" dirty="0"/>
              <a:t>*2024 Federal Earmark Requests</a:t>
            </a:r>
          </a:p>
        </p:txBody>
      </p:sp>
      <mc:AlternateContent xmlns:mc="http://schemas.openxmlformats.org/markup-compatibility/2006" xmlns:p14="http://schemas.microsoft.com/office/powerpoint/2010/main">
        <mc:Choice Requires="p14">
          <p:contentPart p14:bwMode="auto" r:id="rId2">
            <p14:nvContentPartPr>
              <p14:cNvPr id="7" name="Ink 7">
                <a:extLst>
                  <a:ext uri="{FF2B5EF4-FFF2-40B4-BE49-F238E27FC236}">
                    <a16:creationId xmlns:a16="http://schemas.microsoft.com/office/drawing/2014/main" id="{4974603F-BAB3-84E6-4DFB-F41430716FDB}"/>
                  </a:ext>
                </a:extLst>
              </p14:cNvPr>
              <p14:cNvContentPartPr/>
              <p14:nvPr/>
            </p14:nvContentPartPr>
            <p14:xfrm>
              <a:off x="3478475" y="2031925"/>
              <a:ext cx="23040" cy="99720"/>
            </p14:xfrm>
          </p:contentPart>
        </mc:Choice>
        <mc:Fallback xmlns="">
          <p:pic>
            <p:nvPicPr>
              <p:cNvPr id="7" name="Ink 7">
                <a:extLst>
                  <a:ext uri="{FF2B5EF4-FFF2-40B4-BE49-F238E27FC236}">
                    <a16:creationId xmlns:a16="http://schemas.microsoft.com/office/drawing/2014/main" id="{4974603F-BAB3-84E6-4DFB-F41430716FDB}"/>
                  </a:ext>
                </a:extLst>
              </p:cNvPr>
              <p:cNvPicPr/>
              <p:nvPr/>
            </p:nvPicPr>
            <p:blipFill>
              <a:blip r:embed="rId3"/>
              <a:stretch>
                <a:fillRect/>
              </a:stretch>
            </p:blipFill>
            <p:spPr>
              <a:xfrm>
                <a:off x="3463233" y="2016445"/>
                <a:ext cx="53169" cy="130320"/>
              </a:xfrm>
              <a:prstGeom prst="rect">
                <a:avLst/>
              </a:prstGeom>
            </p:spPr>
          </p:pic>
        </mc:Fallback>
      </mc:AlternateContent>
      <p:sp>
        <p:nvSpPr>
          <p:cNvPr id="5" name="Date Placeholder 1">
            <a:extLst>
              <a:ext uri="{FF2B5EF4-FFF2-40B4-BE49-F238E27FC236}">
                <a16:creationId xmlns:a16="http://schemas.microsoft.com/office/drawing/2014/main" id="{84C06AB4-9AAE-8624-0DA1-2EAF78ACE992}"/>
              </a:ext>
            </a:extLst>
          </p:cNvPr>
          <p:cNvSpPr>
            <a:spLocks noGrp="1"/>
          </p:cNvSpPr>
          <p:nvPr>
            <p:ph type="dt" sz="half" idx="10"/>
          </p:nvPr>
        </p:nvSpPr>
        <p:spPr>
          <a:xfrm>
            <a:off x="152400" y="7339136"/>
            <a:ext cx="6324600" cy="413808"/>
          </a:xfrm>
        </p:spPr>
        <p:txBody>
          <a:bodyPr/>
          <a:lstStyle/>
          <a:p>
            <a:r>
              <a:rPr lang="en-US" sz="1400" dirty="0"/>
              <a:t>State and Federal Advocacy Update  |  Townsend Public Affairs</a:t>
            </a:r>
          </a:p>
        </p:txBody>
      </p:sp>
      <p:sp>
        <p:nvSpPr>
          <p:cNvPr id="8" name="Rectangle: Rounded Corners 7">
            <a:extLst>
              <a:ext uri="{FF2B5EF4-FFF2-40B4-BE49-F238E27FC236}">
                <a16:creationId xmlns:a16="http://schemas.microsoft.com/office/drawing/2014/main" id="{D3CE31B3-0EB5-2468-A1E6-1599E8047045}"/>
              </a:ext>
            </a:extLst>
          </p:cNvPr>
          <p:cNvSpPr/>
          <p:nvPr/>
        </p:nvSpPr>
        <p:spPr>
          <a:xfrm>
            <a:off x="1760220" y="2081785"/>
            <a:ext cx="3108960" cy="1981200"/>
          </a:xfrm>
          <a:prstGeom prst="roundRect">
            <a:avLst/>
          </a:prstGeom>
          <a:solidFill>
            <a:schemeClr val="accent1">
              <a:lumMod val="75000"/>
            </a:schemeClr>
          </a:solidFill>
          <a:ln>
            <a:solidFill>
              <a:schemeClr val="accent1">
                <a:lumMod val="75000"/>
              </a:schemeClr>
            </a:solidFill>
          </a:ln>
        </p:spPr>
        <p:style>
          <a:lnRef idx="1">
            <a:schemeClr val="accent3"/>
          </a:lnRef>
          <a:fillRef idx="3">
            <a:schemeClr val="accent3"/>
          </a:fillRef>
          <a:effectRef idx="2">
            <a:schemeClr val="accent3"/>
          </a:effectRef>
          <a:fontRef idx="minor">
            <a:schemeClr val="lt1"/>
          </a:fontRef>
        </p:style>
        <p:txBody>
          <a:bodyPr lIns="0" rIns="0" rtlCol="0" anchor="ctr"/>
          <a:lstStyle/>
          <a:p>
            <a:pPr algn="ctr"/>
            <a:r>
              <a:rPr lang="en-US" sz="1800" b="1" dirty="0">
                <a:latin typeface="Arial" panose="020B0604020202020204" pitchFamily="34" charset="0"/>
                <a:cs typeface="Arial" panose="020B0604020202020204" pitchFamily="34" charset="0"/>
              </a:rPr>
              <a:t>Gardena Juvenile Justice &amp; Intervention </a:t>
            </a:r>
          </a:p>
          <a:p>
            <a:pPr algn="ctr"/>
            <a:r>
              <a:rPr lang="en-US" sz="1800" b="1" i="1" dirty="0">
                <a:latin typeface="Arial" panose="020B0604020202020204" pitchFamily="34" charset="0"/>
                <a:cs typeface="Arial" panose="020B0604020202020204" pitchFamily="34" charset="0"/>
              </a:rPr>
              <a:t>$550,000</a:t>
            </a:r>
          </a:p>
          <a:p>
            <a:pPr algn="ctr"/>
            <a:endParaRPr lang="en-US" sz="1800" b="1" dirty="0">
              <a:latin typeface="Arial" panose="020B0604020202020204" pitchFamily="34" charset="0"/>
              <a:cs typeface="Arial" panose="020B0604020202020204" pitchFamily="34" charset="0"/>
            </a:endParaRPr>
          </a:p>
          <a:p>
            <a:pPr algn="ctr"/>
            <a:r>
              <a:rPr lang="en-US" sz="1800" b="1" dirty="0">
                <a:latin typeface="Arial" panose="020B0604020202020204" pitchFamily="34" charset="0"/>
                <a:cs typeface="Arial" panose="020B0604020202020204" pitchFamily="34" charset="0"/>
              </a:rPr>
              <a:t>(Championed by Congresswoman Waters)</a:t>
            </a:r>
          </a:p>
        </p:txBody>
      </p:sp>
      <p:sp>
        <p:nvSpPr>
          <p:cNvPr id="11" name="Rectangle: Rounded Corners 10">
            <a:extLst>
              <a:ext uri="{FF2B5EF4-FFF2-40B4-BE49-F238E27FC236}">
                <a16:creationId xmlns:a16="http://schemas.microsoft.com/office/drawing/2014/main" id="{D4609367-2C5E-73F1-1A47-98C81F9FF2D2}"/>
              </a:ext>
            </a:extLst>
          </p:cNvPr>
          <p:cNvSpPr/>
          <p:nvPr/>
        </p:nvSpPr>
        <p:spPr>
          <a:xfrm>
            <a:off x="1764792" y="4417196"/>
            <a:ext cx="3108960" cy="1981200"/>
          </a:xfrm>
          <a:prstGeom prst="roundRect">
            <a:avLst/>
          </a:prstGeom>
          <a:solidFill>
            <a:srgbClr val="5B89C1"/>
          </a:solidFill>
          <a:ln/>
        </p:spPr>
        <p:style>
          <a:lnRef idx="1">
            <a:schemeClr val="accent5"/>
          </a:lnRef>
          <a:fillRef idx="3">
            <a:schemeClr val="accent5"/>
          </a:fillRef>
          <a:effectRef idx="2">
            <a:schemeClr val="accent5"/>
          </a:effectRef>
          <a:fontRef idx="minor">
            <a:schemeClr val="lt1"/>
          </a:fontRef>
        </p:style>
        <p:txBody>
          <a:bodyPr lIns="0" rIns="0" rtlCol="0" anchor="ctr"/>
          <a:lstStyle/>
          <a:p>
            <a:pPr algn="ctr"/>
            <a:endParaRPr lang="en-US" sz="1800" b="1" dirty="0">
              <a:latin typeface="Arial" panose="020B0604020202020204" pitchFamily="34" charset="0"/>
              <a:cs typeface="Arial" panose="020B0604020202020204" pitchFamily="34" charset="0"/>
            </a:endParaRPr>
          </a:p>
          <a:p>
            <a:pPr algn="ctr"/>
            <a:r>
              <a:rPr lang="en-US" sz="1800" b="1" dirty="0">
                <a:latin typeface="Arial" panose="020B0604020202020204" pitchFamily="34" charset="0"/>
                <a:cs typeface="Arial" panose="020B0604020202020204" pitchFamily="34" charset="0"/>
              </a:rPr>
              <a:t>Mas Fukai Park Renovation</a:t>
            </a:r>
          </a:p>
          <a:p>
            <a:pPr algn="ctr"/>
            <a:r>
              <a:rPr lang="en-US" sz="1800" b="1" i="1" dirty="0">
                <a:latin typeface="Arial" panose="020B0604020202020204" pitchFamily="34" charset="0"/>
                <a:cs typeface="Arial" panose="020B0604020202020204" pitchFamily="34" charset="0"/>
              </a:rPr>
              <a:t>$250,000</a:t>
            </a:r>
          </a:p>
          <a:p>
            <a:pPr algn="ct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(Championed by Congresswoman Waters)</a:t>
            </a:r>
            <a:br>
              <a:rPr lang="en-US" sz="1800" b="1" dirty="0">
                <a:latin typeface="Arial" panose="020B0604020202020204" pitchFamily="34" charset="0"/>
                <a:cs typeface="Arial" panose="020B0604020202020204" pitchFamily="34" charset="0"/>
              </a:rPr>
            </a:br>
            <a:endParaRPr lang="en-US" sz="1800" b="1" dirty="0">
              <a:latin typeface="Arial" panose="020B0604020202020204" pitchFamily="34" charset="0"/>
              <a:cs typeface="Arial" panose="020B0604020202020204" pitchFamily="34" charset="0"/>
            </a:endParaRPr>
          </a:p>
        </p:txBody>
      </p:sp>
      <p:pic>
        <p:nvPicPr>
          <p:cNvPr id="10" name="Picture 9" descr="U.S. Capitol building, Washington, D.C. | Library of Congress">
            <a:extLst>
              <a:ext uri="{FF2B5EF4-FFF2-40B4-BE49-F238E27FC236}">
                <a16:creationId xmlns:a16="http://schemas.microsoft.com/office/drawing/2014/main" id="{EC5999D6-FF5C-3201-657D-144B7842906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902"/>
          <a:stretch/>
        </p:blipFill>
        <p:spPr bwMode="auto">
          <a:xfrm>
            <a:off x="5638800" y="2131645"/>
            <a:ext cx="3383844" cy="4219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9030165"/>
      </p:ext>
    </p:extLst>
  </p:cSld>
  <p:clrMapOvr>
    <a:masterClrMapping/>
  </p:clrMapOvr>
</p:sld>
</file>

<file path=ppt/theme/theme1.xml><?xml version="1.0" encoding="utf-8"?>
<a:theme xmlns:a="http://schemas.openxmlformats.org/drawingml/2006/main" name="TPA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TPA Presentation Template</Template>
  <TotalTime>42061</TotalTime>
  <Words>938</Words>
  <Application>Microsoft Office PowerPoint</Application>
  <PresentationFormat>Custom</PresentationFormat>
  <Paragraphs>143</Paragraphs>
  <Slides>18</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Times New Roman</vt:lpstr>
      <vt:lpstr>TPA Presentation Template</vt:lpstr>
      <vt:lpstr>PowerPoint Presentation</vt:lpstr>
      <vt:lpstr>Overview of TPA</vt:lpstr>
      <vt:lpstr> TPA Mission for the City of Gardena </vt:lpstr>
      <vt:lpstr> TPA Mission for the City of Gardena </vt:lpstr>
      <vt:lpstr>Summary of Successes</vt:lpstr>
      <vt:lpstr>Summary of Successes</vt:lpstr>
      <vt:lpstr>2022 State and Federal Earmark Requests</vt:lpstr>
      <vt:lpstr>2023 State Earmark Requests</vt:lpstr>
      <vt:lpstr>*2024 Federal Earmark Requests</vt:lpstr>
      <vt:lpstr>2023 Grants Secured</vt:lpstr>
      <vt:lpstr>Current Efforts</vt:lpstr>
      <vt:lpstr>Current TPA Efforts</vt:lpstr>
      <vt:lpstr>Current TPA Efforts</vt:lpstr>
      <vt:lpstr>Current TPA Efforts</vt:lpstr>
      <vt:lpstr>Current TPA Efforts</vt:lpstr>
      <vt:lpstr>Looking Ahead</vt:lpstr>
      <vt:lpstr>Looking Ahead</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Amanda Conklin</dc:creator>
  <cp:lastModifiedBy>Niccolo De Luca</cp:lastModifiedBy>
  <cp:revision>2557</cp:revision>
  <cp:lastPrinted>2025-02-13T17:52:10Z</cp:lastPrinted>
  <dcterms:created xsi:type="dcterms:W3CDTF">2013-07-24T00:18:04Z</dcterms:created>
  <dcterms:modified xsi:type="dcterms:W3CDTF">2025-03-14T17:16:58Z</dcterms:modified>
</cp:coreProperties>
</file>