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CE8_C96614DE.xml" ContentType="application/vnd.ms-powerpoint.comments+xml"/>
  <Override PartName="/ppt/notesSlides/notesSlide2.xml" ContentType="application/vnd.openxmlformats-officedocument.presentationml.notesSlide+xml"/>
  <Override PartName="/ppt/comments/modernComment_CE9_4EA03FBA.xml" ContentType="application/vnd.ms-powerpoint.comments+xml"/>
  <Override PartName="/ppt/notesSlides/notesSlide3.xml" ContentType="application/vnd.openxmlformats-officedocument.presentationml.notesSlide+xml"/>
  <Override PartName="/ppt/comments/modernComment_CE2_A88EB73C.xml" ContentType="application/vnd.ms-powerpoint.comments+xml"/>
  <Override PartName="/ppt/notesSlides/notesSlide4.xml" ContentType="application/vnd.openxmlformats-officedocument.presentationml.notesSlide+xml"/>
  <Override PartName="/ppt/comments/modernComment_CE4_34720282.xml" ContentType="application/vnd.ms-powerpoint.comments+xml"/>
  <Override PartName="/ppt/notesSlides/notesSlide5.xml" ContentType="application/vnd.openxmlformats-officedocument.presentationml.notesSlide+xml"/>
  <Override PartName="/ppt/comments/modernComment_CE5_C330F19.xml" ContentType="application/vnd.ms-powerpoint.comment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88" r:id="rId1"/>
  </p:sldMasterIdLst>
  <p:notesMasterIdLst>
    <p:notesMasterId r:id="rId7"/>
  </p:notesMasterIdLst>
  <p:sldIdLst>
    <p:sldId id="3304" r:id="rId2"/>
    <p:sldId id="3305" r:id="rId3"/>
    <p:sldId id="3298" r:id="rId4"/>
    <p:sldId id="3300" r:id="rId5"/>
    <p:sldId id="3301" r:id="rId6"/>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4419692-3F8F-671B-D6FE-DAD04520AF25}" name="Kevin Kwak" initials="KK" userId="S::KKwak@cityofgardena.org::05991055-a5dc-4d68-9bf0-30221367f7ca" providerId="AD"/>
  <p188:author id="{F7A4CBFC-6A14-11C4-5838-C18021E2C67F}" name="Marco Canta" initials="MC" userId="S::MarcoC@cannoncorp.us::d447a8ad-0062-4d30-b3a7-30b5b6e0b29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000000"/>
    <a:srgbClr val="FFFFFF"/>
    <a:srgbClr val="002060"/>
    <a:srgbClr val="DBEF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29" autoAdjust="0"/>
    <p:restoredTop sz="96163" autoAdjust="0"/>
  </p:normalViewPr>
  <p:slideViewPr>
    <p:cSldViewPr snapToGrid="0">
      <p:cViewPr varScale="1">
        <p:scale>
          <a:sx n="121" d="100"/>
          <a:sy n="121" d="100"/>
        </p:scale>
        <p:origin x="102" y="726"/>
      </p:cViewPr>
      <p:guideLst/>
    </p:cSldViewPr>
  </p:slideViewPr>
  <p:notesTextViewPr>
    <p:cViewPr>
      <p:scale>
        <a:sx n="125" d="100"/>
        <a:sy n="125" d="100"/>
      </p:scale>
      <p:origin x="0" y="0"/>
    </p:cViewPr>
  </p:notesTextViewPr>
  <p:notesViewPr>
    <p:cSldViewPr snapToGrid="0">
      <p:cViewPr varScale="1">
        <p:scale>
          <a:sx n="87" d="100"/>
          <a:sy n="87" d="100"/>
        </p:scale>
        <p:origin x="3840"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12" Type="http://schemas.microsoft.com/office/2018/10/relationships/authors" Targe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omments/modernComment_CE2_A88EB73C.xml><?xml version="1.0" encoding="utf-8"?>
<p188:cmLst xmlns:a="http://schemas.openxmlformats.org/drawingml/2006/main" xmlns:r="http://schemas.openxmlformats.org/officeDocument/2006/relationships" xmlns:p188="http://schemas.microsoft.com/office/powerpoint/2018/8/main">
  <p188:cm id="{473723B2-E353-4B65-8170-9AB6AF680C36}" authorId="{F7A4CBFC-6A14-11C4-5838-C18021E2C67F}" status="resolved" created="2024-10-03T21:07:42.220">
    <pc:sldMkLst xmlns:pc="http://schemas.microsoft.com/office/powerpoint/2013/main/command">
      <pc:docMk/>
      <pc:sldMk cId="856801043" sldId="3297"/>
    </pc:sldMkLst>
    <p188:txBody>
      <a:bodyPr/>
      <a:lstStyle/>
      <a:p>
        <a:r>
          <a:rPr lang="en-US"/>
          <a:t>Note to City: Slide 4 suggestion by Cannon</a:t>
        </a:r>
      </a:p>
    </p188:txBody>
  </p188:cm>
</p188:cmLst>
</file>

<file path=ppt/comments/modernComment_CE4_34720282.xml><?xml version="1.0" encoding="utf-8"?>
<p188:cmLst xmlns:a="http://schemas.openxmlformats.org/drawingml/2006/main" xmlns:r="http://schemas.openxmlformats.org/officeDocument/2006/relationships" xmlns:p188="http://schemas.microsoft.com/office/powerpoint/2018/8/main">
  <p188:cm id="{0FAF7D80-0DB6-4693-9EF5-72F73DF6C227}" authorId="{F7A4CBFC-6A14-11C4-5838-C18021E2C67F}" status="resolved" created="2024-10-03T21:07:42.220">
    <pc:sldMkLst xmlns:pc="http://schemas.microsoft.com/office/powerpoint/2013/main/command">
      <pc:docMk/>
      <pc:sldMk cId="856801043" sldId="3297"/>
    </pc:sldMkLst>
    <p188:txBody>
      <a:bodyPr/>
      <a:lstStyle/>
      <a:p>
        <a:r>
          <a:rPr lang="en-US"/>
          <a:t>Note to City: Slide 4 suggestion by Cannon</a:t>
        </a:r>
      </a:p>
    </p188:txBody>
  </p188:cm>
</p188:cmLst>
</file>

<file path=ppt/comments/modernComment_CE5_C330F19.xml><?xml version="1.0" encoding="utf-8"?>
<p188:cmLst xmlns:a="http://schemas.openxmlformats.org/drawingml/2006/main" xmlns:r="http://schemas.openxmlformats.org/officeDocument/2006/relationships" xmlns:p188="http://schemas.microsoft.com/office/powerpoint/2018/8/main">
  <p188:cm id="{9EC17AF1-AF40-467E-8013-2175ACD1FE61}" authorId="{F7A4CBFC-6A14-11C4-5838-C18021E2C67F}" status="resolved" created="2024-10-03T21:07:42.220">
    <pc:sldMkLst xmlns:pc="http://schemas.microsoft.com/office/powerpoint/2013/main/command">
      <pc:docMk/>
      <pc:sldMk cId="856801043" sldId="3297"/>
    </pc:sldMkLst>
    <p188:txBody>
      <a:bodyPr/>
      <a:lstStyle/>
      <a:p>
        <a:r>
          <a:rPr lang="en-US"/>
          <a:t>Note to City: Slide 4 suggestion by Cannon</a:t>
        </a:r>
      </a:p>
    </p188:txBody>
  </p188:cm>
</p188:cmLst>
</file>

<file path=ppt/comments/modernComment_CE8_C96614DE.xml><?xml version="1.0" encoding="utf-8"?>
<p188:cmLst xmlns:a="http://schemas.openxmlformats.org/drawingml/2006/main" xmlns:r="http://schemas.openxmlformats.org/officeDocument/2006/relationships" xmlns:p188="http://schemas.microsoft.com/office/powerpoint/2018/8/main">
  <p188:cm id="{F59421F2-30A1-4D00-802D-4B42F610B017}" authorId="{F7A4CBFC-6A14-11C4-5838-C18021E2C67F}" status="resolved" created="2024-10-03T21:07:42.220">
    <pc:sldMkLst xmlns:pc="http://schemas.microsoft.com/office/powerpoint/2013/main/command">
      <pc:docMk/>
      <pc:sldMk cId="856801043" sldId="3297"/>
    </pc:sldMkLst>
    <p188:txBody>
      <a:bodyPr/>
      <a:lstStyle/>
      <a:p>
        <a:r>
          <a:rPr lang="en-US"/>
          <a:t>Note to City: Slide 4 suggestion by Cannon</a:t>
        </a:r>
      </a:p>
    </p188:txBody>
  </p188:cm>
</p188:cmLst>
</file>

<file path=ppt/comments/modernComment_CE9_4EA03FBA.xml><?xml version="1.0" encoding="utf-8"?>
<p188:cmLst xmlns:a="http://schemas.openxmlformats.org/drawingml/2006/main" xmlns:r="http://schemas.openxmlformats.org/officeDocument/2006/relationships" xmlns:p188="http://schemas.microsoft.com/office/powerpoint/2018/8/main">
  <p188:cm id="{C0A39134-9401-4CE3-AB61-9BC51B22404F}" authorId="{F7A4CBFC-6A14-11C4-5838-C18021E2C67F}" status="resolved" created="2024-10-03T21:07:42.220">
    <pc:sldMkLst xmlns:pc="http://schemas.microsoft.com/office/powerpoint/2013/main/command">
      <pc:docMk/>
      <pc:sldMk cId="856801043" sldId="3297"/>
    </pc:sldMkLst>
    <p188:txBody>
      <a:bodyPr/>
      <a:lstStyle/>
      <a:p>
        <a:r>
          <a:rPr lang="en-US"/>
          <a:t>Note to City: Slide 4 suggestion by Cannon</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3F2F1A7E-7202-4B09-BC16-AFD92D934DAF}" type="datetimeFigureOut">
              <a:rPr lang="en-US" smtClean="0"/>
              <a:t>3/18/2025</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2BDA6904-82A6-46A5-8960-745139277EDF}" type="slidenum">
              <a:rPr lang="en-US" smtClean="0"/>
              <a:t>‹#›</a:t>
            </a:fld>
            <a:endParaRPr lang="en-US" dirty="0"/>
          </a:p>
        </p:txBody>
      </p:sp>
    </p:spTree>
    <p:extLst>
      <p:ext uri="{BB962C8B-B14F-4D97-AF65-F5344CB8AC3E}">
        <p14:creationId xmlns:p14="http://schemas.microsoft.com/office/powerpoint/2010/main" val="3712673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9FF364-9D61-0E37-D9EE-C3F41DB81E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90C82B-0479-7C4E-1DF7-D1D1C60D2B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80F30E-7A5A-449A-5832-E59EFEF494A4}"/>
              </a:ext>
            </a:extLst>
          </p:cNvPr>
          <p:cNvSpPr>
            <a:spLocks noGrp="1"/>
          </p:cNvSpPr>
          <p:nvPr>
            <p:ph type="body" idx="1"/>
          </p:nvPr>
        </p:nvSpPr>
        <p:spPr/>
        <p:txBody>
          <a:bodyPr/>
          <a:lstStyle/>
          <a:p>
            <a:r>
              <a:rPr lang="en-US" dirty="0"/>
              <a:t>Kevin</a:t>
            </a:r>
          </a:p>
          <a:p>
            <a:endParaRPr lang="en-US" dirty="0"/>
          </a:p>
          <a:p>
            <a:pPr>
              <a:lnSpc>
                <a:spcPct val="150000"/>
              </a:lnSpc>
            </a:pPr>
            <a:r>
              <a:rPr lang="en-US" b="1" dirty="0">
                <a:solidFill>
                  <a:srgbClr val="404040"/>
                </a:solidFill>
                <a:latin typeface="Segoe UI" panose="020B0502040204020203" pitchFamily="34" charset="0"/>
                <a:ea typeface="Times New Roman" panose="02020603050405020304" pitchFamily="18" charset="0"/>
                <a:cs typeface="Segoe UI" panose="020B0502040204020203" pitchFamily="34" charset="0"/>
              </a:rPr>
              <a:t>Redondo Beach Blvd (RBB) Arterial Improvements Project </a:t>
            </a:r>
          </a:p>
          <a:p>
            <a:pPr marL="285750" indent="-285750">
              <a:lnSpc>
                <a:spcPct val="150000"/>
              </a:lnSpc>
              <a:buFont typeface="Arial" panose="020B0604020202020204" pitchFamily="34" charset="0"/>
              <a:buChar char="•"/>
            </a:pPr>
            <a:r>
              <a:rPr lang="en-US" b="1" dirty="0">
                <a:solidFill>
                  <a:srgbClr val="404040"/>
                </a:solidFill>
                <a:latin typeface="Segoe UI" panose="020B0502040204020203" pitchFamily="34" charset="0"/>
                <a:ea typeface="Times New Roman" panose="02020603050405020304" pitchFamily="18" charset="0"/>
                <a:cs typeface="Segoe UI" panose="020B0502040204020203" pitchFamily="34" charset="0"/>
              </a:rPr>
              <a:t>Limits: </a:t>
            </a:r>
            <a:r>
              <a:rPr lang="en-US" dirty="0">
                <a:solidFill>
                  <a:srgbClr val="404040"/>
                </a:solidFill>
                <a:latin typeface="Segoe UI" panose="020B0502040204020203" pitchFamily="34" charset="0"/>
                <a:ea typeface="Times New Roman" panose="02020603050405020304" pitchFamily="18" charset="0"/>
                <a:cs typeface="Segoe UI" panose="020B0502040204020203" pitchFamily="34" charset="0"/>
              </a:rPr>
              <a:t>Crenshaw Blvd. to Vermont Ave. (West to East City Limits) </a:t>
            </a:r>
          </a:p>
          <a:p>
            <a:pPr marL="285750" indent="-285750">
              <a:lnSpc>
                <a:spcPct val="150000"/>
              </a:lnSpc>
              <a:buFont typeface="Arial" panose="020B0604020202020204" pitchFamily="34" charset="0"/>
              <a:buChar char="•"/>
            </a:pPr>
            <a:r>
              <a:rPr lang="en-US" b="1"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Funding: </a:t>
            </a:r>
            <a:r>
              <a:rPr lang="en-US"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$11.2M Measur</a:t>
            </a:r>
            <a:r>
              <a:rPr lang="en-US" dirty="0">
                <a:solidFill>
                  <a:srgbClr val="404040"/>
                </a:solidFill>
                <a:latin typeface="Segoe UI" panose="020B0502040204020203" pitchFamily="34" charset="0"/>
                <a:ea typeface="Times New Roman" panose="02020603050405020304" pitchFamily="18" charset="0"/>
                <a:cs typeface="Segoe UI" panose="020B0502040204020203" pitchFamily="34" charset="0"/>
              </a:rPr>
              <a:t>e M Subregional funds   (½ cent sales tax approved by voters in 2016)</a:t>
            </a:r>
          </a:p>
          <a:p>
            <a:pPr marL="285750" indent="-285750">
              <a:lnSpc>
                <a:spcPct val="150000"/>
              </a:lnSpc>
              <a:buFont typeface="Arial" panose="020B0604020202020204" pitchFamily="34" charset="0"/>
              <a:buChar char="•"/>
            </a:pPr>
            <a:r>
              <a:rPr lang="en-US" b="1"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Roadway Definition: </a:t>
            </a:r>
            <a:r>
              <a:rPr lang="en-US"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Major arterial classification with </a:t>
            </a:r>
            <a:r>
              <a:rPr lang="en-US" dirty="0">
                <a:solidFill>
                  <a:srgbClr val="404040"/>
                </a:solidFill>
                <a:latin typeface="Segoe UI" panose="020B0502040204020203" pitchFamily="34" charset="0"/>
                <a:ea typeface="Times New Roman" panose="02020603050405020304" pitchFamily="18" charset="0"/>
                <a:cs typeface="Segoe UI" panose="020B0502040204020203" pitchFamily="34" charset="0"/>
              </a:rPr>
              <a:t>traffic volume of 34,000 AADT, 2 lanes in each direction with parking &amp; median lanes, and 1.9 mile in length.  </a:t>
            </a:r>
          </a:p>
          <a:p>
            <a:pPr marL="285750" indent="-285750">
              <a:lnSpc>
                <a:spcPct val="150000"/>
              </a:lnSpc>
              <a:buFont typeface="Arial" panose="020B0604020202020204" pitchFamily="34" charset="0"/>
              <a:buChar char="•"/>
            </a:pPr>
            <a:r>
              <a:rPr lang="en-US" b="1" dirty="0">
                <a:solidFill>
                  <a:srgbClr val="404040"/>
                </a:solidFill>
                <a:latin typeface="Segoe UI" panose="020B0502040204020203" pitchFamily="34" charset="0"/>
                <a:ea typeface="Times New Roman" panose="02020603050405020304" pitchFamily="18" charset="0"/>
                <a:cs typeface="Segoe UI" panose="020B0502040204020203" pitchFamily="34" charset="0"/>
              </a:rPr>
              <a:t>Purpose</a:t>
            </a:r>
            <a:r>
              <a:rPr lang="en-US" b="1"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 </a:t>
            </a:r>
            <a:r>
              <a:rPr lang="en-US"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To reduce vehicle delay; improve </a:t>
            </a:r>
            <a:r>
              <a:rPr lang="en-US" dirty="0">
                <a:solidFill>
                  <a:srgbClr val="404040"/>
                </a:solidFill>
                <a:latin typeface="Segoe UI" panose="020B0502040204020203" pitchFamily="34" charset="0"/>
                <a:ea typeface="Times New Roman" panose="02020603050405020304" pitchFamily="18" charset="0"/>
                <a:cs typeface="Segoe UI" panose="020B0502040204020203" pitchFamily="34" charset="0"/>
              </a:rPr>
              <a:t>traffic &amp; pedestrian safety; enhance roadway system and landscape beautification.     </a:t>
            </a:r>
            <a:endParaRPr lang="en-US" dirty="0">
              <a:solidFill>
                <a:srgbClr val="404040"/>
              </a:solidFill>
              <a:latin typeface="Segoe UI" panose="020B0502040204020203" pitchFamily="34" charset="0"/>
              <a:cs typeface="Segoe UI" panose="020B0502040204020203" pitchFamily="34" charset="0"/>
            </a:endParaRPr>
          </a:p>
          <a:p>
            <a:endParaRPr lang="en-US" dirty="0"/>
          </a:p>
          <a:p>
            <a:pPr rtl="0"/>
            <a:r>
              <a:rPr lang="en-US" dirty="0"/>
              <a:t>The </a:t>
            </a:r>
            <a:r>
              <a:rPr lang="en-US" b="1" dirty="0"/>
              <a:t>City of Gardena Redondo Beach Boulevard Arterial Improvements project</a:t>
            </a:r>
            <a:r>
              <a:rPr lang="en-US" dirty="0"/>
              <a:t> focuses on enhancing the segment of Redondo Beach Boulevard from Crenshaw Boulevard to Vermont Avenue. This project is part of a broader initiative to improve transportation infrastructure in the South Bay area, addressing both current and future mobility </a:t>
            </a:r>
            <a:r>
              <a:rPr lang="en-US" dirty="0" err="1"/>
              <a:t>needs.The</a:t>
            </a:r>
            <a:r>
              <a:rPr lang="en-US" dirty="0"/>
              <a:t> need for these improvements arises from several factors:</a:t>
            </a:r>
          </a:p>
          <a:p>
            <a:pPr rtl="0">
              <a:buFont typeface="Arial" panose="020B0604020202020204" pitchFamily="34" charset="0"/>
              <a:buChar char="•"/>
            </a:pPr>
            <a:r>
              <a:rPr lang="en-US" b="1" dirty="0"/>
              <a:t>Traffic Congestion</a:t>
            </a:r>
            <a:r>
              <a:rPr lang="en-US" dirty="0"/>
              <a:t>: The area has experienced increasing traffic volumes, leading to congestion and delays. Enhancements to the arterial are aimed at improving traffic flow and safety for all road users, including vehicles, cyclists, and pedestrians.</a:t>
            </a:r>
          </a:p>
          <a:p>
            <a:pPr rtl="0">
              <a:buFont typeface="Arial" panose="020B0604020202020204" pitchFamily="34" charset="0"/>
              <a:buChar char="•"/>
            </a:pPr>
            <a:r>
              <a:rPr lang="en-US" b="1" dirty="0"/>
              <a:t>Infrastructure Upgrades</a:t>
            </a:r>
            <a:r>
              <a:rPr lang="en-US" dirty="0"/>
              <a:t>: The project is part of a larger effort to maintain and upgrade the arterial roadways to ensure they meet modern standards for safety and efficiency. This includes addressing the condition of the roadway and implementing features that enhance overall functionality.</a:t>
            </a:r>
          </a:p>
          <a:p>
            <a:pPr rtl="0">
              <a:buFont typeface="Arial" panose="020B0604020202020204" pitchFamily="34" charset="0"/>
              <a:buChar char="•"/>
            </a:pPr>
            <a:r>
              <a:rPr lang="en-US" b="1" dirty="0"/>
              <a:t>Funding and Support</a:t>
            </a:r>
            <a:r>
              <a:rPr lang="en-US" dirty="0"/>
              <a:t>: The project is supported by funding from various sources, including the South Bay Highway Program, which aims to improve regional transportation infrastructure. The total estimated cost for the improvements is approximately $3.6 million, with a portion funded through the Regional Surface Transportation Improvement (RSTI) program.</a:t>
            </a:r>
          </a:p>
          <a:p>
            <a:pPr rtl="0"/>
            <a:r>
              <a:rPr lang="en-US" dirty="0"/>
              <a:t>Overall, the project is designed to enhance the transportation network in Gardena, making it safer and more efficient for residents and visitors alike.</a:t>
            </a:r>
          </a:p>
          <a:p>
            <a:pPr rtl="0"/>
            <a:endParaRPr lang="en-US" i="1" dirty="0">
              <a:solidFill>
                <a:schemeClr val="accent2">
                  <a:lumMod val="75000"/>
                  <a:lumOff val="25000"/>
                </a:schemeClr>
              </a:solidFill>
            </a:endParaRPr>
          </a:p>
          <a:p>
            <a:pPr rtl="0"/>
            <a:endParaRPr lang="en-US" i="1" dirty="0">
              <a:solidFill>
                <a:schemeClr val="accent2">
                  <a:lumMod val="75000"/>
                  <a:lumOff val="25000"/>
                </a:schemeClr>
              </a:solidFill>
            </a:endParaRPr>
          </a:p>
          <a:p>
            <a:pPr rtl="0"/>
            <a:r>
              <a:rPr lang="en-US" i="1" dirty="0">
                <a:solidFill>
                  <a:schemeClr val="accent2">
                    <a:lumMod val="75000"/>
                    <a:lumOff val="25000"/>
                  </a:schemeClr>
                </a:solidFill>
              </a:rPr>
              <a:t>(The </a:t>
            </a:r>
            <a:r>
              <a:rPr lang="en-US" b="1" i="1" dirty="0">
                <a:solidFill>
                  <a:schemeClr val="accent2">
                    <a:lumMod val="75000"/>
                    <a:lumOff val="25000"/>
                  </a:schemeClr>
                </a:solidFill>
              </a:rPr>
              <a:t>project background</a:t>
            </a:r>
            <a:r>
              <a:rPr lang="en-US" i="1" dirty="0">
                <a:solidFill>
                  <a:schemeClr val="accent2">
                    <a:lumMod val="75000"/>
                    <a:lumOff val="25000"/>
                  </a:schemeClr>
                </a:solidFill>
              </a:rPr>
              <a:t> provides the context and rationale for the project. It explains </a:t>
            </a:r>
            <a:r>
              <a:rPr lang="en-US" b="1" i="1" dirty="0">
                <a:solidFill>
                  <a:schemeClr val="accent2">
                    <a:lumMod val="75000"/>
                    <a:lumOff val="25000"/>
                  </a:schemeClr>
                </a:solidFill>
              </a:rPr>
              <a:t>why the project is necessary</a:t>
            </a:r>
            <a:r>
              <a:rPr lang="en-US" i="1" dirty="0">
                <a:solidFill>
                  <a:schemeClr val="accent2">
                    <a:lumMod val="75000"/>
                    <a:lumOff val="25000"/>
                  </a:schemeClr>
                </a:solidFill>
              </a:rPr>
              <a:t>, detailing the circumstances that led to its initiation. This section often includes information about the problem the project aims to address, the needs it fulfills, and any relevant historical or situational factors that contribute to its importance </a:t>
            </a:r>
          </a:p>
          <a:p>
            <a:pPr rtl="0"/>
            <a:r>
              <a:rPr lang="en-US" i="1" dirty="0">
                <a:solidFill>
                  <a:schemeClr val="accent2">
                    <a:lumMod val="75000"/>
                    <a:lumOff val="25000"/>
                  </a:schemeClr>
                </a:solidFill>
              </a:rPr>
              <a:t> </a:t>
            </a:r>
          </a:p>
          <a:p>
            <a:pPr rtl="0"/>
            <a:r>
              <a:rPr lang="en-US" i="1" dirty="0">
                <a:solidFill>
                  <a:schemeClr val="accent2">
                    <a:lumMod val="75000"/>
                    <a:lumOff val="25000"/>
                  </a:schemeClr>
                </a:solidFill>
              </a:rPr>
              <a:t>. Essentially, it sets the stage for understanding the project's significance within a broader context.)</a:t>
            </a:r>
          </a:p>
          <a:p>
            <a:endParaRPr lang="en-US" dirty="0"/>
          </a:p>
        </p:txBody>
      </p:sp>
      <p:sp>
        <p:nvSpPr>
          <p:cNvPr id="4" name="Slide Number Placeholder 3">
            <a:extLst>
              <a:ext uri="{FF2B5EF4-FFF2-40B4-BE49-F238E27FC236}">
                <a16:creationId xmlns:a16="http://schemas.microsoft.com/office/drawing/2014/main" id="{821453D5-1DEB-0EBC-4403-29DDAAB0CA7E}"/>
              </a:ext>
            </a:extLst>
          </p:cNvPr>
          <p:cNvSpPr>
            <a:spLocks noGrp="1"/>
          </p:cNvSpPr>
          <p:nvPr>
            <p:ph type="sldNum" sz="quarter" idx="5"/>
          </p:nvPr>
        </p:nvSpPr>
        <p:spPr/>
        <p:txBody>
          <a:bodyPr/>
          <a:lstStyle/>
          <a:p>
            <a:fld id="{2BDA6904-82A6-46A5-8960-745139277EDF}" type="slidenum">
              <a:rPr lang="en-US" smtClean="0"/>
              <a:t>1</a:t>
            </a:fld>
            <a:endParaRPr lang="en-US" dirty="0"/>
          </a:p>
        </p:txBody>
      </p:sp>
    </p:spTree>
    <p:extLst>
      <p:ext uri="{BB962C8B-B14F-4D97-AF65-F5344CB8AC3E}">
        <p14:creationId xmlns:p14="http://schemas.microsoft.com/office/powerpoint/2010/main" val="2017153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8B63B-1550-DAD5-B68C-44EB24FA37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6E6427-5FDA-6914-DA0E-8E989A768E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BAA085-CD28-00C8-8B75-68C9933D13B5}"/>
              </a:ext>
            </a:extLst>
          </p:cNvPr>
          <p:cNvSpPr>
            <a:spLocks noGrp="1"/>
          </p:cNvSpPr>
          <p:nvPr>
            <p:ph type="body" idx="1"/>
          </p:nvPr>
        </p:nvSpPr>
        <p:spPr/>
        <p:txBody>
          <a:bodyPr/>
          <a:lstStyle/>
          <a:p>
            <a:r>
              <a:rPr lang="en-US" dirty="0"/>
              <a:t>Kevin</a:t>
            </a:r>
          </a:p>
          <a:p>
            <a:endParaRPr lang="en-US" dirty="0"/>
          </a:p>
          <a:p>
            <a:pPr>
              <a:lnSpc>
                <a:spcPct val="150000"/>
              </a:lnSpc>
            </a:pPr>
            <a:r>
              <a:rPr lang="en-US" b="1" dirty="0">
                <a:solidFill>
                  <a:srgbClr val="404040"/>
                </a:solidFill>
                <a:latin typeface="Segoe UI" panose="020B0502040204020203" pitchFamily="34" charset="0"/>
                <a:ea typeface="Times New Roman" panose="02020603050405020304" pitchFamily="18" charset="0"/>
                <a:cs typeface="Segoe UI" panose="020B0502040204020203" pitchFamily="34" charset="0"/>
              </a:rPr>
              <a:t>Redondo Beach Blvd (RBB) Arterial Improvements Project </a:t>
            </a:r>
          </a:p>
          <a:p>
            <a:pPr marL="285750" indent="-285750">
              <a:lnSpc>
                <a:spcPct val="150000"/>
              </a:lnSpc>
              <a:buFont typeface="Arial" panose="020B0604020202020204" pitchFamily="34" charset="0"/>
              <a:buChar char="•"/>
            </a:pPr>
            <a:r>
              <a:rPr lang="en-US" b="1" dirty="0">
                <a:solidFill>
                  <a:srgbClr val="404040"/>
                </a:solidFill>
                <a:latin typeface="Segoe UI" panose="020B0502040204020203" pitchFamily="34" charset="0"/>
                <a:ea typeface="Times New Roman" panose="02020603050405020304" pitchFamily="18" charset="0"/>
                <a:cs typeface="Segoe UI" panose="020B0502040204020203" pitchFamily="34" charset="0"/>
              </a:rPr>
              <a:t>Limits: </a:t>
            </a:r>
            <a:r>
              <a:rPr lang="en-US" dirty="0">
                <a:solidFill>
                  <a:srgbClr val="404040"/>
                </a:solidFill>
                <a:latin typeface="Segoe UI" panose="020B0502040204020203" pitchFamily="34" charset="0"/>
                <a:ea typeface="Times New Roman" panose="02020603050405020304" pitchFamily="18" charset="0"/>
                <a:cs typeface="Segoe UI" panose="020B0502040204020203" pitchFamily="34" charset="0"/>
              </a:rPr>
              <a:t>Crenshaw Blvd. to Vermont Ave. (West to East City Limits) </a:t>
            </a:r>
          </a:p>
          <a:p>
            <a:pPr marL="285750" indent="-285750">
              <a:lnSpc>
                <a:spcPct val="150000"/>
              </a:lnSpc>
              <a:buFont typeface="Arial" panose="020B0604020202020204" pitchFamily="34" charset="0"/>
              <a:buChar char="•"/>
            </a:pPr>
            <a:r>
              <a:rPr lang="en-US" b="1"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Funding: </a:t>
            </a:r>
            <a:r>
              <a:rPr lang="en-US"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$11.2M Measur</a:t>
            </a:r>
            <a:r>
              <a:rPr lang="en-US" dirty="0">
                <a:solidFill>
                  <a:srgbClr val="404040"/>
                </a:solidFill>
                <a:latin typeface="Segoe UI" panose="020B0502040204020203" pitchFamily="34" charset="0"/>
                <a:ea typeface="Times New Roman" panose="02020603050405020304" pitchFamily="18" charset="0"/>
                <a:cs typeface="Segoe UI" panose="020B0502040204020203" pitchFamily="34" charset="0"/>
              </a:rPr>
              <a:t>e M Subregional funds   (½ cent sales tax approved by voters in 2016)</a:t>
            </a:r>
          </a:p>
          <a:p>
            <a:pPr marL="285750" indent="-285750">
              <a:lnSpc>
                <a:spcPct val="150000"/>
              </a:lnSpc>
              <a:buFont typeface="Arial" panose="020B0604020202020204" pitchFamily="34" charset="0"/>
              <a:buChar char="•"/>
            </a:pPr>
            <a:r>
              <a:rPr lang="en-US" b="1"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Roadway Definition: </a:t>
            </a:r>
            <a:r>
              <a:rPr lang="en-US"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Major arterial classification with </a:t>
            </a:r>
            <a:r>
              <a:rPr lang="en-US" dirty="0">
                <a:solidFill>
                  <a:srgbClr val="404040"/>
                </a:solidFill>
                <a:latin typeface="Segoe UI" panose="020B0502040204020203" pitchFamily="34" charset="0"/>
                <a:ea typeface="Times New Roman" panose="02020603050405020304" pitchFamily="18" charset="0"/>
                <a:cs typeface="Segoe UI" panose="020B0502040204020203" pitchFamily="34" charset="0"/>
              </a:rPr>
              <a:t>traffic volume of 34,000 AADT, 2 lanes in each direction with parking &amp; median lanes, and 1.9 mile in length.  </a:t>
            </a:r>
          </a:p>
          <a:p>
            <a:pPr marL="285750" indent="-285750">
              <a:lnSpc>
                <a:spcPct val="150000"/>
              </a:lnSpc>
              <a:buFont typeface="Arial" panose="020B0604020202020204" pitchFamily="34" charset="0"/>
              <a:buChar char="•"/>
            </a:pPr>
            <a:r>
              <a:rPr lang="en-US" b="1" dirty="0">
                <a:solidFill>
                  <a:srgbClr val="404040"/>
                </a:solidFill>
                <a:latin typeface="Segoe UI" panose="020B0502040204020203" pitchFamily="34" charset="0"/>
                <a:ea typeface="Times New Roman" panose="02020603050405020304" pitchFamily="18" charset="0"/>
                <a:cs typeface="Segoe UI" panose="020B0502040204020203" pitchFamily="34" charset="0"/>
              </a:rPr>
              <a:t>Purpose</a:t>
            </a:r>
            <a:r>
              <a:rPr lang="en-US" b="1"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 </a:t>
            </a:r>
            <a:r>
              <a:rPr lang="en-US"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To reduce vehicle delay; improve </a:t>
            </a:r>
            <a:r>
              <a:rPr lang="en-US" dirty="0">
                <a:solidFill>
                  <a:srgbClr val="404040"/>
                </a:solidFill>
                <a:latin typeface="Segoe UI" panose="020B0502040204020203" pitchFamily="34" charset="0"/>
                <a:ea typeface="Times New Roman" panose="02020603050405020304" pitchFamily="18" charset="0"/>
                <a:cs typeface="Segoe UI" panose="020B0502040204020203" pitchFamily="34" charset="0"/>
              </a:rPr>
              <a:t>traffic &amp; pedestrian safety; enhance roadway system and landscape beautification.     </a:t>
            </a:r>
            <a:endParaRPr lang="en-US" dirty="0">
              <a:solidFill>
                <a:srgbClr val="404040"/>
              </a:solidFill>
              <a:latin typeface="Segoe UI" panose="020B0502040204020203" pitchFamily="34" charset="0"/>
              <a:cs typeface="Segoe UI" panose="020B0502040204020203" pitchFamily="34" charset="0"/>
            </a:endParaRPr>
          </a:p>
          <a:p>
            <a:endParaRPr lang="en-US" dirty="0"/>
          </a:p>
          <a:p>
            <a:pPr rtl="0"/>
            <a:r>
              <a:rPr lang="en-US" dirty="0"/>
              <a:t>The </a:t>
            </a:r>
            <a:r>
              <a:rPr lang="en-US" b="1" dirty="0"/>
              <a:t>City of Gardena Redondo Beach Boulevard Arterial Improvements project</a:t>
            </a:r>
            <a:r>
              <a:rPr lang="en-US" dirty="0"/>
              <a:t> focuses on enhancing the segment of Redondo Beach Boulevard from Crenshaw Boulevard to Vermont Avenue. This project is part of a broader initiative to improve transportation infrastructure in the South Bay area, addressing both current and future mobility </a:t>
            </a:r>
            <a:r>
              <a:rPr lang="en-US" dirty="0" err="1"/>
              <a:t>needs.The</a:t>
            </a:r>
            <a:r>
              <a:rPr lang="en-US" dirty="0"/>
              <a:t> need for these improvements arises from several factors:</a:t>
            </a:r>
          </a:p>
          <a:p>
            <a:pPr rtl="0">
              <a:buFont typeface="Arial" panose="020B0604020202020204" pitchFamily="34" charset="0"/>
              <a:buChar char="•"/>
            </a:pPr>
            <a:r>
              <a:rPr lang="en-US" b="1" dirty="0"/>
              <a:t>Traffic Congestion</a:t>
            </a:r>
            <a:r>
              <a:rPr lang="en-US" dirty="0"/>
              <a:t>: The area has experienced increasing traffic volumes, leading to congestion and delays. Enhancements to the arterial are aimed at improving traffic flow and safety for all road users, including vehicles, cyclists, and pedestrians.</a:t>
            </a:r>
          </a:p>
          <a:p>
            <a:pPr rtl="0">
              <a:buFont typeface="Arial" panose="020B0604020202020204" pitchFamily="34" charset="0"/>
              <a:buChar char="•"/>
            </a:pPr>
            <a:r>
              <a:rPr lang="en-US" b="1" dirty="0"/>
              <a:t>Infrastructure Upgrades</a:t>
            </a:r>
            <a:r>
              <a:rPr lang="en-US" dirty="0"/>
              <a:t>: The project is part of a larger effort to maintain and upgrade the arterial roadways to ensure they meet modern standards for safety and efficiency. This includes addressing the condition of the roadway and implementing features that enhance overall functionality.</a:t>
            </a:r>
          </a:p>
          <a:p>
            <a:pPr rtl="0">
              <a:buFont typeface="Arial" panose="020B0604020202020204" pitchFamily="34" charset="0"/>
              <a:buChar char="•"/>
            </a:pPr>
            <a:r>
              <a:rPr lang="en-US" b="1" dirty="0"/>
              <a:t>Funding and Support</a:t>
            </a:r>
            <a:r>
              <a:rPr lang="en-US" dirty="0"/>
              <a:t>: The project is supported by funding from various sources, including the South Bay Highway Program, which aims to improve regional transportation infrastructure. The total estimated cost for the improvements is approximately $3.6 million, with a portion funded through the Regional Surface Transportation Improvement (RSTI) program.</a:t>
            </a:r>
          </a:p>
          <a:p>
            <a:pPr rtl="0"/>
            <a:r>
              <a:rPr lang="en-US" dirty="0"/>
              <a:t>Overall, the project is designed to enhance the transportation network in Gardena, making it safer and more efficient for residents and visitors alike.</a:t>
            </a:r>
          </a:p>
          <a:p>
            <a:pPr rtl="0"/>
            <a:endParaRPr lang="en-US" i="1" dirty="0">
              <a:solidFill>
                <a:schemeClr val="accent2">
                  <a:lumMod val="75000"/>
                  <a:lumOff val="25000"/>
                </a:schemeClr>
              </a:solidFill>
            </a:endParaRPr>
          </a:p>
          <a:p>
            <a:pPr rtl="0"/>
            <a:endParaRPr lang="en-US" i="1" dirty="0">
              <a:solidFill>
                <a:schemeClr val="accent2">
                  <a:lumMod val="75000"/>
                  <a:lumOff val="25000"/>
                </a:schemeClr>
              </a:solidFill>
            </a:endParaRPr>
          </a:p>
          <a:p>
            <a:pPr rtl="0"/>
            <a:r>
              <a:rPr lang="en-US" i="1" dirty="0">
                <a:solidFill>
                  <a:schemeClr val="accent2">
                    <a:lumMod val="75000"/>
                    <a:lumOff val="25000"/>
                  </a:schemeClr>
                </a:solidFill>
              </a:rPr>
              <a:t>(The </a:t>
            </a:r>
            <a:r>
              <a:rPr lang="en-US" b="1" i="1" dirty="0">
                <a:solidFill>
                  <a:schemeClr val="accent2">
                    <a:lumMod val="75000"/>
                    <a:lumOff val="25000"/>
                  </a:schemeClr>
                </a:solidFill>
              </a:rPr>
              <a:t>project background</a:t>
            </a:r>
            <a:r>
              <a:rPr lang="en-US" i="1" dirty="0">
                <a:solidFill>
                  <a:schemeClr val="accent2">
                    <a:lumMod val="75000"/>
                    <a:lumOff val="25000"/>
                  </a:schemeClr>
                </a:solidFill>
              </a:rPr>
              <a:t> provides the context and rationale for the project. It explains </a:t>
            </a:r>
            <a:r>
              <a:rPr lang="en-US" b="1" i="1" dirty="0">
                <a:solidFill>
                  <a:schemeClr val="accent2">
                    <a:lumMod val="75000"/>
                    <a:lumOff val="25000"/>
                  </a:schemeClr>
                </a:solidFill>
              </a:rPr>
              <a:t>why the project is necessary</a:t>
            </a:r>
            <a:r>
              <a:rPr lang="en-US" i="1" dirty="0">
                <a:solidFill>
                  <a:schemeClr val="accent2">
                    <a:lumMod val="75000"/>
                    <a:lumOff val="25000"/>
                  </a:schemeClr>
                </a:solidFill>
              </a:rPr>
              <a:t>, detailing the circumstances that led to its initiation. This section often includes information about the problem the project aims to address, the needs it fulfills, and any relevant historical or situational factors that contribute to its importance </a:t>
            </a:r>
          </a:p>
          <a:p>
            <a:pPr rtl="0"/>
            <a:r>
              <a:rPr lang="en-US" i="1" dirty="0">
                <a:solidFill>
                  <a:schemeClr val="accent2">
                    <a:lumMod val="75000"/>
                    <a:lumOff val="25000"/>
                  </a:schemeClr>
                </a:solidFill>
              </a:rPr>
              <a:t> </a:t>
            </a:r>
          </a:p>
          <a:p>
            <a:pPr rtl="0"/>
            <a:r>
              <a:rPr lang="en-US" i="1" dirty="0">
                <a:solidFill>
                  <a:schemeClr val="accent2">
                    <a:lumMod val="75000"/>
                    <a:lumOff val="25000"/>
                  </a:schemeClr>
                </a:solidFill>
              </a:rPr>
              <a:t>. Essentially, it sets the stage for understanding the project's significance within a broader context.)</a:t>
            </a:r>
          </a:p>
          <a:p>
            <a:endParaRPr lang="en-US" dirty="0"/>
          </a:p>
        </p:txBody>
      </p:sp>
      <p:sp>
        <p:nvSpPr>
          <p:cNvPr id="4" name="Slide Number Placeholder 3">
            <a:extLst>
              <a:ext uri="{FF2B5EF4-FFF2-40B4-BE49-F238E27FC236}">
                <a16:creationId xmlns:a16="http://schemas.microsoft.com/office/drawing/2014/main" id="{EC49B9CB-B0C8-9576-4198-0D2BF303F6F0}"/>
              </a:ext>
            </a:extLst>
          </p:cNvPr>
          <p:cNvSpPr>
            <a:spLocks noGrp="1"/>
          </p:cNvSpPr>
          <p:nvPr>
            <p:ph type="sldNum" sz="quarter" idx="5"/>
          </p:nvPr>
        </p:nvSpPr>
        <p:spPr/>
        <p:txBody>
          <a:bodyPr/>
          <a:lstStyle/>
          <a:p>
            <a:fld id="{2BDA6904-82A6-46A5-8960-745139277EDF}" type="slidenum">
              <a:rPr lang="en-US" smtClean="0"/>
              <a:t>2</a:t>
            </a:fld>
            <a:endParaRPr lang="en-US" dirty="0"/>
          </a:p>
        </p:txBody>
      </p:sp>
    </p:spTree>
    <p:extLst>
      <p:ext uri="{BB962C8B-B14F-4D97-AF65-F5344CB8AC3E}">
        <p14:creationId xmlns:p14="http://schemas.microsoft.com/office/powerpoint/2010/main" val="3014445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615833-CC74-B956-7F9F-04AFB9F910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147621-19A4-885D-490F-8FD660963A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B4C74F-6F97-F9B7-7735-C32A80F173F0}"/>
              </a:ext>
            </a:extLst>
          </p:cNvPr>
          <p:cNvSpPr>
            <a:spLocks noGrp="1"/>
          </p:cNvSpPr>
          <p:nvPr>
            <p:ph type="body" idx="1"/>
          </p:nvPr>
        </p:nvSpPr>
        <p:spPr/>
        <p:txBody>
          <a:bodyPr/>
          <a:lstStyle/>
          <a:p>
            <a:r>
              <a:rPr lang="en-US" dirty="0"/>
              <a:t>Kevin</a:t>
            </a:r>
          </a:p>
          <a:p>
            <a:endParaRPr lang="en-US" dirty="0"/>
          </a:p>
          <a:p>
            <a:pPr>
              <a:lnSpc>
                <a:spcPct val="150000"/>
              </a:lnSpc>
            </a:pPr>
            <a:r>
              <a:rPr lang="en-US" b="1" dirty="0">
                <a:solidFill>
                  <a:srgbClr val="404040"/>
                </a:solidFill>
                <a:latin typeface="Segoe UI" panose="020B0502040204020203" pitchFamily="34" charset="0"/>
                <a:ea typeface="Times New Roman" panose="02020603050405020304" pitchFamily="18" charset="0"/>
                <a:cs typeface="Segoe UI" panose="020B0502040204020203" pitchFamily="34" charset="0"/>
              </a:rPr>
              <a:t>Redondo Beach Blvd (RBB) Arterial Improvements Project </a:t>
            </a:r>
          </a:p>
          <a:p>
            <a:pPr marL="285750" indent="-285750">
              <a:lnSpc>
                <a:spcPct val="150000"/>
              </a:lnSpc>
              <a:buFont typeface="Arial" panose="020B0604020202020204" pitchFamily="34" charset="0"/>
              <a:buChar char="•"/>
            </a:pPr>
            <a:r>
              <a:rPr lang="en-US" b="1" dirty="0">
                <a:solidFill>
                  <a:srgbClr val="404040"/>
                </a:solidFill>
                <a:latin typeface="Segoe UI" panose="020B0502040204020203" pitchFamily="34" charset="0"/>
                <a:ea typeface="Times New Roman" panose="02020603050405020304" pitchFamily="18" charset="0"/>
                <a:cs typeface="Segoe UI" panose="020B0502040204020203" pitchFamily="34" charset="0"/>
              </a:rPr>
              <a:t>Limits: </a:t>
            </a:r>
            <a:r>
              <a:rPr lang="en-US" dirty="0">
                <a:solidFill>
                  <a:srgbClr val="404040"/>
                </a:solidFill>
                <a:latin typeface="Segoe UI" panose="020B0502040204020203" pitchFamily="34" charset="0"/>
                <a:ea typeface="Times New Roman" panose="02020603050405020304" pitchFamily="18" charset="0"/>
                <a:cs typeface="Segoe UI" panose="020B0502040204020203" pitchFamily="34" charset="0"/>
              </a:rPr>
              <a:t>Crenshaw Blvd. to Vermont Ave. (West to East City Limits) </a:t>
            </a:r>
          </a:p>
          <a:p>
            <a:pPr marL="285750" indent="-285750">
              <a:lnSpc>
                <a:spcPct val="150000"/>
              </a:lnSpc>
              <a:buFont typeface="Arial" panose="020B0604020202020204" pitchFamily="34" charset="0"/>
              <a:buChar char="•"/>
            </a:pPr>
            <a:r>
              <a:rPr lang="en-US" b="1"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Funding: </a:t>
            </a:r>
            <a:r>
              <a:rPr lang="en-US"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$11.2M Measur</a:t>
            </a:r>
            <a:r>
              <a:rPr lang="en-US" dirty="0">
                <a:solidFill>
                  <a:srgbClr val="404040"/>
                </a:solidFill>
                <a:latin typeface="Segoe UI" panose="020B0502040204020203" pitchFamily="34" charset="0"/>
                <a:ea typeface="Times New Roman" panose="02020603050405020304" pitchFamily="18" charset="0"/>
                <a:cs typeface="Segoe UI" panose="020B0502040204020203" pitchFamily="34" charset="0"/>
              </a:rPr>
              <a:t>e M Subregional funds   (½ cent sales tax approved by voters in 2016)</a:t>
            </a:r>
          </a:p>
          <a:p>
            <a:pPr marL="285750" indent="-285750">
              <a:lnSpc>
                <a:spcPct val="150000"/>
              </a:lnSpc>
              <a:buFont typeface="Arial" panose="020B0604020202020204" pitchFamily="34" charset="0"/>
              <a:buChar char="•"/>
            </a:pPr>
            <a:r>
              <a:rPr lang="en-US" b="1"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Roadway Definition: </a:t>
            </a:r>
            <a:r>
              <a:rPr lang="en-US"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Major arterial classification with </a:t>
            </a:r>
            <a:r>
              <a:rPr lang="en-US" dirty="0">
                <a:solidFill>
                  <a:srgbClr val="404040"/>
                </a:solidFill>
                <a:latin typeface="Segoe UI" panose="020B0502040204020203" pitchFamily="34" charset="0"/>
                <a:ea typeface="Times New Roman" panose="02020603050405020304" pitchFamily="18" charset="0"/>
                <a:cs typeface="Segoe UI" panose="020B0502040204020203" pitchFamily="34" charset="0"/>
              </a:rPr>
              <a:t>traffic volume of 34,000 AADT, 2 lanes in each direction with parking &amp; median lanes, and 1.9 mile in length.  </a:t>
            </a:r>
          </a:p>
          <a:p>
            <a:pPr marL="285750" indent="-285750">
              <a:lnSpc>
                <a:spcPct val="150000"/>
              </a:lnSpc>
              <a:buFont typeface="Arial" panose="020B0604020202020204" pitchFamily="34" charset="0"/>
              <a:buChar char="•"/>
            </a:pPr>
            <a:r>
              <a:rPr lang="en-US" b="1" dirty="0">
                <a:solidFill>
                  <a:srgbClr val="404040"/>
                </a:solidFill>
                <a:latin typeface="Segoe UI" panose="020B0502040204020203" pitchFamily="34" charset="0"/>
                <a:ea typeface="Times New Roman" panose="02020603050405020304" pitchFamily="18" charset="0"/>
                <a:cs typeface="Segoe UI" panose="020B0502040204020203" pitchFamily="34" charset="0"/>
              </a:rPr>
              <a:t>Purpose</a:t>
            </a:r>
            <a:r>
              <a:rPr lang="en-US" b="1"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 </a:t>
            </a:r>
            <a:r>
              <a:rPr lang="en-US"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To reduce vehicle delay; improve </a:t>
            </a:r>
            <a:r>
              <a:rPr lang="en-US" dirty="0">
                <a:solidFill>
                  <a:srgbClr val="404040"/>
                </a:solidFill>
                <a:latin typeface="Segoe UI" panose="020B0502040204020203" pitchFamily="34" charset="0"/>
                <a:ea typeface="Times New Roman" panose="02020603050405020304" pitchFamily="18" charset="0"/>
                <a:cs typeface="Segoe UI" panose="020B0502040204020203" pitchFamily="34" charset="0"/>
              </a:rPr>
              <a:t>traffic &amp; pedestrian safety; enhance roadway system and landscape beautification.     </a:t>
            </a:r>
            <a:endParaRPr lang="en-US" dirty="0">
              <a:solidFill>
                <a:srgbClr val="404040"/>
              </a:solidFill>
              <a:latin typeface="Segoe UI" panose="020B0502040204020203" pitchFamily="34" charset="0"/>
              <a:cs typeface="Segoe UI" panose="020B0502040204020203" pitchFamily="34" charset="0"/>
            </a:endParaRPr>
          </a:p>
          <a:p>
            <a:endParaRPr lang="en-US" dirty="0"/>
          </a:p>
          <a:p>
            <a:pPr rtl="0"/>
            <a:r>
              <a:rPr lang="en-US" dirty="0"/>
              <a:t>The </a:t>
            </a:r>
            <a:r>
              <a:rPr lang="en-US" b="1" dirty="0"/>
              <a:t>City of Gardena Redondo Beach Boulevard Arterial Improvements project</a:t>
            </a:r>
            <a:r>
              <a:rPr lang="en-US" dirty="0"/>
              <a:t> focuses on enhancing the segment of Redondo Beach Boulevard from Crenshaw Boulevard to Vermont Avenue. This project is part of a broader initiative to improve transportation infrastructure in the South Bay area, addressing both current and future mobility </a:t>
            </a:r>
            <a:r>
              <a:rPr lang="en-US" dirty="0" err="1"/>
              <a:t>needs.The</a:t>
            </a:r>
            <a:r>
              <a:rPr lang="en-US" dirty="0"/>
              <a:t> need for these improvements arises from several factors:</a:t>
            </a:r>
          </a:p>
          <a:p>
            <a:pPr rtl="0">
              <a:buFont typeface="Arial" panose="020B0604020202020204" pitchFamily="34" charset="0"/>
              <a:buChar char="•"/>
            </a:pPr>
            <a:r>
              <a:rPr lang="en-US" b="1" dirty="0"/>
              <a:t>Traffic Congestion</a:t>
            </a:r>
            <a:r>
              <a:rPr lang="en-US" dirty="0"/>
              <a:t>: The area has experienced increasing traffic volumes, leading to congestion and delays. Enhancements to the arterial are aimed at improving traffic flow and safety for all road users, including vehicles, cyclists, and pedestrians.</a:t>
            </a:r>
          </a:p>
          <a:p>
            <a:pPr rtl="0">
              <a:buFont typeface="Arial" panose="020B0604020202020204" pitchFamily="34" charset="0"/>
              <a:buChar char="•"/>
            </a:pPr>
            <a:r>
              <a:rPr lang="en-US" b="1" dirty="0"/>
              <a:t>Infrastructure Upgrades</a:t>
            </a:r>
            <a:r>
              <a:rPr lang="en-US" dirty="0"/>
              <a:t>: The project is part of a larger effort to maintain and upgrade the arterial roadways to ensure they meet modern standards for safety and efficiency. This includes addressing the condition of the roadway and implementing features that enhance overall functionality.</a:t>
            </a:r>
          </a:p>
          <a:p>
            <a:pPr rtl="0">
              <a:buFont typeface="Arial" panose="020B0604020202020204" pitchFamily="34" charset="0"/>
              <a:buChar char="•"/>
            </a:pPr>
            <a:r>
              <a:rPr lang="en-US" b="1" dirty="0"/>
              <a:t>Funding and Support</a:t>
            </a:r>
            <a:r>
              <a:rPr lang="en-US" dirty="0"/>
              <a:t>: The project is supported by funding from various sources, including the South Bay Highway Program, which aims to improve regional transportation infrastructure. The total estimated cost for the improvements is approximately $3.6 million, with a portion funded through the Regional Surface Transportation Improvement (RSTI) program.</a:t>
            </a:r>
          </a:p>
          <a:p>
            <a:pPr rtl="0"/>
            <a:r>
              <a:rPr lang="en-US" dirty="0"/>
              <a:t>Overall, the project is designed to enhance the transportation network in Gardena, making it safer and more efficient for residents and visitors alike.</a:t>
            </a:r>
          </a:p>
          <a:p>
            <a:pPr rtl="0"/>
            <a:endParaRPr lang="en-US" i="1" dirty="0">
              <a:solidFill>
                <a:schemeClr val="accent2">
                  <a:lumMod val="75000"/>
                  <a:lumOff val="25000"/>
                </a:schemeClr>
              </a:solidFill>
            </a:endParaRPr>
          </a:p>
          <a:p>
            <a:pPr rtl="0"/>
            <a:endParaRPr lang="en-US" i="1" dirty="0">
              <a:solidFill>
                <a:schemeClr val="accent2">
                  <a:lumMod val="75000"/>
                  <a:lumOff val="25000"/>
                </a:schemeClr>
              </a:solidFill>
            </a:endParaRPr>
          </a:p>
          <a:p>
            <a:pPr rtl="0"/>
            <a:r>
              <a:rPr lang="en-US" i="1" dirty="0">
                <a:solidFill>
                  <a:schemeClr val="accent2">
                    <a:lumMod val="75000"/>
                    <a:lumOff val="25000"/>
                  </a:schemeClr>
                </a:solidFill>
              </a:rPr>
              <a:t>(The </a:t>
            </a:r>
            <a:r>
              <a:rPr lang="en-US" b="1" i="1" dirty="0">
                <a:solidFill>
                  <a:schemeClr val="accent2">
                    <a:lumMod val="75000"/>
                    <a:lumOff val="25000"/>
                  </a:schemeClr>
                </a:solidFill>
              </a:rPr>
              <a:t>project background</a:t>
            </a:r>
            <a:r>
              <a:rPr lang="en-US" i="1" dirty="0">
                <a:solidFill>
                  <a:schemeClr val="accent2">
                    <a:lumMod val="75000"/>
                    <a:lumOff val="25000"/>
                  </a:schemeClr>
                </a:solidFill>
              </a:rPr>
              <a:t> provides the context and rationale for the project. It explains </a:t>
            </a:r>
            <a:r>
              <a:rPr lang="en-US" b="1" i="1" dirty="0">
                <a:solidFill>
                  <a:schemeClr val="accent2">
                    <a:lumMod val="75000"/>
                    <a:lumOff val="25000"/>
                  </a:schemeClr>
                </a:solidFill>
              </a:rPr>
              <a:t>why the project is necessary</a:t>
            </a:r>
            <a:r>
              <a:rPr lang="en-US" i="1" dirty="0">
                <a:solidFill>
                  <a:schemeClr val="accent2">
                    <a:lumMod val="75000"/>
                    <a:lumOff val="25000"/>
                  </a:schemeClr>
                </a:solidFill>
              </a:rPr>
              <a:t>, detailing the circumstances that led to its initiation. This section often includes information about the problem the project aims to address, the needs it fulfills, and any relevant historical or situational factors that contribute to its importance </a:t>
            </a:r>
          </a:p>
          <a:p>
            <a:pPr rtl="0"/>
            <a:r>
              <a:rPr lang="en-US" i="1" dirty="0">
                <a:solidFill>
                  <a:schemeClr val="accent2">
                    <a:lumMod val="75000"/>
                    <a:lumOff val="25000"/>
                  </a:schemeClr>
                </a:solidFill>
              </a:rPr>
              <a:t> </a:t>
            </a:r>
          </a:p>
          <a:p>
            <a:pPr rtl="0"/>
            <a:r>
              <a:rPr lang="en-US" i="1" dirty="0">
                <a:solidFill>
                  <a:schemeClr val="accent2">
                    <a:lumMod val="75000"/>
                    <a:lumOff val="25000"/>
                  </a:schemeClr>
                </a:solidFill>
              </a:rPr>
              <a:t>. Essentially, it sets the stage for understanding the project's significance within a broader context.)</a:t>
            </a:r>
          </a:p>
          <a:p>
            <a:endParaRPr lang="en-US" dirty="0"/>
          </a:p>
        </p:txBody>
      </p:sp>
      <p:sp>
        <p:nvSpPr>
          <p:cNvPr id="4" name="Slide Number Placeholder 3">
            <a:extLst>
              <a:ext uri="{FF2B5EF4-FFF2-40B4-BE49-F238E27FC236}">
                <a16:creationId xmlns:a16="http://schemas.microsoft.com/office/drawing/2014/main" id="{1AA70B85-534A-84B2-7ED8-819EC5606C99}"/>
              </a:ext>
            </a:extLst>
          </p:cNvPr>
          <p:cNvSpPr>
            <a:spLocks noGrp="1"/>
          </p:cNvSpPr>
          <p:nvPr>
            <p:ph type="sldNum" sz="quarter" idx="5"/>
          </p:nvPr>
        </p:nvSpPr>
        <p:spPr/>
        <p:txBody>
          <a:bodyPr/>
          <a:lstStyle/>
          <a:p>
            <a:fld id="{2BDA6904-82A6-46A5-8960-745139277EDF}" type="slidenum">
              <a:rPr lang="en-US" smtClean="0"/>
              <a:t>3</a:t>
            </a:fld>
            <a:endParaRPr lang="en-US" dirty="0"/>
          </a:p>
        </p:txBody>
      </p:sp>
    </p:spTree>
    <p:extLst>
      <p:ext uri="{BB962C8B-B14F-4D97-AF65-F5344CB8AC3E}">
        <p14:creationId xmlns:p14="http://schemas.microsoft.com/office/powerpoint/2010/main" val="36952832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33B9CA-3AF8-1312-3FEB-8B32590143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CB80E2-4C1C-5006-CF3D-3A8158E580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6DFA67-C27F-9D09-96F8-1F9F068E3F82}"/>
              </a:ext>
            </a:extLst>
          </p:cNvPr>
          <p:cNvSpPr>
            <a:spLocks noGrp="1"/>
          </p:cNvSpPr>
          <p:nvPr>
            <p:ph type="body" idx="1"/>
          </p:nvPr>
        </p:nvSpPr>
        <p:spPr/>
        <p:txBody>
          <a:bodyPr/>
          <a:lstStyle/>
          <a:p>
            <a:r>
              <a:rPr lang="en-US" dirty="0"/>
              <a:t>Kevin</a:t>
            </a:r>
          </a:p>
          <a:p>
            <a:endParaRPr lang="en-US" dirty="0"/>
          </a:p>
          <a:p>
            <a:pPr>
              <a:lnSpc>
                <a:spcPct val="150000"/>
              </a:lnSpc>
            </a:pPr>
            <a:r>
              <a:rPr lang="en-US" b="1" dirty="0">
                <a:solidFill>
                  <a:srgbClr val="404040"/>
                </a:solidFill>
                <a:latin typeface="Segoe UI" panose="020B0502040204020203" pitchFamily="34" charset="0"/>
                <a:ea typeface="Times New Roman" panose="02020603050405020304" pitchFamily="18" charset="0"/>
                <a:cs typeface="Segoe UI" panose="020B0502040204020203" pitchFamily="34" charset="0"/>
              </a:rPr>
              <a:t>Redondo Beach Blvd (RBB) Arterial Improvements Project </a:t>
            </a:r>
          </a:p>
          <a:p>
            <a:pPr marL="285750" indent="-285750">
              <a:lnSpc>
                <a:spcPct val="150000"/>
              </a:lnSpc>
              <a:buFont typeface="Arial" panose="020B0604020202020204" pitchFamily="34" charset="0"/>
              <a:buChar char="•"/>
            </a:pPr>
            <a:r>
              <a:rPr lang="en-US" b="1" dirty="0">
                <a:solidFill>
                  <a:srgbClr val="404040"/>
                </a:solidFill>
                <a:latin typeface="Segoe UI" panose="020B0502040204020203" pitchFamily="34" charset="0"/>
                <a:ea typeface="Times New Roman" panose="02020603050405020304" pitchFamily="18" charset="0"/>
                <a:cs typeface="Segoe UI" panose="020B0502040204020203" pitchFamily="34" charset="0"/>
              </a:rPr>
              <a:t>Limits: </a:t>
            </a:r>
            <a:r>
              <a:rPr lang="en-US" dirty="0">
                <a:solidFill>
                  <a:srgbClr val="404040"/>
                </a:solidFill>
                <a:latin typeface="Segoe UI" panose="020B0502040204020203" pitchFamily="34" charset="0"/>
                <a:ea typeface="Times New Roman" panose="02020603050405020304" pitchFamily="18" charset="0"/>
                <a:cs typeface="Segoe UI" panose="020B0502040204020203" pitchFamily="34" charset="0"/>
              </a:rPr>
              <a:t>Crenshaw Blvd. to Vermont Ave. (West to East City Limits) </a:t>
            </a:r>
          </a:p>
          <a:p>
            <a:pPr marL="285750" indent="-285750">
              <a:lnSpc>
                <a:spcPct val="150000"/>
              </a:lnSpc>
              <a:buFont typeface="Arial" panose="020B0604020202020204" pitchFamily="34" charset="0"/>
              <a:buChar char="•"/>
            </a:pPr>
            <a:r>
              <a:rPr lang="en-US" b="1"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Funding: </a:t>
            </a:r>
            <a:r>
              <a:rPr lang="en-US"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$11.2M Measur</a:t>
            </a:r>
            <a:r>
              <a:rPr lang="en-US" dirty="0">
                <a:solidFill>
                  <a:srgbClr val="404040"/>
                </a:solidFill>
                <a:latin typeface="Segoe UI" panose="020B0502040204020203" pitchFamily="34" charset="0"/>
                <a:ea typeface="Times New Roman" panose="02020603050405020304" pitchFamily="18" charset="0"/>
                <a:cs typeface="Segoe UI" panose="020B0502040204020203" pitchFamily="34" charset="0"/>
              </a:rPr>
              <a:t>e M Subregional funds   (½ cent sales tax approved by voters in 2016)</a:t>
            </a:r>
          </a:p>
          <a:p>
            <a:pPr marL="285750" indent="-285750">
              <a:lnSpc>
                <a:spcPct val="150000"/>
              </a:lnSpc>
              <a:buFont typeface="Arial" panose="020B0604020202020204" pitchFamily="34" charset="0"/>
              <a:buChar char="•"/>
            </a:pPr>
            <a:r>
              <a:rPr lang="en-US" b="1"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Roadway Definition: </a:t>
            </a:r>
            <a:r>
              <a:rPr lang="en-US"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Major arterial classification with </a:t>
            </a:r>
            <a:r>
              <a:rPr lang="en-US" dirty="0">
                <a:solidFill>
                  <a:srgbClr val="404040"/>
                </a:solidFill>
                <a:latin typeface="Segoe UI" panose="020B0502040204020203" pitchFamily="34" charset="0"/>
                <a:ea typeface="Times New Roman" panose="02020603050405020304" pitchFamily="18" charset="0"/>
                <a:cs typeface="Segoe UI" panose="020B0502040204020203" pitchFamily="34" charset="0"/>
              </a:rPr>
              <a:t>traffic volume of 34,000 AADT, 2 lanes in each direction with parking &amp; median lanes, and 1.9 mile in length.  </a:t>
            </a:r>
          </a:p>
          <a:p>
            <a:pPr marL="285750" indent="-285750">
              <a:lnSpc>
                <a:spcPct val="150000"/>
              </a:lnSpc>
              <a:buFont typeface="Arial" panose="020B0604020202020204" pitchFamily="34" charset="0"/>
              <a:buChar char="•"/>
            </a:pPr>
            <a:r>
              <a:rPr lang="en-US" b="1" dirty="0">
                <a:solidFill>
                  <a:srgbClr val="404040"/>
                </a:solidFill>
                <a:latin typeface="Segoe UI" panose="020B0502040204020203" pitchFamily="34" charset="0"/>
                <a:ea typeface="Times New Roman" panose="02020603050405020304" pitchFamily="18" charset="0"/>
                <a:cs typeface="Segoe UI" panose="020B0502040204020203" pitchFamily="34" charset="0"/>
              </a:rPr>
              <a:t>Purpose</a:t>
            </a:r>
            <a:r>
              <a:rPr lang="en-US" b="1"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 </a:t>
            </a:r>
            <a:r>
              <a:rPr lang="en-US"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To reduce vehicle delay; improve </a:t>
            </a:r>
            <a:r>
              <a:rPr lang="en-US" dirty="0">
                <a:solidFill>
                  <a:srgbClr val="404040"/>
                </a:solidFill>
                <a:latin typeface="Segoe UI" panose="020B0502040204020203" pitchFamily="34" charset="0"/>
                <a:ea typeface="Times New Roman" panose="02020603050405020304" pitchFamily="18" charset="0"/>
                <a:cs typeface="Segoe UI" panose="020B0502040204020203" pitchFamily="34" charset="0"/>
              </a:rPr>
              <a:t>traffic &amp; pedestrian safety; enhance roadway system and landscape beautification.     </a:t>
            </a:r>
            <a:endParaRPr lang="en-US" dirty="0">
              <a:solidFill>
                <a:srgbClr val="404040"/>
              </a:solidFill>
              <a:latin typeface="Segoe UI" panose="020B0502040204020203" pitchFamily="34" charset="0"/>
              <a:cs typeface="Segoe UI" panose="020B0502040204020203" pitchFamily="34" charset="0"/>
            </a:endParaRPr>
          </a:p>
          <a:p>
            <a:endParaRPr lang="en-US" dirty="0"/>
          </a:p>
          <a:p>
            <a:pPr rtl="0"/>
            <a:r>
              <a:rPr lang="en-US" dirty="0"/>
              <a:t>The </a:t>
            </a:r>
            <a:r>
              <a:rPr lang="en-US" b="1" dirty="0"/>
              <a:t>City of Gardena Redondo Beach Boulevard Arterial Improvements project</a:t>
            </a:r>
            <a:r>
              <a:rPr lang="en-US" dirty="0"/>
              <a:t> focuses on enhancing the segment of Redondo Beach Boulevard from Crenshaw Boulevard to Vermont Avenue. This project is part of a broader initiative to improve transportation infrastructure in the South Bay area, addressing both current and future mobility </a:t>
            </a:r>
            <a:r>
              <a:rPr lang="en-US" dirty="0" err="1"/>
              <a:t>needs.The</a:t>
            </a:r>
            <a:r>
              <a:rPr lang="en-US" dirty="0"/>
              <a:t> need for these improvements arises from several factors:</a:t>
            </a:r>
          </a:p>
          <a:p>
            <a:pPr rtl="0">
              <a:buFont typeface="Arial" panose="020B0604020202020204" pitchFamily="34" charset="0"/>
              <a:buChar char="•"/>
            </a:pPr>
            <a:r>
              <a:rPr lang="en-US" b="1" dirty="0"/>
              <a:t>Traffic Congestion</a:t>
            </a:r>
            <a:r>
              <a:rPr lang="en-US" dirty="0"/>
              <a:t>: The area has experienced increasing traffic volumes, leading to congestion and delays. Enhancements to the arterial are aimed at improving traffic flow and safety for all road users, including vehicles, cyclists, and pedestrians.</a:t>
            </a:r>
          </a:p>
          <a:p>
            <a:pPr rtl="0">
              <a:buFont typeface="Arial" panose="020B0604020202020204" pitchFamily="34" charset="0"/>
              <a:buChar char="•"/>
            </a:pPr>
            <a:r>
              <a:rPr lang="en-US" b="1" dirty="0"/>
              <a:t>Infrastructure Upgrades</a:t>
            </a:r>
            <a:r>
              <a:rPr lang="en-US" dirty="0"/>
              <a:t>: The project is part of a larger effort to maintain and upgrade the arterial roadways to ensure they meet modern standards for safety and efficiency. This includes addressing the condition of the roadway and implementing features that enhance overall functionality.</a:t>
            </a:r>
          </a:p>
          <a:p>
            <a:pPr rtl="0">
              <a:buFont typeface="Arial" panose="020B0604020202020204" pitchFamily="34" charset="0"/>
              <a:buChar char="•"/>
            </a:pPr>
            <a:r>
              <a:rPr lang="en-US" b="1" dirty="0"/>
              <a:t>Funding and Support</a:t>
            </a:r>
            <a:r>
              <a:rPr lang="en-US" dirty="0"/>
              <a:t>: The project is supported by funding from various sources, including the South Bay Highway Program, which aims to improve regional transportation infrastructure. The total estimated cost for the improvements is approximately $3.6 million, with a portion funded through the Regional Surface Transportation Improvement (RSTI) program.</a:t>
            </a:r>
          </a:p>
          <a:p>
            <a:pPr rtl="0"/>
            <a:r>
              <a:rPr lang="en-US" dirty="0"/>
              <a:t>Overall, the project is designed to enhance the transportation network in Gardena, making it safer and more efficient for residents and visitors alike.</a:t>
            </a:r>
          </a:p>
          <a:p>
            <a:pPr rtl="0"/>
            <a:endParaRPr lang="en-US" i="1" dirty="0">
              <a:solidFill>
                <a:schemeClr val="accent2">
                  <a:lumMod val="75000"/>
                  <a:lumOff val="25000"/>
                </a:schemeClr>
              </a:solidFill>
            </a:endParaRPr>
          </a:p>
          <a:p>
            <a:pPr rtl="0"/>
            <a:endParaRPr lang="en-US" i="1" dirty="0">
              <a:solidFill>
                <a:schemeClr val="accent2">
                  <a:lumMod val="75000"/>
                  <a:lumOff val="25000"/>
                </a:schemeClr>
              </a:solidFill>
            </a:endParaRPr>
          </a:p>
          <a:p>
            <a:pPr rtl="0"/>
            <a:r>
              <a:rPr lang="en-US" i="1" dirty="0">
                <a:solidFill>
                  <a:schemeClr val="accent2">
                    <a:lumMod val="75000"/>
                    <a:lumOff val="25000"/>
                  </a:schemeClr>
                </a:solidFill>
              </a:rPr>
              <a:t>(The </a:t>
            </a:r>
            <a:r>
              <a:rPr lang="en-US" b="1" i="1" dirty="0">
                <a:solidFill>
                  <a:schemeClr val="accent2">
                    <a:lumMod val="75000"/>
                    <a:lumOff val="25000"/>
                  </a:schemeClr>
                </a:solidFill>
              </a:rPr>
              <a:t>project background</a:t>
            </a:r>
            <a:r>
              <a:rPr lang="en-US" i="1" dirty="0">
                <a:solidFill>
                  <a:schemeClr val="accent2">
                    <a:lumMod val="75000"/>
                    <a:lumOff val="25000"/>
                  </a:schemeClr>
                </a:solidFill>
              </a:rPr>
              <a:t> provides the context and rationale for the project. It explains </a:t>
            </a:r>
            <a:r>
              <a:rPr lang="en-US" b="1" i="1" dirty="0">
                <a:solidFill>
                  <a:schemeClr val="accent2">
                    <a:lumMod val="75000"/>
                    <a:lumOff val="25000"/>
                  </a:schemeClr>
                </a:solidFill>
              </a:rPr>
              <a:t>why the project is necessary</a:t>
            </a:r>
            <a:r>
              <a:rPr lang="en-US" i="1" dirty="0">
                <a:solidFill>
                  <a:schemeClr val="accent2">
                    <a:lumMod val="75000"/>
                    <a:lumOff val="25000"/>
                  </a:schemeClr>
                </a:solidFill>
              </a:rPr>
              <a:t>, detailing the circumstances that led to its initiation. This section often includes information about the problem the project aims to address, the needs it fulfills, and any relevant historical or situational factors that contribute to its importance </a:t>
            </a:r>
          </a:p>
          <a:p>
            <a:pPr rtl="0"/>
            <a:r>
              <a:rPr lang="en-US" i="1" dirty="0">
                <a:solidFill>
                  <a:schemeClr val="accent2">
                    <a:lumMod val="75000"/>
                    <a:lumOff val="25000"/>
                  </a:schemeClr>
                </a:solidFill>
              </a:rPr>
              <a:t> </a:t>
            </a:r>
          </a:p>
          <a:p>
            <a:pPr rtl="0"/>
            <a:r>
              <a:rPr lang="en-US" i="1" dirty="0">
                <a:solidFill>
                  <a:schemeClr val="accent2">
                    <a:lumMod val="75000"/>
                    <a:lumOff val="25000"/>
                  </a:schemeClr>
                </a:solidFill>
              </a:rPr>
              <a:t>. Essentially, it sets the stage for understanding the project's significance within a broader context.)</a:t>
            </a:r>
          </a:p>
          <a:p>
            <a:endParaRPr lang="en-US" dirty="0"/>
          </a:p>
        </p:txBody>
      </p:sp>
      <p:sp>
        <p:nvSpPr>
          <p:cNvPr id="4" name="Slide Number Placeholder 3">
            <a:extLst>
              <a:ext uri="{FF2B5EF4-FFF2-40B4-BE49-F238E27FC236}">
                <a16:creationId xmlns:a16="http://schemas.microsoft.com/office/drawing/2014/main" id="{FFB3E2D6-ABC7-E469-DBD9-2BEE48684E2D}"/>
              </a:ext>
            </a:extLst>
          </p:cNvPr>
          <p:cNvSpPr>
            <a:spLocks noGrp="1"/>
          </p:cNvSpPr>
          <p:nvPr>
            <p:ph type="sldNum" sz="quarter" idx="5"/>
          </p:nvPr>
        </p:nvSpPr>
        <p:spPr/>
        <p:txBody>
          <a:bodyPr/>
          <a:lstStyle/>
          <a:p>
            <a:fld id="{2BDA6904-82A6-46A5-8960-745139277EDF}" type="slidenum">
              <a:rPr lang="en-US" smtClean="0"/>
              <a:t>4</a:t>
            </a:fld>
            <a:endParaRPr lang="en-US" dirty="0"/>
          </a:p>
        </p:txBody>
      </p:sp>
    </p:spTree>
    <p:extLst>
      <p:ext uri="{BB962C8B-B14F-4D97-AF65-F5344CB8AC3E}">
        <p14:creationId xmlns:p14="http://schemas.microsoft.com/office/powerpoint/2010/main" val="2578114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18A41E-FDA0-53E2-1C9E-A829523A22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06806B-D0BA-DA74-DF92-E2DD9AA7F0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894B0B-06BC-EF7C-B64D-2EF7FA037F88}"/>
              </a:ext>
            </a:extLst>
          </p:cNvPr>
          <p:cNvSpPr>
            <a:spLocks noGrp="1"/>
          </p:cNvSpPr>
          <p:nvPr>
            <p:ph type="body" idx="1"/>
          </p:nvPr>
        </p:nvSpPr>
        <p:spPr/>
        <p:txBody>
          <a:bodyPr/>
          <a:lstStyle/>
          <a:p>
            <a:r>
              <a:rPr lang="en-US" dirty="0"/>
              <a:t>Kevin</a:t>
            </a:r>
          </a:p>
          <a:p>
            <a:endParaRPr lang="en-US" dirty="0"/>
          </a:p>
          <a:p>
            <a:pPr>
              <a:lnSpc>
                <a:spcPct val="150000"/>
              </a:lnSpc>
            </a:pPr>
            <a:r>
              <a:rPr lang="en-US" b="1" dirty="0">
                <a:solidFill>
                  <a:srgbClr val="404040"/>
                </a:solidFill>
                <a:latin typeface="Segoe UI" panose="020B0502040204020203" pitchFamily="34" charset="0"/>
                <a:ea typeface="Times New Roman" panose="02020603050405020304" pitchFamily="18" charset="0"/>
                <a:cs typeface="Segoe UI" panose="020B0502040204020203" pitchFamily="34" charset="0"/>
              </a:rPr>
              <a:t>Redondo Beach Blvd (RBB) Arterial Improvements Project </a:t>
            </a:r>
          </a:p>
          <a:p>
            <a:pPr marL="285750" indent="-285750">
              <a:lnSpc>
                <a:spcPct val="150000"/>
              </a:lnSpc>
              <a:buFont typeface="Arial" panose="020B0604020202020204" pitchFamily="34" charset="0"/>
              <a:buChar char="•"/>
            </a:pPr>
            <a:r>
              <a:rPr lang="en-US" b="1" dirty="0">
                <a:solidFill>
                  <a:srgbClr val="404040"/>
                </a:solidFill>
                <a:latin typeface="Segoe UI" panose="020B0502040204020203" pitchFamily="34" charset="0"/>
                <a:ea typeface="Times New Roman" panose="02020603050405020304" pitchFamily="18" charset="0"/>
                <a:cs typeface="Segoe UI" panose="020B0502040204020203" pitchFamily="34" charset="0"/>
              </a:rPr>
              <a:t>Limits: </a:t>
            </a:r>
            <a:r>
              <a:rPr lang="en-US" dirty="0">
                <a:solidFill>
                  <a:srgbClr val="404040"/>
                </a:solidFill>
                <a:latin typeface="Segoe UI" panose="020B0502040204020203" pitchFamily="34" charset="0"/>
                <a:ea typeface="Times New Roman" panose="02020603050405020304" pitchFamily="18" charset="0"/>
                <a:cs typeface="Segoe UI" panose="020B0502040204020203" pitchFamily="34" charset="0"/>
              </a:rPr>
              <a:t>Crenshaw Blvd. to Vermont Ave. (West to East City Limits) </a:t>
            </a:r>
          </a:p>
          <a:p>
            <a:pPr marL="285750" indent="-285750">
              <a:lnSpc>
                <a:spcPct val="150000"/>
              </a:lnSpc>
              <a:buFont typeface="Arial" panose="020B0604020202020204" pitchFamily="34" charset="0"/>
              <a:buChar char="•"/>
            </a:pPr>
            <a:r>
              <a:rPr lang="en-US" b="1"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Funding: </a:t>
            </a:r>
            <a:r>
              <a:rPr lang="en-US"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$11.2M Measur</a:t>
            </a:r>
            <a:r>
              <a:rPr lang="en-US" dirty="0">
                <a:solidFill>
                  <a:srgbClr val="404040"/>
                </a:solidFill>
                <a:latin typeface="Segoe UI" panose="020B0502040204020203" pitchFamily="34" charset="0"/>
                <a:ea typeface="Times New Roman" panose="02020603050405020304" pitchFamily="18" charset="0"/>
                <a:cs typeface="Segoe UI" panose="020B0502040204020203" pitchFamily="34" charset="0"/>
              </a:rPr>
              <a:t>e M Subregional funds   (½ cent sales tax approved by voters in 2016)</a:t>
            </a:r>
          </a:p>
          <a:p>
            <a:pPr marL="285750" indent="-285750">
              <a:lnSpc>
                <a:spcPct val="150000"/>
              </a:lnSpc>
              <a:buFont typeface="Arial" panose="020B0604020202020204" pitchFamily="34" charset="0"/>
              <a:buChar char="•"/>
            </a:pPr>
            <a:r>
              <a:rPr lang="en-US" b="1"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Roadway Definition: </a:t>
            </a:r>
            <a:r>
              <a:rPr lang="en-US"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Major arterial classification with </a:t>
            </a:r>
            <a:r>
              <a:rPr lang="en-US" dirty="0">
                <a:solidFill>
                  <a:srgbClr val="404040"/>
                </a:solidFill>
                <a:latin typeface="Segoe UI" panose="020B0502040204020203" pitchFamily="34" charset="0"/>
                <a:ea typeface="Times New Roman" panose="02020603050405020304" pitchFamily="18" charset="0"/>
                <a:cs typeface="Segoe UI" panose="020B0502040204020203" pitchFamily="34" charset="0"/>
              </a:rPr>
              <a:t>traffic volume of 34,000 AADT, 2 lanes in each direction with parking &amp; median lanes, and 1.9 mile in length.  </a:t>
            </a:r>
          </a:p>
          <a:p>
            <a:pPr marL="285750" indent="-285750">
              <a:lnSpc>
                <a:spcPct val="150000"/>
              </a:lnSpc>
              <a:buFont typeface="Arial" panose="020B0604020202020204" pitchFamily="34" charset="0"/>
              <a:buChar char="•"/>
            </a:pPr>
            <a:r>
              <a:rPr lang="en-US" b="1" dirty="0">
                <a:solidFill>
                  <a:srgbClr val="404040"/>
                </a:solidFill>
                <a:latin typeface="Segoe UI" panose="020B0502040204020203" pitchFamily="34" charset="0"/>
                <a:ea typeface="Times New Roman" panose="02020603050405020304" pitchFamily="18" charset="0"/>
                <a:cs typeface="Segoe UI" panose="020B0502040204020203" pitchFamily="34" charset="0"/>
              </a:rPr>
              <a:t>Purpose</a:t>
            </a:r>
            <a:r>
              <a:rPr lang="en-US" b="1"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 </a:t>
            </a:r>
            <a:r>
              <a:rPr lang="en-US" dirty="0">
                <a:solidFill>
                  <a:srgbClr val="404040"/>
                </a:solidFill>
                <a:effectLst/>
                <a:latin typeface="Segoe UI" panose="020B0502040204020203" pitchFamily="34" charset="0"/>
                <a:ea typeface="Times New Roman" panose="02020603050405020304" pitchFamily="18" charset="0"/>
                <a:cs typeface="Segoe UI" panose="020B0502040204020203" pitchFamily="34" charset="0"/>
              </a:rPr>
              <a:t>To reduce vehicle delay; improve </a:t>
            </a:r>
            <a:r>
              <a:rPr lang="en-US" dirty="0">
                <a:solidFill>
                  <a:srgbClr val="404040"/>
                </a:solidFill>
                <a:latin typeface="Segoe UI" panose="020B0502040204020203" pitchFamily="34" charset="0"/>
                <a:ea typeface="Times New Roman" panose="02020603050405020304" pitchFamily="18" charset="0"/>
                <a:cs typeface="Segoe UI" panose="020B0502040204020203" pitchFamily="34" charset="0"/>
              </a:rPr>
              <a:t>traffic &amp; pedestrian safety; enhance roadway system and landscape beautification.     </a:t>
            </a:r>
            <a:endParaRPr lang="en-US" dirty="0">
              <a:solidFill>
                <a:srgbClr val="404040"/>
              </a:solidFill>
              <a:latin typeface="Segoe UI" panose="020B0502040204020203" pitchFamily="34" charset="0"/>
              <a:cs typeface="Segoe UI" panose="020B0502040204020203" pitchFamily="34" charset="0"/>
            </a:endParaRPr>
          </a:p>
          <a:p>
            <a:endParaRPr lang="en-US" dirty="0"/>
          </a:p>
          <a:p>
            <a:pPr rtl="0"/>
            <a:r>
              <a:rPr lang="en-US" dirty="0"/>
              <a:t>The </a:t>
            </a:r>
            <a:r>
              <a:rPr lang="en-US" b="1" dirty="0"/>
              <a:t>City of Gardena Redondo Beach Boulevard Arterial Improvements project</a:t>
            </a:r>
            <a:r>
              <a:rPr lang="en-US" dirty="0"/>
              <a:t> focuses on enhancing the segment of Redondo Beach Boulevard from Crenshaw Boulevard to Vermont Avenue. This project is part of a broader initiative to improve transportation infrastructure in the South Bay area, addressing both current and future mobility </a:t>
            </a:r>
            <a:r>
              <a:rPr lang="en-US" dirty="0" err="1"/>
              <a:t>needs.The</a:t>
            </a:r>
            <a:r>
              <a:rPr lang="en-US" dirty="0"/>
              <a:t> need for these improvements arises from several factors:</a:t>
            </a:r>
          </a:p>
          <a:p>
            <a:pPr rtl="0">
              <a:buFont typeface="Arial" panose="020B0604020202020204" pitchFamily="34" charset="0"/>
              <a:buChar char="•"/>
            </a:pPr>
            <a:r>
              <a:rPr lang="en-US" b="1" dirty="0"/>
              <a:t>Traffic Congestion</a:t>
            </a:r>
            <a:r>
              <a:rPr lang="en-US" dirty="0"/>
              <a:t>: The area has experienced increasing traffic volumes, leading to congestion and delays. Enhancements to the arterial are aimed at improving traffic flow and safety for all road users, including vehicles, cyclists, and pedestrians.</a:t>
            </a:r>
          </a:p>
          <a:p>
            <a:pPr rtl="0">
              <a:buFont typeface="Arial" panose="020B0604020202020204" pitchFamily="34" charset="0"/>
              <a:buChar char="•"/>
            </a:pPr>
            <a:r>
              <a:rPr lang="en-US" b="1" dirty="0"/>
              <a:t>Infrastructure Upgrades</a:t>
            </a:r>
            <a:r>
              <a:rPr lang="en-US" dirty="0"/>
              <a:t>: The project is part of a larger effort to maintain and upgrade the arterial roadways to ensure they meet modern standards for safety and efficiency. This includes addressing the condition of the roadway and implementing features that enhance overall functionality.</a:t>
            </a:r>
          </a:p>
          <a:p>
            <a:pPr rtl="0">
              <a:buFont typeface="Arial" panose="020B0604020202020204" pitchFamily="34" charset="0"/>
              <a:buChar char="•"/>
            </a:pPr>
            <a:r>
              <a:rPr lang="en-US" b="1" dirty="0"/>
              <a:t>Funding and Support</a:t>
            </a:r>
            <a:r>
              <a:rPr lang="en-US" dirty="0"/>
              <a:t>: The project is supported by funding from various sources, including the South Bay Highway Program, which aims to improve regional transportation infrastructure. The total estimated cost for the improvements is approximately $3.6 million, with a portion funded through the Regional Surface Transportation Improvement (RSTI) program.</a:t>
            </a:r>
          </a:p>
          <a:p>
            <a:pPr rtl="0"/>
            <a:r>
              <a:rPr lang="en-US" dirty="0"/>
              <a:t>Overall, the project is designed to enhance the transportation network in Gardena, making it safer and more efficient for residents and visitors alike.</a:t>
            </a:r>
          </a:p>
          <a:p>
            <a:pPr rtl="0"/>
            <a:endParaRPr lang="en-US" i="1" dirty="0">
              <a:solidFill>
                <a:schemeClr val="accent2">
                  <a:lumMod val="75000"/>
                  <a:lumOff val="25000"/>
                </a:schemeClr>
              </a:solidFill>
            </a:endParaRPr>
          </a:p>
          <a:p>
            <a:pPr rtl="0"/>
            <a:endParaRPr lang="en-US" i="1" dirty="0">
              <a:solidFill>
                <a:schemeClr val="accent2">
                  <a:lumMod val="75000"/>
                  <a:lumOff val="25000"/>
                </a:schemeClr>
              </a:solidFill>
            </a:endParaRPr>
          </a:p>
          <a:p>
            <a:pPr rtl="0"/>
            <a:r>
              <a:rPr lang="en-US" i="1" dirty="0">
                <a:solidFill>
                  <a:schemeClr val="accent2">
                    <a:lumMod val="75000"/>
                    <a:lumOff val="25000"/>
                  </a:schemeClr>
                </a:solidFill>
              </a:rPr>
              <a:t>(The </a:t>
            </a:r>
            <a:r>
              <a:rPr lang="en-US" b="1" i="1" dirty="0">
                <a:solidFill>
                  <a:schemeClr val="accent2">
                    <a:lumMod val="75000"/>
                    <a:lumOff val="25000"/>
                  </a:schemeClr>
                </a:solidFill>
              </a:rPr>
              <a:t>project background</a:t>
            </a:r>
            <a:r>
              <a:rPr lang="en-US" i="1" dirty="0">
                <a:solidFill>
                  <a:schemeClr val="accent2">
                    <a:lumMod val="75000"/>
                    <a:lumOff val="25000"/>
                  </a:schemeClr>
                </a:solidFill>
              </a:rPr>
              <a:t> provides the context and rationale for the project. It explains </a:t>
            </a:r>
            <a:r>
              <a:rPr lang="en-US" b="1" i="1" dirty="0">
                <a:solidFill>
                  <a:schemeClr val="accent2">
                    <a:lumMod val="75000"/>
                    <a:lumOff val="25000"/>
                  </a:schemeClr>
                </a:solidFill>
              </a:rPr>
              <a:t>why the project is necessary</a:t>
            </a:r>
            <a:r>
              <a:rPr lang="en-US" i="1" dirty="0">
                <a:solidFill>
                  <a:schemeClr val="accent2">
                    <a:lumMod val="75000"/>
                    <a:lumOff val="25000"/>
                  </a:schemeClr>
                </a:solidFill>
              </a:rPr>
              <a:t>, detailing the circumstances that led to its initiation. This section often includes information about the problem the project aims to address, the needs it fulfills, and any relevant historical or situational factors that contribute to its importance </a:t>
            </a:r>
          </a:p>
          <a:p>
            <a:pPr rtl="0"/>
            <a:r>
              <a:rPr lang="en-US" i="1" dirty="0">
                <a:solidFill>
                  <a:schemeClr val="accent2">
                    <a:lumMod val="75000"/>
                    <a:lumOff val="25000"/>
                  </a:schemeClr>
                </a:solidFill>
              </a:rPr>
              <a:t> </a:t>
            </a:r>
          </a:p>
          <a:p>
            <a:pPr rtl="0"/>
            <a:r>
              <a:rPr lang="en-US" i="1" dirty="0">
                <a:solidFill>
                  <a:schemeClr val="accent2">
                    <a:lumMod val="75000"/>
                    <a:lumOff val="25000"/>
                  </a:schemeClr>
                </a:solidFill>
              </a:rPr>
              <a:t>. Essentially, it sets the stage for understanding the project's significance within a broader context.)</a:t>
            </a:r>
          </a:p>
          <a:p>
            <a:endParaRPr lang="en-US" dirty="0"/>
          </a:p>
        </p:txBody>
      </p:sp>
      <p:sp>
        <p:nvSpPr>
          <p:cNvPr id="4" name="Slide Number Placeholder 3">
            <a:extLst>
              <a:ext uri="{FF2B5EF4-FFF2-40B4-BE49-F238E27FC236}">
                <a16:creationId xmlns:a16="http://schemas.microsoft.com/office/drawing/2014/main" id="{FB6DBD7E-9972-4A39-ED5C-0796468B4682}"/>
              </a:ext>
            </a:extLst>
          </p:cNvPr>
          <p:cNvSpPr>
            <a:spLocks noGrp="1"/>
          </p:cNvSpPr>
          <p:nvPr>
            <p:ph type="sldNum" sz="quarter" idx="5"/>
          </p:nvPr>
        </p:nvSpPr>
        <p:spPr/>
        <p:txBody>
          <a:bodyPr/>
          <a:lstStyle/>
          <a:p>
            <a:fld id="{2BDA6904-82A6-46A5-8960-745139277EDF}" type="slidenum">
              <a:rPr lang="en-US" smtClean="0"/>
              <a:t>5</a:t>
            </a:fld>
            <a:endParaRPr lang="en-US" dirty="0"/>
          </a:p>
        </p:txBody>
      </p:sp>
    </p:spTree>
    <p:extLst>
      <p:ext uri="{BB962C8B-B14F-4D97-AF65-F5344CB8AC3E}">
        <p14:creationId xmlns:p14="http://schemas.microsoft.com/office/powerpoint/2010/main" val="5585206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3/18/2025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74630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3/18/2025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0268919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3/18/2025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833417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3/18/2025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8655047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3/18/2025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63193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586B75A-687E-405C-8A0B-8D00578BA2C3}" type="datetimeFigureOut">
              <a:rPr lang="en-US" smtClean="0"/>
              <a:pPr/>
              <a:t>3/18/2025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52243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smtClean="0"/>
              <a:pPr/>
              <a:t>3/18/2025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7166563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586B75A-687E-405C-8A0B-8D00578BA2C3}" type="datetimeFigureOut">
              <a:rPr lang="en-US" smtClean="0"/>
              <a:pPr/>
              <a:t>3/18/2025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3164045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5586B75A-687E-405C-8A0B-8D00578BA2C3}" type="datetimeFigureOut">
              <a:rPr lang="en-US" smtClean="0"/>
              <a:pPr/>
              <a:t>3/18/2025</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4944747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5586B75A-687E-405C-8A0B-8D00578BA2C3}" type="datetimeFigureOut">
              <a:rPr lang="en-US" smtClean="0"/>
              <a:pPr/>
              <a:t>3/18/2025</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7678484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586B75A-687E-405C-8A0B-8D00578BA2C3}" type="datetimeFigureOut">
              <a:rPr lang="en-US" smtClean="0"/>
              <a:pPr/>
              <a:t>3/18/2025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573159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5586B75A-687E-405C-8A0B-8D00578BA2C3}" type="datetimeFigureOut">
              <a:rPr lang="en-US" smtClean="0"/>
              <a:pPr/>
              <a:t>3/18/2025</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0644985"/>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18/10/relationships/comments" Target="../comments/modernComment_CE8_C96614DE.xml"/><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2.jpg"/><Relationship Id="rId4" Type="http://schemas.openxmlformats.org/officeDocument/2006/relationships/image" Target="../media/image1.jpg"/></Relationships>
</file>

<file path=ppt/slides/_rels/slide2.xml.rels><?xml version="1.0" encoding="UTF-8" standalone="yes"?>
<Relationships xmlns="http://schemas.openxmlformats.org/package/2006/relationships"><Relationship Id="rId3" Type="http://schemas.microsoft.com/office/2018/10/relationships/comments" Target="../comments/modernComment_CE9_4EA03FBA.xm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microsoft.com/office/2018/10/relationships/comments" Target="../comments/modernComment_CE2_A88EB73C.xml"/><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5.jp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microsoft.com/office/2018/10/relationships/comments" Target="../comments/modernComment_CE4_34720282.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microsoft.com/office/2018/10/relationships/comments" Target="../comments/modernComment_CE5_C330F19.xml"/><Relationship Id="rId7" Type="http://schemas.openxmlformats.org/officeDocument/2006/relationships/hyperlink" Target="https://svgsilh.com/image/23592.html" TargetMode="Externa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DBB6A6-9B98-7876-FF69-8B741537FFF8}"/>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CE6EDA31-8EAE-EC07-08DE-0FC06DFBAB91}"/>
              </a:ext>
            </a:extLst>
          </p:cNvPr>
          <p:cNvSpPr txBox="1"/>
          <p:nvPr/>
        </p:nvSpPr>
        <p:spPr>
          <a:xfrm>
            <a:off x="1" y="6413463"/>
            <a:ext cx="12192000" cy="375552"/>
          </a:xfrm>
          <a:prstGeom prst="rect">
            <a:avLst/>
          </a:prstGeom>
          <a:noFill/>
        </p:spPr>
        <p:txBody>
          <a:bodyPr wrap="square" rtlCol="0">
            <a:spAutoFit/>
          </a:bodyPr>
          <a:lstStyle/>
          <a:p>
            <a:pPr marL="0" marR="0" lvl="1" algn="ctr">
              <a:lnSpc>
                <a:spcPct val="107000"/>
              </a:lnSpc>
              <a:spcBef>
                <a:spcPts val="0"/>
              </a:spcBef>
              <a:spcAft>
                <a:spcPts val="800"/>
              </a:spcAft>
            </a:pPr>
            <a:r>
              <a:rPr lang="en-US" b="1" dirty="0">
                <a:solidFill>
                  <a:schemeClr val="bg1"/>
                </a:solidFill>
              </a:rPr>
              <a:t>SOUTHERN CALIFORNIA EDISON (SCE) – LIGHT FIXTURES</a:t>
            </a:r>
          </a:p>
        </p:txBody>
      </p:sp>
      <p:pic>
        <p:nvPicPr>
          <p:cNvPr id="2" name="Picture 1">
            <a:extLst>
              <a:ext uri="{FF2B5EF4-FFF2-40B4-BE49-F238E27FC236}">
                <a16:creationId xmlns:a16="http://schemas.microsoft.com/office/drawing/2014/main" id="{9BA84331-B3C9-9BAF-7D39-32B0E4E487BF}"/>
              </a:ext>
            </a:extLst>
          </p:cNvPr>
          <p:cNvPicPr>
            <a:picLocks noChangeAspect="1"/>
          </p:cNvPicPr>
          <p:nvPr/>
        </p:nvPicPr>
        <p:blipFill>
          <a:blip r:embed="rId4"/>
          <a:srcRect/>
          <a:stretch/>
        </p:blipFill>
        <p:spPr>
          <a:xfrm>
            <a:off x="776814" y="160419"/>
            <a:ext cx="4645417" cy="59972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888DB2DC-0370-7958-E408-2BC1CBD132F5}"/>
              </a:ext>
            </a:extLst>
          </p:cNvPr>
          <p:cNvPicPr>
            <a:picLocks noChangeAspect="1"/>
          </p:cNvPicPr>
          <p:nvPr/>
        </p:nvPicPr>
        <p:blipFill>
          <a:blip r:embed="rId5"/>
          <a:srcRect/>
          <a:stretch/>
        </p:blipFill>
        <p:spPr>
          <a:xfrm>
            <a:off x="6654297" y="160418"/>
            <a:ext cx="4645416" cy="59972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378910430"/>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D68127-4C25-B1BA-14A5-72E9F443FC6B}"/>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6978B48F-21DF-32BE-85FD-A83276C9F308}"/>
              </a:ext>
            </a:extLst>
          </p:cNvPr>
          <p:cNvSpPr txBox="1"/>
          <p:nvPr/>
        </p:nvSpPr>
        <p:spPr>
          <a:xfrm>
            <a:off x="1" y="6413463"/>
            <a:ext cx="12192000" cy="375552"/>
          </a:xfrm>
          <a:prstGeom prst="rect">
            <a:avLst/>
          </a:prstGeom>
          <a:noFill/>
        </p:spPr>
        <p:txBody>
          <a:bodyPr wrap="square" rtlCol="0">
            <a:spAutoFit/>
          </a:bodyPr>
          <a:lstStyle/>
          <a:p>
            <a:pPr marL="0" marR="0" lvl="1" algn="ctr">
              <a:lnSpc>
                <a:spcPct val="107000"/>
              </a:lnSpc>
              <a:spcBef>
                <a:spcPts val="0"/>
              </a:spcBef>
              <a:spcAft>
                <a:spcPts val="800"/>
              </a:spcAft>
            </a:pPr>
            <a:r>
              <a:rPr lang="en-US" b="1" dirty="0">
                <a:solidFill>
                  <a:schemeClr val="bg1"/>
                </a:solidFill>
              </a:rPr>
              <a:t>SOUTHERN CALIFORNIA EDISON (SCE) – DECORATIVE ARMS &amp; FIXTURES COLOR SELECTION</a:t>
            </a:r>
          </a:p>
        </p:txBody>
      </p:sp>
      <p:pic>
        <p:nvPicPr>
          <p:cNvPr id="7" name="Picture 6">
            <a:extLst>
              <a:ext uri="{FF2B5EF4-FFF2-40B4-BE49-F238E27FC236}">
                <a16:creationId xmlns:a16="http://schemas.microsoft.com/office/drawing/2014/main" id="{E6019FDA-D8C5-162B-D9F8-039216F175A0}"/>
              </a:ext>
            </a:extLst>
          </p:cNvPr>
          <p:cNvPicPr>
            <a:picLocks noChangeAspect="1"/>
          </p:cNvPicPr>
          <p:nvPr/>
        </p:nvPicPr>
        <p:blipFill>
          <a:blip r:embed="rId4"/>
          <a:srcRect/>
          <a:stretch/>
        </p:blipFill>
        <p:spPr>
          <a:xfrm>
            <a:off x="1231507" y="199326"/>
            <a:ext cx="4631449" cy="59972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a:extLst>
              <a:ext uri="{FF2B5EF4-FFF2-40B4-BE49-F238E27FC236}">
                <a16:creationId xmlns:a16="http://schemas.microsoft.com/office/drawing/2014/main" id="{F74F813B-4D34-32F0-2EDE-A0883F934CD3}"/>
              </a:ext>
            </a:extLst>
          </p:cNvPr>
          <p:cNvSpPr txBox="1"/>
          <p:nvPr/>
        </p:nvSpPr>
        <p:spPr>
          <a:xfrm>
            <a:off x="6649827" y="2242368"/>
            <a:ext cx="5090871" cy="2708434"/>
          </a:xfrm>
          <a:prstGeom prst="rect">
            <a:avLst/>
          </a:prstGeom>
          <a:noFill/>
        </p:spPr>
        <p:txBody>
          <a:bodyPr wrap="square" rtlCol="0">
            <a:spAutoFit/>
          </a:bodyPr>
          <a:lstStyle/>
          <a:p>
            <a:pPr marL="342900" marR="0" lvl="0" indent="-342900">
              <a:lnSpc>
                <a:spcPct val="150000"/>
              </a:lnSpc>
              <a:spcBef>
                <a:spcPts val="0"/>
              </a:spcBef>
              <a:spcAft>
                <a:spcPts val="0"/>
              </a:spcAft>
              <a:buFont typeface="+mj-lt"/>
              <a:buAutoNum type="arabicPeriod"/>
            </a:pPr>
            <a:r>
              <a:rPr lang="en-US" sz="200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Edison Green</a:t>
            </a:r>
          </a:p>
          <a:p>
            <a:pPr marL="342900" marR="0" lvl="0" indent="-342900">
              <a:lnSpc>
                <a:spcPct val="150000"/>
              </a:lnSpc>
              <a:spcBef>
                <a:spcPts val="0"/>
              </a:spcBef>
              <a:spcAft>
                <a:spcPts val="0"/>
              </a:spcAft>
              <a:buFont typeface="+mj-lt"/>
              <a:buAutoNum type="arabicPeriod"/>
            </a:pPr>
            <a:r>
              <a:rPr lang="en-US" sz="200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Edison Brown</a:t>
            </a:r>
          </a:p>
          <a:p>
            <a:pPr marL="342900" marR="0" lvl="0" indent="-342900">
              <a:lnSpc>
                <a:spcPct val="150000"/>
              </a:lnSpc>
              <a:spcBef>
                <a:spcPts val="0"/>
              </a:spcBef>
              <a:spcAft>
                <a:spcPts val="0"/>
              </a:spcAft>
              <a:buFont typeface="+mj-lt"/>
              <a:buAutoNum type="arabicPeriod"/>
            </a:pPr>
            <a:r>
              <a:rPr lang="en-US" sz="200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Silver</a:t>
            </a:r>
          </a:p>
          <a:p>
            <a:pPr marL="342900" marR="0" lvl="0" indent="-342900">
              <a:lnSpc>
                <a:spcPct val="150000"/>
              </a:lnSpc>
              <a:spcBef>
                <a:spcPts val="0"/>
              </a:spcBef>
              <a:spcAft>
                <a:spcPts val="0"/>
              </a:spcAft>
              <a:buFont typeface="+mj-lt"/>
              <a:buAutoNum type="arabicPeriod"/>
            </a:pPr>
            <a:r>
              <a:rPr lang="en-US" sz="200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White</a:t>
            </a:r>
          </a:p>
          <a:p>
            <a:pPr marL="342900" marR="0" lvl="0" indent="-342900">
              <a:lnSpc>
                <a:spcPct val="150000"/>
              </a:lnSpc>
              <a:spcBef>
                <a:spcPts val="0"/>
              </a:spcBef>
              <a:spcAft>
                <a:spcPts val="0"/>
              </a:spcAft>
              <a:buFont typeface="+mj-lt"/>
              <a:buAutoNum type="arabicPeriod"/>
            </a:pPr>
            <a:r>
              <a:rPr lang="en-US" sz="2000" dirty="0">
                <a:solidFill>
                  <a:srgbClr val="000000"/>
                </a:solidFill>
                <a:effectLst/>
                <a:latin typeface="Segoe UI" panose="020B0502040204020203" pitchFamily="34" charset="0"/>
                <a:ea typeface="Times New Roman" panose="02020603050405020304" pitchFamily="18" charset="0"/>
                <a:cs typeface="Segoe UI" panose="020B0502040204020203" pitchFamily="34" charset="0"/>
              </a:rPr>
              <a:t>Edison Bronze</a:t>
            </a:r>
          </a:p>
          <a:p>
            <a:endParaRPr lang="en-US" sz="2000" dirty="0">
              <a:solidFill>
                <a:srgbClr val="000000"/>
              </a:solidFill>
              <a:latin typeface="Segoe UI" panose="020B0502040204020203" pitchFamily="34" charset="0"/>
              <a:cs typeface="Segoe UI" panose="020B0502040204020203" pitchFamily="34" charset="0"/>
            </a:endParaRPr>
          </a:p>
        </p:txBody>
      </p:sp>
      <p:sp>
        <p:nvSpPr>
          <p:cNvPr id="4" name="Title 4">
            <a:extLst>
              <a:ext uri="{FF2B5EF4-FFF2-40B4-BE49-F238E27FC236}">
                <a16:creationId xmlns:a16="http://schemas.microsoft.com/office/drawing/2014/main" id="{61C9FD5E-573D-3A8A-A349-67D130279852}"/>
              </a:ext>
            </a:extLst>
          </p:cNvPr>
          <p:cNvSpPr txBox="1">
            <a:spLocks/>
          </p:cNvSpPr>
          <p:nvPr/>
        </p:nvSpPr>
        <p:spPr>
          <a:xfrm>
            <a:off x="6329046" y="1094267"/>
            <a:ext cx="5090871" cy="545945"/>
          </a:xfrm>
          <a:prstGeom prst="rect">
            <a:avLst/>
          </a:prstGeom>
        </p:spPr>
        <p:txBody>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r>
              <a:rPr lang="en-US" sz="2400" b="1" dirty="0">
                <a:latin typeface="Segoe UI" panose="020B0502040204020203" pitchFamily="34" charset="0"/>
                <a:cs typeface="Segoe UI" panose="020B0502040204020203" pitchFamily="34" charset="0"/>
              </a:rPr>
              <a:t>Proposed Color - ‘</a:t>
            </a:r>
            <a:r>
              <a:rPr lang="en-US" sz="2400" b="1" u="sng" dirty="0">
                <a:latin typeface="Segoe UI" panose="020B0502040204020203" pitchFamily="34" charset="0"/>
                <a:cs typeface="Segoe UI" panose="020B0502040204020203" pitchFamily="34" charset="0"/>
              </a:rPr>
              <a:t>Standard Black</a:t>
            </a:r>
            <a:r>
              <a:rPr lang="en-US" sz="2400" b="1" dirty="0">
                <a:latin typeface="Segoe UI" panose="020B0502040204020203" pitchFamily="34" charset="0"/>
                <a:cs typeface="Segoe UI" panose="020B0502040204020203" pitchFamily="34" charset="0"/>
              </a:rPr>
              <a:t>’, Other options:</a:t>
            </a:r>
            <a:endParaRPr lang="en-US" sz="24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319124922"/>
      </p:ext>
    </p:extLst>
  </p:cSld>
  <p:clrMapOvr>
    <a:masterClrMapping/>
  </p:clrMapOvr>
  <p:extLst>
    <p:ext uri="{6950BFC3-D8DA-4A85-94F7-54DA5524770B}">
      <p188:commentRel xmlns:p188="http://schemas.microsoft.com/office/powerpoint/2018/8/main" r:id="rId3"/>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B2907-60E6-3798-3CCE-8780E17197B7}"/>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1712C5FC-5FF7-0DB8-C6C7-E7FCAAF291DD}"/>
              </a:ext>
            </a:extLst>
          </p:cNvPr>
          <p:cNvSpPr txBox="1"/>
          <p:nvPr/>
        </p:nvSpPr>
        <p:spPr>
          <a:xfrm>
            <a:off x="1" y="6413463"/>
            <a:ext cx="12244192" cy="375552"/>
          </a:xfrm>
          <a:prstGeom prst="rect">
            <a:avLst/>
          </a:prstGeom>
          <a:noFill/>
        </p:spPr>
        <p:txBody>
          <a:bodyPr wrap="square" rtlCol="0">
            <a:spAutoFit/>
          </a:bodyPr>
          <a:lstStyle/>
          <a:p>
            <a:pPr marL="0" marR="0" lvl="1" algn="ctr">
              <a:lnSpc>
                <a:spcPct val="107000"/>
              </a:lnSpc>
              <a:spcBef>
                <a:spcPts val="0"/>
              </a:spcBef>
              <a:spcAft>
                <a:spcPts val="800"/>
              </a:spcAft>
            </a:pPr>
            <a:r>
              <a:rPr lang="en-US" b="1" dirty="0">
                <a:solidFill>
                  <a:schemeClr val="bg1"/>
                </a:solidFill>
              </a:rPr>
              <a:t>GARDENA’S EXISTING STREET LIGHT FIXTURES</a:t>
            </a:r>
          </a:p>
        </p:txBody>
      </p:sp>
      <p:pic>
        <p:nvPicPr>
          <p:cNvPr id="2" name="Picture 1">
            <a:extLst>
              <a:ext uri="{FF2B5EF4-FFF2-40B4-BE49-F238E27FC236}">
                <a16:creationId xmlns:a16="http://schemas.microsoft.com/office/drawing/2014/main" id="{17E403D8-3C2F-A758-E47F-3666FC360CED}"/>
              </a:ext>
            </a:extLst>
          </p:cNvPr>
          <p:cNvPicPr>
            <a:picLocks noChangeAspect="1"/>
          </p:cNvPicPr>
          <p:nvPr/>
        </p:nvPicPr>
        <p:blipFill>
          <a:blip r:embed="rId4"/>
          <a:srcRect/>
          <a:stretch/>
        </p:blipFill>
        <p:spPr>
          <a:xfrm>
            <a:off x="1221466" y="169903"/>
            <a:ext cx="4500491" cy="60006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itle 4">
            <a:extLst>
              <a:ext uri="{FF2B5EF4-FFF2-40B4-BE49-F238E27FC236}">
                <a16:creationId xmlns:a16="http://schemas.microsoft.com/office/drawing/2014/main" id="{56DBC8DE-B2EE-2E1C-A8DB-BCBA79174C5D}"/>
              </a:ext>
            </a:extLst>
          </p:cNvPr>
          <p:cNvSpPr txBox="1">
            <a:spLocks/>
          </p:cNvSpPr>
          <p:nvPr/>
        </p:nvSpPr>
        <p:spPr>
          <a:xfrm>
            <a:off x="98516" y="5381710"/>
            <a:ext cx="5234763" cy="545945"/>
          </a:xfrm>
          <a:prstGeom prst="rect">
            <a:avLst/>
          </a:prstGeom>
        </p:spPr>
        <p:txBody>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endParaRPr lang="en-US" sz="2400" dirty="0">
              <a:latin typeface="Segoe UI" panose="020B0502040204020203" pitchFamily="34" charset="0"/>
              <a:cs typeface="Segoe UI" panose="020B0502040204020203" pitchFamily="34" charset="0"/>
            </a:endParaRPr>
          </a:p>
        </p:txBody>
      </p:sp>
      <p:pic>
        <p:nvPicPr>
          <p:cNvPr id="9" name="Picture 8">
            <a:extLst>
              <a:ext uri="{FF2B5EF4-FFF2-40B4-BE49-F238E27FC236}">
                <a16:creationId xmlns:a16="http://schemas.microsoft.com/office/drawing/2014/main" id="{B2C0593A-9B09-ECB4-FB1F-ED84F2AEAE89}"/>
              </a:ext>
            </a:extLst>
          </p:cNvPr>
          <p:cNvPicPr>
            <a:picLocks noChangeAspect="1"/>
          </p:cNvPicPr>
          <p:nvPr/>
        </p:nvPicPr>
        <p:blipFill>
          <a:blip r:embed="rId5"/>
          <a:srcRect/>
          <a:stretch/>
        </p:blipFill>
        <p:spPr>
          <a:xfrm>
            <a:off x="6470044" y="160421"/>
            <a:ext cx="4500490" cy="60006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27925308"/>
      </p:ext>
    </p:extLst>
  </p:cSld>
  <p:clrMapOvr>
    <a:masterClrMapping/>
  </p:clrMapOvr>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9FC338-B1DB-23FC-1A3D-D6FEF19B323C}"/>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F003B5AE-7EA8-A8DD-8D2F-5D03F6D2E84F}"/>
              </a:ext>
            </a:extLst>
          </p:cNvPr>
          <p:cNvSpPr txBox="1"/>
          <p:nvPr/>
        </p:nvSpPr>
        <p:spPr>
          <a:xfrm>
            <a:off x="363161" y="6413463"/>
            <a:ext cx="11567880" cy="375552"/>
          </a:xfrm>
          <a:prstGeom prst="rect">
            <a:avLst/>
          </a:prstGeom>
          <a:noFill/>
        </p:spPr>
        <p:txBody>
          <a:bodyPr wrap="square" rtlCol="0">
            <a:spAutoFit/>
          </a:bodyPr>
          <a:lstStyle/>
          <a:p>
            <a:pPr marL="0" marR="0" lvl="1" algn="ctr">
              <a:lnSpc>
                <a:spcPct val="107000"/>
              </a:lnSpc>
              <a:spcBef>
                <a:spcPts val="0"/>
              </a:spcBef>
              <a:spcAft>
                <a:spcPts val="800"/>
              </a:spcAft>
            </a:pPr>
            <a:r>
              <a:rPr lang="en-US" b="1" dirty="0">
                <a:solidFill>
                  <a:schemeClr val="bg1"/>
                </a:solidFill>
              </a:rPr>
              <a:t>CITY OF GARDENA PROPOSED/MODEL STREET LIGHT (Infront of City Hall, 162</a:t>
            </a:r>
            <a:r>
              <a:rPr lang="en-US" b="1" baseline="30000" dirty="0">
                <a:solidFill>
                  <a:schemeClr val="bg1"/>
                </a:solidFill>
              </a:rPr>
              <a:t>nd</a:t>
            </a:r>
            <a:r>
              <a:rPr lang="en-US" b="1" dirty="0">
                <a:solidFill>
                  <a:schemeClr val="bg1"/>
                </a:solidFill>
              </a:rPr>
              <a:t> Street)</a:t>
            </a:r>
          </a:p>
        </p:txBody>
      </p:sp>
      <p:pic>
        <p:nvPicPr>
          <p:cNvPr id="2" name="Picture 1">
            <a:extLst>
              <a:ext uri="{FF2B5EF4-FFF2-40B4-BE49-F238E27FC236}">
                <a16:creationId xmlns:a16="http://schemas.microsoft.com/office/drawing/2014/main" id="{709E18A4-4AB0-F3CF-D257-5F624D76CCAF}"/>
              </a:ext>
            </a:extLst>
          </p:cNvPr>
          <p:cNvPicPr>
            <a:picLocks noChangeAspect="1"/>
          </p:cNvPicPr>
          <p:nvPr/>
        </p:nvPicPr>
        <p:blipFill>
          <a:blip r:embed="rId4"/>
          <a:srcRect/>
          <a:stretch/>
        </p:blipFill>
        <p:spPr>
          <a:xfrm>
            <a:off x="68701" y="191179"/>
            <a:ext cx="4014244" cy="53523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a:extLst>
              <a:ext uri="{FF2B5EF4-FFF2-40B4-BE49-F238E27FC236}">
                <a16:creationId xmlns:a16="http://schemas.microsoft.com/office/drawing/2014/main" id="{5CD0DBCF-1E93-4B39-0E9E-6406C759AE78}"/>
              </a:ext>
            </a:extLst>
          </p:cNvPr>
          <p:cNvPicPr>
            <a:picLocks noChangeAspect="1"/>
          </p:cNvPicPr>
          <p:nvPr/>
        </p:nvPicPr>
        <p:blipFill>
          <a:blip r:embed="rId5"/>
          <a:srcRect/>
          <a:stretch/>
        </p:blipFill>
        <p:spPr>
          <a:xfrm>
            <a:off x="4198770" y="191178"/>
            <a:ext cx="4014244" cy="53523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Picture 15">
            <a:extLst>
              <a:ext uri="{FF2B5EF4-FFF2-40B4-BE49-F238E27FC236}">
                <a16:creationId xmlns:a16="http://schemas.microsoft.com/office/drawing/2014/main" id="{90E97ABB-1A50-DAFB-5939-DA38071F085C}"/>
              </a:ext>
            </a:extLst>
          </p:cNvPr>
          <p:cNvPicPr>
            <a:picLocks noChangeAspect="1"/>
          </p:cNvPicPr>
          <p:nvPr/>
        </p:nvPicPr>
        <p:blipFill>
          <a:blip r:embed="rId6"/>
          <a:srcRect/>
          <a:stretch/>
        </p:blipFill>
        <p:spPr>
          <a:xfrm>
            <a:off x="8328840" y="191180"/>
            <a:ext cx="3794459" cy="53523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a:extLst>
              <a:ext uri="{FF2B5EF4-FFF2-40B4-BE49-F238E27FC236}">
                <a16:creationId xmlns:a16="http://schemas.microsoft.com/office/drawing/2014/main" id="{BE78BD7E-C784-F5D4-902B-E1FB25C88B3F}"/>
              </a:ext>
            </a:extLst>
          </p:cNvPr>
          <p:cNvSpPr txBox="1"/>
          <p:nvPr/>
        </p:nvSpPr>
        <p:spPr>
          <a:xfrm>
            <a:off x="8267167" y="5694884"/>
            <a:ext cx="3856132" cy="415819"/>
          </a:xfrm>
          <a:prstGeom prst="rect">
            <a:avLst/>
          </a:prstGeom>
          <a:noFill/>
        </p:spPr>
        <p:txBody>
          <a:bodyPr wrap="square" rtlCol="0">
            <a:spAutoFit/>
          </a:bodyPr>
          <a:lstStyle/>
          <a:p>
            <a:pPr marR="0" lvl="0" algn="ctr">
              <a:lnSpc>
                <a:spcPct val="150000"/>
              </a:lnSpc>
              <a:spcBef>
                <a:spcPts val="0"/>
              </a:spcBef>
              <a:spcAft>
                <a:spcPts val="0"/>
              </a:spcAft>
            </a:pPr>
            <a:r>
              <a:rPr lang="en-US" sz="1600" dirty="0">
                <a:solidFill>
                  <a:srgbClr val="404040"/>
                </a:solidFill>
                <a:latin typeface="Segoe UI" panose="020B0502040204020203" pitchFamily="34" charset="0"/>
                <a:ea typeface="Times New Roman" panose="02020603050405020304" pitchFamily="18" charset="0"/>
                <a:cs typeface="Segoe UI" panose="020B0502040204020203" pitchFamily="34" charset="0"/>
              </a:rPr>
              <a:t>City of Redondo Beach (Downtown) </a:t>
            </a:r>
            <a:endParaRPr lang="en-US" sz="1600" dirty="0">
              <a:solidFill>
                <a:srgbClr val="404040"/>
              </a:solidFill>
              <a:latin typeface="Segoe UI" panose="020B0502040204020203" pitchFamily="34" charset="0"/>
              <a:cs typeface="Segoe UI" panose="020B0502040204020203" pitchFamily="34" charset="0"/>
            </a:endParaRPr>
          </a:p>
        </p:txBody>
      </p:sp>
      <p:sp>
        <p:nvSpPr>
          <p:cNvPr id="5" name="TextBox 4">
            <a:extLst>
              <a:ext uri="{FF2B5EF4-FFF2-40B4-BE49-F238E27FC236}">
                <a16:creationId xmlns:a16="http://schemas.microsoft.com/office/drawing/2014/main" id="{523382A3-BDA3-7BE7-8145-29B7D207D91B}"/>
              </a:ext>
            </a:extLst>
          </p:cNvPr>
          <p:cNvSpPr txBox="1"/>
          <p:nvPr/>
        </p:nvSpPr>
        <p:spPr>
          <a:xfrm>
            <a:off x="147757" y="5678779"/>
            <a:ext cx="3856132" cy="415819"/>
          </a:xfrm>
          <a:prstGeom prst="rect">
            <a:avLst/>
          </a:prstGeom>
          <a:noFill/>
        </p:spPr>
        <p:txBody>
          <a:bodyPr wrap="square" rtlCol="0">
            <a:spAutoFit/>
          </a:bodyPr>
          <a:lstStyle/>
          <a:p>
            <a:pPr marR="0" lvl="0" algn="ctr">
              <a:lnSpc>
                <a:spcPct val="150000"/>
              </a:lnSpc>
              <a:spcBef>
                <a:spcPts val="0"/>
              </a:spcBef>
              <a:spcAft>
                <a:spcPts val="0"/>
              </a:spcAft>
            </a:pPr>
            <a:r>
              <a:rPr lang="en-US" sz="1600" dirty="0">
                <a:solidFill>
                  <a:srgbClr val="404040"/>
                </a:solidFill>
                <a:latin typeface="Segoe UI" panose="020B0502040204020203" pitchFamily="34" charset="0"/>
                <a:ea typeface="Times New Roman" panose="02020603050405020304" pitchFamily="18" charset="0"/>
                <a:cs typeface="Segoe UI" panose="020B0502040204020203" pitchFamily="34" charset="0"/>
              </a:rPr>
              <a:t>Model (closer view) </a:t>
            </a:r>
            <a:endParaRPr lang="en-US" sz="1600" dirty="0">
              <a:solidFill>
                <a:srgbClr val="404040"/>
              </a:solidFill>
              <a:latin typeface="Segoe UI" panose="020B0502040204020203" pitchFamily="34" charset="0"/>
              <a:cs typeface="Segoe UI" panose="020B0502040204020203" pitchFamily="34" charset="0"/>
            </a:endParaRPr>
          </a:p>
        </p:txBody>
      </p:sp>
      <p:sp>
        <p:nvSpPr>
          <p:cNvPr id="6" name="TextBox 5">
            <a:extLst>
              <a:ext uri="{FF2B5EF4-FFF2-40B4-BE49-F238E27FC236}">
                <a16:creationId xmlns:a16="http://schemas.microsoft.com/office/drawing/2014/main" id="{1E45AE18-C29A-12F4-5F73-930CDF61A219}"/>
              </a:ext>
            </a:extLst>
          </p:cNvPr>
          <p:cNvSpPr txBox="1"/>
          <p:nvPr/>
        </p:nvSpPr>
        <p:spPr>
          <a:xfrm>
            <a:off x="4167934" y="5678779"/>
            <a:ext cx="3856132" cy="415819"/>
          </a:xfrm>
          <a:prstGeom prst="rect">
            <a:avLst/>
          </a:prstGeom>
          <a:noFill/>
        </p:spPr>
        <p:txBody>
          <a:bodyPr wrap="square" rtlCol="0">
            <a:spAutoFit/>
          </a:bodyPr>
          <a:lstStyle/>
          <a:p>
            <a:pPr marR="0" lvl="0" algn="ctr">
              <a:lnSpc>
                <a:spcPct val="150000"/>
              </a:lnSpc>
              <a:spcBef>
                <a:spcPts val="0"/>
              </a:spcBef>
              <a:spcAft>
                <a:spcPts val="0"/>
              </a:spcAft>
            </a:pPr>
            <a:r>
              <a:rPr lang="en-US" sz="1600" dirty="0">
                <a:solidFill>
                  <a:srgbClr val="404040"/>
                </a:solidFill>
                <a:latin typeface="Segoe UI" panose="020B0502040204020203" pitchFamily="34" charset="0"/>
                <a:ea typeface="Times New Roman" panose="02020603050405020304" pitchFamily="18" charset="0"/>
                <a:cs typeface="Segoe UI" panose="020B0502040204020203" pitchFamily="34" charset="0"/>
              </a:rPr>
              <a:t>Model (full view) </a:t>
            </a:r>
            <a:endParaRPr lang="en-US" sz="1600" dirty="0">
              <a:solidFill>
                <a:srgbClr val="404040"/>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879886978"/>
      </p:ext>
    </p:extLst>
  </p:cSld>
  <p:clrMapOvr>
    <a:masterClrMapping/>
  </p:clrMapOvr>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4F69F6-2B24-CA92-3B4B-3D04DA731F32}"/>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93747DEE-23C4-1669-C69B-58E07460D621}"/>
              </a:ext>
            </a:extLst>
          </p:cNvPr>
          <p:cNvSpPr txBox="1"/>
          <p:nvPr/>
        </p:nvSpPr>
        <p:spPr>
          <a:xfrm>
            <a:off x="1" y="6413463"/>
            <a:ext cx="12192000" cy="375552"/>
          </a:xfrm>
          <a:prstGeom prst="rect">
            <a:avLst/>
          </a:prstGeom>
          <a:noFill/>
        </p:spPr>
        <p:txBody>
          <a:bodyPr wrap="square" rtlCol="0">
            <a:spAutoFit/>
          </a:bodyPr>
          <a:lstStyle/>
          <a:p>
            <a:pPr marL="0" marR="0" lvl="1" algn="ctr">
              <a:lnSpc>
                <a:spcPct val="107000"/>
              </a:lnSpc>
              <a:spcBef>
                <a:spcPts val="0"/>
              </a:spcBef>
              <a:spcAft>
                <a:spcPts val="800"/>
              </a:spcAft>
            </a:pPr>
            <a:r>
              <a:rPr lang="en-US" b="1" dirty="0">
                <a:solidFill>
                  <a:schemeClr val="bg1"/>
                </a:solidFill>
              </a:rPr>
              <a:t>GARDENA DECORATIVE STREET LIGHTING – PROJECT LOCATION MAP</a:t>
            </a:r>
          </a:p>
        </p:txBody>
      </p:sp>
      <p:pic>
        <p:nvPicPr>
          <p:cNvPr id="2" name="Picture 1">
            <a:extLst>
              <a:ext uri="{FF2B5EF4-FFF2-40B4-BE49-F238E27FC236}">
                <a16:creationId xmlns:a16="http://schemas.microsoft.com/office/drawing/2014/main" id="{D5AEA029-F342-946D-A8CD-C2E5FFD032BA}"/>
              </a:ext>
            </a:extLst>
          </p:cNvPr>
          <p:cNvPicPr>
            <a:picLocks noChangeAspect="1"/>
          </p:cNvPicPr>
          <p:nvPr/>
        </p:nvPicPr>
        <p:blipFill>
          <a:blip r:embed="rId4"/>
          <a:srcRect/>
          <a:stretch/>
        </p:blipFill>
        <p:spPr>
          <a:xfrm>
            <a:off x="1114817" y="121935"/>
            <a:ext cx="9864246" cy="60708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itle 4">
            <a:extLst>
              <a:ext uri="{FF2B5EF4-FFF2-40B4-BE49-F238E27FC236}">
                <a16:creationId xmlns:a16="http://schemas.microsoft.com/office/drawing/2014/main" id="{0DAFA49F-27B8-1B4F-0B3B-46D78ECF4D6B}"/>
              </a:ext>
            </a:extLst>
          </p:cNvPr>
          <p:cNvSpPr txBox="1">
            <a:spLocks/>
          </p:cNvSpPr>
          <p:nvPr/>
        </p:nvSpPr>
        <p:spPr>
          <a:xfrm>
            <a:off x="98516" y="5381710"/>
            <a:ext cx="5234763" cy="545945"/>
          </a:xfrm>
          <a:prstGeom prst="rect">
            <a:avLst/>
          </a:prstGeom>
        </p:spPr>
        <p:txBody>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endParaRPr lang="en-US" sz="2400" dirty="0">
              <a:latin typeface="Segoe UI" panose="020B0502040204020203" pitchFamily="34" charset="0"/>
              <a:cs typeface="Segoe UI" panose="020B0502040204020203" pitchFamily="34" charset="0"/>
            </a:endParaRPr>
          </a:p>
        </p:txBody>
      </p:sp>
      <p:pic>
        <p:nvPicPr>
          <p:cNvPr id="7" name="Graphic 6">
            <a:extLst>
              <a:ext uri="{FF2B5EF4-FFF2-40B4-BE49-F238E27FC236}">
                <a16:creationId xmlns:a16="http://schemas.microsoft.com/office/drawing/2014/main" id="{2BE26E42-E7F6-EF4A-3527-6B2870D50923}"/>
              </a:ext>
            </a:extLst>
          </p:cNvPr>
          <p:cNvPicPr>
            <a:picLocks noChangeAspect="1"/>
          </p:cNvPicPr>
          <p:nvPr/>
        </p:nvPicPr>
        <p:blipFill>
          <a:blip r:embed="rId5">
            <a:extLst>
              <a:ext uri="{96DAC541-7B7A-43D3-8B79-37D633B846F1}">
                <asvg:svgBlip xmlns:asvg="http://schemas.microsoft.com/office/drawing/2016/SVG/main" r:embed="rId6"/>
              </a:ext>
              <a:ext uri="{837473B0-CC2E-450A-ABE3-18F120FF3D39}">
                <a1611:picAttrSrcUrl xmlns:a1611="http://schemas.microsoft.com/office/drawing/2016/11/main" r:id="rId7"/>
              </a:ext>
            </a:extLst>
          </a:blip>
          <a:stretch>
            <a:fillRect/>
          </a:stretch>
        </p:blipFill>
        <p:spPr>
          <a:xfrm>
            <a:off x="1376361" y="332613"/>
            <a:ext cx="664057" cy="665226"/>
          </a:xfrm>
          <a:prstGeom prst="rect">
            <a:avLst/>
          </a:prstGeom>
        </p:spPr>
      </p:pic>
      <p:pic>
        <p:nvPicPr>
          <p:cNvPr id="6" name="Picture 5">
            <a:extLst>
              <a:ext uri="{FF2B5EF4-FFF2-40B4-BE49-F238E27FC236}">
                <a16:creationId xmlns:a16="http://schemas.microsoft.com/office/drawing/2014/main" id="{848FCEA5-2B81-832A-AB0D-0CFA1D1AD6A7}"/>
              </a:ext>
            </a:extLst>
          </p:cNvPr>
          <p:cNvPicPr>
            <a:picLocks noChangeAspect="1"/>
          </p:cNvPicPr>
          <p:nvPr/>
        </p:nvPicPr>
        <p:blipFill>
          <a:blip r:embed="rId8"/>
          <a:stretch>
            <a:fillRect/>
          </a:stretch>
        </p:blipFill>
        <p:spPr>
          <a:xfrm>
            <a:off x="1311503" y="5290509"/>
            <a:ext cx="2700821" cy="637146"/>
          </a:xfrm>
          <a:prstGeom prst="rect">
            <a:avLst/>
          </a:prstGeom>
        </p:spPr>
      </p:pic>
    </p:spTree>
    <p:extLst>
      <p:ext uri="{BB962C8B-B14F-4D97-AF65-F5344CB8AC3E}">
        <p14:creationId xmlns:p14="http://schemas.microsoft.com/office/powerpoint/2010/main" val="204672793"/>
      </p:ext>
    </p:extLst>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455F51"/>
      </a:dk2>
      <a:lt2>
        <a:srgbClr val="E2DFCC"/>
      </a:lt2>
      <a:accent1>
        <a:srgbClr val="DBEFF5"/>
      </a:accent1>
      <a:accent2>
        <a:srgbClr val="002060"/>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18168</TotalTime>
  <Words>2117</Words>
  <Application>Microsoft Office PowerPoint</Application>
  <PresentationFormat>Widescreen</PresentationFormat>
  <Paragraphs>109</Paragraphs>
  <Slides>5</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Segoe UI</vt:lpstr>
      <vt:lpstr>Retrospect</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Nicole Nguyen</dc:creator>
  <cp:lastModifiedBy>Kevin Kwak</cp:lastModifiedBy>
  <cp:revision>529</cp:revision>
  <cp:lastPrinted>2024-01-08T22:04:15Z</cp:lastPrinted>
  <dcterms:created xsi:type="dcterms:W3CDTF">2022-07-15T22:52:19Z</dcterms:created>
  <dcterms:modified xsi:type="dcterms:W3CDTF">2025-03-18T15:04:49Z</dcterms:modified>
</cp:coreProperties>
</file>