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16"/>
  </p:notesMasterIdLst>
  <p:sldIdLst>
    <p:sldId id="256" r:id="rId2"/>
    <p:sldId id="257" r:id="rId3"/>
    <p:sldId id="29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4" r:id="rId14"/>
    <p:sldId id="268" r:id="rId15"/>
  </p:sldIdLst>
  <p:sldSz cx="12192000" cy="6858000"/>
  <p:notesSz cx="6858000" cy="9144000"/>
  <p:embeddedFontLst>
    <p:embeddedFont>
      <p:font typeface="Open Sans" panose="020B0606030504020204" pitchFamily="34" charset="0"/>
      <p:regular r:id="rId17"/>
      <p:bold r:id="rId18"/>
      <p:italic r:id="rId19"/>
      <p:boldItalic r:id="rId20"/>
    </p:embeddedFont>
    <p:embeddedFont>
      <p:font typeface="Open Sans ExtraBold" panose="020F0502020204030204" pitchFamily="34" charset="0"/>
      <p:bold r:id="rId21"/>
      <p:boldItalic r:id="rId22"/>
    </p:embeddedFont>
    <p:embeddedFont>
      <p:font typeface="Open Sans Medium" panose="020B0604020202020204" charset="0"/>
      <p:regular r:id="rId23"/>
      <p:bold r:id="rId24"/>
      <p:italic r:id="rId25"/>
      <p:boldItalic r:id="rId26"/>
    </p:embeddedFont>
    <p:embeddedFont>
      <p:font typeface="Open Sans SemiBold" panose="020B070603080402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4cf7df8926_2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4cf7df8926_2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24cf7df8926_2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acf7c6692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0" name="Google Shape;350;g2acf7c6692e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g2acf7c6692e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1e7eee219df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" name="Google Shape;359;g1e7eee219df_0_3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g1e7eee219df_0_30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1e7eee219df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" name="Google Shape;359;g1e7eee219df_0_3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g1e7eee219df_0_30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9766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2ac0132b694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2ac0132b694_0_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g2ac0132b694_0_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Work in many cities that have park and amenity deficiencies and understand the needs to fill those gaps</a:t>
            </a:r>
            <a:endParaRPr/>
          </a:p>
        </p:txBody>
      </p:sp>
      <p:sp>
        <p:nvSpPr>
          <p:cNvPr id="226" name="Google Shape;22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65656d72a3_2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g265656d72a3_2_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265656d72a3_2_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65656d72a3_2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g265656d72a3_2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g265656d72a3_2_1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4902398f48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g24902398f48_0_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g24902398f48_0_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bf8619107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g2bf8619107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g2bf8619107b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e7eee219df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g1e7eee219df_0_2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g1e7eee219df_0_2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829b06d263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g2829b06d263_0_1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2829b06d263_0_1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ac0132b694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g2ac0132b694_0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g2ac0132b694_0_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/>
          <p:nvPr/>
        </p:nvSpPr>
        <p:spPr>
          <a:xfrm>
            <a:off x="0" y="4460240"/>
            <a:ext cx="12192000" cy="23979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2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84224" y="5854874"/>
            <a:ext cx="1326775" cy="6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9DB25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 txBox="1">
            <a:spLocks noGrp="1"/>
          </p:cNvSpPr>
          <p:nvPr>
            <p:ph type="title"/>
          </p:nvPr>
        </p:nvSpPr>
        <p:spPr>
          <a:xfrm>
            <a:off x="549625" y="48135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title" idx="2"/>
          </p:nvPr>
        </p:nvSpPr>
        <p:spPr>
          <a:xfrm>
            <a:off x="588675" y="55247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1">
  <p:cSld name="OBJECT_3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4473775" y="818500"/>
            <a:ext cx="7403400" cy="3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800"/>
              <a:buFont typeface="Open Sans Medium"/>
              <a:buNone/>
              <a:defRPr sz="2800" i="0" u="none" strike="noStrike" cap="none"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/>
          <p:nvPr/>
        </p:nvSpPr>
        <p:spPr>
          <a:xfrm>
            <a:off x="0" y="0"/>
            <a:ext cx="4278900" cy="6858000"/>
          </a:xfrm>
          <a:prstGeom prst="rect">
            <a:avLst/>
          </a:prstGeom>
          <a:solidFill>
            <a:srgbClr val="AF5320">
              <a:alpha val="900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3"/>
          <p:cNvSpPr/>
          <p:nvPr/>
        </p:nvSpPr>
        <p:spPr>
          <a:xfrm>
            <a:off x="1177992" y="2869872"/>
            <a:ext cx="1864800" cy="51900"/>
          </a:xfrm>
          <a:prstGeom prst="rect">
            <a:avLst/>
          </a:prstGeom>
          <a:solidFill>
            <a:srgbClr val="9DB25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2"/>
          </p:nvPr>
        </p:nvSpPr>
        <p:spPr>
          <a:xfrm>
            <a:off x="1049700" y="1055275"/>
            <a:ext cx="2993700" cy="16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 ExtraBold"/>
              <a:buNone/>
              <a:defRPr sz="36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1 1">
  <p:cSld name="OBJECT_3_1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4473775" y="818500"/>
            <a:ext cx="7403400" cy="3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pen Sans Medium"/>
              <a:buNone/>
              <a:defRPr sz="2800" i="0" u="none" strike="noStrike" cap="none">
                <a:solidFill>
                  <a:srgbClr val="434343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pic>
        <p:nvPicPr>
          <p:cNvPr id="91" name="Google Shape;91;p14" descr="A picture containing outdoor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t="16805"/>
          <a:stretch/>
        </p:blipFill>
        <p:spPr>
          <a:xfrm rot="5400000">
            <a:off x="-1289482" y="1289481"/>
            <a:ext cx="6858000" cy="4279037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4"/>
          <p:cNvSpPr/>
          <p:nvPr/>
        </p:nvSpPr>
        <p:spPr>
          <a:xfrm>
            <a:off x="0" y="0"/>
            <a:ext cx="4278900" cy="6858000"/>
          </a:xfrm>
          <a:prstGeom prst="rect">
            <a:avLst/>
          </a:prstGeom>
          <a:solidFill>
            <a:srgbClr val="9DB256">
              <a:alpha val="900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4"/>
          <p:cNvSpPr/>
          <p:nvPr/>
        </p:nvSpPr>
        <p:spPr>
          <a:xfrm>
            <a:off x="1177992" y="2869872"/>
            <a:ext cx="1864800" cy="51900"/>
          </a:xfrm>
          <a:prstGeom prst="rect">
            <a:avLst/>
          </a:prstGeom>
          <a:solidFill>
            <a:srgbClr val="AF532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 idx="2"/>
          </p:nvPr>
        </p:nvSpPr>
        <p:spPr>
          <a:xfrm>
            <a:off x="1049700" y="1055275"/>
            <a:ext cx="2993700" cy="16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 ExtraBold"/>
              <a:buNone/>
              <a:defRPr sz="36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/>
          <p:nvPr/>
        </p:nvSpPr>
        <p:spPr>
          <a:xfrm>
            <a:off x="7912788" y="1"/>
            <a:ext cx="4279200" cy="6858000"/>
          </a:xfrm>
          <a:prstGeom prst="rect">
            <a:avLst/>
          </a:prstGeom>
          <a:solidFill>
            <a:srgbClr val="AF5320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highlight>
                <a:srgbClr val="AF532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5"/>
          <p:cNvSpPr>
            <a:spLocks noGrp="1"/>
          </p:cNvSpPr>
          <p:nvPr>
            <p:ph type="pic" idx="2"/>
          </p:nvPr>
        </p:nvSpPr>
        <p:spPr>
          <a:xfrm>
            <a:off x="189450" y="181950"/>
            <a:ext cx="7504800" cy="64941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8093750" y="500450"/>
            <a:ext cx="3672000" cy="23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 idx="3"/>
          </p:nvPr>
        </p:nvSpPr>
        <p:spPr>
          <a:xfrm>
            <a:off x="8167600" y="3207425"/>
            <a:ext cx="3598200" cy="26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Open Sans"/>
              <a:buChar char="●"/>
              <a:defRPr sz="2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○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■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○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■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○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■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 1">
  <p:cSld name="SECTION_HEADER_1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/>
          <p:nvPr/>
        </p:nvSpPr>
        <p:spPr>
          <a:xfrm>
            <a:off x="7913100" y="1"/>
            <a:ext cx="4278900" cy="68580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7"/>
          <p:cNvSpPr>
            <a:spLocks noGrp="1"/>
          </p:cNvSpPr>
          <p:nvPr>
            <p:ph type="pic" idx="2"/>
          </p:nvPr>
        </p:nvSpPr>
        <p:spPr>
          <a:xfrm>
            <a:off x="189450" y="181950"/>
            <a:ext cx="7504800" cy="6494100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17"/>
          <p:cNvSpPr txBox="1">
            <a:spLocks noGrp="1"/>
          </p:cNvSpPr>
          <p:nvPr>
            <p:ph type="title"/>
          </p:nvPr>
        </p:nvSpPr>
        <p:spPr>
          <a:xfrm>
            <a:off x="8093750" y="500450"/>
            <a:ext cx="3607800" cy="23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title" idx="3"/>
          </p:nvPr>
        </p:nvSpPr>
        <p:spPr>
          <a:xfrm>
            <a:off x="8167600" y="3207425"/>
            <a:ext cx="3607800" cy="26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Open Sans"/>
              <a:buChar char="●"/>
              <a:defRPr sz="23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○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■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○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■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○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■"/>
              <a:defRPr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Photos" type="twoObj">
  <p:cSld name="TWO_OBJECTS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>
            <a:spLocks noGrp="1"/>
          </p:cNvSpPr>
          <p:nvPr>
            <p:ph type="title"/>
          </p:nvPr>
        </p:nvSpPr>
        <p:spPr>
          <a:xfrm>
            <a:off x="762000" y="259500"/>
            <a:ext cx="111519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2" name="Google Shape;112;p18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AF532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8"/>
          <p:cNvSpPr>
            <a:spLocks noGrp="1"/>
          </p:cNvSpPr>
          <p:nvPr>
            <p:ph type="pic" idx="2"/>
          </p:nvPr>
        </p:nvSpPr>
        <p:spPr>
          <a:xfrm>
            <a:off x="89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18"/>
          <p:cNvSpPr>
            <a:spLocks noGrp="1"/>
          </p:cNvSpPr>
          <p:nvPr>
            <p:ph type="pic" idx="3"/>
          </p:nvPr>
        </p:nvSpPr>
        <p:spPr>
          <a:xfrm>
            <a:off x="373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p18"/>
          <p:cNvSpPr>
            <a:spLocks noGrp="1"/>
          </p:cNvSpPr>
          <p:nvPr>
            <p:ph type="pic" idx="4"/>
          </p:nvPr>
        </p:nvSpPr>
        <p:spPr>
          <a:xfrm>
            <a:off x="657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18"/>
          <p:cNvSpPr>
            <a:spLocks noGrp="1"/>
          </p:cNvSpPr>
          <p:nvPr>
            <p:ph type="pic" idx="5"/>
          </p:nvPr>
        </p:nvSpPr>
        <p:spPr>
          <a:xfrm>
            <a:off x="93350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8"/>
          <p:cNvSpPr txBox="1">
            <a:spLocks noGrp="1"/>
          </p:cNvSpPr>
          <p:nvPr>
            <p:ph type="title" idx="6"/>
          </p:nvPr>
        </p:nvSpPr>
        <p:spPr>
          <a:xfrm>
            <a:off x="82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title" idx="7"/>
          </p:nvPr>
        </p:nvSpPr>
        <p:spPr>
          <a:xfrm>
            <a:off x="366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title" idx="8"/>
          </p:nvPr>
        </p:nvSpPr>
        <p:spPr>
          <a:xfrm>
            <a:off x="650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title" idx="9"/>
          </p:nvPr>
        </p:nvSpPr>
        <p:spPr>
          <a:xfrm>
            <a:off x="92588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title" idx="13"/>
          </p:nvPr>
        </p:nvSpPr>
        <p:spPr>
          <a:xfrm>
            <a:off x="785575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title" idx="14"/>
          </p:nvPr>
        </p:nvSpPr>
        <p:spPr>
          <a:xfrm>
            <a:off x="3660938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title" idx="15"/>
          </p:nvPr>
        </p:nvSpPr>
        <p:spPr>
          <a:xfrm>
            <a:off x="646011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title" idx="16"/>
          </p:nvPr>
        </p:nvSpPr>
        <p:spPr>
          <a:xfrm>
            <a:off x="925886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Photos 1">
  <p:cSld name="TWO_OBJECTS_1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9DB25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9"/>
          <p:cNvSpPr>
            <a:spLocks noGrp="1"/>
          </p:cNvSpPr>
          <p:nvPr>
            <p:ph type="pic" idx="2"/>
          </p:nvPr>
        </p:nvSpPr>
        <p:spPr>
          <a:xfrm>
            <a:off x="89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19"/>
          <p:cNvSpPr>
            <a:spLocks noGrp="1"/>
          </p:cNvSpPr>
          <p:nvPr>
            <p:ph type="pic" idx="3"/>
          </p:nvPr>
        </p:nvSpPr>
        <p:spPr>
          <a:xfrm>
            <a:off x="373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19"/>
          <p:cNvSpPr>
            <a:spLocks noGrp="1"/>
          </p:cNvSpPr>
          <p:nvPr>
            <p:ph type="pic" idx="4"/>
          </p:nvPr>
        </p:nvSpPr>
        <p:spPr>
          <a:xfrm>
            <a:off x="657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19"/>
          <p:cNvSpPr>
            <a:spLocks noGrp="1"/>
          </p:cNvSpPr>
          <p:nvPr>
            <p:ph type="pic" idx="5"/>
          </p:nvPr>
        </p:nvSpPr>
        <p:spPr>
          <a:xfrm>
            <a:off x="93350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31" name="Google Shape;131;p19"/>
          <p:cNvSpPr txBox="1">
            <a:spLocks noGrp="1"/>
          </p:cNvSpPr>
          <p:nvPr>
            <p:ph type="title"/>
          </p:nvPr>
        </p:nvSpPr>
        <p:spPr>
          <a:xfrm>
            <a:off x="762000" y="259500"/>
            <a:ext cx="111519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title" idx="6"/>
          </p:nvPr>
        </p:nvSpPr>
        <p:spPr>
          <a:xfrm>
            <a:off x="82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title" idx="7"/>
          </p:nvPr>
        </p:nvSpPr>
        <p:spPr>
          <a:xfrm>
            <a:off x="366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title" idx="8"/>
          </p:nvPr>
        </p:nvSpPr>
        <p:spPr>
          <a:xfrm>
            <a:off x="650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5" name="Google Shape;135;p19"/>
          <p:cNvSpPr txBox="1">
            <a:spLocks noGrp="1"/>
          </p:cNvSpPr>
          <p:nvPr>
            <p:ph type="title" idx="9"/>
          </p:nvPr>
        </p:nvSpPr>
        <p:spPr>
          <a:xfrm>
            <a:off x="92588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●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○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000"/>
              <a:buFont typeface="Open Sans"/>
              <a:buChar char="■"/>
              <a:defRPr sz="2000"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6" name="Google Shape;136;p19"/>
          <p:cNvSpPr txBox="1">
            <a:spLocks noGrp="1"/>
          </p:cNvSpPr>
          <p:nvPr>
            <p:ph type="title" idx="13"/>
          </p:nvPr>
        </p:nvSpPr>
        <p:spPr>
          <a:xfrm>
            <a:off x="785575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title" idx="14"/>
          </p:nvPr>
        </p:nvSpPr>
        <p:spPr>
          <a:xfrm>
            <a:off x="3660938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38" name="Google Shape;138;p19"/>
          <p:cNvSpPr txBox="1">
            <a:spLocks noGrp="1"/>
          </p:cNvSpPr>
          <p:nvPr>
            <p:ph type="title" idx="15"/>
          </p:nvPr>
        </p:nvSpPr>
        <p:spPr>
          <a:xfrm>
            <a:off x="646011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39" name="Google Shape;139;p19"/>
          <p:cNvSpPr txBox="1">
            <a:spLocks noGrp="1"/>
          </p:cNvSpPr>
          <p:nvPr>
            <p:ph type="title" idx="16"/>
          </p:nvPr>
        </p:nvSpPr>
        <p:spPr>
          <a:xfrm>
            <a:off x="925886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Photos 1 1">
  <p:cSld name="TWO_OBJECTS_1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0"/>
          <p:cNvSpPr>
            <a:spLocks noGrp="1"/>
          </p:cNvSpPr>
          <p:nvPr>
            <p:ph type="pic" idx="2"/>
          </p:nvPr>
        </p:nvSpPr>
        <p:spPr>
          <a:xfrm>
            <a:off x="89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20"/>
          <p:cNvSpPr>
            <a:spLocks noGrp="1"/>
          </p:cNvSpPr>
          <p:nvPr>
            <p:ph type="pic" idx="3"/>
          </p:nvPr>
        </p:nvSpPr>
        <p:spPr>
          <a:xfrm>
            <a:off x="373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44" name="Google Shape;144;p20"/>
          <p:cNvSpPr>
            <a:spLocks noGrp="1"/>
          </p:cNvSpPr>
          <p:nvPr>
            <p:ph type="pic" idx="4"/>
          </p:nvPr>
        </p:nvSpPr>
        <p:spPr>
          <a:xfrm>
            <a:off x="65774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20"/>
          <p:cNvSpPr>
            <a:spLocks noGrp="1"/>
          </p:cNvSpPr>
          <p:nvPr>
            <p:ph type="pic" idx="5"/>
          </p:nvPr>
        </p:nvSpPr>
        <p:spPr>
          <a:xfrm>
            <a:off x="9335074" y="1143950"/>
            <a:ext cx="25788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46" name="Google Shape;146;p20"/>
          <p:cNvSpPr txBox="1">
            <a:spLocks noGrp="1"/>
          </p:cNvSpPr>
          <p:nvPr>
            <p:ph type="title"/>
          </p:nvPr>
        </p:nvSpPr>
        <p:spPr>
          <a:xfrm>
            <a:off x="762000" y="259500"/>
            <a:ext cx="111519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7" name="Google Shape;147;p20"/>
          <p:cNvSpPr txBox="1">
            <a:spLocks noGrp="1"/>
          </p:cNvSpPr>
          <p:nvPr>
            <p:ph type="title" idx="6"/>
          </p:nvPr>
        </p:nvSpPr>
        <p:spPr>
          <a:xfrm>
            <a:off x="82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title" idx="7"/>
          </p:nvPr>
        </p:nvSpPr>
        <p:spPr>
          <a:xfrm>
            <a:off x="366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9" name="Google Shape;149;p20"/>
          <p:cNvSpPr txBox="1">
            <a:spLocks noGrp="1"/>
          </p:cNvSpPr>
          <p:nvPr>
            <p:ph type="title" idx="8"/>
          </p:nvPr>
        </p:nvSpPr>
        <p:spPr>
          <a:xfrm>
            <a:off x="65012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title" idx="9"/>
          </p:nvPr>
        </p:nvSpPr>
        <p:spPr>
          <a:xfrm>
            <a:off x="92588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51" name="Google Shape;151;p20"/>
          <p:cNvSpPr txBox="1">
            <a:spLocks noGrp="1"/>
          </p:cNvSpPr>
          <p:nvPr>
            <p:ph type="title" idx="13"/>
          </p:nvPr>
        </p:nvSpPr>
        <p:spPr>
          <a:xfrm>
            <a:off x="785575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52" name="Google Shape;152;p20"/>
          <p:cNvSpPr txBox="1">
            <a:spLocks noGrp="1"/>
          </p:cNvSpPr>
          <p:nvPr>
            <p:ph type="title" idx="14"/>
          </p:nvPr>
        </p:nvSpPr>
        <p:spPr>
          <a:xfrm>
            <a:off x="3660938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53" name="Google Shape;153;p20"/>
          <p:cNvSpPr txBox="1">
            <a:spLocks noGrp="1"/>
          </p:cNvSpPr>
          <p:nvPr>
            <p:ph type="title" idx="15"/>
          </p:nvPr>
        </p:nvSpPr>
        <p:spPr>
          <a:xfrm>
            <a:off x="646011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title" idx="16"/>
          </p:nvPr>
        </p:nvSpPr>
        <p:spPr>
          <a:xfrm>
            <a:off x="925886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2"/>
          <p:cNvSpPr>
            <a:spLocks noGrp="1"/>
          </p:cNvSpPr>
          <p:nvPr>
            <p:ph type="pic" idx="2"/>
          </p:nvPr>
        </p:nvSpPr>
        <p:spPr>
          <a:xfrm>
            <a:off x="910000" y="1141838"/>
            <a:ext cx="5340600" cy="347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3" name="Google Shape;163;p22"/>
          <p:cNvSpPr>
            <a:spLocks noGrp="1"/>
          </p:cNvSpPr>
          <p:nvPr>
            <p:ph type="pic" idx="3"/>
          </p:nvPr>
        </p:nvSpPr>
        <p:spPr>
          <a:xfrm>
            <a:off x="6414825" y="1129175"/>
            <a:ext cx="5340600" cy="347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833790" y="4677975"/>
            <a:ext cx="10845600" cy="14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200"/>
              <a:buFont typeface="Open Sans Medium"/>
              <a:buChar char="●"/>
              <a:defRPr sz="22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9DB25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3"/>
          <p:cNvSpPr>
            <a:spLocks noGrp="1"/>
          </p:cNvSpPr>
          <p:nvPr>
            <p:ph type="pic" idx="2"/>
          </p:nvPr>
        </p:nvSpPr>
        <p:spPr>
          <a:xfrm>
            <a:off x="910000" y="1141838"/>
            <a:ext cx="5340600" cy="347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9" name="Google Shape;169;p23"/>
          <p:cNvSpPr>
            <a:spLocks noGrp="1"/>
          </p:cNvSpPr>
          <p:nvPr>
            <p:ph type="pic" idx="3"/>
          </p:nvPr>
        </p:nvSpPr>
        <p:spPr>
          <a:xfrm>
            <a:off x="6414825" y="1129175"/>
            <a:ext cx="5340600" cy="3470100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p23"/>
          <p:cNvSpPr txBox="1">
            <a:spLocks noGrp="1"/>
          </p:cNvSpPr>
          <p:nvPr>
            <p:ph type="title"/>
          </p:nvPr>
        </p:nvSpPr>
        <p:spPr>
          <a:xfrm>
            <a:off x="833790" y="4677975"/>
            <a:ext cx="10845600" cy="14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2200"/>
              <a:buFont typeface="Open Sans Medium"/>
              <a:buChar char="●"/>
              <a:defRPr sz="2200" i="0" u="none" strike="noStrike" cap="none"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○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■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●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○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■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●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○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 Medium"/>
              <a:buChar char="■"/>
              <a:defRPr>
                <a:solidFill>
                  <a:srgbClr val="9DB25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8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DB256"/>
              </a:buClr>
              <a:buSzPts val="1400"/>
              <a:buFont typeface="Open Sans"/>
              <a:buNone/>
              <a:defRPr b="1">
                <a:solidFill>
                  <a:srgbClr val="9DB25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ONLY_1_1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AF532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24"/>
          <p:cNvSpPr>
            <a:spLocks noGrp="1"/>
          </p:cNvSpPr>
          <p:nvPr>
            <p:ph type="pic" idx="2"/>
          </p:nvPr>
        </p:nvSpPr>
        <p:spPr>
          <a:xfrm>
            <a:off x="910000" y="1141838"/>
            <a:ext cx="5340600" cy="3470100"/>
          </a:xfrm>
          <a:prstGeom prst="rect">
            <a:avLst/>
          </a:prstGeom>
          <a:noFill/>
          <a:ln>
            <a:noFill/>
          </a:ln>
        </p:spPr>
      </p:sp>
      <p:sp>
        <p:nvSpPr>
          <p:cNvPr id="175" name="Google Shape;175;p24"/>
          <p:cNvSpPr>
            <a:spLocks noGrp="1"/>
          </p:cNvSpPr>
          <p:nvPr>
            <p:ph type="pic" idx="3"/>
          </p:nvPr>
        </p:nvSpPr>
        <p:spPr>
          <a:xfrm>
            <a:off x="6414825" y="1129175"/>
            <a:ext cx="5340600" cy="3470100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24"/>
          <p:cNvSpPr txBox="1">
            <a:spLocks noGrp="1"/>
          </p:cNvSpPr>
          <p:nvPr>
            <p:ph type="title"/>
          </p:nvPr>
        </p:nvSpPr>
        <p:spPr>
          <a:xfrm>
            <a:off x="833790" y="4677975"/>
            <a:ext cx="10845600" cy="14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200"/>
              <a:buFont typeface="Open Sans Medium"/>
              <a:buChar char="●"/>
              <a:defRPr sz="2200" i="0" u="none" strike="noStrike" cap="none"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○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■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●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○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■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●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○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Char char="■"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77" name="Google Shape;177;p24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3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0" y="4467615"/>
            <a:ext cx="12192000" cy="23979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9DB25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549625" y="48135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title" idx="2"/>
          </p:nvPr>
        </p:nvSpPr>
        <p:spPr>
          <a:xfrm>
            <a:off x="588675" y="55247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  <p:pic>
        <p:nvPicPr>
          <p:cNvPr id="26" name="Google Shape;26;p3"/>
          <p:cNvPicPr preferRelativeResize="0"/>
          <p:nvPr/>
        </p:nvPicPr>
        <p:blipFill rotWithShape="1">
          <a:blip r:embed="rId2">
            <a:alphaModFix/>
          </a:blip>
          <a:srcRect t="10245" b="26746"/>
          <a:stretch/>
        </p:blipFill>
        <p:spPr>
          <a:xfrm>
            <a:off x="0" y="0"/>
            <a:ext cx="12192000" cy="4298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_1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3" name="Google Shape;193;p26"/>
          <p:cNvSpPr>
            <a:spLocks noGrp="1"/>
          </p:cNvSpPr>
          <p:nvPr>
            <p:ph type="pic" idx="2"/>
          </p:nvPr>
        </p:nvSpPr>
        <p:spPr>
          <a:xfrm>
            <a:off x="897474" y="1143950"/>
            <a:ext cx="34656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94" name="Google Shape;194;p26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AF532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26"/>
          <p:cNvSpPr>
            <a:spLocks noGrp="1"/>
          </p:cNvSpPr>
          <p:nvPr>
            <p:ph type="pic" idx="3"/>
          </p:nvPr>
        </p:nvSpPr>
        <p:spPr>
          <a:xfrm>
            <a:off x="4655024" y="2836600"/>
            <a:ext cx="34656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96" name="Google Shape;196;p26"/>
          <p:cNvSpPr>
            <a:spLocks noGrp="1"/>
          </p:cNvSpPr>
          <p:nvPr>
            <p:ph type="pic" idx="4"/>
          </p:nvPr>
        </p:nvSpPr>
        <p:spPr>
          <a:xfrm>
            <a:off x="8445399" y="1143950"/>
            <a:ext cx="34656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197" name="Google Shape;197;p26"/>
          <p:cNvSpPr txBox="1">
            <a:spLocks noGrp="1"/>
          </p:cNvSpPr>
          <p:nvPr>
            <p:ph type="title"/>
          </p:nvPr>
        </p:nvSpPr>
        <p:spPr>
          <a:xfrm>
            <a:off x="838200" y="259500"/>
            <a:ext cx="10515600" cy="9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400"/>
              <a:buFont typeface="Open Sans"/>
              <a:buNone/>
              <a:defRPr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98" name="Google Shape;198;p26"/>
          <p:cNvSpPr txBox="1">
            <a:spLocks noGrp="1"/>
          </p:cNvSpPr>
          <p:nvPr>
            <p:ph type="title" idx="5"/>
          </p:nvPr>
        </p:nvSpPr>
        <p:spPr>
          <a:xfrm>
            <a:off x="7855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99" name="Google Shape;199;p26"/>
          <p:cNvSpPr txBox="1">
            <a:spLocks noGrp="1"/>
          </p:cNvSpPr>
          <p:nvPr>
            <p:ph type="title" idx="6"/>
          </p:nvPr>
        </p:nvSpPr>
        <p:spPr>
          <a:xfrm>
            <a:off x="84206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00" name="Google Shape;200;p26"/>
          <p:cNvSpPr txBox="1">
            <a:spLocks noGrp="1"/>
          </p:cNvSpPr>
          <p:nvPr>
            <p:ph type="title" idx="7"/>
          </p:nvPr>
        </p:nvSpPr>
        <p:spPr>
          <a:xfrm>
            <a:off x="785575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201" name="Google Shape;201;p26"/>
          <p:cNvSpPr txBox="1">
            <a:spLocks noGrp="1"/>
          </p:cNvSpPr>
          <p:nvPr>
            <p:ph type="title" idx="8"/>
          </p:nvPr>
        </p:nvSpPr>
        <p:spPr>
          <a:xfrm>
            <a:off x="842066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202" name="Google Shape;202;p26"/>
          <p:cNvSpPr txBox="1">
            <a:spLocks noGrp="1"/>
          </p:cNvSpPr>
          <p:nvPr>
            <p:ph type="title" idx="9"/>
          </p:nvPr>
        </p:nvSpPr>
        <p:spPr>
          <a:xfrm>
            <a:off x="4578825" y="13082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●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○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000"/>
              <a:buFont typeface="Open Sans"/>
              <a:buChar char="■"/>
              <a:defRPr sz="2000" b="1">
                <a:solidFill>
                  <a:srgbClr val="AF5320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title" idx="13"/>
          </p:nvPr>
        </p:nvSpPr>
        <p:spPr>
          <a:xfrm>
            <a:off x="4578813" y="19862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 1">
  <p:cSld name="BLANK_1_1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6" name="Google Shape;206;p27"/>
          <p:cNvSpPr>
            <a:spLocks noGrp="1"/>
          </p:cNvSpPr>
          <p:nvPr>
            <p:ph type="pic" idx="2"/>
          </p:nvPr>
        </p:nvSpPr>
        <p:spPr>
          <a:xfrm>
            <a:off x="897474" y="1143950"/>
            <a:ext cx="34656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207" name="Google Shape;207;p27"/>
          <p:cNvSpPr/>
          <p:nvPr/>
        </p:nvSpPr>
        <p:spPr>
          <a:xfrm>
            <a:off x="1" y="0"/>
            <a:ext cx="564900" cy="68580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7"/>
          <p:cNvSpPr>
            <a:spLocks noGrp="1"/>
          </p:cNvSpPr>
          <p:nvPr>
            <p:ph type="pic" idx="3"/>
          </p:nvPr>
        </p:nvSpPr>
        <p:spPr>
          <a:xfrm>
            <a:off x="4655024" y="2836600"/>
            <a:ext cx="34656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209" name="Google Shape;209;p27"/>
          <p:cNvSpPr>
            <a:spLocks noGrp="1"/>
          </p:cNvSpPr>
          <p:nvPr>
            <p:ph type="pic" idx="4"/>
          </p:nvPr>
        </p:nvSpPr>
        <p:spPr>
          <a:xfrm>
            <a:off x="8445399" y="1143950"/>
            <a:ext cx="3465600" cy="3465600"/>
          </a:xfrm>
          <a:prstGeom prst="rect">
            <a:avLst/>
          </a:prstGeom>
          <a:noFill/>
          <a:ln>
            <a:noFill/>
          </a:ln>
        </p:spPr>
      </p:sp>
      <p:sp>
        <p:nvSpPr>
          <p:cNvPr id="210" name="Google Shape;210;p27"/>
          <p:cNvSpPr txBox="1">
            <a:spLocks noGrp="1"/>
          </p:cNvSpPr>
          <p:nvPr>
            <p:ph type="title"/>
          </p:nvPr>
        </p:nvSpPr>
        <p:spPr>
          <a:xfrm>
            <a:off x="838200" y="259500"/>
            <a:ext cx="10515600" cy="9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  <a:defRPr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1" name="Google Shape;211;p27"/>
          <p:cNvSpPr txBox="1">
            <a:spLocks noGrp="1"/>
          </p:cNvSpPr>
          <p:nvPr>
            <p:ph type="title" idx="5"/>
          </p:nvPr>
        </p:nvSpPr>
        <p:spPr>
          <a:xfrm>
            <a:off x="7855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2" name="Google Shape;212;p27"/>
          <p:cNvSpPr txBox="1">
            <a:spLocks noGrp="1"/>
          </p:cNvSpPr>
          <p:nvPr>
            <p:ph type="title" idx="6"/>
          </p:nvPr>
        </p:nvSpPr>
        <p:spPr>
          <a:xfrm>
            <a:off x="8420675" y="4609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3" name="Google Shape;213;p27"/>
          <p:cNvSpPr txBox="1">
            <a:spLocks noGrp="1"/>
          </p:cNvSpPr>
          <p:nvPr>
            <p:ph type="title" idx="7"/>
          </p:nvPr>
        </p:nvSpPr>
        <p:spPr>
          <a:xfrm>
            <a:off x="785575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214" name="Google Shape;214;p27"/>
          <p:cNvSpPr txBox="1">
            <a:spLocks noGrp="1"/>
          </p:cNvSpPr>
          <p:nvPr>
            <p:ph type="title" idx="8"/>
          </p:nvPr>
        </p:nvSpPr>
        <p:spPr>
          <a:xfrm>
            <a:off x="8420663" y="52875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215" name="Google Shape;215;p27"/>
          <p:cNvSpPr txBox="1">
            <a:spLocks noGrp="1"/>
          </p:cNvSpPr>
          <p:nvPr>
            <p:ph type="title" idx="9"/>
          </p:nvPr>
        </p:nvSpPr>
        <p:spPr>
          <a:xfrm>
            <a:off x="4578825" y="13082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 i="0" u="none" strike="noStrike" cap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●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○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"/>
              <a:buChar char="■"/>
              <a:defRPr sz="2000" b="1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16" name="Google Shape;216;p27"/>
          <p:cNvSpPr txBox="1">
            <a:spLocks noGrp="1"/>
          </p:cNvSpPr>
          <p:nvPr>
            <p:ph type="title" idx="13"/>
          </p:nvPr>
        </p:nvSpPr>
        <p:spPr>
          <a:xfrm>
            <a:off x="4578813" y="1986250"/>
            <a:ext cx="2578800" cy="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 sz="1800" i="0" u="none" strike="noStrike" cap="none"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●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○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800"/>
              <a:buFont typeface="Open Sans Medium"/>
              <a:buChar char="■"/>
              <a:defRPr>
                <a:solidFill>
                  <a:srgbClr val="636466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51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Transparent Grey">
  <p:cSld name="CUSTOM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 l="2214" t="22806" r="1898" b="30344"/>
          <a:stretch/>
        </p:blipFill>
        <p:spPr>
          <a:xfrm>
            <a:off x="0" y="1"/>
            <a:ext cx="12192000" cy="4467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/>
          <p:nvPr/>
        </p:nvSpPr>
        <p:spPr>
          <a:xfrm>
            <a:off x="0" y="4460240"/>
            <a:ext cx="12192000" cy="23979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5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9425" y="5702475"/>
            <a:ext cx="1556174" cy="748775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5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9DB25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549625" y="47373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title" idx="2"/>
          </p:nvPr>
        </p:nvSpPr>
        <p:spPr>
          <a:xfrm>
            <a:off x="588675" y="54485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Transparent Grey 1">
  <p:cSld name="CUSTOM_1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ign outside with trees and grass&#10;&#10;Description automatically generated">
            <a:extLst>
              <a:ext uri="{FF2B5EF4-FFF2-40B4-BE49-F238E27FC236}">
                <a16:creationId xmlns:a16="http://schemas.microsoft.com/office/drawing/2014/main" id="{804BFEAC-CFAA-5719-EBBA-09E9F5D419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4972"/>
          <a:stretch/>
        </p:blipFill>
        <p:spPr>
          <a:xfrm>
            <a:off x="4502" y="0"/>
            <a:ext cx="12187498" cy="6858000"/>
          </a:xfrm>
          <a:prstGeom prst="rect">
            <a:avLst/>
          </a:prstGeom>
        </p:spPr>
      </p:pic>
      <p:sp>
        <p:nvSpPr>
          <p:cNvPr id="42" name="Google Shape;42;p6"/>
          <p:cNvSpPr/>
          <p:nvPr/>
        </p:nvSpPr>
        <p:spPr>
          <a:xfrm>
            <a:off x="0" y="4460240"/>
            <a:ext cx="12192000" cy="23979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" name="Google Shape;43;p6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9425" y="5702475"/>
            <a:ext cx="1556174" cy="748775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9DB25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549625" y="47373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title" idx="2"/>
          </p:nvPr>
        </p:nvSpPr>
        <p:spPr>
          <a:xfrm>
            <a:off x="588675" y="54485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">
  <p:cSld name="TITLE_2_2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/>
          <p:nvPr/>
        </p:nvSpPr>
        <p:spPr>
          <a:xfrm>
            <a:off x="0" y="4467613"/>
            <a:ext cx="12192000" cy="2397600"/>
          </a:xfrm>
          <a:prstGeom prst="rect">
            <a:avLst/>
          </a:prstGeom>
          <a:solidFill>
            <a:srgbClr val="AF5320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8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8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60424" y="5931074"/>
            <a:ext cx="1326775" cy="6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549625" y="48135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title" idx="2"/>
          </p:nvPr>
        </p:nvSpPr>
        <p:spPr>
          <a:xfrm>
            <a:off x="588675" y="55247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">
  <p:cSld name="TITLE_2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0" y="4460240"/>
            <a:ext cx="12192000" cy="2397600"/>
          </a:xfrm>
          <a:prstGeom prst="rect">
            <a:avLst/>
          </a:prstGeom>
          <a:solidFill>
            <a:srgbClr val="9DB25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9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549625" y="48135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588675" y="55247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  <p:pic>
        <p:nvPicPr>
          <p:cNvPr id="64" name="Google Shape;64;p9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25656" y="5931532"/>
            <a:ext cx="1043679" cy="616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">
  <p:cSld name="TITLE_2_1_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0"/>
          <p:cNvPicPr preferRelativeResize="0"/>
          <p:nvPr/>
        </p:nvPicPr>
        <p:blipFill rotWithShape="1">
          <a:blip r:embed="rId2">
            <a:alphaModFix/>
          </a:blip>
          <a:srcRect t="15604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0"/>
          <p:cNvSpPr/>
          <p:nvPr/>
        </p:nvSpPr>
        <p:spPr>
          <a:xfrm>
            <a:off x="0" y="4460240"/>
            <a:ext cx="12192000" cy="2397600"/>
          </a:xfrm>
          <a:prstGeom prst="rect">
            <a:avLst/>
          </a:prstGeom>
          <a:solidFill>
            <a:srgbClr val="9DB25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0"/>
          <p:cNvSpPr/>
          <p:nvPr/>
        </p:nvSpPr>
        <p:spPr>
          <a:xfrm>
            <a:off x="0" y="4298730"/>
            <a:ext cx="12192000" cy="168900"/>
          </a:xfrm>
          <a:prstGeom prst="rect">
            <a:avLst/>
          </a:prstGeom>
          <a:solidFill>
            <a:srgbClr val="636466">
              <a:alpha val="847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"/>
          <p:cNvSpPr txBox="1">
            <a:spLocks noGrp="1"/>
          </p:cNvSpPr>
          <p:nvPr>
            <p:ph type="title"/>
          </p:nvPr>
        </p:nvSpPr>
        <p:spPr>
          <a:xfrm>
            <a:off x="549625" y="481357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Open Sans ExtraBold"/>
              <a:buNone/>
              <a:defRPr sz="44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title" idx="2"/>
          </p:nvPr>
        </p:nvSpPr>
        <p:spPr>
          <a:xfrm>
            <a:off x="588675" y="5524725"/>
            <a:ext cx="10515600" cy="6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Open Sans SemiBold"/>
              <a:buNone/>
              <a:defRPr sz="3700" i="0" u="none" strike="noStrike" cap="none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SemiBold"/>
              <a:buNone/>
              <a:defRPr sz="1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 type="obj">
  <p:cSld name="OBJEC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1"/>
          <p:cNvPicPr preferRelativeResize="0"/>
          <p:nvPr/>
        </p:nvPicPr>
        <p:blipFill rotWithShape="1">
          <a:blip r:embed="rId2">
            <a:alphaModFix/>
          </a:blip>
          <a:srcRect l="28198" r="25007"/>
          <a:stretch/>
        </p:blipFill>
        <p:spPr>
          <a:xfrm>
            <a:off x="1" y="0"/>
            <a:ext cx="4278902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1"/>
          <p:cNvSpPr/>
          <p:nvPr/>
        </p:nvSpPr>
        <p:spPr>
          <a:xfrm>
            <a:off x="0" y="0"/>
            <a:ext cx="4278900" cy="6858000"/>
          </a:xfrm>
          <a:prstGeom prst="rect">
            <a:avLst/>
          </a:prstGeom>
          <a:solidFill>
            <a:srgbClr val="636466">
              <a:alpha val="724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049700" y="1055275"/>
            <a:ext cx="2993700" cy="16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 ExtraBold"/>
              <a:buNone/>
              <a:defRPr sz="36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/>
          </p:nvPr>
        </p:nvSpPr>
        <p:spPr>
          <a:xfrm>
            <a:off x="3360275" y="839325"/>
            <a:ext cx="7403400" cy="33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2800"/>
              <a:buFont typeface="Open Sans Medium"/>
              <a:buNone/>
              <a:defRPr sz="2800" i="0" u="none" strike="noStrike" cap="none"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AF5320"/>
              </a:buClr>
              <a:buSzPts val="1800"/>
              <a:buFont typeface="Open Sans Medium"/>
              <a:buNone/>
              <a:defRPr>
                <a:solidFill>
                  <a:srgbClr val="AF5320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/>
          <p:nvPr/>
        </p:nvSpPr>
        <p:spPr>
          <a:xfrm>
            <a:off x="1177992" y="2869872"/>
            <a:ext cx="1864800" cy="51900"/>
          </a:xfrm>
          <a:prstGeom prst="rect">
            <a:avLst/>
          </a:prstGeom>
          <a:solidFill>
            <a:srgbClr val="9DB25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2">
  <p:cSld name="OBJECT_4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1049700" y="1055275"/>
            <a:ext cx="2993700" cy="16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 ExtraBold"/>
              <a:buNone/>
              <a:defRPr sz="36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/>
          <p:nvPr/>
        </p:nvSpPr>
        <p:spPr>
          <a:xfrm>
            <a:off x="1177992" y="2869872"/>
            <a:ext cx="1864800" cy="51900"/>
          </a:xfrm>
          <a:prstGeom prst="rect">
            <a:avLst/>
          </a:prstGeom>
          <a:solidFill>
            <a:srgbClr val="9DB25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2"/>
          <p:cNvPicPr preferRelativeResize="0"/>
          <p:nvPr/>
        </p:nvPicPr>
        <p:blipFill rotWithShape="1">
          <a:blip r:embed="rId2">
            <a:alphaModFix/>
          </a:blip>
          <a:srcRect l="27392" r="16944"/>
          <a:stretch/>
        </p:blipFill>
        <p:spPr>
          <a:xfrm>
            <a:off x="0" y="0"/>
            <a:ext cx="4278902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2"/>
          <p:cNvSpPr/>
          <p:nvPr/>
        </p:nvSpPr>
        <p:spPr>
          <a:xfrm>
            <a:off x="0" y="0"/>
            <a:ext cx="4278900" cy="6858000"/>
          </a:xfrm>
          <a:prstGeom prst="rect">
            <a:avLst/>
          </a:prstGeom>
          <a:solidFill>
            <a:srgbClr val="636466">
              <a:alpha val="724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2"/>
          <p:cNvSpPr txBox="1">
            <a:spLocks noGrp="1"/>
          </p:cNvSpPr>
          <p:nvPr>
            <p:ph type="title" idx="2"/>
          </p:nvPr>
        </p:nvSpPr>
        <p:spPr>
          <a:xfrm>
            <a:off x="1049700" y="1055275"/>
            <a:ext cx="2993700" cy="16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Open Sans ExtraBold"/>
              <a:buNone/>
              <a:defRPr sz="3600" i="0" u="none" strike="noStrike" cap="none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ExtraBold"/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/>
          <p:nvPr/>
        </p:nvSpPr>
        <p:spPr>
          <a:xfrm>
            <a:off x="1177992" y="2869872"/>
            <a:ext cx="1864800" cy="51900"/>
          </a:xfrm>
          <a:prstGeom prst="rect">
            <a:avLst/>
          </a:prstGeom>
          <a:solidFill>
            <a:srgbClr val="9DB25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sz="44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•"/>
              <a:defRPr sz="2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sz="24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sz="20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•"/>
              <a:defRPr sz="1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•"/>
              <a:defRPr sz="1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•"/>
              <a:defRPr sz="1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•"/>
              <a:defRPr sz="1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•"/>
              <a:defRPr sz="1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•"/>
              <a:defRPr sz="180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3" r:id="rId13"/>
    <p:sldLayoutId id="2147483664" r:id="rId14"/>
    <p:sldLayoutId id="2147483665" r:id="rId15"/>
    <p:sldLayoutId id="2147483666" r:id="rId16"/>
    <p:sldLayoutId id="2147483668" r:id="rId17"/>
    <p:sldLayoutId id="2147483669" r:id="rId18"/>
    <p:sldLayoutId id="2147483670" r:id="rId19"/>
    <p:sldLayoutId id="2147483672" r:id="rId20"/>
    <p:sldLayoutId id="2147483673" r:id="rId21"/>
    <p:sldLayoutId id="2147483675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"/>
          <p:cNvSpPr txBox="1">
            <a:spLocks noGrp="1"/>
          </p:cNvSpPr>
          <p:nvPr>
            <p:ph type="title" idx="2"/>
          </p:nvPr>
        </p:nvSpPr>
        <p:spPr>
          <a:xfrm>
            <a:off x="273000" y="5223125"/>
            <a:ext cx="10515600" cy="638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50"/>
              <a:t>City of Gardena</a:t>
            </a:r>
            <a:endParaRPr sz="775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Vacant and Underutilized Lot Inventory</a:t>
            </a:r>
            <a:endParaRPr i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7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Recommendations|</a:t>
            </a:r>
            <a:r>
              <a:rPr lang="en-US" sz="3622" b="0"/>
              <a:t>Community Desires</a:t>
            </a:r>
            <a:endParaRPr sz="2522" b="0"/>
          </a:p>
        </p:txBody>
      </p:sp>
      <p:pic>
        <p:nvPicPr>
          <p:cNvPr id="346" name="Google Shape;346;p37"/>
          <p:cNvPicPr preferRelativeResize="0"/>
          <p:nvPr/>
        </p:nvPicPr>
        <p:blipFill rotWithShape="1">
          <a:blip r:embed="rId3">
            <a:alphaModFix/>
          </a:blip>
          <a:srcRect l="4130" r="17339" b="3855"/>
          <a:stretch/>
        </p:blipFill>
        <p:spPr>
          <a:xfrm>
            <a:off x="977900" y="1355725"/>
            <a:ext cx="5549901" cy="5095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7"/>
          <p:cNvPicPr preferRelativeResize="0"/>
          <p:nvPr/>
        </p:nvPicPr>
        <p:blipFill rotWithShape="1">
          <a:blip r:embed="rId4">
            <a:alphaModFix/>
          </a:blip>
          <a:srcRect t="21857" r="8767" b="28769"/>
          <a:stretch/>
        </p:blipFill>
        <p:spPr>
          <a:xfrm>
            <a:off x="6704525" y="1355725"/>
            <a:ext cx="5301024" cy="509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8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Recommendations|</a:t>
            </a:r>
            <a:r>
              <a:rPr lang="en-US" sz="3622" b="0"/>
              <a:t>Park Needs</a:t>
            </a:r>
            <a:endParaRPr sz="2522" b="0"/>
          </a:p>
        </p:txBody>
      </p:sp>
      <p:sp>
        <p:nvSpPr>
          <p:cNvPr id="355" name="Google Shape;355;p38"/>
          <p:cNvSpPr txBox="1"/>
          <p:nvPr/>
        </p:nvSpPr>
        <p:spPr>
          <a:xfrm>
            <a:off x="833750" y="1434975"/>
            <a:ext cx="3162600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355600"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b="1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Three sites </a:t>
            </a: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will receive </a:t>
            </a:r>
            <a:r>
              <a:rPr lang="en-US" sz="2000" b="1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two design </a:t>
            </a: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alternatives</a:t>
            </a:r>
          </a:p>
          <a:p>
            <a:pPr marL="1016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</a:pPr>
            <a:endParaRPr lang="en-US"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Develop preliminary concepts (bubble diagrams) for community input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Can be presented at Workshop #1 and Pop-Up #1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</p:txBody>
      </p:sp>
      <p:sp>
        <p:nvSpPr>
          <p:cNvPr id="356" name="Google Shape;356;p38"/>
          <p:cNvSpPr txBox="1"/>
          <p:nvPr/>
        </p:nvSpPr>
        <p:spPr>
          <a:xfrm>
            <a:off x="4254700" y="5272025"/>
            <a:ext cx="5340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Example park concept in Gardena (empty lot)</a:t>
            </a:r>
            <a:endParaRPr sz="1700">
              <a:solidFill>
                <a:srgbClr val="6364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Picture 2" descr="A map of a park&#10;&#10;Description automatically generated">
            <a:extLst>
              <a:ext uri="{FF2B5EF4-FFF2-40B4-BE49-F238E27FC236}">
                <a16:creationId xmlns:a16="http://schemas.microsoft.com/office/drawing/2014/main" id="{D20FDFF9-922A-700C-EE3B-17EAC0386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57" t="16752" r="8816" b="29347"/>
          <a:stretch/>
        </p:blipFill>
        <p:spPr>
          <a:xfrm>
            <a:off x="4254700" y="1580737"/>
            <a:ext cx="7591978" cy="36965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9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Recommendations|</a:t>
            </a:r>
            <a:r>
              <a:rPr lang="en-US" sz="3622" b="0" dirty="0" err="1"/>
              <a:t>Park</a:t>
            </a:r>
            <a:r>
              <a:rPr lang="en-US" sz="3622" b="0" dirty="0"/>
              <a:t> Concepts</a:t>
            </a:r>
            <a:endParaRPr sz="2522" b="0" dirty="0"/>
          </a:p>
        </p:txBody>
      </p:sp>
      <p:sp>
        <p:nvSpPr>
          <p:cNvPr id="363" name="Google Shape;363;p39"/>
          <p:cNvSpPr txBox="1"/>
          <p:nvPr/>
        </p:nvSpPr>
        <p:spPr>
          <a:xfrm>
            <a:off x="833750" y="1434975"/>
            <a:ext cx="31626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Balance citywide, neighborhood, and park-specific needs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</p:txBody>
      </p:sp>
      <p:pic>
        <p:nvPicPr>
          <p:cNvPr id="364" name="Google Shape;364;p39"/>
          <p:cNvPicPr preferRelativeResize="0"/>
          <p:nvPr/>
        </p:nvPicPr>
        <p:blipFill rotWithShape="1">
          <a:blip r:embed="rId3">
            <a:alphaModFix/>
          </a:blip>
          <a:srcRect l="6350" t="22488" r="7952" b="25909"/>
          <a:stretch/>
        </p:blipFill>
        <p:spPr>
          <a:xfrm>
            <a:off x="4351275" y="1566350"/>
            <a:ext cx="7591977" cy="3480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9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Recommendations|</a:t>
            </a:r>
            <a:r>
              <a:rPr lang="en-US" sz="3622" b="0" dirty="0" err="1"/>
              <a:t>Park</a:t>
            </a:r>
            <a:r>
              <a:rPr lang="en-US" sz="3622" b="0" dirty="0"/>
              <a:t> Concepts</a:t>
            </a:r>
            <a:endParaRPr sz="2522" b="0" dirty="0"/>
          </a:p>
        </p:txBody>
      </p:sp>
      <p:sp>
        <p:nvSpPr>
          <p:cNvPr id="363" name="Google Shape;363;p39"/>
          <p:cNvSpPr txBox="1"/>
          <p:nvPr/>
        </p:nvSpPr>
        <p:spPr>
          <a:xfrm>
            <a:off x="833750" y="1434975"/>
            <a:ext cx="3162600" cy="40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Balance citywide, neighborhood, and park-specific needs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Revise concepts to reflect community, stakeholder, and City staff feedback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Present revised concepts at Workshop #2 and Pop-Up #2</a:t>
            </a:r>
          </a:p>
        </p:txBody>
      </p:sp>
      <p:pic>
        <p:nvPicPr>
          <p:cNvPr id="365" name="Google Shape;365;p39"/>
          <p:cNvPicPr preferRelativeResize="0"/>
          <p:nvPr/>
        </p:nvPicPr>
        <p:blipFill rotWithShape="1">
          <a:blip r:embed="rId3">
            <a:alphaModFix/>
          </a:blip>
          <a:srcRect l="24006" t="7802" b="5210"/>
          <a:stretch/>
        </p:blipFill>
        <p:spPr>
          <a:xfrm>
            <a:off x="4302500" y="1566350"/>
            <a:ext cx="6696566" cy="49589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490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0"/>
          <p:cNvSpPr txBox="1">
            <a:spLocks noGrp="1"/>
          </p:cNvSpPr>
          <p:nvPr>
            <p:ph type="title" idx="2"/>
          </p:nvPr>
        </p:nvSpPr>
        <p:spPr>
          <a:xfrm>
            <a:off x="588675" y="5296125"/>
            <a:ext cx="10515600" cy="638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50"/>
              <a:t>Thank You</a:t>
            </a:r>
            <a:endParaRPr sz="775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Gardena Vacant and Underutilized Lot Inventory</a:t>
            </a:r>
            <a:endParaRPr i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9"/>
          <p:cNvSpPr/>
          <p:nvPr/>
        </p:nvSpPr>
        <p:spPr>
          <a:xfrm>
            <a:off x="1" y="0"/>
            <a:ext cx="564775" cy="6858000"/>
          </a:xfrm>
          <a:prstGeom prst="rect">
            <a:avLst/>
          </a:pr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29"/>
          <p:cNvSpPr>
            <a:spLocks noGrp="1"/>
          </p:cNvSpPr>
          <p:nvPr>
            <p:ph type="pic" idx="3"/>
          </p:nvPr>
        </p:nvSpPr>
        <p:spPr>
          <a:xfrm>
            <a:off x="6414825" y="1129175"/>
            <a:ext cx="5340600" cy="3470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30" name="Google Shape;230;p29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Citywide Park Master Plan Experience</a:t>
            </a:r>
            <a:endParaRPr dirty="0"/>
          </a:p>
        </p:txBody>
      </p:sp>
      <p:pic>
        <p:nvPicPr>
          <p:cNvPr id="231" name="Google Shape;23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0003" y="3875234"/>
            <a:ext cx="2071273" cy="1067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10003" y="1139023"/>
            <a:ext cx="2071273" cy="2680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9"/>
          <p:cNvPicPr preferRelativeResize="0"/>
          <p:nvPr/>
        </p:nvPicPr>
        <p:blipFill rotWithShape="1">
          <a:blip r:embed="rId5">
            <a:alphaModFix/>
          </a:blip>
          <a:srcRect t="3306" b="3296"/>
          <a:stretch/>
        </p:blipFill>
        <p:spPr>
          <a:xfrm>
            <a:off x="3204226" y="1129178"/>
            <a:ext cx="8551378" cy="5529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9" descr="Logo&#10;&#10;Description automatically generated with medium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12726" y="5732168"/>
            <a:ext cx="1313512" cy="6551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" name="Google Shape;235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10003" y="4998914"/>
            <a:ext cx="2071273" cy="160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119136" y="1821972"/>
            <a:ext cx="1351697" cy="2053683"/>
          </a:xfrm>
          <a:custGeom>
            <a:avLst/>
            <a:gdLst/>
            <a:ahLst/>
            <a:cxnLst/>
            <a:rect l="l" t="t" r="r" b="b"/>
            <a:pathLst>
              <a:path w="2027545" h="3080525">
                <a:moveTo>
                  <a:pt x="0" y="0"/>
                </a:moveTo>
                <a:lnTo>
                  <a:pt x="2027545" y="0"/>
                </a:lnTo>
                <a:lnTo>
                  <a:pt x="2027545" y="3080525"/>
                </a:lnTo>
                <a:lnTo>
                  <a:pt x="0" y="30805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933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326026" y="4189584"/>
            <a:ext cx="1007261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933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2627957" y="4035256"/>
            <a:ext cx="334055" cy="33405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DE59"/>
            </a:solidFill>
          </p:spPr>
          <p:txBody>
            <a:bodyPr/>
            <a:lstStyle/>
            <a:p>
              <a:endParaRPr lang="en-US"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726809" y="5388110"/>
            <a:ext cx="2136351" cy="426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97"/>
              </a:lnSpc>
            </a:pPr>
            <a:r>
              <a:rPr lang="en-US" sz="1229" b="1" spc="12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Inventory Vacant and Underutilized Lots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119136" y="2101005"/>
            <a:ext cx="1351697" cy="732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4"/>
              </a:lnSpc>
            </a:pPr>
            <a:r>
              <a:rPr lang="en-US" sz="4416" b="1" spc="433" dirty="0">
                <a:solidFill>
                  <a:srgbClr val="FFFBF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083179" y="4502571"/>
            <a:ext cx="1322712" cy="671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15"/>
              </a:lnSpc>
            </a:pPr>
            <a:r>
              <a:rPr lang="en-US" sz="1967" b="1" spc="193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Spring 2024</a:t>
            </a:r>
          </a:p>
        </p:txBody>
      </p:sp>
      <p:sp>
        <p:nvSpPr>
          <p:cNvPr id="12" name="Freeform 12"/>
          <p:cNvSpPr/>
          <p:nvPr/>
        </p:nvSpPr>
        <p:spPr>
          <a:xfrm>
            <a:off x="4444669" y="1821972"/>
            <a:ext cx="1351697" cy="2053683"/>
          </a:xfrm>
          <a:custGeom>
            <a:avLst/>
            <a:gdLst/>
            <a:ahLst/>
            <a:cxnLst/>
            <a:rect l="l" t="t" r="r" b="b"/>
            <a:pathLst>
              <a:path w="2027545" h="3080525">
                <a:moveTo>
                  <a:pt x="0" y="0"/>
                </a:moveTo>
                <a:lnTo>
                  <a:pt x="2027546" y="0"/>
                </a:lnTo>
                <a:lnTo>
                  <a:pt x="2027546" y="3080525"/>
                </a:lnTo>
                <a:lnTo>
                  <a:pt x="0" y="30805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933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4953490" y="4035256"/>
            <a:ext cx="334055" cy="334055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914D"/>
            </a:solidFill>
          </p:spPr>
          <p:txBody>
            <a:bodyPr/>
            <a:lstStyle/>
            <a:p>
              <a:endParaRPr lang="en-US"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4444669" y="2101005"/>
            <a:ext cx="1351697" cy="732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4"/>
              </a:lnSpc>
            </a:pPr>
            <a:r>
              <a:rPr lang="en-US" sz="4416" b="1" spc="433">
                <a:solidFill>
                  <a:srgbClr val="FFFBF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7" name="Freeform 17"/>
          <p:cNvSpPr/>
          <p:nvPr/>
        </p:nvSpPr>
        <p:spPr>
          <a:xfrm>
            <a:off x="6771707" y="1821972"/>
            <a:ext cx="1351697" cy="2053683"/>
          </a:xfrm>
          <a:custGeom>
            <a:avLst/>
            <a:gdLst/>
            <a:ahLst/>
            <a:cxnLst/>
            <a:rect l="l" t="t" r="r" b="b"/>
            <a:pathLst>
              <a:path w="2027545" h="3080525">
                <a:moveTo>
                  <a:pt x="0" y="0"/>
                </a:moveTo>
                <a:lnTo>
                  <a:pt x="2027546" y="0"/>
                </a:lnTo>
                <a:lnTo>
                  <a:pt x="2027546" y="3080525"/>
                </a:lnTo>
                <a:lnTo>
                  <a:pt x="0" y="30805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933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7280528" y="4035256"/>
            <a:ext cx="334055" cy="334055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</p:spPr>
          <p:txBody>
            <a:bodyPr/>
            <a:lstStyle/>
            <a:p>
              <a:endParaRPr lang="en-US"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6771707" y="2101005"/>
            <a:ext cx="1351697" cy="732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4"/>
              </a:lnSpc>
            </a:pPr>
            <a:r>
              <a:rPr lang="en-US" sz="4416" b="1" spc="433">
                <a:solidFill>
                  <a:srgbClr val="FFFBF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22" name="Freeform 22"/>
          <p:cNvSpPr/>
          <p:nvPr/>
        </p:nvSpPr>
        <p:spPr>
          <a:xfrm>
            <a:off x="9098745" y="1821972"/>
            <a:ext cx="1351697" cy="2053683"/>
          </a:xfrm>
          <a:custGeom>
            <a:avLst/>
            <a:gdLst/>
            <a:ahLst/>
            <a:cxnLst/>
            <a:rect l="l" t="t" r="r" b="b"/>
            <a:pathLst>
              <a:path w="2027545" h="3080525">
                <a:moveTo>
                  <a:pt x="0" y="0"/>
                </a:moveTo>
                <a:lnTo>
                  <a:pt x="2027546" y="0"/>
                </a:lnTo>
                <a:lnTo>
                  <a:pt x="2027546" y="3080525"/>
                </a:lnTo>
                <a:lnTo>
                  <a:pt x="0" y="30805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933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9607566" y="4035256"/>
            <a:ext cx="334055" cy="334055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3131"/>
            </a:solidFill>
          </p:spPr>
          <p:txBody>
            <a:bodyPr/>
            <a:lstStyle/>
            <a:p>
              <a:endParaRPr lang="en-US"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06"/>
                </a:lnSpc>
              </a:pPr>
              <a:endParaRPr sz="933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098745" y="2101005"/>
            <a:ext cx="1351697" cy="732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4"/>
              </a:lnSpc>
            </a:pPr>
            <a:r>
              <a:rPr lang="en-US" sz="4416" b="1" spc="433">
                <a:solidFill>
                  <a:srgbClr val="FFFBF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4052342" y="5388100"/>
            <a:ext cx="2136351" cy="426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97"/>
              </a:lnSpc>
            </a:pPr>
            <a:r>
              <a:rPr lang="en-US" sz="1229" b="1" spc="12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Conduct Community Engagement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4192814" y="4502571"/>
            <a:ext cx="1806555" cy="671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5"/>
              </a:lnSpc>
            </a:pPr>
            <a:r>
              <a:rPr lang="en-US" sz="1967" b="1" spc="193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Spring-Fall 2024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379380" y="5379232"/>
            <a:ext cx="2136351" cy="426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97"/>
              </a:lnSpc>
            </a:pPr>
            <a:r>
              <a:rPr lang="en-US" sz="1229" b="1" spc="12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 Draft Park Concepts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519852" y="4502571"/>
            <a:ext cx="1806555" cy="671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5"/>
              </a:lnSpc>
            </a:pPr>
            <a:r>
              <a:rPr lang="en-US" sz="1967" b="1" spc="193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Fall</a:t>
            </a:r>
          </a:p>
          <a:p>
            <a:pPr algn="ctr">
              <a:lnSpc>
                <a:spcPts val="2715"/>
              </a:lnSpc>
            </a:pPr>
            <a:r>
              <a:rPr lang="en-US" sz="1967" b="1" spc="193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2024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8706418" y="5397925"/>
            <a:ext cx="2136351" cy="208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97"/>
              </a:lnSpc>
            </a:pPr>
            <a:r>
              <a:rPr lang="en-US" sz="1229" b="1" spc="12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Finalize Park Concepts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8846890" y="4503513"/>
            <a:ext cx="1806555" cy="6710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5"/>
              </a:lnSpc>
            </a:pPr>
            <a:r>
              <a:rPr lang="en-US" sz="1967" b="1" spc="193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Fall-Winter</a:t>
            </a:r>
          </a:p>
          <a:p>
            <a:pPr algn="ctr">
              <a:lnSpc>
                <a:spcPts val="2715"/>
              </a:lnSpc>
            </a:pPr>
            <a:r>
              <a:rPr lang="en-US" sz="1967" b="1" spc="193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2024/2025</a:t>
            </a:r>
          </a:p>
        </p:txBody>
      </p:sp>
      <p:sp>
        <p:nvSpPr>
          <p:cNvPr id="34" name="Title 33">
            <a:extLst>
              <a:ext uri="{FF2B5EF4-FFF2-40B4-BE49-F238E27FC236}">
                <a16:creationId xmlns:a16="http://schemas.microsoft.com/office/drawing/2014/main" id="{A5397A01-E44F-59FC-602F-4A759A19C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Process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31" descr="Map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670399" y="2289801"/>
            <a:ext cx="5454079" cy="3610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1"/>
          <p:cNvPicPr preferRelativeResize="0"/>
          <p:nvPr/>
        </p:nvPicPr>
        <p:blipFill rotWithShape="1">
          <a:blip r:embed="rId4">
            <a:alphaModFix/>
          </a:blip>
          <a:srcRect l="9506" t="5870" r="9514" b="5711"/>
          <a:stretch/>
        </p:blipFill>
        <p:spPr>
          <a:xfrm>
            <a:off x="8293350" y="1007875"/>
            <a:ext cx="3754801" cy="5304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1"/>
          <p:cNvPicPr preferRelativeResize="0"/>
          <p:nvPr/>
        </p:nvPicPr>
        <p:blipFill rotWithShape="1">
          <a:blip r:embed="rId5">
            <a:alphaModFix/>
          </a:blip>
          <a:srcRect l="9506" t="5870" r="9514" b="5711"/>
          <a:stretch/>
        </p:blipFill>
        <p:spPr>
          <a:xfrm>
            <a:off x="4322650" y="1007875"/>
            <a:ext cx="3754801" cy="5304074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>
            <a:spLocks noGrp="1"/>
          </p:cNvSpPr>
          <p:nvPr>
            <p:ph type="title" idx="4"/>
          </p:nvPr>
        </p:nvSpPr>
        <p:spPr>
          <a:xfrm>
            <a:off x="813050" y="156300"/>
            <a:ext cx="135765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3559"/>
              <a:t>Inventory Screening Process | </a:t>
            </a:r>
            <a:r>
              <a:rPr lang="en-US" sz="3559" b="0"/>
              <a:t>Layer Development</a:t>
            </a:r>
            <a:endParaRPr sz="3559" b="0"/>
          </a:p>
        </p:txBody>
      </p:sp>
      <p:sp>
        <p:nvSpPr>
          <p:cNvPr id="253" name="Google Shape;253;p31"/>
          <p:cNvSpPr txBox="1"/>
          <p:nvPr/>
        </p:nvSpPr>
        <p:spPr>
          <a:xfrm>
            <a:off x="823500" y="1110300"/>
            <a:ext cx="3306300" cy="46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 SemiBold"/>
              <a:buChar char="●"/>
            </a:pPr>
            <a:r>
              <a:rPr lang="en-US" sz="2000">
                <a:solidFill>
                  <a:srgbClr val="63646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Develop a robust enterprise GIS-based process</a:t>
            </a:r>
            <a:endParaRPr sz="2000">
              <a:solidFill>
                <a:srgbClr val="636466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636466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 SemiBold"/>
              <a:buChar char="●"/>
            </a:pPr>
            <a:r>
              <a:rPr lang="en-US" sz="2000">
                <a:solidFill>
                  <a:srgbClr val="63646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Leverage AI and machine learning modules</a:t>
            </a:r>
            <a:endParaRPr sz="2000">
              <a:solidFill>
                <a:srgbClr val="636466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636466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2000"/>
              <a:buFont typeface="Open Sans SemiBold"/>
              <a:buChar char="●"/>
            </a:pPr>
            <a:r>
              <a:rPr lang="en-US" sz="2000">
                <a:solidFill>
                  <a:srgbClr val="63646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Deploy complete WebGIS suite for data collection, community engagement, and analysis </a:t>
            </a:r>
            <a:endParaRPr sz="2000">
              <a:solidFill>
                <a:srgbClr val="636466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54" name="Google Shape;254;p31"/>
          <p:cNvSpPr txBox="1"/>
          <p:nvPr/>
        </p:nvSpPr>
        <p:spPr>
          <a:xfrm>
            <a:off x="4322650" y="6311950"/>
            <a:ext cx="3000000" cy="4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40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Existing Parks</a:t>
            </a:r>
            <a:endParaRPr/>
          </a:p>
        </p:txBody>
      </p:sp>
      <p:sp>
        <p:nvSpPr>
          <p:cNvPr id="255" name="Google Shape;255;p31"/>
          <p:cNvSpPr txBox="1"/>
          <p:nvPr/>
        </p:nvSpPr>
        <p:spPr>
          <a:xfrm>
            <a:off x="8293350" y="6311950"/>
            <a:ext cx="3000000" cy="4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40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Add Travel Sheds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32" descr="Map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670399" y="2289801"/>
            <a:ext cx="5454079" cy="3610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2"/>
          <p:cNvPicPr preferRelativeResize="0"/>
          <p:nvPr/>
        </p:nvPicPr>
        <p:blipFill rotWithShape="1">
          <a:blip r:embed="rId4">
            <a:alphaModFix/>
          </a:blip>
          <a:srcRect t="4578" b="4578"/>
          <a:stretch/>
        </p:blipFill>
        <p:spPr>
          <a:xfrm>
            <a:off x="1727749" y="1190400"/>
            <a:ext cx="4247399" cy="499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11002" y="1212250"/>
            <a:ext cx="4247398" cy="494807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2"/>
          <p:cNvSpPr txBox="1"/>
          <p:nvPr/>
        </p:nvSpPr>
        <p:spPr>
          <a:xfrm>
            <a:off x="1727757" y="6182172"/>
            <a:ext cx="32586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Park Gaps</a:t>
            </a:r>
            <a:endParaRPr sz="2200">
              <a:solidFill>
                <a:srgbClr val="6364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5" name="Google Shape;265;p32"/>
          <p:cNvSpPr txBox="1"/>
          <p:nvPr/>
        </p:nvSpPr>
        <p:spPr>
          <a:xfrm>
            <a:off x="7850225" y="5538675"/>
            <a:ext cx="28074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139th Street</a:t>
            </a:r>
            <a:endParaRPr sz="13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6" name="Google Shape;266;p32"/>
          <p:cNvSpPr/>
          <p:nvPr/>
        </p:nvSpPr>
        <p:spPr>
          <a:xfrm>
            <a:off x="7966475" y="1978675"/>
            <a:ext cx="1367400" cy="3560100"/>
          </a:xfrm>
          <a:prstGeom prst="rect">
            <a:avLst/>
          </a:prstGeom>
          <a:noFill/>
          <a:ln w="76200" cap="flat" cmpd="sng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7" name="Google Shape;267;p32"/>
          <p:cNvSpPr txBox="1"/>
          <p:nvPr/>
        </p:nvSpPr>
        <p:spPr>
          <a:xfrm>
            <a:off x="6610998" y="6182175"/>
            <a:ext cx="4247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Candidate vacant parcel</a:t>
            </a:r>
            <a:endParaRPr sz="2200">
              <a:solidFill>
                <a:srgbClr val="6364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8" name="Google Shape;268;p32"/>
          <p:cNvSpPr txBox="1">
            <a:spLocks noGrp="1"/>
          </p:cNvSpPr>
          <p:nvPr>
            <p:ph type="title" idx="4"/>
          </p:nvPr>
        </p:nvSpPr>
        <p:spPr>
          <a:xfrm>
            <a:off x="813050" y="156300"/>
            <a:ext cx="135765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3559"/>
              <a:t>Inventory Screening Process | </a:t>
            </a:r>
            <a:r>
              <a:rPr lang="en-US" sz="3559" b="0"/>
              <a:t>Site Selection</a:t>
            </a:r>
            <a:endParaRPr sz="3559" b="0"/>
          </a:p>
        </p:txBody>
      </p:sp>
      <p:cxnSp>
        <p:nvCxnSpPr>
          <p:cNvPr id="269" name="Google Shape;269;p32"/>
          <p:cNvCxnSpPr/>
          <p:nvPr/>
        </p:nvCxnSpPr>
        <p:spPr>
          <a:xfrm>
            <a:off x="4794350" y="2460050"/>
            <a:ext cx="3082800" cy="16500"/>
          </a:xfrm>
          <a:prstGeom prst="straightConnector1">
            <a:avLst/>
          </a:prstGeom>
          <a:noFill/>
          <a:ln w="114300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cxnSp>
      <p:sp>
        <p:nvSpPr>
          <p:cNvPr id="270" name="Google Shape;270;p32"/>
          <p:cNvSpPr/>
          <p:nvPr/>
        </p:nvSpPr>
        <p:spPr>
          <a:xfrm>
            <a:off x="4584050" y="2349500"/>
            <a:ext cx="134100" cy="22110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1750" y="201475"/>
            <a:ext cx="7940250" cy="665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3"/>
          <p:cNvPicPr preferRelativeResize="0"/>
          <p:nvPr/>
        </p:nvPicPr>
        <p:blipFill rotWithShape="1">
          <a:blip r:embed="rId4">
            <a:alphaModFix/>
          </a:blip>
          <a:srcRect t="24851"/>
          <a:stretch/>
        </p:blipFill>
        <p:spPr>
          <a:xfrm>
            <a:off x="4569799" y="1215567"/>
            <a:ext cx="7112597" cy="41074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Google Shape;279;p33"/>
          <p:cNvGrpSpPr/>
          <p:nvPr/>
        </p:nvGrpSpPr>
        <p:grpSpPr>
          <a:xfrm>
            <a:off x="7112775" y="4577787"/>
            <a:ext cx="1860751" cy="654274"/>
            <a:chOff x="7112775" y="4419912"/>
            <a:chExt cx="1860751" cy="654274"/>
          </a:xfrm>
        </p:grpSpPr>
        <p:pic>
          <p:nvPicPr>
            <p:cNvPr id="280" name="Google Shape;280;p33"/>
            <p:cNvPicPr preferRelativeResize="0"/>
            <p:nvPr/>
          </p:nvPicPr>
          <p:blipFill rotWithShape="1">
            <a:blip r:embed="rId5">
              <a:alphaModFix/>
            </a:blip>
            <a:srcRect t="35838" b="24764"/>
            <a:stretch/>
          </p:blipFill>
          <p:spPr>
            <a:xfrm>
              <a:off x="7112775" y="4419912"/>
              <a:ext cx="1860751" cy="6542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1" name="Google Shape;281;p33"/>
            <p:cNvSpPr txBox="1"/>
            <p:nvPr/>
          </p:nvSpPr>
          <p:spPr>
            <a:xfrm>
              <a:off x="7215650" y="4446288"/>
              <a:ext cx="1525800" cy="60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“This would be a great park for a community garden”</a:t>
              </a:r>
              <a:endParaRPr sz="10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82" name="Google Shape;282;p33"/>
          <p:cNvGrpSpPr/>
          <p:nvPr/>
        </p:nvGrpSpPr>
        <p:grpSpPr>
          <a:xfrm>
            <a:off x="7880275" y="2888875"/>
            <a:ext cx="1354526" cy="601602"/>
            <a:chOff x="8029225" y="2888875"/>
            <a:chExt cx="1354526" cy="601602"/>
          </a:xfrm>
        </p:grpSpPr>
        <p:pic>
          <p:nvPicPr>
            <p:cNvPr id="283" name="Google Shape;283;p33"/>
            <p:cNvPicPr preferRelativeResize="0"/>
            <p:nvPr/>
          </p:nvPicPr>
          <p:blipFill rotWithShape="1">
            <a:blip r:embed="rId6">
              <a:alphaModFix/>
            </a:blip>
            <a:srcRect t="20184" b="10022"/>
            <a:stretch/>
          </p:blipFill>
          <p:spPr>
            <a:xfrm>
              <a:off x="8029225" y="2888875"/>
              <a:ext cx="1354526" cy="6016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4" name="Google Shape;284;p33"/>
            <p:cNvSpPr txBox="1"/>
            <p:nvPr/>
          </p:nvSpPr>
          <p:spPr>
            <a:xfrm>
              <a:off x="8077550" y="2888875"/>
              <a:ext cx="1306200" cy="40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“Better trail access needed”</a:t>
              </a:r>
              <a:endParaRPr sz="11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85" name="Google Shape;285;p33"/>
          <p:cNvGrpSpPr/>
          <p:nvPr/>
        </p:nvGrpSpPr>
        <p:grpSpPr>
          <a:xfrm>
            <a:off x="6060024" y="1215575"/>
            <a:ext cx="1525800" cy="1096225"/>
            <a:chOff x="6147724" y="1215575"/>
            <a:chExt cx="1525800" cy="1096225"/>
          </a:xfrm>
        </p:grpSpPr>
        <p:pic>
          <p:nvPicPr>
            <p:cNvPr id="286" name="Google Shape;286;p33"/>
            <p:cNvPicPr preferRelativeResize="0"/>
            <p:nvPr/>
          </p:nvPicPr>
          <p:blipFill rotWithShape="1">
            <a:blip r:embed="rId7">
              <a:alphaModFix/>
            </a:blip>
            <a:srcRect l="5566" t="14361" r="7590" b="14821"/>
            <a:stretch/>
          </p:blipFill>
          <p:spPr>
            <a:xfrm>
              <a:off x="6171613" y="1215575"/>
              <a:ext cx="1478024" cy="1096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7" name="Google Shape;287;p33"/>
            <p:cNvSpPr txBox="1"/>
            <p:nvPr/>
          </p:nvSpPr>
          <p:spPr>
            <a:xfrm>
              <a:off x="6147724" y="1344350"/>
              <a:ext cx="1525800" cy="57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“Additional non-sports youth programs are needed”</a:t>
              </a:r>
              <a:endParaRPr sz="11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88" name="Google Shape;288;p33"/>
          <p:cNvGrpSpPr/>
          <p:nvPr/>
        </p:nvGrpSpPr>
        <p:grpSpPr>
          <a:xfrm>
            <a:off x="8090750" y="1585675"/>
            <a:ext cx="2003548" cy="770701"/>
            <a:chOff x="8090750" y="1585675"/>
            <a:chExt cx="2003548" cy="770701"/>
          </a:xfrm>
        </p:grpSpPr>
        <p:pic>
          <p:nvPicPr>
            <p:cNvPr id="289" name="Google Shape;289;p33"/>
            <p:cNvPicPr preferRelativeResize="0"/>
            <p:nvPr/>
          </p:nvPicPr>
          <p:blipFill rotWithShape="1">
            <a:blip r:embed="rId5">
              <a:alphaModFix/>
            </a:blip>
            <a:srcRect t="33919" b="24415"/>
            <a:stretch/>
          </p:blipFill>
          <p:spPr>
            <a:xfrm rot="10800000">
              <a:off x="8090750" y="1585675"/>
              <a:ext cx="2003548" cy="7707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0" name="Google Shape;290;p33"/>
            <p:cNvSpPr txBox="1"/>
            <p:nvPr/>
          </p:nvSpPr>
          <p:spPr>
            <a:xfrm>
              <a:off x="8408651" y="1670275"/>
              <a:ext cx="1560600" cy="60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“Additional lighting and better security is a necessity”</a:t>
              </a:r>
              <a:endParaRPr sz="11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91" name="Google Shape;291;p33"/>
          <p:cNvSpPr txBox="1"/>
          <p:nvPr/>
        </p:nvSpPr>
        <p:spPr>
          <a:xfrm>
            <a:off x="839225" y="1382525"/>
            <a:ext cx="3475800" cy="35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/>
                <a:ea typeface="Open Sans"/>
                <a:cs typeface="Open Sans"/>
                <a:sym typeface="Open Sans"/>
              </a:rPr>
              <a:t>In-person and online engagement allows for</a:t>
            </a:r>
            <a:r>
              <a:rPr lang="en-US" sz="2000" dirty="0">
                <a:solidFill>
                  <a:srgbClr val="52525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n-US" sz="2000" b="1" dirty="0">
                <a:solidFill>
                  <a:srgbClr val="525252"/>
                </a:solidFill>
                <a:latin typeface="Open Sans"/>
                <a:ea typeface="Open Sans"/>
                <a:cs typeface="Open Sans"/>
                <a:sym typeface="Open Sans"/>
              </a:rPr>
              <a:t>inclusive engagement</a:t>
            </a:r>
            <a:endParaRPr sz="2000" b="1" dirty="0">
              <a:solidFill>
                <a:srgbClr val="52525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/>
                <a:ea typeface="Open Sans"/>
                <a:cs typeface="Open Sans"/>
                <a:sym typeface="Open Sans"/>
              </a:rPr>
              <a:t>Project website will be used to</a:t>
            </a:r>
            <a:r>
              <a:rPr lang="en-US" sz="2000" dirty="0">
                <a:solidFill>
                  <a:srgbClr val="52525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n-US" sz="2000" b="1" dirty="0">
                <a:solidFill>
                  <a:srgbClr val="525252"/>
                </a:solidFill>
                <a:latin typeface="Open Sans"/>
                <a:ea typeface="Open Sans"/>
                <a:cs typeface="Open Sans"/>
                <a:sym typeface="Open Sans"/>
              </a:rPr>
              <a:t>market</a:t>
            </a:r>
            <a:r>
              <a:rPr lang="en-US" sz="2000" dirty="0">
                <a:solidFill>
                  <a:srgbClr val="52525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n-US" sz="2000" b="1" dirty="0">
                <a:solidFill>
                  <a:srgbClr val="525252"/>
                </a:solidFill>
                <a:latin typeface="Open Sans"/>
                <a:ea typeface="Open Sans"/>
                <a:cs typeface="Open Sans"/>
                <a:sym typeface="Open Sans"/>
              </a:rPr>
              <a:t>workshops, pop-ups, surveys, interactive comment map, and project updates</a:t>
            </a:r>
            <a:r>
              <a:rPr lang="en-US" sz="2000" dirty="0">
                <a:solidFill>
                  <a:srgbClr val="52525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. </a:t>
            </a:r>
            <a:endParaRPr sz="2000" dirty="0">
              <a:solidFill>
                <a:srgbClr val="52525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92" name="Google Shape;292;p33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11321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/>
              <a:t>Community Engagement</a:t>
            </a:r>
            <a:r>
              <a:rPr lang="en-US"/>
              <a:t>|</a:t>
            </a:r>
            <a:r>
              <a:rPr lang="en-US" sz="3450" b="0"/>
              <a:t>Project Website</a:t>
            </a:r>
            <a:endParaRPr sz="3450" b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34" descr="A picture containing text, sky, outdoo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6864" b="11111"/>
          <a:stretch/>
        </p:blipFill>
        <p:spPr>
          <a:xfrm>
            <a:off x="8369110" y="1213714"/>
            <a:ext cx="3544743" cy="2537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4"/>
          <p:cNvPicPr preferRelativeResize="0"/>
          <p:nvPr/>
        </p:nvPicPr>
        <p:blipFill rotWithShape="1">
          <a:blip r:embed="rId4">
            <a:alphaModFix/>
          </a:blip>
          <a:srcRect t="1150" b="4527"/>
          <a:stretch/>
        </p:blipFill>
        <p:spPr>
          <a:xfrm>
            <a:off x="8378800" y="3911575"/>
            <a:ext cx="3525376" cy="253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3638" y="1213725"/>
            <a:ext cx="3926388" cy="523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4"/>
          <p:cNvSpPr txBox="1"/>
          <p:nvPr/>
        </p:nvSpPr>
        <p:spPr>
          <a:xfrm>
            <a:off x="833744" y="1434974"/>
            <a:ext cx="3327900" cy="446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Develop Engagement Plan with compelling key messages, images and targeted strategies used throughout plan development.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b="1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Two standard workshops</a:t>
            </a:r>
          </a:p>
          <a:p>
            <a:pPr marL="101600" lvl="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</a:pPr>
            <a:endParaRPr lang="en-US" sz="2000" b="1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b="1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Two pop-up workshops</a:t>
            </a:r>
            <a:endParaRPr sz="2000" b="1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11321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/>
              <a:t>Community Engagement</a:t>
            </a:r>
            <a:r>
              <a:rPr lang="en-US"/>
              <a:t>|</a:t>
            </a:r>
            <a:r>
              <a:rPr lang="en-US" sz="3450" b="0"/>
              <a:t>Flexible Outreach</a:t>
            </a:r>
            <a:endParaRPr sz="3450" b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5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11321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/>
              <a:t>Community Engagement</a:t>
            </a:r>
            <a:r>
              <a:rPr lang="en-US"/>
              <a:t>|</a:t>
            </a:r>
            <a:r>
              <a:rPr lang="en-US" sz="3844" b="0"/>
              <a:t>Workshop Experience</a:t>
            </a:r>
            <a:endParaRPr sz="3844" b="0"/>
          </a:p>
        </p:txBody>
      </p:sp>
      <p:pic>
        <p:nvPicPr>
          <p:cNvPr id="309" name="Google Shape;309;p35"/>
          <p:cNvPicPr preferRelativeResize="0"/>
          <p:nvPr/>
        </p:nvPicPr>
        <p:blipFill rotWithShape="1">
          <a:blip r:embed="rId3">
            <a:alphaModFix/>
          </a:blip>
          <a:srcRect l="20439" t="14360" b="6078"/>
          <a:stretch/>
        </p:blipFill>
        <p:spPr>
          <a:xfrm>
            <a:off x="4690500" y="1130625"/>
            <a:ext cx="3418624" cy="2563976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35"/>
          <p:cNvSpPr txBox="1"/>
          <p:nvPr/>
        </p:nvSpPr>
        <p:spPr>
          <a:xfrm>
            <a:off x="833750" y="1434975"/>
            <a:ext cx="3544800" cy="3354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Make it as easy as possible for people of all ages, backgrounds and abilities to provide input.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5252"/>
              </a:buClr>
              <a:buSzPts val="2000"/>
              <a:buFont typeface="Open Sans SemiBold"/>
              <a:buChar char="•"/>
            </a:pPr>
            <a:r>
              <a:rPr lang="en-US" sz="2000" dirty="0">
                <a:solidFill>
                  <a:srgbClr val="52525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 SemiBold"/>
              </a:rPr>
              <a:t>Outreach opportunities will be engaging, multi-generational and multi-cultural.</a:t>
            </a:r>
            <a:endParaRPr sz="2000" dirty="0">
              <a:solidFill>
                <a:srgbClr val="5252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 SemiBold"/>
            </a:endParaRPr>
          </a:p>
        </p:txBody>
      </p:sp>
      <p:pic>
        <p:nvPicPr>
          <p:cNvPr id="311" name="Google Shape;311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69125" y="1130650"/>
            <a:ext cx="3544750" cy="256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69125" y="3890375"/>
            <a:ext cx="3544750" cy="256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5"/>
          <p:cNvPicPr preferRelativeResize="0"/>
          <p:nvPr/>
        </p:nvPicPr>
        <p:blipFill rotWithShape="1">
          <a:blip r:embed="rId6">
            <a:alphaModFix/>
          </a:blip>
          <a:srcRect r="1019"/>
          <a:stretch/>
        </p:blipFill>
        <p:spPr>
          <a:xfrm>
            <a:off x="4690500" y="3890375"/>
            <a:ext cx="3418624" cy="2590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6"/>
          <p:cNvSpPr txBox="1">
            <a:spLocks noGrp="1"/>
          </p:cNvSpPr>
          <p:nvPr>
            <p:ph type="title" idx="4"/>
          </p:nvPr>
        </p:nvSpPr>
        <p:spPr>
          <a:xfrm>
            <a:off x="833750" y="356275"/>
            <a:ext cx="10571400" cy="6969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Community Engagement|</a:t>
            </a:r>
            <a:r>
              <a:rPr lang="en-US" sz="3844" b="0"/>
              <a:t>Balancing Input</a:t>
            </a:r>
            <a:endParaRPr sz="2744" b="0"/>
          </a:p>
        </p:txBody>
      </p:sp>
      <p:pic>
        <p:nvPicPr>
          <p:cNvPr id="320" name="Google Shape;320;p36"/>
          <p:cNvPicPr preferRelativeResize="0"/>
          <p:nvPr/>
        </p:nvPicPr>
        <p:blipFill rotWithShape="1">
          <a:blip r:embed="rId3">
            <a:alphaModFix/>
          </a:blip>
          <a:srcRect l="18795" t="13119" r="12982"/>
          <a:stretch/>
        </p:blipFill>
        <p:spPr>
          <a:xfrm>
            <a:off x="1017000" y="1763425"/>
            <a:ext cx="4199849" cy="3011351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6"/>
          <p:cNvSpPr/>
          <p:nvPr/>
        </p:nvSpPr>
        <p:spPr>
          <a:xfrm>
            <a:off x="1059225" y="5237350"/>
            <a:ext cx="4115400" cy="1232400"/>
          </a:xfrm>
          <a:prstGeom prst="roundRect">
            <a:avLst>
              <a:gd name="adj" fmla="val 16667"/>
            </a:avLst>
          </a:prstGeom>
          <a:solidFill>
            <a:srgbClr val="BB590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Build consensus, acknowledge varying points of view, and 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look for shared values and goals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1" name="Google Shape;331;p36"/>
          <p:cNvSpPr/>
          <p:nvPr/>
        </p:nvSpPr>
        <p:spPr>
          <a:xfrm>
            <a:off x="6789350" y="5237350"/>
            <a:ext cx="4539600" cy="1232400"/>
          </a:xfrm>
          <a:prstGeom prst="roundRect">
            <a:avLst>
              <a:gd name="adj" fmla="val 16667"/>
            </a:avLst>
          </a:prstGeom>
          <a:solidFill>
            <a:srgbClr val="BB590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Park recommendations based on community feedback. Balance benefits and tradeoffs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Picture 2" descr="A group of icons of people playing in a park&#10;&#10;Description automatically generated">
            <a:extLst>
              <a:ext uri="{FF2B5EF4-FFF2-40B4-BE49-F238E27FC236}">
                <a16:creationId xmlns:a16="http://schemas.microsoft.com/office/drawing/2014/main" id="{2DF30976-D6B4-E891-390E-9B1ECEA15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0263" y="1338887"/>
            <a:ext cx="6141677" cy="3612751"/>
          </a:xfrm>
          <a:prstGeom prst="rect">
            <a:avLst/>
          </a:prstGeom>
        </p:spPr>
      </p:pic>
      <p:sp>
        <p:nvSpPr>
          <p:cNvPr id="329" name="Google Shape;329;p36"/>
          <p:cNvSpPr/>
          <p:nvPr/>
        </p:nvSpPr>
        <p:spPr>
          <a:xfrm>
            <a:off x="5558663" y="2816100"/>
            <a:ext cx="565800" cy="906000"/>
          </a:xfrm>
          <a:prstGeom prst="rightArrow">
            <a:avLst>
              <a:gd name="adj1" fmla="val 47585"/>
              <a:gd name="adj2" fmla="val 71593"/>
            </a:avLst>
          </a:prstGeom>
          <a:solidFill>
            <a:srgbClr val="CA612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386</Words>
  <Application>Microsoft Office PowerPoint</Application>
  <PresentationFormat>Widescreen</PresentationFormat>
  <Paragraphs>84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Calibri</vt:lpstr>
      <vt:lpstr>Open Sans ExtraBold</vt:lpstr>
      <vt:lpstr>Open Sans Medium</vt:lpstr>
      <vt:lpstr>Open Sans</vt:lpstr>
      <vt:lpstr>Open Sans SemiBold</vt:lpstr>
      <vt:lpstr>Arial</vt:lpstr>
      <vt:lpstr>Office Theme</vt:lpstr>
      <vt:lpstr>City of Gardena Vacant and Underutilized Lot Inventory</vt:lpstr>
      <vt:lpstr>Citywide Park Master Plan Experience</vt:lpstr>
      <vt:lpstr>Project Process</vt:lpstr>
      <vt:lpstr>Inventory Screening Process | Layer Development</vt:lpstr>
      <vt:lpstr>Inventory Screening Process | Site Selection</vt:lpstr>
      <vt:lpstr>Community Engagement|Project Website</vt:lpstr>
      <vt:lpstr>Community Engagement|Flexible Outreach</vt:lpstr>
      <vt:lpstr>Community Engagement|Workshop Experience</vt:lpstr>
      <vt:lpstr>Community Engagement|Balancing Input</vt:lpstr>
      <vt:lpstr>Recommendations|Community Desires</vt:lpstr>
      <vt:lpstr>Recommendations|Park Needs</vt:lpstr>
      <vt:lpstr>Recommendations|Park Concepts</vt:lpstr>
      <vt:lpstr>Recommendations|Park Concepts</vt:lpstr>
      <vt:lpstr>Thank You Gardena Vacant and Underutilized Lot Inventory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 Vacant and Underutilized Lot Inventory</dc:title>
  <cp:lastModifiedBy>Adrianna Renteria</cp:lastModifiedBy>
  <cp:revision>14</cp:revision>
  <dcterms:modified xsi:type="dcterms:W3CDTF">2024-03-22T23:12:28Z</dcterms:modified>
</cp:coreProperties>
</file>