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257" r:id="rId2"/>
    <p:sldId id="260" r:id="rId3"/>
    <p:sldId id="266" r:id="rId4"/>
    <p:sldId id="275" r:id="rId5"/>
    <p:sldId id="259" r:id="rId6"/>
    <p:sldId id="265" r:id="rId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81804" autoAdjust="0"/>
  </p:normalViewPr>
  <p:slideViewPr>
    <p:cSldViewPr snapToGrid="0">
      <p:cViewPr varScale="1">
        <p:scale>
          <a:sx n="90" d="100"/>
          <a:sy n="90" d="100"/>
        </p:scale>
        <p:origin x="2976"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4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affell" userId="ebfd6652-8043-4b49-ac5b-9edd935a619d" providerId="ADAL" clId="{B0138F32-1375-4856-A443-4E7261A147CC}"/>
    <pc:docChg chg="delSld">
      <pc:chgData name="Michael Saffell" userId="ebfd6652-8043-4b49-ac5b-9edd935a619d" providerId="ADAL" clId="{B0138F32-1375-4856-A443-4E7261A147CC}" dt="2024-03-20T21:02:22.676" v="0" actId="2696"/>
      <pc:docMkLst>
        <pc:docMk/>
      </pc:docMkLst>
      <pc:sldChg chg="del">
        <pc:chgData name="Michael Saffell" userId="ebfd6652-8043-4b49-ac5b-9edd935a619d" providerId="ADAL" clId="{B0138F32-1375-4856-A443-4E7261A147CC}" dt="2024-03-20T21:02:22.676" v="0" actId="2696"/>
        <pc:sldMkLst>
          <pc:docMk/>
          <pc:sldMk cId="1584541960" sldId="2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6"/>
          </a:xfrm>
          <a:prstGeom prst="rect">
            <a:avLst/>
          </a:prstGeom>
        </p:spPr>
        <p:txBody>
          <a:bodyPr vert="horz" lIns="91440" tIns="45720" rIns="91440" bIns="45720" rtlCol="0"/>
          <a:lstStyle>
            <a:lvl1pPr algn="r">
              <a:defRPr sz="1200"/>
            </a:lvl1pPr>
          </a:lstStyle>
          <a:p>
            <a:fld id="{2A0530D3-2C94-4974-9EB7-D7FC0AE27660}" type="datetimeFigureOut">
              <a:rPr lang="en-US" smtClean="0"/>
              <a:t>3/20/2024</a:t>
            </a:fld>
            <a:endParaRPr lang="en-US"/>
          </a:p>
        </p:txBody>
      </p:sp>
      <p:sp>
        <p:nvSpPr>
          <p:cNvPr id="4" name="Footer Placeholder 3"/>
          <p:cNvSpPr>
            <a:spLocks noGrp="1"/>
          </p:cNvSpPr>
          <p:nvPr>
            <p:ph type="ftr" sz="quarter" idx="2"/>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6"/>
            <a:ext cx="3038475" cy="466726"/>
          </a:xfrm>
          <a:prstGeom prst="rect">
            <a:avLst/>
          </a:prstGeom>
        </p:spPr>
        <p:txBody>
          <a:bodyPr vert="horz" lIns="91440" tIns="45720" rIns="91440" bIns="45720" rtlCol="0" anchor="b"/>
          <a:lstStyle>
            <a:lvl1pPr algn="r">
              <a:defRPr sz="1200"/>
            </a:lvl1pPr>
          </a:lstStyle>
          <a:p>
            <a:fld id="{DA377E57-E4F5-483C-BD90-C5E6B039908D}" type="slidenum">
              <a:rPr lang="en-US" smtClean="0"/>
              <a:t>‹#›</a:t>
            </a:fld>
            <a:endParaRPr lang="en-US"/>
          </a:p>
        </p:txBody>
      </p:sp>
    </p:spTree>
    <p:extLst>
      <p:ext uri="{BB962C8B-B14F-4D97-AF65-F5344CB8AC3E}">
        <p14:creationId xmlns:p14="http://schemas.microsoft.com/office/powerpoint/2010/main" val="2102427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6"/>
          </a:xfrm>
          <a:prstGeom prst="rect">
            <a:avLst/>
          </a:prstGeom>
        </p:spPr>
        <p:txBody>
          <a:bodyPr vert="horz" lIns="91440" tIns="45720" rIns="91440" bIns="45720" rtlCol="0"/>
          <a:lstStyle>
            <a:lvl1pPr algn="r">
              <a:defRPr sz="1200"/>
            </a:lvl1pPr>
          </a:lstStyle>
          <a:p>
            <a:fld id="{7C8F541A-00BC-4B55-885A-32544417410B}" type="datetimeFigureOut">
              <a:rPr lang="en-US" smtClean="0"/>
              <a:t>3/20/2024</a:t>
            </a:fld>
            <a:endParaRPr lang="en-US"/>
          </a:p>
        </p:txBody>
      </p:sp>
      <p:sp>
        <p:nvSpPr>
          <p:cNvPr id="4" name="Slide Image Placeholder 3"/>
          <p:cNvSpPr>
            <a:spLocks noGrp="1" noRot="1" noChangeAspect="1"/>
          </p:cNvSpPr>
          <p:nvPr>
            <p:ph type="sldImg" idx="2"/>
          </p:nvPr>
        </p:nvSpPr>
        <p:spPr>
          <a:xfrm>
            <a:off x="717550" y="6413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35130" y="4402183"/>
            <a:ext cx="6439989" cy="410173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6"/>
            <a:ext cx="3038475" cy="466726"/>
          </a:xfrm>
          <a:prstGeom prst="rect">
            <a:avLst/>
          </a:prstGeom>
        </p:spPr>
        <p:txBody>
          <a:bodyPr vert="horz" lIns="91440" tIns="45720" rIns="91440" bIns="45720" rtlCol="0" anchor="b"/>
          <a:lstStyle>
            <a:lvl1pPr algn="r">
              <a:defRPr sz="1200"/>
            </a:lvl1pPr>
          </a:lstStyle>
          <a:p>
            <a:fld id="{4BB22012-3566-4826-9790-C173062FD527}" type="slidenum">
              <a:rPr lang="en-US" smtClean="0"/>
              <a:t>‹#›</a:t>
            </a:fld>
            <a:endParaRPr lang="en-US"/>
          </a:p>
        </p:txBody>
      </p:sp>
    </p:spTree>
    <p:extLst>
      <p:ext uri="{BB962C8B-B14F-4D97-AF65-F5344CB8AC3E}">
        <p14:creationId xmlns:p14="http://schemas.microsoft.com/office/powerpoint/2010/main" val="998930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sz="1400" baseline="0" dirty="0">
              <a:latin typeface="Arial" panose="020B0604020202020204" pitchFamily="34" charset="0"/>
              <a:cs typeface="Arial" panose="020B0604020202020204" pitchFamily="34" charset="0"/>
            </a:endParaRPr>
          </a:p>
          <a:p>
            <a:endParaRPr lang="en-US" baseline="0" dirty="0"/>
          </a:p>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a:t>
            </a:fld>
            <a:endParaRPr lang="en-US"/>
          </a:p>
        </p:txBody>
      </p:sp>
    </p:spTree>
    <p:extLst>
      <p:ext uri="{BB962C8B-B14F-4D97-AF65-F5344CB8AC3E}">
        <p14:creationId xmlns:p14="http://schemas.microsoft.com/office/powerpoint/2010/main" val="2946938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2</a:t>
            </a:fld>
            <a:endParaRPr lang="en-US"/>
          </a:p>
        </p:txBody>
      </p:sp>
    </p:spTree>
    <p:extLst>
      <p:ext uri="{BB962C8B-B14F-4D97-AF65-F5344CB8AC3E}">
        <p14:creationId xmlns:p14="http://schemas.microsoft.com/office/powerpoint/2010/main" val="2965402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BB22012-3566-4826-9790-C173062FD527}" type="slidenum">
              <a:rPr lang="en-US" smtClean="0"/>
              <a:t>3</a:t>
            </a:fld>
            <a:endParaRPr lang="en-US"/>
          </a:p>
        </p:txBody>
      </p:sp>
    </p:spTree>
    <p:extLst>
      <p:ext uri="{BB962C8B-B14F-4D97-AF65-F5344CB8AC3E}">
        <p14:creationId xmlns:p14="http://schemas.microsoft.com/office/powerpoint/2010/main" val="356080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4</a:t>
            </a:fld>
            <a:endParaRPr lang="en-US"/>
          </a:p>
        </p:txBody>
      </p:sp>
    </p:spTree>
    <p:extLst>
      <p:ext uri="{BB962C8B-B14F-4D97-AF65-F5344CB8AC3E}">
        <p14:creationId xmlns:p14="http://schemas.microsoft.com/office/powerpoint/2010/main" val="2977551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sz="1400" baseline="0" dirty="0"/>
          </a:p>
        </p:txBody>
      </p:sp>
      <p:sp>
        <p:nvSpPr>
          <p:cNvPr id="4" name="Slide Number Placeholder 3"/>
          <p:cNvSpPr>
            <a:spLocks noGrp="1"/>
          </p:cNvSpPr>
          <p:nvPr>
            <p:ph type="sldNum" sz="quarter" idx="10"/>
          </p:nvPr>
        </p:nvSpPr>
        <p:spPr/>
        <p:txBody>
          <a:bodyPr/>
          <a:lstStyle/>
          <a:p>
            <a:fld id="{4BB22012-3566-4826-9790-C173062FD527}" type="slidenum">
              <a:rPr lang="en-US" smtClean="0"/>
              <a:t>5</a:t>
            </a:fld>
            <a:endParaRPr lang="en-US"/>
          </a:p>
        </p:txBody>
      </p:sp>
    </p:spTree>
    <p:extLst>
      <p:ext uri="{BB962C8B-B14F-4D97-AF65-F5344CB8AC3E}">
        <p14:creationId xmlns:p14="http://schemas.microsoft.com/office/powerpoint/2010/main" val="3523129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6</a:t>
            </a:fld>
            <a:endParaRPr lang="en-US"/>
          </a:p>
        </p:txBody>
      </p:sp>
    </p:spTree>
    <p:extLst>
      <p:ext uri="{BB962C8B-B14F-4D97-AF65-F5344CB8AC3E}">
        <p14:creationId xmlns:p14="http://schemas.microsoft.com/office/powerpoint/2010/main" val="1285906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7"/>
            <a:ext cx="7766936" cy="1096899"/>
          </a:xfrm>
        </p:spPr>
        <p:txBody>
          <a:bodyPr anchor="t"/>
          <a:lstStyle>
            <a:lvl1pPr marL="0" indent="0" algn="r">
              <a:buNone/>
              <a:defRPr>
                <a:solidFill>
                  <a:schemeClr val="tx1">
                    <a:lumMod val="50000"/>
                    <a:lumOff val="50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35925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3103359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val="1704702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738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4027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1"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87124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06191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5" y="609603"/>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7" y="609600"/>
            <a:ext cx="7060151"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7577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01693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71"/>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850178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6"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53ABF2-ED08-4358-9894-943B11A70450}" type="datetimeFigureOut">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3755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7" y="2160983"/>
            <a:ext cx="4185623"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7" y="2737249"/>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4" y="2160983"/>
            <a:ext cx="4185619"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6" y="2737249"/>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53ABF2-ED08-4358-9894-943B11A70450}" type="datetimeFigureOut">
              <a:rPr lang="en-US" smtClean="0"/>
              <a:t>3/20/2024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11394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53ABF2-ED08-4358-9894-943B11A70450}" type="datetimeFigureOut">
              <a:rPr lang="en-US" smtClean="0"/>
              <a:t>3/20/2024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28910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3ABF2-ED08-4358-9894-943B11A70450}" type="datetimeFigureOut">
              <a:rPr lang="en-US" smtClean="0"/>
              <a:t>3/20/2024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744572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3" y="514928"/>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39" indent="0">
              <a:buNone/>
              <a:defRPr sz="1400"/>
            </a:lvl2pPr>
            <a:lvl3pPr marL="914081" indent="0">
              <a:buNone/>
              <a:defRPr sz="1200"/>
            </a:lvl3pPr>
            <a:lvl4pPr marL="1371120" indent="0">
              <a:buNone/>
              <a:defRPr sz="1000"/>
            </a:lvl4pPr>
            <a:lvl5pPr marL="1828160" indent="0">
              <a:buNone/>
              <a:defRPr sz="1000"/>
            </a:lvl5pPr>
            <a:lvl6pPr marL="2285202" indent="0">
              <a:buNone/>
              <a:defRPr sz="1000"/>
            </a:lvl6pPr>
            <a:lvl7pPr marL="2742241" indent="0">
              <a:buNone/>
              <a:defRPr sz="1000"/>
            </a:lvl7pPr>
            <a:lvl8pPr marL="3199280" indent="0">
              <a:buNone/>
              <a:defRPr sz="1000"/>
            </a:lvl8pPr>
            <a:lvl9pPr marL="365631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048324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6"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178" indent="0">
              <a:buNone/>
              <a:defRPr sz="1600"/>
            </a:lvl2pPr>
            <a:lvl3pPr marL="914354" indent="0">
              <a:buNone/>
              <a:defRPr sz="1600"/>
            </a:lvl3pPr>
            <a:lvl4pPr marL="1371532" indent="0">
              <a:buNone/>
              <a:defRPr sz="1600"/>
            </a:lvl4pPr>
            <a:lvl5pPr marL="1828709" indent="0">
              <a:buNone/>
              <a:defRPr sz="1600"/>
            </a:lvl5pPr>
            <a:lvl6pPr marL="2285886" indent="0">
              <a:buNone/>
              <a:defRPr sz="1600"/>
            </a:lvl6pPr>
            <a:lvl7pPr marL="2743062" indent="0">
              <a:buNone/>
              <a:defRPr sz="1600"/>
            </a:lvl7pPr>
            <a:lvl8pPr marL="3200240" indent="0">
              <a:buNone/>
              <a:defRPr sz="1600"/>
            </a:lvl8pPr>
            <a:lvl9pPr marL="3657418"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6" y="5367338"/>
            <a:ext cx="8596667" cy="674024"/>
          </a:xfrm>
        </p:spPr>
        <p:txBody>
          <a:bodyPr>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47027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6"/>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D53ABF2-ED08-4358-9894-943B11A70450}" type="datetimeFigureOut">
              <a:rPr lang="en-US" smtClean="0"/>
              <a:t>3/20/2024</a:t>
            </a:fld>
            <a:endParaRPr lang="en-US"/>
          </a:p>
        </p:txBody>
      </p:sp>
      <p:sp>
        <p:nvSpPr>
          <p:cNvPr id="5" name="Footer Placeholder 4"/>
          <p:cNvSpPr>
            <a:spLocks noGrp="1"/>
          </p:cNvSpPr>
          <p:nvPr>
            <p:ph type="ftr" sz="quarter" idx="3"/>
          </p:nvPr>
        </p:nvSpPr>
        <p:spPr>
          <a:xfrm>
            <a:off x="677335" y="6041366"/>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5" y="6041366"/>
            <a:ext cx="683339" cy="365125"/>
          </a:xfrm>
          <a:prstGeom prst="rect">
            <a:avLst/>
          </a:prstGeom>
        </p:spPr>
        <p:txBody>
          <a:bodyPr vert="horz" lIns="91440" tIns="45720" rIns="91440" bIns="45720" rtlCol="0" anchor="ctr"/>
          <a:lstStyle>
            <a:lvl1pPr algn="r">
              <a:defRPr sz="900">
                <a:solidFill>
                  <a:schemeClr val="accent1"/>
                </a:solidFill>
              </a:defRPr>
            </a:lvl1pPr>
          </a:lstStyle>
          <a:p>
            <a:fld id="{DE41FD87-CAEB-4835-A9A2-DBB858CC058E}" type="slidenum">
              <a:rPr lang="en-US" smtClean="0"/>
              <a:t>‹#›</a:t>
            </a:fld>
            <a:endParaRPr lang="en-US"/>
          </a:p>
        </p:txBody>
      </p:sp>
    </p:spTree>
    <p:extLst>
      <p:ext uri="{BB962C8B-B14F-4D97-AF65-F5344CB8AC3E}">
        <p14:creationId xmlns:p14="http://schemas.microsoft.com/office/powerpoint/2010/main" val="12131122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178"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82" indent="-342882" algn="l" defTabSz="457178"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13" indent="-285737" algn="l" defTabSz="457178"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942" indent="-228589" algn="l" defTabSz="457178"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120"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298"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474"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652"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8829"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006"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3A2072-80D8-4136-BC24-CB6A3BAB7EE9}"/>
              </a:ext>
            </a:extLst>
          </p:cNvPr>
          <p:cNvSpPr txBox="1"/>
          <p:nvPr/>
        </p:nvSpPr>
        <p:spPr>
          <a:xfrm>
            <a:off x="4621161" y="1386614"/>
            <a:ext cx="4994787" cy="3111591"/>
          </a:xfrm>
          <a:prstGeom prst="rect">
            <a:avLst/>
          </a:prstGeom>
        </p:spPr>
        <p:txBody>
          <a:bodyPr vert="horz" lIns="91440" tIns="45720" rIns="91440" bIns="45720" rtlCol="0" anchor="t">
            <a:normAutofit/>
          </a:bodyPr>
          <a:lstStyle/>
          <a:p>
            <a:pPr algn="ctr">
              <a:lnSpc>
                <a:spcPct val="90000"/>
              </a:lnSpc>
              <a:spcAft>
                <a:spcPts val="600"/>
              </a:spcAft>
            </a:pPr>
            <a:r>
              <a:rPr lang="en-US" sz="6200" b="1" dirty="0">
                <a:solidFill>
                  <a:srgbClr val="0070C0"/>
                </a:solidFill>
                <a:cs typeface="Times New Roman" panose="02020603050405020304" pitchFamily="18" charset="0"/>
              </a:rPr>
              <a:t>Joint Agency Sky Tower</a:t>
            </a:r>
          </a:p>
          <a:p>
            <a:pPr>
              <a:lnSpc>
                <a:spcPct val="90000"/>
              </a:lnSpc>
              <a:spcAft>
                <a:spcPts val="600"/>
              </a:spcAft>
            </a:pPr>
            <a:endParaRPr lang="en-US" sz="3200" dirty="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9753F32-A261-4F4D-87E4-1CA7D4B71D4C}"/>
              </a:ext>
            </a:extLst>
          </p:cNvPr>
          <p:cNvSpPr txBox="1"/>
          <p:nvPr/>
        </p:nvSpPr>
        <p:spPr>
          <a:xfrm>
            <a:off x="5852608" y="4606146"/>
            <a:ext cx="3373720" cy="461665"/>
          </a:xfrm>
          <a:prstGeom prst="rect">
            <a:avLst/>
          </a:prstGeom>
          <a:noFill/>
        </p:spPr>
        <p:txBody>
          <a:bodyPr wrap="square" rtlCol="0">
            <a:spAutoFit/>
          </a:bodyPr>
          <a:lstStyle/>
          <a:p>
            <a:r>
              <a:rPr lang="en-US" sz="2400" b="1" dirty="0">
                <a:cs typeface="Times New Roman" panose="02020603050405020304" pitchFamily="18" charset="0"/>
              </a:rPr>
              <a:t>Chief Mike </a:t>
            </a:r>
            <a:r>
              <a:rPr lang="en-US" sz="2400" b="1" dirty="0" err="1">
                <a:cs typeface="Times New Roman" panose="02020603050405020304" pitchFamily="18" charset="0"/>
              </a:rPr>
              <a:t>Saffell</a:t>
            </a:r>
            <a:endParaRPr lang="en-US" sz="2400" b="1" dirty="0">
              <a:cs typeface="Times New Roman" panose="02020603050405020304" pitchFamily="18" charset="0"/>
            </a:endParaRPr>
          </a:p>
        </p:txBody>
      </p:sp>
      <p:pic>
        <p:nvPicPr>
          <p:cNvPr id="8" name="Picture 7">
            <a:extLst>
              <a:ext uri="{FF2B5EF4-FFF2-40B4-BE49-F238E27FC236}">
                <a16:creationId xmlns:a16="http://schemas.microsoft.com/office/drawing/2014/main" id="{2278E84E-B09B-E943-A7B0-CDC77D3D8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80" y="1270819"/>
            <a:ext cx="4176162" cy="3566160"/>
          </a:xfrm>
          <a:prstGeom prst="rect">
            <a:avLst/>
          </a:prstGeom>
        </p:spPr>
      </p:pic>
    </p:spTree>
    <p:extLst>
      <p:ext uri="{BB962C8B-B14F-4D97-AF65-F5344CB8AC3E}">
        <p14:creationId xmlns:p14="http://schemas.microsoft.com/office/powerpoint/2010/main" val="543680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B7164A-17DC-46A6-AA44-1E35BA6E016B}"/>
              </a:ext>
            </a:extLst>
          </p:cNvPr>
          <p:cNvSpPr txBox="1"/>
          <p:nvPr/>
        </p:nvSpPr>
        <p:spPr>
          <a:xfrm>
            <a:off x="833120" y="1274553"/>
            <a:ext cx="8861485" cy="4678204"/>
          </a:xfrm>
          <a:prstGeom prst="rect">
            <a:avLst/>
          </a:prstGeom>
          <a:noFill/>
        </p:spPr>
        <p:txBody>
          <a:bodyPr wrap="square">
            <a:spAutoFit/>
          </a:bodyPr>
          <a:lstStyle/>
          <a:p>
            <a:endParaRPr lang="en-US" sz="2000" dirty="0">
              <a:latin typeface="+mj-lt"/>
            </a:endParaRPr>
          </a:p>
          <a:p>
            <a:pPr marL="285750" marR="0" indent="-285750">
              <a:spcBef>
                <a:spcPts val="0"/>
              </a:spcBef>
              <a:spcAft>
                <a:spcPts val="0"/>
              </a:spcAft>
              <a:buFont typeface="Arial" panose="020B0604020202020204" pitchFamily="34" charset="0"/>
              <a:buChar char="•"/>
            </a:pPr>
            <a:r>
              <a:rPr lang="en-US" sz="2200" kern="100" dirty="0">
                <a:effectLst/>
                <a:latin typeface="Arial" panose="020B0604020202020204" pitchFamily="34" charset="0"/>
                <a:ea typeface="Calibri" panose="020F0502020204030204" pitchFamily="34" charset="0"/>
                <a:cs typeface="Times New Roman" panose="02020603050405020304" pitchFamily="18" charset="0"/>
              </a:rPr>
              <a:t>State Homeland Security Grant Program (SHSGP) 2020 Grant funds provided $337,928 for five South Bay cities (Gardena, Redondo Beach, Hermosa Beach, Manhattan Beach, and Palos Verdes Estates) together to purchase specific equipment to increase the security and surveillance capabilities of the participating agencies at large-scale events.</a:t>
            </a:r>
          </a:p>
          <a:p>
            <a:pPr marL="285750" indent="-285750">
              <a:buFont typeface="Arial" panose="020B0604020202020204" pitchFamily="34" charset="0"/>
              <a:buChar char="•"/>
            </a:pPr>
            <a:r>
              <a:rPr lang="en-US" sz="2200" kern="100" dirty="0">
                <a:effectLst/>
                <a:latin typeface="Arial" panose="020B0604020202020204" pitchFamily="34" charset="0"/>
                <a:ea typeface="Calibri" panose="020F0502020204030204" pitchFamily="34" charset="0"/>
                <a:cs typeface="Times New Roman" panose="02020603050405020304" pitchFamily="18" charset="0"/>
              </a:rPr>
              <a:t>The City of Redondo Beach took the lead and issued two Request for Proposals (RFPs), one for the purchase of the Surveillance Sky Tower and the other for the purchase of a Tow Vehicle.  </a:t>
            </a:r>
          </a:p>
          <a:p>
            <a:pPr marL="285750" indent="-285750">
              <a:buFont typeface="Arial" panose="020B0604020202020204" pitchFamily="34" charset="0"/>
              <a:buChar char="•"/>
            </a:pPr>
            <a:r>
              <a:rPr lang="en-US" sz="2200" kern="100" dirty="0">
                <a:effectLst/>
                <a:latin typeface="Arial" panose="020B0604020202020204" pitchFamily="34" charset="0"/>
                <a:ea typeface="Calibri" panose="020F0502020204030204" pitchFamily="34" charset="0"/>
                <a:cs typeface="Times New Roman" panose="02020603050405020304" pitchFamily="18" charset="0"/>
              </a:rPr>
              <a:t>Upon completion of those processes, Redondo Beach PD purchased the Surveillance Sky Tower.</a:t>
            </a:r>
            <a:endParaRPr lang="en-US" sz="2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882" indent="-342882" algn="just">
              <a:buFont typeface="Arial" panose="020B0604020202020204" pitchFamily="34" charset="0"/>
              <a:buChar char="•"/>
            </a:pPr>
            <a:endParaRPr lang="en-US" dirty="0"/>
          </a:p>
          <a:p>
            <a:endParaRPr lang="en-US" dirty="0">
              <a:latin typeface="+mj-lt"/>
            </a:endParaRPr>
          </a:p>
        </p:txBody>
      </p:sp>
      <p:sp>
        <p:nvSpPr>
          <p:cNvPr id="6" name="TextBox 5">
            <a:extLst>
              <a:ext uri="{FF2B5EF4-FFF2-40B4-BE49-F238E27FC236}">
                <a16:creationId xmlns:a16="http://schemas.microsoft.com/office/drawing/2014/main" id="{5D7ACC48-56A6-4C9F-9765-EFAA18ACDFCC}"/>
              </a:ext>
            </a:extLst>
          </p:cNvPr>
          <p:cNvSpPr txBox="1"/>
          <p:nvPr/>
        </p:nvSpPr>
        <p:spPr>
          <a:xfrm>
            <a:off x="284869" y="497586"/>
            <a:ext cx="8859131" cy="707886"/>
          </a:xfrm>
          <a:prstGeom prst="rect">
            <a:avLst/>
          </a:prstGeom>
          <a:noFill/>
        </p:spPr>
        <p:txBody>
          <a:bodyPr wrap="square" rtlCol="0">
            <a:spAutoFit/>
          </a:bodyPr>
          <a:lstStyle/>
          <a:p>
            <a:pPr algn="ctr"/>
            <a:r>
              <a:rPr lang="en-US" sz="4000" b="1" dirty="0">
                <a:solidFill>
                  <a:srgbClr val="0070C0"/>
                </a:solidFill>
              </a:rPr>
              <a:t>Background</a:t>
            </a:r>
          </a:p>
        </p:txBody>
      </p:sp>
    </p:spTree>
    <p:extLst>
      <p:ext uri="{BB962C8B-B14F-4D97-AF65-F5344CB8AC3E}">
        <p14:creationId xmlns:p14="http://schemas.microsoft.com/office/powerpoint/2010/main" val="403020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B0D40EF-BA14-42F1-9492-D38C59DCAB6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B2C3A70F-581F-48B1-AD94-04AF9A38D25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13EABD0F-494E-4C0C-8A0C-139AFC4283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739811F7-2462-4463-BE69-32CEBED03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5">
              <a:extLst>
                <a:ext uri="{FF2B5EF4-FFF2-40B4-BE49-F238E27FC236}">
                  <a16:creationId xmlns:a16="http://schemas.microsoft.com/office/drawing/2014/main" id="{D91A6F9F-54F1-461A-A043-E97203A85F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Isosceles Triangle 15">
              <a:extLst>
                <a:ext uri="{FF2B5EF4-FFF2-40B4-BE49-F238E27FC236}">
                  <a16:creationId xmlns:a16="http://schemas.microsoft.com/office/drawing/2014/main" id="{28681C3A-B98D-44BE-8120-45C3F3BA0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Rectangle 27">
              <a:extLst>
                <a:ext uri="{FF2B5EF4-FFF2-40B4-BE49-F238E27FC236}">
                  <a16:creationId xmlns:a16="http://schemas.microsoft.com/office/drawing/2014/main" id="{37478156-05FD-4D8F-AE53-B3D40AF29F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8">
              <a:extLst>
                <a:ext uri="{FF2B5EF4-FFF2-40B4-BE49-F238E27FC236}">
                  <a16:creationId xmlns:a16="http://schemas.microsoft.com/office/drawing/2014/main" id="{A81F9C83-B446-4703-8B99-C01F0E403E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Rectangle 29">
              <a:extLst>
                <a:ext uri="{FF2B5EF4-FFF2-40B4-BE49-F238E27FC236}">
                  <a16:creationId xmlns:a16="http://schemas.microsoft.com/office/drawing/2014/main" id="{C2F5F0B6-D807-4AAE-852B-7BECE0CF45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Isosceles Triangle 19">
              <a:extLst>
                <a:ext uri="{FF2B5EF4-FFF2-40B4-BE49-F238E27FC236}">
                  <a16:creationId xmlns:a16="http://schemas.microsoft.com/office/drawing/2014/main" id="{0945AE7B-1E9E-491F-976F-1552730887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Isosceles Triangle 20">
              <a:extLst>
                <a:ext uri="{FF2B5EF4-FFF2-40B4-BE49-F238E27FC236}">
                  <a16:creationId xmlns:a16="http://schemas.microsoft.com/office/drawing/2014/main" id="{A38028DA-F87E-4372-9295-BC98DB4007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pic>
        <p:nvPicPr>
          <p:cNvPr id="6" name="Picture 5" descr="A white police vehicle with a trailer&#10;&#10;Description automatically generated">
            <a:extLst>
              <a:ext uri="{FF2B5EF4-FFF2-40B4-BE49-F238E27FC236}">
                <a16:creationId xmlns:a16="http://schemas.microsoft.com/office/drawing/2014/main" id="{6810A660-BB00-F34D-AF34-3FA69803A65F}"/>
              </a:ext>
            </a:extLst>
          </p:cNvPr>
          <p:cNvPicPr>
            <a:picLocks noChangeAspect="1"/>
          </p:cNvPicPr>
          <p:nvPr/>
        </p:nvPicPr>
        <p:blipFill rotWithShape="1">
          <a:blip r:embed="rId3">
            <a:extLst>
              <a:ext uri="{28A0092B-C50C-407E-A947-70E740481C1C}">
                <a14:useLocalDpi xmlns:a14="http://schemas.microsoft.com/office/drawing/2010/main" val="0"/>
              </a:ext>
            </a:extLst>
          </a:blip>
          <a:srcRect t="12917" b="30577"/>
          <a:stretch/>
        </p:blipFill>
        <p:spPr>
          <a:xfrm>
            <a:off x="322048" y="-1"/>
            <a:ext cx="4551305" cy="3429000"/>
          </a:xfrm>
          <a:custGeom>
            <a:avLst/>
            <a:gdLst/>
            <a:ahLst/>
            <a:cxnLst/>
            <a:rect l="l" t="t" r="r" b="b"/>
            <a:pathLst>
              <a:path w="4551305" h="3429000">
                <a:moveTo>
                  <a:pt x="509916" y="0"/>
                </a:moveTo>
                <a:lnTo>
                  <a:pt x="4551305" y="0"/>
                </a:lnTo>
                <a:lnTo>
                  <a:pt x="4551305" y="1"/>
                </a:lnTo>
                <a:lnTo>
                  <a:pt x="3693885" y="1"/>
                </a:lnTo>
                <a:lnTo>
                  <a:pt x="3181696" y="3429000"/>
                </a:lnTo>
                <a:lnTo>
                  <a:pt x="0" y="3429000"/>
                </a:lnTo>
                <a:close/>
              </a:path>
            </a:pathLst>
          </a:custGeom>
        </p:spPr>
      </p:pic>
      <p:pic>
        <p:nvPicPr>
          <p:cNvPr id="4" name="Picture 3" descr="A white metal frame on a trailer&#10;&#10;Description automatically generated">
            <a:extLst>
              <a:ext uri="{FF2B5EF4-FFF2-40B4-BE49-F238E27FC236}">
                <a16:creationId xmlns:a16="http://schemas.microsoft.com/office/drawing/2014/main" id="{F18F1FAB-06FF-1BF5-5715-EF6BC0DAE77F}"/>
              </a:ext>
            </a:extLst>
          </p:cNvPr>
          <p:cNvPicPr>
            <a:picLocks noChangeAspect="1"/>
          </p:cNvPicPr>
          <p:nvPr/>
        </p:nvPicPr>
        <p:blipFill rotWithShape="1">
          <a:blip r:embed="rId4">
            <a:extLst>
              <a:ext uri="{28A0092B-C50C-407E-A947-70E740481C1C}">
                <a14:useLocalDpi xmlns:a14="http://schemas.microsoft.com/office/drawing/2010/main" val="0"/>
              </a:ext>
            </a:extLst>
          </a:blip>
          <a:srcRect t="6798" r="4" b="20026"/>
          <a:stretch/>
        </p:blipFill>
        <p:spPr>
          <a:xfrm>
            <a:off x="-10633" y="3428999"/>
            <a:ext cx="3514376" cy="3429001"/>
          </a:xfrm>
          <a:custGeom>
            <a:avLst/>
            <a:gdLst/>
            <a:ahLst/>
            <a:cxnLst/>
            <a:rect l="l" t="t" r="r" b="b"/>
            <a:pathLst>
              <a:path w="3514376" h="3429001">
                <a:moveTo>
                  <a:pt x="332680" y="0"/>
                </a:moveTo>
                <a:lnTo>
                  <a:pt x="3514376" y="0"/>
                </a:lnTo>
                <a:lnTo>
                  <a:pt x="3002186" y="3429001"/>
                </a:lnTo>
                <a:lnTo>
                  <a:pt x="0" y="3429001"/>
                </a:lnTo>
                <a:lnTo>
                  <a:pt x="0" y="2237155"/>
                </a:lnTo>
                <a:close/>
              </a:path>
            </a:pathLst>
          </a:custGeom>
        </p:spPr>
      </p:pic>
      <p:cxnSp>
        <p:nvCxnSpPr>
          <p:cNvPr id="36" name="Straight Connector 35">
            <a:extLst>
              <a:ext uri="{FF2B5EF4-FFF2-40B4-BE49-F238E27FC236}">
                <a16:creationId xmlns:a16="http://schemas.microsoft.com/office/drawing/2014/main" id="{B31FD3CE-CE0A-4FD9-967C-4D340CA378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2012" y="3428999"/>
            <a:ext cx="3251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Isosceles Triangle 30">
            <a:extLst>
              <a:ext uri="{FF2B5EF4-FFF2-40B4-BE49-F238E27FC236}">
                <a16:creationId xmlns:a16="http://schemas.microsoft.com/office/drawing/2014/main" id="{0663EB55-934F-42EF-80DE-098647DE7A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TextBox 2">
            <a:extLst>
              <a:ext uri="{FF2B5EF4-FFF2-40B4-BE49-F238E27FC236}">
                <a16:creationId xmlns:a16="http://schemas.microsoft.com/office/drawing/2014/main" id="{55C839B9-8A05-462A-87AF-2872F554CB9A}"/>
              </a:ext>
            </a:extLst>
          </p:cNvPr>
          <p:cNvSpPr txBox="1"/>
          <p:nvPr/>
        </p:nvSpPr>
        <p:spPr>
          <a:xfrm>
            <a:off x="4159225" y="1423547"/>
            <a:ext cx="5114776" cy="4617816"/>
          </a:xfrm>
          <a:prstGeom prst="rect">
            <a:avLst/>
          </a:prstGeom>
        </p:spPr>
        <p:txBody>
          <a:bodyPr vert="horz" lIns="91440" tIns="45720" rIns="91440" bIns="45720" rtlCol="0">
            <a:normAutofit/>
          </a:bodyPr>
          <a:lstStyle/>
          <a:p>
            <a:pPr marL="285750" indent="-285750">
              <a:lnSpc>
                <a:spcPct val="90000"/>
              </a:lnSpc>
              <a:spcBef>
                <a:spcPts val="1000"/>
              </a:spcBef>
              <a:buClr>
                <a:schemeClr val="accent1"/>
              </a:buClr>
              <a:buSzPct val="80000"/>
              <a:buFont typeface="Wingdings 3" charset="2"/>
              <a:buChar char=""/>
            </a:pPr>
            <a:r>
              <a:rPr lang="en-US" dirty="0">
                <a:solidFill>
                  <a:schemeClr val="tx1">
                    <a:lumMod val="75000"/>
                    <a:lumOff val="25000"/>
                  </a:schemeClr>
                </a:solidFill>
              </a:rPr>
              <a:t>The Sky Tower is a towable cabin providing a high-level 360-degree observation platform with the ability to extend to a height of more than two stories.  </a:t>
            </a:r>
          </a:p>
          <a:p>
            <a:pPr marL="285750" indent="-285750">
              <a:lnSpc>
                <a:spcPct val="90000"/>
              </a:lnSpc>
              <a:spcBef>
                <a:spcPts val="1000"/>
              </a:spcBef>
              <a:buClr>
                <a:schemeClr val="accent1"/>
              </a:buClr>
              <a:buSzPct val="80000"/>
              <a:buFont typeface="Wingdings 3" charset="2"/>
              <a:buChar char=""/>
            </a:pPr>
            <a:endParaRPr lang="en-US" dirty="0">
              <a:solidFill>
                <a:schemeClr val="tx1">
                  <a:lumMod val="75000"/>
                  <a:lumOff val="25000"/>
                </a:schemeClr>
              </a:solidFill>
              <a:effectLst/>
            </a:endParaRPr>
          </a:p>
          <a:p>
            <a:pPr marL="285750" indent="-285750">
              <a:lnSpc>
                <a:spcPct val="90000"/>
              </a:lnSpc>
              <a:spcBef>
                <a:spcPts val="1000"/>
              </a:spcBef>
              <a:buClr>
                <a:schemeClr val="accent1"/>
              </a:buClr>
              <a:buSzPct val="80000"/>
              <a:buFont typeface="Wingdings" pitchFamily="2" charset="2"/>
              <a:buChar char="Ø"/>
            </a:pPr>
            <a:r>
              <a:rPr lang="en-US" dirty="0">
                <a:solidFill>
                  <a:schemeClr val="tx1">
                    <a:lumMod val="75000"/>
                    <a:lumOff val="25000"/>
                  </a:schemeClr>
                </a:solidFill>
                <a:effectLst/>
              </a:rPr>
              <a:t>The Sky Tower is equipped with multiple thermal and visible surveillance cameras, a recording system, radios, public address system, and roof-mounted flood lights.  </a:t>
            </a:r>
          </a:p>
          <a:p>
            <a:pPr marL="285750" indent="-285750">
              <a:lnSpc>
                <a:spcPct val="90000"/>
              </a:lnSpc>
              <a:spcBef>
                <a:spcPts val="1000"/>
              </a:spcBef>
              <a:buClr>
                <a:schemeClr val="accent1"/>
              </a:buClr>
              <a:buSzPct val="80000"/>
              <a:buFont typeface="Wingdings" pitchFamily="2" charset="2"/>
              <a:buChar char="Ø"/>
            </a:pPr>
            <a:endParaRPr lang="en-US" dirty="0">
              <a:solidFill>
                <a:schemeClr val="tx1">
                  <a:lumMod val="75000"/>
                  <a:lumOff val="25000"/>
                </a:schemeClr>
              </a:solidFill>
              <a:effectLst/>
            </a:endParaRPr>
          </a:p>
          <a:p>
            <a:pPr marL="285750" indent="-285750">
              <a:lnSpc>
                <a:spcPct val="90000"/>
              </a:lnSpc>
              <a:spcBef>
                <a:spcPts val="1000"/>
              </a:spcBef>
              <a:buClr>
                <a:schemeClr val="accent1"/>
              </a:buClr>
              <a:buSzPct val="80000"/>
              <a:buFont typeface="Wingdings 3" charset="2"/>
              <a:buChar char=""/>
            </a:pPr>
            <a:r>
              <a:rPr lang="en-US" dirty="0">
                <a:solidFill>
                  <a:schemeClr val="tx1">
                    <a:lumMod val="75000"/>
                    <a:lumOff val="25000"/>
                  </a:schemeClr>
                </a:solidFill>
                <a:effectLst/>
              </a:rPr>
              <a:t>The tower cabin has space for two operators or can be deployed unmanned utilizing wireless connectivity that allows authorized personnel to remotely monitor video feeds from the affixed cameras.</a:t>
            </a:r>
          </a:p>
          <a:p>
            <a:pPr lvl="0">
              <a:lnSpc>
                <a:spcPct val="90000"/>
              </a:lnSpc>
              <a:spcBef>
                <a:spcPts val="1000"/>
              </a:spcBef>
              <a:buClr>
                <a:schemeClr val="accent1"/>
              </a:buClr>
              <a:buSzPct val="80000"/>
              <a:buFont typeface="Wingdings 3" charset="2"/>
              <a:buChar char=""/>
              <a:defRPr/>
            </a:pPr>
            <a:endParaRPr lang="en-US" sz="1500" dirty="0">
              <a:solidFill>
                <a:schemeClr val="tx1">
                  <a:lumMod val="75000"/>
                  <a:lumOff val="25000"/>
                </a:schemeClr>
              </a:solidFill>
            </a:endParaRPr>
          </a:p>
          <a:p>
            <a:pPr marL="285737" indent="-285737">
              <a:lnSpc>
                <a:spcPct val="90000"/>
              </a:lnSpc>
              <a:spcBef>
                <a:spcPts val="1000"/>
              </a:spcBef>
              <a:buClr>
                <a:schemeClr val="accent1"/>
              </a:buClr>
              <a:buSzPct val="80000"/>
              <a:buFont typeface="Wingdings 3" charset="2"/>
              <a:buChar char=""/>
              <a:defRPr/>
            </a:pPr>
            <a:endParaRPr lang="en-US" sz="1500" dirty="0">
              <a:solidFill>
                <a:schemeClr val="tx1">
                  <a:lumMod val="75000"/>
                  <a:lumOff val="25000"/>
                </a:schemeClr>
              </a:solidFill>
            </a:endParaRPr>
          </a:p>
        </p:txBody>
      </p:sp>
      <p:sp>
        <p:nvSpPr>
          <p:cNvPr id="7" name="TextBox 6">
            <a:extLst>
              <a:ext uri="{FF2B5EF4-FFF2-40B4-BE49-F238E27FC236}">
                <a16:creationId xmlns:a16="http://schemas.microsoft.com/office/drawing/2014/main" id="{B6C1B51F-2053-7820-215C-12A00C91480F}"/>
              </a:ext>
            </a:extLst>
          </p:cNvPr>
          <p:cNvSpPr txBox="1"/>
          <p:nvPr/>
        </p:nvSpPr>
        <p:spPr>
          <a:xfrm>
            <a:off x="5399314" y="624114"/>
            <a:ext cx="2844800" cy="707886"/>
          </a:xfrm>
          <a:prstGeom prst="rect">
            <a:avLst/>
          </a:prstGeom>
          <a:noFill/>
        </p:spPr>
        <p:txBody>
          <a:bodyPr wrap="square" rtlCol="0">
            <a:spAutoFit/>
          </a:bodyPr>
          <a:lstStyle/>
          <a:p>
            <a:pPr algn="ctr"/>
            <a:r>
              <a:rPr lang="en-US" sz="4000" b="1" dirty="0">
                <a:solidFill>
                  <a:srgbClr val="0070C0"/>
                </a:solidFill>
              </a:rPr>
              <a:t>Sky Tower</a:t>
            </a:r>
          </a:p>
        </p:txBody>
      </p:sp>
    </p:spTree>
    <p:extLst>
      <p:ext uri="{BB962C8B-B14F-4D97-AF65-F5344CB8AC3E}">
        <p14:creationId xmlns:p14="http://schemas.microsoft.com/office/powerpoint/2010/main" val="4193301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pic>
        <p:nvPicPr>
          <p:cNvPr id="5" name="Picture 4" descr="A camera on a truck&#10;&#10;Description automatically generated">
            <a:extLst>
              <a:ext uri="{FF2B5EF4-FFF2-40B4-BE49-F238E27FC236}">
                <a16:creationId xmlns:a16="http://schemas.microsoft.com/office/drawing/2014/main" id="{30CB2715-6066-476A-CEEC-899E064E57E8}"/>
              </a:ext>
            </a:extLst>
          </p:cNvPr>
          <p:cNvPicPr>
            <a:picLocks noChangeAspect="1"/>
          </p:cNvPicPr>
          <p:nvPr/>
        </p:nvPicPr>
        <p:blipFill rotWithShape="1">
          <a:blip r:embed="rId3">
            <a:extLst>
              <a:ext uri="{28A0092B-C50C-407E-A947-70E740481C1C}">
                <a14:useLocalDpi xmlns:a14="http://schemas.microsoft.com/office/drawing/2010/main" val="0"/>
              </a:ext>
            </a:extLst>
          </a:blip>
          <a:srcRect t="26767" r="-1" b="8307"/>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3" name="TextBox 2">
            <a:extLst>
              <a:ext uri="{FF2B5EF4-FFF2-40B4-BE49-F238E27FC236}">
                <a16:creationId xmlns:a16="http://schemas.microsoft.com/office/drawing/2014/main" id="{DE1D1461-C267-44DF-AA50-9FBF008FC862}"/>
              </a:ext>
            </a:extLst>
          </p:cNvPr>
          <p:cNvSpPr txBox="1"/>
          <p:nvPr/>
        </p:nvSpPr>
        <p:spPr>
          <a:xfrm>
            <a:off x="677333" y="609600"/>
            <a:ext cx="3851123" cy="1320800"/>
          </a:xfrm>
          <a:prstGeom prst="rect">
            <a:avLst/>
          </a:prstGeom>
        </p:spPr>
        <p:txBody>
          <a:bodyPr vert="horz" lIns="91440" tIns="45720" rIns="91440" bIns="45720" rtlCol="0" anchor="t">
            <a:normAutofit/>
          </a:bodyPr>
          <a:lstStyle/>
          <a:p>
            <a:pPr algn="ctr">
              <a:spcBef>
                <a:spcPct val="0"/>
              </a:spcBef>
              <a:spcAft>
                <a:spcPts val="600"/>
              </a:spcAft>
            </a:pPr>
            <a:r>
              <a:rPr lang="en-US" sz="3600" b="1" dirty="0">
                <a:solidFill>
                  <a:srgbClr val="0070C0"/>
                </a:solidFill>
                <a:latin typeface="Arial" panose="020B0604020202020204" pitchFamily="34" charset="0"/>
                <a:ea typeface="+mj-ea"/>
                <a:cs typeface="Arial" panose="020B0604020202020204" pitchFamily="34" charset="0"/>
              </a:rPr>
              <a:t>Tow Vehicle</a:t>
            </a:r>
          </a:p>
        </p:txBody>
      </p:sp>
      <p:sp>
        <p:nvSpPr>
          <p:cNvPr id="2" name="TextBox 1"/>
          <p:cNvSpPr txBox="1"/>
          <p:nvPr/>
        </p:nvSpPr>
        <p:spPr>
          <a:xfrm>
            <a:off x="677334" y="2160589"/>
            <a:ext cx="3851122" cy="3880773"/>
          </a:xfrm>
          <a:prstGeom prst="rect">
            <a:avLst/>
          </a:prstGeom>
        </p:spPr>
        <p:txBody>
          <a:bodyPr vert="horz" lIns="91440" tIns="45720" rIns="91440" bIns="45720" rtlCol="0">
            <a:normAutofit/>
          </a:bodyPr>
          <a:lstStyle/>
          <a:p>
            <a:pPr marL="285750" indent="-285750">
              <a:spcBef>
                <a:spcPts val="1000"/>
              </a:spcBef>
              <a:buClr>
                <a:schemeClr val="accent1"/>
              </a:buClr>
              <a:buSzPct val="80000"/>
              <a:buFont typeface="Wingdings 3" charset="2"/>
              <a:buChar char=""/>
            </a:pPr>
            <a:r>
              <a:rPr lang="en-US" sz="2000" dirty="0">
                <a:solidFill>
                  <a:schemeClr val="tx1">
                    <a:lumMod val="75000"/>
                    <a:lumOff val="25000"/>
                  </a:schemeClr>
                </a:solidFill>
                <a:effectLst/>
              </a:rPr>
              <a:t>As part of the 2020 State Homeland Security grant, a suitable tow vehicle was approved to transport the Sky Tower.  </a:t>
            </a:r>
          </a:p>
          <a:p>
            <a:pPr marL="285750" indent="-285750">
              <a:spcBef>
                <a:spcPts val="1000"/>
              </a:spcBef>
              <a:buClr>
                <a:schemeClr val="accent1"/>
              </a:buClr>
              <a:buSzPct val="80000"/>
              <a:buFont typeface="Wingdings 3" charset="2"/>
              <a:buChar char=""/>
            </a:pPr>
            <a:r>
              <a:rPr lang="en-US" sz="2000" dirty="0">
                <a:solidFill>
                  <a:schemeClr val="tx1">
                    <a:lumMod val="75000"/>
                    <a:lumOff val="25000"/>
                  </a:schemeClr>
                </a:solidFill>
                <a:effectLst/>
              </a:rPr>
              <a:t>Redondo Beach Police Department purchased a 2022 Ram 5500 Stake Bed truck from Van Nuys Chrysler Dodge Jeep Ram for $80,553. </a:t>
            </a:r>
            <a:endParaRPr lang="en-US" sz="2000" dirty="0">
              <a:solidFill>
                <a:schemeClr val="tx1">
                  <a:lumMod val="75000"/>
                  <a:lumOff val="25000"/>
                </a:schemeClr>
              </a:solidFill>
              <a:highlight>
                <a:srgbClr val="FFFF00"/>
              </a:highlight>
            </a:endParaRPr>
          </a:p>
        </p:txBody>
      </p:sp>
      <p:cxnSp>
        <p:nvCxnSpPr>
          <p:cNvPr id="22" name="Straight Connector 21">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61410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0" name="Group 89">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91" name="Straight Connector 90">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93"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4"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5" name="Isosceles Triangle 94">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6"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7"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8"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99" name="Isosceles Triangle 98">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0" name="Isosceles Triangle 99">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1" name="TextBox 20">
            <a:extLst>
              <a:ext uri="{FF2B5EF4-FFF2-40B4-BE49-F238E27FC236}">
                <a16:creationId xmlns:a16="http://schemas.microsoft.com/office/drawing/2014/main" id="{4438E2FD-CDA2-4342-B4E7-E92ABE9093B8}"/>
              </a:ext>
            </a:extLst>
          </p:cNvPr>
          <p:cNvSpPr txBox="1"/>
          <p:nvPr/>
        </p:nvSpPr>
        <p:spPr>
          <a:xfrm>
            <a:off x="4349123" y="609600"/>
            <a:ext cx="4924878" cy="1320800"/>
          </a:xfrm>
          <a:prstGeom prst="rect">
            <a:avLst/>
          </a:prstGeom>
        </p:spPr>
        <p:txBody>
          <a:bodyPr vert="horz" lIns="91440" tIns="45720" rIns="91440" bIns="45720" rtlCol="0" anchor="ctr">
            <a:normAutofit/>
          </a:bodyPr>
          <a:lstStyle/>
          <a:p>
            <a:pPr>
              <a:spcBef>
                <a:spcPct val="0"/>
              </a:spcBef>
              <a:spcAft>
                <a:spcPts val="600"/>
              </a:spcAft>
              <a:defRPr/>
            </a:pPr>
            <a:r>
              <a:rPr lang="en-US" sz="3200" b="1" dirty="0">
                <a:solidFill>
                  <a:srgbClr val="0070C0"/>
                </a:solidFill>
                <a:latin typeface="Arial" panose="020B0604020202020204" pitchFamily="34" charset="0"/>
                <a:ea typeface="+mj-ea"/>
                <a:cs typeface="Arial" panose="020B0604020202020204" pitchFamily="34" charset="0"/>
              </a:rPr>
              <a:t>Joint Agency Sky Tower</a:t>
            </a:r>
          </a:p>
        </p:txBody>
      </p:sp>
      <p:pic>
        <p:nvPicPr>
          <p:cNvPr id="4" name="Picture 3" descr="A white tower with a police tower on top&#10;&#10;Description automatically generated">
            <a:extLst>
              <a:ext uri="{FF2B5EF4-FFF2-40B4-BE49-F238E27FC236}">
                <a16:creationId xmlns:a16="http://schemas.microsoft.com/office/drawing/2014/main" id="{ED3AEC0F-9DA7-DADC-588B-BEFC1BD69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782" y="804669"/>
            <a:ext cx="2891764" cy="5095617"/>
          </a:xfrm>
          <a:prstGeom prst="rect">
            <a:avLst/>
          </a:prstGeom>
        </p:spPr>
      </p:pic>
      <p:sp>
        <p:nvSpPr>
          <p:cNvPr id="3" name="TextBox 2">
            <a:extLst>
              <a:ext uri="{FF2B5EF4-FFF2-40B4-BE49-F238E27FC236}">
                <a16:creationId xmlns:a16="http://schemas.microsoft.com/office/drawing/2014/main" id="{0C5BEA49-D9C3-44FB-B8E9-E2EE9B642101}"/>
              </a:ext>
            </a:extLst>
          </p:cNvPr>
          <p:cNvSpPr txBox="1"/>
          <p:nvPr/>
        </p:nvSpPr>
        <p:spPr>
          <a:xfrm>
            <a:off x="4349123" y="2160590"/>
            <a:ext cx="4921876" cy="3739698"/>
          </a:xfrm>
          <a:prstGeom prst="rect">
            <a:avLst/>
          </a:prstGeom>
        </p:spPr>
        <p:txBody>
          <a:bodyPr vert="horz" lIns="91440" tIns="45720" rIns="91440" bIns="45720" rtlCol="0">
            <a:noAutofit/>
          </a:bodyPr>
          <a:lstStyle/>
          <a:p>
            <a:pPr marL="342900" indent="-342900">
              <a:lnSpc>
                <a:spcPct val="90000"/>
              </a:lnSpc>
              <a:spcBef>
                <a:spcPts val="1000"/>
              </a:spcBef>
              <a:buClr>
                <a:schemeClr val="accent1"/>
              </a:buClr>
              <a:buSzPct val="80000"/>
              <a:buFont typeface="Wingdings 3" charset="2"/>
              <a:buChar char=""/>
            </a:pPr>
            <a:r>
              <a:rPr lang="en-US" dirty="0">
                <a:solidFill>
                  <a:schemeClr val="tx1">
                    <a:lumMod val="75000"/>
                    <a:lumOff val="25000"/>
                  </a:schemeClr>
                </a:solidFill>
                <a:effectLst/>
              </a:rPr>
              <a:t>The Sky Tower and Tow Vehicle will be shared equally among the five participating cities for critical incidents, as needed, and reserved for tactical and community events using a shared electronic calendar.  </a:t>
            </a:r>
          </a:p>
          <a:p>
            <a:pPr marL="342900" indent="-342900">
              <a:lnSpc>
                <a:spcPct val="90000"/>
              </a:lnSpc>
              <a:spcBef>
                <a:spcPts val="1000"/>
              </a:spcBef>
              <a:buClr>
                <a:schemeClr val="accent1"/>
              </a:buClr>
              <a:buSzPct val="80000"/>
              <a:buFont typeface="Wingdings 3" charset="2"/>
              <a:buChar char=""/>
            </a:pPr>
            <a:r>
              <a:rPr lang="en-US" dirty="0">
                <a:solidFill>
                  <a:schemeClr val="tx1">
                    <a:lumMod val="75000"/>
                    <a:lumOff val="25000"/>
                  </a:schemeClr>
                </a:solidFill>
                <a:effectLst/>
              </a:rPr>
              <a:t>Atlantic Diving Supply, Inc. will provide operator training and conduct maintenance on the Sky Tower for the first four years of use, as listed in the Purchase Agreement.  </a:t>
            </a:r>
          </a:p>
          <a:p>
            <a:pPr marL="342900" indent="-342900">
              <a:lnSpc>
                <a:spcPct val="90000"/>
              </a:lnSpc>
              <a:spcBef>
                <a:spcPts val="1000"/>
              </a:spcBef>
              <a:buClr>
                <a:schemeClr val="accent1"/>
              </a:buClr>
              <a:buSzPct val="80000"/>
              <a:buFont typeface="Wingdings 3" charset="2"/>
              <a:buChar char=""/>
            </a:pPr>
            <a:r>
              <a:rPr lang="en-US" dirty="0">
                <a:solidFill>
                  <a:schemeClr val="tx1">
                    <a:lumMod val="75000"/>
                    <a:lumOff val="25000"/>
                  </a:schemeClr>
                </a:solidFill>
                <a:effectLst/>
              </a:rPr>
              <a:t>Participating cities, such as Gardena, will share the responsibility for the ongoing maintenance and operation costs associated with the Sky Tower and Tow Vehicle in accordance with the attached Agreement.</a:t>
            </a:r>
            <a:endParaRPr lang="en-US" dirty="0">
              <a:solidFill>
                <a:schemeClr val="tx1">
                  <a:lumMod val="75000"/>
                  <a:lumOff val="25000"/>
                </a:schemeClr>
              </a:solidFill>
            </a:endParaRPr>
          </a:p>
        </p:txBody>
      </p:sp>
    </p:spTree>
    <p:extLst>
      <p:ext uri="{BB962C8B-B14F-4D97-AF65-F5344CB8AC3E}">
        <p14:creationId xmlns:p14="http://schemas.microsoft.com/office/powerpoint/2010/main" val="18575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7" name="Straight Connector 26">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30">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Isosceles Triangle 35">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extBox 1">
            <a:extLst>
              <a:ext uri="{FF2B5EF4-FFF2-40B4-BE49-F238E27FC236}">
                <a16:creationId xmlns:a16="http://schemas.microsoft.com/office/drawing/2014/main" id="{1815D01C-671F-4252-8284-61D40519312E}"/>
              </a:ext>
            </a:extLst>
          </p:cNvPr>
          <p:cNvSpPr txBox="1"/>
          <p:nvPr/>
        </p:nvSpPr>
        <p:spPr>
          <a:xfrm>
            <a:off x="891521" y="1943320"/>
            <a:ext cx="4335468" cy="863800"/>
          </a:xfrm>
          <a:prstGeom prst="rect">
            <a:avLst/>
          </a:prstGeom>
        </p:spPr>
        <p:txBody>
          <a:bodyPr vert="horz" lIns="91440" tIns="45720" rIns="91440" bIns="45720" rtlCol="0" anchor="b">
            <a:normAutofit lnSpcReduction="10000"/>
          </a:bodyPr>
          <a:lstStyle/>
          <a:p>
            <a:pPr algn="r">
              <a:spcBef>
                <a:spcPct val="0"/>
              </a:spcBef>
              <a:spcAft>
                <a:spcPts val="600"/>
              </a:spcAft>
            </a:pPr>
            <a:r>
              <a:rPr lang="en-US" sz="5400" b="1" dirty="0">
                <a:solidFill>
                  <a:srgbClr val="0070C0"/>
                </a:solidFill>
                <a:ea typeface="+mj-ea"/>
                <a:cs typeface="+mj-cs"/>
              </a:rPr>
              <a:t>Questions</a:t>
            </a:r>
            <a:r>
              <a:rPr lang="en-US" sz="5400" dirty="0">
                <a:solidFill>
                  <a:schemeClr val="accent1"/>
                </a:solidFill>
                <a:latin typeface="+mj-lt"/>
                <a:ea typeface="+mj-ea"/>
                <a:cs typeface="+mj-cs"/>
              </a:rPr>
              <a:t> </a:t>
            </a:r>
          </a:p>
        </p:txBody>
      </p:sp>
      <p:pic>
        <p:nvPicPr>
          <p:cNvPr id="6" name="Graphic 5" descr="Help">
            <a:extLst>
              <a:ext uri="{FF2B5EF4-FFF2-40B4-BE49-F238E27FC236}">
                <a16:creationId xmlns:a16="http://schemas.microsoft.com/office/drawing/2014/main" id="{EE817149-6AD3-134F-C37B-C265E11950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35507" y="1943320"/>
            <a:ext cx="3280613" cy="3280613"/>
          </a:xfrm>
          <a:prstGeom prst="rect">
            <a:avLst/>
          </a:prstGeom>
        </p:spPr>
      </p:pic>
      <p:pic>
        <p:nvPicPr>
          <p:cNvPr id="5" name="Picture 4">
            <a:extLst>
              <a:ext uri="{FF2B5EF4-FFF2-40B4-BE49-F238E27FC236}">
                <a16:creationId xmlns:a16="http://schemas.microsoft.com/office/drawing/2014/main" id="{ECC15009-B66B-0047-AD0C-0629CDE1D2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99" y="3898106"/>
            <a:ext cx="3212433" cy="2743200"/>
          </a:xfrm>
          <a:prstGeom prst="rect">
            <a:avLst/>
          </a:prstGeom>
        </p:spPr>
      </p:pic>
    </p:spTree>
    <p:extLst>
      <p:ext uri="{BB962C8B-B14F-4D97-AF65-F5344CB8AC3E}">
        <p14:creationId xmlns:p14="http://schemas.microsoft.com/office/powerpoint/2010/main" val="2693348283"/>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15103</TotalTime>
  <Words>361</Words>
  <Application>Microsoft Office PowerPoint</Application>
  <PresentationFormat>Widescreen</PresentationFormat>
  <Paragraphs>39</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Times New Roman</vt:lpstr>
      <vt:lpstr>Wingdings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Dunlap, Troy</dc:creator>
  <cp:lastModifiedBy>Michael Saffell</cp:lastModifiedBy>
  <cp:revision>133</cp:revision>
  <cp:lastPrinted>2022-04-07T21:16:24Z</cp:lastPrinted>
  <dcterms:created xsi:type="dcterms:W3CDTF">2022-03-21T17:58:42Z</dcterms:created>
  <dcterms:modified xsi:type="dcterms:W3CDTF">2024-03-20T21:02:33Z</dcterms:modified>
</cp:coreProperties>
</file>