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5001" r:id="rId4"/>
  </p:sldMasterIdLst>
  <p:notesMasterIdLst>
    <p:notesMasterId r:id="rId14"/>
  </p:notesMasterIdLst>
  <p:sldIdLst>
    <p:sldId id="408" r:id="rId5"/>
    <p:sldId id="406" r:id="rId6"/>
    <p:sldId id="399" r:id="rId7"/>
    <p:sldId id="413" r:id="rId8"/>
    <p:sldId id="400" r:id="rId9"/>
    <p:sldId id="410" r:id="rId10"/>
    <p:sldId id="411" r:id="rId11"/>
    <p:sldId id="412" r:id="rId12"/>
    <p:sldId id="409" r:id="rId13"/>
  </p:sldIdLst>
  <p:sldSz cx="12192000" cy="6858000"/>
  <p:notesSz cx="7010400" cy="92964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99"/>
    <a:srgbClr val="0033CC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767" autoAdjust="0"/>
    <p:restoredTop sz="94712" autoAdjust="0"/>
  </p:normalViewPr>
  <p:slideViewPr>
    <p:cSldViewPr snapToGrid="0">
      <p:cViewPr varScale="1">
        <p:scale>
          <a:sx n="115" d="100"/>
          <a:sy n="115" d="100"/>
        </p:scale>
        <p:origin x="451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AFB15086-06BC-4F78-B508-4E1F94CCB86B}" type="datetimeFigureOut">
              <a:rPr lang="en-US" smtClean="0"/>
              <a:t>3/28/2023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67D4AFE6-52F8-436F-9DAC-607E2BE5A99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56316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00200" y="2386744"/>
            <a:ext cx="899160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 algn="ctr">
              <a:defRPr sz="3800">
                <a:solidFill>
                  <a:srgbClr val="26262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5194" y="4352544"/>
            <a:ext cx="6801612" cy="1239894"/>
          </a:xfrm>
          <a:noFill/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A85BB-8327-437A-900F-6A3DB7A5ABC9}" type="datetime1">
              <a:rPr lang="en-US" smtClean="0"/>
              <a:t>3/28/2023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64414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5E6C6-E680-4C09-9A82-6D6D4A458B45}" type="datetime1">
              <a:rPr lang="en-US" smtClean="0"/>
              <a:t>3/28/2023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86121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53112" y="937260"/>
            <a:ext cx="1298608" cy="498348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31136" y="937260"/>
            <a:ext cx="6198489" cy="498348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F7BBFA-E374-465F-B18D-F6CE71921593}" type="datetime1">
              <a:rPr lang="en-US" smtClean="0"/>
              <a:t>3/28/2023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35998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6FA0BC-E7BB-4D55-8710-E8474A66771E}" type="datetime1">
              <a:rPr lang="en-US" smtClean="0"/>
              <a:t>3/28/2023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32805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2386744"/>
            <a:ext cx="899160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>
              <a:defRPr sz="3800">
                <a:solidFill>
                  <a:srgbClr val="26262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95194" y="4352465"/>
            <a:ext cx="6801612" cy="1265082"/>
          </a:xfrm>
        </p:spPr>
        <p:txBody>
          <a:bodyPr anchor="t" anchorCtr="1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58A1C5-682A-4617-9A91-5759A79A935B}" type="datetime1">
              <a:rPr lang="en-US" smtClean="0"/>
              <a:t>3/28/2023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38693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81912" y="2638044"/>
            <a:ext cx="4271771" cy="310198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38315" y="2638044"/>
            <a:ext cx="4270247" cy="310198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EFD0D0-99D2-4A10-AC62-6E2E6CF7A9EE}" type="datetime1">
              <a:rPr lang="en-US" smtClean="0"/>
              <a:t>3/28/2023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358275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8343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83436" y="3143250"/>
            <a:ext cx="4270248" cy="25967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38316" y="3143250"/>
            <a:ext cx="4253484" cy="2596776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633831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D89FA6-8D64-42DE-8A02-4A6662349BFD}" type="datetime1">
              <a:rPr lang="en-US" smtClean="0"/>
              <a:t>3/28/2023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9810325"/>
      </p:ext>
    </p:extLst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80351-56D7-412F-9F2E-17819DF3B01D}" type="datetime1">
              <a:rPr lang="en-US" smtClean="0"/>
              <a:t>3/28/2023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54823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F068B-C601-4124-944A-AED7D3FD7517}" type="datetime1">
              <a:rPr lang="en-US" smtClean="0"/>
              <a:t>3/28/2023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09550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4672" y="2243828"/>
            <a:ext cx="4486656" cy="1141497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rm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36080" y="804672"/>
            <a:ext cx="4815840" cy="5248656"/>
          </a:xfrm>
        </p:spPr>
        <p:txBody>
          <a:bodyPr>
            <a:normAutofit/>
          </a:bodyPr>
          <a:lstStyle>
            <a:lvl1pPr>
              <a:defRPr sz="19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6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6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6F7A73-7818-460B-8F62-87CD8A1DAD1A}" type="datetime1">
              <a:rPr lang="en-US" smtClean="0"/>
              <a:t>3/28/2023</a:t>
            </a:fld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>
          <a:xfrm>
            <a:off x="804672" y="6236208"/>
            <a:ext cx="5124797" cy="320040"/>
          </a:xfrm>
        </p:spPr>
        <p:txBody>
          <a:bodyPr/>
          <a:lstStyle>
            <a:lvl1pPr>
              <a:defRPr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67135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8523" y="2243828"/>
            <a:ext cx="4494998" cy="1134640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9" y="0"/>
            <a:ext cx="6102097" cy="6858000"/>
          </a:xfrm>
          <a:solidFill>
            <a:schemeClr val="bg1">
              <a:lumMod val="85000"/>
            </a:schemeClr>
          </a:solidFill>
        </p:spPr>
        <p:txBody>
          <a:bodyPr anchor="t"/>
          <a:lstStyle>
            <a:lvl1pPr marL="0" indent="0">
              <a:buNone/>
              <a:defRPr sz="3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7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3000"/>
                    </a:prstClr>
                  </a:outerShdw>
                </a:effectLst>
              </a:defRPr>
            </a:lvl1pPr>
          </a:lstStyle>
          <a:p>
            <a:fld id="{A6CF8665-A302-4073-9097-DCE6BA8A5D14}" type="datetime1">
              <a:rPr lang="en-US" smtClean="0"/>
              <a:t>3/28/2023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804672" y="6236208"/>
            <a:ext cx="5124797" cy="320040"/>
          </a:xfrm>
        </p:spPr>
        <p:txBody>
          <a:bodyPr/>
          <a:lstStyle>
            <a:lvl1pPr>
              <a:defRPr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321443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231136" y="964692"/>
            <a:ext cx="7729728" cy="1188720"/>
          </a:xfrm>
          <a:prstGeom prst="rect">
            <a:avLst/>
          </a:prstGeom>
          <a:solidFill>
            <a:schemeClr val="bg1"/>
          </a:solidFill>
          <a:ln w="31750" cap="sq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txBody>
          <a:bodyPr vert="horz" lIns="182880" tIns="182880" rIns="182880" bIns="18288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31136" y="2638044"/>
            <a:ext cx="7729728" cy="31019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821429" y="6238816"/>
            <a:ext cx="2753746" cy="3239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fld id="{38D89FA6-8D64-42DE-8A02-4A6662349BFD}" type="datetime1">
              <a:rPr lang="en-US" smtClean="0"/>
              <a:t>3/28/2023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00200" y="6236208"/>
            <a:ext cx="5901189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58922" y="6217920"/>
            <a:ext cx="365760" cy="365760"/>
          </a:xfrm>
          <a:prstGeom prst="ellipse">
            <a:avLst/>
          </a:prstGeom>
          <a:solidFill>
            <a:srgbClr val="1D1D1D">
              <a:alpha val="70000"/>
            </a:srgbClr>
          </a:solidFill>
        </p:spPr>
        <p:txBody>
          <a:bodyPr vert="horz" lIns="18288" tIns="45720" rIns="18288" bIns="45720" rtlCol="0" anchor="ctr">
            <a:noAutofit/>
          </a:bodyPr>
          <a:lstStyle>
            <a:lvl1pPr algn="ctr">
              <a:defRPr sz="1100" spc="0" baseline="0">
                <a:solidFill>
                  <a:srgbClr val="FFFFFF"/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11400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002" r:id="rId1"/>
    <p:sldLayoutId id="2147485003" r:id="rId2"/>
    <p:sldLayoutId id="2147485004" r:id="rId3"/>
    <p:sldLayoutId id="2147485005" r:id="rId4"/>
    <p:sldLayoutId id="2147485006" r:id="rId5"/>
    <p:sldLayoutId id="2147485007" r:id="rId6"/>
    <p:sldLayoutId id="2147485008" r:id="rId7"/>
    <p:sldLayoutId id="2147485009" r:id="rId8"/>
    <p:sldLayoutId id="2147485010" r:id="rId9"/>
    <p:sldLayoutId id="2147485011" r:id="rId10"/>
    <p:sldLayoutId id="2147485012" r:id="rId11"/>
  </p:sldLayoutIdLst>
  <p:hf sldNum="0" hdr="0" ft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2800" kern="1200" cap="all" spc="200" baseline="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31286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48431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65735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882775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chemeClr val="accent5">
                <a:lumMod val="5000"/>
                <a:lumOff val="95000"/>
              </a:schemeClr>
            </a:gs>
            <a:gs pos="100000">
              <a:schemeClr val="accent5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DEB49AF2-56FB-454C-87D7-CA2D0F54C56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9574" y="1474528"/>
            <a:ext cx="10856069" cy="5078671"/>
          </a:xfrm>
        </p:spPr>
        <p:txBody>
          <a:bodyPr>
            <a:normAutofit/>
          </a:bodyPr>
          <a:lstStyle/>
          <a:p>
            <a:pPr marL="0" indent="0">
              <a:buClr>
                <a:srgbClr val="0070C0"/>
              </a:buClr>
              <a:buNone/>
            </a:pPr>
            <a:endParaRPr lang="en-US" sz="28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Clr>
                <a:srgbClr val="0070C0"/>
              </a:buClr>
              <a:buNone/>
            </a:pPr>
            <a:endParaRPr lang="en-US" sz="28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Clr>
                <a:srgbClr val="0070C0"/>
              </a:buClr>
              <a:buNone/>
            </a:pPr>
            <a:endParaRPr lang="en-US" sz="28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Clr>
                <a:srgbClr val="0070C0"/>
              </a:buClr>
              <a:buNone/>
            </a:pPr>
            <a:endParaRPr lang="en-US" sz="28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Clr>
                <a:srgbClr val="0070C0"/>
              </a:buClr>
              <a:buNone/>
            </a:pPr>
            <a:endParaRPr lang="en-US" sz="28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Clr>
                <a:srgbClr val="0070C0"/>
              </a:buClr>
              <a:buNone/>
            </a:pPr>
            <a:endParaRPr lang="en-US" sz="28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endParaRPr lang="en-US" dirty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9318133-BF33-EA89-EC25-DF9D5FBEF817}"/>
              </a:ext>
            </a:extLst>
          </p:cNvPr>
          <p:cNvSpPr txBox="1">
            <a:spLocks/>
          </p:cNvSpPr>
          <p:nvPr/>
        </p:nvSpPr>
        <p:spPr>
          <a:xfrm>
            <a:off x="1600199" y="2927127"/>
            <a:ext cx="8991600" cy="1645920"/>
          </a:xfrm>
          <a:prstGeom prst="rect">
            <a:avLst/>
          </a:prstGeom>
          <a:solidFill>
            <a:schemeClr val="bg1"/>
          </a:solidFill>
          <a:ln w="31750" cap="sq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txBody>
          <a:bodyPr vert="horz" lIns="182880" tIns="182880" rIns="182880" bIns="18288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 cap="all" spc="20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b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SINGLE AUDIT REPORT</a:t>
            </a:r>
            <a:br>
              <a:rPr lang="en-US" sz="4000" b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4000" b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FISCAL YEAR 2021-2022</a:t>
            </a:r>
            <a:endParaRPr 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B606BDF-C1C8-12F3-3114-39AD967209AD}"/>
              </a:ext>
            </a:extLst>
          </p:cNvPr>
          <p:cNvSpPr txBox="1"/>
          <p:nvPr/>
        </p:nvSpPr>
        <p:spPr>
          <a:xfrm>
            <a:off x="3193469" y="724717"/>
            <a:ext cx="559356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>
                <a:latin typeface="Arial" panose="020B0604020202020204" pitchFamily="34" charset="0"/>
                <a:cs typeface="Arial" panose="020B0604020202020204" pitchFamily="34" charset="0"/>
              </a:rPr>
              <a:t>CITY OF GARDENA</a:t>
            </a:r>
          </a:p>
        </p:txBody>
      </p:sp>
      <p:pic>
        <p:nvPicPr>
          <p:cNvPr id="13" name="Picture 2">
            <a:extLst>
              <a:ext uri="{FF2B5EF4-FFF2-40B4-BE49-F238E27FC236}">
                <a16:creationId xmlns:a16="http://schemas.microsoft.com/office/drawing/2014/main" id="{82E97BB8-B583-A6E7-0BC7-C01A8F597A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337513" y="1494158"/>
            <a:ext cx="1305478" cy="130629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Subtitle 2">
            <a:extLst>
              <a:ext uri="{FF2B5EF4-FFF2-40B4-BE49-F238E27FC236}">
                <a16:creationId xmlns:a16="http://schemas.microsoft.com/office/drawing/2014/main" id="{2829DCB6-5F5B-A9DA-D17C-663C6F3A9155}"/>
              </a:ext>
            </a:extLst>
          </p:cNvPr>
          <p:cNvSpPr txBox="1">
            <a:spLocks/>
          </p:cNvSpPr>
          <p:nvPr/>
        </p:nvSpPr>
        <p:spPr>
          <a:xfrm>
            <a:off x="2589446" y="4826406"/>
            <a:ext cx="6801612" cy="123989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144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1430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312863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84313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5735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82775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City Council Meeting </a:t>
            </a:r>
          </a:p>
          <a:p>
            <a:pPr marL="0" indent="0" algn="ctr">
              <a:buNone/>
            </a:pPr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March 28, 2023</a:t>
            </a:r>
          </a:p>
        </p:txBody>
      </p:sp>
    </p:spTree>
    <p:extLst>
      <p:ext uri="{BB962C8B-B14F-4D97-AF65-F5344CB8AC3E}">
        <p14:creationId xmlns:p14="http://schemas.microsoft.com/office/powerpoint/2010/main" val="22964864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chemeClr val="accent5">
                <a:lumMod val="5000"/>
                <a:lumOff val="95000"/>
              </a:schemeClr>
            </a:gs>
            <a:gs pos="100000">
              <a:schemeClr val="accent5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AA66E789-EE48-4960-9DB0-668C67FB33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26" y="0"/>
            <a:ext cx="12156748" cy="1350285"/>
          </a:xfrm>
        </p:spPr>
        <p:txBody>
          <a:bodyPr>
            <a:noAutofit/>
          </a:bodyPr>
          <a:lstStyle/>
          <a:p>
            <a:pPr algn="ctr"/>
            <a:r>
              <a:rPr lang="en-US" sz="32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AUDIT RESULTS</a:t>
            </a:r>
            <a:br>
              <a:rPr lang="en-US" sz="32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32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FISCAL YEAR 2021-2022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DEB49AF2-56FB-454C-87D7-CA2D0F54C56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9574" y="1474528"/>
            <a:ext cx="10856069" cy="5078671"/>
          </a:xfrm>
        </p:spPr>
        <p:txBody>
          <a:bodyPr>
            <a:normAutofit/>
          </a:bodyPr>
          <a:lstStyle/>
          <a:p>
            <a:pPr marL="0" indent="0">
              <a:buClr>
                <a:srgbClr val="0070C0"/>
              </a:buClr>
              <a:buNone/>
            </a:pPr>
            <a:endParaRPr lang="en-US" sz="28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Clr>
                <a:srgbClr val="0070C0"/>
              </a:buClr>
              <a:buNone/>
            </a:pPr>
            <a:endParaRPr lang="en-US" sz="28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Clr>
                <a:srgbClr val="0070C0"/>
              </a:buClr>
              <a:buNone/>
            </a:pPr>
            <a:endParaRPr lang="en-US" sz="28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Clr>
                <a:srgbClr val="0070C0"/>
              </a:buClr>
              <a:buNone/>
            </a:pPr>
            <a:endParaRPr lang="en-US" sz="28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Clr>
                <a:srgbClr val="0070C0"/>
              </a:buClr>
              <a:buNone/>
            </a:pPr>
            <a:endParaRPr lang="en-US" sz="28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Clr>
                <a:srgbClr val="0070C0"/>
              </a:buClr>
              <a:buNone/>
            </a:pPr>
            <a:endParaRPr lang="en-US" sz="28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endParaRPr lang="en-US" dirty="0"/>
          </a:p>
        </p:txBody>
      </p:sp>
      <p:pic>
        <p:nvPicPr>
          <p:cNvPr id="6" name="Picture 2">
            <a:extLst>
              <a:ext uri="{FF2B5EF4-FFF2-40B4-BE49-F238E27FC236}">
                <a16:creationId xmlns:a16="http://schemas.microsoft.com/office/drawing/2014/main" id="{23B20202-411F-4E1A-815E-32E901F9B49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94964" y="211791"/>
            <a:ext cx="926125" cy="92670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Slide Number Placeholder 2">
            <a:extLst>
              <a:ext uri="{FF2B5EF4-FFF2-40B4-BE49-F238E27FC236}">
                <a16:creationId xmlns:a16="http://schemas.microsoft.com/office/drawing/2014/main" id="{E7F3BC87-0796-4F52-9DCA-CFEFE975D8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46020" y="6344065"/>
            <a:ext cx="551167" cy="365125"/>
          </a:xfrm>
        </p:spPr>
        <p:txBody>
          <a:bodyPr/>
          <a:lstStyle/>
          <a:p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0847519-0B7F-D19A-70A7-48A9251C447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32690" y="2098355"/>
            <a:ext cx="6326617" cy="1915508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EA0D4A18-8011-FBC3-33CF-05814DCE2312}"/>
              </a:ext>
            </a:extLst>
          </p:cNvPr>
          <p:cNvSpPr txBox="1"/>
          <p:nvPr/>
        </p:nvSpPr>
        <p:spPr>
          <a:xfrm>
            <a:off x="2421576" y="4325848"/>
            <a:ext cx="734884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CITY OF GARDENA</a:t>
            </a:r>
          </a:p>
          <a:p>
            <a:pPr algn="ctr"/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SINGLE AUDIT REPORT</a:t>
            </a:r>
          </a:p>
          <a:p>
            <a:pPr algn="ctr"/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For Fiscal Year Ended June 30, 2022</a:t>
            </a:r>
          </a:p>
        </p:txBody>
      </p:sp>
    </p:spTree>
    <p:extLst>
      <p:ext uri="{BB962C8B-B14F-4D97-AF65-F5344CB8AC3E}">
        <p14:creationId xmlns:p14="http://schemas.microsoft.com/office/powerpoint/2010/main" val="15508280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chemeClr val="accent5">
                <a:lumMod val="5000"/>
                <a:lumOff val="95000"/>
              </a:schemeClr>
            </a:gs>
            <a:gs pos="100000">
              <a:schemeClr val="accent5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AA66E789-EE48-4960-9DB0-668C67FB33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26" y="0"/>
            <a:ext cx="12156748" cy="1350285"/>
          </a:xfrm>
        </p:spPr>
        <p:txBody>
          <a:bodyPr>
            <a:noAutofit/>
          </a:bodyPr>
          <a:lstStyle/>
          <a:p>
            <a:pPr algn="ctr"/>
            <a:r>
              <a:rPr lang="en-US" sz="32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Single audit overview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DEB49AF2-56FB-454C-87D7-CA2D0F54C56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10440" y="1567538"/>
            <a:ext cx="10856069" cy="5078671"/>
          </a:xfrm>
        </p:spPr>
        <p:txBody>
          <a:bodyPr>
            <a:normAutofit/>
          </a:bodyPr>
          <a:lstStyle/>
          <a:p>
            <a:pPr>
              <a:buClr>
                <a:srgbClr val="0070C0"/>
              </a:buClr>
              <a:buFont typeface="Wingdings" panose="05000000000000000000" pitchFamily="2" charset="2"/>
              <a:buChar char="Ø"/>
            </a:pPr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City is required to have a Single Audit (OMB Circular A-133) performed on its major federal programs pursuant to the audit requirement of Title 2 U.S. Code of Federal Regulations</a:t>
            </a:r>
          </a:p>
          <a:p>
            <a:pPr>
              <a:buClr>
                <a:srgbClr val="0070C0"/>
              </a:buClr>
              <a:buFont typeface="Wingdings" panose="05000000000000000000" pitchFamily="2" charset="2"/>
              <a:buChar char="Ø"/>
            </a:pPr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non-Federal entity that expends $750,000 or more during the non-Federal entity's fiscal year in Federal awards must have a single audit conducted</a:t>
            </a:r>
          </a:p>
          <a:p>
            <a:pPr>
              <a:buClr>
                <a:srgbClr val="0070C0"/>
              </a:buClr>
              <a:buFont typeface="Wingdings" panose="05000000000000000000" pitchFamily="2" charset="2"/>
              <a:buChar char="Ø"/>
            </a:pPr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Report on internal control over financial reporting</a:t>
            </a:r>
          </a:p>
          <a:p>
            <a:pPr>
              <a:buClr>
                <a:srgbClr val="0070C0"/>
              </a:buClr>
              <a:buFont typeface="Wingdings" panose="05000000000000000000" pitchFamily="2" charset="2"/>
              <a:buChar char="Ø"/>
            </a:pPr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Report on compliance and other matters			</a:t>
            </a:r>
            <a:endParaRPr lang="en-US" sz="2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Clr>
                <a:srgbClr val="0070C0"/>
              </a:buClr>
              <a:buFont typeface="Wingdings" panose="05000000000000000000" pitchFamily="2" charset="2"/>
              <a:buChar char="Ø"/>
            </a:pPr>
            <a:endParaRPr 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  <p:pic>
        <p:nvPicPr>
          <p:cNvPr id="6" name="Picture 2">
            <a:extLst>
              <a:ext uri="{FF2B5EF4-FFF2-40B4-BE49-F238E27FC236}">
                <a16:creationId xmlns:a16="http://schemas.microsoft.com/office/drawing/2014/main" id="{23B20202-411F-4E1A-815E-32E901F9B49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94964" y="211791"/>
            <a:ext cx="926125" cy="92670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Slide Number Placeholder 2">
            <a:extLst>
              <a:ext uri="{FF2B5EF4-FFF2-40B4-BE49-F238E27FC236}">
                <a16:creationId xmlns:a16="http://schemas.microsoft.com/office/drawing/2014/main" id="{E7F3BC87-0796-4F52-9DCA-CFEFE975D8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46020" y="6344065"/>
            <a:ext cx="551167" cy="365125"/>
          </a:xfrm>
        </p:spPr>
        <p:txBody>
          <a:bodyPr/>
          <a:lstStyle/>
          <a:p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41263029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chemeClr val="accent5">
                <a:lumMod val="5000"/>
                <a:lumOff val="95000"/>
              </a:schemeClr>
            </a:gs>
            <a:gs pos="100000">
              <a:schemeClr val="accent5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AA66E789-EE48-4960-9DB0-668C67FB33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26" y="0"/>
            <a:ext cx="12156748" cy="1350285"/>
          </a:xfrm>
        </p:spPr>
        <p:txBody>
          <a:bodyPr>
            <a:noAutofit/>
          </a:bodyPr>
          <a:lstStyle/>
          <a:p>
            <a:pPr algn="ctr"/>
            <a:r>
              <a:rPr lang="en-US" sz="32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Federal program expenditures</a:t>
            </a:r>
            <a:br>
              <a:rPr lang="en-US" sz="32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32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FISCAL YEAR 2021-2022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DEB49AF2-56FB-454C-87D7-CA2D0F54C56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10440" y="1567538"/>
            <a:ext cx="10856069" cy="5078671"/>
          </a:xfrm>
        </p:spPr>
        <p:txBody>
          <a:bodyPr>
            <a:normAutofit/>
          </a:bodyPr>
          <a:lstStyle/>
          <a:p>
            <a:pPr marL="0" indent="0">
              <a:buClr>
                <a:srgbClr val="0070C0"/>
              </a:buClr>
              <a:buNone/>
            </a:pPr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Total Expenditures of Major Federal Programs		</a:t>
            </a:r>
            <a:r>
              <a:rPr lang="en-US" sz="2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$8,067,456</a:t>
            </a:r>
            <a:endParaRPr lang="en-US" sz="2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Clr>
                <a:srgbClr val="0070C0"/>
              </a:buClr>
              <a:buNone/>
            </a:pPr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Total Expenditures of Federal Funds			</a:t>
            </a:r>
            <a:r>
              <a:rPr lang="en-US" sz="2800" b="1" u="sng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$9,081,650</a:t>
            </a:r>
          </a:p>
          <a:p>
            <a:pPr marL="0" indent="0">
              <a:buClr>
                <a:srgbClr val="0070C0"/>
              </a:buClr>
              <a:buNone/>
            </a:pPr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% of Total Expenditures of Federal Funds		        </a:t>
            </a:r>
            <a:r>
              <a:rPr lang="en-US" sz="2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88.8%</a:t>
            </a:r>
          </a:p>
          <a:p>
            <a:pPr>
              <a:buClr>
                <a:srgbClr val="0070C0"/>
              </a:buClr>
              <a:buFont typeface="Wingdings" panose="05000000000000000000" pitchFamily="2" charset="2"/>
              <a:buChar char="Ø"/>
            </a:pPr>
            <a:endParaRPr lang="en-US" sz="2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Clr>
                <a:srgbClr val="0070C0"/>
              </a:buClr>
              <a:buFont typeface="Wingdings" panose="05000000000000000000" pitchFamily="2" charset="2"/>
              <a:buChar char="Ø"/>
            </a:pPr>
            <a:endParaRPr 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  <p:pic>
        <p:nvPicPr>
          <p:cNvPr id="6" name="Picture 2">
            <a:extLst>
              <a:ext uri="{FF2B5EF4-FFF2-40B4-BE49-F238E27FC236}">
                <a16:creationId xmlns:a16="http://schemas.microsoft.com/office/drawing/2014/main" id="{23B20202-411F-4E1A-815E-32E901F9B49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94964" y="211791"/>
            <a:ext cx="926125" cy="92670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8EA46E4F-2792-4C37-AAE2-F615B6BCB83D}"/>
              </a:ext>
            </a:extLst>
          </p:cNvPr>
          <p:cNvGraphicFramePr>
            <a:graphicFrameLocks noGrp="1"/>
          </p:cNvGraphicFramePr>
          <p:nvPr/>
        </p:nvGraphicFramePr>
        <p:xfrm>
          <a:off x="1274977" y="3685529"/>
          <a:ext cx="9642046" cy="243332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6215266">
                  <a:extLst>
                    <a:ext uri="{9D8B030D-6E8A-4147-A177-3AD203B41FA5}">
                      <a16:colId xmlns:a16="http://schemas.microsoft.com/office/drawing/2014/main" val="4136540498"/>
                    </a:ext>
                  </a:extLst>
                </a:gridCol>
                <a:gridCol w="1757778">
                  <a:extLst>
                    <a:ext uri="{9D8B030D-6E8A-4147-A177-3AD203B41FA5}">
                      <a16:colId xmlns:a16="http://schemas.microsoft.com/office/drawing/2014/main" val="3602937550"/>
                    </a:ext>
                  </a:extLst>
                </a:gridCol>
                <a:gridCol w="1669002">
                  <a:extLst>
                    <a:ext uri="{9D8B030D-6E8A-4147-A177-3AD203B41FA5}">
                      <a16:colId xmlns:a16="http://schemas.microsoft.com/office/drawing/2014/main" val="215217439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Audit of Major Federal Programs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 Federal Expenditures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% of Total Federal Exp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376419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Community Development Block Grant (CDBG)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$401,683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4.4%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667628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Federal Transit - FTA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$5,721,502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63%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237624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Aging Program – Seniors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$826,492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9.1%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97036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Child Care &amp; Development Fund – Family Child Care</a:t>
                      </a:r>
                    </a:p>
                  </a:txBody>
                  <a:tcPr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$1,117,779</a:t>
                      </a:r>
                    </a:p>
                  </a:txBody>
                  <a:tcPr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12.3%</a:t>
                      </a:r>
                    </a:p>
                  </a:txBody>
                  <a:tcPr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249726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en-US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 Major Federal Programs</a:t>
                      </a:r>
                    </a:p>
                  </a:txBody>
                  <a:tcP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$8,067,456</a:t>
                      </a:r>
                    </a:p>
                  </a:txBody>
                  <a:tcP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88.8%</a:t>
                      </a:r>
                    </a:p>
                  </a:txBody>
                  <a:tcP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129535358"/>
                  </a:ext>
                </a:extLst>
              </a:tr>
            </a:tbl>
          </a:graphicData>
        </a:graphic>
      </p:graphicFrame>
      <p:sp>
        <p:nvSpPr>
          <p:cNvPr id="7" name="Slide Number Placeholder 2">
            <a:extLst>
              <a:ext uri="{FF2B5EF4-FFF2-40B4-BE49-F238E27FC236}">
                <a16:creationId xmlns:a16="http://schemas.microsoft.com/office/drawing/2014/main" id="{E7F3BC87-0796-4F52-9DCA-CFEFE975D8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46020" y="6344065"/>
            <a:ext cx="551167" cy="365125"/>
          </a:xfrm>
        </p:spPr>
        <p:txBody>
          <a:bodyPr/>
          <a:lstStyle/>
          <a:p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70531188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chemeClr val="accent5">
                <a:lumMod val="5000"/>
                <a:lumOff val="95000"/>
              </a:schemeClr>
            </a:gs>
            <a:gs pos="100000">
              <a:schemeClr val="accent5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7927B1A1-B6D0-4EDE-B834-AD8A11D4DE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26" y="0"/>
            <a:ext cx="12156748" cy="1350285"/>
          </a:xfrm>
        </p:spPr>
        <p:txBody>
          <a:bodyPr>
            <a:noAutofit/>
          </a:bodyPr>
          <a:lstStyle/>
          <a:p>
            <a:pPr algn="ctr"/>
            <a:r>
              <a:rPr lang="en-US" sz="32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audit process</a:t>
            </a:r>
            <a:br>
              <a:rPr lang="en-US" sz="32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32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FISCAL YEAR 2021-2022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F38ADAD5-8477-4628-865D-267E7EB1BB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6848" y="1554567"/>
            <a:ext cx="11114841" cy="5091642"/>
          </a:xfrm>
        </p:spPr>
        <p:txBody>
          <a:bodyPr>
            <a:normAutofit/>
          </a:bodyPr>
          <a:lstStyle/>
          <a:p>
            <a:pPr>
              <a:buClr>
                <a:srgbClr val="0070C0"/>
              </a:buClr>
              <a:buFont typeface="Wingdings" panose="05000000000000000000" pitchFamily="2" charset="2"/>
              <a:buChar char="Ø"/>
            </a:pPr>
            <a:r>
              <a:rPr lang="en-US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Audit to test for </a:t>
            </a:r>
          </a:p>
          <a:p>
            <a:pPr lvl="2">
              <a:buClr>
                <a:srgbClr val="0070C0"/>
              </a:buClr>
              <a:buFont typeface="Wingdings" panose="05000000000000000000" pitchFamily="2" charset="2"/>
              <a:buChar char="Ø"/>
            </a:pPr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Internal Control &amp; Compliance</a:t>
            </a:r>
          </a:p>
          <a:p>
            <a:pPr>
              <a:buClr>
                <a:srgbClr val="0070C0"/>
              </a:buClr>
              <a:buFont typeface="Wingdings" panose="05000000000000000000" pitchFamily="2" charset="2"/>
              <a:buChar char="Ø"/>
            </a:pPr>
            <a:r>
              <a:rPr lang="en-US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Expenditure samples: 174 invoices &amp; checks, 85 payroll, 2 procurements </a:t>
            </a:r>
          </a:p>
          <a:p>
            <a:pPr>
              <a:buClr>
                <a:srgbClr val="0070C0"/>
              </a:buClr>
              <a:buFont typeface="Wingdings" panose="05000000000000000000" pitchFamily="2" charset="2"/>
              <a:buChar char="Ø"/>
            </a:pPr>
            <a:r>
              <a:rPr lang="en-US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Revenue samples: 144 receipts and bank statements</a:t>
            </a:r>
          </a:p>
          <a:p>
            <a:pPr>
              <a:buClr>
                <a:srgbClr val="0070C0"/>
              </a:buClr>
              <a:buFont typeface="Wingdings" panose="05000000000000000000" pitchFamily="2" charset="2"/>
              <a:buChar char="Ø"/>
            </a:pPr>
            <a:r>
              <a:rPr lang="en-US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Time frame: 2-week period (February 13</a:t>
            </a:r>
            <a:r>
              <a:rPr lang="en-US" sz="3200" baseline="30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– February 24</a:t>
            </a:r>
            <a:r>
              <a:rPr lang="en-US" sz="3200" baseline="30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>
              <a:buClr>
                <a:srgbClr val="0070C0"/>
              </a:buClr>
              <a:buFont typeface="Wingdings" panose="05000000000000000000" pitchFamily="2" charset="2"/>
              <a:buChar char="Ø"/>
            </a:pPr>
            <a:r>
              <a:rPr lang="en-US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Audit Results: </a:t>
            </a:r>
            <a:r>
              <a:rPr lang="en-US" sz="3200" b="1" u="sng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 Findings</a:t>
            </a:r>
            <a:endParaRPr lang="en-US" sz="3200" dirty="0">
              <a:solidFill>
                <a:schemeClr val="tx1"/>
              </a:solidFill>
            </a:endParaRPr>
          </a:p>
          <a:p>
            <a:pPr lvl="1"/>
            <a:endParaRPr lang="en-US" dirty="0"/>
          </a:p>
        </p:txBody>
      </p:sp>
      <p:pic>
        <p:nvPicPr>
          <p:cNvPr id="12" name="Picture 2">
            <a:extLst>
              <a:ext uri="{FF2B5EF4-FFF2-40B4-BE49-F238E27FC236}">
                <a16:creationId xmlns:a16="http://schemas.microsoft.com/office/drawing/2014/main" id="{490D6577-4DEB-4303-8ACE-E24D5B840E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94964" y="211791"/>
            <a:ext cx="926125" cy="92670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Slide Number Placeholder 2">
            <a:extLst>
              <a:ext uri="{FF2B5EF4-FFF2-40B4-BE49-F238E27FC236}">
                <a16:creationId xmlns:a16="http://schemas.microsoft.com/office/drawing/2014/main" id="{8D4C1015-5FA6-4D80-858F-7EDBEDCD47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46020" y="6344065"/>
            <a:ext cx="551167" cy="365125"/>
          </a:xfrm>
        </p:spPr>
        <p:txBody>
          <a:bodyPr/>
          <a:lstStyle/>
          <a:p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24130638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chemeClr val="accent5">
                <a:lumMod val="5000"/>
                <a:lumOff val="95000"/>
              </a:schemeClr>
            </a:gs>
            <a:gs pos="100000">
              <a:schemeClr val="accent5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7927B1A1-B6D0-4EDE-B834-AD8A11D4DE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26" y="0"/>
            <a:ext cx="12156748" cy="1350285"/>
          </a:xfrm>
        </p:spPr>
        <p:txBody>
          <a:bodyPr>
            <a:noAutofit/>
          </a:bodyPr>
          <a:lstStyle/>
          <a:p>
            <a:pPr algn="ctr"/>
            <a:r>
              <a:rPr lang="en-US" sz="32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Finding #1 &amp; #2</a:t>
            </a:r>
            <a:br>
              <a:rPr lang="en-US" sz="32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32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FISCAL YEAR 2021-2022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F38ADAD5-8477-4628-865D-267E7EB1BB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8187" y="1617548"/>
            <a:ext cx="11114841" cy="5091642"/>
          </a:xfrm>
        </p:spPr>
        <p:txBody>
          <a:bodyPr>
            <a:normAutofit fontScale="70000" lnSpcReduction="20000"/>
          </a:bodyPr>
          <a:lstStyle/>
          <a:p>
            <a:pPr marL="0" indent="0">
              <a:buClr>
                <a:srgbClr val="0070C0"/>
              </a:buClr>
              <a:buNone/>
            </a:pPr>
            <a:r>
              <a:rPr lang="en-US" sz="3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Finding #1</a:t>
            </a:r>
            <a:r>
              <a:rPr lang="en-US" sz="3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sz="3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Allowable Cost/Cost Principles</a:t>
            </a:r>
          </a:p>
          <a:p>
            <a:pPr lvl="2">
              <a:buClr>
                <a:srgbClr val="0070C0"/>
              </a:buClr>
              <a:buFont typeface="Wingdings" panose="05000000000000000000" pitchFamily="2" charset="2"/>
              <a:buChar char="Ø"/>
            </a:pPr>
            <a:r>
              <a:rPr lang="en-US" sz="29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Cause: </a:t>
            </a:r>
            <a:r>
              <a:rPr lang="en-US" sz="29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CDBG - Internal Control and Compliance over Payroll Expenditures</a:t>
            </a:r>
          </a:p>
          <a:p>
            <a:pPr lvl="2">
              <a:buClr>
                <a:srgbClr val="0070C0"/>
              </a:buClr>
              <a:buFont typeface="Wingdings" panose="05000000000000000000" pitchFamily="2" charset="2"/>
              <a:buChar char="Ø"/>
            </a:pPr>
            <a:r>
              <a:rPr lang="en-US" sz="29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Corrective Action Plan: </a:t>
            </a:r>
            <a:r>
              <a:rPr lang="en-US" sz="29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City will incorporate the Uniform Guidance requirements into its existing grant policies and procedures to ensure the City is in compliance with the Uniform Guidance</a:t>
            </a:r>
          </a:p>
          <a:p>
            <a:pPr lvl="2">
              <a:buClr>
                <a:srgbClr val="0070C0"/>
              </a:buClr>
              <a:buFont typeface="Wingdings" panose="05000000000000000000" pitchFamily="2" charset="2"/>
              <a:buChar char="Ø"/>
            </a:pPr>
            <a:r>
              <a:rPr lang="en-US" sz="29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Responsible Person: </a:t>
            </a:r>
            <a:r>
              <a:rPr lang="en-US" sz="29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Corrective Action Staff</a:t>
            </a:r>
          </a:p>
          <a:p>
            <a:pPr lvl="2">
              <a:buClr>
                <a:srgbClr val="0070C0"/>
              </a:buClr>
              <a:buFont typeface="Wingdings" panose="05000000000000000000" pitchFamily="2" charset="2"/>
              <a:buChar char="Ø"/>
            </a:pPr>
            <a:r>
              <a:rPr lang="en-US" sz="29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Expected Implementation Date: </a:t>
            </a:r>
            <a:r>
              <a:rPr lang="en-US" sz="29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July 1, 2023</a:t>
            </a:r>
          </a:p>
          <a:p>
            <a:pPr>
              <a:buClr>
                <a:srgbClr val="0070C0"/>
              </a:buClr>
              <a:buFont typeface="Wingdings" panose="05000000000000000000" pitchFamily="2" charset="2"/>
              <a:buChar char="Ø"/>
            </a:pPr>
            <a:endParaRPr lang="en-US" sz="13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Clr>
                <a:srgbClr val="0070C0"/>
              </a:buClr>
              <a:buNone/>
            </a:pPr>
            <a:r>
              <a:rPr lang="en-US" sz="3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Finding #2</a:t>
            </a:r>
            <a:r>
              <a:rPr lang="en-US" sz="3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sz="3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Cash Management</a:t>
            </a:r>
          </a:p>
          <a:p>
            <a:pPr lvl="2">
              <a:buClr>
                <a:srgbClr val="0070C0"/>
              </a:buClr>
              <a:buFont typeface="Wingdings" panose="05000000000000000000" pitchFamily="2" charset="2"/>
              <a:buChar char="Ø"/>
            </a:pPr>
            <a:r>
              <a:rPr lang="en-US" sz="2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Cause: </a:t>
            </a:r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CDBG - Internal Control and Compliance over Drawdown Requests </a:t>
            </a:r>
          </a:p>
          <a:p>
            <a:pPr lvl="2">
              <a:buClr>
                <a:srgbClr val="0070C0"/>
              </a:buClr>
              <a:buFont typeface="Wingdings" panose="05000000000000000000" pitchFamily="2" charset="2"/>
              <a:buChar char="Ø"/>
            </a:pPr>
            <a:r>
              <a:rPr lang="en-US" sz="2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Corrective Action Plan: </a:t>
            </a:r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City will follow its grant management policies and procedures to ensure drawdown requests are submitted and prepared in a timely manner</a:t>
            </a:r>
          </a:p>
          <a:p>
            <a:pPr lvl="2">
              <a:buClr>
                <a:srgbClr val="0070C0"/>
              </a:buClr>
              <a:buFont typeface="Wingdings" panose="05000000000000000000" pitchFamily="2" charset="2"/>
              <a:buChar char="Ø"/>
            </a:pPr>
            <a:r>
              <a:rPr lang="en-US" sz="3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Responsible Person: </a:t>
            </a:r>
            <a:r>
              <a:rPr lang="en-US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Corrective Action Staff</a:t>
            </a:r>
          </a:p>
          <a:p>
            <a:pPr lvl="2">
              <a:buClr>
                <a:srgbClr val="0070C0"/>
              </a:buClr>
              <a:buFont typeface="Wingdings" panose="05000000000000000000" pitchFamily="2" charset="2"/>
              <a:buChar char="Ø"/>
            </a:pPr>
            <a:r>
              <a:rPr lang="en-US" sz="3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Expected Implementation Date: </a:t>
            </a:r>
            <a:r>
              <a:rPr lang="en-US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July 1, 2023</a:t>
            </a:r>
          </a:p>
        </p:txBody>
      </p:sp>
      <p:pic>
        <p:nvPicPr>
          <p:cNvPr id="12" name="Picture 2">
            <a:extLst>
              <a:ext uri="{FF2B5EF4-FFF2-40B4-BE49-F238E27FC236}">
                <a16:creationId xmlns:a16="http://schemas.microsoft.com/office/drawing/2014/main" id="{490D6577-4DEB-4303-8ACE-E24D5B840E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94964" y="211791"/>
            <a:ext cx="926125" cy="92670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Slide Number Placeholder 2">
            <a:extLst>
              <a:ext uri="{FF2B5EF4-FFF2-40B4-BE49-F238E27FC236}">
                <a16:creationId xmlns:a16="http://schemas.microsoft.com/office/drawing/2014/main" id="{8D4C1015-5FA6-4D80-858F-7EDBEDCD47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46020" y="6344065"/>
            <a:ext cx="551167" cy="365125"/>
          </a:xfrm>
        </p:spPr>
        <p:txBody>
          <a:bodyPr/>
          <a:lstStyle/>
          <a:p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16993990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chemeClr val="accent5">
                <a:lumMod val="5000"/>
                <a:lumOff val="95000"/>
              </a:schemeClr>
            </a:gs>
            <a:gs pos="100000">
              <a:schemeClr val="accent5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7927B1A1-B6D0-4EDE-B834-AD8A11D4DE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26" y="0"/>
            <a:ext cx="12156748" cy="1350285"/>
          </a:xfrm>
        </p:spPr>
        <p:txBody>
          <a:bodyPr>
            <a:noAutofit/>
          </a:bodyPr>
          <a:lstStyle/>
          <a:p>
            <a:pPr algn="ctr"/>
            <a:r>
              <a:rPr lang="en-US" sz="32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Finding #3 &amp; #4</a:t>
            </a:r>
            <a:br>
              <a:rPr lang="en-US" sz="32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32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FISCAL YEAR 2021-2022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F38ADAD5-8477-4628-865D-267E7EB1BB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4407" y="1617548"/>
            <a:ext cx="11114841" cy="5091642"/>
          </a:xfrm>
        </p:spPr>
        <p:txBody>
          <a:bodyPr>
            <a:normAutofit fontScale="77500" lnSpcReduction="20000"/>
          </a:bodyPr>
          <a:lstStyle/>
          <a:p>
            <a:pPr marL="0" indent="0">
              <a:buClr>
                <a:srgbClr val="0070C0"/>
              </a:buClr>
              <a:buNone/>
            </a:pPr>
            <a:r>
              <a:rPr lang="en-US" sz="31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Finding #3</a:t>
            </a:r>
            <a:r>
              <a:rPr lang="en-US" sz="3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sz="31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Cash Management</a:t>
            </a:r>
          </a:p>
          <a:p>
            <a:pPr lvl="2">
              <a:buClr>
                <a:srgbClr val="0070C0"/>
              </a:buClr>
              <a:buFont typeface="Wingdings" panose="05000000000000000000" pitchFamily="2" charset="2"/>
              <a:buChar char="Ø"/>
            </a:pPr>
            <a:r>
              <a:rPr lang="en-US" sz="2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Cause: </a:t>
            </a:r>
            <a:r>
              <a:rPr lang="en-US" sz="2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DOJ – Edward Byrne Memorial Justice Assistance Grant - Internal Control and Compliance over Reimbursement Requests and Close Outs</a:t>
            </a:r>
          </a:p>
          <a:p>
            <a:pPr lvl="2">
              <a:buClr>
                <a:srgbClr val="0070C0"/>
              </a:buClr>
              <a:buFont typeface="Wingdings" panose="05000000000000000000" pitchFamily="2" charset="2"/>
              <a:buChar char="Ø"/>
            </a:pPr>
            <a:r>
              <a:rPr lang="en-US" sz="2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Corrective Action Plan: </a:t>
            </a:r>
            <a:r>
              <a:rPr lang="en-US" sz="2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City will follow its grant management policies to ensure close outs are submitted and prepared in a timely manner and monitor all grant agreements to ensure the grant is received or performance requirement is met</a:t>
            </a:r>
          </a:p>
          <a:p>
            <a:pPr lvl="2">
              <a:buClr>
                <a:srgbClr val="0070C0"/>
              </a:buClr>
              <a:buFont typeface="Wingdings" panose="05000000000000000000" pitchFamily="2" charset="2"/>
              <a:buChar char="Ø"/>
            </a:pPr>
            <a:r>
              <a:rPr lang="en-US" sz="2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Responsible Person: </a:t>
            </a:r>
            <a:r>
              <a:rPr lang="en-US" sz="2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Corrective Action Staff</a:t>
            </a:r>
          </a:p>
          <a:p>
            <a:pPr lvl="2">
              <a:buClr>
                <a:srgbClr val="0070C0"/>
              </a:buClr>
              <a:buFont typeface="Wingdings" panose="05000000000000000000" pitchFamily="2" charset="2"/>
              <a:buChar char="Ø"/>
            </a:pPr>
            <a:r>
              <a:rPr lang="en-US" sz="2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Expected Implementation Date: </a:t>
            </a:r>
            <a:r>
              <a:rPr lang="en-US" sz="2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July 1, 2023</a:t>
            </a:r>
          </a:p>
          <a:p>
            <a:pPr lvl="2">
              <a:buClr>
                <a:srgbClr val="0070C0"/>
              </a:buClr>
              <a:buFont typeface="Wingdings" panose="05000000000000000000" pitchFamily="2" charset="2"/>
              <a:buChar char="Ø"/>
            </a:pPr>
            <a:endParaRPr lang="en-US" sz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Clr>
                <a:srgbClr val="0070C0"/>
              </a:buClr>
              <a:buNone/>
            </a:pPr>
            <a:r>
              <a:rPr lang="en-US" sz="31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Finding #4</a:t>
            </a:r>
            <a:r>
              <a:rPr lang="en-US" sz="3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sz="31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Reporting</a:t>
            </a:r>
          </a:p>
          <a:p>
            <a:pPr lvl="2">
              <a:buClr>
                <a:srgbClr val="0070C0"/>
              </a:buClr>
              <a:buFont typeface="Wingdings" panose="05000000000000000000" pitchFamily="2" charset="2"/>
              <a:buChar char="Ø"/>
            </a:pPr>
            <a:r>
              <a:rPr lang="en-US" sz="2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Cause: </a:t>
            </a:r>
            <a:r>
              <a:rPr lang="en-US" sz="2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CDBG - Internal Control and Compliance over Reporting</a:t>
            </a:r>
          </a:p>
          <a:p>
            <a:pPr lvl="2">
              <a:buClr>
                <a:srgbClr val="0070C0"/>
              </a:buClr>
              <a:buFont typeface="Wingdings" panose="05000000000000000000" pitchFamily="2" charset="2"/>
              <a:buChar char="Ø"/>
            </a:pPr>
            <a:r>
              <a:rPr lang="en-US" sz="2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Corrective Action Plan: </a:t>
            </a:r>
            <a:r>
              <a:rPr lang="en-US" sz="2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City will follow its grant management policies to ensure the reporting requirements are met in a timely manner</a:t>
            </a:r>
          </a:p>
          <a:p>
            <a:pPr lvl="2">
              <a:buClr>
                <a:srgbClr val="0070C0"/>
              </a:buClr>
              <a:buFont typeface="Wingdings" panose="05000000000000000000" pitchFamily="2" charset="2"/>
              <a:buChar char="Ø"/>
            </a:pPr>
            <a:r>
              <a:rPr lang="en-US" sz="2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Responsible Person:</a:t>
            </a:r>
            <a:r>
              <a:rPr lang="en-US" sz="2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Corrective Action Staff</a:t>
            </a:r>
          </a:p>
          <a:p>
            <a:pPr lvl="2">
              <a:buClr>
                <a:srgbClr val="0070C0"/>
              </a:buClr>
              <a:buFont typeface="Wingdings" panose="05000000000000000000" pitchFamily="2" charset="2"/>
              <a:buChar char="Ø"/>
            </a:pPr>
            <a:r>
              <a:rPr lang="en-US" sz="2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Expected Implementation Date: </a:t>
            </a:r>
            <a:r>
              <a:rPr lang="en-US" sz="2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July 1, 2023</a:t>
            </a:r>
          </a:p>
        </p:txBody>
      </p:sp>
      <p:pic>
        <p:nvPicPr>
          <p:cNvPr id="12" name="Picture 2">
            <a:extLst>
              <a:ext uri="{FF2B5EF4-FFF2-40B4-BE49-F238E27FC236}">
                <a16:creationId xmlns:a16="http://schemas.microsoft.com/office/drawing/2014/main" id="{490D6577-4DEB-4303-8ACE-E24D5B840E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94964" y="211791"/>
            <a:ext cx="926125" cy="92670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Slide Number Placeholder 2">
            <a:extLst>
              <a:ext uri="{FF2B5EF4-FFF2-40B4-BE49-F238E27FC236}">
                <a16:creationId xmlns:a16="http://schemas.microsoft.com/office/drawing/2014/main" id="{8D4C1015-5FA6-4D80-858F-7EDBEDCD47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46020" y="6344065"/>
            <a:ext cx="551167" cy="365125"/>
          </a:xfrm>
        </p:spPr>
        <p:txBody>
          <a:bodyPr/>
          <a:lstStyle/>
          <a:p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val="12198338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chemeClr val="accent5">
                <a:lumMod val="5000"/>
                <a:lumOff val="95000"/>
              </a:schemeClr>
            </a:gs>
            <a:gs pos="100000">
              <a:schemeClr val="accent5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7927B1A1-B6D0-4EDE-B834-AD8A11D4DE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26" y="0"/>
            <a:ext cx="12156748" cy="1350285"/>
          </a:xfrm>
        </p:spPr>
        <p:txBody>
          <a:bodyPr>
            <a:noAutofit/>
          </a:bodyPr>
          <a:lstStyle/>
          <a:p>
            <a:pPr algn="ctr"/>
            <a:r>
              <a:rPr lang="en-US" sz="32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Potential financial impact </a:t>
            </a:r>
            <a:br>
              <a:rPr lang="en-US" sz="32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32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to general fund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F38ADAD5-8477-4628-865D-267E7EB1BB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4407" y="1617548"/>
            <a:ext cx="11114841" cy="5091642"/>
          </a:xfrm>
        </p:spPr>
        <p:txBody>
          <a:bodyPr>
            <a:normAutofit/>
          </a:bodyPr>
          <a:lstStyle/>
          <a:p>
            <a:pPr marL="0" indent="0">
              <a:buClr>
                <a:srgbClr val="0070C0"/>
              </a:buClr>
              <a:buNone/>
            </a:pPr>
            <a:r>
              <a:rPr lang="en-US" sz="2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Potential Financial Impact to General Fund</a:t>
            </a:r>
          </a:p>
          <a:p>
            <a:pPr lvl="2">
              <a:buClr>
                <a:srgbClr val="0070C0"/>
              </a:buClr>
              <a:buFont typeface="Wingdings" panose="05000000000000000000" pitchFamily="2" charset="2"/>
              <a:buChar char="Ø"/>
            </a:pPr>
            <a:r>
              <a:rPr lang="en-US" sz="2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Exact amount to be determined base on a comprehensive assessment of the City’s CDBG program, however below is the current impact </a:t>
            </a:r>
          </a:p>
          <a:p>
            <a:pPr lvl="2">
              <a:buClr>
                <a:srgbClr val="0070C0"/>
              </a:buClr>
              <a:buFont typeface="Wingdings" panose="05000000000000000000" pitchFamily="2" charset="2"/>
              <a:buChar char="Ø"/>
            </a:pPr>
            <a:r>
              <a:rPr lang="en-US" sz="2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 Fiscal Year 2022-23</a:t>
            </a:r>
            <a:r>
              <a:rPr lang="en-US" sz="2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sz="2200" b="1" dirty="0">
                <a:solidFill>
                  <a:schemeClr val="tx1"/>
                </a:solidFill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$456,386</a:t>
            </a:r>
            <a:r>
              <a:rPr lang="en-US" sz="2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originally budgeted under CDBG will be reclassified to General Fund budget</a:t>
            </a:r>
          </a:p>
          <a:p>
            <a:pPr lvl="2">
              <a:buClr>
                <a:srgbClr val="0070C0"/>
              </a:buClr>
              <a:buFont typeface="Wingdings" panose="05000000000000000000" pitchFamily="2" charset="2"/>
              <a:buChar char="Ø"/>
            </a:pPr>
            <a:r>
              <a:rPr lang="en-US" sz="2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 Fiscal Year 2023-24</a:t>
            </a:r>
            <a:r>
              <a:rPr lang="en-US" sz="2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sz="2200" b="1" dirty="0">
                <a:solidFill>
                  <a:schemeClr val="tx1"/>
                </a:solidFill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$481,160</a:t>
            </a:r>
            <a:r>
              <a:rPr lang="en-US" sz="2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originally budgeted under CDBG will be reclassified to General Fund budget</a:t>
            </a:r>
          </a:p>
          <a:p>
            <a:pPr marL="457200" lvl="2" indent="0">
              <a:buClr>
                <a:srgbClr val="0070C0"/>
              </a:buClr>
              <a:buNone/>
            </a:pPr>
            <a:endParaRPr lang="en-US" sz="2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lvl="2" indent="0">
              <a:buClr>
                <a:srgbClr val="0070C0"/>
              </a:buClr>
              <a:buNone/>
            </a:pPr>
            <a:endParaRPr lang="en-US" sz="2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2" name="Picture 2">
            <a:extLst>
              <a:ext uri="{FF2B5EF4-FFF2-40B4-BE49-F238E27FC236}">
                <a16:creationId xmlns:a16="http://schemas.microsoft.com/office/drawing/2014/main" id="{490D6577-4DEB-4303-8ACE-E24D5B840E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94964" y="211791"/>
            <a:ext cx="926125" cy="92670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Slide Number Placeholder 2">
            <a:extLst>
              <a:ext uri="{FF2B5EF4-FFF2-40B4-BE49-F238E27FC236}">
                <a16:creationId xmlns:a16="http://schemas.microsoft.com/office/drawing/2014/main" id="{8D4C1015-5FA6-4D80-858F-7EDBEDCD47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46020" y="6344065"/>
            <a:ext cx="551167" cy="365125"/>
          </a:xfrm>
        </p:spPr>
        <p:txBody>
          <a:bodyPr/>
          <a:lstStyle/>
          <a:p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7</a:t>
            </a:r>
          </a:p>
        </p:txBody>
      </p:sp>
    </p:spTree>
    <p:extLst>
      <p:ext uri="{BB962C8B-B14F-4D97-AF65-F5344CB8AC3E}">
        <p14:creationId xmlns:p14="http://schemas.microsoft.com/office/powerpoint/2010/main" val="341063672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chemeClr val="accent5">
                <a:lumMod val="5000"/>
                <a:lumOff val="95000"/>
              </a:schemeClr>
            </a:gs>
            <a:gs pos="100000">
              <a:schemeClr val="accent5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DEB49AF2-56FB-454C-87D7-CA2D0F54C56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9574" y="1474528"/>
            <a:ext cx="10856069" cy="5078671"/>
          </a:xfrm>
        </p:spPr>
        <p:txBody>
          <a:bodyPr>
            <a:normAutofit/>
          </a:bodyPr>
          <a:lstStyle/>
          <a:p>
            <a:pPr marL="0" indent="0">
              <a:buClr>
                <a:srgbClr val="0070C0"/>
              </a:buClr>
              <a:buNone/>
            </a:pPr>
            <a:endParaRPr lang="en-US" sz="28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Clr>
                <a:srgbClr val="0070C0"/>
              </a:buClr>
              <a:buNone/>
            </a:pPr>
            <a:endParaRPr lang="en-US" sz="28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Clr>
                <a:srgbClr val="0070C0"/>
              </a:buClr>
              <a:buNone/>
            </a:pPr>
            <a:endParaRPr lang="en-US" sz="28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Clr>
                <a:srgbClr val="0070C0"/>
              </a:buClr>
              <a:buNone/>
            </a:pPr>
            <a:endParaRPr lang="en-US" sz="28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Clr>
                <a:srgbClr val="0070C0"/>
              </a:buClr>
              <a:buNone/>
            </a:pPr>
            <a:endParaRPr lang="en-US" sz="28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Clr>
                <a:srgbClr val="0070C0"/>
              </a:buClr>
              <a:buNone/>
            </a:pPr>
            <a:endParaRPr lang="en-US" sz="28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endParaRPr lang="en-US" dirty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9318133-BF33-EA89-EC25-DF9D5FBEF817}"/>
              </a:ext>
            </a:extLst>
          </p:cNvPr>
          <p:cNvSpPr txBox="1">
            <a:spLocks/>
          </p:cNvSpPr>
          <p:nvPr/>
        </p:nvSpPr>
        <p:spPr>
          <a:xfrm>
            <a:off x="1600199" y="2927127"/>
            <a:ext cx="8991600" cy="1645920"/>
          </a:xfrm>
          <a:prstGeom prst="rect">
            <a:avLst/>
          </a:prstGeom>
          <a:solidFill>
            <a:schemeClr val="bg1"/>
          </a:solidFill>
          <a:ln w="31750" cap="sq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txBody>
          <a:bodyPr vert="horz" lIns="182880" tIns="182880" rIns="182880" bIns="18288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 cap="all" spc="20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b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SINGLE AUDIT REPORT</a:t>
            </a:r>
            <a:br>
              <a:rPr lang="en-US" sz="4000" b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4000" b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FISCAL YEAR 2021-2022</a:t>
            </a:r>
            <a:endParaRPr 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B606BDF-C1C8-12F3-3114-39AD967209AD}"/>
              </a:ext>
            </a:extLst>
          </p:cNvPr>
          <p:cNvSpPr txBox="1"/>
          <p:nvPr/>
        </p:nvSpPr>
        <p:spPr>
          <a:xfrm>
            <a:off x="3193469" y="724717"/>
            <a:ext cx="559356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>
                <a:latin typeface="Arial" panose="020B0604020202020204" pitchFamily="34" charset="0"/>
                <a:cs typeface="Arial" panose="020B0604020202020204" pitchFamily="34" charset="0"/>
              </a:rPr>
              <a:t>CITY OF GARDENA</a:t>
            </a:r>
          </a:p>
        </p:txBody>
      </p:sp>
      <p:pic>
        <p:nvPicPr>
          <p:cNvPr id="13" name="Picture 2">
            <a:extLst>
              <a:ext uri="{FF2B5EF4-FFF2-40B4-BE49-F238E27FC236}">
                <a16:creationId xmlns:a16="http://schemas.microsoft.com/office/drawing/2014/main" id="{82E97BB8-B583-A6E7-0BC7-C01A8F597A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337513" y="1494158"/>
            <a:ext cx="1305478" cy="130629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Subtitle 2">
            <a:extLst>
              <a:ext uri="{FF2B5EF4-FFF2-40B4-BE49-F238E27FC236}">
                <a16:creationId xmlns:a16="http://schemas.microsoft.com/office/drawing/2014/main" id="{2829DCB6-5F5B-A9DA-D17C-663C6F3A9155}"/>
              </a:ext>
            </a:extLst>
          </p:cNvPr>
          <p:cNvSpPr txBox="1">
            <a:spLocks/>
          </p:cNvSpPr>
          <p:nvPr/>
        </p:nvSpPr>
        <p:spPr>
          <a:xfrm>
            <a:off x="2589446" y="4826406"/>
            <a:ext cx="6801612" cy="123989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144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1430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312863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84313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5735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82775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City Council Meeting </a:t>
            </a:r>
          </a:p>
          <a:p>
            <a:pPr marL="0" indent="0" algn="ctr">
              <a:buNone/>
            </a:pPr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March 28, 2023</a:t>
            </a:r>
          </a:p>
        </p:txBody>
      </p:sp>
    </p:spTree>
    <p:extLst>
      <p:ext uri="{BB962C8B-B14F-4D97-AF65-F5344CB8AC3E}">
        <p14:creationId xmlns:p14="http://schemas.microsoft.com/office/powerpoint/2010/main" val="3291824609"/>
      </p:ext>
    </p:extLst>
  </p:cSld>
  <p:clrMapOvr>
    <a:masterClrMapping/>
  </p:clrMapOvr>
</p:sld>
</file>

<file path=ppt/theme/theme1.xml><?xml version="1.0" encoding="utf-8"?>
<a:theme xmlns:a="http://schemas.openxmlformats.org/drawingml/2006/main" name="Parcel">
  <a:themeElements>
    <a:clrScheme name="Parcel">
      <a:dk1>
        <a:srgbClr val="000000"/>
      </a:dk1>
      <a:lt1>
        <a:srgbClr val="FFFFFF"/>
      </a:lt1>
      <a:dk2>
        <a:srgbClr val="4A5356"/>
      </a:dk2>
      <a:lt2>
        <a:srgbClr val="E8E3CE"/>
      </a:lt2>
      <a:accent1>
        <a:srgbClr val="F6A21D"/>
      </a:accent1>
      <a:accent2>
        <a:srgbClr val="9BAFB5"/>
      </a:accent2>
      <a:accent3>
        <a:srgbClr val="C96731"/>
      </a:accent3>
      <a:accent4>
        <a:srgbClr val="9CA383"/>
      </a:accent4>
      <a:accent5>
        <a:srgbClr val="87795D"/>
      </a:accent5>
      <a:accent6>
        <a:srgbClr val="A0988C"/>
      </a:accent6>
      <a:hlink>
        <a:srgbClr val="00B0F0"/>
      </a:hlink>
      <a:folHlink>
        <a:srgbClr val="738F97"/>
      </a:folHlink>
    </a:clrScheme>
    <a:fontScheme name="Parcel">
      <a:maj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Parcel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107000"/>
                <a:lumMod val="103000"/>
              </a:schemeClr>
            </a:gs>
            <a:gs pos="100000">
              <a:schemeClr val="phClr">
                <a:tint val="82000"/>
                <a:satMod val="109000"/>
                <a:lumMod val="103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7000"/>
                <a:satMod val="100000"/>
                <a:lumMod val="102000"/>
              </a:schemeClr>
            </a:gs>
            <a:gs pos="50000">
              <a:schemeClr val="phClr">
                <a:shade val="100000"/>
                <a:satMod val="103000"/>
                <a:lumMod val="100000"/>
              </a:schemeClr>
            </a:gs>
            <a:gs pos="100000">
              <a:schemeClr val="phClr">
                <a:shade val="93000"/>
                <a:satMod val="11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5880" dist="1524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prstMaterial="dkEdge">
            <a:bevelT w="0" h="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7000"/>
                <a:shade val="100000"/>
                <a:satMod val="185000"/>
                <a:lumMod val="120000"/>
              </a:schemeClr>
            </a:gs>
            <a:gs pos="100000">
              <a:schemeClr val="phClr">
                <a:tint val="96000"/>
                <a:shade val="95000"/>
                <a:satMod val="215000"/>
                <a:lumMod val="80000"/>
              </a:schemeClr>
            </a:gs>
          </a:gsLst>
          <a:path path="circle">
            <a:fillToRect l="50000" t="55000" r="125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cel" id="{8BEC4385-4EB9-4D53-BFB5-0EA123736B6D}" vid="{71C241A9-A460-4AD1-916F-25308628A5BC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ediaServiceKeyPoints xmlns="71af3243-3dd4-4a8d-8c0d-dd76da1f02a5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11" ma:contentTypeDescription="Create a new document." ma:contentTypeScope="" ma:versionID="9677210f24a1be23c92c90fd886aa0aa">
  <xsd:schema xmlns:xsd="http://www.w3.org/2001/XMLSchema" xmlns:xs="http://www.w3.org/2001/XMLSchema" xmlns:p="http://schemas.microsoft.com/office/2006/metadata/properties" xmlns:ns2="71af3243-3dd4-4a8d-8c0d-dd76da1f02a5" xmlns:ns3="16c05727-aa75-4e4a-9b5f-8a80a1165891" targetNamespace="http://schemas.microsoft.com/office/2006/metadata/properties" ma:root="true" ma:fieldsID="60e05723c5c1908df1a1a4ebf11d344e" ns2:_="" ns3:_="">
    <xsd:import namespace="71af3243-3dd4-4a8d-8c0d-dd76da1f02a5"/>
    <xsd:import namespace="16c05727-aa75-4e4a-9b5f-8a80a116589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60B414F3-C833-4395-8C69-0E806C518171}">
  <ds:schemaRefs>
    <ds:schemaRef ds:uri="http://purl.org/dc/dcmitype/"/>
    <ds:schemaRef ds:uri="http://schemas.microsoft.com/office/2006/documentManagement/types"/>
    <ds:schemaRef ds:uri="http://schemas.microsoft.com/office/2006/metadata/properties"/>
    <ds:schemaRef ds:uri="16c05727-aa75-4e4a-9b5f-8a80a1165891"/>
    <ds:schemaRef ds:uri="71af3243-3dd4-4a8d-8c0d-dd76da1f02a5"/>
    <ds:schemaRef ds:uri="http://schemas.microsoft.com/office/infopath/2007/PartnerControls"/>
    <ds:schemaRef ds:uri="http://purl.org/dc/terms/"/>
    <ds:schemaRef ds:uri="http://schemas.openxmlformats.org/package/2006/metadata/core-properties"/>
    <ds:schemaRef ds:uri="http://www.w3.org/XML/1998/namespace"/>
    <ds:schemaRef ds:uri="http://purl.org/dc/elements/1.1/"/>
  </ds:schemaRefs>
</ds:datastoreItem>
</file>

<file path=customXml/itemProps2.xml><?xml version="1.0" encoding="utf-8"?>
<ds:datastoreItem xmlns:ds="http://schemas.openxmlformats.org/officeDocument/2006/customXml" ds:itemID="{55FDEB4C-941C-4EBE-9462-062D8A0ADE9E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00B8EF33-82AA-4779-AFAA-C56669D00DA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af3243-3dd4-4a8d-8c0d-dd76da1f02a5"/>
    <ds:schemaRef ds:uri="16c05727-aa75-4e4a-9b5f-8a80a116589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Parcel</Template>
  <TotalTime>14750</TotalTime>
  <Words>633</Words>
  <Application>Microsoft Office PowerPoint</Application>
  <PresentationFormat>Widescreen</PresentationFormat>
  <Paragraphs>104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Arial</vt:lpstr>
      <vt:lpstr>Calibri</vt:lpstr>
      <vt:lpstr>Gill Sans MT</vt:lpstr>
      <vt:lpstr>Wingdings</vt:lpstr>
      <vt:lpstr>Parcel</vt:lpstr>
      <vt:lpstr>PowerPoint Presentation</vt:lpstr>
      <vt:lpstr>AUDIT RESULTS FISCAL YEAR 2021-2022</vt:lpstr>
      <vt:lpstr>Single audit overview</vt:lpstr>
      <vt:lpstr>Federal program expenditures FISCAL YEAR 2021-2022</vt:lpstr>
      <vt:lpstr>audit process FISCAL YEAR 2021-2022</vt:lpstr>
      <vt:lpstr>Finding #1 &amp; #2 FISCAL YEAR 2021-2022</vt:lpstr>
      <vt:lpstr>Finding #3 &amp; #4 FISCAL YEAR 2021-2022</vt:lpstr>
      <vt:lpstr>Potential financial impact  to general fund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City of gardena FINANCE COMMITTEE</dc:title>
  <dc:creator>Khoi Quach</dc:creator>
  <cp:lastModifiedBy>Raymond Beeman</cp:lastModifiedBy>
  <cp:revision>159</cp:revision>
  <cp:lastPrinted>2023-03-29T01:56:29Z</cp:lastPrinted>
  <dcterms:created xsi:type="dcterms:W3CDTF">2022-03-03T22:54:42Z</dcterms:created>
  <dcterms:modified xsi:type="dcterms:W3CDTF">2023-03-29T01:59:01Z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