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5001" r:id="rId4"/>
  </p:sldMasterIdLst>
  <p:notesMasterIdLst>
    <p:notesMasterId r:id="rId11"/>
  </p:notesMasterIdLst>
  <p:sldIdLst>
    <p:sldId id="408" r:id="rId5"/>
    <p:sldId id="406" r:id="rId6"/>
    <p:sldId id="399" r:id="rId7"/>
    <p:sldId id="413" r:id="rId8"/>
    <p:sldId id="400" r:id="rId9"/>
    <p:sldId id="409" r:id="rId10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67" autoAdjust="0"/>
    <p:restoredTop sz="94712" autoAdjust="0"/>
  </p:normalViewPr>
  <p:slideViewPr>
    <p:cSldViewPr snapToGrid="0">
      <p:cViewPr varScale="1">
        <p:scale>
          <a:sx n="154" d="100"/>
          <a:sy n="154" d="100"/>
        </p:scale>
        <p:origin x="21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FB15086-06BC-4F78-B508-4E1F94CCB86B}" type="datetimeFigureOut">
              <a:rPr lang="en-US" smtClean="0"/>
              <a:t>4/9/2024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7D4AFE6-52F8-436F-9DAC-607E2BE5A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631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A85BB-8327-437A-900F-6A3DB7A5ABC9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441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5E6C6-E680-4C09-9A82-6D6D4A458B45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612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7BBFA-E374-465F-B18D-F6CE71921593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599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0BC-E7BB-4D55-8710-E8474A66771E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280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8A1C5-682A-4617-9A91-5759A79A935B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86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FD0D0-99D2-4A10-AC62-6E2E6CF7A9EE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827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9FA6-8D64-42DE-8A02-4A6662349BFD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81032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80351-56D7-412F-9F2E-17819DF3B01D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8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F068B-C601-4124-944A-AED7D3FD7517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55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7A73-7818-460B-8F62-87CD8A1DAD1A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71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A6CF8665-A302-4073-9097-DCE6BA8A5D14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144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38D89FA6-8D64-42DE-8A02-4A6662349BFD}" type="datetime1">
              <a:rPr lang="en-US" smtClean="0"/>
              <a:t>4/9/2024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40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2" r:id="rId1"/>
    <p:sldLayoutId id="2147485003" r:id="rId2"/>
    <p:sldLayoutId id="2147485004" r:id="rId3"/>
    <p:sldLayoutId id="2147485005" r:id="rId4"/>
    <p:sldLayoutId id="2147485006" r:id="rId5"/>
    <p:sldLayoutId id="2147485007" r:id="rId6"/>
    <p:sldLayoutId id="2147485008" r:id="rId7"/>
    <p:sldLayoutId id="2147485009" r:id="rId8"/>
    <p:sldLayoutId id="2147485010" r:id="rId9"/>
    <p:sldLayoutId id="2147485011" r:id="rId10"/>
    <p:sldLayoutId id="2147485012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318133-BF33-EA89-EC25-DF9D5FBEF817}"/>
              </a:ext>
            </a:extLst>
          </p:cNvPr>
          <p:cNvSpPr txBox="1">
            <a:spLocks/>
          </p:cNvSpPr>
          <p:nvPr/>
        </p:nvSpPr>
        <p:spPr>
          <a:xfrm>
            <a:off x="1600199" y="2927127"/>
            <a:ext cx="8991600" cy="16459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  <a:b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06BDF-C1C8-12F3-3114-39AD967209AD}"/>
              </a:ext>
            </a:extLst>
          </p:cNvPr>
          <p:cNvSpPr txBox="1"/>
          <p:nvPr/>
        </p:nvSpPr>
        <p:spPr>
          <a:xfrm>
            <a:off x="3193469" y="724717"/>
            <a:ext cx="55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2E97BB8-B583-A6E7-0BC7-C01A8F59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7513" y="1494158"/>
            <a:ext cx="1305478" cy="13062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829DCB6-5F5B-A9DA-D17C-663C6F3A9155}"/>
              </a:ext>
            </a:extLst>
          </p:cNvPr>
          <p:cNvSpPr txBox="1">
            <a:spLocks/>
          </p:cNvSpPr>
          <p:nvPr/>
        </p:nvSpPr>
        <p:spPr>
          <a:xfrm>
            <a:off x="2589446" y="4826406"/>
            <a:ext cx="6801612" cy="123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Meeting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 9, 2024</a:t>
            </a:r>
          </a:p>
        </p:txBody>
      </p:sp>
    </p:spTree>
    <p:extLst>
      <p:ext uri="{BB962C8B-B14F-4D97-AF65-F5344CB8AC3E}">
        <p14:creationId xmlns:p14="http://schemas.microsoft.com/office/powerpoint/2010/main" val="2296486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AUDIT RESULTS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0D4A18-8011-FBC3-33CF-05814DCE2312}"/>
              </a:ext>
            </a:extLst>
          </p:cNvPr>
          <p:cNvSpPr txBox="1"/>
          <p:nvPr/>
        </p:nvSpPr>
        <p:spPr>
          <a:xfrm>
            <a:off x="2421576" y="4325848"/>
            <a:ext cx="73488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</a:p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For Fiscal Year Ended June 30, 2023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2E8473-1D4E-7BAE-F485-7DAD389DED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5923" y="1802514"/>
            <a:ext cx="1663370" cy="219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2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overview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40" y="1567538"/>
            <a:ext cx="10856069" cy="5078671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City is required to have a Single Audit (OMB Circular A-133) performed on its major federal programs pursuant to the audit requirement of Title 2 U.S. Code of Federal Regulations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non-Federal entity that expends $750,000 or more during the non-Federal entity's fiscal year in Federal awards must have a single audit conducted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on internal control over financial reporting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on compliance and other matters			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26302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A66E789-EE48-4960-9DB0-668C67FB3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Federal program expenditures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40" y="156753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Expenditures of Federal Funds			</a:t>
            </a:r>
            <a:r>
              <a:rPr lang="en-US" sz="28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$9,152,855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3B20202-411F-4E1A-815E-32E901F9B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A46E4F-2792-4C37-AAE2-F615B6BCB8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93015"/>
              </p:ext>
            </p:extLst>
          </p:nvPr>
        </p:nvGraphicFramePr>
        <p:xfrm>
          <a:off x="1075925" y="2652822"/>
          <a:ext cx="9896876" cy="246490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379530">
                  <a:extLst>
                    <a:ext uri="{9D8B030D-6E8A-4147-A177-3AD203B41FA5}">
                      <a16:colId xmlns:a16="http://schemas.microsoft.com/office/drawing/2014/main" val="4136540498"/>
                    </a:ext>
                  </a:extLst>
                </a:gridCol>
                <a:gridCol w="1804234">
                  <a:extLst>
                    <a:ext uri="{9D8B030D-6E8A-4147-A177-3AD203B41FA5}">
                      <a16:colId xmlns:a16="http://schemas.microsoft.com/office/drawing/2014/main" val="3602937550"/>
                    </a:ext>
                  </a:extLst>
                </a:gridCol>
                <a:gridCol w="1713112">
                  <a:extLst>
                    <a:ext uri="{9D8B030D-6E8A-4147-A177-3AD203B41FA5}">
                      <a16:colId xmlns:a16="http://schemas.microsoft.com/office/drawing/2014/main" val="2152174398"/>
                    </a:ext>
                  </a:extLst>
                </a:gridCol>
              </a:tblGrid>
              <a:tr h="692117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Audit of Major Federal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Federal Expenditures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of Total Federal Exp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641991"/>
                  </a:ext>
                </a:extLst>
              </a:tr>
              <a:tr h="44319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Federal Transit – FTA (</a:t>
                      </a:r>
                      <a:r>
                        <a:rPr lang="en-US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GTrans</a:t>
                      </a: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$5,381,673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58.8%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762408"/>
                  </a:ext>
                </a:extLst>
              </a:tr>
              <a:tr h="44319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Coronavirus State and Local Fiscal Recovery - ARPA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$969,295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03698"/>
                  </a:ext>
                </a:extLst>
              </a:tr>
              <a:tr h="443197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Highway Planning and Construction – Street Projects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$604,948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6.6%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972641"/>
                  </a:ext>
                </a:extLst>
              </a:tr>
              <a:tr h="443197"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Major Federal Programs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$6,955,916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29535358"/>
                  </a:ext>
                </a:extLst>
              </a:tr>
            </a:tbl>
          </a:graphicData>
        </a:graphic>
      </p:graphicFrame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E7F3BC87-0796-4F52-9DCA-CFEFE975D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0531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927B1A1-B6D0-4EDE-B834-AD8A11D4D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6" y="0"/>
            <a:ext cx="12156748" cy="1350285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audit process</a:t>
            </a:r>
            <a:b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38ADAD5-8477-4628-865D-267E7EB1B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848" y="1554567"/>
            <a:ext cx="11114841" cy="5091642"/>
          </a:xfrm>
        </p:spPr>
        <p:txBody>
          <a:bodyPr>
            <a:normAutofit/>
          </a:bodyPr>
          <a:lstStyle/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to test for </a:t>
            </a:r>
          </a:p>
          <a:p>
            <a:pPr lvl="2"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 Control &amp; Compliance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Expenditure samples: 106 invoices &amp; checks, 163 payroll documents, 3 procurements 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Revenue samples: 32 receipts and bank statements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frame: 2-week period (February 12</a:t>
            </a:r>
            <a:r>
              <a:rPr lang="en-US" sz="32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February 23</a:t>
            </a:r>
            <a:r>
              <a:rPr lang="en-US" sz="32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Results: </a:t>
            </a:r>
            <a:r>
              <a:rPr lang="en-US" sz="3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current year audit findings and all prior year audit findings were resolved</a:t>
            </a:r>
            <a:endParaRPr lang="en-US" sz="3200" dirty="0">
              <a:solidFill>
                <a:schemeClr val="tx1"/>
              </a:solidFill>
            </a:endParaRPr>
          </a:p>
          <a:p>
            <a:pPr lvl="1"/>
            <a:endParaRPr lang="en-US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490D6577-4DEB-4303-8ACE-E24D5B840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964" y="211791"/>
            <a:ext cx="926125" cy="9267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8D4C1015-5FA6-4D80-858F-7EDBEDCD4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46020" y="6344065"/>
            <a:ext cx="551167" cy="365125"/>
          </a:xfrm>
        </p:spPr>
        <p:txBody>
          <a:bodyPr/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130638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B49AF2-56FB-454C-87D7-CA2D0F54C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74" y="1474528"/>
            <a:ext cx="10856069" cy="5078671"/>
          </a:xfrm>
        </p:spPr>
        <p:txBody>
          <a:bodyPr>
            <a:normAutofit/>
          </a:bodyPr>
          <a:lstStyle/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rgbClr val="0070C0"/>
              </a:buClr>
              <a:buNone/>
            </a:pP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9318133-BF33-EA89-EC25-DF9D5FBEF817}"/>
              </a:ext>
            </a:extLst>
          </p:cNvPr>
          <p:cNvSpPr txBox="1">
            <a:spLocks/>
          </p:cNvSpPr>
          <p:nvPr/>
        </p:nvSpPr>
        <p:spPr>
          <a:xfrm>
            <a:off x="1600199" y="2927127"/>
            <a:ext cx="8991600" cy="16459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SINGLE AUDIT REPORT</a:t>
            </a:r>
            <a:b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FISCAL YEAR 2022-2023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606BDF-C1C8-12F3-3114-39AD967209AD}"/>
              </a:ext>
            </a:extLst>
          </p:cNvPr>
          <p:cNvSpPr txBox="1"/>
          <p:nvPr/>
        </p:nvSpPr>
        <p:spPr>
          <a:xfrm>
            <a:off x="3193469" y="724717"/>
            <a:ext cx="5593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2E97BB8-B583-A6E7-0BC7-C01A8F597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7513" y="1494158"/>
            <a:ext cx="1305478" cy="13062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ubtitle 2">
            <a:extLst>
              <a:ext uri="{FF2B5EF4-FFF2-40B4-BE49-F238E27FC236}">
                <a16:creationId xmlns:a16="http://schemas.microsoft.com/office/drawing/2014/main" id="{2829DCB6-5F5B-A9DA-D17C-663C6F3A9155}"/>
              </a:ext>
            </a:extLst>
          </p:cNvPr>
          <p:cNvSpPr txBox="1">
            <a:spLocks/>
          </p:cNvSpPr>
          <p:nvPr/>
        </p:nvSpPr>
        <p:spPr>
          <a:xfrm>
            <a:off x="2589446" y="4826406"/>
            <a:ext cx="6801612" cy="12398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Council Meeting </a:t>
            </a:r>
          </a:p>
          <a:p>
            <a:pPr marL="0" indent="0" algn="ctr"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 9, 2024</a:t>
            </a:r>
          </a:p>
        </p:txBody>
      </p:sp>
    </p:spTree>
    <p:extLst>
      <p:ext uri="{BB962C8B-B14F-4D97-AF65-F5344CB8AC3E}">
        <p14:creationId xmlns:p14="http://schemas.microsoft.com/office/powerpoint/2010/main" val="3291824609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9306549-192f-4920-9146-bd8f845117e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82EA882B8EAE48A765031807DC4887" ma:contentTypeVersion="8" ma:contentTypeDescription="Create a new document." ma:contentTypeScope="" ma:versionID="1b18b59c5f73f91115681aec6f81139c">
  <xsd:schema xmlns:xsd="http://www.w3.org/2001/XMLSchema" xmlns:xs="http://www.w3.org/2001/XMLSchema" xmlns:p="http://schemas.microsoft.com/office/2006/metadata/properties" xmlns:ns3="a9306549-192f-4920-9146-bd8f845117e9" xmlns:ns4="b3d7f1ce-35d8-4270-b842-96c217b1d6cc" targetNamespace="http://schemas.microsoft.com/office/2006/metadata/properties" ma:root="true" ma:fieldsID="8dce555316e1b55fdb1be266f8374d36" ns3:_="" ns4:_="">
    <xsd:import namespace="a9306549-192f-4920-9146-bd8f845117e9"/>
    <xsd:import namespace="b3d7f1ce-35d8-4270-b842-96c217b1d6c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306549-192f-4920-9146-bd8f845117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d7f1ce-35d8-4270-b842-96c217b1d6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B414F3-C833-4395-8C69-0E806C518171}">
  <ds:schemaRefs>
    <ds:schemaRef ds:uri="a9306549-192f-4920-9146-bd8f845117e9"/>
    <ds:schemaRef ds:uri="http://www.w3.org/XML/1998/namespace"/>
    <ds:schemaRef ds:uri="b3d7f1ce-35d8-4270-b842-96c217b1d6c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5FDEB4C-941C-4EBE-9462-062D8A0ADE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C4AA70-9009-466A-AE3C-5954F4ED5D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306549-192f-4920-9146-bd8f845117e9"/>
    <ds:schemaRef ds:uri="b3d7f1ce-35d8-4270-b842-96c217b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14783</TotalTime>
  <Words>273</Words>
  <Application>Microsoft Office PowerPoint</Application>
  <PresentationFormat>Widescreen</PresentationFormat>
  <Paragraphs>67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Gill Sans MT</vt:lpstr>
      <vt:lpstr>Wingdings</vt:lpstr>
      <vt:lpstr>Parcel</vt:lpstr>
      <vt:lpstr>PowerPoint Presentation</vt:lpstr>
      <vt:lpstr>AUDIT RESULTS FISCAL YEAR 2022-2023</vt:lpstr>
      <vt:lpstr>Single audit overview</vt:lpstr>
      <vt:lpstr>Federal program expenditures FISCAL YEAR 2022-2023</vt:lpstr>
      <vt:lpstr>audit process FISCAL YEAR 2022-2023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FINANCE COMMITTEE</dc:title>
  <dc:creator>Khoi Quach</dc:creator>
  <cp:lastModifiedBy>Khoi Quach</cp:lastModifiedBy>
  <cp:revision>162</cp:revision>
  <cp:lastPrinted>2023-03-23T00:15:15Z</cp:lastPrinted>
  <dcterms:created xsi:type="dcterms:W3CDTF">2022-03-03T22:54:42Z</dcterms:created>
  <dcterms:modified xsi:type="dcterms:W3CDTF">2024-04-09T18:26:46Z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0x0101005C82EA882B8EAE48A765031807DC4887</vt:lpwstr>
  </property>
</Properties>
</file>