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337" r:id="rId5"/>
    <p:sldId id="339" r:id="rId6"/>
    <p:sldId id="385" r:id="rId7"/>
    <p:sldId id="382" r:id="rId8"/>
    <p:sldId id="341" r:id="rId9"/>
    <p:sldId id="340" r:id="rId10"/>
    <p:sldId id="361" r:id="rId11"/>
    <p:sldId id="486" r:id="rId12"/>
    <p:sldId id="391" r:id="rId13"/>
    <p:sldId id="482" r:id="rId14"/>
    <p:sldId id="483" r:id="rId15"/>
    <p:sldId id="487" r:id="rId16"/>
    <p:sldId id="492" r:id="rId17"/>
    <p:sldId id="493" r:id="rId18"/>
    <p:sldId id="364" r:id="rId19"/>
  </p:sldIdLst>
  <p:sldSz cx="24384000" cy="13716000"/>
  <p:notesSz cx="7010400" cy="9296400"/>
  <p:defaultTextStyle>
    <a:defPPr>
      <a:defRPr lang="en-US"/>
    </a:defPPr>
    <a:lvl1pPr marL="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6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0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4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08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200" algn="l" defTabSz="1828800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F6F6F"/>
    <a:srgbClr val="507392"/>
    <a:srgbClr val="33A9AF"/>
    <a:srgbClr val="C25252"/>
    <a:srgbClr val="DDD937"/>
    <a:srgbClr val="3C59D4"/>
    <a:srgbClr val="98B53D"/>
    <a:srgbClr val="AF4343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6" autoAdjust="0"/>
    <p:restoredTop sz="96284" autoAdjust="0"/>
  </p:normalViewPr>
  <p:slideViewPr>
    <p:cSldViewPr snapToGrid="0">
      <p:cViewPr varScale="1">
        <p:scale>
          <a:sx n="78" d="100"/>
          <a:sy n="78" d="100"/>
        </p:scale>
        <p:origin x="15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GCHFILE\Public\Administrative%20Services\_Fiscal%20Resources\Account%20Payables\AP%20Scans\For%20Presentati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3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dirty="0">
                <a:solidFill>
                  <a:schemeClr val="bg1"/>
                </a:solidFill>
              </a:rPr>
              <a:t>Title</a:t>
            </a:r>
          </a:p>
        </c:rich>
      </c:tx>
      <c:layout>
        <c:manualLayout>
          <c:xMode val="edge"/>
          <c:yMode val="edge"/>
          <c:x val="0.73004487843268273"/>
          <c:y val="1.2029960601089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Budget Surplus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$633K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A9C4-4D65-ACC4-E811CC501F5E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$22K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A9C4-4D65-ACC4-E811CC501F5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$65K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A9C4-4D65-ACC4-E811CC501F5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$23K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A9C4-4D65-ACC4-E811CC501F5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$32K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A9C4-4D65-ACC4-E811CC501F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</c:v>
                </c:pt>
                <c:pt idx="5">
                  <c:v>June 2024</c:v>
                </c:pt>
                <c:pt idx="6">
                  <c:v>June 2025</c:v>
                </c:pt>
                <c:pt idx="7">
                  <c:v>June 2026</c:v>
                </c:pt>
                <c:pt idx="8">
                  <c:v>June 2027</c:v>
                </c:pt>
                <c:pt idx="9">
                  <c:v>June 2028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5" formatCode="&quot;$&quot;#,##0.0">
                  <c:v>0.6</c:v>
                </c:pt>
                <c:pt idx="6" formatCode="&quot;$&quot;#,##0.0">
                  <c:v>0.02</c:v>
                </c:pt>
                <c:pt idx="7" formatCode="&quot;$&quot;#,##0.0">
                  <c:v>0.06</c:v>
                </c:pt>
                <c:pt idx="8" formatCode="&quot;$&quot;#,##0.0">
                  <c:v>0.02</c:v>
                </c:pt>
                <c:pt idx="9" formatCode="&quot;$&quot;#,##0.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C4-4D65-ACC4-E811CC501F5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Fund Balance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9C4-4D65-ACC4-E811CC501F5E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A9C4-4D65-ACC4-E811CC501F5E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9C4-4D65-ACC4-E811CC501F5E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A9C4-4D65-ACC4-E811CC501F5E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9C4-4D65-ACC4-E811CC501F5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$16.5M</a:t>
                    </a:r>
                  </a:p>
                  <a:p>
                    <a:r>
                      <a:rPr lang="en-US"/>
                      <a:t>27%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9C4-4D65-ACC4-E811CC501F5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$10.6M</a:t>
                    </a:r>
                  </a:p>
                  <a:p>
                    <a:r>
                      <a:rPr lang="en-US"/>
                      <a:t>17%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9C4-4D65-ACC4-E811CC501F5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$25M</a:t>
                    </a:r>
                  </a:p>
                  <a:p>
                    <a:r>
                      <a:rPr lang="en-US"/>
                      <a:t>42%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9C4-4D65-ACC4-E811CC501F5E}"/>
                </c:ext>
              </c:extLst>
            </c:dLbl>
            <c:dLbl>
              <c:idx val="3"/>
              <c:layout>
                <c:manualLayout>
                  <c:x val="1.7746611643165292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$33.4M</a:t>
                    </a:r>
                  </a:p>
                  <a:p>
                    <a:r>
                      <a:rPr lang="en-US" dirty="0"/>
                      <a:t>46%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9C4-4D65-ACC4-E811CC501F5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$34.2M</a:t>
                    </a:r>
                  </a:p>
                  <a:p>
                    <a:r>
                      <a:rPr lang="en-US"/>
                      <a:t>41%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9C4-4D65-ACC4-E811CC501F5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$34.8M</a:t>
                    </a:r>
                  </a:p>
                  <a:p>
                    <a:r>
                      <a:rPr lang="en-US" dirty="0"/>
                      <a:t>42%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9C4-4D65-ACC4-E811CC501F5E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28.7M</a:t>
                    </a:r>
                  </a:p>
                  <a:p>
                    <a:r>
                      <a:rPr lang="en-US"/>
                      <a:t>33%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9C4-4D65-ACC4-E811CC501F5E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$28.7M</a:t>
                    </a:r>
                  </a:p>
                  <a:p>
                    <a:r>
                      <a:rPr lang="en-US"/>
                      <a:t>33%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9C4-4D65-ACC4-E811CC501F5E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$28.7M</a:t>
                    </a:r>
                  </a:p>
                  <a:p>
                    <a:r>
                      <a:rPr lang="en-US" dirty="0"/>
                      <a:t>31%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9C4-4D65-ACC4-E811CC501F5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$28.8M</a:t>
                    </a:r>
                  </a:p>
                  <a:p>
                    <a:r>
                      <a:rPr lang="en-US"/>
                      <a:t>30%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9C4-4D65-ACC4-E811CC501F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</c:v>
                </c:pt>
                <c:pt idx="5">
                  <c:v>June 2024</c:v>
                </c:pt>
                <c:pt idx="6">
                  <c:v>June 2025</c:v>
                </c:pt>
                <c:pt idx="7">
                  <c:v>June 2026</c:v>
                </c:pt>
                <c:pt idx="8">
                  <c:v>June 2027</c:v>
                </c:pt>
                <c:pt idx="9">
                  <c:v>June 2028</c:v>
                </c:pt>
              </c:strCache>
            </c:strRef>
          </c:cat>
          <c:val>
            <c:numRef>
              <c:f>Sheet1!$C$2:$C$11</c:f>
              <c:numCache>
                <c:formatCode>"$"#,##0.0</c:formatCode>
                <c:ptCount val="10"/>
                <c:pt idx="0">
                  <c:v>16.5</c:v>
                </c:pt>
                <c:pt idx="1">
                  <c:v>10.63</c:v>
                </c:pt>
                <c:pt idx="2">
                  <c:v>24.95</c:v>
                </c:pt>
                <c:pt idx="3">
                  <c:v>33.4</c:v>
                </c:pt>
                <c:pt idx="4">
                  <c:v>34.200000000000003</c:v>
                </c:pt>
                <c:pt idx="5">
                  <c:v>34.799999999999997</c:v>
                </c:pt>
                <c:pt idx="6">
                  <c:v>28.7</c:v>
                </c:pt>
                <c:pt idx="7">
                  <c:v>28.7</c:v>
                </c:pt>
                <c:pt idx="8">
                  <c:v>28.7</c:v>
                </c:pt>
                <c:pt idx="9">
                  <c:v>28.8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C4-4D65-ACC4-E811CC501F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6549544"/>
        <c:axId val="10165502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57150" cap="rnd">
              <a:solidFill>
                <a:srgbClr val="C00000"/>
              </a:solidFill>
              <a:prstDash val="dash"/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$23.7M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A9C4-4D65-ACC4-E811CC501F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</c:v>
                </c:pt>
                <c:pt idx="5">
                  <c:v>June 2024</c:v>
                </c:pt>
                <c:pt idx="6">
                  <c:v>June 2025</c:v>
                </c:pt>
                <c:pt idx="7">
                  <c:v>June 2026</c:v>
                </c:pt>
                <c:pt idx="8">
                  <c:v>June 2027</c:v>
                </c:pt>
                <c:pt idx="9">
                  <c:v>June 2028</c:v>
                </c:pt>
              </c:strCache>
            </c:strRef>
          </c:cat>
          <c:val>
            <c:numRef>
              <c:f>Sheet1!$D$2:$D$11</c:f>
              <c:numCache>
                <c:formatCode>"$"#,##0.0</c:formatCode>
                <c:ptCount val="10"/>
                <c:pt idx="0">
                  <c:v>15.277777777777777</c:v>
                </c:pt>
                <c:pt idx="1">
                  <c:v>15.632352941176471</c:v>
                </c:pt>
                <c:pt idx="2">
                  <c:v>14.851190476190476</c:v>
                </c:pt>
                <c:pt idx="3">
                  <c:v>18.0335</c:v>
                </c:pt>
                <c:pt idx="4">
                  <c:v>20.65</c:v>
                </c:pt>
                <c:pt idx="5">
                  <c:v>20.675000000000001</c:v>
                </c:pt>
                <c:pt idx="6">
                  <c:v>21.425000000000001</c:v>
                </c:pt>
                <c:pt idx="7">
                  <c:v>21.9</c:v>
                </c:pt>
                <c:pt idx="8">
                  <c:v>22.9</c:v>
                </c:pt>
                <c:pt idx="9">
                  <c:v>23.7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9C4-4D65-ACC4-E811CC501F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6549544"/>
        <c:axId val="1016550264"/>
      </c:lineChart>
      <c:catAx>
        <c:axId val="10165495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dirty="0">
                    <a:solidFill>
                      <a:schemeClr val="bg1"/>
                    </a:solidFill>
                  </a:rPr>
                  <a:t>Title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16550264"/>
        <c:crosses val="autoZero"/>
        <c:auto val="1"/>
        <c:lblAlgn val="ctr"/>
        <c:lblOffset val="100"/>
        <c:noMultiLvlLbl val="0"/>
      </c:catAx>
      <c:valAx>
        <c:axId val="1016550264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000" b="1"/>
                  <a:t>In Millions 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16549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17881234364874155"/>
          <c:y val="0.95650248313963659"/>
          <c:w val="0.64474148100923911"/>
          <c:h val="4.34975168603634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dirty="0">
                <a:solidFill>
                  <a:schemeClr val="bg1"/>
                </a:solidFill>
              </a:rPr>
              <a:t>Title</a:t>
            </a:r>
          </a:p>
        </c:rich>
      </c:tx>
      <c:layout>
        <c:manualLayout>
          <c:xMode val="edge"/>
          <c:yMode val="edge"/>
          <c:x val="0.26861920278407747"/>
          <c:y val="1.73168928903587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Budget Deficit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5"/>
              <c:layout>
                <c:manualLayout>
                  <c:x val="-1.8053611214041581E-3"/>
                  <c:y val="-3.607674656034124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($0.4M)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78B-46B3-BE27-39F0B574272A}"/>
                </c:ext>
              </c:extLst>
            </c:dLbl>
            <c:dLbl>
              <c:idx val="6"/>
              <c:layout>
                <c:manualLayout>
                  <c:x val="0"/>
                  <c:y val="-2.886148815059788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($1.0M)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78B-46B3-BE27-39F0B574272A}"/>
                </c:ext>
              </c:extLst>
            </c:dLbl>
            <c:dLbl>
              <c:idx val="7"/>
              <c:layout>
                <c:manualLayout>
                  <c:x val="0"/>
                  <c:y val="-1.154448163233304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($2.3M)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78B-46B3-BE27-39F0B574272A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($4.8M)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78B-46B3-BE27-39F0B574272A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($7.2M)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78B-46B3-BE27-39F0B57427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C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</c:v>
                </c:pt>
                <c:pt idx="5">
                  <c:v>June 2024</c:v>
                </c:pt>
                <c:pt idx="6">
                  <c:v>June 2025</c:v>
                </c:pt>
                <c:pt idx="7">
                  <c:v>June 2026</c:v>
                </c:pt>
                <c:pt idx="8">
                  <c:v>June 2027</c:v>
                </c:pt>
                <c:pt idx="9">
                  <c:v>June 2028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5" formatCode="&quot;$&quot;#,##0.0">
                  <c:v>-0.37</c:v>
                </c:pt>
                <c:pt idx="6" formatCode="&quot;$&quot;#,##0.0">
                  <c:v>-1</c:v>
                </c:pt>
                <c:pt idx="7" formatCode="&quot;$&quot;#,##0.0">
                  <c:v>-2.2999999999999998</c:v>
                </c:pt>
                <c:pt idx="8" formatCode="&quot;$&quot;#,##0.0">
                  <c:v>-4.8</c:v>
                </c:pt>
                <c:pt idx="9" formatCode="&quot;$&quot;#,##0.0">
                  <c:v>-7.2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8B-46B3-BE27-39F0B57427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Fund Balance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5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78B-46B3-BE27-39F0B574272A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78B-46B3-BE27-39F0B574272A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078B-46B3-BE27-39F0B574272A}"/>
              </c:ext>
            </c:extLst>
          </c:dPt>
          <c:dPt>
            <c:idx val="8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078B-46B3-BE27-39F0B574272A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078B-46B3-BE27-39F0B574272A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$16.5M</a:t>
                    </a:r>
                  </a:p>
                  <a:p>
                    <a:r>
                      <a:rPr lang="en-US" dirty="0"/>
                      <a:t>27%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078B-46B3-BE27-39F0B574272A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$10.6M</a:t>
                    </a:r>
                  </a:p>
                  <a:p>
                    <a:r>
                      <a:rPr lang="en-US"/>
                      <a:t>17%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078B-46B3-BE27-39F0B574272A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$25M</a:t>
                    </a:r>
                  </a:p>
                  <a:p>
                    <a:r>
                      <a:rPr lang="en-US"/>
                      <a:t>42%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078B-46B3-BE27-39F0B574272A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$33.4M</a:t>
                    </a:r>
                  </a:p>
                  <a:p>
                    <a:r>
                      <a:rPr lang="en-US" dirty="0"/>
                      <a:t>46%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078B-46B3-BE27-39F0B574272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$34.2M</a:t>
                    </a:r>
                  </a:p>
                  <a:p>
                    <a:r>
                      <a:rPr lang="en-US"/>
                      <a:t>41%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078B-46B3-BE27-39F0B574272A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$33.8M</a:t>
                    </a:r>
                  </a:p>
                  <a:p>
                    <a:r>
                      <a:rPr lang="en-US" dirty="0"/>
                      <a:t>40%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78B-46B3-BE27-39F0B574272A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$26.6M</a:t>
                    </a:r>
                  </a:p>
                  <a:p>
                    <a:r>
                      <a:rPr lang="en-US"/>
                      <a:t>31%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78B-46B3-BE27-39F0B574272A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$24.3M</a:t>
                    </a:r>
                  </a:p>
                  <a:p>
                    <a:r>
                      <a:rPr lang="en-US"/>
                      <a:t>27%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078B-46B3-BE27-39F0B574272A}"/>
                </c:ext>
              </c:extLst>
            </c:dLbl>
            <c:dLbl>
              <c:idx val="8"/>
              <c:layout>
                <c:manualLayout>
                  <c:x val="1.7511713313856877E-3"/>
                  <c:y val="-2.020304170541851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$19.5M</a:t>
                    </a:r>
                  </a:p>
                  <a:p>
                    <a:r>
                      <a:rPr lang="en-US"/>
                      <a:t>21%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078B-46B3-BE27-39F0B574272A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$12.3M</a:t>
                    </a:r>
                  </a:p>
                  <a:p>
                    <a:r>
                      <a:rPr lang="en-US" dirty="0"/>
                      <a:t>13%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078B-46B3-BE27-39F0B57427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</c:v>
                </c:pt>
                <c:pt idx="5">
                  <c:v>June 2024</c:v>
                </c:pt>
                <c:pt idx="6">
                  <c:v>June 2025</c:v>
                </c:pt>
                <c:pt idx="7">
                  <c:v>June 2026</c:v>
                </c:pt>
                <c:pt idx="8">
                  <c:v>June 2027</c:v>
                </c:pt>
                <c:pt idx="9">
                  <c:v>June 2028</c:v>
                </c:pt>
              </c:strCache>
            </c:strRef>
          </c:cat>
          <c:val>
            <c:numRef>
              <c:f>Sheet1!$C$2:$C$11</c:f>
              <c:numCache>
                <c:formatCode>"$"#,##0.0</c:formatCode>
                <c:ptCount val="10"/>
                <c:pt idx="0">
                  <c:v>16.5</c:v>
                </c:pt>
                <c:pt idx="1">
                  <c:v>10.63</c:v>
                </c:pt>
                <c:pt idx="2">
                  <c:v>24.95</c:v>
                </c:pt>
                <c:pt idx="3">
                  <c:v>33.4</c:v>
                </c:pt>
                <c:pt idx="4">
                  <c:v>34.200000000000003</c:v>
                </c:pt>
                <c:pt idx="5">
                  <c:v>33.799999999999997</c:v>
                </c:pt>
                <c:pt idx="6">
                  <c:v>26.6</c:v>
                </c:pt>
                <c:pt idx="7">
                  <c:v>24.3</c:v>
                </c:pt>
                <c:pt idx="8">
                  <c:v>19.5</c:v>
                </c:pt>
                <c:pt idx="9">
                  <c:v>12.3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8B-46B3-BE27-39F0B57427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16549544"/>
        <c:axId val="10165502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34925" cap="rnd">
              <a:solidFill>
                <a:srgbClr val="C00000"/>
              </a:solidFill>
              <a:prstDash val="dash"/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9"/>
              <c:tx>
                <c:rich>
                  <a:bodyPr/>
                  <a:lstStyle/>
                  <a:p>
                    <a:r>
                      <a:rPr lang="en-US" sz="2000" b="1" dirty="0"/>
                      <a:t>$24.5M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2-078B-46B3-BE27-39F0B57427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2019</c:v>
                </c:pt>
                <c:pt idx="1">
                  <c:v>June 2020</c:v>
                </c:pt>
                <c:pt idx="2">
                  <c:v>June 2021*</c:v>
                </c:pt>
                <c:pt idx="3">
                  <c:v>June 2022*</c:v>
                </c:pt>
                <c:pt idx="4">
                  <c:v>June 2023</c:v>
                </c:pt>
                <c:pt idx="5">
                  <c:v>June 2024</c:v>
                </c:pt>
                <c:pt idx="6">
                  <c:v>June 2025</c:v>
                </c:pt>
                <c:pt idx="7">
                  <c:v>June 2026</c:v>
                </c:pt>
                <c:pt idx="8">
                  <c:v>June 2027</c:v>
                </c:pt>
                <c:pt idx="9">
                  <c:v>June 2028</c:v>
                </c:pt>
              </c:strCache>
            </c:strRef>
          </c:cat>
          <c:val>
            <c:numRef>
              <c:f>Sheet1!$D$2:$D$11</c:f>
              <c:numCache>
                <c:formatCode>"$"#,##0.0</c:formatCode>
                <c:ptCount val="10"/>
                <c:pt idx="0">
                  <c:v>15.277777777777777</c:v>
                </c:pt>
                <c:pt idx="1">
                  <c:v>15.632352941176471</c:v>
                </c:pt>
                <c:pt idx="2">
                  <c:v>14.851190476190476</c:v>
                </c:pt>
                <c:pt idx="3">
                  <c:v>18.0335</c:v>
                </c:pt>
                <c:pt idx="4">
                  <c:v>20.65</c:v>
                </c:pt>
                <c:pt idx="5">
                  <c:v>20.925000000000001</c:v>
                </c:pt>
                <c:pt idx="6">
                  <c:v>21.675000000000001</c:v>
                </c:pt>
                <c:pt idx="7">
                  <c:v>22.2</c:v>
                </c:pt>
                <c:pt idx="8">
                  <c:v>23.3</c:v>
                </c:pt>
                <c:pt idx="9">
                  <c:v>24.475000000000001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78B-46B3-BE27-39F0B57427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6549544"/>
        <c:axId val="1016550264"/>
      </c:lineChart>
      <c:catAx>
        <c:axId val="1016549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16550264"/>
        <c:crosses val="autoZero"/>
        <c:auto val="1"/>
        <c:lblAlgn val="ctr"/>
        <c:lblOffset val="100"/>
        <c:noMultiLvlLbl val="0"/>
      </c:catAx>
      <c:valAx>
        <c:axId val="1016550264"/>
        <c:scaling>
          <c:orientation val="minMax"/>
          <c:max val="3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2400" b="1"/>
                  <a:t>In Millions 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1" i="0" u="none" strike="noStrike" kern="1200" baseline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016549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4051A69-C562-4FC5-92DC-994CDC1376A2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747B73-6B03-4EF3-AD40-683CE00DABF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6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6822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8129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604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863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5430E-75DB-47FC-B115-95297F802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113633-8D5A-4C82-B438-E662B473F6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E97553-A373-1109-338E-FE45C247ED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1068E2-7F1A-DDFE-EAC2-65D20B8EF9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989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2B13F-416E-7F5D-2C94-98D4A5852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C76BB7-D09B-8B2A-6A34-B91F0CEF1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779763-1E57-0CFD-D56C-7A6F75EB8E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CBB25-0B94-0535-8C54-144E87992D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60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C8701-B149-CEC1-3067-4F073A6A8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07522-A70D-AA3B-9679-DE3AC1CFCD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548423-C518-029B-A1AB-31866F82D3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BB69E9-6C87-4F9F-F19C-0053E15A74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930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81541-3D51-116A-CE33-F290D9633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7C452B-7FD8-50C4-B1BB-E41E19C22C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1458D3-7940-B2E1-B6FB-B67854EA08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11A7A-E45C-5E5D-7FB0-FB05FE9F6A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54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7A6E0-6D25-C173-4490-5B9B314F1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43F824-B5F6-889C-58B7-29E39BABCA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D647FF-1023-E84C-1984-DE9784A87F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C6B317-C36A-15C5-F64C-18EB536EF8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066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5430E-75DB-47FC-B115-95297F802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113633-8D5A-4C82-B438-E662B473F6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E97553-A373-1109-338E-FE45C247ED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1068E2-7F1A-DDFE-EAC2-65D20B8EF9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47B73-6B03-4EF3-AD40-683CE00DABF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381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80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2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468600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411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08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700" y="9178927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334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4400" y="3651250"/>
            <a:ext cx="103632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6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730251"/>
            <a:ext cx="2103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577" y="3362326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577" y="5010150"/>
            <a:ext cx="10315574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4400" y="3362326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6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409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84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6376" y="197485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50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6376" y="1974851"/>
            <a:ext cx="12344400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426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730251"/>
            <a:ext cx="2103120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4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200" y="12712701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1200" y="12712701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24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FBDBF43-12C3-6E12-1DE6-76AF8B540703}"/>
              </a:ext>
            </a:extLst>
          </p:cNvPr>
          <p:cNvSpPr txBox="1">
            <a:spLocks/>
          </p:cNvSpPr>
          <p:nvPr/>
        </p:nvSpPr>
        <p:spPr>
          <a:xfrm>
            <a:off x="3461443" y="1059871"/>
            <a:ext cx="16960156" cy="5798129"/>
          </a:xfrm>
          <a:prstGeom prst="rect">
            <a:avLst/>
          </a:prstGeom>
          <a:solidFill>
            <a:srgbClr val="000000">
              <a:alpha val="60000"/>
            </a:srgbClr>
          </a:solidFill>
          <a:ln w="38100" cap="sq">
            <a:solidFill>
              <a:sysClr val="window" lastClr="FFFFFF"/>
            </a:solidFill>
            <a:miter lim="800000"/>
          </a:ln>
        </p:spPr>
        <p:txBody>
          <a:bodyPr vert="horz" lIns="274320" tIns="182880" rIns="274320" bIns="18288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8000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Vijaya" panose="020B0502040204020203" pitchFamily="18" charset="0"/>
              </a:rPr>
              <a:t>CITY of </a:t>
            </a:r>
            <a:r>
              <a:rPr lang="en-US" sz="8000" b="1" dirty="0" err="1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Vijaya" panose="020B0502040204020203" pitchFamily="18" charset="0"/>
              </a:rPr>
              <a:t>garDena</a:t>
            </a:r>
            <a:endParaRPr lang="en-US" sz="80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  <a:p>
            <a:pPr>
              <a:defRPr/>
            </a:pPr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Vijaya" panose="020B0502040204020203" pitchFamily="18" charset="0"/>
              </a:rPr>
              <a:t>FINANCE COMMITTEE</a:t>
            </a:r>
          </a:p>
          <a:p>
            <a:pPr>
              <a:defRPr/>
            </a:pPr>
            <a:endParaRPr lang="en-US" sz="80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  <a:p>
            <a:pPr>
              <a:defRPr/>
            </a:pPr>
            <a:endParaRPr lang="en-US" b="1" i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  <a:p>
            <a:pPr>
              <a:defRPr/>
            </a:pPr>
            <a:endParaRPr lang="en-US" b="1" i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  <a:p>
            <a:pPr>
              <a:defRPr/>
            </a:pPr>
            <a:endParaRPr lang="en-US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19535" y="7740992"/>
            <a:ext cx="1844396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City Council Meeting</a:t>
            </a:r>
          </a:p>
          <a:p>
            <a:pPr algn="ctr"/>
            <a:r>
              <a:rPr lang="en-US" sz="6600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April 9, 2024</a:t>
            </a: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5520073-6BAA-CCFE-0C16-07E72540F961}"/>
              </a:ext>
            </a:extLst>
          </p:cNvPr>
          <p:cNvSpPr txBox="1"/>
          <p:nvPr/>
        </p:nvSpPr>
        <p:spPr>
          <a:xfrm>
            <a:off x="7111613" y="4315597"/>
            <a:ext cx="48299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Tasha Cerda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Rodney G. Tanaka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Guy H. Mato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Clint Osorio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A02F43-80B3-4026-DB2D-7197A9FEB687}"/>
              </a:ext>
            </a:extLst>
          </p:cNvPr>
          <p:cNvSpPr txBox="1"/>
          <p:nvPr/>
        </p:nvSpPr>
        <p:spPr>
          <a:xfrm>
            <a:off x="13297733" y="4315597"/>
            <a:ext cx="48299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Committee Chair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Councilmember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Treasurer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Manager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13847" y="3687534"/>
            <a:ext cx="1255344" cy="1256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49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B71B02-7624-0961-6F1C-B788E934F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D290CD-2CE6-5693-115B-3109B6EA84D4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DDCCA32-D53B-95E2-24B7-FF5FE4A49632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F78CFD-297F-707B-EC29-C823587A7DD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66C4820-74FD-6E24-CF2E-373B67C432F6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Financial Challenges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BBD7E33-6D5A-57B1-A291-00FE15AC13F6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C43CB50D-FCDB-96C5-9B19-F3C588327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0726C074-5384-D78F-4669-5C97BCA09F36}"/>
              </a:ext>
            </a:extLst>
          </p:cNvPr>
          <p:cNvSpPr txBox="1">
            <a:spLocks/>
          </p:cNvSpPr>
          <p:nvPr/>
        </p:nvSpPr>
        <p:spPr>
          <a:xfrm>
            <a:off x="2162432" y="2477805"/>
            <a:ext cx="20651279" cy="988697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Expenditures increasing faster than revenue growth 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4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COLA, benefits, and operational costs are increasing at much higher rate than revenue, averaging 4.9% in the next 4 years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4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While recurring revenue streams are increasing at an average rate of 2.7% per fiscal year for the next 4 years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4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delta of 2.2% for expenditure growth &gt; revenue growth is not healthy for long-term fiscal sustainability</a:t>
            </a:r>
          </a:p>
          <a:p>
            <a:pPr marL="509778" lvl="1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4400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CalPERS Unfunded Accrued Liability (UAL)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Current CalPERS discount rate is 6.8%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 FY2021-22, CalPERS’ net investment return was </a:t>
            </a:r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-6.1%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This significantly impacts all public agencies contracted with CalPERS as it will trigger additional contributions in the future years, starting FY2025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Luckily, the City is prepared to lessen the negative impacts    </a:t>
            </a:r>
          </a:p>
        </p:txBody>
      </p:sp>
    </p:spTree>
    <p:extLst>
      <p:ext uri="{BB962C8B-B14F-4D97-AF65-F5344CB8AC3E}">
        <p14:creationId xmlns:p14="http://schemas.microsoft.com/office/powerpoint/2010/main" val="184621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77F93D-3DE0-59AC-46D7-6088B8426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9F58F23-FBF3-3E9D-0759-82F22C7A6971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2423C4-4CF8-3EE9-4423-3BA0F3916D38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BC33B-C0CA-1D8E-27E5-4964A99A064D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E03381B-DDD5-FB55-550C-CCD40F4CD4FC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Financial Challenges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E1F53B-C53C-BA24-C22F-D5BF4EEEE9F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99C99AAA-EBE9-83B1-93EB-E3BB2C09A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07675D0B-D490-297D-B5CC-2A19B26D4F32}"/>
              </a:ext>
            </a:extLst>
          </p:cNvPr>
          <p:cNvSpPr txBox="1">
            <a:spLocks/>
          </p:cNvSpPr>
          <p:nvPr/>
        </p:nvSpPr>
        <p:spPr>
          <a:xfrm>
            <a:off x="2162433" y="2477805"/>
            <a:ext cx="20104444" cy="988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 startAt="3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County fire protection service cost adjustment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 County Fire Department has informed the City of the </a:t>
            </a:r>
            <a:r>
              <a:rPr lang="en-US" sz="40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~</a:t>
            </a:r>
            <a:r>
              <a:rPr lang="en-US" sz="40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$1.5M per year </a:t>
            </a: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additional cost sharing for fire protection services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City already met with the LA County Fire Department to go over the contract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4300" b="1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 startAt="4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Potential casino legislations including SB 549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Current 12% card club tax accounts for 11% of the General Fund budget or ~$9M per fiscal year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legislation will have a significant impact to the General Fund budget</a:t>
            </a:r>
          </a:p>
          <a:p>
            <a:pPr marL="681228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endParaRPr lang="en-US" sz="4300" b="1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0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31D3FD-5940-986F-AAE1-A682EBBDD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E69A1F0-E0BD-F176-1D94-6BAF0CF6C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7262" y="7603099"/>
            <a:ext cx="4473502" cy="535542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6E73EB9-C1F4-DB78-855C-EF9263167F5F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ACE0EE-F068-ADE2-4786-B85A9C06B6EA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924C6CB-1F7F-82A0-A689-1227CFE12689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241E42A-4E36-6AFA-4152-322A450D214C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CalPERS UAL &amp; Annual Required Contributions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8D8ADE-BD3E-641D-8C92-A9C7FB9106CC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AA82483D-26A2-F195-7791-C862C22E5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F8B28C6C-76FD-E4B4-36A7-0774198069F7}"/>
              </a:ext>
            </a:extLst>
          </p:cNvPr>
          <p:cNvSpPr txBox="1">
            <a:spLocks/>
          </p:cNvSpPr>
          <p:nvPr/>
        </p:nvSpPr>
        <p:spPr>
          <a:xfrm>
            <a:off x="1413165" y="2477805"/>
            <a:ext cx="22402800" cy="988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2020 Pension Obligation Bonds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2020 POB reduces the City’s Annual Required Contributions by $51M over the period of 19 years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Established a UAL Fund to lessen the financial impact of future UAL payments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2600" b="1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52678" indent="-74295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+mj-lt"/>
              <a:buAutoNum type="arabicPeriod" startAt="2"/>
              <a:defRPr/>
            </a:pPr>
            <a:r>
              <a:rPr lang="en-US" sz="43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CalPERS Unfunded Accrued Liability (UAL) 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CalPERS calculation for UAL balance is mainly based on its </a:t>
            </a:r>
            <a:r>
              <a:rPr lang="en-US" sz="36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expected</a:t>
            </a: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annual investment return of 6.8%</a:t>
            </a:r>
          </a:p>
          <a:p>
            <a:pPr marL="1081278" lvl="1" indent="-57150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Font typeface="Wingdings" panose="05000000000000000000" pitchFamily="2" charset="2"/>
              <a:buChar char="Ø"/>
              <a:defRPr/>
            </a:pPr>
            <a:r>
              <a:rPr lang="en-US" sz="3600" dirty="0">
                <a:solidFill>
                  <a:sysClr val="windowText" lastClr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When the actual investment return is less, it increases the UAL balance and requires additional contribution from employer agencies like City of Gardena</a:t>
            </a:r>
          </a:p>
          <a:p>
            <a:pPr marL="509778" lvl="1" indent="0">
              <a:spcBef>
                <a:spcPts val="600"/>
              </a:spcBef>
              <a:spcAft>
                <a:spcPts val="600"/>
              </a:spcAft>
              <a:buClr>
                <a:srgbClr val="E78712"/>
              </a:buClr>
              <a:buNone/>
              <a:defRPr/>
            </a:pPr>
            <a:endParaRPr lang="en-US" sz="4400" dirty="0">
              <a:solidFill>
                <a:sysClr val="windowText" lastClr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5C29E6-DD46-78FF-A4C4-D3CAC7A32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4878" y="8275447"/>
            <a:ext cx="8475849" cy="418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1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9EC4BB-03B5-B5FA-34E4-52C81B004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E26AF4-DB1F-FE71-040E-907A49DF7869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2EB2B70-B0CB-7577-DA9F-CE7BF88489E1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70F3E8F-5FE9-F2B8-4C1E-B292B36499ED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6C1532B-F09F-86CD-1BC7-5449E4E310B5}"/>
              </a:ext>
            </a:extLst>
          </p:cNvPr>
          <p:cNvSpPr txBox="1"/>
          <p:nvPr/>
        </p:nvSpPr>
        <p:spPr>
          <a:xfrm>
            <a:off x="3169056" y="1073404"/>
            <a:ext cx="19483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City’s CalPERS UAL 3-Year Historical Overview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A14DC3C-F4B8-E646-359D-7A449A813CCD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798EBA90-58B9-4171-B08A-BFF0DA1D5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1FBEC9B-74AD-6E8B-C318-523DF2467C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18938"/>
              </p:ext>
            </p:extLst>
          </p:nvPr>
        </p:nvGraphicFramePr>
        <p:xfrm>
          <a:off x="1470663" y="3355594"/>
          <a:ext cx="21002476" cy="859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586">
                  <a:extLst>
                    <a:ext uri="{9D8B030D-6E8A-4147-A177-3AD203B41FA5}">
                      <a16:colId xmlns:a16="http://schemas.microsoft.com/office/drawing/2014/main" val="2774139428"/>
                    </a:ext>
                  </a:extLst>
                </a:gridCol>
                <a:gridCol w="2298356">
                  <a:extLst>
                    <a:ext uri="{9D8B030D-6E8A-4147-A177-3AD203B41FA5}">
                      <a16:colId xmlns:a16="http://schemas.microsoft.com/office/drawing/2014/main" val="2197812146"/>
                    </a:ext>
                  </a:extLst>
                </a:gridCol>
                <a:gridCol w="3867665">
                  <a:extLst>
                    <a:ext uri="{9D8B030D-6E8A-4147-A177-3AD203B41FA5}">
                      <a16:colId xmlns:a16="http://schemas.microsoft.com/office/drawing/2014/main" val="1449111247"/>
                    </a:ext>
                  </a:extLst>
                </a:gridCol>
                <a:gridCol w="3101546">
                  <a:extLst>
                    <a:ext uri="{9D8B030D-6E8A-4147-A177-3AD203B41FA5}">
                      <a16:colId xmlns:a16="http://schemas.microsoft.com/office/drawing/2014/main" val="66339919"/>
                    </a:ext>
                  </a:extLst>
                </a:gridCol>
                <a:gridCol w="2323070">
                  <a:extLst>
                    <a:ext uri="{9D8B030D-6E8A-4147-A177-3AD203B41FA5}">
                      <a16:colId xmlns:a16="http://schemas.microsoft.com/office/drawing/2014/main" val="748137161"/>
                    </a:ext>
                  </a:extLst>
                </a:gridCol>
                <a:gridCol w="3768811">
                  <a:extLst>
                    <a:ext uri="{9D8B030D-6E8A-4147-A177-3AD203B41FA5}">
                      <a16:colId xmlns:a16="http://schemas.microsoft.com/office/drawing/2014/main" val="4085938581"/>
                    </a:ext>
                  </a:extLst>
                </a:gridCol>
                <a:gridCol w="3641442">
                  <a:extLst>
                    <a:ext uri="{9D8B030D-6E8A-4147-A177-3AD203B41FA5}">
                      <a16:colId xmlns:a16="http://schemas.microsoft.com/office/drawing/2014/main" val="4271809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Valuation Fiscal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Significant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CalPERS Investment Return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City’s CalPERS UAL Balance</a:t>
                      </a:r>
                      <a:endParaRPr lang="en-US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Funded Level</a:t>
                      </a:r>
                      <a:endParaRPr lang="en-US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Effect of CalPERS Investment Return on City’s 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Required Contribution from City (next 2 FYs)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354531"/>
                  </a:ext>
                </a:extLst>
              </a:tr>
              <a:tr h="616169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Before POB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4.7% or </a:t>
                      </a:r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2.3% short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115,065,023</a:t>
                      </a:r>
                      <a:endParaRPr lang="en-US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71.3%</a:t>
                      </a:r>
                      <a:endParaRPr lang="en-US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>
                        <a:solidFill>
                          <a:srgbClr val="000000"/>
                        </a:solidFill>
                      </a:endParaRPr>
                    </a:p>
                    <a:p>
                      <a:pPr algn="r"/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324515"/>
                  </a:ext>
                </a:extLst>
              </a:tr>
              <a:tr h="573671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21.3% or 14.3% more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(34,863,738)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(56,986,842)</a:t>
                      </a:r>
                    </a:p>
                    <a:p>
                      <a:pPr algn="r"/>
                      <a:endParaRPr lang="en-US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579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Discount Rate Change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CalPERS use the gain for 2021 to lower the Discount Rate from 7% to 6.8%</a:t>
                      </a:r>
                    </a:p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4,040,657</a:t>
                      </a:r>
                    </a:p>
                    <a:p>
                      <a:pPr algn="r"/>
                      <a:endParaRPr lang="en-US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0136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Negative Return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-6.1% </a:t>
                      </a:r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12.9% short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33,291,600</a:t>
                      </a:r>
                      <a:endParaRPr lang="en-US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92.4%</a:t>
                      </a:r>
                      <a:endParaRPr lang="en-US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64,933,282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3,211,661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513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CalPERS make 7.8% or 1% more</a:t>
                      </a:r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29,241,600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(4,050,000)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Cost Savings of $300,000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242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407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238829-1B8D-27CA-457E-6C14E1560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9243407-0CD5-776E-4EC0-5F5C041968B0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5DA6BA-8B92-3BFE-10E2-1CBE86B95C28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7A54BC-399E-6B8E-14F8-AC89FC739CB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270E3A0-6CFB-6582-4E15-F7341615F626}"/>
              </a:ext>
            </a:extLst>
          </p:cNvPr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Balance If No Pension Obligation Bonds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B4479D-3EAB-C6EE-B0E9-ABED41D8B77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BA4A9738-53EA-9DEB-64D4-28A431A7F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2902AD-4367-1C7A-FFE5-5B08DAF4D575}"/>
              </a:ext>
            </a:extLst>
          </p:cNvPr>
          <p:cNvSpPr txBox="1"/>
          <p:nvPr/>
        </p:nvSpPr>
        <p:spPr>
          <a:xfrm>
            <a:off x="1570289" y="12335907"/>
            <a:ext cx="17628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*General Fund (Fund 010 only) – Projected as of January 31, 2024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B5B30E7-7B12-0E1A-83E4-441CDCDC5F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2874129"/>
              </p:ext>
            </p:extLst>
          </p:nvPr>
        </p:nvGraphicFramePr>
        <p:xfrm>
          <a:off x="1158552" y="2699285"/>
          <a:ext cx="21756866" cy="8800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8533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FBDBF43-12C3-6E12-1DE6-76AF8B540703}"/>
              </a:ext>
            </a:extLst>
          </p:cNvPr>
          <p:cNvSpPr txBox="1">
            <a:spLocks/>
          </p:cNvSpPr>
          <p:nvPr/>
        </p:nvSpPr>
        <p:spPr>
          <a:xfrm>
            <a:off x="3461443" y="1059871"/>
            <a:ext cx="16960156" cy="5798129"/>
          </a:xfrm>
          <a:prstGeom prst="rect">
            <a:avLst/>
          </a:prstGeom>
          <a:solidFill>
            <a:srgbClr val="000000">
              <a:alpha val="60000"/>
            </a:srgbClr>
          </a:solidFill>
          <a:ln w="38100" cap="sq">
            <a:solidFill>
              <a:sysClr val="window" lastClr="FFFFFF"/>
            </a:solidFill>
            <a:miter lim="800000"/>
          </a:ln>
        </p:spPr>
        <p:txBody>
          <a:bodyPr vert="horz" lIns="274320" tIns="182880" rIns="274320" bIns="182880" rtlCol="0" anchor="ctr" anchorCtr="1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8000" b="1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Vijaya" panose="020B0502040204020203" pitchFamily="18" charset="0"/>
              </a:rPr>
              <a:t>CITY of </a:t>
            </a:r>
            <a:r>
              <a:rPr lang="en-US" sz="8000" b="1" dirty="0" err="1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Vijaya" panose="020B0502040204020203" pitchFamily="18" charset="0"/>
              </a:rPr>
              <a:t>garDena</a:t>
            </a:r>
            <a:endParaRPr lang="en-US" sz="80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  <a:p>
            <a:pPr>
              <a:defRPr/>
            </a:pPr>
            <a:r>
              <a:rPr 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Vijaya" panose="020B0502040204020203" pitchFamily="18" charset="0"/>
              </a:rPr>
              <a:t>FINANCE COMMITTEE</a:t>
            </a:r>
          </a:p>
          <a:p>
            <a:pPr>
              <a:defRPr/>
            </a:pPr>
            <a:endParaRPr lang="en-US" sz="8000" b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  <a:p>
            <a:pPr>
              <a:defRPr/>
            </a:pPr>
            <a:endParaRPr lang="en-US" b="1" i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  <a:p>
            <a:pPr>
              <a:defRPr/>
            </a:pPr>
            <a:endParaRPr lang="en-US" b="1" i="1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  <a:p>
            <a:pPr>
              <a:defRPr/>
            </a:pPr>
            <a:endParaRPr lang="en-US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Vijaya" panose="020B0502040204020203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719535" y="7740992"/>
            <a:ext cx="18443968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City Council Meeting</a:t>
            </a:r>
          </a:p>
          <a:p>
            <a:pPr algn="ctr"/>
            <a:r>
              <a:rPr lang="en-US" sz="6600" spc="100" dirty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April 9, 2024</a:t>
            </a:r>
          </a:p>
          <a:p>
            <a:pPr algn="ctr"/>
            <a:endParaRPr lang="en-US" sz="66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Thank you!</a:t>
            </a: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7200" u="sng" spc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548612" y="4056539"/>
            <a:ext cx="10785815" cy="2497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5520073-6BAA-CCFE-0C16-07E72540F961}"/>
              </a:ext>
            </a:extLst>
          </p:cNvPr>
          <p:cNvSpPr txBox="1"/>
          <p:nvPr/>
        </p:nvSpPr>
        <p:spPr>
          <a:xfrm>
            <a:off x="7111613" y="4315597"/>
            <a:ext cx="48299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Tasha Cerda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Rodney G. Tanaka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Guy H. Mato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Clint Osorio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A02F43-80B3-4026-DB2D-7197A9FEB687}"/>
              </a:ext>
            </a:extLst>
          </p:cNvPr>
          <p:cNvSpPr txBox="1"/>
          <p:nvPr/>
        </p:nvSpPr>
        <p:spPr>
          <a:xfrm>
            <a:off x="13297733" y="4315597"/>
            <a:ext cx="48299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Committee Chair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Councilmember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Treasurer</a:t>
            </a:r>
          </a:p>
          <a:p>
            <a:r>
              <a:rPr lang="en-US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Manager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5FE2678-4F6A-20DD-962A-DCA4EBA68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13847" y="3687534"/>
            <a:ext cx="1255344" cy="12561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39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945E4-1F38-24DC-5B57-76CF1629A0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356DE31-3B0A-D974-35F8-84A63C2A51EF}"/>
              </a:ext>
            </a:extLst>
          </p:cNvPr>
          <p:cNvSpPr txBox="1">
            <a:spLocks/>
          </p:cNvSpPr>
          <p:nvPr/>
        </p:nvSpPr>
        <p:spPr>
          <a:xfrm>
            <a:off x="1031631" y="1825624"/>
            <a:ext cx="22097999" cy="8842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strike="noStrike" kern="1200" cap="none" spc="0" normalizeH="0" baseline="0" noProof="0" dirty="0">
              <a:ln>
                <a:noFill/>
              </a:ln>
              <a:gradFill>
                <a:gsLst>
                  <a:gs pos="34000">
                    <a:sysClr val="window" lastClr="FFFFFF">
                      <a:lumMod val="93000"/>
                    </a:sysClr>
                  </a:gs>
                  <a:gs pos="0">
                    <a:sysClr val="windowText" lastClr="000000">
                      <a:lumMod val="25000"/>
                      <a:lumOff val="75000"/>
                    </a:sys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4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4000" b="1" u="sng" dirty="0">
              <a:gradFill>
                <a:gsLst>
                  <a:gs pos="34000">
                    <a:sysClr val="window" lastClr="FFFFFF">
                      <a:lumMod val="93000"/>
                    </a:sysClr>
                  </a:gs>
                  <a:gs pos="0">
                    <a:sysClr val="windowText" lastClr="000000">
                      <a:lumMod val="25000"/>
                      <a:lumOff val="75000"/>
                    </a:sys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4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sng" strike="noStrike" kern="1200" cap="none" spc="0" normalizeH="0" baseline="0" noProof="0" dirty="0">
                <a:ln>
                  <a:noFill/>
                </a:ln>
                <a:gradFill>
                  <a:gsLst>
                    <a:gs pos="34000">
                      <a:sysClr val="window" lastClr="FFFFFF">
                        <a:lumMod val="93000"/>
                      </a:sysClr>
                    </a:gs>
                    <a:gs pos="0">
                      <a:sysClr val="windowText" lastClr="000000">
                        <a:lumMod val="25000"/>
                        <a:lumOff val="75000"/>
                      </a:sys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4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FINANCIAL UPDATE</a:t>
            </a:r>
          </a:p>
          <a:p>
            <a:pPr marL="0" indent="0"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General Fund Projected Fiscal Year 2023-24 Revenue, Expenditures, and Fund Balance……….1</a:t>
            </a:r>
            <a:endParaRPr lang="en-US" sz="400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General Fund Long-Term Financial Forecast……………………..………..………………..…...….....</a:t>
            </a:r>
            <a:r>
              <a:rPr lang="en-US" sz="4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FINANCIAL CHALLENGES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…………….………………...……………………..…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..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….…………</a:t>
            </a:r>
            <a:r>
              <a:rPr lang="en-US" sz="400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34000">
                    <a:sysClr val="window" lastClr="FFFFFF">
                      <a:lumMod val="93000"/>
                    </a:sysClr>
                  </a:gs>
                  <a:gs pos="0">
                    <a:sysClr val="windowText" lastClr="000000">
                      <a:lumMod val="25000"/>
                      <a:lumOff val="75000"/>
                    </a:sys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4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4000">
                    <a:sysClr val="window" lastClr="FFFFFF">
                      <a:lumMod val="93000"/>
                    </a:sysClr>
                  </a:gs>
                  <a:gs pos="0">
                    <a:sysClr val="windowText" lastClr="000000">
                      <a:lumMod val="25000"/>
                      <a:lumOff val="75000"/>
                    </a:sys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4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4000">
                    <a:sysClr val="window" lastClr="FFFFFF">
                      <a:lumMod val="93000"/>
                    </a:sysClr>
                  </a:gs>
                  <a:gs pos="0">
                    <a:sysClr val="windowText" lastClr="000000">
                      <a:lumMod val="25000"/>
                      <a:lumOff val="75000"/>
                    </a:sys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48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FB80C8-F07D-7D72-A898-F807570BD69F}"/>
              </a:ext>
            </a:extLst>
          </p:cNvPr>
          <p:cNvSpPr txBox="1"/>
          <p:nvPr/>
        </p:nvSpPr>
        <p:spPr>
          <a:xfrm>
            <a:off x="3169057" y="1073404"/>
            <a:ext cx="17850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82501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7875" y="5439212"/>
            <a:ext cx="66783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Financial 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Update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377568" y="4823658"/>
            <a:ext cx="1448023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Projected              Fiscal Year </a:t>
            </a:r>
            <a:r>
              <a:rPr lang="en-US" sz="8000" b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2023-24 Revenue, Expenditures &amp; Fund Balance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577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78506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</a:t>
            </a:r>
            <a:r>
              <a:rPr lang="en-US" sz="6600" u="sng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Projected</a:t>
            </a:r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FY 2023-24 Revenue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849661"/>
              </p:ext>
            </p:extLst>
          </p:nvPr>
        </p:nvGraphicFramePr>
        <p:xfrm>
          <a:off x="1846914" y="2362482"/>
          <a:ext cx="20720008" cy="10253599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908350">
                  <a:extLst>
                    <a:ext uri="{9D8B030D-6E8A-4147-A177-3AD203B41FA5}">
                      <a16:colId xmlns:a16="http://schemas.microsoft.com/office/drawing/2014/main" val="1405684027"/>
                    </a:ext>
                  </a:extLst>
                </a:gridCol>
                <a:gridCol w="7525558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039762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262184">
                  <a:extLst>
                    <a:ext uri="{9D8B030D-6E8A-4147-A177-3AD203B41FA5}">
                      <a16:colId xmlns:a16="http://schemas.microsoft.com/office/drawing/2014/main" val="3941396386"/>
                    </a:ext>
                  </a:extLst>
                </a:gridCol>
                <a:gridCol w="3059107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2925047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327812">
                <a:tc>
                  <a:txBody>
                    <a:bodyPr/>
                    <a:lstStyle/>
                    <a:p>
                      <a:endParaRPr lang="en-US" sz="3200" dirty="0">
                        <a:latin typeface="+mj-lt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+mj-lt"/>
                        </a:rPr>
                        <a:t>Revenue Sources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2024 Adopted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2024 Projected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Difference in $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+mj-lt"/>
                        </a:rPr>
                        <a:t>Difference in %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355212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Sales Tax – Bradley-Burns 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    </a:t>
                      </a:r>
                      <a:r>
                        <a:rPr lang="en-US" sz="3600" b="0" kern="1200" dirty="0">
                          <a:solidFill>
                            <a:srgbClr val="6F6F6F"/>
                          </a:solidFill>
                          <a:latin typeface="+mj-lt"/>
                        </a:rPr>
                        <a:t>15,728,875</a:t>
                      </a: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15,545,438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(183,437) 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-1.2%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Sales Tax – Measure G 0.75%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11,423,000        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12,039,415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616,415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+5.4%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Card Club Revenue Fees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i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9,193,600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8,627,768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(565,832)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-6.2%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Property Tax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9,945,583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10,393,281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447,698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+4.5%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8257721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Utility User Tax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5,962,277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6,385,635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423,358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+7.1%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1997622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Vehicle License Fees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7,962,463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8,483,376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520,913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+6.5%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2732865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Business License Tax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2,811,375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3,150,000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338,625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+13.3%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08497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Franchise, TOT &amp; Other Taxes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4,879,429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5,044,784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165,355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4858072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License &amp; Permits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1,968,790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2,283,202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314,412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+16%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3246652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Fines &amp; Forfeitures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1,220,929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821,000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(399,929)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-32.8%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34277638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Current Service Charges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2,556,467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2,675,000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118,533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+4.6%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622273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Intergovernmental, Interest &amp; Other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1,404,536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1,921,140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516,604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+36.8%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283687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Charges to Other Funds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2,702,388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2,614,849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(87,539)               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-3.2%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+mj-lt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Transfers In (Including ARPA </a:t>
                      </a:r>
                      <a:r>
                        <a:rPr lang="en-US" sz="3600" b="1" dirty="0" err="1">
                          <a:solidFill>
                            <a:srgbClr val="000000"/>
                          </a:solidFill>
                          <a:latin typeface="+mj-lt"/>
                        </a:rPr>
                        <a:t>Reimb</a:t>
                      </a:r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1828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2,453,487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1,526,593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(926,894)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-38%</a:t>
                      </a:r>
                      <a:endParaRPr lang="en-US" sz="36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714142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    Total*</a:t>
                      </a: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82,002,199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83,340,710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+1,338,511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+1.6%</a:t>
                      </a:r>
                      <a:endParaRPr lang="en-US" sz="36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14" name="Slide Number Placeholder 9">
            <a:extLst>
              <a:ext uri="{FF2B5EF4-FFF2-40B4-BE49-F238E27FC236}">
                <a16:creationId xmlns:a16="http://schemas.microsoft.com/office/drawing/2014/main" id="{0965FBF0-40C4-9FCF-E1B7-DBAE881C7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F946355-E3E5-680E-56A4-7662E61BB3B3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62B2F9-3781-1326-53B9-B75BAC0FA86C}"/>
              </a:ext>
            </a:extLst>
          </p:cNvPr>
          <p:cNvSpPr txBox="1"/>
          <p:nvPr/>
        </p:nvSpPr>
        <p:spPr>
          <a:xfrm>
            <a:off x="1846914" y="12941950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 – Projected as of January 31, 2024</a:t>
            </a:r>
          </a:p>
        </p:txBody>
      </p:sp>
    </p:spTree>
    <p:extLst>
      <p:ext uri="{BB962C8B-B14F-4D97-AF65-F5344CB8AC3E}">
        <p14:creationId xmlns:p14="http://schemas.microsoft.com/office/powerpoint/2010/main" val="80833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</a:t>
            </a:r>
            <a:r>
              <a:rPr lang="en-US" sz="6600" u="sng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Projected</a:t>
            </a:r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FY 2023-24 Expenditures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868256"/>
              </p:ext>
            </p:extLst>
          </p:nvPr>
        </p:nvGraphicFramePr>
        <p:xfrm>
          <a:off x="1636265" y="2942205"/>
          <a:ext cx="20952306" cy="8911040"/>
        </p:xfrm>
        <a:graphic>
          <a:graphicData uri="http://schemas.openxmlformats.org/drawingml/2006/table">
            <a:tbl>
              <a:tblPr firstRow="1" lastRow="1" bandRow="1">
                <a:tableStyleId>{21E4AEA4-8DFA-4A89-87EB-49C32662AFE0}</a:tableStyleId>
              </a:tblPr>
              <a:tblGrid>
                <a:gridCol w="8224427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2995115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3119991">
                  <a:extLst>
                    <a:ext uri="{9D8B030D-6E8A-4147-A177-3AD203B41FA5}">
                      <a16:colId xmlns:a16="http://schemas.microsoft.com/office/drawing/2014/main" val="3205657904"/>
                    </a:ext>
                  </a:extLst>
                </a:gridCol>
                <a:gridCol w="3555940">
                  <a:extLst>
                    <a:ext uri="{9D8B030D-6E8A-4147-A177-3AD203B41FA5}">
                      <a16:colId xmlns:a16="http://schemas.microsoft.com/office/drawing/2014/main" val="1820195188"/>
                    </a:ext>
                  </a:extLst>
                </a:gridCol>
                <a:gridCol w="3056833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1253439">
                <a:tc>
                  <a:txBody>
                    <a:bodyPr/>
                    <a:lstStyle/>
                    <a:p>
                      <a:r>
                        <a:rPr lang="en-US" sz="4000" dirty="0">
                          <a:latin typeface="+mj-lt"/>
                        </a:rPr>
                        <a:t>Department 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+mj-lt"/>
                        </a:rPr>
                        <a:t>2024 </a:t>
                      </a:r>
                    </a:p>
                    <a:p>
                      <a:pPr algn="ctr"/>
                      <a:r>
                        <a:rPr lang="en-US" sz="4000" dirty="0">
                          <a:latin typeface="+mj-lt"/>
                        </a:rPr>
                        <a:t>Adopted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+mj-lt"/>
                        </a:rPr>
                        <a:t>2024 </a:t>
                      </a:r>
                    </a:p>
                    <a:p>
                      <a:pPr algn="ctr"/>
                      <a:r>
                        <a:rPr lang="en-US" sz="4000" dirty="0">
                          <a:latin typeface="+mj-lt"/>
                        </a:rPr>
                        <a:t>Projected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+mj-lt"/>
                        </a:rPr>
                        <a:t>(Under) </a:t>
                      </a:r>
                      <a:r>
                        <a:rPr lang="en-US" sz="4000" dirty="0">
                          <a:solidFill>
                            <a:schemeClr val="bg1"/>
                          </a:solidFill>
                          <a:latin typeface="+mj-lt"/>
                        </a:rPr>
                        <a:t>/</a:t>
                      </a:r>
                      <a:r>
                        <a:rPr lang="en-US" sz="4000" dirty="0">
                          <a:solidFill>
                            <a:srgbClr val="FF0000"/>
                          </a:solidFill>
                          <a:latin typeface="+mj-lt"/>
                        </a:rPr>
                        <a:t> Over </a:t>
                      </a:r>
                      <a:r>
                        <a:rPr lang="en-US" sz="4000" dirty="0">
                          <a:latin typeface="+mj-lt"/>
                        </a:rPr>
                        <a:t>Budget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+mj-lt"/>
                        </a:rPr>
                        <a:t>Difference</a:t>
                      </a:r>
                    </a:p>
                    <a:p>
                      <a:pPr algn="ctr"/>
                      <a:r>
                        <a:rPr lang="en-US" sz="4000" dirty="0">
                          <a:latin typeface="+mj-lt"/>
                        </a:rPr>
                        <a:t>in %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67492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Administrative Services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3,135,232       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 </a:t>
                      </a:r>
                      <a:r>
                        <a:rPr lang="en-US" sz="3600" b="1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2,860,591</a:t>
                      </a:r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(274,641) 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8.8%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67492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Community Development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3,041,130        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2,986,565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(54,565)</a:t>
                      </a:r>
                      <a:r>
                        <a:rPr lang="en-US" sz="36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36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1.8%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Elected &amp; City Manager’s Offices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2,591,893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2,218,981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(372,912)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14.4%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Police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34,809,188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32,758,646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(2,050,542)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5.9%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705137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Public Works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6,979,413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6,936,071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(43,342)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0.6%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58994825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Recreation &amp; Human Services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5,066,301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4,563,383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(502,918)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9.9%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021129534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Non-Departmental (Including Fire &amp; RCC)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14,640,514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14,908,776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i="0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268,262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1.8%</a:t>
                      </a:r>
                      <a:endParaRPr lang="en-US" sz="36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46510834"/>
                  </a:ext>
                </a:extLst>
              </a:tr>
              <a:tr h="1253439">
                <a:tc>
                  <a:txBody>
                    <a:bodyPr/>
                    <a:lstStyle/>
                    <a:p>
                      <a:r>
                        <a:rPr lang="en-US" sz="3600" b="1" dirty="0">
                          <a:solidFill>
                            <a:srgbClr val="000000"/>
                          </a:solidFill>
                          <a:latin typeface="+mj-lt"/>
                        </a:rPr>
                        <a:t>Debt Service, Deferred Maintenance, Equipment Replacement, Service Charges, &amp; Transfers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11,567,671</a:t>
                      </a:r>
                      <a:endParaRPr lang="en-US" sz="36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15,474,765</a:t>
                      </a:r>
                      <a:endParaRPr lang="en-US" sz="36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3,907,094                 </a:t>
                      </a:r>
                      <a:endParaRPr lang="en-US" sz="36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33.7%</a:t>
                      </a:r>
                      <a:endParaRPr lang="en-US" sz="36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52197">
                <a:tc>
                  <a:txBody>
                    <a:bodyPr/>
                    <a:lstStyle/>
                    <a:p>
                      <a:r>
                        <a:rPr lang="en-US" sz="4000" b="1" dirty="0">
                          <a:solidFill>
                            <a:schemeClr val="bg1"/>
                          </a:solidFill>
                          <a:latin typeface="+mj-lt"/>
                        </a:rPr>
                        <a:t>       Total*</a:t>
                      </a:r>
                    </a:p>
                  </a:txBody>
                  <a:tcPr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81,831,342</a:t>
                      </a:r>
                      <a:endParaRPr lang="en-US" sz="4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82,707,777</a:t>
                      </a:r>
                      <a:endParaRPr lang="en-US" sz="4000" b="1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876,435</a:t>
                      </a:r>
                    </a:p>
                  </a:txBody>
                  <a:tcPr marL="7620" marR="7620" marT="762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j-lt"/>
                        </a:rPr>
                        <a:t>1.1%</a:t>
                      </a:r>
                      <a:endParaRPr lang="en-US" sz="40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+mj-lt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87662"/>
                  </a:ext>
                </a:extLst>
              </a:tr>
            </a:tbl>
          </a:graphicData>
        </a:graphic>
      </p:graphicFrame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4C02A729-E30B-2AAD-73FA-8B9676A09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B900C4C-70EB-3D40-8CF5-B7118834A1B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5B64F3-FC3D-1B2C-FBAE-70D9BDA7CB70}"/>
              </a:ext>
            </a:extLst>
          </p:cNvPr>
          <p:cNvSpPr txBox="1"/>
          <p:nvPr/>
        </p:nvSpPr>
        <p:spPr>
          <a:xfrm>
            <a:off x="2097980" y="12141189"/>
            <a:ext cx="17628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*General Fund (Fund 010 only) – Projected as of January 31, 2024</a:t>
            </a:r>
          </a:p>
        </p:txBody>
      </p:sp>
    </p:spTree>
    <p:extLst>
      <p:ext uri="{BB962C8B-B14F-4D97-AF65-F5344CB8AC3E}">
        <p14:creationId xmlns:p14="http://schemas.microsoft.com/office/powerpoint/2010/main" val="102614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</a:t>
            </a:r>
            <a:r>
              <a:rPr lang="en-US" sz="6600" u="sng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Projected</a:t>
            </a:r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FY 2023-24 Summary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378FCA1-FB13-48AB-8E13-8651870A8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309747"/>
              </p:ext>
            </p:extLst>
          </p:nvPr>
        </p:nvGraphicFramePr>
        <p:xfrm>
          <a:off x="2227385" y="3370960"/>
          <a:ext cx="20245751" cy="60889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988518">
                  <a:extLst>
                    <a:ext uri="{9D8B030D-6E8A-4147-A177-3AD203B41FA5}">
                      <a16:colId xmlns:a16="http://schemas.microsoft.com/office/drawing/2014/main" val="4195496170"/>
                    </a:ext>
                  </a:extLst>
                </a:gridCol>
                <a:gridCol w="3473589">
                  <a:extLst>
                    <a:ext uri="{9D8B030D-6E8A-4147-A177-3AD203B41FA5}">
                      <a16:colId xmlns:a16="http://schemas.microsoft.com/office/drawing/2014/main" val="969918590"/>
                    </a:ext>
                  </a:extLst>
                </a:gridCol>
                <a:gridCol w="4028303">
                  <a:extLst>
                    <a:ext uri="{9D8B030D-6E8A-4147-A177-3AD203B41FA5}">
                      <a16:colId xmlns:a16="http://schemas.microsoft.com/office/drawing/2014/main" val="696890124"/>
                    </a:ext>
                  </a:extLst>
                </a:gridCol>
                <a:gridCol w="3509319">
                  <a:extLst>
                    <a:ext uri="{9D8B030D-6E8A-4147-A177-3AD203B41FA5}">
                      <a16:colId xmlns:a16="http://schemas.microsoft.com/office/drawing/2014/main" val="2629725198"/>
                    </a:ext>
                  </a:extLst>
                </a:gridCol>
                <a:gridCol w="3246022">
                  <a:extLst>
                    <a:ext uri="{9D8B030D-6E8A-4147-A177-3AD203B41FA5}">
                      <a16:colId xmlns:a16="http://schemas.microsoft.com/office/drawing/2014/main" val="2701210807"/>
                    </a:ext>
                  </a:extLst>
                </a:gridCol>
              </a:tblGrid>
              <a:tr h="777226">
                <a:tc>
                  <a:txBody>
                    <a:bodyPr/>
                    <a:lstStyle/>
                    <a:p>
                      <a:pPr algn="l"/>
                      <a:r>
                        <a:rPr lang="en-US" sz="4400" dirty="0">
                          <a:latin typeface="+mj-lt"/>
                        </a:rPr>
                        <a:t>General Fund* 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2024 </a:t>
                      </a:r>
                    </a:p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Adopted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2024  Projected 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</a:t>
                      </a:r>
                    </a:p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In $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>
                          <a:latin typeface="+mj-lt"/>
                        </a:rPr>
                        <a:t>Difference in %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119683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Revenue</a:t>
                      </a:r>
                    </a:p>
                  </a:txBody>
                  <a:tcP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   </a:t>
                      </a:r>
                      <a:r>
                        <a:rPr lang="en-US" sz="4400" b="0" kern="1200" dirty="0">
                          <a:solidFill>
                            <a:srgbClr val="6F6F6F"/>
                          </a:solidFill>
                          <a:latin typeface="+mj-lt"/>
                        </a:rPr>
                        <a:t>82,002,199</a:t>
                      </a:r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 </a:t>
                      </a:r>
                      <a:r>
                        <a:rPr lang="en-US" sz="4400" b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83,340,710</a:t>
                      </a:r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+1,338,512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+1.6%</a:t>
                      </a:r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2701875"/>
                  </a:ext>
                </a:extLst>
              </a:tr>
              <a:tr h="728024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+mj-lt"/>
                        </a:rPr>
                        <a:t>Less Expenditures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   </a:t>
                      </a:r>
                      <a:r>
                        <a:rPr lang="en-US" sz="4400" b="0" kern="1200" dirty="0">
                          <a:solidFill>
                            <a:srgbClr val="6F6F6F"/>
                          </a:solidFill>
                          <a:latin typeface="+mj-lt"/>
                        </a:rPr>
                        <a:t>81,831,342</a:t>
                      </a:r>
                      <a:r>
                        <a:rPr lang="en-US" sz="4400" b="0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en-US" sz="4400" b="0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82,707,777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+876,435</a:t>
                      </a: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+1.1%</a:t>
                      </a:r>
                      <a:endParaRPr lang="en-US" sz="44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818720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latin typeface="+mj-lt"/>
                        </a:rPr>
                        <a:t>Surplus / </a:t>
                      </a:r>
                      <a:r>
                        <a:rPr lang="en-US" sz="4400" b="1" dirty="0">
                          <a:solidFill>
                            <a:srgbClr val="FF0000"/>
                          </a:solidFill>
                          <a:latin typeface="+mj-lt"/>
                        </a:rPr>
                        <a:t>(Deficit)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6F6F6F"/>
                          </a:solidFill>
                          <a:effectLst/>
                          <a:latin typeface="+mj-lt"/>
                        </a:rPr>
                        <a:t>170,857</a:t>
                      </a:r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632,933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243272"/>
                  </a:ext>
                </a:extLst>
              </a:tr>
              <a:tr h="846416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>
                              <a:lumMod val="75000"/>
                            </a:schemeClr>
                          </a:solidFill>
                          <a:latin typeface="+mj-lt"/>
                        </a:rPr>
                        <a:t>Beginning Balance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0" u="none" strike="noStrike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34,203,494</a:t>
                      </a:r>
                      <a:endParaRPr lang="en-US" sz="4400" b="0" i="0" u="none" strike="noStrike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90492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Ending Balance</a:t>
                      </a:r>
                    </a:p>
                  </a:txBody>
                  <a:tcP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34,836,427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060338"/>
                  </a:ext>
                </a:extLst>
              </a:tr>
              <a:tr h="713359">
                <a:tc>
                  <a:txBody>
                    <a:bodyPr/>
                    <a:lstStyle/>
                    <a:p>
                      <a:r>
                        <a:rPr lang="en-US" sz="4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 of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1" i="0" u="none" strike="noStrike" dirty="0">
                        <a:solidFill>
                          <a:srgbClr val="6F6F6F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4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42%</a:t>
                      </a:r>
                      <a:endParaRPr lang="en-US" sz="4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44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595482387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CFEBC34-DD7F-3C0E-D58C-2E7E212EA442}"/>
              </a:ext>
            </a:extLst>
          </p:cNvPr>
          <p:cNvSpPr txBox="1"/>
          <p:nvPr/>
        </p:nvSpPr>
        <p:spPr>
          <a:xfrm>
            <a:off x="2860431" y="10582447"/>
            <a:ext cx="17628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*General Fund (Fund 010 only)</a:t>
            </a:r>
          </a:p>
        </p:txBody>
      </p:sp>
      <p:sp>
        <p:nvSpPr>
          <p:cNvPr id="13" name="Slide Number Placeholder 9">
            <a:extLst>
              <a:ext uri="{FF2B5EF4-FFF2-40B4-BE49-F238E27FC236}">
                <a16:creationId xmlns:a16="http://schemas.microsoft.com/office/drawing/2014/main" id="{C8B605A1-1FCC-65C9-058B-9DB4C561B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184868-0526-8B0A-61A8-960595BC74FF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</p:spTree>
    <p:extLst>
      <p:ext uri="{BB962C8B-B14F-4D97-AF65-F5344CB8AC3E}">
        <p14:creationId xmlns:p14="http://schemas.microsoft.com/office/powerpoint/2010/main" val="353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827" y="5439211"/>
            <a:ext cx="81240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Long-Term</a:t>
            </a:r>
          </a:p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Financial Forecast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706098" y="5439212"/>
            <a:ext cx="128655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Long-Term </a:t>
            </a:r>
          </a:p>
          <a:p>
            <a:pPr algn="ctr"/>
            <a:r>
              <a:rPr lang="en-US" sz="80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Financial Forecast</a:t>
            </a:r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851369" y="5275385"/>
            <a:ext cx="0" cy="3155888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099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238829-1B8D-27CA-457E-6C14E1560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9243407-0CD5-776E-4EC0-5F5C041968B0}"/>
              </a:ext>
            </a:extLst>
          </p:cNvPr>
          <p:cNvSpPr/>
          <p:nvPr/>
        </p:nvSpPr>
        <p:spPr>
          <a:xfrm flipH="1">
            <a:off x="-3" y="1419726"/>
            <a:ext cx="192507" cy="15280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9398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5DA6BA-8B92-3BFE-10E2-1CBE86B95C28}"/>
              </a:ext>
            </a:extLst>
          </p:cNvPr>
          <p:cNvCxnSpPr/>
          <p:nvPr/>
        </p:nvCxnSpPr>
        <p:spPr>
          <a:xfrm flipV="1">
            <a:off x="3258951" y="2232255"/>
            <a:ext cx="17706934" cy="16195"/>
          </a:xfrm>
          <a:prstGeom prst="line">
            <a:avLst/>
          </a:prstGeom>
          <a:ln w="50800">
            <a:solidFill>
              <a:schemeClr val="tx2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7A54BC-399E-6B8E-14F8-AC89FC739CBF}"/>
              </a:ext>
            </a:extLst>
          </p:cNvPr>
          <p:cNvCxnSpPr/>
          <p:nvPr/>
        </p:nvCxnSpPr>
        <p:spPr>
          <a:xfrm>
            <a:off x="3258951" y="2248450"/>
            <a:ext cx="6200078" cy="0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270E3A0-6CFB-6582-4E15-F7341615F626}"/>
              </a:ext>
            </a:extLst>
          </p:cNvPr>
          <p:cNvSpPr txBox="1"/>
          <p:nvPr/>
        </p:nvSpPr>
        <p:spPr>
          <a:xfrm>
            <a:off x="3169057" y="1073404"/>
            <a:ext cx="1909306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pc="100" dirty="0">
                <a:solidFill>
                  <a:schemeClr val="bg2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General Fund 10-Year Fund Balance Overview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DB4479D-3EAB-C6EE-B0E9-ABED41D8B777}"/>
              </a:ext>
            </a:extLst>
          </p:cNvPr>
          <p:cNvSpPr/>
          <p:nvPr/>
        </p:nvSpPr>
        <p:spPr>
          <a:xfrm>
            <a:off x="15837262" y="12988742"/>
            <a:ext cx="6976449" cy="51418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City of Gardena – City Council Meeting April-9-2024</a:t>
            </a:r>
          </a:p>
        </p:txBody>
      </p:sp>
      <p:sp>
        <p:nvSpPr>
          <p:cNvPr id="18" name="Slide Number Placeholder 9">
            <a:extLst>
              <a:ext uri="{FF2B5EF4-FFF2-40B4-BE49-F238E27FC236}">
                <a16:creationId xmlns:a16="http://schemas.microsoft.com/office/drawing/2014/main" id="{BA4A9738-53EA-9DEB-64D4-28A431A7F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473137" y="12759388"/>
            <a:ext cx="787815" cy="365125"/>
          </a:xfrm>
        </p:spPr>
        <p:txBody>
          <a:bodyPr/>
          <a:lstStyle/>
          <a:p>
            <a:r>
              <a:rPr lang="en-US" sz="32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2902AD-4367-1C7A-FFE5-5B08DAF4D575}"/>
              </a:ext>
            </a:extLst>
          </p:cNvPr>
          <p:cNvSpPr txBox="1"/>
          <p:nvPr/>
        </p:nvSpPr>
        <p:spPr>
          <a:xfrm>
            <a:off x="1570289" y="12335907"/>
            <a:ext cx="17628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*General Fund (Fund 010 only) – Projected as of January 31, 2024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B5B30E7-7B12-0E1A-83E4-441CDCDC5F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632741"/>
              </p:ext>
            </p:extLst>
          </p:nvPr>
        </p:nvGraphicFramePr>
        <p:xfrm>
          <a:off x="1457556" y="2541539"/>
          <a:ext cx="21468887" cy="9501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1347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19600"/>
            <a:ext cx="24384000" cy="4593771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2C8698"/>
              </a:solidFill>
              <a:latin typeface="Bebas Neue" panose="020B0606020202050201" pitchFamily="34" charset="-9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0454" y="6196280"/>
            <a:ext cx="22477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spc="100" dirty="0">
                <a:solidFill>
                  <a:schemeClr val="bg1"/>
                </a:solidFill>
                <a:latin typeface="Impact" panose="020B080603090205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City Financial Challenges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13E25AD-24C5-C4D2-A36C-28958492A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01400" y="1388569"/>
            <a:ext cx="1981200" cy="1982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000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Fishers">
      <a:dk1>
        <a:srgbClr val="4B4F54"/>
      </a:dk1>
      <a:lt1>
        <a:srgbClr val="FFFFFF"/>
      </a:lt1>
      <a:dk2>
        <a:srgbClr val="4C8B2B"/>
      </a:dk2>
      <a:lt2>
        <a:srgbClr val="004A97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B197E5374F1B44AA15734F409B9E3C" ma:contentTypeVersion="4" ma:contentTypeDescription="Create a new document." ma:contentTypeScope="" ma:versionID="1052810364ea0c988fdc6b6043414ae6">
  <xsd:schema xmlns:xsd="http://www.w3.org/2001/XMLSchema" xmlns:xs="http://www.w3.org/2001/XMLSchema" xmlns:p="http://schemas.microsoft.com/office/2006/metadata/properties" xmlns:ns2="f5e1f45e-8092-43e1-a9e0-9113f0c320f4" xmlns:ns3="5eb1292e-9e6a-4fa6-9697-dfec8dc1b944" targetNamespace="http://schemas.microsoft.com/office/2006/metadata/properties" ma:root="true" ma:fieldsID="66a937c00a97b683be5db51ae60d7f51" ns2:_="" ns3:_="">
    <xsd:import namespace="f5e1f45e-8092-43e1-a9e0-9113f0c320f4"/>
    <xsd:import namespace="5eb1292e-9e6a-4fa6-9697-dfec8dc1b9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e1f45e-8092-43e1-a9e0-9113f0c320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b1292e-9e6a-4fa6-9697-dfec8dc1b94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3ED2E96-F321-4BD0-82B6-F22C04CA7BFB}">
  <ds:schemaRefs>
    <ds:schemaRef ds:uri="f5e1f45e-8092-43e1-a9e0-9113f0c320f4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5eb1292e-9e6a-4fa6-9697-dfec8dc1b94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F6D94C2-A063-4F84-99FF-FFF0BA86BA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87FE90-AC56-47E3-9178-2C8B26B212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e1f45e-8092-43e1-a9e0-9113f0c320f4"/>
    <ds:schemaRef ds:uri="5eb1292e-9e6a-4fa6-9697-dfec8dc1b9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22169</TotalTime>
  <Words>1211</Words>
  <Application>Microsoft Office PowerPoint</Application>
  <PresentationFormat>Custom</PresentationFormat>
  <Paragraphs>380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Bebas Neue</vt:lpstr>
      <vt:lpstr>Calibri</vt:lpstr>
      <vt:lpstr>Franklin Gothic Book</vt:lpstr>
      <vt:lpstr>Franklin Gothic Medium</vt:lpstr>
      <vt:lpstr>Impact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Presentation PowerPoint Template</dc:title>
  <dc:creator>USER</dc:creator>
  <cp:lastModifiedBy>Khoi Quach</cp:lastModifiedBy>
  <cp:revision>578</cp:revision>
  <cp:lastPrinted>2023-09-27T19:23:56Z</cp:lastPrinted>
  <dcterms:created xsi:type="dcterms:W3CDTF">2014-09-26T10:57:37Z</dcterms:created>
  <dcterms:modified xsi:type="dcterms:W3CDTF">2024-04-09T23:17:46Z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0x0101001DB197E5374F1B44AA15734F409B9E3C</vt:lpwstr>
  </property>
  <property fmtid="{D5CDD505-2E9C-101B-9397-08002B2CF9AE}" pid="3" name="City Department">
    <vt:lpwstr>60;#Public Relations|a031e958-9d8c-4657-b5d0-cf40ba4b1611</vt:lpwstr>
  </property>
</Properties>
</file>