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Lst>
  <p:sldSz cx="18288000" cy="10287000"/>
  <p:notesSz cx="6858000" cy="9144000"/>
  <p:embeddedFontLst>
    <p:embeddedFont>
      <p:font typeface="Montserrat Extra-Bold" panose="020B0604020202020204" charset="0"/>
      <p:regular r:id="rId12"/>
    </p:embeddedFont>
    <p:embeddedFont>
      <p:font typeface="Open Sans Bold" panose="020B0604020202020204" charset="0"/>
      <p:regular r:id="rId13"/>
    </p:embeddedFont>
    <p:embeddedFont>
      <p:font typeface="Open Sans Light Bold" panose="020B0604020202020204" charset="0"/>
      <p:regular r:id="rId14"/>
    </p:embeddedFont>
    <p:embeddedFont>
      <p:font typeface="Raleway" pitchFamily="2" charset="0"/>
      <p:regular r:id="rId15"/>
    </p:embeddedFont>
    <p:embeddedFont>
      <p:font typeface="Raleway Bold" charset="0"/>
      <p:regular r:id="rId16"/>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varScale="1">
        <p:scale>
          <a:sx n="98" d="100"/>
          <a:sy n="98" d="100"/>
        </p:scale>
        <p:origin x="774" y="7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font" Target="fonts/font2.fntdata"/><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font" Target="fonts/font1.fntdata"/><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font" Target="fonts/font5.fntdata"/><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font" Target="fonts/font4.fntdata"/><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font" Target="fonts/font3.fntdata"/></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4/23/2024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4/23/2024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4/23/2024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4/23/2024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4/23/2024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4/23/2024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4/23/2024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4/23/2024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4/23/2024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4/23/2024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4/23/2024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4/23/2024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3.jpeg"/><Relationship Id="rId1" Type="http://schemas.openxmlformats.org/officeDocument/2006/relationships/slideLayout" Target="../slideLayouts/slideLayout7.xml"/><Relationship Id="rId5" Type="http://schemas.openxmlformats.org/officeDocument/2006/relationships/image" Target="../media/image7.jpeg"/><Relationship Id="rId4" Type="http://schemas.openxmlformats.org/officeDocument/2006/relationships/image" Target="../media/image6.jpeg"/></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3.jpeg"/><Relationship Id="rId1" Type="http://schemas.openxmlformats.org/officeDocument/2006/relationships/slideLayout" Target="../slideLayouts/slideLayout7.xml"/><Relationship Id="rId4" Type="http://schemas.openxmlformats.org/officeDocument/2006/relationships/image" Target="../media/image9.png"/></Relationships>
</file>

<file path=ppt/slides/_rels/slide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3.jpeg"/><Relationship Id="rId1" Type="http://schemas.openxmlformats.org/officeDocument/2006/relationships/slideLayout" Target="../slideLayouts/slideLayout7.xml"/><Relationship Id="rId5" Type="http://schemas.openxmlformats.org/officeDocument/2006/relationships/image" Target="../media/image12.jpeg"/><Relationship Id="rId4" Type="http://schemas.openxmlformats.org/officeDocument/2006/relationships/image" Target="../media/image11.jpeg"/></Relationships>
</file>

<file path=ppt/slides/_rels/slide6.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3.jpeg"/><Relationship Id="rId1" Type="http://schemas.openxmlformats.org/officeDocument/2006/relationships/slideLayout" Target="../slideLayouts/slideLayout7.xml"/><Relationship Id="rId5" Type="http://schemas.openxmlformats.org/officeDocument/2006/relationships/image" Target="../media/image15.jpeg"/><Relationship Id="rId4" Type="http://schemas.openxmlformats.org/officeDocument/2006/relationships/image" Target="../media/image14.jpeg"/></Relationships>
</file>

<file path=ppt/slides/_rels/slide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3.jpeg"/><Relationship Id="rId1" Type="http://schemas.openxmlformats.org/officeDocument/2006/relationships/slideLayout" Target="../slideLayouts/slideLayout7.xml"/><Relationship Id="rId4" Type="http://schemas.openxmlformats.org/officeDocument/2006/relationships/image" Target="../media/image17.jpeg"/></Relationships>
</file>

<file path=ppt/slides/_rels/slide8.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3.jpeg"/><Relationship Id="rId1" Type="http://schemas.openxmlformats.org/officeDocument/2006/relationships/slideLayout" Target="../slideLayouts/slideLayout7.xml"/><Relationship Id="rId6" Type="http://schemas.openxmlformats.org/officeDocument/2006/relationships/image" Target="../media/image21.png"/><Relationship Id="rId5" Type="http://schemas.openxmlformats.org/officeDocument/2006/relationships/image" Target="../media/image20.jpeg"/><Relationship Id="rId4" Type="http://schemas.openxmlformats.org/officeDocument/2006/relationships/image" Target="../media/image19.jpeg"/></Relationships>
</file>

<file path=ppt/slides/_rels/slide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3.jpeg"/><Relationship Id="rId1" Type="http://schemas.openxmlformats.org/officeDocument/2006/relationships/slideLayout" Target="../slideLayouts/slideLayout7.xml"/><Relationship Id="rId5" Type="http://schemas.openxmlformats.org/officeDocument/2006/relationships/image" Target="../media/image24.png"/><Relationship Id="rId4" Type="http://schemas.openxmlformats.org/officeDocument/2006/relationships/image" Target="../media/image2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11111"/>
            </a:stretch>
          </a:blipFill>
        </p:spPr>
        <p:txBody>
          <a:bodyPr/>
          <a:lstStyle/>
          <a:p>
            <a:endParaRPr lang="en-US"/>
          </a:p>
        </p:txBody>
      </p:sp>
      <p:grpSp>
        <p:nvGrpSpPr>
          <p:cNvPr id="3" name="Group 3"/>
          <p:cNvGrpSpPr/>
          <p:nvPr/>
        </p:nvGrpSpPr>
        <p:grpSpPr>
          <a:xfrm>
            <a:off x="1285088" y="2912972"/>
            <a:ext cx="15501910" cy="3068184"/>
            <a:chOff x="0" y="0"/>
            <a:chExt cx="8855443" cy="1752696"/>
          </a:xfrm>
        </p:grpSpPr>
        <p:sp>
          <p:nvSpPr>
            <p:cNvPr id="4" name="Freeform 4"/>
            <p:cNvSpPr/>
            <p:nvPr/>
          </p:nvSpPr>
          <p:spPr>
            <a:xfrm>
              <a:off x="0" y="0"/>
              <a:ext cx="8855443" cy="1752696"/>
            </a:xfrm>
            <a:custGeom>
              <a:avLst/>
              <a:gdLst/>
              <a:ahLst/>
              <a:cxnLst/>
              <a:rect l="l" t="t" r="r" b="b"/>
              <a:pathLst>
                <a:path w="8855443" h="1752696">
                  <a:moveTo>
                    <a:pt x="0" y="0"/>
                  </a:moveTo>
                  <a:lnTo>
                    <a:pt x="8855443" y="0"/>
                  </a:lnTo>
                  <a:lnTo>
                    <a:pt x="8855443" y="1752696"/>
                  </a:lnTo>
                  <a:lnTo>
                    <a:pt x="0" y="1752696"/>
                  </a:lnTo>
                  <a:close/>
                </a:path>
              </a:pathLst>
            </a:custGeom>
            <a:solidFill>
              <a:srgbClr val="516179">
                <a:alpha val="84706"/>
              </a:srgbClr>
            </a:solidFill>
          </p:spPr>
          <p:txBody>
            <a:bodyPr/>
            <a:lstStyle/>
            <a:p>
              <a:endParaRPr lang="en-US"/>
            </a:p>
          </p:txBody>
        </p:sp>
      </p:grpSp>
      <p:sp>
        <p:nvSpPr>
          <p:cNvPr id="5" name="Freeform 5"/>
          <p:cNvSpPr/>
          <p:nvPr/>
        </p:nvSpPr>
        <p:spPr>
          <a:xfrm>
            <a:off x="7511469" y="613935"/>
            <a:ext cx="1992750" cy="1721268"/>
          </a:xfrm>
          <a:custGeom>
            <a:avLst/>
            <a:gdLst/>
            <a:ahLst/>
            <a:cxnLst/>
            <a:rect l="l" t="t" r="r" b="b"/>
            <a:pathLst>
              <a:path w="1992750" h="1721268">
                <a:moveTo>
                  <a:pt x="0" y="0"/>
                </a:moveTo>
                <a:lnTo>
                  <a:pt x="1992750" y="0"/>
                </a:lnTo>
                <a:lnTo>
                  <a:pt x="1992750" y="1721268"/>
                </a:lnTo>
                <a:lnTo>
                  <a:pt x="0" y="1721268"/>
                </a:lnTo>
                <a:lnTo>
                  <a:pt x="0" y="0"/>
                </a:lnTo>
                <a:close/>
              </a:path>
            </a:pathLst>
          </a:custGeom>
          <a:blipFill>
            <a:blip r:embed="rId3"/>
            <a:stretch>
              <a:fillRect t="-7886" b="-7886"/>
            </a:stretch>
          </a:blipFill>
        </p:spPr>
        <p:txBody>
          <a:bodyPr/>
          <a:lstStyle/>
          <a:p>
            <a:endParaRPr lang="en-US"/>
          </a:p>
        </p:txBody>
      </p:sp>
      <p:sp>
        <p:nvSpPr>
          <p:cNvPr id="6" name="TextBox 6"/>
          <p:cNvSpPr txBox="1"/>
          <p:nvPr/>
        </p:nvSpPr>
        <p:spPr>
          <a:xfrm>
            <a:off x="1504510" y="2788640"/>
            <a:ext cx="14800465" cy="3192516"/>
          </a:xfrm>
          <a:prstGeom prst="rect">
            <a:avLst/>
          </a:prstGeom>
        </p:spPr>
        <p:txBody>
          <a:bodyPr lIns="0" tIns="0" rIns="0" bIns="0" rtlCol="0" anchor="t">
            <a:spAutoFit/>
          </a:bodyPr>
          <a:lstStyle/>
          <a:p>
            <a:pPr algn="ctr">
              <a:lnSpc>
                <a:spcPts val="12857"/>
              </a:lnSpc>
              <a:spcBef>
                <a:spcPct val="0"/>
              </a:spcBef>
            </a:pPr>
            <a:r>
              <a:rPr lang="en-US" sz="9184">
                <a:solidFill>
                  <a:srgbClr val="FFDE59"/>
                </a:solidFill>
                <a:latin typeface="Montserrat Extra-Bold"/>
              </a:rPr>
              <a:t>HUMAN SERVICES COMMISSION UPDATE</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gradFill rotWithShape="1">
          <a:gsLst>
            <a:gs pos="0">
              <a:srgbClr val="CDFFD8">
                <a:alpha val="100000"/>
              </a:srgbClr>
            </a:gs>
            <a:gs pos="100000">
              <a:srgbClr val="94B9FF">
                <a:alpha val="100000"/>
              </a:srgbClr>
            </a:gs>
          </a:gsLst>
          <a:lin ang="0"/>
        </a:gradFill>
        <a:effectLst/>
      </p:bgPr>
    </p:bg>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9222" b="-9222"/>
            </a:stretch>
          </a:blipFill>
        </p:spPr>
        <p:txBody>
          <a:bodyPr/>
          <a:lstStyle/>
          <a:p>
            <a:endParaRPr lang="en-US"/>
          </a:p>
        </p:txBody>
      </p:sp>
      <p:grpSp>
        <p:nvGrpSpPr>
          <p:cNvPr id="3" name="Group 3"/>
          <p:cNvGrpSpPr/>
          <p:nvPr/>
        </p:nvGrpSpPr>
        <p:grpSpPr>
          <a:xfrm>
            <a:off x="2613740" y="3168192"/>
            <a:ext cx="12894768" cy="3682124"/>
            <a:chOff x="0" y="0"/>
            <a:chExt cx="6724675" cy="1920243"/>
          </a:xfrm>
        </p:grpSpPr>
        <p:sp>
          <p:nvSpPr>
            <p:cNvPr id="4" name="Freeform 4"/>
            <p:cNvSpPr/>
            <p:nvPr/>
          </p:nvSpPr>
          <p:spPr>
            <a:xfrm>
              <a:off x="0" y="0"/>
              <a:ext cx="6724675" cy="1920243"/>
            </a:xfrm>
            <a:custGeom>
              <a:avLst/>
              <a:gdLst/>
              <a:ahLst/>
              <a:cxnLst/>
              <a:rect l="l" t="t" r="r" b="b"/>
              <a:pathLst>
                <a:path w="6724675" h="1920243">
                  <a:moveTo>
                    <a:pt x="0" y="0"/>
                  </a:moveTo>
                  <a:lnTo>
                    <a:pt x="6724675" y="0"/>
                  </a:lnTo>
                  <a:lnTo>
                    <a:pt x="6724675" y="1920243"/>
                  </a:lnTo>
                  <a:lnTo>
                    <a:pt x="0" y="1920243"/>
                  </a:lnTo>
                  <a:close/>
                </a:path>
              </a:pathLst>
            </a:custGeom>
            <a:solidFill>
              <a:srgbClr val="20252F">
                <a:alpha val="54902"/>
              </a:srgbClr>
            </a:solidFill>
          </p:spPr>
          <p:txBody>
            <a:bodyPr/>
            <a:lstStyle/>
            <a:p>
              <a:endParaRPr lang="en-US"/>
            </a:p>
          </p:txBody>
        </p:sp>
      </p:grpSp>
      <p:sp>
        <p:nvSpPr>
          <p:cNvPr id="5" name="TextBox 5"/>
          <p:cNvSpPr txBox="1"/>
          <p:nvPr/>
        </p:nvSpPr>
        <p:spPr>
          <a:xfrm>
            <a:off x="2696616" y="3773735"/>
            <a:ext cx="12894768" cy="2223386"/>
          </a:xfrm>
          <a:prstGeom prst="rect">
            <a:avLst/>
          </a:prstGeom>
        </p:spPr>
        <p:txBody>
          <a:bodyPr lIns="0" tIns="0" rIns="0" bIns="0" rtlCol="0" anchor="t">
            <a:spAutoFit/>
          </a:bodyPr>
          <a:lstStyle/>
          <a:p>
            <a:pPr algn="ctr">
              <a:lnSpc>
                <a:spcPts val="18151"/>
              </a:lnSpc>
              <a:spcBef>
                <a:spcPct val="0"/>
              </a:spcBef>
            </a:pPr>
            <a:r>
              <a:rPr lang="en-US" sz="12965">
                <a:solidFill>
                  <a:srgbClr val="FFDE59"/>
                </a:solidFill>
                <a:latin typeface="Montserrat Extra-Bold"/>
              </a:rPr>
              <a:t>QUESTIONS?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gradFill rotWithShape="1">
          <a:gsLst>
            <a:gs pos="0">
              <a:srgbClr val="CDFFD8">
                <a:alpha val="100000"/>
              </a:srgbClr>
            </a:gs>
            <a:gs pos="100000">
              <a:srgbClr val="94B9FF">
                <a:alpha val="100000"/>
              </a:srgbClr>
            </a:gs>
          </a:gsLst>
          <a:lin ang="0"/>
        </a:gradFill>
        <a:effectLst/>
      </p:bgPr>
    </p:bg>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9222" b="-9222"/>
            </a:stretch>
          </a:blipFill>
        </p:spPr>
        <p:txBody>
          <a:bodyPr/>
          <a:lstStyle/>
          <a:p>
            <a:endParaRPr lang="en-US"/>
          </a:p>
        </p:txBody>
      </p:sp>
      <p:sp>
        <p:nvSpPr>
          <p:cNvPr id="3" name="Freeform 3"/>
          <p:cNvSpPr/>
          <p:nvPr/>
        </p:nvSpPr>
        <p:spPr>
          <a:xfrm>
            <a:off x="2906331" y="1765138"/>
            <a:ext cx="12320452" cy="6352176"/>
          </a:xfrm>
          <a:custGeom>
            <a:avLst/>
            <a:gdLst/>
            <a:ahLst/>
            <a:cxnLst/>
            <a:rect l="l" t="t" r="r" b="b"/>
            <a:pathLst>
              <a:path w="12320452" h="6352176">
                <a:moveTo>
                  <a:pt x="0" y="0"/>
                </a:moveTo>
                <a:lnTo>
                  <a:pt x="12320452" y="0"/>
                </a:lnTo>
                <a:lnTo>
                  <a:pt x="12320452" y="6352177"/>
                </a:lnTo>
                <a:lnTo>
                  <a:pt x="0" y="6352177"/>
                </a:lnTo>
                <a:lnTo>
                  <a:pt x="0" y="0"/>
                </a:lnTo>
                <a:close/>
              </a:path>
            </a:pathLst>
          </a:custGeom>
          <a:blipFill>
            <a:blip r:embed="rId3"/>
            <a:stretch>
              <a:fillRect t="-19060" b="-1839"/>
            </a:stretch>
          </a:blipFill>
        </p:spPr>
        <p:txBody>
          <a:bodyPr/>
          <a:lstStyle/>
          <a:p>
            <a:endParaRPr lang="en-US"/>
          </a:p>
        </p:txBody>
      </p:sp>
      <p:sp>
        <p:nvSpPr>
          <p:cNvPr id="4" name="TextBox 4"/>
          <p:cNvSpPr txBox="1"/>
          <p:nvPr/>
        </p:nvSpPr>
        <p:spPr>
          <a:xfrm>
            <a:off x="2906331" y="367971"/>
            <a:ext cx="12320452" cy="985063"/>
          </a:xfrm>
          <a:prstGeom prst="rect">
            <a:avLst/>
          </a:prstGeom>
        </p:spPr>
        <p:txBody>
          <a:bodyPr lIns="0" tIns="0" rIns="0" bIns="0" rtlCol="0" anchor="t">
            <a:spAutoFit/>
          </a:bodyPr>
          <a:lstStyle/>
          <a:p>
            <a:pPr algn="ctr">
              <a:lnSpc>
                <a:spcPts val="7888"/>
              </a:lnSpc>
            </a:pPr>
            <a:r>
              <a:rPr lang="en-US" sz="6162">
                <a:solidFill>
                  <a:srgbClr val="FFDE59"/>
                </a:solidFill>
                <a:latin typeface="Montserrat Extra-Bold"/>
              </a:rPr>
              <a:t>MEET OUR COMMISSIONERS</a:t>
            </a:r>
          </a:p>
        </p:txBody>
      </p:sp>
      <p:sp>
        <p:nvSpPr>
          <p:cNvPr id="5" name="TextBox 5"/>
          <p:cNvSpPr txBox="1"/>
          <p:nvPr/>
        </p:nvSpPr>
        <p:spPr>
          <a:xfrm>
            <a:off x="9144000" y="8155341"/>
            <a:ext cx="3188838" cy="1043921"/>
          </a:xfrm>
          <a:prstGeom prst="rect">
            <a:avLst/>
          </a:prstGeom>
        </p:spPr>
        <p:txBody>
          <a:bodyPr lIns="0" tIns="0" rIns="0" bIns="0" rtlCol="0" anchor="t">
            <a:spAutoFit/>
          </a:bodyPr>
          <a:lstStyle/>
          <a:p>
            <a:pPr algn="ctr">
              <a:lnSpc>
                <a:spcPts val="2831"/>
              </a:lnSpc>
            </a:pPr>
            <a:r>
              <a:rPr lang="en-US" sz="2399">
                <a:solidFill>
                  <a:srgbClr val="216F71"/>
                </a:solidFill>
                <a:latin typeface="Raleway Bold"/>
              </a:rPr>
              <a:t>LaWanda </a:t>
            </a:r>
          </a:p>
          <a:p>
            <a:pPr algn="ctr">
              <a:lnSpc>
                <a:spcPts val="2831"/>
              </a:lnSpc>
            </a:pPr>
            <a:r>
              <a:rPr lang="en-US" sz="2399">
                <a:solidFill>
                  <a:srgbClr val="216F71"/>
                </a:solidFill>
                <a:latin typeface="Raleway Bold"/>
              </a:rPr>
              <a:t>Staten</a:t>
            </a:r>
          </a:p>
          <a:p>
            <a:pPr algn="ctr">
              <a:lnSpc>
                <a:spcPts val="2595"/>
              </a:lnSpc>
            </a:pPr>
            <a:r>
              <a:rPr lang="en-US" sz="2199">
                <a:solidFill>
                  <a:srgbClr val="216F71"/>
                </a:solidFill>
                <a:latin typeface="Raleway"/>
              </a:rPr>
              <a:t>Chair</a:t>
            </a:r>
          </a:p>
        </p:txBody>
      </p:sp>
      <p:sp>
        <p:nvSpPr>
          <p:cNvPr id="6" name="TextBox 6"/>
          <p:cNvSpPr txBox="1"/>
          <p:nvPr/>
        </p:nvSpPr>
        <p:spPr>
          <a:xfrm>
            <a:off x="5393968" y="8107716"/>
            <a:ext cx="3188838" cy="834169"/>
          </a:xfrm>
          <a:prstGeom prst="rect">
            <a:avLst/>
          </a:prstGeom>
        </p:spPr>
        <p:txBody>
          <a:bodyPr lIns="0" tIns="0" rIns="0" bIns="0" rtlCol="0" anchor="t">
            <a:spAutoFit/>
          </a:bodyPr>
          <a:lstStyle/>
          <a:p>
            <a:pPr algn="ctr">
              <a:lnSpc>
                <a:spcPts val="3359"/>
              </a:lnSpc>
            </a:pPr>
            <a:r>
              <a:rPr lang="en-US" sz="2399">
                <a:solidFill>
                  <a:srgbClr val="216F71"/>
                </a:solidFill>
                <a:latin typeface="Raleway Bold"/>
              </a:rPr>
              <a:t>Valerie </a:t>
            </a:r>
          </a:p>
          <a:p>
            <a:pPr algn="ctr">
              <a:lnSpc>
                <a:spcPts val="3359"/>
              </a:lnSpc>
              <a:spcBef>
                <a:spcPct val="0"/>
              </a:spcBef>
            </a:pPr>
            <a:r>
              <a:rPr lang="en-US" sz="2399">
                <a:solidFill>
                  <a:srgbClr val="216F71"/>
                </a:solidFill>
                <a:latin typeface="Raleway Bold"/>
              </a:rPr>
              <a:t>Loduem</a:t>
            </a:r>
          </a:p>
        </p:txBody>
      </p:sp>
      <p:sp>
        <p:nvSpPr>
          <p:cNvPr id="7" name="TextBox 7"/>
          <p:cNvSpPr txBox="1"/>
          <p:nvPr/>
        </p:nvSpPr>
        <p:spPr>
          <a:xfrm>
            <a:off x="13131958" y="8107716"/>
            <a:ext cx="2094825" cy="834169"/>
          </a:xfrm>
          <a:prstGeom prst="rect">
            <a:avLst/>
          </a:prstGeom>
        </p:spPr>
        <p:txBody>
          <a:bodyPr lIns="0" tIns="0" rIns="0" bIns="0" rtlCol="0" anchor="t">
            <a:spAutoFit/>
          </a:bodyPr>
          <a:lstStyle/>
          <a:p>
            <a:pPr algn="ctr">
              <a:lnSpc>
                <a:spcPts val="3359"/>
              </a:lnSpc>
            </a:pPr>
            <a:r>
              <a:rPr lang="en-US" sz="2399">
                <a:solidFill>
                  <a:srgbClr val="216F71"/>
                </a:solidFill>
                <a:latin typeface="Raleway Bold"/>
              </a:rPr>
              <a:t>Sharon</a:t>
            </a:r>
          </a:p>
          <a:p>
            <a:pPr algn="ctr">
              <a:lnSpc>
                <a:spcPts val="3359"/>
              </a:lnSpc>
              <a:spcBef>
                <a:spcPct val="0"/>
              </a:spcBef>
            </a:pPr>
            <a:r>
              <a:rPr lang="en-US" sz="2399">
                <a:solidFill>
                  <a:srgbClr val="216F71"/>
                </a:solidFill>
                <a:latin typeface="Raleway Bold"/>
              </a:rPr>
              <a:t>Pamplin</a:t>
            </a:r>
          </a:p>
        </p:txBody>
      </p:sp>
      <p:sp>
        <p:nvSpPr>
          <p:cNvPr id="8" name="TextBox 8"/>
          <p:cNvSpPr txBox="1"/>
          <p:nvPr/>
        </p:nvSpPr>
        <p:spPr>
          <a:xfrm>
            <a:off x="10738419" y="8107716"/>
            <a:ext cx="3188838" cy="834169"/>
          </a:xfrm>
          <a:prstGeom prst="rect">
            <a:avLst/>
          </a:prstGeom>
        </p:spPr>
        <p:txBody>
          <a:bodyPr lIns="0" tIns="0" rIns="0" bIns="0" rtlCol="0" anchor="t">
            <a:spAutoFit/>
          </a:bodyPr>
          <a:lstStyle/>
          <a:p>
            <a:pPr algn="ctr">
              <a:lnSpc>
                <a:spcPts val="3359"/>
              </a:lnSpc>
            </a:pPr>
            <a:r>
              <a:rPr lang="en-US" sz="2399">
                <a:solidFill>
                  <a:srgbClr val="216F71"/>
                </a:solidFill>
                <a:latin typeface="Raleway Bold"/>
              </a:rPr>
              <a:t>Shari </a:t>
            </a:r>
          </a:p>
          <a:p>
            <a:pPr algn="ctr">
              <a:lnSpc>
                <a:spcPts val="3359"/>
              </a:lnSpc>
              <a:spcBef>
                <a:spcPct val="0"/>
              </a:spcBef>
            </a:pPr>
            <a:r>
              <a:rPr lang="en-US" sz="2399">
                <a:solidFill>
                  <a:srgbClr val="216F71"/>
                </a:solidFill>
                <a:latin typeface="Raleway Bold"/>
              </a:rPr>
              <a:t>Farmer</a:t>
            </a:r>
          </a:p>
        </p:txBody>
      </p:sp>
      <p:sp>
        <p:nvSpPr>
          <p:cNvPr id="9" name="TextBox 9"/>
          <p:cNvSpPr txBox="1"/>
          <p:nvPr/>
        </p:nvSpPr>
        <p:spPr>
          <a:xfrm>
            <a:off x="2906331" y="8107716"/>
            <a:ext cx="3188838" cy="834169"/>
          </a:xfrm>
          <a:prstGeom prst="rect">
            <a:avLst/>
          </a:prstGeom>
        </p:spPr>
        <p:txBody>
          <a:bodyPr lIns="0" tIns="0" rIns="0" bIns="0" rtlCol="0" anchor="t">
            <a:spAutoFit/>
          </a:bodyPr>
          <a:lstStyle/>
          <a:p>
            <a:pPr algn="ctr">
              <a:lnSpc>
                <a:spcPts val="3359"/>
              </a:lnSpc>
            </a:pPr>
            <a:r>
              <a:rPr lang="en-US" sz="2399">
                <a:solidFill>
                  <a:srgbClr val="216F71"/>
                </a:solidFill>
                <a:latin typeface="Raleway Bold"/>
              </a:rPr>
              <a:t>Tanoh Amoa </a:t>
            </a:r>
          </a:p>
          <a:p>
            <a:pPr algn="ctr">
              <a:lnSpc>
                <a:spcPts val="3359"/>
              </a:lnSpc>
              <a:spcBef>
                <a:spcPct val="0"/>
              </a:spcBef>
            </a:pPr>
            <a:r>
              <a:rPr lang="en-US" sz="2399">
                <a:solidFill>
                  <a:srgbClr val="216F71"/>
                </a:solidFill>
                <a:latin typeface="Raleway Bold"/>
              </a:rPr>
              <a:t>"King Nat" Jr. </a:t>
            </a:r>
          </a:p>
        </p:txBody>
      </p:sp>
      <p:sp>
        <p:nvSpPr>
          <p:cNvPr id="10" name="TextBox 10"/>
          <p:cNvSpPr txBox="1"/>
          <p:nvPr/>
        </p:nvSpPr>
        <p:spPr>
          <a:xfrm>
            <a:off x="7196893" y="8107716"/>
            <a:ext cx="3188838" cy="1188732"/>
          </a:xfrm>
          <a:prstGeom prst="rect">
            <a:avLst/>
          </a:prstGeom>
        </p:spPr>
        <p:txBody>
          <a:bodyPr lIns="0" tIns="0" rIns="0" bIns="0" rtlCol="0" anchor="t">
            <a:spAutoFit/>
          </a:bodyPr>
          <a:lstStyle/>
          <a:p>
            <a:pPr algn="ctr">
              <a:lnSpc>
                <a:spcPts val="3359"/>
              </a:lnSpc>
            </a:pPr>
            <a:r>
              <a:rPr lang="en-US" sz="2399">
                <a:solidFill>
                  <a:srgbClr val="216F71"/>
                </a:solidFill>
                <a:latin typeface="Raleway Bold"/>
              </a:rPr>
              <a:t>Nicola</a:t>
            </a:r>
          </a:p>
          <a:p>
            <a:pPr algn="ctr">
              <a:lnSpc>
                <a:spcPts val="3359"/>
              </a:lnSpc>
            </a:pPr>
            <a:r>
              <a:rPr lang="en-US" sz="2399">
                <a:solidFill>
                  <a:srgbClr val="216F71"/>
                </a:solidFill>
                <a:latin typeface="Raleway Bold"/>
              </a:rPr>
              <a:t> Howard</a:t>
            </a:r>
          </a:p>
          <a:p>
            <a:pPr algn="ctr">
              <a:lnSpc>
                <a:spcPts val="2485"/>
              </a:lnSpc>
            </a:pPr>
            <a:r>
              <a:rPr lang="en-US" sz="2199">
                <a:solidFill>
                  <a:srgbClr val="216F71"/>
                </a:solidFill>
                <a:latin typeface="Raleway"/>
              </a:rPr>
              <a:t>Staff Liaison</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gradFill rotWithShape="1">
          <a:gsLst>
            <a:gs pos="0">
              <a:srgbClr val="CDFFD8">
                <a:alpha val="100000"/>
              </a:srgbClr>
            </a:gs>
            <a:gs pos="100000">
              <a:srgbClr val="94B9FF">
                <a:alpha val="100000"/>
              </a:srgbClr>
            </a:gs>
          </a:gsLst>
          <a:lin ang="0"/>
        </a:gradFill>
        <a:effectLst/>
      </p:bgPr>
    </p:bg>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9222" b="-9222"/>
            </a:stretch>
          </a:blipFill>
        </p:spPr>
        <p:txBody>
          <a:bodyPr/>
          <a:lstStyle/>
          <a:p>
            <a:endParaRPr lang="en-US"/>
          </a:p>
        </p:txBody>
      </p:sp>
      <p:grpSp>
        <p:nvGrpSpPr>
          <p:cNvPr id="3" name="Group 3"/>
          <p:cNvGrpSpPr/>
          <p:nvPr/>
        </p:nvGrpSpPr>
        <p:grpSpPr>
          <a:xfrm>
            <a:off x="0" y="0"/>
            <a:ext cx="7510483" cy="10287000"/>
            <a:chOff x="0" y="0"/>
            <a:chExt cx="10013977" cy="13716000"/>
          </a:xfrm>
        </p:grpSpPr>
        <p:pic>
          <p:nvPicPr>
            <p:cNvPr id="4" name="Picture 4"/>
            <p:cNvPicPr>
              <a:picLocks noChangeAspect="1"/>
            </p:cNvPicPr>
            <p:nvPr/>
          </p:nvPicPr>
          <p:blipFill>
            <a:blip r:embed="rId3"/>
            <a:srcRect l="27826" t="2186" r="25298" b="11910"/>
            <a:stretch>
              <a:fillRect/>
            </a:stretch>
          </p:blipFill>
          <p:spPr>
            <a:xfrm>
              <a:off x="0" y="0"/>
              <a:ext cx="4943489" cy="6794500"/>
            </a:xfrm>
            <a:prstGeom prst="rect">
              <a:avLst/>
            </a:prstGeom>
          </p:spPr>
        </p:pic>
        <p:pic>
          <p:nvPicPr>
            <p:cNvPr id="5" name="Picture 5"/>
            <p:cNvPicPr>
              <a:picLocks noChangeAspect="1"/>
            </p:cNvPicPr>
            <p:nvPr/>
          </p:nvPicPr>
          <p:blipFill>
            <a:blip r:embed="rId4"/>
            <a:srcRect l="44927" t="5600" r="5963"/>
            <a:stretch>
              <a:fillRect/>
            </a:stretch>
          </p:blipFill>
          <p:spPr>
            <a:xfrm>
              <a:off x="5070489" y="0"/>
              <a:ext cx="4943489" cy="6794500"/>
            </a:xfrm>
            <a:prstGeom prst="rect">
              <a:avLst/>
            </a:prstGeom>
          </p:spPr>
        </p:pic>
        <p:pic>
          <p:nvPicPr>
            <p:cNvPr id="6" name="Picture 6"/>
            <p:cNvPicPr>
              <a:picLocks noChangeAspect="1"/>
            </p:cNvPicPr>
            <p:nvPr/>
          </p:nvPicPr>
          <p:blipFill>
            <a:blip r:embed="rId5"/>
            <a:srcRect l="6767" r="6767"/>
            <a:stretch>
              <a:fillRect/>
            </a:stretch>
          </p:blipFill>
          <p:spPr>
            <a:xfrm>
              <a:off x="0" y="6921500"/>
              <a:ext cx="10013977" cy="6794500"/>
            </a:xfrm>
            <a:prstGeom prst="rect">
              <a:avLst/>
            </a:prstGeom>
          </p:spPr>
        </p:pic>
      </p:grpSp>
      <p:sp>
        <p:nvSpPr>
          <p:cNvPr id="7" name="TextBox 7"/>
          <p:cNvSpPr txBox="1"/>
          <p:nvPr/>
        </p:nvSpPr>
        <p:spPr>
          <a:xfrm>
            <a:off x="7767222" y="629900"/>
            <a:ext cx="7924305" cy="1038835"/>
          </a:xfrm>
          <a:prstGeom prst="rect">
            <a:avLst/>
          </a:prstGeom>
        </p:spPr>
        <p:txBody>
          <a:bodyPr lIns="0" tIns="0" rIns="0" bIns="0" rtlCol="0" anchor="t">
            <a:spAutoFit/>
          </a:bodyPr>
          <a:lstStyle/>
          <a:p>
            <a:pPr marL="0" lvl="0" indent="0" algn="l">
              <a:lnSpc>
                <a:spcPts val="8319"/>
              </a:lnSpc>
              <a:spcBef>
                <a:spcPct val="0"/>
              </a:spcBef>
            </a:pPr>
            <a:r>
              <a:rPr lang="en-US" sz="6499" u="none" strike="noStrike">
                <a:solidFill>
                  <a:srgbClr val="FFDE59"/>
                </a:solidFill>
                <a:latin typeface="Montserrat Extra-Bold"/>
              </a:rPr>
              <a:t>MISSION</a:t>
            </a:r>
          </a:p>
        </p:txBody>
      </p:sp>
      <p:sp>
        <p:nvSpPr>
          <p:cNvPr id="8" name="TextBox 8"/>
          <p:cNvSpPr txBox="1"/>
          <p:nvPr/>
        </p:nvSpPr>
        <p:spPr>
          <a:xfrm>
            <a:off x="7767222" y="1649685"/>
            <a:ext cx="10213837" cy="2617272"/>
          </a:xfrm>
          <a:prstGeom prst="rect">
            <a:avLst/>
          </a:prstGeom>
        </p:spPr>
        <p:txBody>
          <a:bodyPr lIns="0" tIns="0" rIns="0" bIns="0" rtlCol="0" anchor="t">
            <a:spAutoFit/>
          </a:bodyPr>
          <a:lstStyle/>
          <a:p>
            <a:pPr>
              <a:lnSpc>
                <a:spcPts val="4163"/>
              </a:lnSpc>
            </a:pPr>
            <a:r>
              <a:rPr lang="en-US" sz="3331" spc="439">
                <a:solidFill>
                  <a:srgbClr val="216F71"/>
                </a:solidFill>
                <a:latin typeface="Open Sans Bold"/>
              </a:rPr>
              <a:t>THE HUMAN SERVICES COMMISSION IS RESPONSIBLE FOR THE DEVELOPMENT AND UTILIZATION OF HUMAN SERVICES WITHIN THE CITY FOR THE BETTERMENT OF THE COMMUNITY.</a:t>
            </a:r>
          </a:p>
        </p:txBody>
      </p:sp>
      <p:sp>
        <p:nvSpPr>
          <p:cNvPr id="9" name="TextBox 9"/>
          <p:cNvSpPr txBox="1"/>
          <p:nvPr/>
        </p:nvSpPr>
        <p:spPr>
          <a:xfrm>
            <a:off x="7767222" y="5348931"/>
            <a:ext cx="7924305" cy="1038860"/>
          </a:xfrm>
          <a:prstGeom prst="rect">
            <a:avLst/>
          </a:prstGeom>
        </p:spPr>
        <p:txBody>
          <a:bodyPr lIns="0" tIns="0" rIns="0" bIns="0" rtlCol="0" anchor="t">
            <a:spAutoFit/>
          </a:bodyPr>
          <a:lstStyle/>
          <a:p>
            <a:pPr>
              <a:lnSpc>
                <a:spcPts val="8319"/>
              </a:lnSpc>
            </a:pPr>
            <a:r>
              <a:rPr lang="en-US" sz="6499">
                <a:solidFill>
                  <a:srgbClr val="FFDE59"/>
                </a:solidFill>
                <a:latin typeface="Montserrat Extra-Bold"/>
              </a:rPr>
              <a:t>OUR ROLE</a:t>
            </a:r>
          </a:p>
        </p:txBody>
      </p:sp>
      <p:sp>
        <p:nvSpPr>
          <p:cNvPr id="10" name="TextBox 10"/>
          <p:cNvSpPr txBox="1"/>
          <p:nvPr/>
        </p:nvSpPr>
        <p:spPr>
          <a:xfrm>
            <a:off x="7767222" y="6368741"/>
            <a:ext cx="10077214" cy="2617272"/>
          </a:xfrm>
          <a:prstGeom prst="rect">
            <a:avLst/>
          </a:prstGeom>
        </p:spPr>
        <p:txBody>
          <a:bodyPr lIns="0" tIns="0" rIns="0" bIns="0" rtlCol="0" anchor="t">
            <a:spAutoFit/>
          </a:bodyPr>
          <a:lstStyle/>
          <a:p>
            <a:pPr marL="0" lvl="0" indent="0">
              <a:lnSpc>
                <a:spcPts val="4163"/>
              </a:lnSpc>
              <a:spcBef>
                <a:spcPct val="0"/>
              </a:spcBef>
            </a:pPr>
            <a:r>
              <a:rPr lang="en-US" sz="3331" u="none" strike="noStrike" spc="439">
                <a:solidFill>
                  <a:srgbClr val="216F71"/>
                </a:solidFill>
                <a:latin typeface="Open Sans Bold"/>
              </a:rPr>
              <a:t>AS COMMISSIONERS, WE ATTEND CITY EVENTS AND COMMUNITY MEETINGS TO CONNECT WITH CITIZENS AND BE AMBASSADORS FOR THE HUMAN SERVICES PROGRAMS.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gradFill rotWithShape="1">
          <a:gsLst>
            <a:gs pos="0">
              <a:srgbClr val="CDFFD8">
                <a:alpha val="100000"/>
              </a:srgbClr>
            </a:gs>
            <a:gs pos="100000">
              <a:srgbClr val="94B9FF">
                <a:alpha val="100000"/>
              </a:srgbClr>
            </a:gs>
          </a:gsLst>
          <a:lin ang="0"/>
        </a:gradFill>
        <a:effectLst/>
      </p:bgPr>
    </p:bg>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9222" b="-9222"/>
            </a:stretch>
          </a:blipFill>
        </p:spPr>
        <p:txBody>
          <a:bodyPr/>
          <a:lstStyle/>
          <a:p>
            <a:endParaRPr lang="en-US"/>
          </a:p>
        </p:txBody>
      </p:sp>
      <p:sp>
        <p:nvSpPr>
          <p:cNvPr id="3" name="Freeform 3"/>
          <p:cNvSpPr/>
          <p:nvPr/>
        </p:nvSpPr>
        <p:spPr>
          <a:xfrm>
            <a:off x="13455171" y="5592941"/>
            <a:ext cx="4398797" cy="4398797"/>
          </a:xfrm>
          <a:custGeom>
            <a:avLst/>
            <a:gdLst/>
            <a:ahLst/>
            <a:cxnLst/>
            <a:rect l="l" t="t" r="r" b="b"/>
            <a:pathLst>
              <a:path w="4398797" h="4398797">
                <a:moveTo>
                  <a:pt x="0" y="0"/>
                </a:moveTo>
                <a:lnTo>
                  <a:pt x="4398797" y="0"/>
                </a:lnTo>
                <a:lnTo>
                  <a:pt x="4398797" y="4398797"/>
                </a:lnTo>
                <a:lnTo>
                  <a:pt x="0" y="4398797"/>
                </a:lnTo>
                <a:lnTo>
                  <a:pt x="0" y="0"/>
                </a:lnTo>
                <a:close/>
              </a:path>
            </a:pathLst>
          </a:custGeom>
          <a:blipFill>
            <a:blip r:embed="rId3"/>
            <a:stretch>
              <a:fillRect/>
            </a:stretch>
          </a:blipFill>
        </p:spPr>
        <p:txBody>
          <a:bodyPr/>
          <a:lstStyle/>
          <a:p>
            <a:endParaRPr lang="en-US"/>
          </a:p>
        </p:txBody>
      </p:sp>
      <p:sp>
        <p:nvSpPr>
          <p:cNvPr id="4" name="Freeform 4"/>
          <p:cNvSpPr/>
          <p:nvPr/>
        </p:nvSpPr>
        <p:spPr>
          <a:xfrm>
            <a:off x="13455171" y="589855"/>
            <a:ext cx="4398797" cy="4398797"/>
          </a:xfrm>
          <a:custGeom>
            <a:avLst/>
            <a:gdLst/>
            <a:ahLst/>
            <a:cxnLst/>
            <a:rect l="l" t="t" r="r" b="b"/>
            <a:pathLst>
              <a:path w="4398797" h="4398797">
                <a:moveTo>
                  <a:pt x="0" y="0"/>
                </a:moveTo>
                <a:lnTo>
                  <a:pt x="4398797" y="0"/>
                </a:lnTo>
                <a:lnTo>
                  <a:pt x="4398797" y="4398797"/>
                </a:lnTo>
                <a:lnTo>
                  <a:pt x="0" y="4398797"/>
                </a:lnTo>
                <a:lnTo>
                  <a:pt x="0" y="0"/>
                </a:lnTo>
                <a:close/>
              </a:path>
            </a:pathLst>
          </a:custGeom>
          <a:blipFill>
            <a:blip r:embed="rId4"/>
            <a:stretch>
              <a:fillRect/>
            </a:stretch>
          </a:blipFill>
        </p:spPr>
        <p:txBody>
          <a:bodyPr/>
          <a:lstStyle/>
          <a:p>
            <a:endParaRPr lang="en-US"/>
          </a:p>
        </p:txBody>
      </p:sp>
      <p:sp>
        <p:nvSpPr>
          <p:cNvPr id="5" name="TextBox 5"/>
          <p:cNvSpPr txBox="1"/>
          <p:nvPr/>
        </p:nvSpPr>
        <p:spPr>
          <a:xfrm>
            <a:off x="336518" y="1259443"/>
            <a:ext cx="11862503" cy="8590797"/>
          </a:xfrm>
          <a:prstGeom prst="rect">
            <a:avLst/>
          </a:prstGeom>
        </p:spPr>
        <p:txBody>
          <a:bodyPr lIns="0" tIns="0" rIns="0" bIns="0" rtlCol="0" anchor="t">
            <a:spAutoFit/>
          </a:bodyPr>
          <a:lstStyle/>
          <a:p>
            <a:pPr algn="just">
              <a:lnSpc>
                <a:spcPts val="4620"/>
              </a:lnSpc>
            </a:pPr>
            <a:r>
              <a:rPr lang="en-US" sz="3300">
                <a:solidFill>
                  <a:srgbClr val="20252F"/>
                </a:solidFill>
                <a:latin typeface="Raleway Bold"/>
              </a:rPr>
              <a:t>Community Food Pantry</a:t>
            </a:r>
          </a:p>
          <a:p>
            <a:pPr marL="561339" lvl="1" indent="-280669" algn="just">
              <a:lnSpc>
                <a:spcPts val="3639"/>
              </a:lnSpc>
              <a:buFont typeface="Arial"/>
              <a:buChar char="•"/>
            </a:pPr>
            <a:r>
              <a:rPr lang="en-US" sz="2599">
                <a:solidFill>
                  <a:srgbClr val="216F71"/>
                </a:solidFill>
                <a:latin typeface="Raleway Bold"/>
              </a:rPr>
              <a:t>In 2023, we assisted 129 households (248 individuals) with food, hygiene, baby supplies, and bus fare. </a:t>
            </a:r>
          </a:p>
          <a:p>
            <a:pPr marL="561339" lvl="1" indent="-280669" algn="just">
              <a:lnSpc>
                <a:spcPts val="3639"/>
              </a:lnSpc>
              <a:buFont typeface="Arial"/>
              <a:buChar char="•"/>
            </a:pPr>
            <a:r>
              <a:rPr lang="en-US" sz="2599">
                <a:solidFill>
                  <a:srgbClr val="216F71"/>
                </a:solidFill>
                <a:latin typeface="Raleway Bold"/>
              </a:rPr>
              <a:t>Coordinated numerous pop-up pantries and fresh produce distribution </a:t>
            </a:r>
          </a:p>
          <a:p>
            <a:pPr algn="just">
              <a:lnSpc>
                <a:spcPts val="3559"/>
              </a:lnSpc>
            </a:pPr>
            <a:endParaRPr lang="en-US" sz="2599">
              <a:solidFill>
                <a:srgbClr val="216F71"/>
              </a:solidFill>
              <a:latin typeface="Raleway Bold"/>
            </a:endParaRPr>
          </a:p>
          <a:p>
            <a:pPr algn="just">
              <a:lnSpc>
                <a:spcPts val="4620"/>
              </a:lnSpc>
            </a:pPr>
            <a:r>
              <a:rPr lang="en-US" sz="3300">
                <a:solidFill>
                  <a:srgbClr val="20252F"/>
                </a:solidFill>
                <a:latin typeface="Raleway Bold"/>
              </a:rPr>
              <a:t>Homeless Services</a:t>
            </a:r>
          </a:p>
          <a:p>
            <a:pPr marL="561339" lvl="1" indent="-280669" algn="just">
              <a:lnSpc>
                <a:spcPts val="3639"/>
              </a:lnSpc>
              <a:buFont typeface="Arial"/>
              <a:buChar char="•"/>
            </a:pPr>
            <a:r>
              <a:rPr lang="en-US" sz="2599">
                <a:solidFill>
                  <a:srgbClr val="216F71"/>
                </a:solidFill>
                <a:latin typeface="Raleway Bold"/>
              </a:rPr>
              <a:t>In 2023, we assisted 203 households (334 individuals) with case management, referrals, supportive services, Community Pantry, bus fare, prevention services, mail services, and more.</a:t>
            </a:r>
          </a:p>
          <a:p>
            <a:pPr algn="just">
              <a:lnSpc>
                <a:spcPts val="3639"/>
              </a:lnSpc>
            </a:pPr>
            <a:endParaRPr lang="en-US" sz="2599">
              <a:solidFill>
                <a:srgbClr val="216F71"/>
              </a:solidFill>
              <a:latin typeface="Raleway Bold"/>
            </a:endParaRPr>
          </a:p>
          <a:p>
            <a:pPr algn="just">
              <a:lnSpc>
                <a:spcPts val="4620"/>
              </a:lnSpc>
            </a:pPr>
            <a:r>
              <a:rPr lang="en-US" sz="3300">
                <a:solidFill>
                  <a:srgbClr val="20252F"/>
                </a:solidFill>
                <a:latin typeface="Raleway Bold"/>
              </a:rPr>
              <a:t>Homelessness Workshop / Homeless Strategic Plan </a:t>
            </a:r>
          </a:p>
          <a:p>
            <a:pPr marL="561339" lvl="1" indent="-280669" algn="just">
              <a:lnSpc>
                <a:spcPts val="3639"/>
              </a:lnSpc>
              <a:buFont typeface="Arial"/>
              <a:buChar char="•"/>
            </a:pPr>
            <a:r>
              <a:rPr lang="en-US" sz="2599">
                <a:solidFill>
                  <a:srgbClr val="216F71"/>
                </a:solidFill>
                <a:latin typeface="Raleway Bold"/>
              </a:rPr>
              <a:t>The Homelessness Workshop highlighted</a:t>
            </a:r>
          </a:p>
          <a:p>
            <a:pPr marL="1122678" lvl="2" indent="-374226" algn="just">
              <a:lnSpc>
                <a:spcPts val="3639"/>
              </a:lnSpc>
              <a:buFont typeface="Arial"/>
              <a:buChar char="⚬"/>
            </a:pPr>
            <a:r>
              <a:rPr lang="en-US" sz="2599">
                <a:solidFill>
                  <a:srgbClr val="216F71"/>
                </a:solidFill>
                <a:latin typeface="Raleway Bold"/>
              </a:rPr>
              <a:t>Gardena Emergency Services </a:t>
            </a:r>
          </a:p>
          <a:p>
            <a:pPr marL="1122678" lvl="2" indent="-374226" algn="just">
              <a:lnSpc>
                <a:spcPts val="3639"/>
              </a:lnSpc>
              <a:buFont typeface="Arial"/>
              <a:buChar char="⚬"/>
            </a:pPr>
            <a:r>
              <a:rPr lang="en-US" sz="2599">
                <a:solidFill>
                  <a:srgbClr val="216F71"/>
                </a:solidFill>
                <a:latin typeface="Raleway Bold"/>
              </a:rPr>
              <a:t>GHMET (Gardena Hawthorne Mental Evaluation Team)</a:t>
            </a:r>
          </a:p>
          <a:p>
            <a:pPr marL="1122678" lvl="2" indent="-374226" algn="just">
              <a:lnSpc>
                <a:spcPts val="3639"/>
              </a:lnSpc>
              <a:buFont typeface="Arial"/>
              <a:buChar char="⚬"/>
            </a:pPr>
            <a:r>
              <a:rPr lang="en-US" sz="2599">
                <a:solidFill>
                  <a:srgbClr val="216F71"/>
                </a:solidFill>
                <a:latin typeface="Raleway Bold"/>
              </a:rPr>
              <a:t>LAHSA (Los Angeles Homeless Services Authority) </a:t>
            </a:r>
          </a:p>
          <a:p>
            <a:pPr marL="1122678" lvl="2" indent="-374226" algn="just">
              <a:lnSpc>
                <a:spcPts val="3639"/>
              </a:lnSpc>
              <a:buFont typeface="Arial"/>
              <a:buChar char="⚬"/>
            </a:pPr>
            <a:r>
              <a:rPr lang="en-US" sz="2599">
                <a:solidFill>
                  <a:srgbClr val="216F71"/>
                </a:solidFill>
                <a:latin typeface="Raleway Bold"/>
              </a:rPr>
              <a:t>PATH (People Assisting the Homeless)</a:t>
            </a:r>
          </a:p>
          <a:p>
            <a:pPr marL="561339" lvl="1" indent="-280669" algn="just">
              <a:lnSpc>
                <a:spcPts val="3639"/>
              </a:lnSpc>
              <a:buFont typeface="Arial"/>
              <a:buChar char="•"/>
            </a:pPr>
            <a:r>
              <a:rPr lang="en-US" sz="2599">
                <a:solidFill>
                  <a:srgbClr val="216F71"/>
                </a:solidFill>
                <a:latin typeface="Raleway Bold"/>
              </a:rPr>
              <a:t>2023 Strategic Plan Implemented - goals of reducing homelessness, increasing community education, and providing ongoing training</a:t>
            </a:r>
          </a:p>
        </p:txBody>
      </p:sp>
      <p:sp>
        <p:nvSpPr>
          <p:cNvPr id="6" name="TextBox 6"/>
          <p:cNvSpPr txBox="1"/>
          <p:nvPr/>
        </p:nvSpPr>
        <p:spPr>
          <a:xfrm>
            <a:off x="336518" y="230904"/>
            <a:ext cx="12333312" cy="1038835"/>
          </a:xfrm>
          <a:prstGeom prst="rect">
            <a:avLst/>
          </a:prstGeom>
        </p:spPr>
        <p:txBody>
          <a:bodyPr lIns="0" tIns="0" rIns="0" bIns="0" rtlCol="0" anchor="t">
            <a:spAutoFit/>
          </a:bodyPr>
          <a:lstStyle/>
          <a:p>
            <a:pPr marL="0" lvl="0" indent="0" algn="l">
              <a:lnSpc>
                <a:spcPts val="8319"/>
              </a:lnSpc>
              <a:spcBef>
                <a:spcPct val="0"/>
              </a:spcBef>
            </a:pPr>
            <a:r>
              <a:rPr lang="en-US" sz="6499" u="none" strike="noStrike">
                <a:solidFill>
                  <a:srgbClr val="FFDE59"/>
                </a:solidFill>
                <a:latin typeface="Montserrat Extra-Bold"/>
              </a:rPr>
              <a:t>SERVICES PROVIDED</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gradFill rotWithShape="1">
          <a:gsLst>
            <a:gs pos="0">
              <a:srgbClr val="CDFFD8">
                <a:alpha val="100000"/>
              </a:srgbClr>
            </a:gs>
            <a:gs pos="100000">
              <a:srgbClr val="94B9FF">
                <a:alpha val="100000"/>
              </a:srgbClr>
            </a:gs>
          </a:gsLst>
          <a:lin ang="0"/>
        </a:gradFill>
        <a:effectLst/>
      </p:bgPr>
    </p:bg>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9222" b="-9222"/>
            </a:stretch>
          </a:blipFill>
        </p:spPr>
        <p:txBody>
          <a:bodyPr/>
          <a:lstStyle/>
          <a:p>
            <a:endParaRPr lang="en-US"/>
          </a:p>
        </p:txBody>
      </p:sp>
      <p:grpSp>
        <p:nvGrpSpPr>
          <p:cNvPr id="3" name="Group 3"/>
          <p:cNvGrpSpPr/>
          <p:nvPr/>
        </p:nvGrpSpPr>
        <p:grpSpPr>
          <a:xfrm>
            <a:off x="12669830" y="0"/>
            <a:ext cx="5871507" cy="10287000"/>
            <a:chOff x="0" y="0"/>
            <a:chExt cx="7828677" cy="13716000"/>
          </a:xfrm>
        </p:grpSpPr>
        <p:pic>
          <p:nvPicPr>
            <p:cNvPr id="4" name="Picture 4"/>
            <p:cNvPicPr>
              <a:picLocks noChangeAspect="1"/>
            </p:cNvPicPr>
            <p:nvPr/>
          </p:nvPicPr>
          <p:blipFill>
            <a:blip r:embed="rId3"/>
            <a:srcRect l="38054" r="19438"/>
            <a:stretch>
              <a:fillRect/>
            </a:stretch>
          </p:blipFill>
          <p:spPr>
            <a:xfrm>
              <a:off x="0" y="0"/>
              <a:ext cx="3850838" cy="6794500"/>
            </a:xfrm>
            <a:prstGeom prst="rect">
              <a:avLst/>
            </a:prstGeom>
          </p:spPr>
        </p:pic>
        <p:pic>
          <p:nvPicPr>
            <p:cNvPr id="5" name="Picture 5"/>
            <p:cNvPicPr>
              <a:picLocks noChangeAspect="1"/>
            </p:cNvPicPr>
            <p:nvPr/>
          </p:nvPicPr>
          <p:blipFill>
            <a:blip r:embed="rId4"/>
            <a:srcRect l="11997" t="7673" r="18233"/>
            <a:stretch>
              <a:fillRect/>
            </a:stretch>
          </p:blipFill>
          <p:spPr>
            <a:xfrm>
              <a:off x="3977838" y="0"/>
              <a:ext cx="3850838" cy="6794500"/>
            </a:xfrm>
            <a:prstGeom prst="rect">
              <a:avLst/>
            </a:prstGeom>
          </p:spPr>
        </p:pic>
        <p:pic>
          <p:nvPicPr>
            <p:cNvPr id="6" name="Picture 6"/>
            <p:cNvPicPr>
              <a:picLocks noChangeAspect="1"/>
            </p:cNvPicPr>
            <p:nvPr/>
          </p:nvPicPr>
          <p:blipFill>
            <a:blip r:embed="rId5"/>
            <a:srcRect t="4156" b="9053"/>
            <a:stretch>
              <a:fillRect/>
            </a:stretch>
          </p:blipFill>
          <p:spPr>
            <a:xfrm>
              <a:off x="0" y="6921500"/>
              <a:ext cx="7828677" cy="6794500"/>
            </a:xfrm>
            <a:prstGeom prst="rect">
              <a:avLst/>
            </a:prstGeom>
          </p:spPr>
        </p:pic>
      </p:grpSp>
      <p:sp>
        <p:nvSpPr>
          <p:cNvPr id="7" name="TextBox 7"/>
          <p:cNvSpPr txBox="1"/>
          <p:nvPr/>
        </p:nvSpPr>
        <p:spPr>
          <a:xfrm>
            <a:off x="336518" y="1496127"/>
            <a:ext cx="12057454" cy="8662670"/>
          </a:xfrm>
          <a:prstGeom prst="rect">
            <a:avLst/>
          </a:prstGeom>
        </p:spPr>
        <p:txBody>
          <a:bodyPr lIns="0" tIns="0" rIns="0" bIns="0" rtlCol="0" anchor="t">
            <a:spAutoFit/>
          </a:bodyPr>
          <a:lstStyle/>
          <a:p>
            <a:pPr algn="just">
              <a:lnSpc>
                <a:spcPts val="4620"/>
              </a:lnSpc>
            </a:pPr>
            <a:r>
              <a:rPr lang="en-US" sz="3300">
                <a:solidFill>
                  <a:srgbClr val="216F71"/>
                </a:solidFill>
                <a:latin typeface="Raleway Bold"/>
              </a:rPr>
              <a:t>Staff partnered with community organizations to sponsor holiday programs with food, gifts, and supplies such as:</a:t>
            </a:r>
          </a:p>
          <a:p>
            <a:pPr algn="just">
              <a:lnSpc>
                <a:spcPts val="4620"/>
              </a:lnSpc>
            </a:pPr>
            <a:endParaRPr lang="en-US" sz="3300">
              <a:solidFill>
                <a:srgbClr val="216F71"/>
              </a:solidFill>
              <a:latin typeface="Raleway Bold"/>
            </a:endParaRPr>
          </a:p>
          <a:p>
            <a:pPr marL="669291" lvl="1" indent="-334646" algn="just">
              <a:lnSpc>
                <a:spcPts val="4340"/>
              </a:lnSpc>
              <a:buFont typeface="Arial"/>
              <a:buChar char="•"/>
            </a:pPr>
            <a:r>
              <a:rPr lang="en-US" sz="3100">
                <a:solidFill>
                  <a:srgbClr val="216F71"/>
                </a:solidFill>
                <a:latin typeface="Raleway Bold"/>
              </a:rPr>
              <a:t>Operation Gobble at Thanksgiving (500 families in Carson/Gardena served in partnership with Gardena Rotary) </a:t>
            </a:r>
          </a:p>
          <a:p>
            <a:pPr algn="just">
              <a:lnSpc>
                <a:spcPts val="3279"/>
              </a:lnSpc>
            </a:pPr>
            <a:endParaRPr lang="en-US" sz="3100">
              <a:solidFill>
                <a:srgbClr val="216F71"/>
              </a:solidFill>
              <a:latin typeface="Raleway Bold"/>
            </a:endParaRPr>
          </a:p>
          <a:p>
            <a:pPr marL="669291" lvl="1" indent="-334646" algn="just">
              <a:lnSpc>
                <a:spcPts val="4340"/>
              </a:lnSpc>
              <a:buFont typeface="Arial"/>
              <a:buChar char="•"/>
            </a:pPr>
            <a:r>
              <a:rPr lang="en-US" sz="3100">
                <a:solidFill>
                  <a:srgbClr val="216F71"/>
                </a:solidFill>
                <a:latin typeface="Raleway Bold"/>
              </a:rPr>
              <a:t>Helping Hands at Christmas (250 families from Gardena &amp; LAUSD served)</a:t>
            </a:r>
          </a:p>
          <a:p>
            <a:pPr algn="just">
              <a:lnSpc>
                <a:spcPts val="4340"/>
              </a:lnSpc>
            </a:pPr>
            <a:endParaRPr lang="en-US" sz="3100">
              <a:solidFill>
                <a:srgbClr val="216F71"/>
              </a:solidFill>
              <a:latin typeface="Raleway Bold"/>
            </a:endParaRPr>
          </a:p>
          <a:p>
            <a:pPr marL="669291" lvl="1" indent="-334646" algn="just">
              <a:lnSpc>
                <a:spcPts val="4340"/>
              </a:lnSpc>
              <a:buFont typeface="Arial"/>
              <a:buChar char="•"/>
            </a:pPr>
            <a:r>
              <a:rPr lang="en-US" sz="3100">
                <a:solidFill>
                  <a:srgbClr val="216F71"/>
                </a:solidFill>
                <a:latin typeface="Raleway Bold"/>
              </a:rPr>
              <a:t>Year-Round Birthday Program (birthday kits and gifts for Gardena children in partnership with local Girl Scout Troup)</a:t>
            </a:r>
          </a:p>
          <a:p>
            <a:pPr algn="just">
              <a:lnSpc>
                <a:spcPts val="4339"/>
              </a:lnSpc>
            </a:pPr>
            <a:endParaRPr lang="en-US" sz="3100">
              <a:solidFill>
                <a:srgbClr val="216F71"/>
              </a:solidFill>
              <a:latin typeface="Raleway Bold"/>
            </a:endParaRPr>
          </a:p>
          <a:p>
            <a:pPr marL="669286" lvl="1" indent="-334643" algn="just">
              <a:lnSpc>
                <a:spcPts val="4339"/>
              </a:lnSpc>
              <a:buFont typeface="Arial"/>
              <a:buChar char="•"/>
            </a:pPr>
            <a:r>
              <a:rPr lang="en-US" sz="3099">
                <a:solidFill>
                  <a:srgbClr val="216F71"/>
                </a:solidFill>
                <a:latin typeface="Raleway Bold"/>
              </a:rPr>
              <a:t>Back-to-School Backpack Giveaway in partnership with local organizations held at National Night Out  (300 children served)</a:t>
            </a:r>
          </a:p>
        </p:txBody>
      </p:sp>
      <p:sp>
        <p:nvSpPr>
          <p:cNvPr id="8" name="TextBox 8"/>
          <p:cNvSpPr txBox="1"/>
          <p:nvPr/>
        </p:nvSpPr>
        <p:spPr>
          <a:xfrm>
            <a:off x="336518" y="300375"/>
            <a:ext cx="12333312" cy="1038835"/>
          </a:xfrm>
          <a:prstGeom prst="rect">
            <a:avLst/>
          </a:prstGeom>
        </p:spPr>
        <p:txBody>
          <a:bodyPr lIns="0" tIns="0" rIns="0" bIns="0" rtlCol="0" anchor="t">
            <a:spAutoFit/>
          </a:bodyPr>
          <a:lstStyle/>
          <a:p>
            <a:pPr marL="0" lvl="0" indent="0" algn="l">
              <a:lnSpc>
                <a:spcPts val="8319"/>
              </a:lnSpc>
              <a:spcBef>
                <a:spcPct val="0"/>
              </a:spcBef>
            </a:pPr>
            <a:r>
              <a:rPr lang="en-US" sz="6499" u="none" strike="noStrike">
                <a:solidFill>
                  <a:srgbClr val="FFDE59"/>
                </a:solidFill>
                <a:latin typeface="Montserrat Extra-Bold"/>
              </a:rPr>
              <a:t>SERVICES PROVIDED</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gradFill rotWithShape="1">
          <a:gsLst>
            <a:gs pos="0">
              <a:srgbClr val="CDFFD8">
                <a:alpha val="100000"/>
              </a:srgbClr>
            </a:gs>
            <a:gs pos="100000">
              <a:srgbClr val="94B9FF">
                <a:alpha val="100000"/>
              </a:srgbClr>
            </a:gs>
          </a:gsLst>
          <a:lin ang="0"/>
        </a:gradFill>
        <a:effectLst/>
      </p:bgPr>
    </p:bg>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9222" b="-9222"/>
            </a:stretch>
          </a:blipFill>
        </p:spPr>
        <p:txBody>
          <a:bodyPr/>
          <a:lstStyle/>
          <a:p>
            <a:endParaRPr lang="en-US"/>
          </a:p>
        </p:txBody>
      </p:sp>
      <p:grpSp>
        <p:nvGrpSpPr>
          <p:cNvPr id="3" name="Group 3"/>
          <p:cNvGrpSpPr/>
          <p:nvPr/>
        </p:nvGrpSpPr>
        <p:grpSpPr>
          <a:xfrm>
            <a:off x="13849432" y="0"/>
            <a:ext cx="4438568" cy="10287000"/>
            <a:chOff x="0" y="0"/>
            <a:chExt cx="5918091" cy="13716000"/>
          </a:xfrm>
        </p:grpSpPr>
        <p:pic>
          <p:nvPicPr>
            <p:cNvPr id="4" name="Picture 4"/>
            <p:cNvPicPr>
              <a:picLocks noChangeAspect="1"/>
            </p:cNvPicPr>
            <p:nvPr/>
          </p:nvPicPr>
          <p:blipFill>
            <a:blip r:embed="rId3"/>
            <a:srcRect t="21565" b="21565"/>
            <a:stretch>
              <a:fillRect/>
            </a:stretch>
          </p:blipFill>
          <p:spPr>
            <a:xfrm>
              <a:off x="0" y="0"/>
              <a:ext cx="5918091" cy="4487333"/>
            </a:xfrm>
            <a:prstGeom prst="rect">
              <a:avLst/>
            </a:prstGeom>
          </p:spPr>
        </p:pic>
        <p:pic>
          <p:nvPicPr>
            <p:cNvPr id="5" name="Picture 5"/>
            <p:cNvPicPr>
              <a:picLocks noChangeAspect="1"/>
            </p:cNvPicPr>
            <p:nvPr/>
          </p:nvPicPr>
          <p:blipFill>
            <a:blip r:embed="rId4"/>
            <a:srcRect t="11671" b="12504"/>
            <a:stretch>
              <a:fillRect/>
            </a:stretch>
          </p:blipFill>
          <p:spPr>
            <a:xfrm>
              <a:off x="0" y="4614333"/>
              <a:ext cx="5918091" cy="4487333"/>
            </a:xfrm>
            <a:prstGeom prst="rect">
              <a:avLst/>
            </a:prstGeom>
          </p:spPr>
        </p:pic>
        <p:pic>
          <p:nvPicPr>
            <p:cNvPr id="6" name="Picture 6"/>
            <p:cNvPicPr>
              <a:picLocks noChangeAspect="1"/>
            </p:cNvPicPr>
            <p:nvPr/>
          </p:nvPicPr>
          <p:blipFill>
            <a:blip r:embed="rId5"/>
            <a:srcRect t="22438" b="20693"/>
            <a:stretch>
              <a:fillRect/>
            </a:stretch>
          </p:blipFill>
          <p:spPr>
            <a:xfrm>
              <a:off x="0" y="9228667"/>
              <a:ext cx="5918091" cy="4487333"/>
            </a:xfrm>
            <a:prstGeom prst="rect">
              <a:avLst/>
            </a:prstGeom>
          </p:spPr>
        </p:pic>
      </p:grpSp>
      <p:sp>
        <p:nvSpPr>
          <p:cNvPr id="7" name="TextBox 7"/>
          <p:cNvSpPr txBox="1"/>
          <p:nvPr/>
        </p:nvSpPr>
        <p:spPr>
          <a:xfrm>
            <a:off x="447587" y="1442093"/>
            <a:ext cx="13147946" cy="8421960"/>
          </a:xfrm>
          <a:prstGeom prst="rect">
            <a:avLst/>
          </a:prstGeom>
        </p:spPr>
        <p:txBody>
          <a:bodyPr lIns="0" tIns="0" rIns="0" bIns="0" rtlCol="0" anchor="t">
            <a:spAutoFit/>
          </a:bodyPr>
          <a:lstStyle/>
          <a:p>
            <a:pPr algn="just">
              <a:lnSpc>
                <a:spcPts val="4663"/>
              </a:lnSpc>
            </a:pPr>
            <a:r>
              <a:rPr lang="en-US" sz="3331">
                <a:solidFill>
                  <a:srgbClr val="20252F"/>
                </a:solidFill>
                <a:latin typeface="Raleway Bold"/>
              </a:rPr>
              <a:t>Teensgiving </a:t>
            </a:r>
          </a:p>
          <a:p>
            <a:pPr marL="544620" lvl="1" indent="-272310" algn="just">
              <a:lnSpc>
                <a:spcPts val="3531"/>
              </a:lnSpc>
              <a:buFont typeface="Arial"/>
              <a:buChar char="•"/>
            </a:pPr>
            <a:r>
              <a:rPr lang="en-US" sz="2522">
                <a:solidFill>
                  <a:srgbClr val="216F71"/>
                </a:solidFill>
                <a:latin typeface="Raleway Bold"/>
              </a:rPr>
              <a:t>Teen Thanksgiving event with dinner, games, prizes, and socializing opportunities. </a:t>
            </a:r>
          </a:p>
          <a:p>
            <a:pPr algn="just">
              <a:lnSpc>
                <a:spcPts val="3592"/>
              </a:lnSpc>
            </a:pPr>
            <a:endParaRPr lang="en-US" sz="2522">
              <a:solidFill>
                <a:srgbClr val="216F71"/>
              </a:solidFill>
              <a:latin typeface="Raleway Bold"/>
            </a:endParaRPr>
          </a:p>
          <a:p>
            <a:pPr algn="just">
              <a:lnSpc>
                <a:spcPts val="4663"/>
              </a:lnSpc>
            </a:pPr>
            <a:r>
              <a:rPr lang="en-US" sz="3331">
                <a:solidFill>
                  <a:srgbClr val="20252F"/>
                </a:solidFill>
                <a:latin typeface="Raleway Bold"/>
              </a:rPr>
              <a:t>Teen Night - Dating Violence Event</a:t>
            </a:r>
          </a:p>
          <a:p>
            <a:pPr marL="544620" lvl="1" indent="-272310" algn="just">
              <a:lnSpc>
                <a:spcPts val="3531"/>
              </a:lnSpc>
              <a:buFont typeface="Arial"/>
              <a:buChar char="•"/>
            </a:pPr>
            <a:r>
              <a:rPr lang="en-US" sz="2522">
                <a:solidFill>
                  <a:srgbClr val="216F71"/>
                </a:solidFill>
                <a:latin typeface="Raleway Bold"/>
              </a:rPr>
              <a:t>Teen Night - Staff partnered with Rainbow Services to educate teens about teen dating violence prevention/awareness and digital abuse.   </a:t>
            </a:r>
          </a:p>
          <a:p>
            <a:pPr marL="544620" lvl="1" indent="-272310" algn="just">
              <a:lnSpc>
                <a:spcPts val="3531"/>
              </a:lnSpc>
              <a:buFont typeface="Arial"/>
              <a:buChar char="•"/>
            </a:pPr>
            <a:r>
              <a:rPr lang="en-US" sz="2522">
                <a:solidFill>
                  <a:srgbClr val="216F71"/>
                </a:solidFill>
                <a:latin typeface="Raleway Bold"/>
              </a:rPr>
              <a:t>Parent Workshop - During the teen event, a parent workshop was held to educate parents about supporting their teens in healthy relationships and preventing dating violence.</a:t>
            </a:r>
          </a:p>
          <a:p>
            <a:pPr algn="just">
              <a:lnSpc>
                <a:spcPts val="2025"/>
              </a:lnSpc>
            </a:pPr>
            <a:endParaRPr lang="en-US" sz="2522">
              <a:solidFill>
                <a:srgbClr val="216F71"/>
              </a:solidFill>
              <a:latin typeface="Raleway Bold"/>
            </a:endParaRPr>
          </a:p>
          <a:p>
            <a:pPr algn="just">
              <a:lnSpc>
                <a:spcPts val="4663"/>
              </a:lnSpc>
            </a:pPr>
            <a:r>
              <a:rPr lang="en-US" sz="3331">
                <a:solidFill>
                  <a:srgbClr val="20252F"/>
                </a:solidFill>
                <a:latin typeface="Raleway Bold"/>
              </a:rPr>
              <a:t>Girl Boss Workshop</a:t>
            </a:r>
          </a:p>
          <a:p>
            <a:pPr marL="544620" lvl="1" indent="-272310" algn="just">
              <a:lnSpc>
                <a:spcPts val="3531"/>
              </a:lnSpc>
              <a:buFont typeface="Arial"/>
              <a:buChar char="•"/>
            </a:pPr>
            <a:r>
              <a:rPr lang="en-US" sz="2522">
                <a:solidFill>
                  <a:srgbClr val="216F71"/>
                </a:solidFill>
                <a:latin typeface="Raleway Bold"/>
              </a:rPr>
              <a:t>Hosted in honor of Women’s History Month and International Women's Day to allow teens to network with women, offer diverse career opportunities, and participate in fun activities. </a:t>
            </a:r>
          </a:p>
          <a:p>
            <a:pPr algn="just">
              <a:lnSpc>
                <a:spcPts val="3391"/>
              </a:lnSpc>
            </a:pPr>
            <a:endParaRPr lang="en-US" sz="2522">
              <a:solidFill>
                <a:srgbClr val="216F71"/>
              </a:solidFill>
              <a:latin typeface="Raleway Bold"/>
            </a:endParaRPr>
          </a:p>
          <a:p>
            <a:pPr algn="just">
              <a:lnSpc>
                <a:spcPts val="4663"/>
              </a:lnSpc>
            </a:pPr>
            <a:r>
              <a:rPr lang="en-US" sz="3330">
                <a:solidFill>
                  <a:srgbClr val="20252F"/>
                </a:solidFill>
                <a:latin typeface="Raleway Bold"/>
              </a:rPr>
              <a:t>Boys to Men Workshop</a:t>
            </a:r>
          </a:p>
          <a:p>
            <a:pPr marL="544620" lvl="1" indent="-272310" algn="just">
              <a:lnSpc>
                <a:spcPts val="3531"/>
              </a:lnSpc>
              <a:buFont typeface="Arial"/>
              <a:buChar char="•"/>
            </a:pPr>
            <a:r>
              <a:rPr lang="en-US" sz="2522">
                <a:solidFill>
                  <a:srgbClr val="216F71"/>
                </a:solidFill>
                <a:latin typeface="Raleway Bold"/>
              </a:rPr>
              <a:t>On June 28, 2024, a workshop will provide leadership activities, coaching conversations, growing into manhood, and career opportunities. </a:t>
            </a:r>
          </a:p>
        </p:txBody>
      </p:sp>
      <p:sp>
        <p:nvSpPr>
          <p:cNvPr id="8" name="TextBox 8"/>
          <p:cNvSpPr txBox="1"/>
          <p:nvPr/>
        </p:nvSpPr>
        <p:spPr>
          <a:xfrm>
            <a:off x="336518" y="277692"/>
            <a:ext cx="12333312" cy="1038835"/>
          </a:xfrm>
          <a:prstGeom prst="rect">
            <a:avLst/>
          </a:prstGeom>
        </p:spPr>
        <p:txBody>
          <a:bodyPr lIns="0" tIns="0" rIns="0" bIns="0" rtlCol="0" anchor="t">
            <a:spAutoFit/>
          </a:bodyPr>
          <a:lstStyle/>
          <a:p>
            <a:pPr marL="0" lvl="0" indent="0" algn="l">
              <a:lnSpc>
                <a:spcPts val="8319"/>
              </a:lnSpc>
              <a:spcBef>
                <a:spcPct val="0"/>
              </a:spcBef>
            </a:pPr>
            <a:r>
              <a:rPr lang="en-US" sz="6499" u="none" strike="noStrike">
                <a:solidFill>
                  <a:srgbClr val="FFDE59"/>
                </a:solidFill>
                <a:latin typeface="Montserrat Extra-Bold"/>
              </a:rPr>
              <a:t>TEEN ACTIVITIES &amp; EVENTS </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gradFill rotWithShape="1">
          <a:gsLst>
            <a:gs pos="0">
              <a:srgbClr val="CDFFD8">
                <a:alpha val="100000"/>
              </a:srgbClr>
            </a:gs>
            <a:gs pos="100000">
              <a:srgbClr val="94B9FF">
                <a:alpha val="100000"/>
              </a:srgbClr>
            </a:gs>
          </a:gsLst>
          <a:lin ang="0"/>
        </a:gradFill>
        <a:effectLst/>
      </p:bgPr>
    </p:bg>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9222" b="-9222"/>
            </a:stretch>
          </a:blipFill>
        </p:spPr>
        <p:txBody>
          <a:bodyPr/>
          <a:lstStyle/>
          <a:p>
            <a:endParaRPr lang="en-US"/>
          </a:p>
        </p:txBody>
      </p:sp>
      <p:sp>
        <p:nvSpPr>
          <p:cNvPr id="3" name="Freeform 3"/>
          <p:cNvSpPr/>
          <p:nvPr/>
        </p:nvSpPr>
        <p:spPr>
          <a:xfrm>
            <a:off x="9144000" y="1788459"/>
            <a:ext cx="8411514" cy="5046909"/>
          </a:xfrm>
          <a:custGeom>
            <a:avLst/>
            <a:gdLst/>
            <a:ahLst/>
            <a:cxnLst/>
            <a:rect l="l" t="t" r="r" b="b"/>
            <a:pathLst>
              <a:path w="8411514" h="5046909">
                <a:moveTo>
                  <a:pt x="0" y="0"/>
                </a:moveTo>
                <a:lnTo>
                  <a:pt x="8411514" y="0"/>
                </a:lnTo>
                <a:lnTo>
                  <a:pt x="8411514" y="5046909"/>
                </a:lnTo>
                <a:lnTo>
                  <a:pt x="0" y="5046909"/>
                </a:lnTo>
                <a:lnTo>
                  <a:pt x="0" y="0"/>
                </a:lnTo>
                <a:close/>
              </a:path>
            </a:pathLst>
          </a:custGeom>
          <a:blipFill>
            <a:blip r:embed="rId3"/>
            <a:stretch>
              <a:fillRect/>
            </a:stretch>
          </a:blipFill>
        </p:spPr>
        <p:txBody>
          <a:bodyPr/>
          <a:lstStyle/>
          <a:p>
            <a:endParaRPr lang="en-US"/>
          </a:p>
        </p:txBody>
      </p:sp>
      <p:sp>
        <p:nvSpPr>
          <p:cNvPr id="4" name="Freeform 4"/>
          <p:cNvSpPr/>
          <p:nvPr/>
        </p:nvSpPr>
        <p:spPr>
          <a:xfrm>
            <a:off x="731834" y="5396178"/>
            <a:ext cx="6309221" cy="4368437"/>
          </a:xfrm>
          <a:custGeom>
            <a:avLst/>
            <a:gdLst/>
            <a:ahLst/>
            <a:cxnLst/>
            <a:rect l="l" t="t" r="r" b="b"/>
            <a:pathLst>
              <a:path w="6309221" h="4368437">
                <a:moveTo>
                  <a:pt x="0" y="0"/>
                </a:moveTo>
                <a:lnTo>
                  <a:pt x="6309221" y="0"/>
                </a:lnTo>
                <a:lnTo>
                  <a:pt x="6309221" y="4368437"/>
                </a:lnTo>
                <a:lnTo>
                  <a:pt x="0" y="4368437"/>
                </a:lnTo>
                <a:lnTo>
                  <a:pt x="0" y="0"/>
                </a:lnTo>
                <a:close/>
              </a:path>
            </a:pathLst>
          </a:custGeom>
          <a:blipFill>
            <a:blip r:embed="rId4"/>
            <a:stretch>
              <a:fillRect l="-22150" t="-19013" r="-11911" b="-26202"/>
            </a:stretch>
          </a:blipFill>
        </p:spPr>
        <p:txBody>
          <a:bodyPr/>
          <a:lstStyle/>
          <a:p>
            <a:endParaRPr lang="en-US"/>
          </a:p>
        </p:txBody>
      </p:sp>
      <p:sp>
        <p:nvSpPr>
          <p:cNvPr id="5" name="TextBox 5"/>
          <p:cNvSpPr txBox="1"/>
          <p:nvPr/>
        </p:nvSpPr>
        <p:spPr>
          <a:xfrm>
            <a:off x="515129" y="1702734"/>
            <a:ext cx="7463890" cy="3335083"/>
          </a:xfrm>
          <a:prstGeom prst="rect">
            <a:avLst/>
          </a:prstGeom>
        </p:spPr>
        <p:txBody>
          <a:bodyPr lIns="0" tIns="0" rIns="0" bIns="0" rtlCol="0" anchor="t">
            <a:spAutoFit/>
          </a:bodyPr>
          <a:lstStyle/>
          <a:p>
            <a:pPr algn="just">
              <a:lnSpc>
                <a:spcPts val="4616"/>
              </a:lnSpc>
            </a:pPr>
            <a:r>
              <a:rPr lang="en-US" sz="3297">
                <a:solidFill>
                  <a:srgbClr val="000000"/>
                </a:solidFill>
                <a:latin typeface="Raleway Bold"/>
              </a:rPr>
              <a:t>Ministerial Association Meetings</a:t>
            </a:r>
          </a:p>
          <a:p>
            <a:pPr algn="just">
              <a:lnSpc>
                <a:spcPts val="3636"/>
              </a:lnSpc>
            </a:pPr>
            <a:r>
              <a:rPr lang="en-US" sz="2597">
                <a:solidFill>
                  <a:srgbClr val="216F71"/>
                </a:solidFill>
                <a:latin typeface="Raleway Bold"/>
              </a:rPr>
              <a:t>Our Ministerial Association gathers quarterly for networking and special presentations.  Recent presentations have included Gardena Senior Citizens Bureau Social Support Services, Citizens Academy, Flexi powered by GTrans, and the Department of Mental Health. </a:t>
            </a:r>
          </a:p>
        </p:txBody>
      </p:sp>
      <p:sp>
        <p:nvSpPr>
          <p:cNvPr id="6" name="TextBox 6"/>
          <p:cNvSpPr txBox="1"/>
          <p:nvPr/>
        </p:nvSpPr>
        <p:spPr>
          <a:xfrm>
            <a:off x="327316" y="386635"/>
            <a:ext cx="14021208" cy="1038835"/>
          </a:xfrm>
          <a:prstGeom prst="rect">
            <a:avLst/>
          </a:prstGeom>
        </p:spPr>
        <p:txBody>
          <a:bodyPr lIns="0" tIns="0" rIns="0" bIns="0" rtlCol="0" anchor="t">
            <a:spAutoFit/>
          </a:bodyPr>
          <a:lstStyle/>
          <a:p>
            <a:pPr marL="0" lvl="0" indent="0" algn="l">
              <a:lnSpc>
                <a:spcPts val="8319"/>
              </a:lnSpc>
              <a:spcBef>
                <a:spcPct val="0"/>
              </a:spcBef>
            </a:pPr>
            <a:r>
              <a:rPr lang="en-US" sz="6499" u="none" strike="noStrike">
                <a:solidFill>
                  <a:srgbClr val="FFDE59"/>
                </a:solidFill>
                <a:latin typeface="Montserrat Extra-Bold"/>
              </a:rPr>
              <a:t>NETWORKING AND EDUCATION</a:t>
            </a:r>
          </a:p>
        </p:txBody>
      </p:sp>
      <p:sp>
        <p:nvSpPr>
          <p:cNvPr id="7" name="TextBox 7"/>
          <p:cNvSpPr txBox="1"/>
          <p:nvPr/>
        </p:nvSpPr>
        <p:spPr>
          <a:xfrm>
            <a:off x="8267122" y="7038241"/>
            <a:ext cx="9502259" cy="2457693"/>
          </a:xfrm>
          <a:prstGeom prst="rect">
            <a:avLst/>
          </a:prstGeom>
        </p:spPr>
        <p:txBody>
          <a:bodyPr lIns="0" tIns="0" rIns="0" bIns="0" rtlCol="0" anchor="t">
            <a:spAutoFit/>
          </a:bodyPr>
          <a:lstStyle/>
          <a:p>
            <a:pPr algn="just">
              <a:lnSpc>
                <a:spcPts val="4683"/>
              </a:lnSpc>
            </a:pPr>
            <a:r>
              <a:rPr lang="en-US" sz="3345">
                <a:solidFill>
                  <a:srgbClr val="000000"/>
                </a:solidFill>
                <a:latin typeface="Raleway Bold"/>
              </a:rPr>
              <a:t>Domestic Violence Prevention and Awareness</a:t>
            </a:r>
          </a:p>
          <a:p>
            <a:pPr algn="just">
              <a:lnSpc>
                <a:spcPts val="3689"/>
              </a:lnSpc>
            </a:pPr>
            <a:r>
              <a:rPr lang="en-US" sz="2635">
                <a:solidFill>
                  <a:srgbClr val="216F71"/>
                </a:solidFill>
                <a:latin typeface="Raleway Bold"/>
              </a:rPr>
              <a:t>In partnership with Rainbow Services, staff hosted Journey of Hope, an empowering event to learn about domestic violence prevention and honor those in our community impacted by domestic violence.</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gradFill rotWithShape="1">
          <a:gsLst>
            <a:gs pos="0">
              <a:srgbClr val="CDFFD8">
                <a:alpha val="100000"/>
              </a:srgbClr>
            </a:gs>
            <a:gs pos="100000">
              <a:srgbClr val="94B9FF">
                <a:alpha val="100000"/>
              </a:srgbClr>
            </a:gs>
          </a:gsLst>
          <a:lin ang="0"/>
        </a:gradFill>
        <a:effectLst/>
      </p:bgPr>
    </p:bg>
    <p:spTree>
      <p:nvGrpSpPr>
        <p:cNvPr id="1" name=""/>
        <p:cNvGrpSpPr/>
        <p:nvPr/>
      </p:nvGrpSpPr>
      <p:grpSpPr>
        <a:xfrm>
          <a:off x="0" y="0"/>
          <a:ext cx="0" cy="0"/>
          <a:chOff x="0" y="0"/>
          <a:chExt cx="0" cy="0"/>
        </a:xfrm>
      </p:grpSpPr>
      <p:sp>
        <p:nvSpPr>
          <p:cNvPr id="2" name="Freeform 2"/>
          <p:cNvSpPr/>
          <p:nvPr/>
        </p:nvSpPr>
        <p:spPr>
          <a:xfrm>
            <a:off x="-81904"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9222" b="-9222"/>
            </a:stretch>
          </a:blipFill>
        </p:spPr>
        <p:txBody>
          <a:bodyPr/>
          <a:lstStyle/>
          <a:p>
            <a:endParaRPr lang="en-US"/>
          </a:p>
        </p:txBody>
      </p:sp>
      <p:sp>
        <p:nvSpPr>
          <p:cNvPr id="3" name="Freeform 3"/>
          <p:cNvSpPr/>
          <p:nvPr/>
        </p:nvSpPr>
        <p:spPr>
          <a:xfrm>
            <a:off x="1390704" y="7575085"/>
            <a:ext cx="5394181" cy="2386729"/>
          </a:xfrm>
          <a:custGeom>
            <a:avLst/>
            <a:gdLst/>
            <a:ahLst/>
            <a:cxnLst/>
            <a:rect l="l" t="t" r="r" b="b"/>
            <a:pathLst>
              <a:path w="5394181" h="2386729">
                <a:moveTo>
                  <a:pt x="0" y="0"/>
                </a:moveTo>
                <a:lnTo>
                  <a:pt x="5394182" y="0"/>
                </a:lnTo>
                <a:lnTo>
                  <a:pt x="5394182" y="2386729"/>
                </a:lnTo>
                <a:lnTo>
                  <a:pt x="0" y="2386729"/>
                </a:lnTo>
                <a:lnTo>
                  <a:pt x="0" y="0"/>
                </a:lnTo>
                <a:close/>
              </a:path>
            </a:pathLst>
          </a:custGeom>
          <a:blipFill>
            <a:blip r:embed="rId3"/>
            <a:stretch>
              <a:fillRect/>
            </a:stretch>
          </a:blipFill>
        </p:spPr>
        <p:txBody>
          <a:bodyPr/>
          <a:lstStyle/>
          <a:p>
            <a:endParaRPr lang="en-US"/>
          </a:p>
        </p:txBody>
      </p:sp>
      <p:sp>
        <p:nvSpPr>
          <p:cNvPr id="4" name="Freeform 4"/>
          <p:cNvSpPr/>
          <p:nvPr/>
        </p:nvSpPr>
        <p:spPr>
          <a:xfrm>
            <a:off x="9944284" y="8095473"/>
            <a:ext cx="6419341" cy="1773361"/>
          </a:xfrm>
          <a:custGeom>
            <a:avLst/>
            <a:gdLst/>
            <a:ahLst/>
            <a:cxnLst/>
            <a:rect l="l" t="t" r="r" b="b"/>
            <a:pathLst>
              <a:path w="6419341" h="1773361">
                <a:moveTo>
                  <a:pt x="0" y="0"/>
                </a:moveTo>
                <a:lnTo>
                  <a:pt x="6419341" y="0"/>
                </a:lnTo>
                <a:lnTo>
                  <a:pt x="6419341" y="1773361"/>
                </a:lnTo>
                <a:lnTo>
                  <a:pt x="0" y="1773361"/>
                </a:lnTo>
                <a:lnTo>
                  <a:pt x="0" y="0"/>
                </a:lnTo>
                <a:close/>
              </a:path>
            </a:pathLst>
          </a:custGeom>
          <a:blipFill>
            <a:blip r:embed="rId4"/>
            <a:stretch>
              <a:fillRect l="-4430" t="-74541" r="-5338" b="-84491"/>
            </a:stretch>
          </a:blipFill>
        </p:spPr>
        <p:txBody>
          <a:bodyPr/>
          <a:lstStyle/>
          <a:p>
            <a:endParaRPr lang="en-US"/>
          </a:p>
        </p:txBody>
      </p:sp>
      <p:sp>
        <p:nvSpPr>
          <p:cNvPr id="5" name="Freeform 5"/>
          <p:cNvSpPr/>
          <p:nvPr/>
        </p:nvSpPr>
        <p:spPr>
          <a:xfrm>
            <a:off x="11349608" y="4538718"/>
            <a:ext cx="3608693" cy="3337680"/>
          </a:xfrm>
          <a:custGeom>
            <a:avLst/>
            <a:gdLst/>
            <a:ahLst/>
            <a:cxnLst/>
            <a:rect l="l" t="t" r="r" b="b"/>
            <a:pathLst>
              <a:path w="3608693" h="3337680">
                <a:moveTo>
                  <a:pt x="0" y="0"/>
                </a:moveTo>
                <a:lnTo>
                  <a:pt x="3608694" y="0"/>
                </a:lnTo>
                <a:lnTo>
                  <a:pt x="3608694" y="3337680"/>
                </a:lnTo>
                <a:lnTo>
                  <a:pt x="0" y="3337680"/>
                </a:lnTo>
                <a:lnTo>
                  <a:pt x="0" y="0"/>
                </a:lnTo>
                <a:close/>
              </a:path>
            </a:pathLst>
          </a:custGeom>
          <a:blipFill>
            <a:blip r:embed="rId5"/>
            <a:stretch>
              <a:fillRect l="-18598" t="-34810" r="-12160" b="-53692"/>
            </a:stretch>
          </a:blipFill>
        </p:spPr>
        <p:txBody>
          <a:bodyPr/>
          <a:lstStyle/>
          <a:p>
            <a:endParaRPr lang="en-US"/>
          </a:p>
        </p:txBody>
      </p:sp>
      <p:sp>
        <p:nvSpPr>
          <p:cNvPr id="6" name="Freeform 6"/>
          <p:cNvSpPr/>
          <p:nvPr/>
        </p:nvSpPr>
        <p:spPr>
          <a:xfrm>
            <a:off x="1884012" y="4679687"/>
            <a:ext cx="4407566" cy="2390573"/>
          </a:xfrm>
          <a:custGeom>
            <a:avLst/>
            <a:gdLst/>
            <a:ahLst/>
            <a:cxnLst/>
            <a:rect l="l" t="t" r="r" b="b"/>
            <a:pathLst>
              <a:path w="4407566" h="2390573">
                <a:moveTo>
                  <a:pt x="0" y="0"/>
                </a:moveTo>
                <a:lnTo>
                  <a:pt x="4407566" y="0"/>
                </a:lnTo>
                <a:lnTo>
                  <a:pt x="4407566" y="2390573"/>
                </a:lnTo>
                <a:lnTo>
                  <a:pt x="0" y="2390573"/>
                </a:lnTo>
                <a:lnTo>
                  <a:pt x="0" y="0"/>
                </a:lnTo>
                <a:close/>
              </a:path>
            </a:pathLst>
          </a:custGeom>
          <a:blipFill>
            <a:blip r:embed="rId6"/>
            <a:stretch>
              <a:fillRect b="-184965"/>
            </a:stretch>
          </a:blipFill>
        </p:spPr>
        <p:txBody>
          <a:bodyPr/>
          <a:lstStyle/>
          <a:p>
            <a:endParaRPr lang="en-US"/>
          </a:p>
        </p:txBody>
      </p:sp>
      <p:sp>
        <p:nvSpPr>
          <p:cNvPr id="7" name="TextBox 7"/>
          <p:cNvSpPr txBox="1"/>
          <p:nvPr/>
        </p:nvSpPr>
        <p:spPr>
          <a:xfrm>
            <a:off x="371035" y="1445089"/>
            <a:ext cx="17543017" cy="2734311"/>
          </a:xfrm>
          <a:prstGeom prst="rect">
            <a:avLst/>
          </a:prstGeom>
        </p:spPr>
        <p:txBody>
          <a:bodyPr lIns="0" tIns="0" rIns="0" bIns="0" rtlCol="0" anchor="t">
            <a:spAutoFit/>
          </a:bodyPr>
          <a:lstStyle/>
          <a:p>
            <a:pPr>
              <a:lnSpc>
                <a:spcPts val="3639"/>
              </a:lnSpc>
              <a:spcBef>
                <a:spcPct val="0"/>
              </a:spcBef>
            </a:pPr>
            <a:r>
              <a:rPr lang="en-US" sz="2599">
                <a:solidFill>
                  <a:srgbClr val="216F71"/>
                </a:solidFill>
                <a:latin typeface="Raleway Bold"/>
              </a:rPr>
              <a:t>We have continued our partnership with CSU Long Beach and have two Masters in Social Work Interns who have been assisting us with our programs and events.</a:t>
            </a:r>
          </a:p>
          <a:p>
            <a:pPr>
              <a:lnSpc>
                <a:spcPts val="3639"/>
              </a:lnSpc>
              <a:spcBef>
                <a:spcPct val="0"/>
              </a:spcBef>
            </a:pPr>
            <a:endParaRPr lang="en-US" sz="2599">
              <a:solidFill>
                <a:srgbClr val="216F71"/>
              </a:solidFill>
              <a:latin typeface="Raleway Bold"/>
            </a:endParaRPr>
          </a:p>
          <a:p>
            <a:pPr>
              <a:lnSpc>
                <a:spcPts val="3639"/>
              </a:lnSpc>
              <a:spcBef>
                <a:spcPct val="0"/>
              </a:spcBef>
            </a:pPr>
            <a:r>
              <a:rPr lang="en-US" sz="2599">
                <a:solidFill>
                  <a:srgbClr val="216F71"/>
                </a:solidFill>
                <a:latin typeface="Raleway Bold"/>
              </a:rPr>
              <a:t>We've also began a partnership with Layola Marymount University and have one Master of Arts Marriage and Family Therapist Intern certified in Art Therapy, who has been providing Art Classes, Art Therapy Workshops, and Individual Art Therapy to our seniors. She is also assisting us with our upcoming Art Walk event. </a:t>
            </a:r>
          </a:p>
        </p:txBody>
      </p:sp>
      <p:sp>
        <p:nvSpPr>
          <p:cNvPr id="8" name="TextBox 8"/>
          <p:cNvSpPr txBox="1"/>
          <p:nvPr/>
        </p:nvSpPr>
        <p:spPr>
          <a:xfrm>
            <a:off x="371035" y="240610"/>
            <a:ext cx="12333312" cy="1038835"/>
          </a:xfrm>
          <a:prstGeom prst="rect">
            <a:avLst/>
          </a:prstGeom>
        </p:spPr>
        <p:txBody>
          <a:bodyPr lIns="0" tIns="0" rIns="0" bIns="0" rtlCol="0" anchor="t">
            <a:spAutoFit/>
          </a:bodyPr>
          <a:lstStyle/>
          <a:p>
            <a:pPr marL="0" lvl="0" indent="0" algn="l">
              <a:lnSpc>
                <a:spcPts val="8319"/>
              </a:lnSpc>
              <a:spcBef>
                <a:spcPct val="0"/>
              </a:spcBef>
            </a:pPr>
            <a:r>
              <a:rPr lang="en-US" sz="6499" u="none" strike="noStrike">
                <a:solidFill>
                  <a:srgbClr val="FFDE59"/>
                </a:solidFill>
                <a:latin typeface="Montserrat Extra-Bold"/>
              </a:rPr>
              <a:t>INTERNSHIPS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gradFill rotWithShape="1">
          <a:gsLst>
            <a:gs pos="0">
              <a:srgbClr val="CDFFD8">
                <a:alpha val="100000"/>
              </a:srgbClr>
            </a:gs>
            <a:gs pos="100000">
              <a:srgbClr val="94B9FF">
                <a:alpha val="100000"/>
              </a:srgbClr>
            </a:gs>
          </a:gsLst>
          <a:lin ang="0"/>
        </a:gradFill>
        <a:effectLst/>
      </p:bgPr>
    </p:bg>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9222" b="-9222"/>
            </a:stretch>
          </a:blipFill>
        </p:spPr>
        <p:txBody>
          <a:bodyPr/>
          <a:lstStyle/>
          <a:p>
            <a:endParaRPr lang="en-US"/>
          </a:p>
        </p:txBody>
      </p:sp>
      <p:sp>
        <p:nvSpPr>
          <p:cNvPr id="3" name="TextBox 3"/>
          <p:cNvSpPr txBox="1"/>
          <p:nvPr/>
        </p:nvSpPr>
        <p:spPr>
          <a:xfrm>
            <a:off x="5234928" y="1684662"/>
            <a:ext cx="10583119" cy="3601840"/>
          </a:xfrm>
          <a:prstGeom prst="rect">
            <a:avLst/>
          </a:prstGeom>
        </p:spPr>
        <p:txBody>
          <a:bodyPr lIns="0" tIns="0" rIns="0" bIns="0" rtlCol="0" anchor="t">
            <a:spAutoFit/>
          </a:bodyPr>
          <a:lstStyle/>
          <a:p>
            <a:pPr algn="just">
              <a:lnSpc>
                <a:spcPts val="4620"/>
              </a:lnSpc>
            </a:pPr>
            <a:r>
              <a:rPr lang="en-US" sz="3300">
                <a:solidFill>
                  <a:srgbClr val="000000"/>
                </a:solidFill>
                <a:latin typeface="Raleway Bold"/>
              </a:rPr>
              <a:t>Powered by Connection Art Walk - May 18, 2024</a:t>
            </a:r>
          </a:p>
          <a:p>
            <a:pPr algn="just">
              <a:lnSpc>
                <a:spcPts val="3724"/>
              </a:lnSpc>
            </a:pPr>
            <a:r>
              <a:rPr lang="en-US" sz="2660">
                <a:solidFill>
                  <a:srgbClr val="216F71"/>
                </a:solidFill>
                <a:latin typeface="Raleway Bold"/>
              </a:rPr>
              <a:t>Commemorating Mental Health and Older American Awareness month - recognizing the profound impact that meaningful relationships and social connections have on our mental health and well-being of everyone</a:t>
            </a:r>
          </a:p>
          <a:p>
            <a:pPr algn="just">
              <a:lnSpc>
                <a:spcPts val="4620"/>
              </a:lnSpc>
            </a:pPr>
            <a:endParaRPr lang="en-US" sz="2660">
              <a:solidFill>
                <a:srgbClr val="216F71"/>
              </a:solidFill>
              <a:latin typeface="Raleway Bold"/>
            </a:endParaRPr>
          </a:p>
          <a:p>
            <a:pPr algn="just">
              <a:lnSpc>
                <a:spcPts val="4620"/>
              </a:lnSpc>
            </a:pPr>
            <a:endParaRPr lang="en-US" sz="2660">
              <a:solidFill>
                <a:srgbClr val="216F71"/>
              </a:solidFill>
              <a:latin typeface="Raleway Bold"/>
            </a:endParaRPr>
          </a:p>
        </p:txBody>
      </p:sp>
      <p:sp>
        <p:nvSpPr>
          <p:cNvPr id="4" name="TextBox 4"/>
          <p:cNvSpPr txBox="1"/>
          <p:nvPr/>
        </p:nvSpPr>
        <p:spPr>
          <a:xfrm>
            <a:off x="273770" y="134696"/>
            <a:ext cx="16107404" cy="1038835"/>
          </a:xfrm>
          <a:prstGeom prst="rect">
            <a:avLst/>
          </a:prstGeom>
        </p:spPr>
        <p:txBody>
          <a:bodyPr lIns="0" tIns="0" rIns="0" bIns="0" rtlCol="0" anchor="t">
            <a:spAutoFit/>
          </a:bodyPr>
          <a:lstStyle/>
          <a:p>
            <a:pPr marL="0" lvl="0" indent="0" algn="l">
              <a:lnSpc>
                <a:spcPts val="8319"/>
              </a:lnSpc>
              <a:spcBef>
                <a:spcPct val="0"/>
              </a:spcBef>
            </a:pPr>
            <a:r>
              <a:rPr lang="en-US" sz="6499" u="none" strike="noStrike">
                <a:solidFill>
                  <a:srgbClr val="FFDE59"/>
                </a:solidFill>
                <a:latin typeface="Montserrat Extra-Bold"/>
              </a:rPr>
              <a:t>UPCOMING ACTIVITIES &amp; EVENTS</a:t>
            </a:r>
          </a:p>
        </p:txBody>
      </p:sp>
      <p:sp>
        <p:nvSpPr>
          <p:cNvPr id="5" name="Freeform 5"/>
          <p:cNvSpPr/>
          <p:nvPr/>
        </p:nvSpPr>
        <p:spPr>
          <a:xfrm>
            <a:off x="1557895" y="1357941"/>
            <a:ext cx="3308676" cy="4283075"/>
          </a:xfrm>
          <a:custGeom>
            <a:avLst/>
            <a:gdLst/>
            <a:ahLst/>
            <a:cxnLst/>
            <a:rect l="l" t="t" r="r" b="b"/>
            <a:pathLst>
              <a:path w="3308676" h="4283075">
                <a:moveTo>
                  <a:pt x="0" y="0"/>
                </a:moveTo>
                <a:lnTo>
                  <a:pt x="3308676" y="0"/>
                </a:lnTo>
                <a:lnTo>
                  <a:pt x="3308676" y="4283075"/>
                </a:lnTo>
                <a:lnTo>
                  <a:pt x="0" y="4283075"/>
                </a:lnTo>
                <a:lnTo>
                  <a:pt x="0" y="0"/>
                </a:lnTo>
                <a:close/>
              </a:path>
            </a:pathLst>
          </a:custGeom>
          <a:blipFill>
            <a:blip r:embed="rId3"/>
            <a:stretch>
              <a:fillRect/>
            </a:stretch>
          </a:blipFill>
        </p:spPr>
        <p:txBody>
          <a:bodyPr/>
          <a:lstStyle/>
          <a:p>
            <a:endParaRPr lang="en-US"/>
          </a:p>
        </p:txBody>
      </p:sp>
      <p:sp>
        <p:nvSpPr>
          <p:cNvPr id="6" name="Freeform 6"/>
          <p:cNvSpPr/>
          <p:nvPr/>
        </p:nvSpPr>
        <p:spPr>
          <a:xfrm>
            <a:off x="711509" y="5874348"/>
            <a:ext cx="3305839" cy="4279403"/>
          </a:xfrm>
          <a:custGeom>
            <a:avLst/>
            <a:gdLst/>
            <a:ahLst/>
            <a:cxnLst/>
            <a:rect l="l" t="t" r="r" b="b"/>
            <a:pathLst>
              <a:path w="3305839" h="4279403">
                <a:moveTo>
                  <a:pt x="0" y="0"/>
                </a:moveTo>
                <a:lnTo>
                  <a:pt x="3305839" y="0"/>
                </a:lnTo>
                <a:lnTo>
                  <a:pt x="3305839" y="4279403"/>
                </a:lnTo>
                <a:lnTo>
                  <a:pt x="0" y="4279403"/>
                </a:lnTo>
                <a:lnTo>
                  <a:pt x="0" y="0"/>
                </a:lnTo>
                <a:close/>
              </a:path>
            </a:pathLst>
          </a:custGeom>
          <a:blipFill>
            <a:blip r:embed="rId4"/>
            <a:stretch>
              <a:fillRect/>
            </a:stretch>
          </a:blipFill>
        </p:spPr>
        <p:txBody>
          <a:bodyPr/>
          <a:lstStyle/>
          <a:p>
            <a:endParaRPr lang="en-US"/>
          </a:p>
        </p:txBody>
      </p:sp>
      <p:sp>
        <p:nvSpPr>
          <p:cNvPr id="7" name="TextBox 7"/>
          <p:cNvSpPr txBox="1"/>
          <p:nvPr/>
        </p:nvSpPr>
        <p:spPr>
          <a:xfrm>
            <a:off x="4286294" y="5807673"/>
            <a:ext cx="4041178" cy="4012195"/>
          </a:xfrm>
          <a:prstGeom prst="rect">
            <a:avLst/>
          </a:prstGeom>
        </p:spPr>
        <p:txBody>
          <a:bodyPr lIns="0" tIns="0" rIns="0" bIns="0" rtlCol="0" anchor="t">
            <a:spAutoFit/>
          </a:bodyPr>
          <a:lstStyle/>
          <a:p>
            <a:pPr algn="ctr">
              <a:lnSpc>
                <a:spcPts val="4430"/>
              </a:lnSpc>
              <a:spcBef>
                <a:spcPct val="0"/>
              </a:spcBef>
            </a:pPr>
            <a:r>
              <a:rPr lang="en-US" sz="3164">
                <a:solidFill>
                  <a:srgbClr val="000000"/>
                </a:solidFill>
                <a:latin typeface="Open Sans Light Bold"/>
              </a:rPr>
              <a:t>Community Care Day &amp; Resource Fair </a:t>
            </a:r>
          </a:p>
          <a:p>
            <a:pPr algn="ctr">
              <a:lnSpc>
                <a:spcPts val="4430"/>
              </a:lnSpc>
              <a:spcBef>
                <a:spcPct val="0"/>
              </a:spcBef>
            </a:pPr>
            <a:r>
              <a:rPr lang="en-US" sz="3164">
                <a:solidFill>
                  <a:srgbClr val="000000"/>
                </a:solidFill>
                <a:latin typeface="Open Sans Light Bold"/>
              </a:rPr>
              <a:t>June 15, 2024</a:t>
            </a:r>
          </a:p>
          <a:p>
            <a:pPr algn="ctr">
              <a:lnSpc>
                <a:spcPts val="3730"/>
              </a:lnSpc>
              <a:spcBef>
                <a:spcPct val="0"/>
              </a:spcBef>
            </a:pPr>
            <a:r>
              <a:rPr lang="en-US" sz="2664">
                <a:solidFill>
                  <a:srgbClr val="216F71"/>
                </a:solidFill>
                <a:latin typeface="Open Sans Light Bold"/>
              </a:rPr>
              <a:t>Community health screenings, supportive services, and a variety of resources and activities.  </a:t>
            </a:r>
          </a:p>
        </p:txBody>
      </p:sp>
      <p:sp>
        <p:nvSpPr>
          <p:cNvPr id="8" name="Freeform 8"/>
          <p:cNvSpPr/>
          <p:nvPr/>
        </p:nvSpPr>
        <p:spPr>
          <a:xfrm>
            <a:off x="9921221" y="5874348"/>
            <a:ext cx="3305839" cy="4279403"/>
          </a:xfrm>
          <a:custGeom>
            <a:avLst/>
            <a:gdLst/>
            <a:ahLst/>
            <a:cxnLst/>
            <a:rect l="l" t="t" r="r" b="b"/>
            <a:pathLst>
              <a:path w="3305839" h="4279403">
                <a:moveTo>
                  <a:pt x="0" y="0"/>
                </a:moveTo>
                <a:lnTo>
                  <a:pt x="3305839" y="0"/>
                </a:lnTo>
                <a:lnTo>
                  <a:pt x="3305839" y="4279403"/>
                </a:lnTo>
                <a:lnTo>
                  <a:pt x="0" y="4279403"/>
                </a:lnTo>
                <a:lnTo>
                  <a:pt x="0" y="0"/>
                </a:lnTo>
                <a:close/>
              </a:path>
            </a:pathLst>
          </a:custGeom>
          <a:blipFill>
            <a:blip r:embed="rId5"/>
            <a:stretch>
              <a:fillRect/>
            </a:stretch>
          </a:blipFill>
        </p:spPr>
        <p:txBody>
          <a:bodyPr/>
          <a:lstStyle/>
          <a:p>
            <a:endParaRPr lang="en-US"/>
          </a:p>
        </p:txBody>
      </p:sp>
      <p:sp>
        <p:nvSpPr>
          <p:cNvPr id="9" name="TextBox 9"/>
          <p:cNvSpPr txBox="1"/>
          <p:nvPr/>
        </p:nvSpPr>
        <p:spPr>
          <a:xfrm>
            <a:off x="13757248" y="5574341"/>
            <a:ext cx="4121598" cy="4478920"/>
          </a:xfrm>
          <a:prstGeom prst="rect">
            <a:avLst/>
          </a:prstGeom>
        </p:spPr>
        <p:txBody>
          <a:bodyPr lIns="0" tIns="0" rIns="0" bIns="0" rtlCol="0" anchor="t">
            <a:spAutoFit/>
          </a:bodyPr>
          <a:lstStyle/>
          <a:p>
            <a:pPr marL="0" lvl="0" indent="0" algn="ctr">
              <a:lnSpc>
                <a:spcPts val="4430"/>
              </a:lnSpc>
              <a:spcBef>
                <a:spcPct val="0"/>
              </a:spcBef>
            </a:pPr>
            <a:r>
              <a:rPr lang="en-US" sz="3164" u="none" strike="noStrike">
                <a:solidFill>
                  <a:srgbClr val="000000"/>
                </a:solidFill>
                <a:latin typeface="Open Sans Light Bold"/>
              </a:rPr>
              <a:t>Boys to Men Workshop </a:t>
            </a:r>
          </a:p>
          <a:p>
            <a:pPr marL="0" lvl="0" indent="0" algn="ctr">
              <a:lnSpc>
                <a:spcPts val="4430"/>
              </a:lnSpc>
              <a:spcBef>
                <a:spcPct val="0"/>
              </a:spcBef>
            </a:pPr>
            <a:r>
              <a:rPr lang="en-US" sz="3164" u="none" strike="noStrike">
                <a:solidFill>
                  <a:srgbClr val="000000"/>
                </a:solidFill>
                <a:latin typeface="Open Sans Light Bold"/>
              </a:rPr>
              <a:t> June 28, 2024</a:t>
            </a:r>
            <a:r>
              <a:rPr lang="en-US" sz="3164" u="none" strike="noStrike">
                <a:solidFill>
                  <a:srgbClr val="FFFFFF"/>
                </a:solidFill>
                <a:latin typeface="Open Sans Light Bold"/>
              </a:rPr>
              <a:t> </a:t>
            </a:r>
          </a:p>
          <a:p>
            <a:pPr marL="0" lvl="0" indent="0" algn="ctr">
              <a:lnSpc>
                <a:spcPts val="3730"/>
              </a:lnSpc>
              <a:spcBef>
                <a:spcPct val="0"/>
              </a:spcBef>
            </a:pPr>
            <a:r>
              <a:rPr lang="en-US" sz="2664" u="none" strike="noStrike">
                <a:solidFill>
                  <a:srgbClr val="216F71"/>
                </a:solidFill>
                <a:latin typeface="Open Sans Light Bold"/>
              </a:rPr>
              <a:t> A night with leadership activities, conversations about coaching, growing into manhood, and career opportunities. </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694</Words>
  <Application>Microsoft Office PowerPoint</Application>
  <PresentationFormat>Custom</PresentationFormat>
  <Paragraphs>77</Paragraphs>
  <Slides>10</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10</vt:i4>
      </vt:variant>
    </vt:vector>
  </HeadingPairs>
  <TitlesOfParts>
    <vt:vector size="18" baseType="lpstr">
      <vt:lpstr>Open Sans Light Bold</vt:lpstr>
      <vt:lpstr>Raleway</vt:lpstr>
      <vt:lpstr>Montserrat Extra-Bold</vt:lpstr>
      <vt:lpstr>Open Sans Bold</vt:lpstr>
      <vt:lpstr>Arial</vt:lpstr>
      <vt:lpstr>Calibri</vt:lpstr>
      <vt:lpstr>Raleway Bold</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HS Commission Presentation 2024</dc:title>
  <cp:lastModifiedBy>Nicola Howard</cp:lastModifiedBy>
  <cp:revision>1</cp:revision>
  <dcterms:created xsi:type="dcterms:W3CDTF">2006-08-16T00:00:00Z</dcterms:created>
  <dcterms:modified xsi:type="dcterms:W3CDTF">2024-04-23T23:18:32Z</dcterms:modified>
  <dc:identifier>DAGCnlbSWbU</dc:identifier>
</cp:coreProperties>
</file>