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73" r:id="rId3"/>
    <p:sldId id="260" r:id="rId4"/>
    <p:sldId id="259" r:id="rId5"/>
    <p:sldId id="280" r:id="rId6"/>
    <p:sldId id="263" r:id="rId7"/>
    <p:sldId id="267" r:id="rId8"/>
    <p:sldId id="268" r:id="rId9"/>
    <p:sldId id="285" r:id="rId10"/>
    <p:sldId id="286" r:id="rId11"/>
    <p:sldId id="287" r:id="rId12"/>
    <p:sldId id="288" r:id="rId13"/>
    <p:sldId id="270" r:id="rId14"/>
    <p:sldId id="274" r:id="rId15"/>
    <p:sldId id="282" r:id="rId16"/>
    <p:sldId id="289" r:id="rId17"/>
    <p:sldId id="262" r:id="rId18"/>
    <p:sldId id="269" r:id="rId19"/>
    <p:sldId id="276" r:id="rId20"/>
    <p:sldId id="258" r:id="rId21"/>
    <p:sldId id="281" r:id="rId22"/>
    <p:sldId id="283" r:id="rId23"/>
    <p:sldId id="29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B4693"/>
    <a:srgbClr val="CC9B00"/>
    <a:srgbClr val="003366"/>
    <a:srgbClr val="2F3735"/>
    <a:srgbClr val="1E1A2E"/>
    <a:srgbClr val="8A9A95"/>
    <a:srgbClr val="9CAAA6"/>
    <a:srgbClr val="2228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7"/>
  </p:normalViewPr>
  <p:slideViewPr>
    <p:cSldViewPr>
      <p:cViewPr varScale="1">
        <p:scale>
          <a:sx n="143" d="100"/>
          <a:sy n="143" d="100"/>
        </p:scale>
        <p:origin x="222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B92A1-D947-4367-8793-57572B426BE4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256700-FAA3-4F43-A818-A7F189CD2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058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Proposed uses </a:t>
            </a:r>
          </a:p>
          <a:p>
            <a:r>
              <a:rPr lang="en-US" dirty="0"/>
              <a:t>Project precedents;</a:t>
            </a:r>
            <a:r>
              <a:rPr lang="en-US" baseline="0" dirty="0"/>
              <a:t> before and after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349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899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7145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34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9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256700-FAA3-4F43-A818-A7F189CD25C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0794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5373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34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6349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543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34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349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9620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7606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66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34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67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34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083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89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879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00-FAA3-4F43-A818-A7F189CD25C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784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53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58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92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610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665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236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794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581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795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645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92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858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9579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8517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51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199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62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067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001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6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41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604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AABD0-B54E-4671-A1C6-D07928E632A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F9496-20C7-4AA9-9614-0E18F2BEF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053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AABD0-B54E-4671-A1C6-D07928E632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F9496-20C7-4AA9-9614-0E18F2BEFA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80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8" y="3067050"/>
            <a:ext cx="9152878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" y="0"/>
            <a:ext cx="914185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0"/>
            <a:ext cx="9152881" cy="6858000"/>
          </a:xfrm>
          <a:prstGeom prst="rect">
            <a:avLst/>
          </a:prstGeom>
          <a:solidFill>
            <a:srgbClr val="2F3735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6619"/>
            <a:ext cx="9144000" cy="4264762"/>
          </a:xfrm>
          <a:prstGeom prst="rect">
            <a:avLst/>
          </a:prstGeom>
        </p:spPr>
      </p:pic>
      <p:sp>
        <p:nvSpPr>
          <p:cNvPr id="6" name="Right Triangle 5"/>
          <p:cNvSpPr/>
          <p:nvPr/>
        </p:nvSpPr>
        <p:spPr>
          <a:xfrm rot="5400000">
            <a:off x="-133351" y="133351"/>
            <a:ext cx="2781302" cy="2514599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 rot="16200000">
            <a:off x="6443341" y="4148458"/>
            <a:ext cx="2819399" cy="2599681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61999" y="5943600"/>
            <a:ext cx="5782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3200" dirty="0">
                <a:solidFill>
                  <a:srgbClr val="FFFFFF"/>
                </a:solidFill>
              </a:rPr>
              <a:t>1600 W 135</a:t>
            </a:r>
            <a:r>
              <a:rPr lang="en-US" sz="3200" baseline="30000" dirty="0">
                <a:solidFill>
                  <a:srgbClr val="FFFFFF"/>
                </a:solidFill>
              </a:rPr>
              <a:t>th </a:t>
            </a:r>
            <a:r>
              <a:rPr lang="en-US" sz="3200" dirty="0">
                <a:solidFill>
                  <a:srgbClr val="FFFFFF"/>
                </a:solidFill>
              </a:rPr>
              <a:t>Street, Gardena CA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C2FDF4-4E0B-40C8-A7BB-47C0ED1DA1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847129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90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>
            <a:extLst>
              <a:ext uri="{FF2B5EF4-FFF2-40B4-BE49-F238E27FC236}">
                <a16:creationId xmlns:a16="http://schemas.microsoft.com/office/drawing/2014/main" id="{5E795DBA-1B48-4C40-9A6A-1664A8490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8" y="3067050"/>
            <a:ext cx="9152878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327C72E9-6D45-4152-AB9E-A3F70EE14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" y="0"/>
            <a:ext cx="914185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25400" y="0"/>
            <a:ext cx="91782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CD202C-7036-4819-9A67-0446E1DB133D}"/>
              </a:ext>
            </a:extLst>
          </p:cNvPr>
          <p:cNvSpPr/>
          <p:nvPr/>
        </p:nvSpPr>
        <p:spPr>
          <a:xfrm>
            <a:off x="-12700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09800" y="5926938"/>
            <a:ext cx="457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Current Aerial </a:t>
            </a:r>
          </a:p>
          <a:p>
            <a:pPr algn="ctr"/>
            <a:r>
              <a:rPr lang="en-US" sz="2800" dirty="0">
                <a:latin typeface="+mj-lt"/>
              </a:rPr>
              <a:t>Looking Southwest </a:t>
            </a:r>
          </a:p>
          <a:p>
            <a:endParaRPr lang="en-US" sz="2800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7B788-04DD-4A95-9917-3D941B0C12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428C54-DF0D-4E66-BEAF-4534EDFA0C0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33" b="7496"/>
          <a:stretch/>
        </p:blipFill>
        <p:spPr>
          <a:xfrm>
            <a:off x="1134740" y="366661"/>
            <a:ext cx="7132960" cy="522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36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>
            <a:extLst>
              <a:ext uri="{FF2B5EF4-FFF2-40B4-BE49-F238E27FC236}">
                <a16:creationId xmlns:a16="http://schemas.microsoft.com/office/drawing/2014/main" id="{5E795DBA-1B48-4C40-9A6A-1664A8490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8" y="3067050"/>
            <a:ext cx="9152878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327C72E9-6D45-4152-AB9E-A3F70EE14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" y="0"/>
            <a:ext cx="914185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25400" y="0"/>
            <a:ext cx="91782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CD202C-7036-4819-9A67-0446E1DB133D}"/>
              </a:ext>
            </a:extLst>
          </p:cNvPr>
          <p:cNvSpPr/>
          <p:nvPr/>
        </p:nvSpPr>
        <p:spPr>
          <a:xfrm>
            <a:off x="-12700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09800" y="5926938"/>
            <a:ext cx="457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Proposed Aerial </a:t>
            </a:r>
          </a:p>
          <a:p>
            <a:pPr algn="ctr"/>
            <a:r>
              <a:rPr lang="en-US" sz="2800" dirty="0">
                <a:latin typeface="+mj-lt"/>
              </a:rPr>
              <a:t>Looking Southwest </a:t>
            </a:r>
          </a:p>
          <a:p>
            <a:endParaRPr lang="en-US" sz="2800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7B788-04DD-4A95-9917-3D941B0C12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428C54-DF0D-4E66-BEAF-4534EDFA0C0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33" b="15018"/>
          <a:stretch/>
        </p:blipFill>
        <p:spPr>
          <a:xfrm>
            <a:off x="762000" y="391798"/>
            <a:ext cx="7467600" cy="518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38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05000" y="304800"/>
            <a:ext cx="533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85800" y="304800"/>
            <a:ext cx="805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+mj-lt"/>
              </a:rPr>
              <a:t>Sustainability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570825" y="1066800"/>
            <a:ext cx="8284086" cy="457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Heavy power EV chargers, manufacturing customers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EV chargers installed day 1, plus conduits for additional future stalls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Conduits for future EV truck charging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Solar Ready roof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Drought tolerant landscaping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Excess bicycle parking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High quality insulation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High performance windows and doors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2.5% Skylights to reduce daytime lighting use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Recycled concrete and asphalt materials from former structures to be re-used onsite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Trees for shading of parking per city requirements, focusing on street frontage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Full concrete paving for heat island reduction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2B09A10-8387-8B46-95AD-FDA8EFFEE499}"/>
              </a:ext>
            </a:extLst>
          </p:cNvPr>
          <p:cNvCxnSpPr/>
          <p:nvPr/>
        </p:nvCxnSpPr>
        <p:spPr>
          <a:xfrm>
            <a:off x="685800" y="1179616"/>
            <a:ext cx="805413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C9B00"/>
                </a:gs>
                <a:gs pos="78000">
                  <a:schemeClr val="accent1">
                    <a:lumMod val="89000"/>
                  </a:schemeClr>
                </a:gs>
                <a:gs pos="100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AF2C1880-89F7-4FE6-B3F4-C81D5DE34AB4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C4BB26-FD56-46D2-8985-81EDDB414A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164E3A-34D7-4A15-A6F7-F0A3F1589D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0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23395" y="-10887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05000" y="304800"/>
            <a:ext cx="533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71286" y="304800"/>
            <a:ext cx="806865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+mj-lt"/>
              </a:rPr>
              <a:t>OMP Case Study: 1720 W 135</a:t>
            </a:r>
            <a:r>
              <a:rPr lang="en-US" sz="2800" baseline="30000" dirty="0">
                <a:latin typeface="+mj-lt"/>
              </a:rPr>
              <a:t>th</a:t>
            </a:r>
            <a:r>
              <a:rPr lang="en-US" sz="2800" dirty="0">
                <a:latin typeface="+mj-lt"/>
              </a:rPr>
              <a:t>, Gardena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2B09A10-8387-8B46-95AD-FDA8EFFEE499}"/>
              </a:ext>
            </a:extLst>
          </p:cNvPr>
          <p:cNvCxnSpPr/>
          <p:nvPr/>
        </p:nvCxnSpPr>
        <p:spPr>
          <a:xfrm>
            <a:off x="685800" y="1179616"/>
            <a:ext cx="805413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C9B00"/>
                </a:gs>
                <a:gs pos="78000">
                  <a:schemeClr val="accent1">
                    <a:lumMod val="89000"/>
                  </a:schemeClr>
                </a:gs>
                <a:gs pos="100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000" t="23000" r="2667" b="9000"/>
          <a:stretch/>
        </p:blipFill>
        <p:spPr>
          <a:xfrm>
            <a:off x="1143000" y="1447800"/>
            <a:ext cx="6858000" cy="33310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5800" y="4862593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white"/>
                </a:solidFill>
              </a:rPr>
              <a:t>101,890 SF industrial building built by OMP in 2017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white"/>
                </a:solidFill>
              </a:rPr>
              <a:t>Leased long term to </a:t>
            </a:r>
            <a:r>
              <a:rPr lang="en-US" sz="2000" dirty="0" err="1">
                <a:solidFill>
                  <a:prstClr val="white"/>
                </a:solidFill>
              </a:rPr>
              <a:t>Airfayre</a:t>
            </a:r>
            <a:r>
              <a:rPr lang="en-US" sz="2000" dirty="0">
                <a:solidFill>
                  <a:prstClr val="white"/>
                </a:solidFill>
              </a:rPr>
              <a:t>, providing in flight catering manufacturer providing significant employment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B66242-7B5E-4B53-88E7-E11B2809D1C7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C006E3-8286-4951-985E-BD1D71569F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EC5A0C-5623-4C13-B538-5564AD08EB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585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8881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05000" y="304800"/>
            <a:ext cx="533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304800"/>
            <a:ext cx="805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OMP Case Study: 12901 Western Ave, Gardena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2B09A10-8387-8B46-95AD-FDA8EFFEE499}"/>
              </a:ext>
            </a:extLst>
          </p:cNvPr>
          <p:cNvCxnSpPr/>
          <p:nvPr/>
        </p:nvCxnSpPr>
        <p:spPr>
          <a:xfrm>
            <a:off x="685800" y="1179616"/>
            <a:ext cx="805413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C9B00"/>
                </a:gs>
                <a:gs pos="78000">
                  <a:schemeClr val="accent1">
                    <a:lumMod val="89000"/>
                  </a:schemeClr>
                </a:gs>
                <a:gs pos="100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5800" y="4680934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40,511 SF industrial building built by OMP in 2018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Sold to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Genexus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a</a:t>
            </a:r>
            <a:r>
              <a:rPr lang="en-US" sz="2000" dirty="0">
                <a:solidFill>
                  <a:prstClr val="white"/>
                </a:solidFill>
                <a:latin typeface="Calibri"/>
              </a:rPr>
              <a:t> leading apparel company as its corporate headquarters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4286" t="2558" r="1" b="9530"/>
          <a:stretch/>
        </p:blipFill>
        <p:spPr>
          <a:xfrm>
            <a:off x="1409699" y="1447800"/>
            <a:ext cx="6556493" cy="302607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9C0BE5C-7BD8-4DCB-8DB5-34187E74F4CD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FABCDE5-D5CA-4761-8D7C-7EBAAFC21D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E8FE06-6CBE-4778-93E3-B05C7BE500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8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0782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05000" y="304800"/>
            <a:ext cx="533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00200" y="304800"/>
            <a:ext cx="5943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+mj-lt"/>
              </a:rPr>
              <a:t>Prospective Occupiers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5762" y="2033484"/>
            <a:ext cx="4142043" cy="3657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Advanced Manufacturing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Light Assembly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Food manufacturing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Freezer/Cooler requirements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Corporate Headquarters and/or Showroom  </a:t>
            </a:r>
          </a:p>
          <a:p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4712868" y="2033484"/>
            <a:ext cx="4393846" cy="3657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E-Commerce 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Aerospace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Warehouse and Distribution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Green Technology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168D35-484D-6646-96FA-6BEA1D33981A}"/>
              </a:ext>
            </a:extLst>
          </p:cNvPr>
          <p:cNvSpPr txBox="1"/>
          <p:nvPr/>
        </p:nvSpPr>
        <p:spPr>
          <a:xfrm>
            <a:off x="20782" y="1219200"/>
            <a:ext cx="91232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The following uses are expected appeal to the project:   </a:t>
            </a:r>
          </a:p>
          <a:p>
            <a:endParaRPr lang="en-US" sz="20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B57C22F-097D-A14B-8060-2FF0A7A65AEE}"/>
              </a:ext>
            </a:extLst>
          </p:cNvPr>
          <p:cNvCxnSpPr/>
          <p:nvPr/>
        </p:nvCxnSpPr>
        <p:spPr>
          <a:xfrm>
            <a:off x="685800" y="1179616"/>
            <a:ext cx="805413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C9B00"/>
                </a:gs>
                <a:gs pos="78000">
                  <a:schemeClr val="accent1">
                    <a:lumMod val="89000"/>
                  </a:schemeClr>
                </a:gs>
                <a:gs pos="100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C210E71-8E3A-4F4D-8D22-E474E5434DED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B27DF1-CD93-4AF2-BA40-492D7A03AA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70FCAF0-143C-4B38-AC88-AD43297413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88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0782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05000" y="304800"/>
            <a:ext cx="533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00200" y="304800"/>
            <a:ext cx="5943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+mj-lt"/>
              </a:rPr>
              <a:t>Project Benefits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5762" y="2033484"/>
            <a:ext cx="4142043" cy="3657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New high quality jobs expected to generate millions of dollars in annual salaries and wages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Support for Gardena retail and restaurants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New public street improvements 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New construction jobs</a:t>
            </a:r>
          </a:p>
          <a:p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4712868" y="2033484"/>
            <a:ext cx="4393846" cy="3657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Additional fee revenue for the City of other agencies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Expansion opportunities for a new or existing companies in Gardena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Local hiring and supplier opportunities for businesses and residents in the City of Gardena </a:t>
            </a:r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168D35-484D-6646-96FA-6BEA1D33981A}"/>
              </a:ext>
            </a:extLst>
          </p:cNvPr>
          <p:cNvSpPr txBox="1"/>
          <p:nvPr/>
        </p:nvSpPr>
        <p:spPr>
          <a:xfrm>
            <a:off x="20782" y="1219200"/>
            <a:ext cx="91232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 </a:t>
            </a:r>
          </a:p>
          <a:p>
            <a:endParaRPr lang="en-US" sz="20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B57C22F-097D-A14B-8060-2FF0A7A65AEE}"/>
              </a:ext>
            </a:extLst>
          </p:cNvPr>
          <p:cNvCxnSpPr/>
          <p:nvPr/>
        </p:nvCxnSpPr>
        <p:spPr>
          <a:xfrm>
            <a:off x="685800" y="1179616"/>
            <a:ext cx="805413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C9B00"/>
                </a:gs>
                <a:gs pos="78000">
                  <a:schemeClr val="accent1">
                    <a:lumMod val="89000"/>
                  </a:schemeClr>
                </a:gs>
                <a:gs pos="100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C210E71-8E3A-4F4D-8D22-E474E5434DED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B27DF1-CD93-4AF2-BA40-492D7A03AA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70FCAF0-143C-4B38-AC88-AD43297413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4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8861" y="0"/>
            <a:ext cx="9144000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05000" y="304800"/>
            <a:ext cx="533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00200" y="304800"/>
            <a:ext cx="5943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prstClr val="white"/>
                </a:solidFill>
              </a:rPr>
              <a:t>Economic Benefits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1333500"/>
            <a:ext cx="8284086" cy="419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whit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whit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prstClr val="white"/>
              </a:solidFill>
            </a:endParaRPr>
          </a:p>
          <a:p>
            <a:endParaRPr lang="en-US" sz="2000" dirty="0">
              <a:solidFill>
                <a:prstClr val="white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2B09A10-8387-8B46-95AD-FDA8EFFEE499}"/>
              </a:ext>
            </a:extLst>
          </p:cNvPr>
          <p:cNvCxnSpPr>
            <a:cxnSpLocks/>
          </p:cNvCxnSpPr>
          <p:nvPr/>
        </p:nvCxnSpPr>
        <p:spPr>
          <a:xfrm>
            <a:off x="457200" y="1179616"/>
            <a:ext cx="828273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C9B00"/>
                </a:gs>
                <a:gs pos="78000">
                  <a:schemeClr val="accent1">
                    <a:lumMod val="89000"/>
                  </a:schemeClr>
                </a:gs>
                <a:gs pos="100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9F7F296-6D85-5740-B82B-3BA6845980A1}"/>
              </a:ext>
            </a:extLst>
          </p:cNvPr>
          <p:cNvSpPr txBox="1"/>
          <p:nvPr/>
        </p:nvSpPr>
        <p:spPr>
          <a:xfrm>
            <a:off x="402714" y="3623102"/>
            <a:ext cx="3029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$240,208 annually/$4,804,160 over 20 years in revenues to general fund.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B43F52-9189-FE4F-BEBA-B07D9E591ED2}"/>
              </a:ext>
            </a:extLst>
          </p:cNvPr>
          <p:cNvSpPr txBox="1"/>
          <p:nvPr/>
        </p:nvSpPr>
        <p:spPr>
          <a:xfrm>
            <a:off x="457200" y="2638222"/>
            <a:ext cx="2975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227 Permanent Jobs with average of $82,230 salary per year  for a total of $18,660,000 per year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AE06D6-B16A-9842-8A37-B92771266129}"/>
              </a:ext>
            </a:extLst>
          </p:cNvPr>
          <p:cNvSpPr txBox="1"/>
          <p:nvPr/>
        </p:nvSpPr>
        <p:spPr>
          <a:xfrm>
            <a:off x="457200" y="1452630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Over $750,000 in one-time development fees and public improvements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744643E-292A-154A-BE37-328B9D66C99F}"/>
              </a:ext>
            </a:extLst>
          </p:cNvPr>
          <p:cNvCxnSpPr>
            <a:cxnSpLocks/>
          </p:cNvCxnSpPr>
          <p:nvPr/>
        </p:nvCxnSpPr>
        <p:spPr>
          <a:xfrm>
            <a:off x="457200" y="2559183"/>
            <a:ext cx="8120292" cy="0"/>
          </a:xfrm>
          <a:prstGeom prst="line">
            <a:avLst/>
          </a:prstGeom>
          <a:ln w="9525" cap="flat" cmpd="sng" algn="ctr">
            <a:solidFill>
              <a:srgbClr val="CC9B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875CB00-BFD2-A944-BBAF-016762BD6D92}"/>
              </a:ext>
            </a:extLst>
          </p:cNvPr>
          <p:cNvCxnSpPr>
            <a:cxnSpLocks/>
          </p:cNvCxnSpPr>
          <p:nvPr/>
        </p:nvCxnSpPr>
        <p:spPr>
          <a:xfrm>
            <a:off x="457200" y="3429000"/>
            <a:ext cx="8120292" cy="0"/>
          </a:xfrm>
          <a:prstGeom prst="line">
            <a:avLst/>
          </a:prstGeom>
          <a:ln w="9525" cap="flat" cmpd="sng" algn="ctr">
            <a:solidFill>
              <a:srgbClr val="CC9B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53D7AAB-575A-D248-AC8B-6F39A0ADE645}"/>
              </a:ext>
            </a:extLst>
          </p:cNvPr>
          <p:cNvSpPr txBox="1"/>
          <p:nvPr/>
        </p:nvSpPr>
        <p:spPr>
          <a:xfrm>
            <a:off x="5559963" y="1689367"/>
            <a:ext cx="3247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350 actual construction workers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D8FFF7-0C69-D147-93A5-4C6C2269CD67}"/>
              </a:ext>
            </a:extLst>
          </p:cNvPr>
          <p:cNvSpPr txBox="1"/>
          <p:nvPr/>
        </p:nvSpPr>
        <p:spPr>
          <a:xfrm>
            <a:off x="5607664" y="2639609"/>
            <a:ext cx="3101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$57,263 in total project sales tax to City (on-site point of sales + off-site worker spending in the city)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2FB5BA-0DD3-BA4F-85FE-A5F75D049226}"/>
              </a:ext>
            </a:extLst>
          </p:cNvPr>
          <p:cNvSpPr txBox="1"/>
          <p:nvPr/>
        </p:nvSpPr>
        <p:spPr>
          <a:xfrm>
            <a:off x="5559963" y="3623102"/>
            <a:ext cx="2948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Net new assessed valuation (future valuation less existing assessed valuation) of $78,199,615</a:t>
            </a:r>
          </a:p>
          <a:p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5DB2729-D50F-C641-9BB4-E98852A0D33C}"/>
              </a:ext>
            </a:extLst>
          </p:cNvPr>
          <p:cNvCxnSpPr>
            <a:cxnSpLocks/>
          </p:cNvCxnSpPr>
          <p:nvPr/>
        </p:nvCxnSpPr>
        <p:spPr>
          <a:xfrm>
            <a:off x="457200" y="4648200"/>
            <a:ext cx="8120292" cy="0"/>
          </a:xfrm>
          <a:prstGeom prst="line">
            <a:avLst/>
          </a:prstGeom>
          <a:ln w="9525" cap="flat" cmpd="sng" algn="ctr">
            <a:solidFill>
              <a:srgbClr val="CC9B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6E868B6A-0CE3-4BE9-AA7B-718CC17556D6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5EE4530-9704-43AA-B32A-658C5845342F}"/>
              </a:ext>
            </a:extLst>
          </p:cNvPr>
          <p:cNvSpPr txBox="1"/>
          <p:nvPr/>
        </p:nvSpPr>
        <p:spPr>
          <a:xfrm>
            <a:off x="204217" y="5522331"/>
            <a:ext cx="7647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Source: </a:t>
            </a:r>
            <a:r>
              <a:rPr lang="en-US" sz="1200" dirty="0" err="1">
                <a:solidFill>
                  <a:schemeClr val="bg1"/>
                </a:solidFill>
              </a:rPr>
              <a:t>Stanely</a:t>
            </a:r>
            <a:r>
              <a:rPr lang="en-US" sz="1200" dirty="0">
                <a:solidFill>
                  <a:schemeClr val="bg1"/>
                </a:solidFill>
              </a:rPr>
              <a:t> Hoffman Associates, Economic Impact Analysis dated April 24, 2023 </a:t>
            </a:r>
          </a:p>
          <a:p>
            <a:r>
              <a:rPr lang="en-US" sz="8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0A69D1-3363-42B3-AA55-D2A8C40C4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575" y="5906972"/>
            <a:ext cx="1749704" cy="883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6C8FF99-37E2-4DAD-8D96-3D5BAF30BC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1" y="5794186"/>
            <a:ext cx="1109568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765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CD202C-7036-4819-9A67-0446E1DB133D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27" y="1515075"/>
            <a:ext cx="8806623" cy="41038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489" y="1219200"/>
            <a:ext cx="8077900" cy="3657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00200" y="304800"/>
            <a:ext cx="5943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+mj-lt"/>
              </a:rPr>
              <a:t>Thank You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C366741-7A95-4E95-804F-5D733C552E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6B99FF-0732-46B7-B9FC-9DC0447E1E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12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-17016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0"/>
          <a:stretch/>
        </p:blipFill>
        <p:spPr>
          <a:xfrm>
            <a:off x="8880" y="427633"/>
            <a:ext cx="9144000" cy="500597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419600" y="4145281"/>
            <a:ext cx="381000" cy="3505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748E6E-4BCA-4332-8F8C-95D39C9762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AD0D44-DAE4-401E-991D-52EF5DDDCF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44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05000" y="304800"/>
            <a:ext cx="533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00200" y="304800"/>
            <a:ext cx="5943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+mj-lt"/>
              </a:rPr>
              <a:t>Overview </a:t>
            </a:r>
          </a:p>
        </p:txBody>
      </p:sp>
      <p:sp>
        <p:nvSpPr>
          <p:cNvPr id="5" name="Rectangle 4"/>
          <p:cNvSpPr/>
          <p:nvPr/>
        </p:nvSpPr>
        <p:spPr>
          <a:xfrm>
            <a:off x="463858" y="1333500"/>
            <a:ext cx="8276078" cy="419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Occupancy: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Avcorp</a:t>
            </a:r>
            <a:r>
              <a:rPr lang="en-US" sz="2000" dirty="0"/>
              <a:t>, has elected to close its operations and vacate the property.  Currently vacant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Existing campus: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Functionally obsolete office, warehouse and manufacturing buildings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Totaling 231,517 sf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Proposed: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Modern, state of the art, class A industrial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190,860 square feet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2B09A10-8387-8B46-95AD-FDA8EFFEE499}"/>
              </a:ext>
            </a:extLst>
          </p:cNvPr>
          <p:cNvCxnSpPr/>
          <p:nvPr/>
        </p:nvCxnSpPr>
        <p:spPr>
          <a:xfrm>
            <a:off x="685800" y="1179616"/>
            <a:ext cx="805413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C9B00"/>
                </a:gs>
                <a:gs pos="78000">
                  <a:schemeClr val="accent1">
                    <a:lumMod val="89000"/>
                  </a:schemeClr>
                </a:gs>
                <a:gs pos="100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6B937CA2-946E-4E5D-A32D-0289FCAB5B98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113904-61B4-4946-B994-D55DAD23EC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2D33CA-B13E-4F63-BEC5-0977C2BC7E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000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25400" y="0"/>
            <a:ext cx="9199063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05000" y="304800"/>
            <a:ext cx="533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00200" y="304800"/>
            <a:ext cx="5943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+mj-lt"/>
              </a:rPr>
              <a:t>Project Tabulation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B57C22F-097D-A14B-8060-2FF0A7A65AEE}"/>
              </a:ext>
            </a:extLst>
          </p:cNvPr>
          <p:cNvCxnSpPr/>
          <p:nvPr/>
        </p:nvCxnSpPr>
        <p:spPr>
          <a:xfrm>
            <a:off x="685800" y="1179616"/>
            <a:ext cx="805413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C9B00"/>
                </a:gs>
                <a:gs pos="78000">
                  <a:schemeClr val="accent1">
                    <a:lumMod val="89000"/>
                  </a:schemeClr>
                </a:gs>
                <a:gs pos="100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C210E71-8E3A-4F4D-8D22-E474E5434DED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3452304-7FF2-46EB-83E1-6D52E0078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730217"/>
              </p:ext>
            </p:extLst>
          </p:nvPr>
        </p:nvGraphicFramePr>
        <p:xfrm>
          <a:off x="495300" y="1752600"/>
          <a:ext cx="8435136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7301">
                  <a:extLst>
                    <a:ext uri="{9D8B030D-6E8A-4147-A177-3AD203B41FA5}">
                      <a16:colId xmlns:a16="http://schemas.microsoft.com/office/drawing/2014/main" val="2789732184"/>
                    </a:ext>
                  </a:extLst>
                </a:gridCol>
                <a:gridCol w="3247835">
                  <a:extLst>
                    <a:ext uri="{9D8B030D-6E8A-4147-A177-3AD203B41FA5}">
                      <a16:colId xmlns:a16="http://schemas.microsoft.com/office/drawing/2014/main" val="1566732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b="0" dirty="0"/>
                        <a:t>Net Site Area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/>
                        <a:t>8.46 Acres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825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rgbClr val="FFFFFF"/>
                          </a:solidFill>
                        </a:rPr>
                        <a:t>Building SF (Incl. 5,000 second floor</a:t>
                      </a:r>
                      <a:r>
                        <a:rPr lang="en-US" sz="2000" b="0" baseline="0" dirty="0">
                          <a:solidFill>
                            <a:srgbClr val="FFFFFF"/>
                          </a:solidFill>
                        </a:rPr>
                        <a:t> office</a:t>
                      </a:r>
                      <a:r>
                        <a:rPr lang="en-US" sz="2000" b="0" dirty="0">
                          <a:solidFill>
                            <a:srgbClr val="FFFFFF"/>
                          </a:solidFill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FFFFFF"/>
                          </a:solidFill>
                        </a:rPr>
                        <a:t>190,860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8164645"/>
                  </a:ext>
                </a:extLst>
              </a:tr>
              <a:tr h="327311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rgbClr val="FFFFFF"/>
                          </a:solidFill>
                        </a:rPr>
                        <a:t>Auto Parking Provided (Min. 214, Max. 220 )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FFFFFF"/>
                          </a:solidFill>
                        </a:rPr>
                        <a:t>220 Stalls (1.15 per 1,000 SF)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335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rgbClr val="FFFFFF"/>
                          </a:solidFill>
                        </a:rPr>
                        <a:t>Landscape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FFFFFF"/>
                          </a:solidFill>
                        </a:rPr>
                        <a:t>20,289 SF (5.5%)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1565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rgbClr val="FFFFFF"/>
                          </a:solidFill>
                        </a:rPr>
                        <a:t>Building Height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FFFFFF"/>
                          </a:solidFill>
                        </a:rPr>
                        <a:t>42’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589982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6A11A762-1971-4A76-9DCF-BC92782D0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280024-2405-4F3C-BED2-4DF54CB03E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12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7DF39854-4833-40F1-9A88-F3E1FBB2C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8" y="3067050"/>
            <a:ext cx="9152878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04B015E9-1869-49F4-99ED-F80DD5B1D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" y="0"/>
            <a:ext cx="914185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25400" y="0"/>
            <a:ext cx="91782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AA9D29-11F6-482F-88E4-D732AB84FF0E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91261" y="6091121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+mj-lt"/>
              </a:rPr>
              <a:t>Elevations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7F648D8-5E31-4B62-B2B0-F801B26B80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85AD93-854A-436F-9E61-9740100F7E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87566E5-110E-450B-8E79-B1245DCA1B1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6212" r="5000" b="12652"/>
          <a:stretch/>
        </p:blipFill>
        <p:spPr>
          <a:xfrm>
            <a:off x="121662" y="281397"/>
            <a:ext cx="8909553" cy="524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520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34D4B6-A259-4E1B-BF71-813C4DEB2351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ADF2B6-3272-4DFA-A041-113024F0CF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BAED0B-2F7C-47E1-AE5E-8C6CAC3AF9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00200" y="5969189"/>
            <a:ext cx="524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Site Plan – Max Parking Scenario</a:t>
            </a:r>
          </a:p>
          <a:p>
            <a:pPr algn="ctr"/>
            <a:r>
              <a:rPr lang="en-US" sz="2800" dirty="0">
                <a:latin typeface="+mj-lt"/>
              </a:rPr>
              <a:t>282 Stalls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-226" r="15000" b="13939"/>
          <a:stretch/>
        </p:blipFill>
        <p:spPr>
          <a:xfrm>
            <a:off x="2057400" y="386429"/>
            <a:ext cx="56388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7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34D4B6-A259-4E1B-BF71-813C4DEB2351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0"/>
            <a:ext cx="7391400" cy="583227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19400" y="838200"/>
            <a:ext cx="2286000" cy="2362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511787"/>
            <a:ext cx="171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135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Street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DFC109-4E94-47DA-9416-E2995F574F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4692D1-CD00-4515-8378-17004E5FB5E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364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34D4B6-A259-4E1B-BF71-813C4DEB2351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ADF2B6-3272-4DFA-A041-113024F0CF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BAED0B-2F7C-47E1-AE5E-8C6CAC3AF9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1" t="4924" r="14166" b="10075"/>
          <a:stretch/>
        </p:blipFill>
        <p:spPr>
          <a:xfrm>
            <a:off x="1828800" y="293900"/>
            <a:ext cx="6019800" cy="52904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75299" y="5969189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Site Plan </a:t>
            </a:r>
          </a:p>
        </p:txBody>
      </p:sp>
    </p:spTree>
    <p:extLst>
      <p:ext uri="{BB962C8B-B14F-4D97-AF65-F5344CB8AC3E}">
        <p14:creationId xmlns:p14="http://schemas.microsoft.com/office/powerpoint/2010/main" val="1982621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905000" y="304800"/>
            <a:ext cx="533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00200" y="304800"/>
            <a:ext cx="5943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+mj-lt"/>
              </a:rPr>
              <a:t>Project Design</a:t>
            </a:r>
          </a:p>
        </p:txBody>
      </p:sp>
      <p:sp>
        <p:nvSpPr>
          <p:cNvPr id="5" name="Rectangle 4"/>
          <p:cNvSpPr/>
          <p:nvPr/>
        </p:nvSpPr>
        <p:spPr>
          <a:xfrm>
            <a:off x="455850" y="1161340"/>
            <a:ext cx="8284086" cy="419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Noteworthy design elements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High image architectural design suitable for corporate headquarters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Landscape enhancements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Functional ingress and egress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Screening of loading areas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Ability to increase parking for higher employment uses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Customer parking separate from truck parking and loading areas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New street improvements including sidewalks, driveways, landscaping and curb/gutters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Divisible to two tenants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68 new trees, focused on locations viewable by public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Dock door ratio of 1 per 8,675 SF, less dock door ratio than other projects in the City</a:t>
            </a:r>
          </a:p>
          <a:p>
            <a:pPr lvl="1"/>
            <a:endParaRPr lang="en-US" sz="20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2B09A10-8387-8B46-95AD-FDA8EFFEE499}"/>
              </a:ext>
            </a:extLst>
          </p:cNvPr>
          <p:cNvCxnSpPr/>
          <p:nvPr/>
        </p:nvCxnSpPr>
        <p:spPr>
          <a:xfrm>
            <a:off x="685800" y="1179616"/>
            <a:ext cx="8054136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C9B00"/>
                </a:gs>
                <a:gs pos="78000">
                  <a:schemeClr val="accent1">
                    <a:lumMod val="89000"/>
                  </a:schemeClr>
                </a:gs>
                <a:gs pos="100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DA9D1B4C-6B62-4AB3-B8E5-6401FE8BC36E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E57EE1-2E3B-41F5-808D-80B0A49C87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B482F0-3114-47AE-89BA-7ACFCBA590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>
            <a:extLst>
              <a:ext uri="{FF2B5EF4-FFF2-40B4-BE49-F238E27FC236}">
                <a16:creationId xmlns:a16="http://schemas.microsoft.com/office/drawing/2014/main" id="{5E795DBA-1B48-4C40-9A6A-1664A8490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8" y="3067050"/>
            <a:ext cx="9152878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327C72E9-6D45-4152-AB9E-A3F70EE14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" y="0"/>
            <a:ext cx="914185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25400" y="0"/>
            <a:ext cx="91782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CD202C-7036-4819-9A67-0446E1DB133D}"/>
              </a:ext>
            </a:extLst>
          </p:cNvPr>
          <p:cNvSpPr/>
          <p:nvPr/>
        </p:nvSpPr>
        <p:spPr>
          <a:xfrm>
            <a:off x="-12700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600" y="643566"/>
            <a:ext cx="7478473" cy="46311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75299" y="5969189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+mj-lt"/>
              </a:rPr>
              <a:t>Current 135</a:t>
            </a:r>
            <a:r>
              <a:rPr lang="en-US" sz="2800" baseline="30000" dirty="0">
                <a:latin typeface="+mj-lt"/>
              </a:rPr>
              <a:t>th</a:t>
            </a:r>
            <a:r>
              <a:rPr lang="en-US" sz="2800" dirty="0">
                <a:latin typeface="+mj-lt"/>
              </a:rPr>
              <a:t> Street Frontage</a:t>
            </a:r>
          </a:p>
          <a:p>
            <a:pPr algn="ctr"/>
            <a:r>
              <a:rPr lang="en-US" sz="2800" dirty="0">
                <a:latin typeface="+mj-lt"/>
              </a:rPr>
              <a:t>Looking Southeast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7B788-04DD-4A95-9917-3D941B0C12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428C54-DF0D-4E66-BEAF-4534EDFA0C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444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7DF39854-4833-40F1-9A88-F3E1FBB2C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8" y="3067050"/>
            <a:ext cx="9152878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04B015E9-1869-49F4-99ED-F80DD5B1D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" y="0"/>
            <a:ext cx="914185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12700" y="0"/>
            <a:ext cx="91528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AA9D29-11F6-482F-88E4-D732AB84FF0E}"/>
              </a:ext>
            </a:extLst>
          </p:cNvPr>
          <p:cNvSpPr/>
          <p:nvPr/>
        </p:nvSpPr>
        <p:spPr>
          <a:xfrm>
            <a:off x="-1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759" y="936313"/>
            <a:ext cx="9144793" cy="42614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54337" y="5926938"/>
            <a:ext cx="480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+mj-lt"/>
              </a:rPr>
              <a:t>Proposed 135</a:t>
            </a:r>
            <a:r>
              <a:rPr lang="en-US" sz="2800" baseline="30000" dirty="0">
                <a:latin typeface="+mj-lt"/>
              </a:rPr>
              <a:t>th</a:t>
            </a:r>
            <a:r>
              <a:rPr lang="en-US" sz="2800" dirty="0">
                <a:latin typeface="+mj-lt"/>
              </a:rPr>
              <a:t> Street Frontage</a:t>
            </a:r>
          </a:p>
          <a:p>
            <a:pPr algn="ctr"/>
            <a:r>
              <a:rPr lang="en-US" sz="2800" dirty="0">
                <a:latin typeface="+mj-lt"/>
              </a:rPr>
              <a:t>Looking Southeast</a:t>
            </a:r>
          </a:p>
          <a:p>
            <a:endParaRPr lang="en-US" sz="2800" dirty="0"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7F648D8-5E31-4B62-B2B0-F801B26B80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85AD93-854A-436F-9E61-9740100F7EE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775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>
            <a:extLst>
              <a:ext uri="{FF2B5EF4-FFF2-40B4-BE49-F238E27FC236}">
                <a16:creationId xmlns:a16="http://schemas.microsoft.com/office/drawing/2014/main" id="{5E795DBA-1B48-4C40-9A6A-1664A8490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8" y="3067050"/>
            <a:ext cx="9152878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327C72E9-6D45-4152-AB9E-A3F70EE14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" y="0"/>
            <a:ext cx="914185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25400" y="0"/>
            <a:ext cx="91782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CD202C-7036-4819-9A67-0446E1DB133D}"/>
              </a:ext>
            </a:extLst>
          </p:cNvPr>
          <p:cNvSpPr/>
          <p:nvPr/>
        </p:nvSpPr>
        <p:spPr>
          <a:xfrm>
            <a:off x="-12700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09800" y="5926938"/>
            <a:ext cx="457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Current 135</a:t>
            </a:r>
            <a:r>
              <a:rPr lang="en-US" sz="2800" baseline="30000" dirty="0">
                <a:latin typeface="+mj-lt"/>
              </a:rPr>
              <a:t>th</a:t>
            </a:r>
            <a:r>
              <a:rPr lang="en-US" sz="2800" dirty="0">
                <a:latin typeface="+mj-lt"/>
              </a:rPr>
              <a:t> Street Frontage Looking Southwest </a:t>
            </a:r>
          </a:p>
          <a:p>
            <a:endParaRPr lang="en-US" sz="2800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7B788-04DD-4A95-9917-3D941B0C12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428C54-DF0D-4E66-BEAF-4534EDFA0C0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64"/>
          <a:stretch/>
        </p:blipFill>
        <p:spPr>
          <a:xfrm>
            <a:off x="936914" y="809642"/>
            <a:ext cx="7315200" cy="399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156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>
            <a:extLst>
              <a:ext uri="{FF2B5EF4-FFF2-40B4-BE49-F238E27FC236}">
                <a16:creationId xmlns:a16="http://schemas.microsoft.com/office/drawing/2014/main" id="{5E795DBA-1B48-4C40-9A6A-1664A8490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8" y="3067050"/>
            <a:ext cx="9152878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327C72E9-6D45-4152-AB9E-A3F70EE14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" y="0"/>
            <a:ext cx="914185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25400" y="0"/>
            <a:ext cx="9178281" cy="6858000"/>
          </a:xfrm>
          <a:prstGeom prst="rect">
            <a:avLst/>
          </a:prstGeom>
          <a:solidFill>
            <a:srgbClr val="2F37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CD202C-7036-4819-9A67-0446E1DB133D}"/>
              </a:ext>
            </a:extLst>
          </p:cNvPr>
          <p:cNvSpPr/>
          <p:nvPr/>
        </p:nvSpPr>
        <p:spPr>
          <a:xfrm>
            <a:off x="-12700" y="5878257"/>
            <a:ext cx="9152881" cy="979743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09800" y="5926938"/>
            <a:ext cx="457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Proposed 135</a:t>
            </a:r>
            <a:r>
              <a:rPr lang="en-US" sz="2800" baseline="30000" dirty="0">
                <a:latin typeface="+mj-lt"/>
              </a:rPr>
              <a:t>th</a:t>
            </a:r>
            <a:r>
              <a:rPr lang="en-US" sz="2800" dirty="0">
                <a:latin typeface="+mj-lt"/>
              </a:rPr>
              <a:t> Street Frontage Looking Southwest </a:t>
            </a:r>
          </a:p>
          <a:p>
            <a:endParaRPr lang="en-US" sz="2800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7B788-04DD-4A95-9917-3D941B0C12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67" b="90667" l="9333" r="90667">
                        <a14:foregroundMark x1="53732" y1="8705" x2="61261" y2="10105"/>
                        <a14:foregroundMark x1="73206" y1="14995" x2="76444" y2="17333"/>
                        <a14:foregroundMark x1="76444" y1="17333" x2="82667" y2="24889"/>
                        <a14:foregroundMark x1="83111" y1="24889" x2="88444" y2="33333"/>
                        <a14:foregroundMark x1="88444" y1="33333" x2="90667" y2="44444"/>
                        <a14:foregroundMark x1="91111" y1="55556" x2="91111" y2="42222"/>
                        <a14:foregroundMark x1="84000" y1="73333" x2="91111" y2="55556"/>
                        <a14:foregroundMark x1="91111" y1="55556" x2="91111" y2="55111"/>
                        <a14:foregroundMark x1="66667" y1="87556" x2="76444" y2="82667"/>
                        <a14:foregroundMark x1="76444" y1="82667" x2="82222" y2="76444"/>
                        <a14:foregroundMark x1="41778" y1="90222" x2="53778" y2="90667"/>
                        <a14:foregroundMark x1="53778" y1="90667" x2="64889" y2="89778"/>
                        <a14:foregroundMark x1="64889" y1="89778" x2="68889" y2="88000"/>
                        <a14:foregroundMark x1="32444" y1="87556" x2="44444" y2="89333"/>
                        <a14:foregroundMark x1="10222" y1="63111" x2="22222" y2="80444"/>
                        <a14:foregroundMark x1="22222" y1="80444" x2="29778" y2="86667"/>
                        <a14:foregroundMark x1="29778" y1="86667" x2="29778" y2="86667"/>
                        <a14:foregroundMark x1="9333" y1="57333" x2="11111" y2="37333"/>
                        <a14:foregroundMark x1="11111" y1="37333" x2="11556" y2="36889"/>
                        <a14:foregroundMark x1="14222" y1="28889" x2="28444" y2="15111"/>
                        <a14:foregroundMark x1="28444" y1="15111" x2="39600" y2="11144"/>
                        <a14:foregroundMark x1="54667" y1="9333" x2="36000" y2="10667"/>
                        <a14:foregroundMark x1="36000" y1="10667" x2="30222" y2="12889"/>
                        <a14:backgroundMark x1="63111" y1="8000" x2="74667" y2="13333"/>
                        <a14:backgroundMark x1="52369" y1="5888" x2="55556" y2="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400" y="5812959"/>
            <a:ext cx="1110337" cy="11103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428C54-DF0D-4E66-BEAF-4534EDFA0C0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926938"/>
            <a:ext cx="1752600" cy="8823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827" b="13908"/>
          <a:stretch/>
        </p:blipFill>
        <p:spPr>
          <a:xfrm>
            <a:off x="491668" y="985148"/>
            <a:ext cx="8087459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20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2665</TotalTime>
  <Words>612</Words>
  <Application>Microsoft Office PowerPoint</Application>
  <PresentationFormat>On-screen Show (4:3)</PresentationFormat>
  <Paragraphs>143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 McPhee</dc:creator>
  <cp:lastModifiedBy>Amanda Acuna</cp:lastModifiedBy>
  <cp:revision>150</cp:revision>
  <cp:lastPrinted>2020-06-25T16:22:34Z</cp:lastPrinted>
  <dcterms:created xsi:type="dcterms:W3CDTF">2020-06-17T00:10:31Z</dcterms:created>
  <dcterms:modified xsi:type="dcterms:W3CDTF">2023-04-25T23:03:06Z</dcterms:modified>
</cp:coreProperties>
</file>