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1" r:id="rId2"/>
    <p:sldId id="264" r:id="rId3"/>
    <p:sldId id="272" r:id="rId4"/>
    <p:sldId id="276" r:id="rId5"/>
    <p:sldId id="280" r:id="rId6"/>
    <p:sldId id="271" r:id="rId7"/>
    <p:sldId id="275" r:id="rId8"/>
    <p:sldId id="277" r:id="rId9"/>
    <p:sldId id="278" r:id="rId10"/>
    <p:sldId id="27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5B9"/>
    <a:srgbClr val="F5C95E"/>
    <a:srgbClr val="113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658"/>
  </p:normalViewPr>
  <p:slideViewPr>
    <p:cSldViewPr snapToGrid="0">
      <p:cViewPr varScale="1">
        <p:scale>
          <a:sx n="104" d="100"/>
          <a:sy n="104" d="100"/>
        </p:scale>
        <p:origin x="1056" y="58"/>
      </p:cViewPr>
      <p:guideLst>
        <p:guide orient="horz" pos="552"/>
        <p:guide pos="3840"/>
        <p:guide orient="horz" pos="11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A85C4-9FBA-4CA1-877A-ABE60B17A858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FCE84-39A3-4251-A229-DF6BF6266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3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FCE84-39A3-4251-A229-DF6BF62663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76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FCE84-39A3-4251-A229-DF6BF62663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55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104A1AE-EC64-B396-B460-8E14FB1007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641"/>
            <a:ext cx="12192000" cy="50673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0873701-126E-489C-54CD-E2076919F2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0" y="6876"/>
            <a:ext cx="12192000" cy="5063067"/>
          </a:xfrm>
          <a:prstGeom prst="rect">
            <a:avLst/>
          </a:prstGeom>
        </p:spPr>
      </p:pic>
      <p:pic>
        <p:nvPicPr>
          <p:cNvPr id="18" name="Picture 17" descr="A blue and yellow text on a black background&#10;&#10;Description automatically generated">
            <a:extLst>
              <a:ext uri="{FF2B5EF4-FFF2-40B4-BE49-F238E27FC236}">
                <a16:creationId xmlns:a16="http://schemas.microsoft.com/office/drawing/2014/main" id="{2FF7F9E9-50C2-C380-10CF-85D57E529A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11352" y="5241471"/>
            <a:ext cx="1232307" cy="138634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ED4A591-A7C9-E728-67EE-1B4CB42F8901}"/>
              </a:ext>
            </a:extLst>
          </p:cNvPr>
          <p:cNvSpPr txBox="1"/>
          <p:nvPr userDrawn="1"/>
        </p:nvSpPr>
        <p:spPr>
          <a:xfrm>
            <a:off x="963384" y="2213127"/>
            <a:ext cx="450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36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PROPOSAL FOR</a:t>
            </a:r>
            <a:endParaRPr lang="en-US" sz="18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AE60EF3-F51B-937C-9D3C-BF2DC592889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0471" y="2739793"/>
            <a:ext cx="6672944" cy="876757"/>
          </a:xfrm>
          <a:prstGeom prst="rect">
            <a:avLst/>
          </a:prstGeom>
        </p:spPr>
        <p:txBody>
          <a:bodyPr lIns="0" anchor="t"/>
          <a:lstStyle>
            <a:lvl1pPr algn="l">
              <a:defRPr sz="66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061DAFFD-B5BC-31F9-E704-BCCB9C0A0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0472" y="5603772"/>
            <a:ext cx="9056913" cy="428048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85818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107B3D-9714-4201-A906-A5168139C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9434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FDB9B6-2C15-9360-1C96-190C3BFD56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0511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B642DF-1811-DFDF-038F-CDAD9C9578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648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0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5D743B-6FB1-9CF7-B13B-7FC12F30B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9980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5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745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cu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" y="0"/>
            <a:ext cx="12191996" cy="2873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0ECA86-02AA-1A7F-81D3-15B7093B470C}"/>
              </a:ext>
            </a:extLst>
          </p:cNvPr>
          <p:cNvSpPr txBox="1"/>
          <p:nvPr userDrawn="1"/>
        </p:nvSpPr>
        <p:spPr>
          <a:xfrm>
            <a:off x="545692" y="753176"/>
            <a:ext cx="7009353" cy="64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377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spc="0" dirty="0">
                <a:solidFill>
                  <a:schemeClr val="bg1"/>
                </a:solidFill>
              </a:rPr>
              <a:t>UNMATCHED </a:t>
            </a:r>
            <a:r>
              <a:rPr lang="en-US" sz="4200" b="1" spc="0" dirty="0">
                <a:solidFill>
                  <a:schemeClr val="accent2"/>
                </a:solidFill>
              </a:rPr>
              <a:t>EXPERIENCE</a:t>
            </a:r>
            <a:endParaRPr lang="en-US" sz="4200" dirty="0">
              <a:solidFill>
                <a:schemeClr val="bg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3CA0899-7929-A6BC-5F37-D7669245D664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974053" y="1250203"/>
            <a:ext cx="3086315" cy="9144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29744" b="30000"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5886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cu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" y="0"/>
            <a:ext cx="12191996" cy="2873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0ECA86-02AA-1A7F-81D3-15B7093B470C}"/>
              </a:ext>
            </a:extLst>
          </p:cNvPr>
          <p:cNvSpPr txBox="1"/>
          <p:nvPr userDrawn="1"/>
        </p:nvSpPr>
        <p:spPr>
          <a:xfrm>
            <a:off x="545690" y="505780"/>
            <a:ext cx="8698324" cy="1228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377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spc="0" dirty="0">
                <a:solidFill>
                  <a:schemeClr val="accent2"/>
                </a:solidFill>
              </a:rPr>
              <a:t>NEW AND OLD </a:t>
            </a:r>
            <a:r>
              <a:rPr lang="en-US" sz="4200" b="1" spc="0" dirty="0">
                <a:solidFill>
                  <a:schemeClr val="bg1"/>
                </a:solidFill>
              </a:rPr>
              <a:t>COMMUNICATION STRATEGIES </a:t>
            </a:r>
            <a:endParaRPr lang="en-US" sz="4200" spc="0" dirty="0">
              <a:solidFill>
                <a:schemeClr val="bg1"/>
              </a:solidFill>
            </a:endParaRPr>
          </a:p>
        </p:txBody>
      </p:sp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9744" b="30000"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1B14B31-44D8-443A-F02E-DF5B9B5E96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13" y="1025121"/>
            <a:ext cx="3476795" cy="9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38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45125D8-FAB2-DCCA-7E9D-20975C0F1C4A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35DD1C97-E427-A235-8FE9-2E65781774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4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409F6C1-D8E2-DBA4-3B1E-488AC08A0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90" y="995048"/>
            <a:ext cx="10808111" cy="695640"/>
          </a:xfrm>
          <a:prstGeom prst="rect">
            <a:avLst/>
          </a:prstGeom>
        </p:spPr>
        <p:txBody>
          <a:bodyPr/>
          <a:lstStyle>
            <a:lvl1pPr>
              <a:defRPr sz="4800" b="1" i="0" cap="all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C5F7A61-661B-D9C0-9F64-696ED4EAA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0648" y="2449288"/>
            <a:ext cx="9963151" cy="32983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 descr="A blue and yellow logo&#10;&#10;AI-generated content may be incorrect.">
            <a:extLst>
              <a:ext uri="{FF2B5EF4-FFF2-40B4-BE49-F238E27FC236}">
                <a16:creationId xmlns:a16="http://schemas.microsoft.com/office/drawing/2014/main" id="{23327C34-11C3-C8F6-D7A0-D193894FA3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08364" y="5656463"/>
            <a:ext cx="1699591" cy="16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86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897169-F7D8-BDDC-DEB7-DBFAAF532E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00300"/>
            <a:ext cx="5181600" cy="3462652"/>
          </a:xfrm>
          <a:prstGeom prst="rect">
            <a:avLst/>
          </a:prstGeom>
        </p:spPr>
        <p:txBody>
          <a:bodyPr/>
          <a:lstStyle>
            <a:lvl1pPr marL="228594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2pPr>
            <a:lvl3pPr marL="1142971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4pPr>
            <a:lvl5pPr marL="2057349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8D098-4257-9F0A-FF4F-75933834C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00300"/>
            <a:ext cx="5181600" cy="3462652"/>
          </a:xfrm>
          <a:prstGeom prst="rect">
            <a:avLst/>
          </a:prstGeom>
        </p:spPr>
        <p:txBody>
          <a:bodyPr/>
          <a:lstStyle>
            <a:lvl1pPr marL="228594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2pPr>
            <a:lvl3pPr marL="1142971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4pPr>
            <a:lvl5pPr marL="2057349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AEB2202-30FB-2A71-C60A-F73BFCA1C9D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1973AB4A-91D3-D3CF-F8E4-B1EEAABD8B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776D1FD-57A9-3552-5541-3261C73C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90" y="995048"/>
            <a:ext cx="10808111" cy="695640"/>
          </a:xfrm>
          <a:prstGeom prst="rect">
            <a:avLst/>
          </a:prstGeom>
        </p:spPr>
        <p:txBody>
          <a:bodyPr/>
          <a:lstStyle>
            <a:lvl1pPr>
              <a:defRPr sz="4800" b="1" i="0" cap="all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 descr="A blue and yellow logo&#10;&#10;AI-generated content may be incorrect.">
            <a:extLst>
              <a:ext uri="{FF2B5EF4-FFF2-40B4-BE49-F238E27FC236}">
                <a16:creationId xmlns:a16="http://schemas.microsoft.com/office/drawing/2014/main" id="{893D2847-0006-2D58-9504-96F92B85B8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56404" y="5748063"/>
            <a:ext cx="1699591" cy="16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78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5FB6B-23DE-BD18-0BBF-480876193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2396129"/>
            <a:ext cx="5157787" cy="69564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B9581-3F0D-7E39-0AA8-278BE57536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3091769"/>
            <a:ext cx="5157787" cy="2771180"/>
          </a:xfrm>
          <a:prstGeom prst="rect">
            <a:avLst/>
          </a:prstGeom>
        </p:spPr>
        <p:txBody>
          <a:bodyPr/>
          <a:lstStyle>
            <a:lvl1pPr marL="228594" indent="-228594">
              <a:buClr>
                <a:schemeClr val="accent1"/>
              </a:buClr>
              <a:buFont typeface="Wingdings" pitchFamily="2" charset="2"/>
              <a:buChar char="§"/>
              <a:defRPr sz="2400" baseline="0">
                <a:solidFill>
                  <a:schemeClr val="bg2">
                    <a:lumMod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Wingdings" pitchFamily="2" charset="2"/>
              <a:buChar char="§"/>
              <a:defRPr sz="2000" baseline="0">
                <a:solidFill>
                  <a:schemeClr val="bg2">
                    <a:lumMod val="25000"/>
                  </a:schemeClr>
                </a:solidFill>
              </a:defRPr>
            </a:lvl2pPr>
            <a:lvl3pPr marL="1142971" indent="-228594">
              <a:buClr>
                <a:schemeClr val="accent1"/>
              </a:buClr>
              <a:buFont typeface="Wingdings" pitchFamily="2" charset="2"/>
              <a:buChar char="§"/>
              <a:defRPr sz="1800" baseline="0">
                <a:solidFill>
                  <a:schemeClr val="bg2">
                    <a:lumMod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4pPr>
            <a:lvl5pPr marL="2057349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76E9A8-77A8-AE83-7233-5F147CF125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2396129"/>
            <a:ext cx="5183188" cy="69564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 baseline="0">
                <a:solidFill>
                  <a:schemeClr val="accent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BD846-1925-8AEC-E295-E3E96D533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3091769"/>
            <a:ext cx="5183188" cy="2771180"/>
          </a:xfrm>
          <a:prstGeom prst="rect">
            <a:avLst/>
          </a:prstGeom>
        </p:spPr>
        <p:txBody>
          <a:bodyPr/>
          <a:lstStyle>
            <a:lvl1pPr marL="228594" indent="-228594">
              <a:buClr>
                <a:schemeClr val="accent1"/>
              </a:buClr>
              <a:buFont typeface="Wingdings" pitchFamily="2" charset="2"/>
              <a:buChar char="§"/>
              <a:defRPr sz="2400" baseline="0">
                <a:solidFill>
                  <a:schemeClr val="bg2">
                    <a:lumMod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Wingdings" pitchFamily="2" charset="2"/>
              <a:buChar char="§"/>
              <a:defRPr sz="2000" baseline="0">
                <a:solidFill>
                  <a:schemeClr val="bg2">
                    <a:lumMod val="25000"/>
                  </a:schemeClr>
                </a:solidFill>
              </a:defRPr>
            </a:lvl2pPr>
            <a:lvl3pPr marL="1142971" indent="-228594">
              <a:buClr>
                <a:schemeClr val="accent1"/>
              </a:buClr>
              <a:buFont typeface="Wingdings" pitchFamily="2" charset="2"/>
              <a:buChar char="§"/>
              <a:defRPr sz="1800" baseline="0">
                <a:solidFill>
                  <a:schemeClr val="bg2">
                    <a:lumMod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4pPr>
            <a:lvl5pPr marL="2057349" indent="-228594">
              <a:buClr>
                <a:schemeClr val="accent1"/>
              </a:buClr>
              <a:buFont typeface="Wingdings" pitchFamily="2" charset="2"/>
              <a:buChar char="§"/>
              <a:defRPr baseline="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7872A3-2AE1-8A67-9AB8-E85F59A52BEC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E77E8AF8-2A82-B7EC-4F4E-92A6593A9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8985021-4CDD-00C9-53DB-12F9A9C64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90" y="995048"/>
            <a:ext cx="10808111" cy="695640"/>
          </a:xfrm>
          <a:prstGeom prst="rect">
            <a:avLst/>
          </a:prstGeom>
        </p:spPr>
        <p:txBody>
          <a:bodyPr/>
          <a:lstStyle>
            <a:lvl1pPr>
              <a:defRPr sz="4800" b="1" i="0" cap="all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 descr="A blue and yellow logo&#10;&#10;AI-generated content may be incorrect.">
            <a:extLst>
              <a:ext uri="{FF2B5EF4-FFF2-40B4-BE49-F238E27FC236}">
                <a16:creationId xmlns:a16="http://schemas.microsoft.com/office/drawing/2014/main" id="{CE25A8A4-2622-CA40-67DC-C9FF3A7A11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08364" y="5748063"/>
            <a:ext cx="1699591" cy="16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87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22015F-37D4-7285-4844-C022560CE6F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653834B2-8398-560B-35AA-8265E10157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62C8D1D-B4FE-3AB1-D92C-421E10E5A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690" y="995048"/>
            <a:ext cx="10808111" cy="695640"/>
          </a:xfrm>
          <a:prstGeom prst="rect">
            <a:avLst/>
          </a:prstGeom>
        </p:spPr>
        <p:txBody>
          <a:bodyPr/>
          <a:lstStyle>
            <a:lvl1pPr>
              <a:defRPr sz="4800" b="1" i="0" cap="all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 descr="A blue and yellow logo&#10;&#10;AI-generated content may be incorrect.">
            <a:extLst>
              <a:ext uri="{FF2B5EF4-FFF2-40B4-BE49-F238E27FC236}">
                <a16:creationId xmlns:a16="http://schemas.microsoft.com/office/drawing/2014/main" id="{D31A656D-74D0-FD07-258D-BE9709F801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08364" y="5748063"/>
            <a:ext cx="1699591" cy="16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49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31410"/>
            <a:ext cx="12192000" cy="28829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B55FC6-FCD5-9E1A-3C86-44D79B4FEC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 descr="A blue and yellow logo&#10;&#10;AI-generated content may be incorrect.">
            <a:extLst>
              <a:ext uri="{FF2B5EF4-FFF2-40B4-BE49-F238E27FC236}">
                <a16:creationId xmlns:a16="http://schemas.microsoft.com/office/drawing/2014/main" id="{3564576B-FAE9-F6E0-AEC4-70C1045AB2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08364" y="5748063"/>
            <a:ext cx="1699591" cy="16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20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3141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E90C19-B2DD-E3B6-D977-956AF6331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115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951" y="-1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F66DC2-A605-BDC2-5471-757F350D6C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3455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81A5D7-3189-472A-C603-D7B84D1DB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2882900"/>
          </a:xfrm>
          <a:prstGeom prst="rect">
            <a:avLst/>
          </a:prstGeom>
        </p:spPr>
      </p:pic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4AF6BAD2-0128-0A71-2974-065D1C37C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5778" y="6274780"/>
            <a:ext cx="1436077" cy="57811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7BE582-1CFD-929D-6AB4-25E0AB972413}"/>
              </a:ext>
            </a:extLst>
          </p:cNvPr>
          <p:cNvCxnSpPr>
            <a:cxnSpLocks/>
          </p:cNvCxnSpPr>
          <p:nvPr userDrawn="1"/>
        </p:nvCxnSpPr>
        <p:spPr>
          <a:xfrm flipH="1">
            <a:off x="228599" y="6597859"/>
            <a:ext cx="1051560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C67EDB7-0D38-6FF3-0884-000CAE5DA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0" y="3489422"/>
            <a:ext cx="9272587" cy="24705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189" indent="0">
              <a:buNone/>
              <a:defRPr sz="2000" baseline="0"/>
            </a:lvl2pPr>
            <a:lvl3pPr marL="914377" indent="0">
              <a:buNone/>
              <a:defRPr sz="2000" baseline="0"/>
            </a:lvl3pPr>
            <a:lvl4pPr marL="1371566" indent="0">
              <a:buNone/>
              <a:defRPr sz="2000" baseline="0"/>
            </a:lvl4pPr>
            <a:lvl5pPr marL="1828754" indent="0">
              <a:buNone/>
              <a:defRPr sz="2000" baseline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4CE1EF-8B18-06C6-10E4-034AA973D4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690" y="443452"/>
            <a:ext cx="6220871" cy="1466628"/>
          </a:xfrm>
          <a:prstGeom prst="rect">
            <a:avLst/>
          </a:prstGeom>
        </p:spPr>
        <p:txBody>
          <a:bodyPr/>
          <a:lstStyle>
            <a:lvl1pPr>
              <a:defRPr sz="4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100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11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55" r:id="rId14"/>
    <p:sldLayoutId id="2147483665" r:id="rId15"/>
    <p:sldLayoutId id="2147483666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png"/><Relationship Id="rId5" Type="http://schemas.openxmlformats.org/officeDocument/2006/relationships/image" Target="../media/image32.sv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people working on a road&#10;&#10;AI-generated content may be incorrect.">
            <a:extLst>
              <a:ext uri="{FF2B5EF4-FFF2-40B4-BE49-F238E27FC236}">
                <a16:creationId xmlns:a16="http://schemas.microsoft.com/office/drawing/2014/main" id="{F22BB224-ECFB-0C62-F40B-E3F080E1F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"/>
            <a:ext cx="12207240" cy="686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DD66EF-BA4D-EEBE-A7F3-7E445CF2F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0472" y="2739793"/>
            <a:ext cx="10938329" cy="1730609"/>
          </a:xfrm>
        </p:spPr>
        <p:txBody>
          <a:bodyPr/>
          <a:lstStyle/>
          <a:p>
            <a:r>
              <a:rPr lang="en-US" sz="5400" dirty="0"/>
              <a:t>Revenue Measure Feasibility &amp; Outreach Consulting Services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A329733-7A20-CD5C-A4C6-23F51462E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173" y="5554069"/>
            <a:ext cx="2780155" cy="897628"/>
          </a:xfrm>
          <a:prstGeom prst="rect">
            <a:avLst/>
          </a:prstGeom>
        </p:spPr>
      </p:pic>
      <p:pic>
        <p:nvPicPr>
          <p:cNvPr id="18" name="Picture 17" descr="A blue and yellow text on a black background&#10;&#10;AI-generated content may be incorrect.">
            <a:extLst>
              <a:ext uri="{FF2B5EF4-FFF2-40B4-BE49-F238E27FC236}">
                <a16:creationId xmlns:a16="http://schemas.microsoft.com/office/drawing/2014/main" id="{C6E53AB7-5EF6-3836-5005-2498108CF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2437" y="4917594"/>
            <a:ext cx="1616363" cy="1837265"/>
          </a:xfrm>
          <a:prstGeom prst="rect">
            <a:avLst/>
          </a:prstGeom>
        </p:spPr>
      </p:pic>
      <p:pic>
        <p:nvPicPr>
          <p:cNvPr id="3" name="Picture 2" descr="Home | City of Gardena">
            <a:extLst>
              <a:ext uri="{FF2B5EF4-FFF2-40B4-BE49-F238E27FC236}">
                <a16:creationId xmlns:a16="http://schemas.microsoft.com/office/drawing/2014/main" id="{CAA77642-FEDE-2487-C656-7CD8A932C7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7" y="4590245"/>
            <a:ext cx="2156460" cy="2156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339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969A6-B1DE-897D-C2F4-7AE00E532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2E3C2D-91C7-41F7-841B-C37FF0DEEC3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D1CB2F3-D089-9DD5-55EB-2E1D82A8CB38}"/>
              </a:ext>
            </a:extLst>
          </p:cNvPr>
          <p:cNvSpPr txBox="1"/>
          <p:nvPr/>
        </p:nvSpPr>
        <p:spPr>
          <a:xfrm>
            <a:off x="545689" y="1012020"/>
            <a:ext cx="1044036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60"/>
              </a:lnSpc>
            </a:pPr>
            <a:r>
              <a:rPr lang="en-US" sz="4400" b="1" spc="100" dirty="0">
                <a:solidFill>
                  <a:schemeClr val="accent2"/>
                </a:solidFill>
              </a:rPr>
              <a:t>Scope of Services </a:t>
            </a:r>
            <a:br>
              <a:rPr lang="en-US" sz="4400" b="1" spc="100" dirty="0">
                <a:solidFill>
                  <a:schemeClr val="accent2"/>
                </a:solidFill>
              </a:rPr>
            </a:br>
            <a:r>
              <a:rPr lang="en-US" sz="4000" spc="100" dirty="0">
                <a:solidFill>
                  <a:srgbClr val="1134A4"/>
                </a:solidFill>
              </a:rPr>
              <a:t>Phase 3 Measure Development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9A12775C-9DB0-A47A-98D8-7C52C63F7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114" y="3157016"/>
            <a:ext cx="10103772" cy="38942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 recommendations to ensure the final measure aligns with your needs and community priorities, as learned through scientific polling and systematic public outreach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Recommend a final tax amount, tax rate and other specifics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city attorney to develop the 75-word ballot question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city attorney counsel to refine all language that will appear in the ballot pamphlet mailed to all voters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Attend council meetings as needed to provide updates and share information 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local election officials to ensure your measure qualifies for the ballot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AEF5FE-2924-7C0C-5CA7-D6C1E04A7BBC}"/>
              </a:ext>
            </a:extLst>
          </p:cNvPr>
          <p:cNvSpPr txBox="1"/>
          <p:nvPr/>
        </p:nvSpPr>
        <p:spPr>
          <a:xfrm>
            <a:off x="836062" y="2317661"/>
            <a:ext cx="10149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TeamCivX will work with District officials, legal counsel and your financial advisers to help create the strongest possible measure: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E73C1B1-97B1-FE97-0216-81C8B54E4E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3124854"/>
            <a:ext cx="223092" cy="25831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A2BFEB-F3F0-F1F9-E7AC-B3EFA5EC32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3761464"/>
            <a:ext cx="223092" cy="25831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1500CF1-9952-5AB6-C679-1857F958BF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4172786"/>
            <a:ext cx="223092" cy="25831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E980D0E-7F67-2237-7461-C8F166D56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4547454"/>
            <a:ext cx="223092" cy="25831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FF4910D-AB0A-4D8B-923A-CAE964FFF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5186590"/>
            <a:ext cx="223092" cy="25831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E0BA0B9-458E-9964-8A7A-EC5EB6F8DC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5526848"/>
            <a:ext cx="223092" cy="25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17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 background with a white border&#10;&#10;AI-generated content may be incorrect.">
            <a:extLst>
              <a:ext uri="{FF2B5EF4-FFF2-40B4-BE49-F238E27FC236}">
                <a16:creationId xmlns:a16="http://schemas.microsoft.com/office/drawing/2014/main" id="{725044A2-4903-A5AD-7067-5A0CC214F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561" y="-57090"/>
            <a:ext cx="12207240" cy="29310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E7E5F7-7BD8-C002-A620-E665619A06DE}"/>
              </a:ext>
            </a:extLst>
          </p:cNvPr>
          <p:cNvSpPr txBox="1"/>
          <p:nvPr/>
        </p:nvSpPr>
        <p:spPr>
          <a:xfrm>
            <a:off x="2166332" y="3129784"/>
            <a:ext cx="8804385" cy="3144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California’s leader in helping prepare and pass city tax measures</a:t>
            </a:r>
          </a:p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Over a 90% success rate on hundreds of revenue campaigns ran</a:t>
            </a:r>
          </a:p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Known as “good team players” with City officials and other advisors</a:t>
            </a:r>
          </a:p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Emphasis on customer service and responsiveness</a:t>
            </a:r>
          </a:p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Sensitive to the nuances of each community</a:t>
            </a:r>
          </a:p>
          <a:p>
            <a:pPr>
              <a:lnSpc>
                <a:spcPts val="3000"/>
              </a:lnSpc>
              <a:spcAft>
                <a:spcPts val="1200"/>
              </a:spcAft>
            </a:pPr>
            <a:r>
              <a:rPr lang="en-US" sz="2000" dirty="0">
                <a:ea typeface="Calibri" panose="020F0502020204030204" pitchFamily="34" charset="0"/>
              </a:rPr>
              <a:t>Individual attention from a Partner for </a:t>
            </a:r>
            <a:r>
              <a:rPr lang="en-US" sz="2000" u="sng" dirty="0">
                <a:ea typeface="Calibri" panose="020F0502020204030204" pitchFamily="34" charset="0"/>
              </a:rPr>
              <a:t>every</a:t>
            </a:r>
            <a:r>
              <a:rPr lang="en-US" sz="2000" dirty="0">
                <a:ea typeface="Calibri" panose="020F0502020204030204" pitchFamily="34" charset="0"/>
              </a:rPr>
              <a:t> project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B6F0A0B-52DA-FC90-091B-9C10675EF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3654955"/>
            <a:ext cx="394855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1C773E0-C1C4-C2D7-FCA0-F078B7378F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4709591"/>
            <a:ext cx="394855" cy="457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F2C688-6929-15A0-0DF6-23F3CCDD2329}"/>
              </a:ext>
            </a:extLst>
          </p:cNvPr>
          <p:cNvSpPr txBox="1"/>
          <p:nvPr/>
        </p:nvSpPr>
        <p:spPr>
          <a:xfrm>
            <a:off x="102344" y="518744"/>
            <a:ext cx="7925957" cy="64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lnSpc>
                <a:spcPts val="4200"/>
              </a:lnSpc>
              <a:defRPr/>
            </a:pPr>
            <a:r>
              <a:rPr lang="en-US" sz="4200" b="1" dirty="0">
                <a:solidFill>
                  <a:schemeClr val="accent2"/>
                </a:solidFill>
              </a:rPr>
              <a:t>DEMOCRACY </a:t>
            </a:r>
            <a:r>
              <a:rPr lang="en-US" sz="4200" b="1" dirty="0">
                <a:solidFill>
                  <a:schemeClr val="bg1"/>
                </a:solidFill>
              </a:rPr>
              <a:t>IS A TEAM SPORT</a:t>
            </a:r>
            <a:endParaRPr lang="en-US" sz="42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9F10278-CDA2-045A-A19C-96DCF7B0B5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0235" y="1162177"/>
            <a:ext cx="2916333" cy="8073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F434885-646C-7A4A-84DD-F1325C372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3151827"/>
            <a:ext cx="394855" cy="4572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46CBAA1-D873-1D41-F7D3-069974C61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4182272"/>
            <a:ext cx="394855" cy="4572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BA1F6B3-C5A4-F1DC-8E30-E7F158D48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5249448"/>
            <a:ext cx="394855" cy="4572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8ADAE34-6E36-A62D-BEE3-F5E3E720B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5863995"/>
            <a:ext cx="394855" cy="457200"/>
          </a:xfrm>
          <a:prstGeom prst="rect">
            <a:avLst/>
          </a:prstGeom>
        </p:spPr>
      </p:pic>
      <p:pic>
        <p:nvPicPr>
          <p:cNvPr id="19" name="Picture 18" descr="A blue and yellow logo&#10;&#10;AI-generated content may be incorrect.">
            <a:extLst>
              <a:ext uri="{FF2B5EF4-FFF2-40B4-BE49-F238E27FC236}">
                <a16:creationId xmlns:a16="http://schemas.microsoft.com/office/drawing/2014/main" id="{D3E7AC83-F71F-8E11-16A1-A9FAF489DF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7615" t="28455" r="8808" b="29919"/>
          <a:stretch/>
        </p:blipFill>
        <p:spPr>
          <a:xfrm>
            <a:off x="683883" y="2364060"/>
            <a:ext cx="1579816" cy="7868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696CBE2-94BA-A5DC-54C3-5B17F0D42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24946" y="6274748"/>
            <a:ext cx="1467055" cy="58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4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blue background with a blue border">
            <a:extLst>
              <a:ext uri="{FF2B5EF4-FFF2-40B4-BE49-F238E27FC236}">
                <a16:creationId xmlns:a16="http://schemas.microsoft.com/office/drawing/2014/main" id="{CED5496B-41F8-F00E-567E-7F8D6AC5D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207240" cy="293100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870F2821-2BCE-18CD-E38C-F3831271DE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55668" y="1137757"/>
            <a:ext cx="2470339" cy="13906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E16A01E-FD49-FBED-9B02-4DDD642390A5}"/>
              </a:ext>
            </a:extLst>
          </p:cNvPr>
          <p:cNvSpPr txBox="1"/>
          <p:nvPr/>
        </p:nvSpPr>
        <p:spPr>
          <a:xfrm>
            <a:off x="545690" y="546224"/>
            <a:ext cx="7925957" cy="64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lnSpc>
                <a:spcPts val="4200"/>
              </a:lnSpc>
              <a:defRPr/>
            </a:pPr>
            <a:r>
              <a:rPr lang="en-US" sz="4200" b="1" dirty="0">
                <a:solidFill>
                  <a:schemeClr val="bg1"/>
                </a:solidFill>
              </a:rPr>
              <a:t>Unmatched</a:t>
            </a:r>
            <a:r>
              <a:rPr lang="en-US" sz="4200" b="1" dirty="0">
                <a:solidFill>
                  <a:schemeClr val="accent2"/>
                </a:solidFill>
              </a:rPr>
              <a:t> EXPERIENCE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9EA0D3D2-F97A-03C3-231F-9AD5F6F30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1321" y="3233163"/>
            <a:ext cx="9272587" cy="2470509"/>
          </a:xfrm>
        </p:spPr>
        <p:txBody>
          <a:bodyPr/>
          <a:lstStyle/>
          <a:p>
            <a:r>
              <a:rPr lang="en-US" dirty="0"/>
              <a:t>We know the importance of protecting and promoting the City’s good name</a:t>
            </a:r>
          </a:p>
          <a:p>
            <a:r>
              <a:rPr lang="en-US" dirty="0"/>
              <a:t>We know how to show voters a need for funding </a:t>
            </a:r>
            <a:r>
              <a:rPr lang="en-US" u="sng" dirty="0"/>
              <a:t>while at the same time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boosting their confidence in their City</a:t>
            </a:r>
          </a:p>
          <a:p>
            <a:r>
              <a:rPr lang="en-US" dirty="0"/>
              <a:t>We believe a public finance measure is a chance to strengthen the community’s faith and support in you and your mission – not merely an “ask” for money</a:t>
            </a:r>
          </a:p>
          <a:p>
            <a:r>
              <a:rPr lang="en-US" dirty="0"/>
              <a:t>We know how to unite your community in these highly partisan times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A98214CB-A231-9759-88CD-0E4C2C1F2E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242155" y="3185093"/>
            <a:ext cx="394855" cy="4572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33712B71-3EA7-0DC1-E074-2296983391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242155" y="4011216"/>
            <a:ext cx="394855" cy="4572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D43B192B-CBA9-643C-7B0D-5C9FF1851C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242155" y="4944201"/>
            <a:ext cx="394855" cy="4572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2398BFE-4019-8C26-EAE9-B65C2B9E86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242155" y="5858343"/>
            <a:ext cx="39485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92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77320-AEF4-5D8B-7EB3-92FB59B27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-up of a blue background">
            <a:extLst>
              <a:ext uri="{FF2B5EF4-FFF2-40B4-BE49-F238E27FC236}">
                <a16:creationId xmlns:a16="http://schemas.microsoft.com/office/drawing/2014/main" id="{C45C97B2-4DAF-4197-F818-CBD7BE5F1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4"/>
            <a:ext cx="12207240" cy="2931008"/>
          </a:xfrm>
          <a:prstGeom prst="rect">
            <a:avLst/>
          </a:prstGeom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90CB8E33-DB2B-662A-757E-078ABA0DE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74" y="399625"/>
            <a:ext cx="10808111" cy="695640"/>
          </a:xfrm>
        </p:spPr>
        <p:txBody>
          <a:bodyPr/>
          <a:lstStyle/>
          <a:p>
            <a:r>
              <a:rPr lang="en-US" dirty="0"/>
              <a:t>New and Old </a:t>
            </a:r>
            <a:br>
              <a:rPr lang="en-US" dirty="0"/>
            </a:br>
            <a:r>
              <a:rPr lang="en-US" dirty="0"/>
              <a:t>Communication strategies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CCB0A6D-1FC4-800D-1A16-94EEEB28C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560" y="3050330"/>
            <a:ext cx="9272587" cy="308225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Extensive experience with new and old communication strategies, ensuring you can get the best use of your advertising budget </a:t>
            </a:r>
          </a:p>
          <a:p>
            <a:pPr>
              <a:spcAft>
                <a:spcPts val="1200"/>
              </a:spcAft>
            </a:pPr>
            <a:r>
              <a:rPr lang="en-US" dirty="0"/>
              <a:t>For more than a decade, </a:t>
            </a:r>
            <a:r>
              <a:rPr lang="en-US" dirty="0" err="1"/>
              <a:t>TeamCivX</a:t>
            </a:r>
            <a:r>
              <a:rPr lang="en-US" dirty="0"/>
              <a:t> partners have led California’s largest volume of school bond and tax measures in each campaign cycle </a:t>
            </a:r>
          </a:p>
          <a:p>
            <a:pPr>
              <a:spcAft>
                <a:spcPts val="1200"/>
              </a:spcAft>
            </a:pPr>
            <a:r>
              <a:rPr lang="en-US" dirty="0"/>
              <a:t>We have more practical experience than anyone else in using different strategies for paid and organic social media </a:t>
            </a:r>
          </a:p>
          <a:p>
            <a:pPr>
              <a:spcAft>
                <a:spcPts val="1200"/>
              </a:spcAft>
            </a:pPr>
            <a:r>
              <a:rPr lang="en-US" dirty="0"/>
              <a:t>We know where the value is, what’s a waste of time and money, and how to handle online criticism and opposition 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F3D2118-C195-8D1F-843C-4382749F9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2963810"/>
            <a:ext cx="394855" cy="4572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FEC5B502-C8B1-1885-A0D8-EA634D903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3864923"/>
            <a:ext cx="394855" cy="457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D26D441C-E845-1CE4-3843-06722F94C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62279" y="5521513"/>
            <a:ext cx="394855" cy="4572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2B44709-1AF1-ECC5-99B4-538821A58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219853" y="4693218"/>
            <a:ext cx="39485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9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220A8-B56D-5333-7DF7-11FC567B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E9CB2A3-4FC1-DF6D-24CA-4CEB6A41708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0BD28BC-5913-C39E-6139-5CB49F2BF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664" y="760172"/>
            <a:ext cx="10372659" cy="1097075"/>
          </a:xfrm>
        </p:spPr>
        <p:txBody>
          <a:bodyPr/>
          <a:lstStyle/>
          <a:p>
            <a:r>
              <a:rPr lang="en-US" sz="4000"/>
              <a:t>FM3 is a leader in </a:t>
            </a:r>
            <a:br>
              <a:rPr lang="en-US" sz="4000"/>
            </a:br>
            <a:r>
              <a:rPr lang="en-US" sz="4000"/>
              <a:t>providing research</a:t>
            </a:r>
            <a:endParaRPr lang="en-US" sz="400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7BBB264-E87D-8326-A32E-FA1C5A540EBC}"/>
              </a:ext>
            </a:extLst>
          </p:cNvPr>
          <p:cNvSpPr txBox="1">
            <a:spLocks/>
          </p:cNvSpPr>
          <p:nvPr/>
        </p:nvSpPr>
        <p:spPr>
          <a:xfrm>
            <a:off x="370776" y="2349639"/>
            <a:ext cx="11933909" cy="2864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Calibri" panose="020F0502020204030204" pitchFamily="34" charset="0"/>
              </a:rPr>
              <a:t>One of California’s leading public opinion research firms, with a focus on ballot measure campaigns at local levels</a:t>
            </a:r>
            <a:endParaRPr lang="en-US" sz="1600" dirty="0"/>
          </a:p>
          <a:p>
            <a:r>
              <a:rPr lang="en-US" sz="1600" dirty="0"/>
              <a:t>95% win rate for more than 650 local revenue ballot measure campaigns </a:t>
            </a:r>
          </a:p>
          <a:p>
            <a:r>
              <a:rPr lang="en-US" sz="1600" dirty="0"/>
              <a:t>Conducts public opinion research and guides strategy for hundreds of projects each year</a:t>
            </a:r>
          </a:p>
          <a:p>
            <a:pPr lvl="1"/>
            <a:r>
              <a:rPr lang="en-US" sz="1600" dirty="0"/>
              <a:t>Will work with team to gauge  initial vote preferences on a proposed ballot measure</a:t>
            </a:r>
          </a:p>
          <a:p>
            <a:pPr lvl="1"/>
            <a:r>
              <a:rPr lang="en-US" sz="1600" dirty="0"/>
              <a:t>Determine which ballot measure components – particularly potential uses of revenue – voters view most favorably</a:t>
            </a:r>
          </a:p>
          <a:p>
            <a:pPr lvl="1"/>
            <a:r>
              <a:rPr lang="en-US" sz="1600" dirty="0"/>
              <a:t>Gauge reactions to various pro and con arguments, as well as testing arguments unique to a  public finance measure</a:t>
            </a:r>
          </a:p>
          <a:p>
            <a:pPr lvl="1"/>
            <a:r>
              <a:rPr lang="en-US" sz="1600" dirty="0"/>
              <a:t>Assess demographic patterns of support for a ballot measure: base supporters, base opponents, and swing voters</a:t>
            </a:r>
          </a:p>
          <a:p>
            <a:pPr lvl="1"/>
            <a:endParaRPr lang="en-US" sz="1600" dirty="0"/>
          </a:p>
          <a:p>
            <a:pPr marL="457189" lvl="1" indent="0">
              <a:buNone/>
            </a:pPr>
            <a:r>
              <a:rPr lang="en-US" sz="1600" dirty="0"/>
              <a:t>Overall goal: </a:t>
            </a:r>
            <a:r>
              <a:rPr lang="en-US" sz="1600" u="sng" dirty="0"/>
              <a:t>to identify numerous ways of tailoring the structure and presentation of the measure to maximize public support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D04A6A3-8E42-39A6-2D11-E089F95A8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1944" y="6097828"/>
            <a:ext cx="2252741" cy="72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7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CAB0A68-60BE-1D89-1CBD-CC186AD61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171" y="2877672"/>
            <a:ext cx="9272587" cy="308225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Extensive experience with new and old communication strategies, ensuring you can get the best use of your advertising budget </a:t>
            </a:r>
          </a:p>
          <a:p>
            <a:pPr>
              <a:spcAft>
                <a:spcPts val="1200"/>
              </a:spcAft>
            </a:pPr>
            <a:r>
              <a:rPr lang="en-US" dirty="0"/>
              <a:t>For more than a decade, </a:t>
            </a:r>
            <a:r>
              <a:rPr lang="en-US" dirty="0" err="1"/>
              <a:t>TeamCivX</a:t>
            </a:r>
            <a:r>
              <a:rPr lang="en-US" dirty="0"/>
              <a:t> partners have led California’s largest volume of school bond and tax measures in each campaign cycle </a:t>
            </a:r>
          </a:p>
          <a:p>
            <a:pPr>
              <a:spcAft>
                <a:spcPts val="1200"/>
              </a:spcAft>
            </a:pPr>
            <a:r>
              <a:rPr lang="en-US" dirty="0"/>
              <a:t>We have more practical experience than anyone else in using different strategies for paid and organic social media </a:t>
            </a:r>
          </a:p>
          <a:p>
            <a:pPr>
              <a:spcAft>
                <a:spcPts val="1200"/>
              </a:spcAft>
            </a:pPr>
            <a:r>
              <a:rPr lang="en-US" dirty="0"/>
              <a:t>We know where the value is, what’s a waste of time and money, and how to handle online criticism and opposition 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B2F3E38-EC32-59FC-DB92-18C10F27D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19853" y="3092860"/>
            <a:ext cx="394855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050FCA8-A705-EC65-8CDB-299136E43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19853" y="4001943"/>
            <a:ext cx="394855" cy="457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D5D18C5-E5BA-7564-1937-5D6BDC0CB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19853" y="5822931"/>
            <a:ext cx="394855" cy="457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9B2BB3A-F6A8-CF32-B3C9-90E93B1BD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19853" y="4822392"/>
            <a:ext cx="39485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A2D33E5-F6BB-146D-D4F7-071F94AFACE2}"/>
              </a:ext>
            </a:extLst>
          </p:cNvPr>
          <p:cNvSpPr txBox="1"/>
          <p:nvPr/>
        </p:nvSpPr>
        <p:spPr>
          <a:xfrm>
            <a:off x="-1" y="-2"/>
            <a:ext cx="12192000" cy="369332"/>
          </a:xfrm>
          <a:prstGeom prst="rect">
            <a:avLst/>
          </a:prstGeom>
          <a:solidFill>
            <a:srgbClr val="F5C95E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96FF2A6A-4DAE-720F-1D96-CF628AB1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448" t="22575" r="25498" b="20984"/>
          <a:stretch/>
        </p:blipFill>
        <p:spPr>
          <a:xfrm>
            <a:off x="261676" y="267746"/>
            <a:ext cx="1624275" cy="17279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E2906C-95B8-5427-DA67-6D9782098AE7}"/>
              </a:ext>
            </a:extLst>
          </p:cNvPr>
          <p:cNvSpPr txBox="1"/>
          <p:nvPr/>
        </p:nvSpPr>
        <p:spPr>
          <a:xfrm>
            <a:off x="1753644" y="267743"/>
            <a:ext cx="10438357" cy="1727951"/>
          </a:xfrm>
          <a:prstGeom prst="rect">
            <a:avLst/>
          </a:prstGeom>
          <a:solidFill>
            <a:srgbClr val="444D9B"/>
          </a:solidFill>
        </p:spPr>
        <p:txBody>
          <a:bodyPr wrap="square" rtlCol="0" anchor="ctr">
            <a:no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ongenial" panose="02000503040000020004" pitchFamily="2" charset="0"/>
              </a:rPr>
              <a:t>Insert headline</a:t>
            </a: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1B063FBB-47F3-6CB5-87F9-5A7A56A10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5339"/>
            <a:ext cx="12198352" cy="68544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E9353F-E7EB-D5DB-B2B7-0EA380F999DD}"/>
              </a:ext>
            </a:extLst>
          </p:cNvPr>
          <p:cNvSpPr txBox="1"/>
          <p:nvPr/>
        </p:nvSpPr>
        <p:spPr>
          <a:xfrm>
            <a:off x="420214" y="3298351"/>
            <a:ext cx="2575255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Voter Survey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Election Timing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Tax Rate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Political Landscape</a:t>
            </a:r>
            <a:endParaRPr lang="en-US" sz="1600" dirty="0"/>
          </a:p>
          <a:p>
            <a:pPr marL="285744" indent="-285744">
              <a:buBlip>
                <a:blip r:embed="rId6"/>
              </a:buBlip>
            </a:pP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C7B626-6BE2-6C8D-FE58-6357EE556743}"/>
              </a:ext>
            </a:extLst>
          </p:cNvPr>
          <p:cNvSpPr txBox="1"/>
          <p:nvPr/>
        </p:nvSpPr>
        <p:spPr>
          <a:xfrm>
            <a:off x="3204943" y="3250883"/>
            <a:ext cx="3000340" cy="33393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Non-Advocacy Communication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Existing Communications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Mailers and/or digital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Internal and External Audiences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Seek Feedback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Refine Proposal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Community Readiness?</a:t>
            </a:r>
            <a:endParaRPr lang="en-US" sz="1600" dirty="0"/>
          </a:p>
          <a:p>
            <a:pPr marL="285744" indent="-285744">
              <a:buBlip>
                <a:blip r:embed="rId6"/>
              </a:buBlip>
            </a:pP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B464E6-459D-9C08-9E13-316A686A72D6}"/>
              </a:ext>
            </a:extLst>
          </p:cNvPr>
          <p:cNvSpPr txBox="1"/>
          <p:nvPr/>
        </p:nvSpPr>
        <p:spPr>
          <a:xfrm>
            <a:off x="6029107" y="3550732"/>
            <a:ext cx="3000340" cy="29546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71486" indent="-384038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Ballot Resolution</a:t>
            </a:r>
          </a:p>
          <a:p>
            <a:pPr marL="571486" indent="-384038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Ballot Question</a:t>
            </a:r>
          </a:p>
          <a:p>
            <a:pPr marL="571486" indent="-384038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Tax Rate</a:t>
            </a:r>
          </a:p>
          <a:p>
            <a:pPr marL="571486" indent="-384038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Ballot Argument &amp; Signers</a:t>
            </a:r>
          </a:p>
          <a:p>
            <a:pPr marL="187447">
              <a:spcAft>
                <a:spcPts val="600"/>
              </a:spcAft>
              <a:buSzPct val="150000"/>
            </a:pPr>
            <a:r>
              <a:rPr lang="en-US" sz="1600" dirty="0">
                <a:solidFill>
                  <a:srgbClr val="1632BC"/>
                </a:solidFill>
                <a:latin typeface="Congenial" panose="02000503040000020004" pitchFamily="2" charset="0"/>
              </a:rPr>
              <a:t>Official Council Vote </a:t>
            </a:r>
            <a:br>
              <a:rPr lang="en-US" sz="1600" dirty="0">
                <a:solidFill>
                  <a:srgbClr val="1632BC"/>
                </a:solidFill>
                <a:latin typeface="Congenial" panose="02000503040000020004" pitchFamily="2" charset="0"/>
              </a:rPr>
            </a:br>
            <a:r>
              <a:rPr lang="en-US" sz="1600" dirty="0">
                <a:solidFill>
                  <a:srgbClr val="1632BC"/>
                </a:solidFill>
                <a:latin typeface="Congenial" panose="02000503040000020004" pitchFamily="2" charset="0"/>
              </a:rPr>
              <a:t>(&gt;88 days pre Election)</a:t>
            </a:r>
          </a:p>
          <a:p>
            <a:pPr marL="365751" lvl="2" indent="-384038">
              <a:spcAft>
                <a:spcPts val="600"/>
              </a:spcAft>
              <a:buSzPct val="150000"/>
            </a:pPr>
            <a:r>
              <a:rPr lang="en-US" sz="1600" dirty="0">
                <a:solidFill>
                  <a:srgbClr val="1632BC"/>
                </a:solidFill>
                <a:latin typeface="Congenial" panose="02000503040000020004" pitchFamily="2" charset="0"/>
              </a:rPr>
              <a:t>	</a:t>
            </a:r>
            <a:r>
              <a:rPr lang="en-US" sz="1200" dirty="0">
                <a:solidFill>
                  <a:srgbClr val="1632BC"/>
                </a:solidFill>
                <a:latin typeface="Congenial" panose="02000503040000020004" pitchFamily="2" charset="0"/>
              </a:rPr>
              <a:t>	</a:t>
            </a:r>
            <a:br>
              <a:rPr lang="en-US" sz="1200" dirty="0">
                <a:solidFill>
                  <a:srgbClr val="1632BC"/>
                </a:solidFill>
                <a:latin typeface="Congenial" panose="02000503040000020004" pitchFamily="2" charset="0"/>
              </a:rPr>
            </a:br>
            <a:r>
              <a:rPr lang="en-US" sz="1200" dirty="0">
                <a:solidFill>
                  <a:srgbClr val="1632BC"/>
                </a:solidFill>
                <a:latin typeface="Congenial" panose="02000503040000020004" pitchFamily="2" charset="0"/>
              </a:rPr>
              <a:t>	</a:t>
            </a:r>
          </a:p>
          <a:p>
            <a:pPr marL="285744" indent="-285744">
              <a:buBlip>
                <a:blip r:embed="rId6"/>
              </a:buBlip>
            </a:pP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C04448-DB4D-6B2B-5487-BD0D61C69806}"/>
              </a:ext>
            </a:extLst>
          </p:cNvPr>
          <p:cNvSpPr txBox="1"/>
          <p:nvPr/>
        </p:nvSpPr>
        <p:spPr>
          <a:xfrm>
            <a:off x="9238923" y="3317019"/>
            <a:ext cx="3000340" cy="32470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Volunteer leaders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Fundraising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Website/Social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Endorsements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Grassroots 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Signs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Mailers 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Digital Ads</a:t>
            </a:r>
          </a:p>
          <a:p>
            <a:pPr marL="571486" indent="-388610">
              <a:spcAft>
                <a:spcPts val="600"/>
              </a:spcAft>
              <a:buSzPct val="150000"/>
              <a:buBlip>
                <a:blip r:embed="rId5"/>
              </a:buBlip>
            </a:pPr>
            <a:r>
              <a:rPr lang="en-US" sz="1600" dirty="0">
                <a:latin typeface="Congenial" panose="02000503040000020004" pitchFamily="2" charset="0"/>
              </a:rPr>
              <a:t>Get Out the Vote</a:t>
            </a:r>
            <a:endParaRPr lang="en-US" sz="1600" dirty="0"/>
          </a:p>
          <a:p>
            <a:pPr marL="285744" indent="-285744">
              <a:buBlip>
                <a:blip r:embed="rId6"/>
              </a:buBlip>
            </a:pPr>
            <a:endParaRPr lang="en-US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BD9D12-AD50-1281-2B59-AC5D858E6271}"/>
              </a:ext>
            </a:extLst>
          </p:cNvPr>
          <p:cNvSpPr txBox="1"/>
          <p:nvPr/>
        </p:nvSpPr>
        <p:spPr>
          <a:xfrm>
            <a:off x="1242582" y="299786"/>
            <a:ext cx="10687743" cy="1041335"/>
          </a:xfrm>
          <a:prstGeom prst="rect">
            <a:avLst/>
          </a:prstGeom>
          <a:solidFill>
            <a:srgbClr val="444D9B"/>
          </a:solidFill>
        </p:spPr>
        <p:txBody>
          <a:bodyPr wrap="square" rtlCol="0" anchor="ctr">
            <a:no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ongenial" panose="02000503040000020004" pitchFamily="2" charset="0"/>
              </a:rPr>
              <a:t>Phases of Revenue Measure Planning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B4948A-4B00-0DB9-1DF6-6643F1FBEEA5}"/>
              </a:ext>
            </a:extLst>
          </p:cNvPr>
          <p:cNvSpPr txBox="1"/>
          <p:nvPr/>
        </p:nvSpPr>
        <p:spPr>
          <a:xfrm>
            <a:off x="-1" y="6558214"/>
            <a:ext cx="12425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©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62360E-8F67-0F9E-4EE8-D320BF1C37F4}"/>
              </a:ext>
            </a:extLst>
          </p:cNvPr>
          <p:cNvSpPr txBox="1"/>
          <p:nvPr/>
        </p:nvSpPr>
        <p:spPr>
          <a:xfrm>
            <a:off x="171303" y="6466109"/>
            <a:ext cx="431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1134A4"/>
                </a:solidFill>
                <a:latin typeface="Congenial" panose="02000503040000020004" pitchFamily="2" charset="0"/>
              </a:rPr>
              <a:t>Target Election: June 2026</a:t>
            </a:r>
            <a:endParaRPr lang="en-US" dirty="0">
              <a:solidFill>
                <a:srgbClr val="1134A4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558323-4AD2-5AAC-1A3A-3C4C84B080AF}"/>
              </a:ext>
            </a:extLst>
          </p:cNvPr>
          <p:cNvSpPr txBox="1"/>
          <p:nvPr/>
        </p:nvSpPr>
        <p:spPr>
          <a:xfrm>
            <a:off x="807346" y="1467119"/>
            <a:ext cx="1892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Now – May 2025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8B1271-E57A-368F-3748-8BDD39B84D99}"/>
              </a:ext>
            </a:extLst>
          </p:cNvPr>
          <p:cNvSpPr txBox="1"/>
          <p:nvPr/>
        </p:nvSpPr>
        <p:spPr>
          <a:xfrm>
            <a:off x="3540643" y="1456970"/>
            <a:ext cx="2371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April 2025 – Feb 2026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588700-DD4D-21E4-C97D-B95E46C10554}"/>
              </a:ext>
            </a:extLst>
          </p:cNvPr>
          <p:cNvSpPr txBox="1"/>
          <p:nvPr/>
        </p:nvSpPr>
        <p:spPr>
          <a:xfrm>
            <a:off x="6719047" y="1456457"/>
            <a:ext cx="23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Jan  – Mar 2026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FF00B-14F3-C035-C1F0-4A57F3DAE534}"/>
              </a:ext>
            </a:extLst>
          </p:cNvPr>
          <p:cNvSpPr txBox="1"/>
          <p:nvPr/>
        </p:nvSpPr>
        <p:spPr>
          <a:xfrm>
            <a:off x="9836793" y="1435642"/>
            <a:ext cx="1892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April – June 2026</a:t>
            </a:r>
          </a:p>
        </p:txBody>
      </p:sp>
    </p:spTree>
    <p:extLst>
      <p:ext uri="{BB962C8B-B14F-4D97-AF65-F5344CB8AC3E}">
        <p14:creationId xmlns:p14="http://schemas.microsoft.com/office/powerpoint/2010/main" val="1384173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77320-AEF4-5D8B-7EB3-92FB59B27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9882138-DA87-2076-7BFC-0A7806F9234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6C1D235-2895-BB11-0DDF-05BCC0665781}"/>
              </a:ext>
            </a:extLst>
          </p:cNvPr>
          <p:cNvSpPr txBox="1"/>
          <p:nvPr/>
        </p:nvSpPr>
        <p:spPr>
          <a:xfrm>
            <a:off x="545689" y="1012020"/>
            <a:ext cx="10560275" cy="681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60"/>
              </a:lnSpc>
            </a:pPr>
            <a:r>
              <a:rPr lang="en-US" sz="4400" b="1" spc="100" dirty="0">
                <a:solidFill>
                  <a:schemeClr val="accent2"/>
                </a:solidFill>
              </a:rPr>
              <a:t>Scope of Services </a:t>
            </a:r>
            <a:r>
              <a:rPr lang="en-US" sz="4000" spc="100" dirty="0">
                <a:solidFill>
                  <a:srgbClr val="1134A4"/>
                </a:solidFill>
              </a:rPr>
              <a:t>Phase 1 Feasibility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E01C98AB-5196-C4AC-CCD7-F8626D92C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038" y="2386520"/>
            <a:ext cx="10477127" cy="3894213"/>
          </a:xfrm>
        </p:spPr>
        <p:txBody>
          <a:bodyPr/>
          <a:lstStyle/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Develop potential strategies to meet your funding needs to be tested in polling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Collaborate with your team to design, conduct and analyze an opinion survey of voters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Conduct a demographic analysis of voters in your City and analyze how they break into key sub-groups by age, ethnicity, political party, length of residency, parents and other key criteria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Analyze past election results in your City and region to understand voter turnout trends and other relevant voting patterns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Research other local tax proposals and issues that may be heading to an upcoming ballot that could compete with your ballot measure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Make specific recommendations regarding the optimal election date, tax rate, tax structure, project priorities and other important ballot measure features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411565-CFB0-CC7A-972D-AF8F95D79D62}"/>
              </a:ext>
            </a:extLst>
          </p:cNvPr>
          <p:cNvSpPr txBox="1"/>
          <p:nvPr/>
        </p:nvSpPr>
        <p:spPr>
          <a:xfrm>
            <a:off x="998803" y="1855306"/>
            <a:ext cx="595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We work closely with City officials and FM3, to: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160DFE0-0BD3-C262-F39B-2C8C310E9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2356023"/>
            <a:ext cx="223092" cy="25831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311A4080-873A-7F41-533F-81AF3EFCB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2740842"/>
            <a:ext cx="223092" cy="25831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13EB0EE-CB0A-7FA9-2D95-72CCFF031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93335" y="3167643"/>
            <a:ext cx="223092" cy="25831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AE13B5C-B2D2-951D-AEFA-E78BEED43E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93335" y="3816368"/>
            <a:ext cx="223092" cy="25831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280CA51-6455-0546-A60B-8CEECAB6C5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4456287"/>
            <a:ext cx="223092" cy="25831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7447DAA-23DE-12F6-3BA1-A98A8A15B8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86038" y="5048550"/>
            <a:ext cx="223092" cy="25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9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046EB-4169-8986-1B8C-12A76E931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F3F9838-AD6D-03AA-8BF1-E2241C07758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12192000" cy="5781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CDA85EE-8DD9-B697-D51F-DF51F618024E}"/>
              </a:ext>
            </a:extLst>
          </p:cNvPr>
          <p:cNvSpPr txBox="1"/>
          <p:nvPr/>
        </p:nvSpPr>
        <p:spPr>
          <a:xfrm>
            <a:off x="588220" y="767026"/>
            <a:ext cx="10440363" cy="681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60"/>
              </a:lnSpc>
            </a:pPr>
            <a:r>
              <a:rPr lang="en-US" sz="4400" b="1" spc="100" dirty="0">
                <a:solidFill>
                  <a:schemeClr val="accent2"/>
                </a:solidFill>
              </a:rPr>
              <a:t>Scope of Services </a:t>
            </a:r>
            <a:r>
              <a:rPr lang="en-US" sz="4000" spc="100" dirty="0">
                <a:solidFill>
                  <a:srgbClr val="1134A4"/>
                </a:solidFill>
              </a:rPr>
              <a:t>Phase 2 Awareness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247B772-EF6F-6B43-18AF-6F2A82C9C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44" y="2237607"/>
            <a:ext cx="10716120" cy="3894213"/>
          </a:xfrm>
        </p:spPr>
        <p:txBody>
          <a:bodyPr/>
          <a:lstStyle/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Develop informational messaging and fact sheets to be distributed at community functions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Provide talking points, frequently asked questions and message training to help local officials </a:t>
            </a:r>
            <a:b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engage the public on this issue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Provide content related to your funding needs and proposed measure for your website, social media, regular email updates and newsletters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Prepare PowerPoint presentation for public and community meetings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Write, design and produce mailings and advertising to inform residents 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Develop strategies and plans to inform internal stakeholder groups, including staff, employee associations, advisory/oversight committees and others</a:t>
            </a:r>
          </a:p>
          <a:p>
            <a:pPr marL="285744" indent="-285744">
              <a:buFont typeface="Arial" panose="020B0604020202020204" pitchFamily="34" charset="0"/>
              <a:buChar char="•"/>
              <a:tabLst>
                <a:tab pos="914377" algn="l"/>
              </a:tabLst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Develop strategies and plans to inform external groups including business leaders, school leaders</a:t>
            </a:r>
            <a:b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ethnic community leaders, faith community leaders, taxpayer groups and others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5FD8F4-0AB2-8BEB-7F2D-BE647F93C5B8}"/>
              </a:ext>
            </a:extLst>
          </p:cNvPr>
          <p:cNvSpPr txBox="1"/>
          <p:nvPr/>
        </p:nvSpPr>
        <p:spPr>
          <a:xfrm>
            <a:off x="588221" y="1496452"/>
            <a:ext cx="10850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0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build community awareness and engage the community, TeamCivX will work with the City  to plan and implement an informational communications effort, including:</a:t>
            </a:r>
            <a:r>
              <a:rPr lang="en-US" dirty="0">
                <a:latin typeface="Aptos" panose="020B0004020202020204" pitchFamily="34" charset="0"/>
              </a:rPr>
              <a:t> 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BBC7D8-B4BF-133B-DDB2-15179E142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7061" y="2237607"/>
            <a:ext cx="223092" cy="25831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FEDB036-551E-9249-0234-71CCBFF9AB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2837" y="2689074"/>
            <a:ext cx="223092" cy="25831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929C864-8B78-F88C-C209-E330E0B698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7061" y="3284559"/>
            <a:ext cx="223092" cy="25831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AC69D70-5ECB-2C4E-8031-A8B0AC62A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5982" y="3905192"/>
            <a:ext cx="223092" cy="25831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C4157C9-753D-2F3F-1BE4-A6CF8A5ADA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2837" y="4258333"/>
            <a:ext cx="223092" cy="25831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B13013D-ADA2-C65E-C381-E887CC518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80839" y="4657384"/>
            <a:ext cx="223092" cy="25831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E7E49C9-6B46-23ED-E925-D2DC65317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7061" y="5252869"/>
            <a:ext cx="223092" cy="25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06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444D9B"/>
      </a:accent1>
      <a:accent2>
        <a:srgbClr val="F5C95E"/>
      </a:accent2>
      <a:accent3>
        <a:srgbClr val="626DA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20657</TotalTime>
  <Words>979</Words>
  <Application>Microsoft Office PowerPoint</Application>
  <PresentationFormat>Widescreen</PresentationFormat>
  <Paragraphs>93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Congenial</vt:lpstr>
      <vt:lpstr>Corbel</vt:lpstr>
      <vt:lpstr>Wingdings</vt:lpstr>
      <vt:lpstr>Office Theme</vt:lpstr>
      <vt:lpstr>Revenue Measure Feasibility &amp; Outreach Consulting Services</vt:lpstr>
      <vt:lpstr>PowerPoint Presentation</vt:lpstr>
      <vt:lpstr>PowerPoint Presentation</vt:lpstr>
      <vt:lpstr>New and Old  Communication strategies</vt:lpstr>
      <vt:lpstr>FM3 is a leader in  providing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Belete</dc:creator>
  <cp:lastModifiedBy>Danny Rodriguez</cp:lastModifiedBy>
  <cp:revision>76</cp:revision>
  <dcterms:created xsi:type="dcterms:W3CDTF">2024-06-20T00:25:01Z</dcterms:created>
  <dcterms:modified xsi:type="dcterms:W3CDTF">2025-04-03T17:36:54Z</dcterms:modified>
</cp:coreProperties>
</file>