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8"/>
  </p:notesMasterIdLst>
  <p:handoutMasterIdLst>
    <p:handoutMasterId r:id="rId19"/>
  </p:handoutMasterIdLst>
  <p:sldIdLst>
    <p:sldId id="257" r:id="rId2"/>
    <p:sldId id="258" r:id="rId3"/>
    <p:sldId id="260" r:id="rId4"/>
    <p:sldId id="266" r:id="rId5"/>
    <p:sldId id="275" r:id="rId6"/>
    <p:sldId id="259" r:id="rId7"/>
    <p:sldId id="280" r:id="rId8"/>
    <p:sldId id="281" r:id="rId9"/>
    <p:sldId id="282" r:id="rId10"/>
    <p:sldId id="288" r:id="rId11"/>
    <p:sldId id="287" r:id="rId12"/>
    <p:sldId id="278" r:id="rId13"/>
    <p:sldId id="279" r:id="rId14"/>
    <p:sldId id="276" r:id="rId15"/>
    <p:sldId id="283" r:id="rId16"/>
    <p:sldId id="265" r:id="rId17"/>
  </p:sldIdLst>
  <p:sldSz cx="12192000" cy="6858000"/>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81789" autoAdjust="0"/>
  </p:normalViewPr>
  <p:slideViewPr>
    <p:cSldViewPr snapToGrid="0">
      <p:cViewPr varScale="1">
        <p:scale>
          <a:sx n="86" d="100"/>
          <a:sy n="86" d="100"/>
        </p:scale>
        <p:origin x="60" y="66"/>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49" d="100"/>
          <a:sy n="49" d="100"/>
        </p:scale>
        <p:origin x="2644" y="4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38475" cy="466726"/>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0338" y="0"/>
            <a:ext cx="3038475" cy="466726"/>
          </a:xfrm>
          <a:prstGeom prst="rect">
            <a:avLst/>
          </a:prstGeom>
        </p:spPr>
        <p:txBody>
          <a:bodyPr vert="horz" lIns="91440" tIns="45720" rIns="91440" bIns="45720" rtlCol="0"/>
          <a:lstStyle>
            <a:lvl1pPr algn="r">
              <a:defRPr sz="1200"/>
            </a:lvl1pPr>
          </a:lstStyle>
          <a:p>
            <a:fld id="{2A0530D3-2C94-4974-9EB7-D7FC0AE27660}" type="datetimeFigureOut">
              <a:rPr lang="en-US" smtClean="0"/>
              <a:t>5/13/2025</a:t>
            </a:fld>
            <a:endParaRPr lang="en-US"/>
          </a:p>
        </p:txBody>
      </p:sp>
      <p:sp>
        <p:nvSpPr>
          <p:cNvPr id="4" name="Footer Placeholder 3"/>
          <p:cNvSpPr>
            <a:spLocks noGrp="1"/>
          </p:cNvSpPr>
          <p:nvPr>
            <p:ph type="ftr" sz="quarter" idx="2"/>
          </p:nvPr>
        </p:nvSpPr>
        <p:spPr>
          <a:xfrm>
            <a:off x="1" y="8829676"/>
            <a:ext cx="3038475" cy="466726"/>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0338" y="8829676"/>
            <a:ext cx="3038475" cy="466726"/>
          </a:xfrm>
          <a:prstGeom prst="rect">
            <a:avLst/>
          </a:prstGeom>
        </p:spPr>
        <p:txBody>
          <a:bodyPr vert="horz" lIns="91440" tIns="45720" rIns="91440" bIns="45720" rtlCol="0" anchor="b"/>
          <a:lstStyle>
            <a:lvl1pPr algn="r">
              <a:defRPr sz="1200"/>
            </a:lvl1pPr>
          </a:lstStyle>
          <a:p>
            <a:fld id="{DA377E57-E4F5-483C-BD90-C5E6B039908D}" type="slidenum">
              <a:rPr lang="en-US" smtClean="0"/>
              <a:t>‹#›</a:t>
            </a:fld>
            <a:endParaRPr lang="en-US"/>
          </a:p>
        </p:txBody>
      </p:sp>
    </p:spTree>
    <p:extLst>
      <p:ext uri="{BB962C8B-B14F-4D97-AF65-F5344CB8AC3E}">
        <p14:creationId xmlns:p14="http://schemas.microsoft.com/office/powerpoint/2010/main" val="21024271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38475" cy="466726"/>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70338" y="0"/>
            <a:ext cx="3038475" cy="466726"/>
          </a:xfrm>
          <a:prstGeom prst="rect">
            <a:avLst/>
          </a:prstGeom>
        </p:spPr>
        <p:txBody>
          <a:bodyPr vert="horz" lIns="91440" tIns="45720" rIns="91440" bIns="45720" rtlCol="0"/>
          <a:lstStyle>
            <a:lvl1pPr algn="r">
              <a:defRPr sz="1200"/>
            </a:lvl1pPr>
          </a:lstStyle>
          <a:p>
            <a:fld id="{7C8F541A-00BC-4B55-885A-32544417410B}" type="datetimeFigureOut">
              <a:rPr lang="en-US" smtClean="0"/>
              <a:t>5/13/2025</a:t>
            </a:fld>
            <a:endParaRPr lang="en-US"/>
          </a:p>
        </p:txBody>
      </p:sp>
      <p:sp>
        <p:nvSpPr>
          <p:cNvPr id="4" name="Slide Image Placeholder 3"/>
          <p:cNvSpPr>
            <a:spLocks noGrp="1" noRot="1" noChangeAspect="1"/>
          </p:cNvSpPr>
          <p:nvPr>
            <p:ph type="sldImg" idx="2"/>
          </p:nvPr>
        </p:nvSpPr>
        <p:spPr>
          <a:xfrm>
            <a:off x="717550" y="641350"/>
            <a:ext cx="5575300" cy="31369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235130" y="4402183"/>
            <a:ext cx="6439989" cy="4101737"/>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1" y="8829676"/>
            <a:ext cx="3038475" cy="466726"/>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70338" y="8829676"/>
            <a:ext cx="3038475" cy="466726"/>
          </a:xfrm>
          <a:prstGeom prst="rect">
            <a:avLst/>
          </a:prstGeom>
        </p:spPr>
        <p:txBody>
          <a:bodyPr vert="horz" lIns="91440" tIns="45720" rIns="91440" bIns="45720" rtlCol="0" anchor="b"/>
          <a:lstStyle>
            <a:lvl1pPr algn="r">
              <a:defRPr sz="1200"/>
            </a:lvl1pPr>
          </a:lstStyle>
          <a:p>
            <a:fld id="{4BB22012-3566-4826-9790-C173062FD527}" type="slidenum">
              <a:rPr lang="en-US" smtClean="0"/>
              <a:t>‹#›</a:t>
            </a:fld>
            <a:endParaRPr lang="en-US"/>
          </a:p>
        </p:txBody>
      </p:sp>
    </p:spTree>
    <p:extLst>
      <p:ext uri="{BB962C8B-B14F-4D97-AF65-F5344CB8AC3E}">
        <p14:creationId xmlns:p14="http://schemas.microsoft.com/office/powerpoint/2010/main" val="9989305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r>
              <a:rPr lang="en-US" sz="1400" dirty="0">
                <a:latin typeface="Arial" panose="020B0604020202020204" pitchFamily="34" charset="0"/>
                <a:cs typeface="Arial" panose="020B0604020202020204" pitchFamily="34" charset="0"/>
              </a:rPr>
              <a:t>Good evening Gardena community</a:t>
            </a:r>
            <a:r>
              <a:rPr lang="en-US" sz="1400" baseline="0" dirty="0">
                <a:latin typeface="Arial" panose="020B0604020202020204" pitchFamily="34" charset="0"/>
                <a:cs typeface="Arial" panose="020B0604020202020204" pitchFamily="34" charset="0"/>
              </a:rPr>
              <a:t>, it is pleasure to be with you all tonight.</a:t>
            </a:r>
          </a:p>
          <a:p>
            <a:endParaRPr lang="en-US" sz="1400" baseline="0" dirty="0">
              <a:latin typeface="Arial" panose="020B0604020202020204" pitchFamily="34" charset="0"/>
              <a:cs typeface="Arial" panose="020B0604020202020204" pitchFamily="34" charset="0"/>
            </a:endParaRPr>
          </a:p>
          <a:p>
            <a:endParaRPr lang="en-US" sz="1400" baseline="0" dirty="0">
              <a:latin typeface="Arial" panose="020B0604020202020204" pitchFamily="34" charset="0"/>
              <a:cs typeface="Arial" panose="020B0604020202020204" pitchFamily="34" charset="0"/>
            </a:endParaRPr>
          </a:p>
          <a:p>
            <a:r>
              <a:rPr lang="en-US" sz="1400" baseline="0" dirty="0">
                <a:latin typeface="Arial" panose="020B0604020202020204" pitchFamily="34" charset="0"/>
                <a:cs typeface="Arial" panose="020B0604020202020204" pitchFamily="34" charset="0"/>
              </a:rPr>
              <a:t>My name is Chris Cuff, and I am a Lieutenant for the Gardena Police Department.</a:t>
            </a:r>
          </a:p>
          <a:p>
            <a:endParaRPr lang="en-US" sz="1400" baseline="0" dirty="0">
              <a:latin typeface="Arial" panose="020B0604020202020204" pitchFamily="34" charset="0"/>
              <a:cs typeface="Arial" panose="020B0604020202020204" pitchFamily="34" charset="0"/>
            </a:endParaRPr>
          </a:p>
          <a:p>
            <a:endParaRPr lang="en-US" sz="1400" baseline="0" dirty="0">
              <a:latin typeface="Arial" panose="020B0604020202020204" pitchFamily="34" charset="0"/>
              <a:cs typeface="Arial" panose="020B0604020202020204" pitchFamily="34" charset="0"/>
            </a:endParaRPr>
          </a:p>
          <a:p>
            <a:r>
              <a:rPr lang="en-US" sz="1400" baseline="0" dirty="0">
                <a:latin typeface="Arial" panose="020B0604020202020204" pitchFamily="34" charset="0"/>
                <a:cs typeface="Arial" panose="020B0604020202020204" pitchFamily="34" charset="0"/>
              </a:rPr>
              <a:t>NEXT SLIDE:</a:t>
            </a:r>
          </a:p>
          <a:p>
            <a:endParaRPr lang="en-US" sz="1400" baseline="0" dirty="0">
              <a:latin typeface="Arial" panose="020B0604020202020204" pitchFamily="34" charset="0"/>
              <a:cs typeface="Arial" panose="020B0604020202020204" pitchFamily="34" charset="0"/>
            </a:endParaRPr>
          </a:p>
          <a:p>
            <a:endParaRPr lang="en-US" baseline="0" dirty="0"/>
          </a:p>
          <a:p>
            <a:endParaRPr lang="en-US" dirty="0"/>
          </a:p>
        </p:txBody>
      </p:sp>
      <p:sp>
        <p:nvSpPr>
          <p:cNvPr id="4" name="Slide Number Placeholder 3"/>
          <p:cNvSpPr>
            <a:spLocks noGrp="1"/>
          </p:cNvSpPr>
          <p:nvPr>
            <p:ph type="sldNum" sz="quarter" idx="10"/>
          </p:nvPr>
        </p:nvSpPr>
        <p:spPr/>
        <p:txBody>
          <a:bodyPr/>
          <a:lstStyle/>
          <a:p>
            <a:fld id="{4BB22012-3566-4826-9790-C173062FD527}" type="slidenum">
              <a:rPr lang="en-US" smtClean="0"/>
              <a:t>1</a:t>
            </a:fld>
            <a:endParaRPr lang="en-US"/>
          </a:p>
        </p:txBody>
      </p:sp>
    </p:spTree>
    <p:extLst>
      <p:ext uri="{BB962C8B-B14F-4D97-AF65-F5344CB8AC3E}">
        <p14:creationId xmlns:p14="http://schemas.microsoft.com/office/powerpoint/2010/main" val="29469382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B22012-3566-4826-9790-C173062FD527}" type="slidenum">
              <a:rPr lang="en-US" smtClean="0"/>
              <a:t>10</a:t>
            </a:fld>
            <a:endParaRPr lang="en-US"/>
          </a:p>
        </p:txBody>
      </p:sp>
    </p:spTree>
    <p:extLst>
      <p:ext uri="{BB962C8B-B14F-4D97-AF65-F5344CB8AC3E}">
        <p14:creationId xmlns:p14="http://schemas.microsoft.com/office/powerpoint/2010/main" val="9046419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r>
              <a:rPr lang="en-US" dirty="0"/>
              <a:t>As you might know, our police</a:t>
            </a:r>
            <a:r>
              <a:rPr lang="en-US" baseline="0" dirty="0"/>
              <a:t> department often coordinates and collaborates with our regional law enforcement partners in preparing and responding to various critical incidents and tactical operations. SEE SLIDE: </a:t>
            </a:r>
            <a:endParaRPr lang="en-US" dirty="0"/>
          </a:p>
        </p:txBody>
      </p:sp>
      <p:sp>
        <p:nvSpPr>
          <p:cNvPr id="4" name="Slide Number Placeholder 3"/>
          <p:cNvSpPr>
            <a:spLocks noGrp="1"/>
          </p:cNvSpPr>
          <p:nvPr>
            <p:ph type="sldNum" sz="quarter" idx="10"/>
          </p:nvPr>
        </p:nvSpPr>
        <p:spPr/>
        <p:txBody>
          <a:bodyPr/>
          <a:lstStyle/>
          <a:p>
            <a:fld id="{4BB22012-3566-4826-9790-C173062FD527}" type="slidenum">
              <a:rPr lang="en-US" smtClean="0"/>
              <a:t>12</a:t>
            </a:fld>
            <a:endParaRPr lang="en-US"/>
          </a:p>
        </p:txBody>
      </p:sp>
    </p:spTree>
    <p:extLst>
      <p:ext uri="{BB962C8B-B14F-4D97-AF65-F5344CB8AC3E}">
        <p14:creationId xmlns:p14="http://schemas.microsoft.com/office/powerpoint/2010/main" val="26660264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r>
              <a:rPr lang="en-US" dirty="0"/>
              <a:t>Lastly, I would like to highlight</a:t>
            </a:r>
            <a:r>
              <a:rPr lang="en-US" baseline="0" dirty="0"/>
              <a:t> the importance and many needs of this type of equipment. </a:t>
            </a:r>
          </a:p>
          <a:p>
            <a:endParaRPr lang="en-US" baseline="0" dirty="0"/>
          </a:p>
          <a:p>
            <a:r>
              <a:rPr lang="en-US" baseline="0" dirty="0"/>
              <a:t>Provide example through telling story of 30-hour standoff for barricaded suspect in December 2022</a:t>
            </a:r>
          </a:p>
          <a:p>
            <a:endParaRPr lang="en-US" baseline="0" dirty="0"/>
          </a:p>
          <a:p>
            <a:r>
              <a:rPr lang="en-US" baseline="0" dirty="0"/>
              <a:t>SEE SLIDE:</a:t>
            </a:r>
            <a:endParaRPr lang="en-US" dirty="0"/>
          </a:p>
        </p:txBody>
      </p:sp>
      <p:sp>
        <p:nvSpPr>
          <p:cNvPr id="4" name="Slide Number Placeholder 3"/>
          <p:cNvSpPr>
            <a:spLocks noGrp="1"/>
          </p:cNvSpPr>
          <p:nvPr>
            <p:ph type="sldNum" sz="quarter" idx="10"/>
          </p:nvPr>
        </p:nvSpPr>
        <p:spPr/>
        <p:txBody>
          <a:bodyPr/>
          <a:lstStyle/>
          <a:p>
            <a:fld id="{4BB22012-3566-4826-9790-C173062FD527}" type="slidenum">
              <a:rPr lang="en-US" smtClean="0"/>
              <a:t>13</a:t>
            </a:fld>
            <a:endParaRPr lang="en-US"/>
          </a:p>
        </p:txBody>
      </p:sp>
    </p:spTree>
    <p:extLst>
      <p:ext uri="{BB962C8B-B14F-4D97-AF65-F5344CB8AC3E}">
        <p14:creationId xmlns:p14="http://schemas.microsoft.com/office/powerpoint/2010/main" val="21362030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r>
              <a:rPr lang="en-US" dirty="0"/>
              <a:t>Here is a summary of the ways in which Gardena Police Department used the “military equipment” in 2024:</a:t>
            </a:r>
          </a:p>
          <a:p>
            <a:endParaRPr lang="en-US" baseline="0" dirty="0"/>
          </a:p>
          <a:p>
            <a:r>
              <a:rPr lang="en-US" baseline="0" dirty="0"/>
              <a:t>NEXT SLIDE:</a:t>
            </a:r>
            <a:endParaRPr lang="en-US" dirty="0"/>
          </a:p>
        </p:txBody>
      </p:sp>
      <p:sp>
        <p:nvSpPr>
          <p:cNvPr id="4" name="Slide Number Placeholder 3"/>
          <p:cNvSpPr>
            <a:spLocks noGrp="1"/>
          </p:cNvSpPr>
          <p:nvPr>
            <p:ph type="sldNum" sz="quarter" idx="10"/>
          </p:nvPr>
        </p:nvSpPr>
        <p:spPr/>
        <p:txBody>
          <a:bodyPr/>
          <a:lstStyle/>
          <a:p>
            <a:fld id="{4BB22012-3566-4826-9790-C173062FD527}" type="slidenum">
              <a:rPr lang="en-US" smtClean="0"/>
              <a:t>14</a:t>
            </a:fld>
            <a:endParaRPr lang="en-US"/>
          </a:p>
        </p:txBody>
      </p:sp>
    </p:spTree>
    <p:extLst>
      <p:ext uri="{BB962C8B-B14F-4D97-AF65-F5344CB8AC3E}">
        <p14:creationId xmlns:p14="http://schemas.microsoft.com/office/powerpoint/2010/main" val="42550423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r>
              <a:rPr lang="en-US" dirty="0"/>
              <a:t>Here is a summary of the ways in which Gardena Police Department used the “military equipment” in 2024:</a:t>
            </a:r>
          </a:p>
          <a:p>
            <a:endParaRPr lang="en-US" dirty="0"/>
          </a:p>
          <a:p>
            <a:r>
              <a:rPr lang="en-US" dirty="0">
                <a:solidFill>
                  <a:srgbClr val="FF0000"/>
                </a:solidFill>
              </a:rPr>
              <a:t>As you can see – XXXX (for example, ammunition used during training, live scenarios used non-lethal tools.  Additionally, the majority of these items used in training scenarios</a:t>
            </a:r>
          </a:p>
          <a:p>
            <a:endParaRPr lang="en-US" baseline="0" dirty="0"/>
          </a:p>
          <a:p>
            <a:r>
              <a:rPr lang="en-US" baseline="0" dirty="0"/>
              <a:t>NEXT SLIDE:</a:t>
            </a:r>
            <a:endParaRPr lang="en-US" dirty="0"/>
          </a:p>
        </p:txBody>
      </p:sp>
      <p:sp>
        <p:nvSpPr>
          <p:cNvPr id="4" name="Slide Number Placeholder 3"/>
          <p:cNvSpPr>
            <a:spLocks noGrp="1"/>
          </p:cNvSpPr>
          <p:nvPr>
            <p:ph type="sldNum" sz="quarter" idx="10"/>
          </p:nvPr>
        </p:nvSpPr>
        <p:spPr/>
        <p:txBody>
          <a:bodyPr/>
          <a:lstStyle/>
          <a:p>
            <a:fld id="{4BB22012-3566-4826-9790-C173062FD527}" type="slidenum">
              <a:rPr lang="en-US" smtClean="0"/>
              <a:t>15</a:t>
            </a:fld>
            <a:endParaRPr lang="en-US"/>
          </a:p>
        </p:txBody>
      </p:sp>
    </p:spTree>
    <p:extLst>
      <p:ext uri="{BB962C8B-B14F-4D97-AF65-F5344CB8AC3E}">
        <p14:creationId xmlns:p14="http://schemas.microsoft.com/office/powerpoint/2010/main" val="39421598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BB22012-3566-4826-9790-C173062FD527}" type="slidenum">
              <a:rPr lang="en-US" smtClean="0"/>
              <a:t>16</a:t>
            </a:fld>
            <a:endParaRPr lang="en-US"/>
          </a:p>
        </p:txBody>
      </p:sp>
    </p:spTree>
    <p:extLst>
      <p:ext uri="{BB962C8B-B14F-4D97-AF65-F5344CB8AC3E}">
        <p14:creationId xmlns:p14="http://schemas.microsoft.com/office/powerpoint/2010/main" val="12859060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r>
              <a:rPr lang="en-US" sz="1400" baseline="0" dirty="0">
                <a:latin typeface="Arial" panose="020B0604020202020204" pitchFamily="34" charset="0"/>
                <a:cs typeface="Arial" panose="020B0604020202020204" pitchFamily="34" charset="0"/>
              </a:rPr>
              <a:t>I come before you this evening with the 2024 Annual Report regarding Assembly Bill 481.  Starting back in May 2022 and every year after, the Gardena City Council adopted a city ordinance and department policy regarding what AB 481 deems “military equipment”.  Tonight’s presentation will provide a background of this legislation, the equipment that Gardena Police Department possesses relative to this bill, and how the equipment was used last year.</a:t>
            </a:r>
          </a:p>
        </p:txBody>
      </p:sp>
      <p:sp>
        <p:nvSpPr>
          <p:cNvPr id="4" name="Slide Number Placeholder 3"/>
          <p:cNvSpPr>
            <a:spLocks noGrp="1"/>
          </p:cNvSpPr>
          <p:nvPr>
            <p:ph type="sldNum" sz="quarter" idx="10"/>
          </p:nvPr>
        </p:nvSpPr>
        <p:spPr/>
        <p:txBody>
          <a:bodyPr/>
          <a:lstStyle/>
          <a:p>
            <a:fld id="{4BB22012-3566-4826-9790-C173062FD527}" type="slidenum">
              <a:rPr lang="en-US" smtClean="0"/>
              <a:t>2</a:t>
            </a:fld>
            <a:endParaRPr lang="en-US"/>
          </a:p>
        </p:txBody>
      </p:sp>
    </p:spTree>
    <p:extLst>
      <p:ext uri="{BB962C8B-B14F-4D97-AF65-F5344CB8AC3E}">
        <p14:creationId xmlns:p14="http://schemas.microsoft.com/office/powerpoint/2010/main" val="38495146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r>
              <a:rPr lang="en-US" dirty="0"/>
              <a:t>Let</a:t>
            </a:r>
            <a:r>
              <a:rPr lang="en-US" baseline="0" dirty="0"/>
              <a:t> me start by providing a little background  and context into what assembly bill 481 entails  </a:t>
            </a:r>
          </a:p>
          <a:p>
            <a:endParaRPr lang="en-US" baseline="0" dirty="0"/>
          </a:p>
          <a:p>
            <a:r>
              <a:rPr lang="en-US" dirty="0"/>
              <a:t>Effective January 1, 2022 Assembly Bill 481 went into law</a:t>
            </a:r>
          </a:p>
          <a:p>
            <a:endParaRPr lang="en-US" dirty="0"/>
          </a:p>
          <a:p>
            <a:r>
              <a:rPr lang="en-US" dirty="0"/>
              <a:t>AB 481 requires every law enforcement agency’s governing body (City Council) to adopt a</a:t>
            </a:r>
            <a:r>
              <a:rPr lang="en-US" baseline="0" dirty="0"/>
              <a:t> city ordinance incorporating an approved police department </a:t>
            </a:r>
            <a:r>
              <a:rPr lang="en-US" dirty="0"/>
              <a:t>military equipment use policy.</a:t>
            </a:r>
          </a:p>
          <a:p>
            <a:endParaRPr lang="en-US" dirty="0"/>
          </a:p>
          <a:p>
            <a:r>
              <a:rPr lang="en-US" dirty="0"/>
              <a:t>As such, The Police Department’s Policy</a:t>
            </a:r>
            <a:r>
              <a:rPr lang="en-US" baseline="0" dirty="0"/>
              <a:t>, referred to as the </a:t>
            </a:r>
            <a:r>
              <a:rPr lang="en-US" dirty="0"/>
              <a:t>Military Equipment Use Policy, incorporated a complete inventory of existing military equipment possessed</a:t>
            </a:r>
            <a:r>
              <a:rPr lang="en-US" baseline="0" dirty="0"/>
              <a:t> by the department</a:t>
            </a:r>
            <a:r>
              <a:rPr lang="en-US" dirty="0"/>
              <a:t>, and set forth policies for future acquisitions, established a clear and timely way for citizens to lodge complaints, as</a:t>
            </a:r>
            <a:r>
              <a:rPr lang="en-US" baseline="0" dirty="0"/>
              <a:t> well as</a:t>
            </a:r>
            <a:r>
              <a:rPr lang="en-US" dirty="0"/>
              <a:t> report all uses of the equipment through the publication of an annual Military Equipment Report.</a:t>
            </a:r>
          </a:p>
          <a:p>
            <a:endParaRPr lang="en-US" dirty="0"/>
          </a:p>
          <a:p>
            <a:r>
              <a:rPr lang="en-US" dirty="0"/>
              <a:t>So in short, AB 481 requires approval by city councils or county supervisors. If proposed use policies, by equipment type, are not adopted within 180 days of publication, use and purchase of military equipment is prohibited until a policy is adopted. For  military equipment with an approved use policy, beginning in 2023, agencies must publish annual public reports on uses and acquisitions of militarized equipment.</a:t>
            </a:r>
          </a:p>
          <a:p>
            <a:endParaRPr lang="en-US" dirty="0"/>
          </a:p>
          <a:p>
            <a:r>
              <a:rPr lang="en-US" dirty="0"/>
              <a:t>NEXT SLIDE:</a:t>
            </a:r>
          </a:p>
        </p:txBody>
      </p:sp>
      <p:sp>
        <p:nvSpPr>
          <p:cNvPr id="4" name="Slide Number Placeholder 3"/>
          <p:cNvSpPr>
            <a:spLocks noGrp="1"/>
          </p:cNvSpPr>
          <p:nvPr>
            <p:ph type="sldNum" sz="quarter" idx="10"/>
          </p:nvPr>
        </p:nvSpPr>
        <p:spPr/>
        <p:txBody>
          <a:bodyPr/>
          <a:lstStyle/>
          <a:p>
            <a:fld id="{4BB22012-3566-4826-9790-C173062FD527}" type="slidenum">
              <a:rPr lang="en-US" smtClean="0"/>
              <a:t>3</a:t>
            </a:fld>
            <a:endParaRPr lang="en-US"/>
          </a:p>
        </p:txBody>
      </p:sp>
    </p:spTree>
    <p:extLst>
      <p:ext uri="{BB962C8B-B14F-4D97-AF65-F5344CB8AC3E}">
        <p14:creationId xmlns:p14="http://schemas.microsoft.com/office/powerpoint/2010/main" val="29654023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r>
              <a:rPr lang="en-US" baseline="0" dirty="0"/>
              <a:t>This new legislation and law aims to increase law enforcement transparency and accountability for the acquisition and use of military equipment as defined by this new law. AB 481 also enhances and provides safeguards to protect the public’s welfare, safety, civil rights and liberties. </a:t>
            </a:r>
          </a:p>
          <a:p>
            <a:endParaRPr lang="en-US" baseline="0" dirty="0"/>
          </a:p>
          <a:p>
            <a:r>
              <a:rPr lang="en-US" baseline="0" dirty="0"/>
              <a:t>AB 481 not only requires that a police department create a policy inventorying and publishing all military equipment it possesses,  but it also requires enhanced community engagement and feedback in regards to the department’s possession, acquisition, and use off all said military equipment through the publication of a  comprehensive annual report .  This annual report will also include: when and how equipment is being used, associated maintenance and use costs, internal audits of inventory, as well as community feedback and complaints related to the equipment. </a:t>
            </a:r>
          </a:p>
          <a:p>
            <a:endParaRPr lang="en-US" baseline="0" dirty="0"/>
          </a:p>
          <a:p>
            <a:r>
              <a:rPr lang="en-US" baseline="0" dirty="0"/>
              <a:t>This report, will then be submitted to City Council annually, as well as published publicly and presented at a well publicized community meeting.  Tonight is an example of such community meeting.</a:t>
            </a:r>
          </a:p>
          <a:p>
            <a:endParaRPr lang="en-US" baseline="0" dirty="0"/>
          </a:p>
          <a:p>
            <a:r>
              <a:rPr lang="en-US" baseline="0" dirty="0"/>
              <a:t>NEXT SLIDE:</a:t>
            </a:r>
          </a:p>
          <a:p>
            <a:endParaRPr lang="en-US" baseline="0" dirty="0"/>
          </a:p>
          <a:p>
            <a:r>
              <a:rPr lang="en-US" baseline="0" dirty="0"/>
              <a:t> </a:t>
            </a:r>
            <a:endParaRPr lang="en-US" dirty="0"/>
          </a:p>
        </p:txBody>
      </p:sp>
      <p:sp>
        <p:nvSpPr>
          <p:cNvPr id="4" name="Slide Number Placeholder 3"/>
          <p:cNvSpPr>
            <a:spLocks noGrp="1"/>
          </p:cNvSpPr>
          <p:nvPr>
            <p:ph type="sldNum" sz="quarter" idx="10"/>
          </p:nvPr>
        </p:nvSpPr>
        <p:spPr/>
        <p:txBody>
          <a:bodyPr/>
          <a:lstStyle/>
          <a:p>
            <a:fld id="{4BB22012-3566-4826-9790-C173062FD527}" type="slidenum">
              <a:rPr lang="en-US" smtClean="0"/>
              <a:t>4</a:t>
            </a:fld>
            <a:endParaRPr lang="en-US"/>
          </a:p>
        </p:txBody>
      </p:sp>
    </p:spTree>
    <p:extLst>
      <p:ext uri="{BB962C8B-B14F-4D97-AF65-F5344CB8AC3E}">
        <p14:creationId xmlns:p14="http://schemas.microsoft.com/office/powerpoint/2010/main" val="35608099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r>
              <a:rPr lang="en-US" dirty="0"/>
              <a:t>Next,</a:t>
            </a:r>
            <a:r>
              <a:rPr lang="en-US" baseline="0" dirty="0"/>
              <a:t> let me take a moment to talk about the efforts we took in developing what I think is a really comprehensive and progressive policy: SEE SLIDE </a:t>
            </a:r>
          </a:p>
          <a:p>
            <a:endParaRPr lang="en-US" baseline="0" dirty="0"/>
          </a:p>
          <a:p>
            <a:endParaRPr lang="en-US" baseline="0" dirty="0"/>
          </a:p>
          <a:p>
            <a:endParaRPr lang="en-US" dirty="0"/>
          </a:p>
        </p:txBody>
      </p:sp>
      <p:sp>
        <p:nvSpPr>
          <p:cNvPr id="4" name="Slide Number Placeholder 3"/>
          <p:cNvSpPr>
            <a:spLocks noGrp="1"/>
          </p:cNvSpPr>
          <p:nvPr>
            <p:ph type="sldNum" sz="quarter" idx="10"/>
          </p:nvPr>
        </p:nvSpPr>
        <p:spPr/>
        <p:txBody>
          <a:bodyPr/>
          <a:lstStyle/>
          <a:p>
            <a:fld id="{4BB22012-3566-4826-9790-C173062FD527}" type="slidenum">
              <a:rPr lang="en-US" smtClean="0"/>
              <a:t>5</a:t>
            </a:fld>
            <a:endParaRPr lang="en-US"/>
          </a:p>
        </p:txBody>
      </p:sp>
    </p:spTree>
    <p:extLst>
      <p:ext uri="{BB962C8B-B14F-4D97-AF65-F5344CB8AC3E}">
        <p14:creationId xmlns:p14="http://schemas.microsoft.com/office/powerpoint/2010/main" val="29775511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r>
              <a:rPr lang="en-US" sz="1200" dirty="0"/>
              <a:t>Now, before I go any</a:t>
            </a:r>
            <a:r>
              <a:rPr lang="en-US" sz="1200" baseline="0" dirty="0"/>
              <a:t> further, I would like to detail and discuss how AB 481 specifically defines and outlines what the term “military equipment” refers to as it relates to this law.  I believe this has been a point of confusion and contention when it comes to understanding what this new law requires and incorporates.  To that point, “military equipment” as detailed by AB 481 does not mean that said equipment was received from the military or that the equipment is solely for military use. To that end, it is important to understand that the Gardena Police Department does not possess equipment procured from the Department of Defense 1033 program  nor do we possess any equipment that is designed solely for military use or has been received directly from the military. </a:t>
            </a:r>
          </a:p>
          <a:p>
            <a:endParaRPr lang="en-US" sz="1400" baseline="0" dirty="0"/>
          </a:p>
          <a:p>
            <a:r>
              <a:rPr lang="en-US" sz="1400" baseline="0" dirty="0"/>
              <a:t>Furthermore, it also worth noting, there is currently a wide range of interpretations of AB 481 by varying law enforcement agencies all over the state as to the types of equipment that are required to be incorporated as a part of this policy.  In an effort to be as transparent as possible, our police department’s development of this policy has erred on the side of “transparency”, using a very liberal interpretation, and has seen us include all potentially qualifying equipment that we utilize.  </a:t>
            </a:r>
          </a:p>
          <a:p>
            <a:endParaRPr lang="en-US" sz="1400" baseline="0" dirty="0"/>
          </a:p>
          <a:p>
            <a:r>
              <a:rPr lang="en-US" sz="1400" baseline="0" dirty="0"/>
              <a:t>NEXT SLIDE:</a:t>
            </a:r>
          </a:p>
        </p:txBody>
      </p:sp>
      <p:sp>
        <p:nvSpPr>
          <p:cNvPr id="4" name="Slide Number Placeholder 3"/>
          <p:cNvSpPr>
            <a:spLocks noGrp="1"/>
          </p:cNvSpPr>
          <p:nvPr>
            <p:ph type="sldNum" sz="quarter" idx="10"/>
          </p:nvPr>
        </p:nvSpPr>
        <p:spPr/>
        <p:txBody>
          <a:bodyPr/>
          <a:lstStyle/>
          <a:p>
            <a:fld id="{4BB22012-3566-4826-9790-C173062FD527}" type="slidenum">
              <a:rPr lang="en-US" smtClean="0"/>
              <a:t>6</a:t>
            </a:fld>
            <a:endParaRPr lang="en-US"/>
          </a:p>
        </p:txBody>
      </p:sp>
    </p:spTree>
    <p:extLst>
      <p:ext uri="{BB962C8B-B14F-4D97-AF65-F5344CB8AC3E}">
        <p14:creationId xmlns:p14="http://schemas.microsoft.com/office/powerpoint/2010/main" val="35231294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As I touched on earlier, its</a:t>
            </a:r>
            <a:r>
              <a:rPr lang="en-US" sz="1400" baseline="0" dirty="0"/>
              <a:t> important that we detail what the term “military equipment” represents as it relates to AB 481.  What I would like to do now, is to briefly cover all of the categories of equipment that qualify as “military equipment” per AB 481.  (Use 15 items)</a:t>
            </a:r>
          </a:p>
          <a:p>
            <a:r>
              <a:rPr lang="en-US" sz="1400" baseline="0" dirty="0"/>
              <a:t>NEXT SLIDE:</a:t>
            </a:r>
          </a:p>
        </p:txBody>
      </p:sp>
      <p:sp>
        <p:nvSpPr>
          <p:cNvPr id="4" name="Slide Number Placeholder 3"/>
          <p:cNvSpPr>
            <a:spLocks noGrp="1"/>
          </p:cNvSpPr>
          <p:nvPr>
            <p:ph type="sldNum" sz="quarter" idx="10"/>
          </p:nvPr>
        </p:nvSpPr>
        <p:spPr/>
        <p:txBody>
          <a:bodyPr/>
          <a:lstStyle/>
          <a:p>
            <a:fld id="{4BB22012-3566-4826-9790-C173062FD527}" type="slidenum">
              <a:rPr lang="en-US" smtClean="0"/>
              <a:t>7</a:t>
            </a:fld>
            <a:endParaRPr lang="en-US"/>
          </a:p>
        </p:txBody>
      </p:sp>
    </p:spTree>
    <p:extLst>
      <p:ext uri="{BB962C8B-B14F-4D97-AF65-F5344CB8AC3E}">
        <p14:creationId xmlns:p14="http://schemas.microsoft.com/office/powerpoint/2010/main" val="14034099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As I touched on earlier, its</a:t>
            </a:r>
            <a:r>
              <a:rPr lang="en-US" sz="1400" baseline="0" dirty="0"/>
              <a:t> important that we detail what the term “military equipment” represents as it relates to AB 481.  What I would like to do now, is to briefly cover all of the categories of equipment that qualify as “military equipment” per AB 481.  (Use 15 items) Including but not limited to…</a:t>
            </a:r>
          </a:p>
          <a:p>
            <a:endParaRPr lang="en-US" sz="1400" baseline="0" dirty="0"/>
          </a:p>
          <a:p>
            <a:r>
              <a:rPr lang="en-US" sz="1400" baseline="0" dirty="0"/>
              <a:t>NEXT SLIDE:</a:t>
            </a:r>
          </a:p>
        </p:txBody>
      </p:sp>
      <p:sp>
        <p:nvSpPr>
          <p:cNvPr id="4" name="Slide Number Placeholder 3"/>
          <p:cNvSpPr>
            <a:spLocks noGrp="1"/>
          </p:cNvSpPr>
          <p:nvPr>
            <p:ph type="sldNum" sz="quarter" idx="10"/>
          </p:nvPr>
        </p:nvSpPr>
        <p:spPr/>
        <p:txBody>
          <a:bodyPr/>
          <a:lstStyle/>
          <a:p>
            <a:fld id="{4BB22012-3566-4826-9790-C173062FD527}" type="slidenum">
              <a:rPr lang="en-US" smtClean="0"/>
              <a:t>8</a:t>
            </a:fld>
            <a:endParaRPr lang="en-US"/>
          </a:p>
        </p:txBody>
      </p:sp>
    </p:spTree>
    <p:extLst>
      <p:ext uri="{BB962C8B-B14F-4D97-AF65-F5344CB8AC3E}">
        <p14:creationId xmlns:p14="http://schemas.microsoft.com/office/powerpoint/2010/main" val="27794833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As I touched on earlier, its</a:t>
            </a:r>
            <a:r>
              <a:rPr lang="en-US" sz="1400" baseline="0" dirty="0"/>
              <a:t> important that we detail what the term “military equipment” represents as it relates to AB 481.  What I would like to do now, is to briefly cover all of the categories of equipment that qualify as “military equipment” per AB 481.  (Use 15 items) Including but not limited to…</a:t>
            </a:r>
          </a:p>
          <a:p>
            <a:endParaRPr lang="en-US" sz="1400" baseline="0" dirty="0"/>
          </a:p>
          <a:p>
            <a:r>
              <a:rPr lang="en-US" sz="1400" baseline="0" dirty="0"/>
              <a:t>NEXT SLIDE:</a:t>
            </a:r>
          </a:p>
        </p:txBody>
      </p:sp>
      <p:sp>
        <p:nvSpPr>
          <p:cNvPr id="4" name="Slide Number Placeholder 3"/>
          <p:cNvSpPr>
            <a:spLocks noGrp="1"/>
          </p:cNvSpPr>
          <p:nvPr>
            <p:ph type="sldNum" sz="quarter" idx="10"/>
          </p:nvPr>
        </p:nvSpPr>
        <p:spPr/>
        <p:txBody>
          <a:bodyPr/>
          <a:lstStyle/>
          <a:p>
            <a:fld id="{4BB22012-3566-4826-9790-C173062FD527}" type="slidenum">
              <a:rPr lang="en-US" smtClean="0"/>
              <a:t>9</a:t>
            </a:fld>
            <a:endParaRPr lang="en-US"/>
          </a:p>
        </p:txBody>
      </p:sp>
    </p:spTree>
    <p:extLst>
      <p:ext uri="{BB962C8B-B14F-4D97-AF65-F5344CB8AC3E}">
        <p14:creationId xmlns:p14="http://schemas.microsoft.com/office/powerpoint/2010/main" val="3993620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7"/>
            <a:ext cx="7766936" cy="1096899"/>
          </a:xfrm>
        </p:spPr>
        <p:txBody>
          <a:bodyPr anchor="t"/>
          <a:lstStyle>
            <a:lvl1pPr marL="0" indent="0" algn="r">
              <a:buNone/>
              <a:defRPr>
                <a:solidFill>
                  <a:schemeClr val="tx1">
                    <a:lumMod val="50000"/>
                    <a:lumOff val="50000"/>
                  </a:schemeClr>
                </a:solidFill>
              </a:defRPr>
            </a:lvl1pPr>
            <a:lvl2pPr marL="457178" indent="0" algn="ctr">
              <a:buNone/>
              <a:defRPr>
                <a:solidFill>
                  <a:schemeClr val="tx1">
                    <a:tint val="75000"/>
                  </a:schemeClr>
                </a:solidFill>
              </a:defRPr>
            </a:lvl2pPr>
            <a:lvl3pPr marL="914354" indent="0" algn="ctr">
              <a:buNone/>
              <a:defRPr>
                <a:solidFill>
                  <a:schemeClr val="tx1">
                    <a:tint val="75000"/>
                  </a:schemeClr>
                </a:solidFill>
              </a:defRPr>
            </a:lvl3pPr>
            <a:lvl4pPr marL="1371532" indent="0" algn="ctr">
              <a:buNone/>
              <a:defRPr>
                <a:solidFill>
                  <a:schemeClr val="tx1">
                    <a:tint val="75000"/>
                  </a:schemeClr>
                </a:solidFill>
              </a:defRPr>
            </a:lvl4pPr>
            <a:lvl5pPr marL="1828709" indent="0" algn="ctr">
              <a:buNone/>
              <a:defRPr>
                <a:solidFill>
                  <a:schemeClr val="tx1">
                    <a:tint val="75000"/>
                  </a:schemeClr>
                </a:solidFill>
              </a:defRPr>
            </a:lvl5pPr>
            <a:lvl6pPr marL="2285886" indent="0" algn="ctr">
              <a:buNone/>
              <a:defRPr>
                <a:solidFill>
                  <a:schemeClr val="tx1">
                    <a:tint val="75000"/>
                  </a:schemeClr>
                </a:solidFill>
              </a:defRPr>
            </a:lvl6pPr>
            <a:lvl7pPr marL="2743062" indent="0" algn="ctr">
              <a:buNone/>
              <a:defRPr>
                <a:solidFill>
                  <a:schemeClr val="tx1">
                    <a:tint val="75000"/>
                  </a:schemeClr>
                </a:solidFill>
              </a:defRPr>
            </a:lvl7pPr>
            <a:lvl8pPr marL="3200240" indent="0" algn="ctr">
              <a:buNone/>
              <a:defRPr>
                <a:solidFill>
                  <a:schemeClr val="tx1">
                    <a:tint val="75000"/>
                  </a:schemeClr>
                </a:solidFill>
              </a:defRPr>
            </a:lvl8pPr>
            <a:lvl9pPr marL="3657418"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DD53ABF2-ED08-4358-9894-943B11A70450}" type="datetimeFigureOut">
              <a:rPr lang="en-US" smtClean="0"/>
              <a:t>5/13/2025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41FD87-CAEB-4835-A9A2-DBB858CC058E}" type="slidenum">
              <a:rPr lang="en-US" smtClean="0"/>
              <a:t>‹#›</a:t>
            </a:fld>
            <a:endParaRPr lang="en-US"/>
          </a:p>
        </p:txBody>
      </p:sp>
    </p:spTree>
    <p:extLst>
      <p:ext uri="{BB962C8B-B14F-4D97-AF65-F5344CB8AC3E}">
        <p14:creationId xmlns:p14="http://schemas.microsoft.com/office/powerpoint/2010/main" val="23359251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178" indent="0">
              <a:buNone/>
              <a:defRPr sz="1800">
                <a:solidFill>
                  <a:schemeClr val="tx1">
                    <a:tint val="75000"/>
                  </a:schemeClr>
                </a:solidFill>
              </a:defRPr>
            </a:lvl2pPr>
            <a:lvl3pPr marL="914354" indent="0">
              <a:buNone/>
              <a:defRPr sz="1600">
                <a:solidFill>
                  <a:schemeClr val="tx1">
                    <a:tint val="75000"/>
                  </a:schemeClr>
                </a:solidFill>
              </a:defRPr>
            </a:lvl3pPr>
            <a:lvl4pPr marL="1371532" indent="0">
              <a:buNone/>
              <a:defRPr sz="1400">
                <a:solidFill>
                  <a:schemeClr val="tx1">
                    <a:tint val="75000"/>
                  </a:schemeClr>
                </a:solidFill>
              </a:defRPr>
            </a:lvl4pPr>
            <a:lvl5pPr marL="1828709" indent="0">
              <a:buNone/>
              <a:defRPr sz="1400">
                <a:solidFill>
                  <a:schemeClr val="tx1">
                    <a:tint val="75000"/>
                  </a:schemeClr>
                </a:solidFill>
              </a:defRPr>
            </a:lvl5pPr>
            <a:lvl6pPr marL="2285886" indent="0">
              <a:buNone/>
              <a:defRPr sz="1400">
                <a:solidFill>
                  <a:schemeClr val="tx1">
                    <a:tint val="75000"/>
                  </a:schemeClr>
                </a:solidFill>
              </a:defRPr>
            </a:lvl6pPr>
            <a:lvl7pPr marL="2743062" indent="0">
              <a:buNone/>
              <a:defRPr sz="1400">
                <a:solidFill>
                  <a:schemeClr val="tx1">
                    <a:tint val="75000"/>
                  </a:schemeClr>
                </a:solidFill>
              </a:defRPr>
            </a:lvl7pPr>
            <a:lvl8pPr marL="3200240" indent="0">
              <a:buNone/>
              <a:defRPr sz="1400">
                <a:solidFill>
                  <a:schemeClr val="tx1">
                    <a:tint val="75000"/>
                  </a:schemeClr>
                </a:solidFill>
              </a:defRPr>
            </a:lvl8pPr>
            <a:lvl9pPr marL="3657418"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D53ABF2-ED08-4358-9894-943B11A70450}" type="datetimeFigureOut">
              <a:rPr lang="en-US" smtClean="0"/>
              <a:t>5/13/2025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41FD87-CAEB-4835-A9A2-DBB858CC058E}" type="slidenum">
              <a:rPr lang="en-US" smtClean="0"/>
              <a:t>‹#›</a:t>
            </a:fld>
            <a:endParaRPr lang="en-US"/>
          </a:p>
        </p:txBody>
      </p:sp>
    </p:spTree>
    <p:extLst>
      <p:ext uri="{BB962C8B-B14F-4D97-AF65-F5344CB8AC3E}">
        <p14:creationId xmlns:p14="http://schemas.microsoft.com/office/powerpoint/2010/main" val="31033592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5" y="609600"/>
            <a:ext cx="8094135"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178" indent="0">
              <a:buFontTx/>
              <a:buNone/>
              <a:defRPr/>
            </a:lvl2pPr>
            <a:lvl3pPr marL="914354" indent="0">
              <a:buFontTx/>
              <a:buNone/>
              <a:defRPr/>
            </a:lvl3pPr>
            <a:lvl4pPr marL="1371532" indent="0">
              <a:buFontTx/>
              <a:buNone/>
              <a:defRPr/>
            </a:lvl4pPr>
            <a:lvl5pPr marL="1828709"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178" indent="0">
              <a:buNone/>
              <a:defRPr sz="1800">
                <a:solidFill>
                  <a:schemeClr val="tx1">
                    <a:tint val="75000"/>
                  </a:schemeClr>
                </a:solidFill>
              </a:defRPr>
            </a:lvl2pPr>
            <a:lvl3pPr marL="914354" indent="0">
              <a:buNone/>
              <a:defRPr sz="1600">
                <a:solidFill>
                  <a:schemeClr val="tx1">
                    <a:tint val="75000"/>
                  </a:schemeClr>
                </a:solidFill>
              </a:defRPr>
            </a:lvl3pPr>
            <a:lvl4pPr marL="1371532" indent="0">
              <a:buNone/>
              <a:defRPr sz="1400">
                <a:solidFill>
                  <a:schemeClr val="tx1">
                    <a:tint val="75000"/>
                  </a:schemeClr>
                </a:solidFill>
              </a:defRPr>
            </a:lvl4pPr>
            <a:lvl5pPr marL="1828709" indent="0">
              <a:buNone/>
              <a:defRPr sz="1400">
                <a:solidFill>
                  <a:schemeClr val="tx1">
                    <a:tint val="75000"/>
                  </a:schemeClr>
                </a:solidFill>
              </a:defRPr>
            </a:lvl5pPr>
            <a:lvl6pPr marL="2285886" indent="0">
              <a:buNone/>
              <a:defRPr sz="1400">
                <a:solidFill>
                  <a:schemeClr val="tx1">
                    <a:tint val="75000"/>
                  </a:schemeClr>
                </a:solidFill>
              </a:defRPr>
            </a:lvl6pPr>
            <a:lvl7pPr marL="2743062" indent="0">
              <a:buNone/>
              <a:defRPr sz="1400">
                <a:solidFill>
                  <a:schemeClr val="tx1">
                    <a:tint val="75000"/>
                  </a:schemeClr>
                </a:solidFill>
              </a:defRPr>
            </a:lvl7pPr>
            <a:lvl8pPr marL="3200240" indent="0">
              <a:buNone/>
              <a:defRPr sz="1400">
                <a:solidFill>
                  <a:schemeClr val="tx1">
                    <a:tint val="75000"/>
                  </a:schemeClr>
                </a:solidFill>
              </a:defRPr>
            </a:lvl8pPr>
            <a:lvl9pPr marL="3657418"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D53ABF2-ED08-4358-9894-943B11A70450}" type="datetimeFigureOut">
              <a:rPr lang="en-US" smtClean="0"/>
              <a:t>5/13/2025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41FD87-CAEB-4835-A9A2-DBB858CC058E}" type="slidenum">
              <a:rPr lang="en-US" smtClean="0"/>
              <a:t>‹#›</a:t>
            </a:fld>
            <a:endParaRPr lang="en-US"/>
          </a:p>
        </p:txBody>
      </p:sp>
      <p:sp>
        <p:nvSpPr>
          <p:cNvPr id="20" name="TextBox 19"/>
          <p:cNvSpPr txBox="1"/>
          <p:nvPr/>
        </p:nvSpPr>
        <p:spPr>
          <a:xfrm>
            <a:off x="541871"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sz="1800" dirty="0">
              <a:solidFill>
                <a:schemeClr val="accent1">
                  <a:lumMod val="60000"/>
                  <a:lumOff val="40000"/>
                </a:schemeClr>
              </a:solidFill>
              <a:latin typeface="Arial"/>
            </a:endParaRPr>
          </a:p>
        </p:txBody>
      </p:sp>
    </p:spTree>
    <p:extLst>
      <p:ext uri="{BB962C8B-B14F-4D97-AF65-F5344CB8AC3E}">
        <p14:creationId xmlns:p14="http://schemas.microsoft.com/office/powerpoint/2010/main" val="170470289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178" indent="0">
              <a:buNone/>
              <a:defRPr sz="1800">
                <a:solidFill>
                  <a:schemeClr val="tx1">
                    <a:tint val="75000"/>
                  </a:schemeClr>
                </a:solidFill>
              </a:defRPr>
            </a:lvl2pPr>
            <a:lvl3pPr marL="914354" indent="0">
              <a:buNone/>
              <a:defRPr sz="1600">
                <a:solidFill>
                  <a:schemeClr val="tx1">
                    <a:tint val="75000"/>
                  </a:schemeClr>
                </a:solidFill>
              </a:defRPr>
            </a:lvl3pPr>
            <a:lvl4pPr marL="1371532" indent="0">
              <a:buNone/>
              <a:defRPr sz="1400">
                <a:solidFill>
                  <a:schemeClr val="tx1">
                    <a:tint val="75000"/>
                  </a:schemeClr>
                </a:solidFill>
              </a:defRPr>
            </a:lvl4pPr>
            <a:lvl5pPr marL="1828709" indent="0">
              <a:buNone/>
              <a:defRPr sz="1400">
                <a:solidFill>
                  <a:schemeClr val="tx1">
                    <a:tint val="75000"/>
                  </a:schemeClr>
                </a:solidFill>
              </a:defRPr>
            </a:lvl5pPr>
            <a:lvl6pPr marL="2285886" indent="0">
              <a:buNone/>
              <a:defRPr sz="1400">
                <a:solidFill>
                  <a:schemeClr val="tx1">
                    <a:tint val="75000"/>
                  </a:schemeClr>
                </a:solidFill>
              </a:defRPr>
            </a:lvl6pPr>
            <a:lvl7pPr marL="2743062" indent="0">
              <a:buNone/>
              <a:defRPr sz="1400">
                <a:solidFill>
                  <a:schemeClr val="tx1">
                    <a:tint val="75000"/>
                  </a:schemeClr>
                </a:solidFill>
              </a:defRPr>
            </a:lvl7pPr>
            <a:lvl8pPr marL="3200240" indent="0">
              <a:buNone/>
              <a:defRPr sz="1400">
                <a:solidFill>
                  <a:schemeClr val="tx1">
                    <a:tint val="75000"/>
                  </a:schemeClr>
                </a:solidFill>
              </a:defRPr>
            </a:lvl8pPr>
            <a:lvl9pPr marL="3657418"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D53ABF2-ED08-4358-9894-943B11A70450}" type="datetimeFigureOut">
              <a:rPr lang="en-US" smtClean="0"/>
              <a:t>5/13/2025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41FD87-CAEB-4835-A9A2-DBB858CC058E}" type="slidenum">
              <a:rPr lang="en-US" smtClean="0"/>
              <a:t>‹#›</a:t>
            </a:fld>
            <a:endParaRPr lang="en-US"/>
          </a:p>
        </p:txBody>
      </p:sp>
    </p:spTree>
    <p:extLst>
      <p:ext uri="{BB962C8B-B14F-4D97-AF65-F5344CB8AC3E}">
        <p14:creationId xmlns:p14="http://schemas.microsoft.com/office/powerpoint/2010/main" val="44738768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5" y="609600"/>
            <a:ext cx="8094135"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178" indent="0">
              <a:buFontTx/>
              <a:buNone/>
              <a:defRPr/>
            </a:lvl2pPr>
            <a:lvl3pPr marL="914354" indent="0">
              <a:buFontTx/>
              <a:buNone/>
              <a:defRPr/>
            </a:lvl3pPr>
            <a:lvl4pPr marL="1371532" indent="0">
              <a:buFontTx/>
              <a:buNone/>
              <a:defRPr/>
            </a:lvl4pPr>
            <a:lvl5pPr marL="1828709"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178" indent="0">
              <a:buNone/>
              <a:defRPr sz="1800">
                <a:solidFill>
                  <a:schemeClr val="tx1">
                    <a:tint val="75000"/>
                  </a:schemeClr>
                </a:solidFill>
              </a:defRPr>
            </a:lvl2pPr>
            <a:lvl3pPr marL="914354" indent="0">
              <a:buNone/>
              <a:defRPr sz="1600">
                <a:solidFill>
                  <a:schemeClr val="tx1">
                    <a:tint val="75000"/>
                  </a:schemeClr>
                </a:solidFill>
              </a:defRPr>
            </a:lvl3pPr>
            <a:lvl4pPr marL="1371532" indent="0">
              <a:buNone/>
              <a:defRPr sz="1400">
                <a:solidFill>
                  <a:schemeClr val="tx1">
                    <a:tint val="75000"/>
                  </a:schemeClr>
                </a:solidFill>
              </a:defRPr>
            </a:lvl4pPr>
            <a:lvl5pPr marL="1828709" indent="0">
              <a:buNone/>
              <a:defRPr sz="1400">
                <a:solidFill>
                  <a:schemeClr val="tx1">
                    <a:tint val="75000"/>
                  </a:schemeClr>
                </a:solidFill>
              </a:defRPr>
            </a:lvl5pPr>
            <a:lvl6pPr marL="2285886" indent="0">
              <a:buNone/>
              <a:defRPr sz="1400">
                <a:solidFill>
                  <a:schemeClr val="tx1">
                    <a:tint val="75000"/>
                  </a:schemeClr>
                </a:solidFill>
              </a:defRPr>
            </a:lvl6pPr>
            <a:lvl7pPr marL="2743062" indent="0">
              <a:buNone/>
              <a:defRPr sz="1400">
                <a:solidFill>
                  <a:schemeClr val="tx1">
                    <a:tint val="75000"/>
                  </a:schemeClr>
                </a:solidFill>
              </a:defRPr>
            </a:lvl7pPr>
            <a:lvl8pPr marL="3200240" indent="0">
              <a:buNone/>
              <a:defRPr sz="1400">
                <a:solidFill>
                  <a:schemeClr val="tx1">
                    <a:tint val="75000"/>
                  </a:schemeClr>
                </a:solidFill>
              </a:defRPr>
            </a:lvl8pPr>
            <a:lvl9pPr marL="3657418"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D53ABF2-ED08-4358-9894-943B11A70450}" type="datetimeFigureOut">
              <a:rPr lang="en-US" smtClean="0"/>
              <a:t>5/13/2025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41FD87-CAEB-4835-A9A2-DBB858CC058E}" type="slidenum">
              <a:rPr lang="en-US" smtClean="0"/>
              <a:t>‹#›</a:t>
            </a:fld>
            <a:endParaRPr lang="en-US"/>
          </a:p>
        </p:txBody>
      </p:sp>
      <p:sp>
        <p:nvSpPr>
          <p:cNvPr id="24" name="TextBox 23"/>
          <p:cNvSpPr txBox="1"/>
          <p:nvPr/>
        </p:nvSpPr>
        <p:spPr>
          <a:xfrm>
            <a:off x="541871"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74027271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801"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178" indent="0">
              <a:buFontTx/>
              <a:buNone/>
              <a:defRPr/>
            </a:lvl2pPr>
            <a:lvl3pPr marL="914354" indent="0">
              <a:buFontTx/>
              <a:buNone/>
              <a:defRPr/>
            </a:lvl3pPr>
            <a:lvl4pPr marL="1371532" indent="0">
              <a:buFontTx/>
              <a:buNone/>
              <a:defRPr/>
            </a:lvl4pPr>
            <a:lvl5pPr marL="1828709"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178" indent="0">
              <a:buNone/>
              <a:defRPr sz="1800">
                <a:solidFill>
                  <a:schemeClr val="tx1">
                    <a:tint val="75000"/>
                  </a:schemeClr>
                </a:solidFill>
              </a:defRPr>
            </a:lvl2pPr>
            <a:lvl3pPr marL="914354" indent="0">
              <a:buNone/>
              <a:defRPr sz="1600">
                <a:solidFill>
                  <a:schemeClr val="tx1">
                    <a:tint val="75000"/>
                  </a:schemeClr>
                </a:solidFill>
              </a:defRPr>
            </a:lvl3pPr>
            <a:lvl4pPr marL="1371532" indent="0">
              <a:buNone/>
              <a:defRPr sz="1400">
                <a:solidFill>
                  <a:schemeClr val="tx1">
                    <a:tint val="75000"/>
                  </a:schemeClr>
                </a:solidFill>
              </a:defRPr>
            </a:lvl4pPr>
            <a:lvl5pPr marL="1828709" indent="0">
              <a:buNone/>
              <a:defRPr sz="1400">
                <a:solidFill>
                  <a:schemeClr val="tx1">
                    <a:tint val="75000"/>
                  </a:schemeClr>
                </a:solidFill>
              </a:defRPr>
            </a:lvl5pPr>
            <a:lvl6pPr marL="2285886" indent="0">
              <a:buNone/>
              <a:defRPr sz="1400">
                <a:solidFill>
                  <a:schemeClr val="tx1">
                    <a:tint val="75000"/>
                  </a:schemeClr>
                </a:solidFill>
              </a:defRPr>
            </a:lvl6pPr>
            <a:lvl7pPr marL="2743062" indent="0">
              <a:buNone/>
              <a:defRPr sz="1400">
                <a:solidFill>
                  <a:schemeClr val="tx1">
                    <a:tint val="75000"/>
                  </a:schemeClr>
                </a:solidFill>
              </a:defRPr>
            </a:lvl7pPr>
            <a:lvl8pPr marL="3200240" indent="0">
              <a:buNone/>
              <a:defRPr sz="1400">
                <a:solidFill>
                  <a:schemeClr val="tx1">
                    <a:tint val="75000"/>
                  </a:schemeClr>
                </a:solidFill>
              </a:defRPr>
            </a:lvl8pPr>
            <a:lvl9pPr marL="3657418"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D53ABF2-ED08-4358-9894-943B11A70450}" type="datetimeFigureOut">
              <a:rPr lang="en-US" smtClean="0"/>
              <a:t>5/13/2025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41FD87-CAEB-4835-A9A2-DBB858CC058E}" type="slidenum">
              <a:rPr lang="en-US" smtClean="0"/>
              <a:t>‹#›</a:t>
            </a:fld>
            <a:endParaRPr lang="en-US"/>
          </a:p>
        </p:txBody>
      </p:sp>
    </p:spTree>
    <p:extLst>
      <p:ext uri="{BB962C8B-B14F-4D97-AF65-F5344CB8AC3E}">
        <p14:creationId xmlns:p14="http://schemas.microsoft.com/office/powerpoint/2010/main" val="871243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D53ABF2-ED08-4358-9894-943B11A70450}" type="datetimeFigureOut">
              <a:rPr lang="en-US" smtClean="0"/>
              <a:t>5/13/2025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41FD87-CAEB-4835-A9A2-DBB858CC058E}" type="slidenum">
              <a:rPr lang="en-US" smtClean="0"/>
              <a:t>‹#›</a:t>
            </a:fld>
            <a:endParaRPr lang="en-US"/>
          </a:p>
        </p:txBody>
      </p:sp>
    </p:spTree>
    <p:extLst>
      <p:ext uri="{BB962C8B-B14F-4D97-AF65-F5344CB8AC3E}">
        <p14:creationId xmlns:p14="http://schemas.microsoft.com/office/powerpoint/2010/main" val="206191745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5" y="609603"/>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7" y="609600"/>
            <a:ext cx="7060151"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D53ABF2-ED08-4358-9894-943B11A70450}" type="datetimeFigureOut">
              <a:rPr lang="en-US" smtClean="0"/>
              <a:t>5/13/2025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41FD87-CAEB-4835-A9A2-DBB858CC058E}" type="slidenum">
              <a:rPr lang="en-US" smtClean="0"/>
              <a:t>‹#›</a:t>
            </a:fld>
            <a:endParaRPr lang="en-US"/>
          </a:p>
        </p:txBody>
      </p:sp>
    </p:spTree>
    <p:extLst>
      <p:ext uri="{BB962C8B-B14F-4D97-AF65-F5344CB8AC3E}">
        <p14:creationId xmlns:p14="http://schemas.microsoft.com/office/powerpoint/2010/main" val="2757740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D53ABF2-ED08-4358-9894-943B11A70450}" type="datetimeFigureOut">
              <a:rPr lang="en-US" smtClean="0"/>
              <a:t>5/13/2025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41FD87-CAEB-4835-A9A2-DBB858CC058E}" type="slidenum">
              <a:rPr lang="en-US" smtClean="0"/>
              <a:t>‹#›</a:t>
            </a:fld>
            <a:endParaRPr lang="en-US"/>
          </a:p>
        </p:txBody>
      </p:sp>
    </p:spTree>
    <p:extLst>
      <p:ext uri="{BB962C8B-B14F-4D97-AF65-F5344CB8AC3E}">
        <p14:creationId xmlns:p14="http://schemas.microsoft.com/office/powerpoint/2010/main" val="4016936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71"/>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178" indent="0">
              <a:buNone/>
              <a:defRPr sz="1800">
                <a:solidFill>
                  <a:schemeClr val="tx1">
                    <a:tint val="75000"/>
                  </a:schemeClr>
                </a:solidFill>
              </a:defRPr>
            </a:lvl2pPr>
            <a:lvl3pPr marL="914354" indent="0">
              <a:buNone/>
              <a:defRPr sz="1600">
                <a:solidFill>
                  <a:schemeClr val="tx1">
                    <a:tint val="75000"/>
                  </a:schemeClr>
                </a:solidFill>
              </a:defRPr>
            </a:lvl3pPr>
            <a:lvl4pPr marL="1371532" indent="0">
              <a:buNone/>
              <a:defRPr sz="1400">
                <a:solidFill>
                  <a:schemeClr val="tx1">
                    <a:tint val="75000"/>
                  </a:schemeClr>
                </a:solidFill>
              </a:defRPr>
            </a:lvl4pPr>
            <a:lvl5pPr marL="1828709" indent="0">
              <a:buNone/>
              <a:defRPr sz="1400">
                <a:solidFill>
                  <a:schemeClr val="tx1">
                    <a:tint val="75000"/>
                  </a:schemeClr>
                </a:solidFill>
              </a:defRPr>
            </a:lvl5pPr>
            <a:lvl6pPr marL="2285886" indent="0">
              <a:buNone/>
              <a:defRPr sz="1400">
                <a:solidFill>
                  <a:schemeClr val="tx1">
                    <a:tint val="75000"/>
                  </a:schemeClr>
                </a:solidFill>
              </a:defRPr>
            </a:lvl6pPr>
            <a:lvl7pPr marL="2743062" indent="0">
              <a:buNone/>
              <a:defRPr sz="1400">
                <a:solidFill>
                  <a:schemeClr val="tx1">
                    <a:tint val="75000"/>
                  </a:schemeClr>
                </a:solidFill>
              </a:defRPr>
            </a:lvl7pPr>
            <a:lvl8pPr marL="3200240" indent="0">
              <a:buNone/>
              <a:defRPr sz="1400">
                <a:solidFill>
                  <a:schemeClr val="tx1">
                    <a:tint val="75000"/>
                  </a:schemeClr>
                </a:solidFill>
              </a:defRPr>
            </a:lvl8pPr>
            <a:lvl9pPr marL="3657418"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D53ABF2-ED08-4358-9894-943B11A70450}" type="datetimeFigureOut">
              <a:rPr lang="en-US" smtClean="0"/>
              <a:t>5/13/2025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41FD87-CAEB-4835-A9A2-DBB858CC058E}" type="slidenum">
              <a:rPr lang="en-US" smtClean="0"/>
              <a:t>‹#›</a:t>
            </a:fld>
            <a:endParaRPr lang="en-US"/>
          </a:p>
        </p:txBody>
      </p:sp>
    </p:spTree>
    <p:extLst>
      <p:ext uri="{BB962C8B-B14F-4D97-AF65-F5344CB8AC3E}">
        <p14:creationId xmlns:p14="http://schemas.microsoft.com/office/powerpoint/2010/main" val="18501788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6"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69" y="2160590"/>
            <a:ext cx="4184035"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DD53ABF2-ED08-4358-9894-943B11A70450}" type="datetimeFigureOut">
              <a:rPr lang="en-US" smtClean="0"/>
              <a:t>5/13/2025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E41FD87-CAEB-4835-A9A2-DBB858CC058E}" type="slidenum">
              <a:rPr lang="en-US" smtClean="0"/>
              <a:t>‹#›</a:t>
            </a:fld>
            <a:endParaRPr lang="en-US"/>
          </a:p>
        </p:txBody>
      </p:sp>
    </p:spTree>
    <p:extLst>
      <p:ext uri="{BB962C8B-B14F-4D97-AF65-F5344CB8AC3E}">
        <p14:creationId xmlns:p14="http://schemas.microsoft.com/office/powerpoint/2010/main" val="4437558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7" y="2160983"/>
            <a:ext cx="4185623" cy="576262"/>
          </a:xfrm>
        </p:spPr>
        <p:txBody>
          <a:bodyPr anchor="b">
            <a:noAutofit/>
          </a:bodyPr>
          <a:lstStyle>
            <a:lvl1pPr marL="0" indent="0">
              <a:buNone/>
              <a:defRPr sz="2400" b="0"/>
            </a:lvl1pPr>
            <a:lvl2pPr marL="457178" indent="0">
              <a:buNone/>
              <a:defRPr sz="2000" b="1"/>
            </a:lvl2pPr>
            <a:lvl3pPr marL="914354" indent="0">
              <a:buNone/>
              <a:defRPr sz="1800" b="1"/>
            </a:lvl3pPr>
            <a:lvl4pPr marL="1371532" indent="0">
              <a:buNone/>
              <a:defRPr sz="1600" b="1"/>
            </a:lvl4pPr>
            <a:lvl5pPr marL="1828709" indent="0">
              <a:buNone/>
              <a:defRPr sz="1600" b="1"/>
            </a:lvl5pPr>
            <a:lvl6pPr marL="2285886" indent="0">
              <a:buNone/>
              <a:defRPr sz="1600" b="1"/>
            </a:lvl6pPr>
            <a:lvl7pPr marL="2743062" indent="0">
              <a:buNone/>
              <a:defRPr sz="1600" b="1"/>
            </a:lvl7pPr>
            <a:lvl8pPr marL="3200240" indent="0">
              <a:buNone/>
              <a:defRPr sz="1600" b="1"/>
            </a:lvl8pPr>
            <a:lvl9pPr marL="3657418"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7" y="2737249"/>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4" y="2160983"/>
            <a:ext cx="4185619" cy="576262"/>
          </a:xfrm>
        </p:spPr>
        <p:txBody>
          <a:bodyPr anchor="b">
            <a:noAutofit/>
          </a:bodyPr>
          <a:lstStyle>
            <a:lvl1pPr marL="0" indent="0">
              <a:buNone/>
              <a:defRPr sz="2400" b="0"/>
            </a:lvl1pPr>
            <a:lvl2pPr marL="457178" indent="0">
              <a:buNone/>
              <a:defRPr sz="2000" b="1"/>
            </a:lvl2pPr>
            <a:lvl3pPr marL="914354" indent="0">
              <a:buNone/>
              <a:defRPr sz="1800" b="1"/>
            </a:lvl3pPr>
            <a:lvl4pPr marL="1371532" indent="0">
              <a:buNone/>
              <a:defRPr sz="1600" b="1"/>
            </a:lvl4pPr>
            <a:lvl5pPr marL="1828709" indent="0">
              <a:buNone/>
              <a:defRPr sz="1600" b="1"/>
            </a:lvl5pPr>
            <a:lvl6pPr marL="2285886" indent="0">
              <a:buNone/>
              <a:defRPr sz="1600" b="1"/>
            </a:lvl6pPr>
            <a:lvl7pPr marL="2743062" indent="0">
              <a:buNone/>
              <a:defRPr sz="1600" b="1"/>
            </a:lvl7pPr>
            <a:lvl8pPr marL="3200240" indent="0">
              <a:buNone/>
              <a:defRPr sz="1600" b="1"/>
            </a:lvl8pPr>
            <a:lvl9pPr marL="3657418"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6" y="2737249"/>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D53ABF2-ED08-4358-9894-943B11A70450}" type="datetimeFigureOut">
              <a:rPr lang="en-US" smtClean="0"/>
              <a:t>5/13/2025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E41FD87-CAEB-4835-A9A2-DBB858CC058E}" type="slidenum">
              <a:rPr lang="en-US" smtClean="0"/>
              <a:t>‹#›</a:t>
            </a:fld>
            <a:endParaRPr lang="en-US"/>
          </a:p>
        </p:txBody>
      </p:sp>
    </p:spTree>
    <p:extLst>
      <p:ext uri="{BB962C8B-B14F-4D97-AF65-F5344CB8AC3E}">
        <p14:creationId xmlns:p14="http://schemas.microsoft.com/office/powerpoint/2010/main" val="4113940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DD53ABF2-ED08-4358-9894-943B11A70450}" type="datetimeFigureOut">
              <a:rPr lang="en-US" smtClean="0"/>
              <a:t>5/13/2025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E41FD87-CAEB-4835-A9A2-DBB858CC058E}" type="slidenum">
              <a:rPr lang="en-US" smtClean="0"/>
              <a:t>‹#›</a:t>
            </a:fld>
            <a:endParaRPr lang="en-US"/>
          </a:p>
        </p:txBody>
      </p:sp>
    </p:spTree>
    <p:extLst>
      <p:ext uri="{BB962C8B-B14F-4D97-AF65-F5344CB8AC3E}">
        <p14:creationId xmlns:p14="http://schemas.microsoft.com/office/powerpoint/2010/main" val="42891010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D53ABF2-ED08-4358-9894-943B11A70450}" type="datetimeFigureOut">
              <a:rPr lang="en-US" smtClean="0"/>
              <a:t>5/13/2025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E41FD87-CAEB-4835-A9A2-DBB858CC058E}" type="slidenum">
              <a:rPr lang="en-US" smtClean="0"/>
              <a:t>‹#›</a:t>
            </a:fld>
            <a:endParaRPr lang="en-US"/>
          </a:p>
        </p:txBody>
      </p:sp>
    </p:spTree>
    <p:extLst>
      <p:ext uri="{BB962C8B-B14F-4D97-AF65-F5344CB8AC3E}">
        <p14:creationId xmlns:p14="http://schemas.microsoft.com/office/powerpoint/2010/main" val="17445726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3" y="514928"/>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5" y="2777069"/>
            <a:ext cx="3854528" cy="2584449"/>
          </a:xfrm>
        </p:spPr>
        <p:txBody>
          <a:bodyPr>
            <a:normAutofit/>
          </a:bodyPr>
          <a:lstStyle>
            <a:lvl1pPr marL="0" indent="0">
              <a:buNone/>
              <a:defRPr sz="1400"/>
            </a:lvl1pPr>
            <a:lvl2pPr marL="457039" indent="0">
              <a:buNone/>
              <a:defRPr sz="1400"/>
            </a:lvl2pPr>
            <a:lvl3pPr marL="914081" indent="0">
              <a:buNone/>
              <a:defRPr sz="1200"/>
            </a:lvl3pPr>
            <a:lvl4pPr marL="1371120" indent="0">
              <a:buNone/>
              <a:defRPr sz="1000"/>
            </a:lvl4pPr>
            <a:lvl5pPr marL="1828160" indent="0">
              <a:buNone/>
              <a:defRPr sz="1000"/>
            </a:lvl5pPr>
            <a:lvl6pPr marL="2285202" indent="0">
              <a:buNone/>
              <a:defRPr sz="1000"/>
            </a:lvl6pPr>
            <a:lvl7pPr marL="2742241" indent="0">
              <a:buNone/>
              <a:defRPr sz="1000"/>
            </a:lvl7pPr>
            <a:lvl8pPr marL="3199280" indent="0">
              <a:buNone/>
              <a:defRPr sz="1000"/>
            </a:lvl8pPr>
            <a:lvl9pPr marL="3656319"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D53ABF2-ED08-4358-9894-943B11A70450}" type="datetimeFigureOut">
              <a:rPr lang="en-US" smtClean="0"/>
              <a:t>5/13/2025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E41FD87-CAEB-4835-A9A2-DBB858CC058E}" type="slidenum">
              <a:rPr lang="en-US" smtClean="0"/>
              <a:t>‹#›</a:t>
            </a:fld>
            <a:endParaRPr lang="en-US"/>
          </a:p>
        </p:txBody>
      </p:sp>
    </p:spTree>
    <p:extLst>
      <p:ext uri="{BB962C8B-B14F-4D97-AF65-F5344CB8AC3E}">
        <p14:creationId xmlns:p14="http://schemas.microsoft.com/office/powerpoint/2010/main" val="10483246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6"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5" y="609600"/>
            <a:ext cx="8596668" cy="3845718"/>
          </a:xfrm>
        </p:spPr>
        <p:txBody>
          <a:bodyPr anchor="t">
            <a:normAutofit/>
          </a:bodyPr>
          <a:lstStyle>
            <a:lvl1pPr marL="0" indent="0" algn="ctr">
              <a:buNone/>
              <a:defRPr sz="1600"/>
            </a:lvl1pPr>
            <a:lvl2pPr marL="457178" indent="0">
              <a:buNone/>
              <a:defRPr sz="1600"/>
            </a:lvl2pPr>
            <a:lvl3pPr marL="914354" indent="0">
              <a:buNone/>
              <a:defRPr sz="1600"/>
            </a:lvl3pPr>
            <a:lvl4pPr marL="1371532" indent="0">
              <a:buNone/>
              <a:defRPr sz="1600"/>
            </a:lvl4pPr>
            <a:lvl5pPr marL="1828709" indent="0">
              <a:buNone/>
              <a:defRPr sz="1600"/>
            </a:lvl5pPr>
            <a:lvl6pPr marL="2285886" indent="0">
              <a:buNone/>
              <a:defRPr sz="1600"/>
            </a:lvl6pPr>
            <a:lvl7pPr marL="2743062" indent="0">
              <a:buNone/>
              <a:defRPr sz="1600"/>
            </a:lvl7pPr>
            <a:lvl8pPr marL="3200240" indent="0">
              <a:buNone/>
              <a:defRPr sz="1600"/>
            </a:lvl8pPr>
            <a:lvl9pPr marL="3657418"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6" y="5367338"/>
            <a:ext cx="8596667" cy="674024"/>
          </a:xfrm>
        </p:spPr>
        <p:txBody>
          <a:bodyPr>
            <a:normAutofit/>
          </a:bodyPr>
          <a:lstStyle>
            <a:lvl1pPr marL="0" indent="0">
              <a:buNone/>
              <a:defRPr sz="1200"/>
            </a:lvl1pPr>
            <a:lvl2pPr marL="457178" indent="0">
              <a:buNone/>
              <a:defRPr sz="1200"/>
            </a:lvl2pPr>
            <a:lvl3pPr marL="914354" indent="0">
              <a:buNone/>
              <a:defRPr sz="1000"/>
            </a:lvl3pPr>
            <a:lvl4pPr marL="1371532" indent="0">
              <a:buNone/>
              <a:defRPr sz="900"/>
            </a:lvl4pPr>
            <a:lvl5pPr marL="1828709" indent="0">
              <a:buNone/>
              <a:defRPr sz="900"/>
            </a:lvl5pPr>
            <a:lvl6pPr marL="2285886" indent="0">
              <a:buNone/>
              <a:defRPr sz="900"/>
            </a:lvl6pPr>
            <a:lvl7pPr marL="2743062" indent="0">
              <a:buNone/>
              <a:defRPr sz="900"/>
            </a:lvl7pPr>
            <a:lvl8pPr marL="3200240" indent="0">
              <a:buNone/>
              <a:defRPr sz="900"/>
            </a:lvl8pPr>
            <a:lvl9pPr marL="3657418"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D53ABF2-ED08-4358-9894-943B11A70450}" type="datetimeFigureOut">
              <a:rPr lang="en-US" smtClean="0"/>
              <a:t>5/13/2025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E41FD87-CAEB-4835-A9A2-DBB858CC058E}" type="slidenum">
              <a:rPr lang="en-US" smtClean="0"/>
              <a:t>‹#›</a:t>
            </a:fld>
            <a:endParaRPr lang="en-US"/>
          </a:p>
        </p:txBody>
      </p:sp>
    </p:spTree>
    <p:extLst>
      <p:ext uri="{BB962C8B-B14F-4D97-AF65-F5344CB8AC3E}">
        <p14:creationId xmlns:p14="http://schemas.microsoft.com/office/powerpoint/2010/main" val="23470277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5"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5" y="2160590"/>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6"/>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DD53ABF2-ED08-4358-9894-943B11A70450}" type="datetimeFigureOut">
              <a:rPr lang="en-US" smtClean="0"/>
              <a:t>5/13/2025</a:t>
            </a:fld>
            <a:endParaRPr lang="en-US"/>
          </a:p>
        </p:txBody>
      </p:sp>
      <p:sp>
        <p:nvSpPr>
          <p:cNvPr id="5" name="Footer Placeholder 4"/>
          <p:cNvSpPr>
            <a:spLocks noGrp="1"/>
          </p:cNvSpPr>
          <p:nvPr>
            <p:ph type="ftr" sz="quarter" idx="3"/>
          </p:nvPr>
        </p:nvSpPr>
        <p:spPr>
          <a:xfrm>
            <a:off x="677335" y="6041366"/>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590665" y="6041366"/>
            <a:ext cx="683339" cy="365125"/>
          </a:xfrm>
          <a:prstGeom prst="rect">
            <a:avLst/>
          </a:prstGeom>
        </p:spPr>
        <p:txBody>
          <a:bodyPr vert="horz" lIns="91440" tIns="45720" rIns="91440" bIns="45720" rtlCol="0" anchor="ctr"/>
          <a:lstStyle>
            <a:lvl1pPr algn="r">
              <a:defRPr sz="900">
                <a:solidFill>
                  <a:schemeClr val="accent1"/>
                </a:solidFill>
              </a:defRPr>
            </a:lvl1pPr>
          </a:lstStyle>
          <a:p>
            <a:fld id="{DE41FD87-CAEB-4835-A9A2-DBB858CC058E}" type="slidenum">
              <a:rPr lang="en-US" smtClean="0"/>
              <a:t>‹#›</a:t>
            </a:fld>
            <a:endParaRPr lang="en-US"/>
          </a:p>
        </p:txBody>
      </p:sp>
    </p:spTree>
    <p:extLst>
      <p:ext uri="{BB962C8B-B14F-4D97-AF65-F5344CB8AC3E}">
        <p14:creationId xmlns:p14="http://schemas.microsoft.com/office/powerpoint/2010/main" val="121311227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178"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882" indent="-342882" algn="l" defTabSz="457178"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13" indent="-285737" algn="l" defTabSz="457178"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2942" indent="-228589" algn="l" defTabSz="457178"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120" indent="-228589" algn="l" defTabSz="457178"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298" indent="-228589" algn="l" defTabSz="457178"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474" indent="-228589" algn="l" defTabSz="457178"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652" indent="-228589" algn="l" defTabSz="457178"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8829" indent="-228589" algn="l" defTabSz="457178"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006" indent="-228589" algn="l" defTabSz="457178"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178" rtl="0" eaLnBrk="1" latinLnBrk="0" hangingPunct="1">
        <a:defRPr sz="1800" kern="1200">
          <a:solidFill>
            <a:schemeClr val="tx1"/>
          </a:solidFill>
          <a:latin typeface="+mn-lt"/>
          <a:ea typeface="+mn-ea"/>
          <a:cs typeface="+mn-cs"/>
        </a:defRPr>
      </a:lvl1pPr>
      <a:lvl2pPr marL="457178" algn="l" defTabSz="457178" rtl="0" eaLnBrk="1" latinLnBrk="0" hangingPunct="1">
        <a:defRPr sz="1800" kern="1200">
          <a:solidFill>
            <a:schemeClr val="tx1"/>
          </a:solidFill>
          <a:latin typeface="+mn-lt"/>
          <a:ea typeface="+mn-ea"/>
          <a:cs typeface="+mn-cs"/>
        </a:defRPr>
      </a:lvl2pPr>
      <a:lvl3pPr marL="914354" algn="l" defTabSz="457178" rtl="0" eaLnBrk="1" latinLnBrk="0" hangingPunct="1">
        <a:defRPr sz="1800" kern="1200">
          <a:solidFill>
            <a:schemeClr val="tx1"/>
          </a:solidFill>
          <a:latin typeface="+mn-lt"/>
          <a:ea typeface="+mn-ea"/>
          <a:cs typeface="+mn-cs"/>
        </a:defRPr>
      </a:lvl3pPr>
      <a:lvl4pPr marL="1371532" algn="l" defTabSz="457178" rtl="0" eaLnBrk="1" latinLnBrk="0" hangingPunct="1">
        <a:defRPr sz="1800" kern="1200">
          <a:solidFill>
            <a:schemeClr val="tx1"/>
          </a:solidFill>
          <a:latin typeface="+mn-lt"/>
          <a:ea typeface="+mn-ea"/>
          <a:cs typeface="+mn-cs"/>
        </a:defRPr>
      </a:lvl4pPr>
      <a:lvl5pPr marL="1828709" algn="l" defTabSz="457178" rtl="0" eaLnBrk="1" latinLnBrk="0" hangingPunct="1">
        <a:defRPr sz="1800" kern="1200">
          <a:solidFill>
            <a:schemeClr val="tx1"/>
          </a:solidFill>
          <a:latin typeface="+mn-lt"/>
          <a:ea typeface="+mn-ea"/>
          <a:cs typeface="+mn-cs"/>
        </a:defRPr>
      </a:lvl5pPr>
      <a:lvl6pPr marL="2285886" algn="l" defTabSz="457178" rtl="0" eaLnBrk="1" latinLnBrk="0" hangingPunct="1">
        <a:defRPr sz="1800" kern="1200">
          <a:solidFill>
            <a:schemeClr val="tx1"/>
          </a:solidFill>
          <a:latin typeface="+mn-lt"/>
          <a:ea typeface="+mn-ea"/>
          <a:cs typeface="+mn-cs"/>
        </a:defRPr>
      </a:lvl6pPr>
      <a:lvl7pPr marL="2743062" algn="l" defTabSz="457178" rtl="0" eaLnBrk="1" latinLnBrk="0" hangingPunct="1">
        <a:defRPr sz="1800" kern="1200">
          <a:solidFill>
            <a:schemeClr val="tx1"/>
          </a:solidFill>
          <a:latin typeface="+mn-lt"/>
          <a:ea typeface="+mn-ea"/>
          <a:cs typeface="+mn-cs"/>
        </a:defRPr>
      </a:lvl7pPr>
      <a:lvl8pPr marL="3200240" algn="l" defTabSz="457178" rtl="0" eaLnBrk="1" latinLnBrk="0" hangingPunct="1">
        <a:defRPr sz="1800" kern="1200">
          <a:solidFill>
            <a:schemeClr val="tx1"/>
          </a:solidFill>
          <a:latin typeface="+mn-lt"/>
          <a:ea typeface="+mn-ea"/>
          <a:cs typeface="+mn-cs"/>
        </a:defRPr>
      </a:lvl8pPr>
      <a:lvl9pPr marL="3657418" algn="l" defTabSz="457178"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image" Target="../media/image1.jpg"/><Relationship Id="rId4" Type="http://schemas.openxmlformats.org/officeDocument/2006/relationships/image" Target="../media/image3.svg"/></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83A2072-80D8-4136-BC24-CB6A3BAB7EE9}"/>
              </a:ext>
            </a:extLst>
          </p:cNvPr>
          <p:cNvSpPr txBox="1"/>
          <p:nvPr/>
        </p:nvSpPr>
        <p:spPr>
          <a:xfrm>
            <a:off x="4621161" y="1386614"/>
            <a:ext cx="4994787" cy="3111591"/>
          </a:xfrm>
          <a:prstGeom prst="rect">
            <a:avLst/>
          </a:prstGeom>
        </p:spPr>
        <p:txBody>
          <a:bodyPr vert="horz" lIns="91440" tIns="45720" rIns="91440" bIns="45720" rtlCol="0" anchor="t">
            <a:normAutofit/>
          </a:bodyPr>
          <a:lstStyle/>
          <a:p>
            <a:pPr algn="ctr">
              <a:lnSpc>
                <a:spcPct val="90000"/>
              </a:lnSpc>
              <a:spcAft>
                <a:spcPts val="600"/>
              </a:spcAft>
            </a:pPr>
            <a:r>
              <a:rPr lang="en-US" sz="3600" b="1" u="sng" dirty="0">
                <a:cs typeface="Times New Roman" panose="02020603050405020304" pitchFamily="18" charset="0"/>
              </a:rPr>
              <a:t>Assembly Bill 481  </a:t>
            </a:r>
          </a:p>
          <a:p>
            <a:pPr>
              <a:lnSpc>
                <a:spcPct val="90000"/>
              </a:lnSpc>
              <a:spcAft>
                <a:spcPts val="600"/>
              </a:spcAft>
            </a:pPr>
            <a:endParaRPr lang="en-US" sz="3200" dirty="0">
              <a:cs typeface="Times New Roman" panose="02020603050405020304" pitchFamily="18" charset="0"/>
            </a:endParaRPr>
          </a:p>
          <a:p>
            <a:pPr>
              <a:lnSpc>
                <a:spcPct val="90000"/>
              </a:lnSpc>
              <a:spcAft>
                <a:spcPts val="600"/>
              </a:spcAft>
            </a:pPr>
            <a:r>
              <a:rPr lang="en-US" sz="3200" dirty="0">
                <a:cs typeface="Times New Roman" panose="02020603050405020304" pitchFamily="18" charset="0"/>
              </a:rPr>
              <a:t>Military Equipment  Funding, Acquisition, and Use - 2024</a:t>
            </a:r>
          </a:p>
          <a:p>
            <a:pPr>
              <a:lnSpc>
                <a:spcPct val="90000"/>
              </a:lnSpc>
              <a:spcAft>
                <a:spcPts val="600"/>
              </a:spcAft>
            </a:pPr>
            <a:endParaRPr lang="en-US" sz="2000" dirty="0">
              <a:latin typeface="Times New Roman" panose="02020603050405020304" pitchFamily="18" charset="0"/>
              <a:cs typeface="Times New Roman" panose="02020603050405020304" pitchFamily="18" charset="0"/>
            </a:endParaRPr>
          </a:p>
          <a:p>
            <a:pPr>
              <a:lnSpc>
                <a:spcPct val="90000"/>
              </a:lnSpc>
              <a:spcAft>
                <a:spcPts val="600"/>
              </a:spcAft>
            </a:pPr>
            <a:endParaRPr lang="en-US" sz="2000" dirty="0">
              <a:latin typeface="Times New Roman" panose="02020603050405020304" pitchFamily="18" charset="0"/>
              <a:cs typeface="Times New Roman" panose="02020603050405020304" pitchFamily="18" charset="0"/>
            </a:endParaRPr>
          </a:p>
          <a:p>
            <a:pPr>
              <a:lnSpc>
                <a:spcPct val="90000"/>
              </a:lnSpc>
              <a:spcAft>
                <a:spcPts val="600"/>
              </a:spcAft>
            </a:pPr>
            <a:endParaRPr lang="en-US" sz="2000" dirty="0">
              <a:latin typeface="Times New Roman" panose="02020603050405020304" pitchFamily="18" charset="0"/>
              <a:cs typeface="Times New Roman" panose="02020603050405020304" pitchFamily="18" charset="0"/>
            </a:endParaRPr>
          </a:p>
          <a:p>
            <a:pPr>
              <a:lnSpc>
                <a:spcPct val="90000"/>
              </a:lnSpc>
              <a:spcAft>
                <a:spcPts val="600"/>
              </a:spcAft>
            </a:pPr>
            <a:endParaRPr lang="en-US" sz="2000" dirty="0">
              <a:latin typeface="Times New Roman" panose="02020603050405020304" pitchFamily="18" charset="0"/>
              <a:cs typeface="Times New Roman" panose="02020603050405020304" pitchFamily="18" charset="0"/>
            </a:endParaRPr>
          </a:p>
          <a:p>
            <a:pPr>
              <a:lnSpc>
                <a:spcPct val="90000"/>
              </a:lnSpc>
              <a:spcAft>
                <a:spcPts val="600"/>
              </a:spcAft>
            </a:pPr>
            <a:endParaRPr lang="en-US" sz="2000" dirty="0">
              <a:latin typeface="Times New Roman" panose="02020603050405020304" pitchFamily="18" charset="0"/>
              <a:cs typeface="Times New Roman" panose="02020603050405020304" pitchFamily="18" charset="0"/>
            </a:endParaRPr>
          </a:p>
          <a:p>
            <a:pPr>
              <a:lnSpc>
                <a:spcPct val="90000"/>
              </a:lnSpc>
              <a:spcAft>
                <a:spcPts val="600"/>
              </a:spcAft>
            </a:pPr>
            <a:endParaRPr lang="en-US" sz="2000" dirty="0">
              <a:latin typeface="Times New Roman" panose="02020603050405020304" pitchFamily="18" charset="0"/>
              <a:cs typeface="Times New Roman" panose="02020603050405020304" pitchFamily="18" charset="0"/>
            </a:endParaRPr>
          </a:p>
          <a:p>
            <a:pPr>
              <a:lnSpc>
                <a:spcPct val="90000"/>
              </a:lnSpc>
              <a:spcAft>
                <a:spcPts val="600"/>
              </a:spcAft>
            </a:pPr>
            <a:endParaRPr lang="en-US" sz="2000" dirty="0">
              <a:latin typeface="Times New Roman" panose="02020603050405020304" pitchFamily="18" charset="0"/>
              <a:cs typeface="Times New Roman" panose="02020603050405020304" pitchFamily="18" charset="0"/>
            </a:endParaRPr>
          </a:p>
          <a:p>
            <a:pPr>
              <a:lnSpc>
                <a:spcPct val="90000"/>
              </a:lnSpc>
              <a:spcAft>
                <a:spcPts val="600"/>
              </a:spcAft>
            </a:pPr>
            <a:endParaRPr lang="en-US" sz="2000" dirty="0">
              <a:latin typeface="Times New Roman" panose="02020603050405020304" pitchFamily="18" charset="0"/>
              <a:cs typeface="Times New Roman" panose="02020603050405020304" pitchFamily="18" charset="0"/>
            </a:endParaRPr>
          </a:p>
          <a:p>
            <a:pPr>
              <a:lnSpc>
                <a:spcPct val="90000"/>
              </a:lnSpc>
              <a:spcAft>
                <a:spcPts val="600"/>
              </a:spcAft>
            </a:pPr>
            <a:endParaRPr lang="en-US" sz="2000" dirty="0">
              <a:latin typeface="Times New Roman" panose="02020603050405020304" pitchFamily="18" charset="0"/>
              <a:cs typeface="Times New Roman" panose="02020603050405020304" pitchFamily="18" charset="0"/>
            </a:endParaRPr>
          </a:p>
          <a:p>
            <a:pPr>
              <a:lnSpc>
                <a:spcPct val="90000"/>
              </a:lnSpc>
              <a:spcAft>
                <a:spcPts val="600"/>
              </a:spcAft>
            </a:pPr>
            <a:endParaRPr lang="en-US" sz="2000" dirty="0">
              <a:latin typeface="Times New Roman" panose="02020603050405020304" pitchFamily="18" charset="0"/>
              <a:cs typeface="Times New Roman" panose="02020603050405020304" pitchFamily="18" charset="0"/>
            </a:endParaRPr>
          </a:p>
          <a:p>
            <a:pPr>
              <a:lnSpc>
                <a:spcPct val="90000"/>
              </a:lnSpc>
              <a:spcAft>
                <a:spcPts val="600"/>
              </a:spcAft>
            </a:pPr>
            <a:endParaRPr lang="en-US" sz="2000" dirty="0">
              <a:latin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69753F32-A261-4F4D-87E4-1CA7D4B71D4C}"/>
              </a:ext>
            </a:extLst>
          </p:cNvPr>
          <p:cNvSpPr txBox="1"/>
          <p:nvPr/>
        </p:nvSpPr>
        <p:spPr>
          <a:xfrm>
            <a:off x="4621161" y="4267371"/>
            <a:ext cx="3373720" cy="461665"/>
          </a:xfrm>
          <a:prstGeom prst="rect">
            <a:avLst/>
          </a:prstGeom>
          <a:noFill/>
        </p:spPr>
        <p:txBody>
          <a:bodyPr wrap="square" rtlCol="0">
            <a:spAutoFit/>
          </a:bodyPr>
          <a:lstStyle/>
          <a:p>
            <a:r>
              <a:rPr lang="en-US" sz="2400" b="1" dirty="0">
                <a:cs typeface="Times New Roman" panose="02020603050405020304" pitchFamily="18" charset="0"/>
              </a:rPr>
              <a:t>Lt. Christopher Cuff</a:t>
            </a:r>
          </a:p>
        </p:txBody>
      </p:sp>
      <p:pic>
        <p:nvPicPr>
          <p:cNvPr id="8" name="Picture 7">
            <a:extLst>
              <a:ext uri="{FF2B5EF4-FFF2-40B4-BE49-F238E27FC236}">
                <a16:creationId xmlns:a16="http://schemas.microsoft.com/office/drawing/2014/main" id="{2278E84E-B09B-E943-A7B0-CDC77D3D8F1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6880" y="1270819"/>
            <a:ext cx="4176162" cy="3566160"/>
          </a:xfrm>
          <a:prstGeom prst="rect">
            <a:avLst/>
          </a:prstGeom>
        </p:spPr>
      </p:pic>
    </p:spTree>
    <p:extLst>
      <p:ext uri="{BB962C8B-B14F-4D97-AF65-F5344CB8AC3E}">
        <p14:creationId xmlns:p14="http://schemas.microsoft.com/office/powerpoint/2010/main" val="5436802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C41B3F2-715D-B1D6-53FE-FAFD799E7F1A}"/>
              </a:ext>
            </a:extLst>
          </p:cNvPr>
          <p:cNvSpPr txBox="1"/>
          <p:nvPr/>
        </p:nvSpPr>
        <p:spPr>
          <a:xfrm>
            <a:off x="642937" y="442913"/>
            <a:ext cx="10931333" cy="6278642"/>
          </a:xfrm>
          <a:prstGeom prst="rect">
            <a:avLst/>
          </a:prstGeom>
          <a:noFill/>
        </p:spPr>
        <p:txBody>
          <a:bodyPr wrap="square" rtlCol="0">
            <a:spAutoFit/>
          </a:bodyPr>
          <a:lstStyle/>
          <a:p>
            <a:r>
              <a:rPr lang="en-US" sz="2400" dirty="0">
                <a:solidFill>
                  <a:srgbClr val="0070C0"/>
                </a:solidFill>
                <a:effectLst/>
              </a:rPr>
              <a:t>Military Equipment Categories: (16 Total – 6 Types in Gardena)</a:t>
            </a:r>
            <a:endParaRPr lang="en-US" sz="2400" dirty="0">
              <a:solidFill>
                <a:srgbClr val="0070C0"/>
              </a:solidFill>
            </a:endParaRPr>
          </a:p>
          <a:p>
            <a:r>
              <a:rPr lang="en-US" sz="2400" dirty="0">
                <a:effectLst/>
              </a:rPr>
              <a:t> </a:t>
            </a:r>
          </a:p>
          <a:p>
            <a:endParaRPr lang="en-US" sz="2400" dirty="0">
              <a:effectLst/>
            </a:endParaRPr>
          </a:p>
          <a:p>
            <a:r>
              <a:rPr lang="en-US" sz="2400" dirty="0"/>
              <a:t>2</a:t>
            </a:r>
            <a:r>
              <a:rPr lang="en-US" sz="2400" dirty="0">
                <a:effectLst/>
              </a:rPr>
              <a:t>. Mine-resistant ambush-protected (MRAP) vehicles or armored personnel carriers </a:t>
            </a:r>
          </a:p>
          <a:p>
            <a:pPr marL="342900" indent="-342900">
              <a:buFont typeface="Arial" panose="020B0604020202020204" pitchFamily="34" charset="0"/>
              <a:buChar char="•"/>
            </a:pPr>
            <a:r>
              <a:rPr lang="en-US" sz="2400" dirty="0">
                <a:effectLst/>
              </a:rPr>
              <a:t>Bearcat Armored Rescue Vehicle</a:t>
            </a:r>
          </a:p>
          <a:p>
            <a:pPr marL="342900" indent="-342900">
              <a:buFont typeface="Arial" panose="020B0604020202020204" pitchFamily="34" charset="0"/>
              <a:buChar char="•"/>
            </a:pPr>
            <a:endParaRPr lang="en-US" sz="2400" dirty="0">
              <a:effectLst/>
            </a:endParaRPr>
          </a:p>
          <a:p>
            <a:r>
              <a:rPr lang="en-US" sz="2400" dirty="0">
                <a:effectLst/>
              </a:rPr>
              <a:t>5. Command and control vehicles that are either built or modified to facilitate the operational control and direction of public safety units </a:t>
            </a:r>
          </a:p>
          <a:p>
            <a:pPr marL="342900" indent="-342900">
              <a:buFont typeface="Arial" panose="020B0604020202020204" pitchFamily="34" charset="0"/>
              <a:buChar char="•"/>
            </a:pPr>
            <a:r>
              <a:rPr lang="en-US" sz="2400" dirty="0">
                <a:effectLst/>
              </a:rPr>
              <a:t>Mobile Command Post </a:t>
            </a:r>
          </a:p>
          <a:p>
            <a:pPr marL="342900" indent="-342900">
              <a:buFont typeface="Arial" panose="020B0604020202020204" pitchFamily="34" charset="0"/>
              <a:buChar char="•"/>
            </a:pPr>
            <a:r>
              <a:rPr lang="en-US" sz="2400" dirty="0">
                <a:effectLst/>
              </a:rPr>
              <a:t>Major Incident Response Vehicle (MIRV)</a:t>
            </a:r>
          </a:p>
          <a:p>
            <a:endParaRPr lang="en-US" sz="2400" dirty="0">
              <a:effectLst/>
            </a:endParaRPr>
          </a:p>
          <a:p>
            <a:r>
              <a:rPr lang="en-US" sz="2400" dirty="0">
                <a:effectLst/>
              </a:rPr>
              <a:t>7. Battering rams, slugs, and breaching apparatuses that are explosive in nature </a:t>
            </a:r>
          </a:p>
          <a:p>
            <a:pPr marL="342900" indent="-342900">
              <a:buFont typeface="Arial" panose="020B0604020202020204" pitchFamily="34" charset="0"/>
              <a:buChar char="•"/>
            </a:pPr>
            <a:r>
              <a:rPr lang="en-US" sz="2400" dirty="0">
                <a:effectLst/>
              </a:rPr>
              <a:t>Lock defeating / breaching shotgun rounds</a:t>
            </a:r>
          </a:p>
          <a:p>
            <a:pPr marL="342900" indent="-342900">
              <a:buFont typeface="Arial" panose="020B0604020202020204" pitchFamily="34" charset="0"/>
              <a:buChar char="•"/>
            </a:pPr>
            <a:r>
              <a:rPr lang="en-US" sz="2400" dirty="0"/>
              <a:t>Battering Rams</a:t>
            </a:r>
            <a:r>
              <a:rPr lang="en-US" sz="2400" dirty="0">
                <a:effectLst/>
              </a:rPr>
              <a:t> </a:t>
            </a:r>
          </a:p>
          <a:p>
            <a:endParaRPr lang="en-US" dirty="0"/>
          </a:p>
        </p:txBody>
      </p:sp>
    </p:spTree>
    <p:extLst>
      <p:ext uri="{BB962C8B-B14F-4D97-AF65-F5344CB8AC3E}">
        <p14:creationId xmlns:p14="http://schemas.microsoft.com/office/powerpoint/2010/main" val="32188910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41076F2-99B7-20E0-03D6-63184E6EAA08}"/>
              </a:ext>
            </a:extLst>
          </p:cNvPr>
          <p:cNvSpPr txBox="1"/>
          <p:nvPr/>
        </p:nvSpPr>
        <p:spPr>
          <a:xfrm>
            <a:off x="400050" y="385763"/>
            <a:ext cx="17491725" cy="6617196"/>
          </a:xfrm>
          <a:prstGeom prst="rect">
            <a:avLst/>
          </a:prstGeom>
          <a:noFill/>
        </p:spPr>
        <p:txBody>
          <a:bodyPr wrap="square" rtlCol="0">
            <a:spAutoFit/>
          </a:bodyPr>
          <a:lstStyle/>
          <a:p>
            <a:r>
              <a:rPr lang="en-US" sz="2400" dirty="0">
                <a:solidFill>
                  <a:srgbClr val="0070C0"/>
                </a:solidFill>
                <a:effectLst/>
              </a:rPr>
              <a:t>Military Equipment Categories (cont.): </a:t>
            </a:r>
          </a:p>
          <a:p>
            <a:endParaRPr lang="en-US" sz="2400" dirty="0">
              <a:effectLst/>
            </a:endParaRPr>
          </a:p>
          <a:p>
            <a:r>
              <a:rPr lang="en-US" sz="2200" dirty="0"/>
              <a:t>10</a:t>
            </a:r>
            <a:r>
              <a:rPr lang="en-US" sz="2200" dirty="0">
                <a:effectLst/>
              </a:rPr>
              <a:t>. </a:t>
            </a:r>
            <a:r>
              <a:rPr lang="en-US" sz="2200" b="0" i="0" u="none" strike="noStrike" dirty="0">
                <a:effectLst/>
              </a:rPr>
              <a:t>Specialized firearms and ammunition of less than .50 caliber</a:t>
            </a:r>
          </a:p>
          <a:p>
            <a:pPr marL="800100" lvl="1" indent="-342900">
              <a:buFont typeface="Arial" panose="020B0604020202020204" pitchFamily="34" charset="0"/>
              <a:buChar char="•"/>
            </a:pPr>
            <a:r>
              <a:rPr lang="en-US" sz="2200" dirty="0"/>
              <a:t>MP-5</a:t>
            </a:r>
          </a:p>
          <a:p>
            <a:pPr marL="800100" lvl="1" indent="-342900">
              <a:buFont typeface="Arial" panose="020B0604020202020204" pitchFamily="34" charset="0"/>
              <a:buChar char="•"/>
            </a:pPr>
            <a:r>
              <a:rPr lang="en-US" sz="2200" dirty="0">
                <a:effectLst/>
              </a:rPr>
              <a:t>M-4</a:t>
            </a:r>
          </a:p>
          <a:p>
            <a:pPr marL="800100" lvl="1" indent="-342900">
              <a:buFont typeface="Arial" panose="020B0604020202020204" pitchFamily="34" charset="0"/>
              <a:buChar char="•"/>
            </a:pPr>
            <a:r>
              <a:rPr lang="en-US" sz="2200" dirty="0"/>
              <a:t>M16</a:t>
            </a:r>
          </a:p>
          <a:p>
            <a:pPr marL="800100" lvl="1" indent="-342900">
              <a:buFont typeface="Arial" panose="020B0604020202020204" pitchFamily="34" charset="0"/>
              <a:buChar char="•"/>
            </a:pPr>
            <a:r>
              <a:rPr lang="en-US" sz="2200" dirty="0"/>
              <a:t>Remington 700</a:t>
            </a:r>
          </a:p>
          <a:p>
            <a:pPr marL="800100" lvl="1" indent="-342900">
              <a:buFont typeface="Arial" panose="020B0604020202020204" pitchFamily="34" charset="0"/>
              <a:buChar char="•"/>
            </a:pPr>
            <a:r>
              <a:rPr lang="en-US" sz="2200" dirty="0"/>
              <a:t>AR10</a:t>
            </a:r>
            <a:endParaRPr lang="en-US" sz="2200" dirty="0">
              <a:effectLst/>
            </a:endParaRPr>
          </a:p>
          <a:p>
            <a:endParaRPr lang="en-US" sz="2200" dirty="0">
              <a:effectLst/>
            </a:endParaRPr>
          </a:p>
          <a:p>
            <a:r>
              <a:rPr lang="en-US" sz="2200" dirty="0">
                <a:effectLst/>
              </a:rPr>
              <a:t>12. Flashbangs and explosive breaching tools, “tear gas,” and “pepper balls,” </a:t>
            </a:r>
          </a:p>
          <a:p>
            <a:r>
              <a:rPr lang="en-US" sz="2200" dirty="0">
                <a:effectLst/>
              </a:rPr>
              <a:t>(Excludes standard handheld pepper spray) </a:t>
            </a:r>
            <a:endParaRPr lang="en-US" sz="2200" dirty="0"/>
          </a:p>
          <a:p>
            <a:pPr marL="800100" lvl="1" indent="-342900">
              <a:buFont typeface="Arial" panose="020B0604020202020204" pitchFamily="34" charset="0"/>
              <a:buChar char="•"/>
            </a:pPr>
            <a:r>
              <a:rPr lang="en-US" sz="2200" dirty="0">
                <a:effectLst/>
              </a:rPr>
              <a:t>Flashbang Diversionary Devices </a:t>
            </a:r>
          </a:p>
          <a:p>
            <a:pPr marL="800100" lvl="1" indent="-342900">
              <a:buFont typeface="Arial" panose="020B0604020202020204" pitchFamily="34" charset="0"/>
              <a:buChar char="•"/>
            </a:pPr>
            <a:r>
              <a:rPr lang="en-US" sz="2200" dirty="0">
                <a:effectLst/>
              </a:rPr>
              <a:t>Chemical Agents (CS &amp; OC) </a:t>
            </a:r>
          </a:p>
          <a:p>
            <a:pPr marL="800100" lvl="1" indent="-342900">
              <a:buFont typeface="Arial" panose="020B0604020202020204" pitchFamily="34" charset="0"/>
              <a:buChar char="•"/>
            </a:pPr>
            <a:r>
              <a:rPr lang="en-US" sz="2200" dirty="0" err="1">
                <a:effectLst/>
              </a:rPr>
              <a:t>Pepperball</a:t>
            </a:r>
            <a:r>
              <a:rPr lang="en-US" sz="2200" dirty="0">
                <a:effectLst/>
              </a:rPr>
              <a:t> Launcher and rounds </a:t>
            </a:r>
          </a:p>
          <a:p>
            <a:endParaRPr lang="en-US" sz="2200" dirty="0">
              <a:effectLst/>
            </a:endParaRPr>
          </a:p>
          <a:p>
            <a:r>
              <a:rPr lang="en-US" sz="2200" dirty="0">
                <a:effectLst/>
              </a:rPr>
              <a:t>14. Projectile launch platforms and associated munitions </a:t>
            </a:r>
          </a:p>
          <a:p>
            <a:pPr marL="800100" lvl="1" indent="-342900">
              <a:buFont typeface="Arial" panose="020B0604020202020204" pitchFamily="34" charset="0"/>
              <a:buChar char="•"/>
            </a:pPr>
            <a:r>
              <a:rPr lang="en-US" sz="2200" dirty="0">
                <a:effectLst/>
              </a:rPr>
              <a:t>40mm launchers (both single and multi-launchers) </a:t>
            </a:r>
          </a:p>
          <a:p>
            <a:pPr marL="800100" lvl="1" indent="-342900">
              <a:buFont typeface="Arial" panose="020B0604020202020204" pitchFamily="34" charset="0"/>
              <a:buChar char="•"/>
            </a:pPr>
            <a:r>
              <a:rPr lang="en-US" sz="2200" dirty="0">
                <a:effectLst/>
              </a:rPr>
              <a:t>40mm impact munitions</a:t>
            </a:r>
            <a:br>
              <a:rPr lang="en-US" sz="2400" dirty="0">
                <a:solidFill>
                  <a:srgbClr val="4C6D99"/>
                </a:solidFill>
                <a:effectLst/>
              </a:rPr>
            </a:br>
            <a:endParaRPr lang="en-US" sz="2400" dirty="0"/>
          </a:p>
        </p:txBody>
      </p:sp>
    </p:spTree>
    <p:extLst>
      <p:ext uri="{BB962C8B-B14F-4D97-AF65-F5344CB8AC3E}">
        <p14:creationId xmlns:p14="http://schemas.microsoft.com/office/powerpoint/2010/main" val="37291887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D04A838-76C1-4087-8DA7-3FA02F4143BC}"/>
              </a:ext>
            </a:extLst>
          </p:cNvPr>
          <p:cNvSpPr txBox="1"/>
          <p:nvPr/>
        </p:nvSpPr>
        <p:spPr>
          <a:xfrm>
            <a:off x="531631" y="501445"/>
            <a:ext cx="9122735" cy="5001369"/>
          </a:xfrm>
          <a:prstGeom prst="rect">
            <a:avLst/>
          </a:prstGeom>
          <a:noFill/>
        </p:spPr>
        <p:txBody>
          <a:bodyPr wrap="square">
            <a:spAutoFit/>
          </a:bodyPr>
          <a:lstStyle/>
          <a:p>
            <a:pPr algn="ctr"/>
            <a:r>
              <a:rPr lang="en-US" sz="2400" b="1" dirty="0">
                <a:solidFill>
                  <a:srgbClr val="0070C0"/>
                </a:solidFill>
                <a:ea typeface="Arial" panose="020B0604020202020204" pitchFamily="34" charset="0"/>
              </a:rPr>
              <a:t>Coordination With Other Law Enforcement Jurisdictions</a:t>
            </a:r>
            <a:endParaRPr lang="en-US" sz="2400" dirty="0">
              <a:ea typeface="Arial" panose="020B0604020202020204" pitchFamily="34" charset="0"/>
              <a:cs typeface="Times New Roman" panose="02020603050405020304" pitchFamily="18" charset="0"/>
            </a:endParaRPr>
          </a:p>
          <a:p>
            <a:endParaRPr lang="en-US" dirty="0">
              <a:ea typeface="Arial" panose="020B0604020202020204" pitchFamily="34" charset="0"/>
              <a:cs typeface="Times New Roman" panose="02020603050405020304" pitchFamily="18" charset="0"/>
            </a:endParaRPr>
          </a:p>
          <a:p>
            <a:endParaRPr lang="en-US" sz="2000" dirty="0">
              <a:ea typeface="Arial" panose="020B0604020202020204" pitchFamily="34" charset="0"/>
              <a:cs typeface="Times New Roman" panose="02020603050405020304" pitchFamily="18" charset="0"/>
            </a:endParaRPr>
          </a:p>
          <a:p>
            <a:r>
              <a:rPr lang="en-US" sz="2000" dirty="0">
                <a:ea typeface="Calibri" panose="020F0502020204030204" pitchFamily="34" charset="0"/>
                <a:cs typeface="Times New Roman" panose="02020603050405020304" pitchFamily="18" charset="0"/>
              </a:rPr>
              <a:t>Assembly Bill 481 requires that collaboration with other law enforcement agencies, as it relates to military equipment, also be addressed in the policy. </a:t>
            </a:r>
          </a:p>
          <a:p>
            <a:endParaRPr lang="en-US" sz="2000" dirty="0">
              <a:ea typeface="Calibri" panose="020F0502020204030204" pitchFamily="34" charset="0"/>
              <a:cs typeface="Times New Roman" panose="02020603050405020304" pitchFamily="18" charset="0"/>
            </a:endParaRPr>
          </a:p>
          <a:p>
            <a:pPr marL="285737" indent="-285737">
              <a:buFont typeface="Arial" panose="020B0604020202020204" pitchFamily="34" charset="0"/>
              <a:buChar char="•"/>
            </a:pPr>
            <a:r>
              <a:rPr lang="en-US" sz="2000" dirty="0">
                <a:ea typeface="Calibri" panose="020F0502020204030204" pitchFamily="34" charset="0"/>
                <a:cs typeface="Times New Roman" panose="02020603050405020304" pitchFamily="18" charset="0"/>
              </a:rPr>
              <a:t>The Gardena Police Department has established relationships with regional police departments for purposes of mutual aid and response to critical incidents:</a:t>
            </a:r>
          </a:p>
          <a:p>
            <a:endParaRPr lang="en-US" sz="2000" dirty="0">
              <a:ea typeface="Calibri" panose="020F0502020204030204" pitchFamily="34" charset="0"/>
              <a:cs typeface="Times New Roman" panose="02020603050405020304" pitchFamily="18" charset="0"/>
            </a:endParaRPr>
          </a:p>
          <a:p>
            <a:pPr marL="742913" lvl="1" indent="-285737">
              <a:buFont typeface="Arial" panose="020B0604020202020204" pitchFamily="34" charset="0"/>
              <a:buChar char="•"/>
            </a:pPr>
            <a:r>
              <a:rPr lang="en-US" sz="2000" dirty="0">
                <a:ea typeface="Calibri" panose="020F0502020204030204" pitchFamily="34" charset="0"/>
                <a:cs typeface="Times New Roman" panose="02020603050405020304" pitchFamily="18" charset="0"/>
              </a:rPr>
              <a:t>Mutual Aid Group G (South Bay Cities)</a:t>
            </a:r>
          </a:p>
          <a:p>
            <a:pPr marL="742913" lvl="1" indent="-285737">
              <a:buFont typeface="Arial" panose="020B0604020202020204" pitchFamily="34" charset="0"/>
              <a:buChar char="•"/>
            </a:pPr>
            <a:r>
              <a:rPr lang="en-US" sz="2000" dirty="0">
                <a:ea typeface="Calibri" panose="020F0502020204030204" pitchFamily="34" charset="0"/>
                <a:cs typeface="Times New Roman" panose="02020603050405020304" pitchFamily="18" charset="0"/>
              </a:rPr>
              <a:t>Regional partners (LAPD, LA Sheriffs, CHP)</a:t>
            </a:r>
          </a:p>
          <a:p>
            <a:pPr marL="742913" lvl="1" indent="-285737">
              <a:buFont typeface="Arial" panose="020B0604020202020204" pitchFamily="34" charset="0"/>
              <a:buChar char="•"/>
            </a:pPr>
            <a:endParaRPr lang="en-US" dirty="0">
              <a:ea typeface="Calibri" panose="020F0502020204030204" pitchFamily="34" charset="0"/>
              <a:cs typeface="Times New Roman" panose="02020603050405020304" pitchFamily="18" charset="0"/>
            </a:endParaRPr>
          </a:p>
          <a:p>
            <a:pPr lvl="1"/>
            <a:endParaRPr lang="en-US" dirty="0">
              <a:ea typeface="Calibri" panose="020F0502020204030204" pitchFamily="34" charset="0"/>
              <a:cs typeface="Times New Roman" panose="02020603050405020304" pitchFamily="18" charset="0"/>
            </a:endParaRPr>
          </a:p>
          <a:p>
            <a:pPr marL="285737" indent="-285737">
              <a:buFont typeface="Arial" panose="020B0604020202020204" pitchFamily="34" charset="0"/>
              <a:buChar char="•"/>
            </a:pPr>
            <a:endParaRPr lang="en-US" sz="1600" dirty="0">
              <a:ea typeface="Calibri" panose="020F0502020204030204" pitchFamily="34" charset="0"/>
              <a:cs typeface="Times New Roman" panose="02020603050405020304" pitchFamily="18" charset="0"/>
            </a:endParaRPr>
          </a:p>
          <a:p>
            <a:endParaRPr lang="en-US" sz="1600" dirty="0">
              <a:ea typeface="Arial" panose="020B0604020202020204" pitchFamily="34" charset="0"/>
            </a:endParaRPr>
          </a:p>
          <a:p>
            <a:r>
              <a:rPr lang="en-US" sz="1100" spc="-5" dirty="0">
                <a:latin typeface="Arial" panose="020B0604020202020204" pitchFamily="34" charset="0"/>
                <a:ea typeface="Arial" panose="020B0604020202020204" pitchFamily="34" charset="0"/>
              </a:rPr>
              <a:t> </a:t>
            </a:r>
            <a:endParaRPr lang="en-US" dirty="0"/>
          </a:p>
        </p:txBody>
      </p:sp>
    </p:spTree>
    <p:extLst>
      <p:ext uri="{BB962C8B-B14F-4D97-AF65-F5344CB8AC3E}">
        <p14:creationId xmlns:p14="http://schemas.microsoft.com/office/powerpoint/2010/main" val="14843172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D04A838-76C1-4087-8DA7-3FA02F4143BC}"/>
              </a:ext>
            </a:extLst>
          </p:cNvPr>
          <p:cNvSpPr txBox="1"/>
          <p:nvPr/>
        </p:nvSpPr>
        <p:spPr>
          <a:xfrm>
            <a:off x="421667" y="115932"/>
            <a:ext cx="9122735" cy="6555641"/>
          </a:xfrm>
          <a:prstGeom prst="rect">
            <a:avLst/>
          </a:prstGeom>
          <a:noFill/>
        </p:spPr>
        <p:txBody>
          <a:bodyPr wrap="square">
            <a:spAutoFit/>
          </a:bodyPr>
          <a:lstStyle/>
          <a:p>
            <a:pPr algn="ctr"/>
            <a:r>
              <a:rPr lang="en-US" sz="2400" b="1" dirty="0">
                <a:solidFill>
                  <a:srgbClr val="0070C0"/>
                </a:solidFill>
                <a:ea typeface="Arial" panose="020B0604020202020204" pitchFamily="34" charset="0"/>
              </a:rPr>
              <a:t>Why Do We Need This Equipment?</a:t>
            </a:r>
          </a:p>
          <a:p>
            <a:pPr algn="ctr"/>
            <a:endParaRPr lang="en-US" b="1" dirty="0">
              <a:solidFill>
                <a:srgbClr val="0070C0"/>
              </a:solidFill>
              <a:ea typeface="Arial" panose="020B0604020202020204" pitchFamily="34" charset="0"/>
              <a:cs typeface="Times New Roman" panose="02020603050405020304" pitchFamily="18" charset="0"/>
            </a:endParaRPr>
          </a:p>
          <a:p>
            <a:pPr marL="342882" indent="-342882">
              <a:buFont typeface="Arial" panose="020B0604020202020204" pitchFamily="34" charset="0"/>
              <a:buChar char="•"/>
            </a:pPr>
            <a:r>
              <a:rPr lang="en-US" dirty="0">
                <a:ea typeface="Arial" panose="020B0604020202020204" pitchFamily="34" charset="0"/>
                <a:cs typeface="Times New Roman" panose="02020603050405020304" pitchFamily="18" charset="0"/>
              </a:rPr>
              <a:t>Progressive modern day full-service Police Department</a:t>
            </a:r>
          </a:p>
          <a:p>
            <a:pPr marL="800060" lvl="1" indent="-342882">
              <a:buFont typeface="Arial" panose="020B0604020202020204" pitchFamily="34" charset="0"/>
              <a:buChar char="•"/>
            </a:pPr>
            <a:r>
              <a:rPr lang="en-US" dirty="0">
                <a:ea typeface="Arial" panose="020B0604020202020204" pitchFamily="34" charset="0"/>
                <a:cs typeface="Times New Roman" panose="02020603050405020304" pitchFamily="18" charset="0"/>
              </a:rPr>
              <a:t>These tools are industry standard</a:t>
            </a:r>
          </a:p>
          <a:p>
            <a:pPr marL="342882" indent="-342882">
              <a:buFont typeface="Arial" panose="020B0604020202020204" pitchFamily="34" charset="0"/>
              <a:buChar char="•"/>
            </a:pPr>
            <a:endParaRPr lang="en-US" dirty="0">
              <a:ea typeface="Arial" panose="020B0604020202020204" pitchFamily="34" charset="0"/>
              <a:cs typeface="Times New Roman" panose="02020603050405020304" pitchFamily="18" charset="0"/>
            </a:endParaRPr>
          </a:p>
          <a:p>
            <a:pPr marL="342882" indent="-342882">
              <a:buFont typeface="Arial" panose="020B0604020202020204" pitchFamily="34" charset="0"/>
              <a:buChar char="•"/>
            </a:pPr>
            <a:r>
              <a:rPr lang="en-US" dirty="0">
                <a:ea typeface="Arial" panose="020B0604020202020204" pitchFamily="34" charset="0"/>
                <a:cs typeface="Times New Roman" panose="02020603050405020304" pitchFamily="18" charset="0"/>
              </a:rPr>
              <a:t>Provides less lethal and de-escalation options</a:t>
            </a:r>
          </a:p>
          <a:p>
            <a:pPr marL="800060" lvl="1" indent="-342882">
              <a:buFont typeface="Arial" panose="020B0604020202020204" pitchFamily="34" charset="0"/>
              <a:buChar char="•"/>
            </a:pPr>
            <a:r>
              <a:rPr lang="en-US" dirty="0">
                <a:ea typeface="Arial" panose="020B0604020202020204" pitchFamily="34" charset="0"/>
                <a:cs typeface="Times New Roman" panose="02020603050405020304" pitchFamily="18" charset="0"/>
              </a:rPr>
              <a:t>Geared towards avoiding lethal encounters</a:t>
            </a:r>
          </a:p>
          <a:p>
            <a:pPr marL="800060" lvl="1" indent="-342882">
              <a:buFont typeface="Arial" panose="020B0604020202020204" pitchFamily="34" charset="0"/>
              <a:buChar char="•"/>
            </a:pPr>
            <a:endParaRPr lang="en-US" dirty="0">
              <a:ea typeface="Arial" panose="020B0604020202020204" pitchFamily="34" charset="0"/>
              <a:cs typeface="Times New Roman" panose="02020603050405020304" pitchFamily="18" charset="0"/>
            </a:endParaRPr>
          </a:p>
          <a:p>
            <a:pPr marL="342882" indent="-342882">
              <a:buFont typeface="Arial" panose="020B0604020202020204" pitchFamily="34" charset="0"/>
              <a:buChar char="•"/>
            </a:pPr>
            <a:r>
              <a:rPr lang="en-US" dirty="0">
                <a:ea typeface="Arial" panose="020B0604020202020204" pitchFamily="34" charset="0"/>
                <a:cs typeface="Times New Roman" panose="02020603050405020304" pitchFamily="18" charset="0"/>
              </a:rPr>
              <a:t>Provides strategic and tactical advantages</a:t>
            </a:r>
          </a:p>
          <a:p>
            <a:pPr marL="342882" indent="-342882">
              <a:buFont typeface="Arial" panose="020B0604020202020204" pitchFamily="34" charset="0"/>
              <a:buChar char="•"/>
            </a:pPr>
            <a:endParaRPr lang="en-US" dirty="0">
              <a:ea typeface="Arial" panose="020B0604020202020204" pitchFamily="34" charset="0"/>
              <a:cs typeface="Times New Roman" panose="02020603050405020304" pitchFamily="18" charset="0"/>
            </a:endParaRPr>
          </a:p>
          <a:p>
            <a:pPr marL="342882" indent="-342882">
              <a:buFont typeface="Arial" panose="020B0604020202020204" pitchFamily="34" charset="0"/>
              <a:buChar char="•"/>
            </a:pPr>
            <a:r>
              <a:rPr lang="en-US" dirty="0">
                <a:ea typeface="Arial" panose="020B0604020202020204" pitchFamily="34" charset="0"/>
                <a:cs typeface="Times New Roman" panose="02020603050405020304" pitchFamily="18" charset="0"/>
              </a:rPr>
              <a:t>Emergency preparedness </a:t>
            </a:r>
          </a:p>
          <a:p>
            <a:pPr marL="800060" lvl="1" indent="-342882">
              <a:buFont typeface="Arial" panose="020B0604020202020204" pitchFamily="34" charset="0"/>
              <a:buChar char="•"/>
            </a:pPr>
            <a:r>
              <a:rPr lang="en-US" dirty="0">
                <a:ea typeface="Arial" panose="020B0604020202020204" pitchFamily="34" charset="0"/>
                <a:cs typeface="Times New Roman" panose="02020603050405020304" pitchFamily="18" charset="0"/>
              </a:rPr>
              <a:t>Policing a densely populated metropolitan area</a:t>
            </a:r>
          </a:p>
          <a:p>
            <a:pPr marL="800060" lvl="1" indent="-342882">
              <a:buFont typeface="Arial" panose="020B0604020202020204" pitchFamily="34" charset="0"/>
              <a:buChar char="•"/>
            </a:pPr>
            <a:r>
              <a:rPr lang="en-US" dirty="0">
                <a:ea typeface="Arial" panose="020B0604020202020204" pitchFamily="34" charset="0"/>
                <a:cs typeface="Times New Roman" panose="02020603050405020304" pitchFamily="18" charset="0"/>
              </a:rPr>
              <a:t>Regional / Statewide footprint / high profile targets </a:t>
            </a:r>
            <a:endParaRPr lang="en-US" dirty="0">
              <a:highlight>
                <a:srgbClr val="FFFF00"/>
              </a:highlight>
              <a:ea typeface="Arial" panose="020B0604020202020204" pitchFamily="34" charset="0"/>
              <a:cs typeface="Times New Roman" panose="02020603050405020304" pitchFamily="18" charset="0"/>
            </a:endParaRPr>
          </a:p>
          <a:p>
            <a:pPr marL="800060" lvl="1" indent="-342882">
              <a:buFont typeface="Arial" panose="020B0604020202020204" pitchFamily="34" charset="0"/>
              <a:buChar char="•"/>
            </a:pPr>
            <a:endParaRPr lang="en-US" dirty="0">
              <a:ea typeface="Arial" panose="020B0604020202020204" pitchFamily="34" charset="0"/>
              <a:cs typeface="Times New Roman" panose="02020603050405020304" pitchFamily="18" charset="0"/>
            </a:endParaRPr>
          </a:p>
          <a:p>
            <a:pPr marL="342882" indent="-342882">
              <a:buFont typeface="Arial" panose="020B0604020202020204" pitchFamily="34" charset="0"/>
              <a:buChar char="•"/>
            </a:pPr>
            <a:r>
              <a:rPr lang="en-US" dirty="0">
                <a:ea typeface="Arial" panose="020B0604020202020204" pitchFamily="34" charset="0"/>
                <a:cs typeface="Times New Roman" panose="02020603050405020304" pitchFamily="18" charset="0"/>
              </a:rPr>
              <a:t>Effectiveness and efficiency</a:t>
            </a:r>
          </a:p>
          <a:p>
            <a:pPr marL="800060" lvl="1" indent="-342882">
              <a:buFont typeface="Arial" panose="020B0604020202020204" pitchFamily="34" charset="0"/>
              <a:buChar char="•"/>
            </a:pPr>
            <a:r>
              <a:rPr lang="en-US" dirty="0">
                <a:ea typeface="Arial" panose="020B0604020202020204" pitchFamily="34" charset="0"/>
                <a:cs typeface="Times New Roman" panose="02020603050405020304" pitchFamily="18" charset="0"/>
              </a:rPr>
              <a:t>Workforce multiplier</a:t>
            </a:r>
          </a:p>
          <a:p>
            <a:pPr marL="800060" lvl="1" indent="-342882">
              <a:buFont typeface="Arial" panose="020B0604020202020204" pitchFamily="34" charset="0"/>
              <a:buChar char="•"/>
            </a:pPr>
            <a:r>
              <a:rPr lang="en-US" dirty="0">
                <a:ea typeface="Arial" panose="020B0604020202020204" pitchFamily="34" charset="0"/>
                <a:cs typeface="Times New Roman" panose="02020603050405020304" pitchFamily="18" charset="0"/>
              </a:rPr>
              <a:t>Safety </a:t>
            </a:r>
          </a:p>
          <a:p>
            <a:pPr marL="342882" indent="-342882">
              <a:buFont typeface="Arial" panose="020B0604020202020204" pitchFamily="34" charset="0"/>
              <a:buChar char="•"/>
            </a:pPr>
            <a:endParaRPr lang="en-US" dirty="0">
              <a:ea typeface="Arial" panose="020B0604020202020204" pitchFamily="34" charset="0"/>
              <a:cs typeface="Times New Roman" panose="02020603050405020304" pitchFamily="18" charset="0"/>
            </a:endParaRPr>
          </a:p>
          <a:p>
            <a:pPr marL="342882" indent="-342882">
              <a:buFont typeface="Arial" panose="020B0604020202020204" pitchFamily="34" charset="0"/>
              <a:buChar char="•"/>
            </a:pPr>
            <a:r>
              <a:rPr lang="en-US" dirty="0">
                <a:ea typeface="Arial" panose="020B0604020202020204" pitchFamily="34" charset="0"/>
                <a:cs typeface="Times New Roman" panose="02020603050405020304" pitchFamily="18" charset="0"/>
              </a:rPr>
              <a:t>Critical incident response </a:t>
            </a:r>
          </a:p>
          <a:p>
            <a:pPr marL="800060" lvl="1" indent="-342882">
              <a:buFont typeface="Arial" panose="020B0604020202020204" pitchFamily="34" charset="0"/>
              <a:buChar char="•"/>
            </a:pPr>
            <a:r>
              <a:rPr lang="en-US" dirty="0">
                <a:ea typeface="Arial" panose="020B0604020202020204" pitchFamily="34" charset="0"/>
                <a:cs typeface="Times New Roman" panose="02020603050405020304" pitchFamily="18" charset="0"/>
              </a:rPr>
              <a:t>Active shooter / mass casualty incidents </a:t>
            </a:r>
          </a:p>
          <a:p>
            <a:pPr marL="800060" lvl="1" indent="-342882">
              <a:buFont typeface="Arial" panose="020B0604020202020204" pitchFamily="34" charset="0"/>
              <a:buChar char="•"/>
            </a:pPr>
            <a:r>
              <a:rPr lang="en-US" dirty="0">
                <a:ea typeface="Arial" panose="020B0604020202020204" pitchFamily="34" charset="0"/>
                <a:cs typeface="Times New Roman" panose="02020603050405020304" pitchFamily="18" charset="0"/>
              </a:rPr>
              <a:t>High risk operations / apprehend and arrest violent dangerous suspects</a:t>
            </a:r>
          </a:p>
          <a:p>
            <a:pPr marL="800060" lvl="1" indent="-342882">
              <a:buFont typeface="Arial" panose="020B0604020202020204" pitchFamily="34" charset="0"/>
              <a:buChar char="•"/>
            </a:pPr>
            <a:r>
              <a:rPr lang="en-US" dirty="0">
                <a:ea typeface="Arial" panose="020B0604020202020204" pitchFamily="34" charset="0"/>
                <a:cs typeface="Times New Roman" panose="02020603050405020304" pitchFamily="18" charset="0"/>
              </a:rPr>
              <a:t>Violent encounters</a:t>
            </a:r>
          </a:p>
          <a:p>
            <a:r>
              <a:rPr lang="en-US" spc="-5" dirty="0">
                <a:latin typeface="Arial" panose="020B0604020202020204" pitchFamily="34" charset="0"/>
                <a:ea typeface="Arial" panose="020B0604020202020204" pitchFamily="34" charset="0"/>
              </a:rPr>
              <a:t> </a:t>
            </a:r>
            <a:endParaRPr lang="en-US" dirty="0"/>
          </a:p>
        </p:txBody>
      </p:sp>
    </p:spTree>
    <p:extLst>
      <p:ext uri="{BB962C8B-B14F-4D97-AF65-F5344CB8AC3E}">
        <p14:creationId xmlns:p14="http://schemas.microsoft.com/office/powerpoint/2010/main" val="34197689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E1D1461-C267-44DF-AA50-9FBF008FC862}"/>
              </a:ext>
            </a:extLst>
          </p:cNvPr>
          <p:cNvSpPr txBox="1"/>
          <p:nvPr/>
        </p:nvSpPr>
        <p:spPr>
          <a:xfrm>
            <a:off x="688874" y="679430"/>
            <a:ext cx="9269337" cy="6432530"/>
          </a:xfrm>
          <a:prstGeom prst="rect">
            <a:avLst/>
          </a:prstGeom>
          <a:noFill/>
        </p:spPr>
        <p:txBody>
          <a:bodyPr wrap="square">
            <a:spAutoFit/>
          </a:bodyPr>
          <a:lstStyle/>
          <a:p>
            <a:pPr algn="ctr"/>
            <a:r>
              <a:rPr lang="en-US" sz="3600" dirty="0">
                <a:solidFill>
                  <a:srgbClr val="0070C0"/>
                </a:solidFill>
              </a:rPr>
              <a:t>2024 Annual Report</a:t>
            </a:r>
          </a:p>
          <a:p>
            <a:endParaRPr lang="en-US" dirty="0"/>
          </a:p>
          <a:p>
            <a:pPr marL="285750" indent="-285750">
              <a:buFont typeface="Arial" panose="020B0604020202020204" pitchFamily="34" charset="0"/>
              <a:buChar char="•"/>
            </a:pPr>
            <a:r>
              <a:rPr lang="en-US" sz="2000" dirty="0" err="1"/>
              <a:t>Lenco</a:t>
            </a:r>
            <a:r>
              <a:rPr lang="en-US" sz="2000" dirty="0"/>
              <a:t> Bearcat – 32 operations (4 live scenarios, 28 training scenarios) that consisted of transporting SWAT operators to/from locations</a:t>
            </a:r>
          </a:p>
          <a:p>
            <a:pPr marL="285750" indent="-285750">
              <a:buFont typeface="Arial" panose="020B0604020202020204" pitchFamily="34" charset="0"/>
              <a:buChar char="•"/>
            </a:pPr>
            <a:r>
              <a:rPr lang="en-US" sz="2000" dirty="0"/>
              <a:t>MIRV – 32 operations, used in conjunction with the Bearcat</a:t>
            </a:r>
          </a:p>
          <a:p>
            <a:pPr marL="285750" indent="-285750">
              <a:buFont typeface="Arial" panose="020B0604020202020204" pitchFamily="34" charset="0"/>
              <a:buChar char="•"/>
            </a:pPr>
            <a:r>
              <a:rPr lang="en-US" sz="2000" dirty="0"/>
              <a:t>Mobile Command Center Recreational Vehicle – 8 operations including search warrant command post, 4</a:t>
            </a:r>
            <a:r>
              <a:rPr lang="en-US" sz="2000" baseline="30000" dirty="0"/>
              <a:t>th</a:t>
            </a:r>
            <a:r>
              <a:rPr lang="en-US" sz="2000" dirty="0"/>
              <a:t> of July Firework Show, National Night Out, Gardena Jazz Festival</a:t>
            </a:r>
          </a:p>
          <a:p>
            <a:pPr marL="285750" indent="-285750">
              <a:buFont typeface="Arial" panose="020B0604020202020204" pitchFamily="34" charset="0"/>
              <a:buChar char="•"/>
            </a:pPr>
            <a:r>
              <a:rPr lang="en-US" sz="2000" dirty="0"/>
              <a:t>40mm Launcher – used during four live scenarios</a:t>
            </a:r>
          </a:p>
          <a:p>
            <a:pPr marL="285750" indent="-285750">
              <a:buFont typeface="Arial" panose="020B0604020202020204" pitchFamily="34" charset="0"/>
              <a:buChar char="•"/>
            </a:pPr>
            <a:r>
              <a:rPr lang="en-US" sz="2000" dirty="0"/>
              <a:t>Winchester .223 – used during 23 training sessions</a:t>
            </a:r>
          </a:p>
          <a:p>
            <a:pPr marL="285750" indent="-285750">
              <a:buFont typeface="Arial" panose="020B0604020202020204" pitchFamily="34" charset="0"/>
              <a:buChar char="•"/>
            </a:pPr>
            <a:r>
              <a:rPr lang="en-US" sz="2000" dirty="0"/>
              <a:t>Winchester 5.56mm – used during 23 training sessions and Department qualifications</a:t>
            </a:r>
          </a:p>
          <a:p>
            <a:pPr marL="285750" indent="-285750">
              <a:buFont typeface="Arial" panose="020B0604020202020204" pitchFamily="34" charset="0"/>
              <a:buChar char="•"/>
            </a:pPr>
            <a:r>
              <a:rPr lang="en-US" sz="2000" dirty="0"/>
              <a:t>Winchester Ranger 9mm - used during 23 training sessions and Department qualifications</a:t>
            </a:r>
          </a:p>
          <a:p>
            <a:endParaRPr lang="en-US" sz="2800" dirty="0"/>
          </a:p>
          <a:p>
            <a:endParaRPr lang="en-US" dirty="0"/>
          </a:p>
          <a:p>
            <a:pPr marL="342900" indent="-342900">
              <a:buFont typeface="+mj-lt"/>
              <a:buAutoNum type="arabicPeriod"/>
            </a:pPr>
            <a:endParaRPr lang="en-US" dirty="0"/>
          </a:p>
          <a:p>
            <a:pPr marL="342900" indent="-342900">
              <a:buFont typeface="+mj-lt"/>
              <a:buAutoNum type="arabicPeriod"/>
            </a:pPr>
            <a:endParaRPr lang="en-US" dirty="0"/>
          </a:p>
          <a:p>
            <a:endParaRPr lang="en-US" dirty="0"/>
          </a:p>
          <a:p>
            <a:endParaRPr lang="en-US" dirty="0"/>
          </a:p>
        </p:txBody>
      </p:sp>
    </p:spTree>
    <p:extLst>
      <p:ext uri="{BB962C8B-B14F-4D97-AF65-F5344CB8AC3E}">
        <p14:creationId xmlns:p14="http://schemas.microsoft.com/office/powerpoint/2010/main" val="41341538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E1D1461-C267-44DF-AA50-9FBF008FC862}"/>
              </a:ext>
            </a:extLst>
          </p:cNvPr>
          <p:cNvSpPr txBox="1"/>
          <p:nvPr/>
        </p:nvSpPr>
        <p:spPr>
          <a:xfrm>
            <a:off x="688874" y="679430"/>
            <a:ext cx="9269337" cy="8217634"/>
          </a:xfrm>
          <a:prstGeom prst="rect">
            <a:avLst/>
          </a:prstGeom>
          <a:noFill/>
        </p:spPr>
        <p:txBody>
          <a:bodyPr wrap="square">
            <a:spAutoFit/>
          </a:bodyPr>
          <a:lstStyle/>
          <a:p>
            <a:pPr algn="ctr"/>
            <a:r>
              <a:rPr lang="en-US" sz="3600" dirty="0">
                <a:solidFill>
                  <a:srgbClr val="0070C0"/>
                </a:solidFill>
              </a:rPr>
              <a:t>2024 Annual Report</a:t>
            </a:r>
          </a:p>
          <a:p>
            <a:endParaRPr lang="en-US" dirty="0"/>
          </a:p>
          <a:p>
            <a:pPr marL="285750" indent="-285750">
              <a:buFont typeface="Arial" panose="020B0604020202020204" pitchFamily="34" charset="0"/>
              <a:buChar char="•"/>
            </a:pPr>
            <a:r>
              <a:rPr lang="en-US" sz="2000" dirty="0"/>
              <a:t>Remington 870 Magnum 12 Gauge Shot Lock – used during 4 live operations</a:t>
            </a:r>
          </a:p>
          <a:p>
            <a:pPr marL="285750" indent="-285750">
              <a:buFont typeface="Arial" panose="020B0604020202020204" pitchFamily="34" charset="0"/>
              <a:buChar char="•"/>
            </a:pPr>
            <a:r>
              <a:rPr lang="en-US" sz="2000" dirty="0"/>
              <a:t>MP-5 Select Firearm – used during 23 training scenarios</a:t>
            </a:r>
          </a:p>
          <a:p>
            <a:pPr marL="285750" indent="-285750">
              <a:buFont typeface="Arial" panose="020B0604020202020204" pitchFamily="34" charset="0"/>
              <a:buChar char="•"/>
            </a:pPr>
            <a:r>
              <a:rPr lang="en-US" sz="2000" dirty="0"/>
              <a:t>Daniel Defense V7S Short Barrel Rifle – used during 23 training scenarios</a:t>
            </a:r>
          </a:p>
          <a:p>
            <a:pPr marL="285750" indent="-285750">
              <a:buFont typeface="Arial" panose="020B0604020202020204" pitchFamily="34" charset="0"/>
              <a:buChar char="•"/>
            </a:pPr>
            <a:r>
              <a:rPr lang="en-US" sz="2000" dirty="0"/>
              <a:t>Remington AR10 .308 – used in 1 live operation</a:t>
            </a:r>
          </a:p>
          <a:p>
            <a:pPr marL="285750" indent="-285750">
              <a:buFont typeface="Arial" panose="020B0604020202020204" pitchFamily="34" charset="0"/>
              <a:buChar char="•"/>
            </a:pPr>
            <a:r>
              <a:rPr lang="en-US" sz="2000" dirty="0"/>
              <a:t>Low Roll Distraction Device – used during 4 live operations and 23 training scenarios</a:t>
            </a:r>
          </a:p>
          <a:p>
            <a:pPr marL="285750" indent="-285750">
              <a:buFont typeface="Arial" panose="020B0604020202020204" pitchFamily="34" charset="0"/>
              <a:buChar char="•"/>
            </a:pPr>
            <a:r>
              <a:rPr lang="en-US" sz="2000" dirty="0"/>
              <a:t>Battering Ram – used during 4 live operations</a:t>
            </a:r>
          </a:p>
          <a:p>
            <a:pPr marL="285750" indent="-285750">
              <a:buFont typeface="Arial" panose="020B0604020202020204" pitchFamily="34" charset="0"/>
              <a:buChar char="•"/>
            </a:pPr>
            <a:r>
              <a:rPr lang="en-US" sz="2000" dirty="0"/>
              <a:t>Battery-operated combination Tool by Ogura – used in 3 training scenarios</a:t>
            </a:r>
          </a:p>
          <a:p>
            <a:pPr marL="285750" indent="-285750">
              <a:buFont typeface="Arial" panose="020B0604020202020204" pitchFamily="34" charset="0"/>
              <a:buChar char="•"/>
            </a:pPr>
            <a:r>
              <a:rPr lang="en-US" sz="2000" dirty="0"/>
              <a:t>DJI Mini Drone Package – used in 2 live operations and 4 training scenarios</a:t>
            </a:r>
          </a:p>
          <a:p>
            <a:pPr marL="285750" indent="-285750">
              <a:buFont typeface="Arial" panose="020B0604020202020204" pitchFamily="34" charset="0"/>
              <a:buChar char="•"/>
            </a:pPr>
            <a:r>
              <a:rPr lang="en-US" sz="2000" dirty="0"/>
              <a:t>DJI Mavic 3 Cine Drone Package – used in 13 live operations and 4 training scenarios</a:t>
            </a:r>
          </a:p>
          <a:p>
            <a:pPr marL="285750" indent="-285750">
              <a:buFont typeface="Arial" panose="020B0604020202020204" pitchFamily="34" charset="0"/>
              <a:buChar char="•"/>
            </a:pPr>
            <a:r>
              <a:rPr lang="en-US" sz="2000" dirty="0"/>
              <a:t>Aardvark Loki MK2 Drone &amp; Drone Package – used during 3 training scenarios</a:t>
            </a:r>
          </a:p>
          <a:p>
            <a:pPr marL="285750" indent="-285750">
              <a:buFont typeface="Arial" panose="020B0604020202020204" pitchFamily="34" charset="0"/>
              <a:buChar char="•"/>
            </a:pPr>
            <a:r>
              <a:rPr lang="en-US" sz="2000" dirty="0"/>
              <a:t>Aardvark </a:t>
            </a:r>
            <a:r>
              <a:rPr lang="en-US" sz="2000" dirty="0" err="1"/>
              <a:t>Sigyn</a:t>
            </a:r>
            <a:r>
              <a:rPr lang="en-US" sz="2000" dirty="0"/>
              <a:t> Robot – used during 2 training scenarios</a:t>
            </a:r>
          </a:p>
          <a:p>
            <a:pPr marL="285750" indent="-285750">
              <a:buFont typeface="Arial" panose="020B0604020202020204" pitchFamily="34" charset="0"/>
              <a:buChar char="•"/>
            </a:pPr>
            <a:r>
              <a:rPr lang="en-US" sz="2000" dirty="0"/>
              <a:t>Transcend Robot – used during 2 training scenarios</a:t>
            </a:r>
          </a:p>
          <a:p>
            <a:r>
              <a:rPr lang="en-US" dirty="0"/>
              <a:t> </a:t>
            </a:r>
          </a:p>
          <a:p>
            <a:endParaRPr lang="en-US" dirty="0"/>
          </a:p>
          <a:p>
            <a:endParaRPr lang="en-US" sz="2800" dirty="0"/>
          </a:p>
          <a:p>
            <a:endParaRPr lang="en-US" dirty="0"/>
          </a:p>
          <a:p>
            <a:pPr marL="342900" indent="-342900">
              <a:buFont typeface="+mj-lt"/>
              <a:buAutoNum type="arabicPeriod"/>
            </a:pPr>
            <a:endParaRPr lang="en-US" dirty="0"/>
          </a:p>
          <a:p>
            <a:pPr marL="342900" indent="-342900">
              <a:buFont typeface="+mj-lt"/>
              <a:buAutoNum type="arabicPeriod"/>
            </a:pPr>
            <a:endParaRPr lang="en-US" dirty="0"/>
          </a:p>
          <a:p>
            <a:endParaRPr lang="en-US" dirty="0"/>
          </a:p>
          <a:p>
            <a:endParaRPr lang="en-US" dirty="0"/>
          </a:p>
        </p:txBody>
      </p:sp>
    </p:spTree>
    <p:extLst>
      <p:ext uri="{BB962C8B-B14F-4D97-AF65-F5344CB8AC3E}">
        <p14:creationId xmlns:p14="http://schemas.microsoft.com/office/powerpoint/2010/main" val="10746869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Group 25">
            <a:extLst>
              <a:ext uri="{FF2B5EF4-FFF2-40B4-BE49-F238E27FC236}">
                <a16:creationId xmlns:a16="http://schemas.microsoft.com/office/drawing/2014/main" id="{B4DE830A-B531-4A3B-96F6-0ECE88B0855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27" name="Straight Connector 26">
              <a:extLst>
                <a:ext uri="{FF2B5EF4-FFF2-40B4-BE49-F238E27FC236}">
                  <a16:creationId xmlns:a16="http://schemas.microsoft.com/office/drawing/2014/main" id="{2813DF2C-461A-4A8F-9679-A172790D1F3A}"/>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54CD3A85-C039-4249-86E4-1EB9318B5495}"/>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9" name="Rectangle 23">
              <a:extLst>
                <a:ext uri="{FF2B5EF4-FFF2-40B4-BE49-F238E27FC236}">
                  <a16:creationId xmlns:a16="http://schemas.microsoft.com/office/drawing/2014/main" id="{887EA6D2-2883-42C2-993D-094CA6D65DA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0" name="Rectangle 25">
              <a:extLst>
                <a:ext uri="{FF2B5EF4-FFF2-40B4-BE49-F238E27FC236}">
                  <a16:creationId xmlns:a16="http://schemas.microsoft.com/office/drawing/2014/main" id="{3B895046-636F-4D1B-ACA4-29AA0CB332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1" name="Isosceles Triangle 30">
              <a:extLst>
                <a:ext uri="{FF2B5EF4-FFF2-40B4-BE49-F238E27FC236}">
                  <a16:creationId xmlns:a16="http://schemas.microsoft.com/office/drawing/2014/main" id="{C6B0CDE3-E054-4EDD-A43B-F96843D8BF5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2" name="Rectangle 27">
              <a:extLst>
                <a:ext uri="{FF2B5EF4-FFF2-40B4-BE49-F238E27FC236}">
                  <a16:creationId xmlns:a16="http://schemas.microsoft.com/office/drawing/2014/main" id="{3B66B1A2-F145-4C9B-85CC-4BF30D58CBC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3" name="Rectangle 28">
              <a:extLst>
                <a:ext uri="{FF2B5EF4-FFF2-40B4-BE49-F238E27FC236}">
                  <a16:creationId xmlns:a16="http://schemas.microsoft.com/office/drawing/2014/main" id="{5D4FC972-94B3-4035-8D31-E668C132B41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4" name="Rectangle 29">
              <a:extLst>
                <a:ext uri="{FF2B5EF4-FFF2-40B4-BE49-F238E27FC236}">
                  <a16:creationId xmlns:a16="http://schemas.microsoft.com/office/drawing/2014/main" id="{374B9941-AFBE-4A77-A50E-B6EA04A746A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5" name="Isosceles Triangle 34">
              <a:extLst>
                <a:ext uri="{FF2B5EF4-FFF2-40B4-BE49-F238E27FC236}">
                  <a16:creationId xmlns:a16="http://schemas.microsoft.com/office/drawing/2014/main" id="{27A982C5-2C38-4CE9-BC18-94697AD657F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6" name="Isosceles Triangle 35">
              <a:extLst>
                <a:ext uri="{FF2B5EF4-FFF2-40B4-BE49-F238E27FC236}">
                  <a16:creationId xmlns:a16="http://schemas.microsoft.com/office/drawing/2014/main" id="{0060D8D1-7BB1-498F-AFBB-ADAC130A9E9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p:nvSpPr>
          <p:cNvPr id="2" name="TextBox 1">
            <a:extLst>
              <a:ext uri="{FF2B5EF4-FFF2-40B4-BE49-F238E27FC236}">
                <a16:creationId xmlns:a16="http://schemas.microsoft.com/office/drawing/2014/main" id="{1815D01C-671F-4252-8284-61D40519312E}"/>
              </a:ext>
            </a:extLst>
          </p:cNvPr>
          <p:cNvSpPr txBox="1"/>
          <p:nvPr/>
        </p:nvSpPr>
        <p:spPr>
          <a:xfrm>
            <a:off x="1306295" y="2560967"/>
            <a:ext cx="4335468" cy="863800"/>
          </a:xfrm>
          <a:prstGeom prst="rect">
            <a:avLst/>
          </a:prstGeom>
        </p:spPr>
        <p:txBody>
          <a:bodyPr vert="horz" lIns="91440" tIns="45720" rIns="91440" bIns="45720" rtlCol="0" anchor="b">
            <a:normAutofit lnSpcReduction="10000"/>
          </a:bodyPr>
          <a:lstStyle/>
          <a:p>
            <a:pPr algn="r">
              <a:spcBef>
                <a:spcPct val="0"/>
              </a:spcBef>
              <a:spcAft>
                <a:spcPts val="600"/>
              </a:spcAft>
            </a:pPr>
            <a:r>
              <a:rPr lang="en-US" sz="5400" dirty="0">
                <a:solidFill>
                  <a:srgbClr val="0070C0"/>
                </a:solidFill>
                <a:ea typeface="+mj-ea"/>
                <a:cs typeface="+mj-cs"/>
              </a:rPr>
              <a:t>Questions</a:t>
            </a:r>
            <a:r>
              <a:rPr lang="en-US" sz="5400" dirty="0">
                <a:solidFill>
                  <a:schemeClr val="accent1"/>
                </a:solidFill>
                <a:latin typeface="+mj-lt"/>
                <a:ea typeface="+mj-ea"/>
                <a:cs typeface="+mj-cs"/>
              </a:rPr>
              <a:t> </a:t>
            </a:r>
          </a:p>
        </p:txBody>
      </p:sp>
      <p:pic>
        <p:nvPicPr>
          <p:cNvPr id="6" name="Graphic 5" descr="Help">
            <a:extLst>
              <a:ext uri="{FF2B5EF4-FFF2-40B4-BE49-F238E27FC236}">
                <a16:creationId xmlns:a16="http://schemas.microsoft.com/office/drawing/2014/main" id="{EE817149-6AD3-134F-C37B-C265E11950F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535507" y="1943320"/>
            <a:ext cx="3280613" cy="3280613"/>
          </a:xfrm>
          <a:prstGeom prst="rect">
            <a:avLst/>
          </a:prstGeom>
        </p:spPr>
      </p:pic>
      <p:pic>
        <p:nvPicPr>
          <p:cNvPr id="5" name="Picture 4">
            <a:extLst>
              <a:ext uri="{FF2B5EF4-FFF2-40B4-BE49-F238E27FC236}">
                <a16:creationId xmlns:a16="http://schemas.microsoft.com/office/drawing/2014/main" id="{ECC15009-B66B-0047-AD0C-0629CDE1D2F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2599" y="3898106"/>
            <a:ext cx="3212433" cy="2743200"/>
          </a:xfrm>
          <a:prstGeom prst="rect">
            <a:avLst/>
          </a:prstGeom>
        </p:spPr>
      </p:pic>
    </p:spTree>
    <p:extLst>
      <p:ext uri="{BB962C8B-B14F-4D97-AF65-F5344CB8AC3E}">
        <p14:creationId xmlns:p14="http://schemas.microsoft.com/office/powerpoint/2010/main" val="26933482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9">
            <a:extLst>
              <a:ext uri="{FF2B5EF4-FFF2-40B4-BE49-F238E27FC236}">
                <a16:creationId xmlns:a16="http://schemas.microsoft.com/office/drawing/2014/main" id="{1F2B4773-3207-44CC-B7AC-892B7049821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1" name="Straight Connector 10">
              <a:extLst>
                <a:ext uri="{FF2B5EF4-FFF2-40B4-BE49-F238E27FC236}">
                  <a16:creationId xmlns:a16="http://schemas.microsoft.com/office/drawing/2014/main" id="{2B8267CA-A7A5-4E11-9D92-4EAC3DD3E809}"/>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9" name="Straight Connector 11">
              <a:extLst>
                <a:ext uri="{FF2B5EF4-FFF2-40B4-BE49-F238E27FC236}">
                  <a16:creationId xmlns:a16="http://schemas.microsoft.com/office/drawing/2014/main" id="{E83D61B5-C6B4-4A4B-85AD-FEE7A54912C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3" name="Rectangle 23">
              <a:extLst>
                <a:ext uri="{FF2B5EF4-FFF2-40B4-BE49-F238E27FC236}">
                  <a16:creationId xmlns:a16="http://schemas.microsoft.com/office/drawing/2014/main" id="{A0B67FE4-688F-4497-8BFD-157613A697D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5" name="Rectangle 25">
              <a:extLst>
                <a:ext uri="{FF2B5EF4-FFF2-40B4-BE49-F238E27FC236}">
                  <a16:creationId xmlns:a16="http://schemas.microsoft.com/office/drawing/2014/main" id="{3BF5BE1A-9BAC-4581-A82B-FD8FE31595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5" name="Isosceles Triangle 14">
              <a:extLst>
                <a:ext uri="{FF2B5EF4-FFF2-40B4-BE49-F238E27FC236}">
                  <a16:creationId xmlns:a16="http://schemas.microsoft.com/office/drawing/2014/main" id="{971E5644-6772-414A-8199-E30BFB02A5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6" name="Rectangle 27">
              <a:extLst>
                <a:ext uri="{FF2B5EF4-FFF2-40B4-BE49-F238E27FC236}">
                  <a16:creationId xmlns:a16="http://schemas.microsoft.com/office/drawing/2014/main" id="{E8246D50-BB0C-408E-93FD-7B8D63A7F7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7" name="Rectangle 28">
              <a:extLst>
                <a:ext uri="{FF2B5EF4-FFF2-40B4-BE49-F238E27FC236}">
                  <a16:creationId xmlns:a16="http://schemas.microsoft.com/office/drawing/2014/main" id="{AFBC5D22-68C1-44FB-8181-CB84ECAA83F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8" name="Rectangle 29">
              <a:extLst>
                <a:ext uri="{FF2B5EF4-FFF2-40B4-BE49-F238E27FC236}">
                  <a16:creationId xmlns:a16="http://schemas.microsoft.com/office/drawing/2014/main" id="{FB6D0FCE-FBDB-4655-A1A7-640B1E86B56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7" name="Isosceles Triangle 18">
              <a:extLst>
                <a:ext uri="{FF2B5EF4-FFF2-40B4-BE49-F238E27FC236}">
                  <a16:creationId xmlns:a16="http://schemas.microsoft.com/office/drawing/2014/main" id="{BC8157DF-FD90-4AD6-B803-3AC0ACD8E6A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0" name="Isosceles Triangle 19">
              <a:extLst>
                <a:ext uri="{FF2B5EF4-FFF2-40B4-BE49-F238E27FC236}">
                  <a16:creationId xmlns:a16="http://schemas.microsoft.com/office/drawing/2014/main" id="{3548B067-9D63-4D21-92EF-CBC9E6338C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useBgFill="1">
        <p:nvSpPr>
          <p:cNvPr id="22" name="Rectangle 21">
            <a:extLst>
              <a:ext uri="{FF2B5EF4-FFF2-40B4-BE49-F238E27FC236}">
                <a16:creationId xmlns:a16="http://schemas.microsoft.com/office/drawing/2014/main" id="{A65AC7D1-EAA9-48F5-B509-60A7F50BF7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24" name="Rectangle 23">
            <a:extLst>
              <a:ext uri="{FF2B5EF4-FFF2-40B4-BE49-F238E27FC236}">
                <a16:creationId xmlns:a16="http://schemas.microsoft.com/office/drawing/2014/main" id="{D6320AF9-619A-4175-865B-5663E1AEF4C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6" name="Straight Connector 25">
            <a:extLst>
              <a:ext uri="{FF2B5EF4-FFF2-40B4-BE49-F238E27FC236}">
                <a16:creationId xmlns:a16="http://schemas.microsoft.com/office/drawing/2014/main" id="{063B6EC6-D752-4EE7-908B-F8F19E8C7FE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111313" y="0"/>
            <a:ext cx="1219200" cy="6858000"/>
          </a:xfrm>
          <a:prstGeom prst="line">
            <a:avLst/>
          </a:prstGeom>
          <a:ln w="9525">
            <a:solidFill>
              <a:schemeClr val="accent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EFECD4E8-AD3E-4228-82A2-9461958EA94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3290981" y="3681413"/>
            <a:ext cx="4763559" cy="3176587"/>
          </a:xfrm>
          <a:prstGeom prst="line">
            <a:avLst/>
          </a:prstGeom>
          <a:ln w="9525">
            <a:solidFill>
              <a:schemeClr val="tx1">
                <a:lumMod val="50000"/>
                <a:lumOff val="50000"/>
                <a:alpha val="80000"/>
              </a:schemeClr>
            </a:solidFill>
          </a:ln>
        </p:spPr>
        <p:style>
          <a:lnRef idx="2">
            <a:schemeClr val="accent1"/>
          </a:lnRef>
          <a:fillRef idx="0">
            <a:schemeClr val="accent1"/>
          </a:fillRef>
          <a:effectRef idx="1">
            <a:schemeClr val="accent1"/>
          </a:effectRef>
          <a:fontRef idx="minor">
            <a:schemeClr val="tx1"/>
          </a:fontRef>
        </p:style>
      </p:cxnSp>
      <p:sp>
        <p:nvSpPr>
          <p:cNvPr id="30" name="Rectangle 23">
            <a:extLst>
              <a:ext uri="{FF2B5EF4-FFF2-40B4-BE49-F238E27FC236}">
                <a16:creationId xmlns:a16="http://schemas.microsoft.com/office/drawing/2014/main" id="{7E018740-5C2B-4A41-AC1A-7E68D1EC19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82568"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2" name="Rectangle 25">
            <a:extLst>
              <a:ext uri="{FF2B5EF4-FFF2-40B4-BE49-F238E27FC236}">
                <a16:creationId xmlns:a16="http://schemas.microsoft.com/office/drawing/2014/main" id="{166F75A4-C475-4941-8EE2-B80A06A2C1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4535" y="-8467"/>
            <a:ext cx="2588559"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4" name="Isosceles Triangle 33">
            <a:extLst>
              <a:ext uri="{FF2B5EF4-FFF2-40B4-BE49-F238E27FC236}">
                <a16:creationId xmlns:a16="http://schemas.microsoft.com/office/drawing/2014/main" id="{A032553A-72E8-4B0D-8405-FF9771C9AF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33425"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6" name="Rectangle 27">
            <a:extLst>
              <a:ext uri="{FF2B5EF4-FFF2-40B4-BE49-F238E27FC236}">
                <a16:creationId xmlns:a16="http://schemas.microsoft.com/office/drawing/2014/main" id="{765800AC-C3B9-498E-87BC-29FAE4C76B2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35594" y="-8467"/>
            <a:ext cx="2854327"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8" name="Isosceles Triangle 37">
            <a:extLst>
              <a:ext uri="{FF2B5EF4-FFF2-40B4-BE49-F238E27FC236}">
                <a16:creationId xmlns:a16="http://schemas.microsoft.com/office/drawing/2014/main" id="{1F9D6ACB-2FF4-49F9-978A-E0D5327FC6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72761" y="3589868"/>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40" name="Freeform: Shape 39">
            <a:extLst>
              <a:ext uri="{FF2B5EF4-FFF2-40B4-BE49-F238E27FC236}">
                <a16:creationId xmlns:a16="http://schemas.microsoft.com/office/drawing/2014/main" id="{A5EC319D-0FEA-4B95-A3EA-01E35672C9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97634" y="-8467"/>
            <a:ext cx="5994369" cy="6866467"/>
          </a:xfrm>
          <a:custGeom>
            <a:avLst/>
            <a:gdLst>
              <a:gd name="connsiteX0" fmla="*/ 0 w 5994369"/>
              <a:gd name="connsiteY0" fmla="*/ 0 h 6866467"/>
              <a:gd name="connsiteX1" fmla="*/ 1249825 w 5994369"/>
              <a:gd name="connsiteY1" fmla="*/ 0 h 6866467"/>
              <a:gd name="connsiteX2" fmla="*/ 1249825 w 5994369"/>
              <a:gd name="connsiteY2" fmla="*/ 8467 h 6866467"/>
              <a:gd name="connsiteX3" fmla="*/ 5994369 w 5994369"/>
              <a:gd name="connsiteY3" fmla="*/ 8467 h 6866467"/>
              <a:gd name="connsiteX4" fmla="*/ 5994369 w 5994369"/>
              <a:gd name="connsiteY4" fmla="*/ 6866467 h 6866467"/>
              <a:gd name="connsiteX5" fmla="*/ 1249825 w 5994369"/>
              <a:gd name="connsiteY5" fmla="*/ 6866467 h 6866467"/>
              <a:gd name="connsiteX6" fmla="*/ 1109382 w 5994369"/>
              <a:gd name="connsiteY6" fmla="*/ 6866467 h 6866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94369" h="6866467">
                <a:moveTo>
                  <a:pt x="0" y="0"/>
                </a:moveTo>
                <a:lnTo>
                  <a:pt x="1249825" y="0"/>
                </a:lnTo>
                <a:lnTo>
                  <a:pt x="1249825" y="8467"/>
                </a:lnTo>
                <a:lnTo>
                  <a:pt x="5994369" y="8467"/>
                </a:lnTo>
                <a:lnTo>
                  <a:pt x="5994369" y="6866467"/>
                </a:lnTo>
                <a:lnTo>
                  <a:pt x="1249825" y="6866467"/>
                </a:lnTo>
                <a:lnTo>
                  <a:pt x="1109382" y="6866467"/>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TextBox 2">
            <a:extLst>
              <a:ext uri="{FF2B5EF4-FFF2-40B4-BE49-F238E27FC236}">
                <a16:creationId xmlns:a16="http://schemas.microsoft.com/office/drawing/2014/main" id="{6FD2304C-6929-4F4D-8CB0-B934EBE8916E}"/>
              </a:ext>
            </a:extLst>
          </p:cNvPr>
          <p:cNvSpPr txBox="1"/>
          <p:nvPr/>
        </p:nvSpPr>
        <p:spPr>
          <a:xfrm>
            <a:off x="7120922" y="233918"/>
            <a:ext cx="5062252" cy="6358271"/>
          </a:xfrm>
          <a:prstGeom prst="rect">
            <a:avLst/>
          </a:prstGeom>
        </p:spPr>
        <p:txBody>
          <a:bodyPr vert="horz" lIns="91440" tIns="45720" rIns="91440" bIns="45720" rtlCol="0" anchor="t">
            <a:normAutofit fontScale="55000" lnSpcReduction="20000"/>
          </a:bodyPr>
          <a:lstStyle/>
          <a:p>
            <a:pPr marL="285737" indent="-285737">
              <a:lnSpc>
                <a:spcPct val="90000"/>
              </a:lnSpc>
              <a:spcBef>
                <a:spcPts val="1000"/>
              </a:spcBef>
              <a:buClr>
                <a:schemeClr val="accent1"/>
              </a:buClr>
              <a:buSzPct val="80000"/>
              <a:buFont typeface="Wingdings 3" charset="2"/>
              <a:buChar char=""/>
            </a:pPr>
            <a:endParaRPr lang="en-US" sz="1100" dirty="0">
              <a:solidFill>
                <a:srgbClr val="FFFFFF"/>
              </a:solidFill>
            </a:endParaRPr>
          </a:p>
          <a:p>
            <a:pPr>
              <a:lnSpc>
                <a:spcPct val="90000"/>
              </a:lnSpc>
              <a:spcBef>
                <a:spcPts val="1000"/>
              </a:spcBef>
              <a:buClr>
                <a:schemeClr val="accent1"/>
              </a:buClr>
              <a:buSzPct val="80000"/>
            </a:pPr>
            <a:r>
              <a:rPr lang="en-US" sz="5800" b="1" dirty="0"/>
              <a:t>Overview</a:t>
            </a:r>
          </a:p>
          <a:p>
            <a:pPr marL="285737" indent="-285737">
              <a:lnSpc>
                <a:spcPct val="90000"/>
              </a:lnSpc>
              <a:spcBef>
                <a:spcPts val="1000"/>
              </a:spcBef>
              <a:buClr>
                <a:schemeClr val="accent1"/>
              </a:buClr>
              <a:buSzPct val="80000"/>
              <a:buFont typeface="Wingdings 3" charset="2"/>
              <a:buChar char=""/>
            </a:pPr>
            <a:endParaRPr lang="en-US" sz="3600" dirty="0"/>
          </a:p>
          <a:p>
            <a:pPr marL="285737" indent="-285737">
              <a:lnSpc>
                <a:spcPct val="90000"/>
              </a:lnSpc>
              <a:spcBef>
                <a:spcPts val="1000"/>
              </a:spcBef>
              <a:buClr>
                <a:schemeClr val="accent1"/>
              </a:buClr>
              <a:buSzPct val="80000"/>
              <a:buFont typeface="Wingdings 3" charset="2"/>
              <a:buChar char=""/>
            </a:pPr>
            <a:r>
              <a:rPr lang="en-US" sz="3600" dirty="0"/>
              <a:t>What is Assembly Bill 481 (AB 481)</a:t>
            </a:r>
          </a:p>
          <a:p>
            <a:pPr marL="285737" indent="-285737">
              <a:lnSpc>
                <a:spcPct val="90000"/>
              </a:lnSpc>
              <a:spcBef>
                <a:spcPts val="1000"/>
              </a:spcBef>
              <a:buClr>
                <a:schemeClr val="accent1"/>
              </a:buClr>
              <a:buSzPct val="80000"/>
              <a:buFont typeface="Wingdings 3" charset="2"/>
              <a:buChar char=""/>
            </a:pPr>
            <a:endParaRPr lang="en-US" sz="3600" dirty="0"/>
          </a:p>
          <a:p>
            <a:pPr marL="285737" indent="-285737">
              <a:lnSpc>
                <a:spcPct val="90000"/>
              </a:lnSpc>
              <a:spcBef>
                <a:spcPts val="1000"/>
              </a:spcBef>
              <a:buClr>
                <a:schemeClr val="accent1"/>
              </a:buClr>
              <a:buSzPct val="80000"/>
              <a:buFont typeface="Wingdings 3" charset="2"/>
              <a:buChar char=""/>
            </a:pPr>
            <a:r>
              <a:rPr lang="en-US" sz="3600" dirty="0"/>
              <a:t>Policy development</a:t>
            </a:r>
          </a:p>
          <a:p>
            <a:pPr>
              <a:lnSpc>
                <a:spcPct val="90000"/>
              </a:lnSpc>
              <a:spcBef>
                <a:spcPts val="1000"/>
              </a:spcBef>
              <a:buClr>
                <a:schemeClr val="accent1"/>
              </a:buClr>
              <a:buSzPct val="80000"/>
            </a:pPr>
            <a:endParaRPr lang="en-US" sz="3600" dirty="0"/>
          </a:p>
          <a:p>
            <a:pPr marL="285737" indent="-285737">
              <a:lnSpc>
                <a:spcPct val="90000"/>
              </a:lnSpc>
              <a:spcBef>
                <a:spcPts val="1000"/>
              </a:spcBef>
              <a:buClr>
                <a:schemeClr val="accent1"/>
              </a:buClr>
              <a:buSzPct val="80000"/>
              <a:buFont typeface="Wingdings 3" charset="2"/>
              <a:buChar char=""/>
            </a:pPr>
            <a:r>
              <a:rPr lang="en-US" sz="3600" dirty="0"/>
              <a:t>How AB 481 defines military equipment</a:t>
            </a:r>
          </a:p>
          <a:p>
            <a:pPr marL="285737" indent="-285737">
              <a:lnSpc>
                <a:spcPct val="90000"/>
              </a:lnSpc>
              <a:spcBef>
                <a:spcPts val="1000"/>
              </a:spcBef>
              <a:buClr>
                <a:schemeClr val="accent1"/>
              </a:buClr>
              <a:buSzPct val="80000"/>
              <a:buFont typeface="Wingdings 3" charset="2"/>
              <a:buChar char=""/>
            </a:pPr>
            <a:endParaRPr lang="en-US" sz="3600" dirty="0"/>
          </a:p>
          <a:p>
            <a:pPr marL="285737" indent="-285737">
              <a:lnSpc>
                <a:spcPct val="90000"/>
              </a:lnSpc>
              <a:spcBef>
                <a:spcPts val="1000"/>
              </a:spcBef>
              <a:buClr>
                <a:schemeClr val="accent1"/>
              </a:buClr>
              <a:buSzPct val="80000"/>
              <a:buFont typeface="Wingdings 3" charset="2"/>
              <a:buChar char=""/>
            </a:pPr>
            <a:r>
              <a:rPr lang="en-US" sz="3600" dirty="0"/>
              <a:t>GPD equipment inventory </a:t>
            </a:r>
          </a:p>
          <a:p>
            <a:pPr>
              <a:lnSpc>
                <a:spcPct val="90000"/>
              </a:lnSpc>
              <a:spcBef>
                <a:spcPts val="1000"/>
              </a:spcBef>
              <a:buClr>
                <a:schemeClr val="accent1"/>
              </a:buClr>
              <a:buSzPct val="80000"/>
            </a:pPr>
            <a:endParaRPr lang="en-US" sz="3600" dirty="0"/>
          </a:p>
          <a:p>
            <a:pPr marL="285737" indent="-285737">
              <a:lnSpc>
                <a:spcPct val="90000"/>
              </a:lnSpc>
              <a:spcBef>
                <a:spcPts val="1000"/>
              </a:spcBef>
              <a:buClr>
                <a:schemeClr val="accent1"/>
              </a:buClr>
              <a:buSzPct val="80000"/>
              <a:buFont typeface="Wingdings 3" charset="2"/>
              <a:buChar char=""/>
            </a:pPr>
            <a:r>
              <a:rPr lang="en-US" sz="3600" dirty="0"/>
              <a:t>Guidelines and authorization for use</a:t>
            </a:r>
          </a:p>
          <a:p>
            <a:pPr marL="285737" indent="-285737">
              <a:lnSpc>
                <a:spcPct val="90000"/>
              </a:lnSpc>
              <a:spcBef>
                <a:spcPts val="1000"/>
              </a:spcBef>
              <a:buClr>
                <a:schemeClr val="accent1"/>
              </a:buClr>
              <a:buSzPct val="80000"/>
              <a:buFont typeface="Wingdings 3" charset="2"/>
              <a:buChar char=""/>
            </a:pPr>
            <a:endParaRPr lang="en-US" sz="3600" dirty="0"/>
          </a:p>
          <a:p>
            <a:pPr marL="285737" indent="-285737">
              <a:lnSpc>
                <a:spcPct val="90000"/>
              </a:lnSpc>
              <a:spcBef>
                <a:spcPts val="1000"/>
              </a:spcBef>
              <a:buClr>
                <a:schemeClr val="accent1"/>
              </a:buClr>
              <a:buSzPct val="80000"/>
              <a:buFont typeface="Wingdings 3" charset="2"/>
              <a:buChar char=""/>
            </a:pPr>
            <a:r>
              <a:rPr lang="en-US" sz="3600" dirty="0"/>
              <a:t>Why we need it?</a:t>
            </a:r>
          </a:p>
          <a:p>
            <a:pPr>
              <a:lnSpc>
                <a:spcPct val="90000"/>
              </a:lnSpc>
              <a:spcBef>
                <a:spcPts val="1000"/>
              </a:spcBef>
              <a:buClr>
                <a:schemeClr val="accent1"/>
              </a:buClr>
              <a:buSzPct val="80000"/>
            </a:pPr>
            <a:endParaRPr lang="en-US" sz="3600" dirty="0"/>
          </a:p>
          <a:p>
            <a:pPr marL="285737" indent="-285737">
              <a:lnSpc>
                <a:spcPct val="90000"/>
              </a:lnSpc>
              <a:spcBef>
                <a:spcPts val="1000"/>
              </a:spcBef>
              <a:buClr>
                <a:schemeClr val="accent1"/>
              </a:buClr>
              <a:buSzPct val="80000"/>
              <a:buFont typeface="Wingdings 3" charset="2"/>
              <a:buChar char=""/>
            </a:pPr>
            <a:r>
              <a:rPr lang="en-US" sz="3600" dirty="0"/>
              <a:t>Recommendations</a:t>
            </a:r>
          </a:p>
        </p:txBody>
      </p:sp>
      <p:pic>
        <p:nvPicPr>
          <p:cNvPr id="4" name="Picture 3">
            <a:extLst>
              <a:ext uri="{FF2B5EF4-FFF2-40B4-BE49-F238E27FC236}">
                <a16:creationId xmlns:a16="http://schemas.microsoft.com/office/drawing/2014/main" id="{C38D6D4F-E91F-CE42-8688-CFD2A6A946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7722" y="1307307"/>
            <a:ext cx="4818648" cy="4114800"/>
          </a:xfrm>
          <a:prstGeom prst="rect">
            <a:avLst/>
          </a:prstGeom>
        </p:spPr>
      </p:pic>
    </p:spTree>
    <p:extLst>
      <p:ext uri="{BB962C8B-B14F-4D97-AF65-F5344CB8AC3E}">
        <p14:creationId xmlns:p14="http://schemas.microsoft.com/office/powerpoint/2010/main" val="29290106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AB7164A-17DC-46A6-AA44-1E35BA6E016B}"/>
              </a:ext>
            </a:extLst>
          </p:cNvPr>
          <p:cNvSpPr txBox="1"/>
          <p:nvPr/>
        </p:nvSpPr>
        <p:spPr>
          <a:xfrm>
            <a:off x="833120" y="1274553"/>
            <a:ext cx="8861485" cy="5355312"/>
          </a:xfrm>
          <a:prstGeom prst="rect">
            <a:avLst/>
          </a:prstGeom>
          <a:noFill/>
        </p:spPr>
        <p:txBody>
          <a:bodyPr wrap="square">
            <a:spAutoFit/>
          </a:bodyPr>
          <a:lstStyle/>
          <a:p>
            <a:endParaRPr lang="en-US" dirty="0">
              <a:latin typeface="+mj-lt"/>
            </a:endParaRPr>
          </a:p>
          <a:p>
            <a:pPr marL="342882" indent="-342882">
              <a:buFont typeface="Arial" panose="020B0604020202020204" pitchFamily="34" charset="0"/>
              <a:buChar char="•"/>
            </a:pPr>
            <a:r>
              <a:rPr lang="en-US" sz="2400" dirty="0"/>
              <a:t>Effective January 1, 2022, Assembly Bill 481 went into law</a:t>
            </a:r>
          </a:p>
          <a:p>
            <a:pPr marL="342882" indent="-342882">
              <a:buFont typeface="Arial" panose="020B0604020202020204" pitchFamily="34" charset="0"/>
              <a:buChar char="•"/>
            </a:pPr>
            <a:endParaRPr lang="en-US" sz="2400" dirty="0"/>
          </a:p>
          <a:p>
            <a:pPr marL="342882" indent="-342882" algn="just">
              <a:buFont typeface="Arial" panose="020B0604020202020204" pitchFamily="34" charset="0"/>
              <a:buChar char="•"/>
            </a:pPr>
            <a:r>
              <a:rPr lang="en-US" sz="2400" dirty="0"/>
              <a:t>AB 481 requires every law enforcement agency’s governing body (City Council) to adopt a written military equipment use policy by way of a city ordinance </a:t>
            </a:r>
          </a:p>
          <a:p>
            <a:pPr marL="342882" indent="-342882" algn="just">
              <a:buFont typeface="Arial" panose="020B0604020202020204" pitchFamily="34" charset="0"/>
              <a:buChar char="•"/>
            </a:pPr>
            <a:endParaRPr lang="en-US" sz="2400" dirty="0"/>
          </a:p>
          <a:p>
            <a:pPr marL="342882" indent="-342882" algn="just">
              <a:buFont typeface="Arial" panose="020B0604020202020204" pitchFamily="34" charset="0"/>
              <a:buChar char="•"/>
            </a:pPr>
            <a:r>
              <a:rPr lang="en-US" sz="2400" dirty="0"/>
              <a:t>The Police Department’s Military Equipment Use Policy shall incorporate a complete inventory of existing military equipment, set policies for future acquisitions, establish a clear and timely way for citizens to lodge complaints, and report all uses through the publication of an annual Military Equipment Report</a:t>
            </a:r>
          </a:p>
          <a:p>
            <a:pPr marL="342882" indent="-342882" algn="just">
              <a:buFont typeface="Arial" panose="020B0604020202020204" pitchFamily="34" charset="0"/>
              <a:buChar char="•"/>
            </a:pPr>
            <a:endParaRPr lang="en-US" dirty="0"/>
          </a:p>
          <a:p>
            <a:endParaRPr lang="en-US" dirty="0">
              <a:latin typeface="+mj-lt"/>
            </a:endParaRPr>
          </a:p>
        </p:txBody>
      </p:sp>
      <p:sp>
        <p:nvSpPr>
          <p:cNvPr id="6" name="TextBox 5">
            <a:extLst>
              <a:ext uri="{FF2B5EF4-FFF2-40B4-BE49-F238E27FC236}">
                <a16:creationId xmlns:a16="http://schemas.microsoft.com/office/drawing/2014/main" id="{5D7ACC48-56A6-4C9F-9765-EFAA18ACDFCC}"/>
              </a:ext>
            </a:extLst>
          </p:cNvPr>
          <p:cNvSpPr txBox="1"/>
          <p:nvPr/>
        </p:nvSpPr>
        <p:spPr>
          <a:xfrm>
            <a:off x="284869" y="497586"/>
            <a:ext cx="8859131" cy="584775"/>
          </a:xfrm>
          <a:prstGeom prst="rect">
            <a:avLst/>
          </a:prstGeom>
          <a:noFill/>
        </p:spPr>
        <p:txBody>
          <a:bodyPr wrap="square" rtlCol="0">
            <a:spAutoFit/>
          </a:bodyPr>
          <a:lstStyle/>
          <a:p>
            <a:pPr algn="ctr"/>
            <a:r>
              <a:rPr lang="en-US" sz="3200" dirty="0">
                <a:solidFill>
                  <a:srgbClr val="0070C0"/>
                </a:solidFill>
              </a:rPr>
              <a:t>Assembly Bill 481</a:t>
            </a:r>
          </a:p>
        </p:txBody>
      </p:sp>
    </p:spTree>
    <p:extLst>
      <p:ext uri="{BB962C8B-B14F-4D97-AF65-F5344CB8AC3E}">
        <p14:creationId xmlns:p14="http://schemas.microsoft.com/office/powerpoint/2010/main" val="4030202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5C839B9-8A05-462A-87AF-2872F554CB9A}"/>
              </a:ext>
            </a:extLst>
          </p:cNvPr>
          <p:cNvSpPr txBox="1"/>
          <p:nvPr/>
        </p:nvSpPr>
        <p:spPr>
          <a:xfrm>
            <a:off x="414672" y="513764"/>
            <a:ext cx="8848451" cy="5078313"/>
          </a:xfrm>
          <a:prstGeom prst="rect">
            <a:avLst/>
          </a:prstGeom>
          <a:noFill/>
        </p:spPr>
        <p:txBody>
          <a:bodyPr wrap="square">
            <a:spAutoFit/>
          </a:bodyPr>
          <a:lstStyle/>
          <a:p>
            <a:pPr algn="ctr" defTabSz="457178">
              <a:defRPr/>
            </a:pPr>
            <a:r>
              <a:rPr lang="en-US" sz="3200" dirty="0">
                <a:solidFill>
                  <a:srgbClr val="0070C0"/>
                </a:solidFill>
              </a:rPr>
              <a:t>Assembly Bill 481</a:t>
            </a:r>
          </a:p>
          <a:p>
            <a:pPr defTabSz="457178">
              <a:defRPr/>
            </a:pPr>
            <a:endParaRPr lang="en-US" sz="1600" dirty="0">
              <a:solidFill>
                <a:prstClr val="black"/>
              </a:solidFill>
              <a:latin typeface="Times New Roman" panose="02020603050405020304"/>
            </a:endParaRPr>
          </a:p>
          <a:p>
            <a:pPr defTabSz="457178">
              <a:defRPr/>
            </a:pPr>
            <a:endParaRPr lang="en-US" sz="2000" dirty="0">
              <a:solidFill>
                <a:prstClr val="black"/>
              </a:solidFill>
            </a:endParaRPr>
          </a:p>
          <a:p>
            <a:pPr marL="285737" indent="-285737" defTabSz="457178">
              <a:buFont typeface="Arial" panose="020B0604020202020204" pitchFamily="34" charset="0"/>
              <a:buChar char="•"/>
              <a:defRPr/>
            </a:pPr>
            <a:r>
              <a:rPr lang="en-US" sz="2400" dirty="0">
                <a:solidFill>
                  <a:prstClr val="black"/>
                </a:solidFill>
              </a:rPr>
              <a:t>Requires a comprehensive annual report </a:t>
            </a:r>
          </a:p>
          <a:p>
            <a:pPr marL="742937" lvl="1" indent="-285737" defTabSz="457178">
              <a:buFont typeface="Arial" panose="020B0604020202020204" pitchFamily="34" charset="0"/>
              <a:buChar char="•"/>
              <a:defRPr/>
            </a:pPr>
            <a:r>
              <a:rPr lang="en-US" sz="2400" dirty="0">
                <a:solidFill>
                  <a:prstClr val="black"/>
                </a:solidFill>
              </a:rPr>
              <a:t>Annual report to include:</a:t>
            </a:r>
          </a:p>
          <a:p>
            <a:pPr marL="1200091" lvl="2" indent="-285737">
              <a:buFont typeface="Arial" panose="020B0604020202020204" pitchFamily="34" charset="0"/>
              <a:buChar char="•"/>
              <a:defRPr/>
            </a:pPr>
            <a:r>
              <a:rPr lang="en-US" sz="2400" dirty="0">
                <a:solidFill>
                  <a:prstClr val="black"/>
                </a:solidFill>
              </a:rPr>
              <a:t>	How equipment is being used </a:t>
            </a:r>
          </a:p>
          <a:p>
            <a:pPr marL="1200091" lvl="2" indent="-285737">
              <a:buFont typeface="Arial" panose="020B0604020202020204" pitchFamily="34" charset="0"/>
              <a:buChar char="•"/>
              <a:defRPr/>
            </a:pPr>
            <a:r>
              <a:rPr lang="en-US" sz="2400" dirty="0">
                <a:solidFill>
                  <a:prstClr val="black"/>
                </a:solidFill>
              </a:rPr>
              <a:t>	Maintenance and use costs </a:t>
            </a:r>
          </a:p>
          <a:p>
            <a:pPr marL="1200091" lvl="2" indent="-285737">
              <a:buFont typeface="Arial" panose="020B0604020202020204" pitchFamily="34" charset="0"/>
              <a:buChar char="•"/>
              <a:defRPr/>
            </a:pPr>
            <a:r>
              <a:rPr lang="en-US" sz="2400" dirty="0">
                <a:solidFill>
                  <a:prstClr val="black"/>
                </a:solidFill>
              </a:rPr>
              <a:t>	Internal audits of inventory</a:t>
            </a:r>
          </a:p>
          <a:p>
            <a:pPr marL="1200091" lvl="2" indent="-285737">
              <a:buFont typeface="Arial" panose="020B0604020202020204" pitchFamily="34" charset="0"/>
              <a:buChar char="•"/>
              <a:defRPr/>
            </a:pPr>
            <a:r>
              <a:rPr lang="en-US" sz="2400" dirty="0">
                <a:solidFill>
                  <a:prstClr val="black"/>
                </a:solidFill>
              </a:rPr>
              <a:t>	Community feedback and complaints related to the equipment</a:t>
            </a:r>
          </a:p>
          <a:p>
            <a:pPr defTabSz="457178">
              <a:defRPr/>
            </a:pPr>
            <a:endParaRPr lang="en-US" sz="2400" dirty="0">
              <a:solidFill>
                <a:prstClr val="black"/>
              </a:solidFill>
            </a:endParaRPr>
          </a:p>
          <a:p>
            <a:pPr marL="285737" indent="-285737" defTabSz="457178">
              <a:buFont typeface="Arial" panose="020B0604020202020204" pitchFamily="34" charset="0"/>
              <a:buChar char="•"/>
              <a:defRPr/>
            </a:pPr>
            <a:r>
              <a:rPr lang="en-US" sz="2400" dirty="0">
                <a:solidFill>
                  <a:prstClr val="black"/>
                </a:solidFill>
              </a:rPr>
              <a:t>Creates a public forum for community input and engagement</a:t>
            </a:r>
          </a:p>
          <a:p>
            <a:pPr lvl="0">
              <a:defRPr/>
            </a:pPr>
            <a:endParaRPr lang="en-US" sz="2000" dirty="0">
              <a:solidFill>
                <a:prstClr val="black"/>
              </a:solidFill>
              <a:latin typeface="Times New Roman" panose="02020603050405020304"/>
            </a:endParaRPr>
          </a:p>
          <a:p>
            <a:pPr marL="285737" indent="-285737" defTabSz="457178">
              <a:buFont typeface="Arial" panose="020B0604020202020204" pitchFamily="34" charset="0"/>
              <a:buChar char="•"/>
              <a:defRPr/>
            </a:pPr>
            <a:endParaRPr lang="en-US" sz="2000" dirty="0">
              <a:solidFill>
                <a:prstClr val="black"/>
              </a:solidFill>
              <a:latin typeface="Times New Roman" panose="02020603050405020304"/>
            </a:endParaRPr>
          </a:p>
        </p:txBody>
      </p:sp>
    </p:spTree>
    <p:extLst>
      <p:ext uri="{BB962C8B-B14F-4D97-AF65-F5344CB8AC3E}">
        <p14:creationId xmlns:p14="http://schemas.microsoft.com/office/powerpoint/2010/main" val="41933013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E1D1461-C267-44DF-AA50-9FBF008FC862}"/>
              </a:ext>
            </a:extLst>
          </p:cNvPr>
          <p:cNvSpPr txBox="1"/>
          <p:nvPr/>
        </p:nvSpPr>
        <p:spPr>
          <a:xfrm>
            <a:off x="2669816" y="251027"/>
            <a:ext cx="4618491" cy="646331"/>
          </a:xfrm>
          <a:prstGeom prst="rect">
            <a:avLst/>
          </a:prstGeom>
          <a:noFill/>
        </p:spPr>
        <p:txBody>
          <a:bodyPr wrap="square">
            <a:spAutoFit/>
          </a:bodyPr>
          <a:lstStyle/>
          <a:p>
            <a:pPr algn="ctr"/>
            <a:r>
              <a:rPr lang="en-US" sz="3600" dirty="0">
                <a:solidFill>
                  <a:srgbClr val="0070C0"/>
                </a:solidFill>
              </a:rPr>
              <a:t>Policy Development</a:t>
            </a:r>
          </a:p>
        </p:txBody>
      </p:sp>
      <p:sp>
        <p:nvSpPr>
          <p:cNvPr id="2" name="TextBox 1"/>
          <p:cNvSpPr txBox="1"/>
          <p:nvPr/>
        </p:nvSpPr>
        <p:spPr>
          <a:xfrm>
            <a:off x="559460" y="1012547"/>
            <a:ext cx="9104671" cy="4985980"/>
          </a:xfrm>
          <a:prstGeom prst="rect">
            <a:avLst/>
          </a:prstGeom>
          <a:noFill/>
        </p:spPr>
        <p:txBody>
          <a:bodyPr wrap="square" rtlCol="0">
            <a:spAutoFit/>
          </a:bodyPr>
          <a:lstStyle/>
          <a:p>
            <a:pPr marL="285737" indent="-285737">
              <a:buFont typeface="Arial" panose="020B0604020202020204" pitchFamily="34" charset="0"/>
              <a:buChar char="•"/>
            </a:pPr>
            <a:r>
              <a:rPr lang="en-US" sz="2000" dirty="0"/>
              <a:t>Consulted with City Attorney’s Office</a:t>
            </a:r>
          </a:p>
          <a:p>
            <a:endParaRPr lang="en-US" sz="2000" dirty="0"/>
          </a:p>
          <a:p>
            <a:pPr marL="285737" indent="-285737">
              <a:buFont typeface="Arial" panose="020B0604020202020204" pitchFamily="34" charset="0"/>
              <a:buChar char="•"/>
            </a:pPr>
            <a:r>
              <a:rPr lang="en-US" sz="2000" dirty="0"/>
              <a:t>Reviewed outside agency policies</a:t>
            </a:r>
          </a:p>
          <a:p>
            <a:pPr marL="742913" lvl="1" indent="-285737">
              <a:buFont typeface="Arial" panose="020B0604020202020204" pitchFamily="34" charset="0"/>
              <a:buChar char="•"/>
            </a:pPr>
            <a:r>
              <a:rPr lang="en-US" sz="2000" dirty="0"/>
              <a:t>El Segundo PD, Culver City PD, Anaheim PD</a:t>
            </a:r>
          </a:p>
          <a:p>
            <a:pPr marL="742913" lvl="1" indent="-285737">
              <a:buFont typeface="Arial" panose="020B0604020202020204" pitchFamily="34" charset="0"/>
              <a:buChar char="•"/>
            </a:pPr>
            <a:endParaRPr lang="en-US" sz="2000" dirty="0"/>
          </a:p>
          <a:p>
            <a:pPr marL="285737" indent="-285737">
              <a:buFont typeface="Arial" panose="020B0604020202020204" pitchFamily="34" charset="0"/>
              <a:buChar char="•"/>
            </a:pPr>
            <a:r>
              <a:rPr lang="en-US" sz="2000" dirty="0"/>
              <a:t>Comprehensive inventory of existing equipment </a:t>
            </a:r>
          </a:p>
          <a:p>
            <a:endParaRPr lang="en-US" sz="2000" dirty="0"/>
          </a:p>
          <a:p>
            <a:pPr marL="285737" indent="-285737">
              <a:buFont typeface="Arial" panose="020B0604020202020204" pitchFamily="34" charset="0"/>
              <a:buChar char="•"/>
            </a:pPr>
            <a:r>
              <a:rPr lang="en-US" sz="2000" dirty="0"/>
              <a:t>Input from Chief’s Advisory Panel (COPCAP)</a:t>
            </a:r>
          </a:p>
          <a:p>
            <a:pPr marL="285737" indent="-285737">
              <a:buFont typeface="Arial" panose="020B0604020202020204" pitchFamily="34" charset="0"/>
              <a:buChar char="•"/>
            </a:pPr>
            <a:endParaRPr lang="en-US" sz="2000" dirty="0"/>
          </a:p>
          <a:p>
            <a:pPr marL="285737" indent="-285737">
              <a:buFont typeface="Arial" panose="020B0604020202020204" pitchFamily="34" charset="0"/>
              <a:buChar char="•"/>
            </a:pPr>
            <a:r>
              <a:rPr lang="en-US" sz="2000" dirty="0"/>
              <a:t>Posted draft 2025 policy on website – April 1, 2025</a:t>
            </a:r>
          </a:p>
          <a:p>
            <a:endParaRPr lang="en-US" sz="2000" dirty="0"/>
          </a:p>
          <a:p>
            <a:pPr marL="285737" indent="-285737">
              <a:buFont typeface="Arial" panose="020B0604020202020204" pitchFamily="34" charset="0"/>
              <a:buChar char="•"/>
            </a:pPr>
            <a:r>
              <a:rPr lang="en-US" sz="2000" dirty="0"/>
              <a:t>Notice of Public Hearing advertised in the Gardena Valley News</a:t>
            </a:r>
          </a:p>
          <a:p>
            <a:pPr marL="285737" indent="-285737">
              <a:buFont typeface="Arial" panose="020B0604020202020204" pitchFamily="34" charset="0"/>
              <a:buChar char="•"/>
            </a:pPr>
            <a:endParaRPr lang="en-US" sz="2000" dirty="0"/>
          </a:p>
          <a:p>
            <a:pPr marL="285737" indent="-285737">
              <a:buFont typeface="Arial" panose="020B0604020202020204" pitchFamily="34" charset="0"/>
              <a:buChar char="•"/>
            </a:pPr>
            <a:r>
              <a:rPr lang="en-US" sz="2000" dirty="0"/>
              <a:t>Reviewed and revised associated Department Policies (1</a:t>
            </a:r>
            <a:r>
              <a:rPr lang="en-US" sz="2000" baseline="30000" dirty="0"/>
              <a:t>st</a:t>
            </a:r>
            <a:r>
              <a:rPr lang="en-US" sz="2000" dirty="0"/>
              <a:t> Amendment Assemblies Policy 432)</a:t>
            </a:r>
          </a:p>
          <a:p>
            <a:endParaRPr lang="en-US" dirty="0">
              <a:highlight>
                <a:srgbClr val="FFFF00"/>
              </a:highlight>
            </a:endParaRPr>
          </a:p>
        </p:txBody>
      </p:sp>
    </p:spTree>
    <p:extLst>
      <p:ext uri="{BB962C8B-B14F-4D97-AF65-F5344CB8AC3E}">
        <p14:creationId xmlns:p14="http://schemas.microsoft.com/office/powerpoint/2010/main" val="40614107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2" name="Group 74">
            <a:extLst>
              <a:ext uri="{FF2B5EF4-FFF2-40B4-BE49-F238E27FC236}">
                <a16:creationId xmlns:a16="http://schemas.microsoft.com/office/drawing/2014/main" id="{1F2B4773-3207-44CC-B7AC-892B7049821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76" name="Straight Connector 75">
              <a:extLst>
                <a:ext uri="{FF2B5EF4-FFF2-40B4-BE49-F238E27FC236}">
                  <a16:creationId xmlns:a16="http://schemas.microsoft.com/office/drawing/2014/main" id="{2B8267CA-A7A5-4E11-9D92-4EAC3DD3E809}"/>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77" name="Straight Connector 76">
              <a:extLst>
                <a:ext uri="{FF2B5EF4-FFF2-40B4-BE49-F238E27FC236}">
                  <a16:creationId xmlns:a16="http://schemas.microsoft.com/office/drawing/2014/main" id="{E83D61B5-C6B4-4A4B-85AD-FEE7A54912C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78" name="Rectangle 23">
              <a:extLst>
                <a:ext uri="{FF2B5EF4-FFF2-40B4-BE49-F238E27FC236}">
                  <a16:creationId xmlns:a16="http://schemas.microsoft.com/office/drawing/2014/main" id="{A0B67FE4-688F-4497-8BFD-157613A697D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79" name="Rectangle 25">
              <a:extLst>
                <a:ext uri="{FF2B5EF4-FFF2-40B4-BE49-F238E27FC236}">
                  <a16:creationId xmlns:a16="http://schemas.microsoft.com/office/drawing/2014/main" id="{3BF5BE1A-9BAC-4581-A82B-FD8FE31595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80" name="Isosceles Triangle 79">
              <a:extLst>
                <a:ext uri="{FF2B5EF4-FFF2-40B4-BE49-F238E27FC236}">
                  <a16:creationId xmlns:a16="http://schemas.microsoft.com/office/drawing/2014/main" id="{971E5644-6772-414A-8199-E30BFB02A5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81" name="Rectangle 27">
              <a:extLst>
                <a:ext uri="{FF2B5EF4-FFF2-40B4-BE49-F238E27FC236}">
                  <a16:creationId xmlns:a16="http://schemas.microsoft.com/office/drawing/2014/main" id="{E8246D50-BB0C-408E-93FD-7B8D63A7F7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82" name="Rectangle 28">
              <a:extLst>
                <a:ext uri="{FF2B5EF4-FFF2-40B4-BE49-F238E27FC236}">
                  <a16:creationId xmlns:a16="http://schemas.microsoft.com/office/drawing/2014/main" id="{AFBC5D22-68C1-44FB-8181-CB84ECAA83F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83" name="Rectangle 29">
              <a:extLst>
                <a:ext uri="{FF2B5EF4-FFF2-40B4-BE49-F238E27FC236}">
                  <a16:creationId xmlns:a16="http://schemas.microsoft.com/office/drawing/2014/main" id="{FB6D0FCE-FBDB-4655-A1A7-640B1E86B56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84" name="Isosceles Triangle 83">
              <a:extLst>
                <a:ext uri="{FF2B5EF4-FFF2-40B4-BE49-F238E27FC236}">
                  <a16:creationId xmlns:a16="http://schemas.microsoft.com/office/drawing/2014/main" id="{BC8157DF-FD90-4AD6-B803-3AC0ACD8E6A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85" name="Isosceles Triangle 84">
              <a:extLst>
                <a:ext uri="{FF2B5EF4-FFF2-40B4-BE49-F238E27FC236}">
                  <a16:creationId xmlns:a16="http://schemas.microsoft.com/office/drawing/2014/main" id="{3548B067-9D63-4D21-92EF-CBC9E6338C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p:nvSpPr>
          <p:cNvPr id="3" name="TextBox 2">
            <a:extLst>
              <a:ext uri="{FF2B5EF4-FFF2-40B4-BE49-F238E27FC236}">
                <a16:creationId xmlns:a16="http://schemas.microsoft.com/office/drawing/2014/main" id="{0C5BEA49-D9C3-44FB-B8E9-E2EE9B642101}"/>
              </a:ext>
            </a:extLst>
          </p:cNvPr>
          <p:cNvSpPr txBox="1"/>
          <p:nvPr/>
        </p:nvSpPr>
        <p:spPr>
          <a:xfrm>
            <a:off x="602994" y="1491285"/>
            <a:ext cx="8424225" cy="4152251"/>
          </a:xfrm>
          <a:prstGeom prst="rect">
            <a:avLst/>
          </a:prstGeom>
        </p:spPr>
        <p:txBody>
          <a:bodyPr vert="horz" lIns="91440" tIns="45720" rIns="91440" bIns="45720" rtlCol="0">
            <a:normAutofit/>
          </a:bodyPr>
          <a:lstStyle/>
          <a:p>
            <a:pPr algn="just">
              <a:spcBef>
                <a:spcPts val="1000"/>
              </a:spcBef>
              <a:buClr>
                <a:schemeClr val="accent1"/>
              </a:buClr>
              <a:buSzPct val="80000"/>
            </a:pPr>
            <a:r>
              <a:rPr lang="en-US" sz="2800" dirty="0"/>
              <a:t>Gardena Police Department </a:t>
            </a:r>
            <a:r>
              <a:rPr lang="en-US" sz="2800" b="1" u="sng" dirty="0"/>
              <a:t>does not possess</a:t>
            </a:r>
            <a:r>
              <a:rPr lang="en-US" sz="2800" dirty="0"/>
              <a:t> any equipment that is designed solely for military use, nor does it possess any equipment that has been received directly from the military </a:t>
            </a:r>
            <a:r>
              <a:rPr lang="en-US" sz="2800" i="1" dirty="0"/>
              <a:t>Department of Defense 1033 </a:t>
            </a:r>
            <a:r>
              <a:rPr lang="en-US" sz="2800" dirty="0"/>
              <a:t>program for procuring surplus military equipment. </a:t>
            </a:r>
            <a:endParaRPr lang="en-US" sz="1700" dirty="0">
              <a:latin typeface="+mj-lt"/>
            </a:endParaRPr>
          </a:p>
        </p:txBody>
      </p:sp>
      <p:sp>
        <p:nvSpPr>
          <p:cNvPr id="21" name="TextBox 20">
            <a:extLst>
              <a:ext uri="{FF2B5EF4-FFF2-40B4-BE49-F238E27FC236}">
                <a16:creationId xmlns:a16="http://schemas.microsoft.com/office/drawing/2014/main" id="{4438E2FD-CDA2-4342-B4E7-E92ABE9093B8}"/>
              </a:ext>
            </a:extLst>
          </p:cNvPr>
          <p:cNvSpPr txBox="1"/>
          <p:nvPr/>
        </p:nvSpPr>
        <p:spPr>
          <a:xfrm>
            <a:off x="25692" y="420540"/>
            <a:ext cx="9078656" cy="584775"/>
          </a:xfrm>
          <a:prstGeom prst="rect">
            <a:avLst/>
          </a:prstGeom>
          <a:noFill/>
        </p:spPr>
        <p:txBody>
          <a:bodyPr wrap="square" rtlCol="0">
            <a:spAutoFit/>
          </a:bodyPr>
          <a:lstStyle/>
          <a:p>
            <a:pPr algn="ctr" defTabSz="457178">
              <a:defRPr/>
            </a:pPr>
            <a:r>
              <a:rPr lang="en-US" sz="3200" dirty="0">
                <a:solidFill>
                  <a:srgbClr val="0070C0"/>
                </a:solidFill>
              </a:rPr>
              <a:t>Military Equipment Defined</a:t>
            </a:r>
          </a:p>
        </p:txBody>
      </p:sp>
    </p:spTree>
    <p:extLst>
      <p:ext uri="{BB962C8B-B14F-4D97-AF65-F5344CB8AC3E}">
        <p14:creationId xmlns:p14="http://schemas.microsoft.com/office/powerpoint/2010/main" val="185752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2" name="Group 74">
            <a:extLst>
              <a:ext uri="{FF2B5EF4-FFF2-40B4-BE49-F238E27FC236}">
                <a16:creationId xmlns:a16="http://schemas.microsoft.com/office/drawing/2014/main" id="{1F2B4773-3207-44CC-B7AC-892B7049821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76" name="Straight Connector 75">
              <a:extLst>
                <a:ext uri="{FF2B5EF4-FFF2-40B4-BE49-F238E27FC236}">
                  <a16:creationId xmlns:a16="http://schemas.microsoft.com/office/drawing/2014/main" id="{2B8267CA-A7A5-4E11-9D92-4EAC3DD3E809}"/>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77" name="Straight Connector 76">
              <a:extLst>
                <a:ext uri="{FF2B5EF4-FFF2-40B4-BE49-F238E27FC236}">
                  <a16:creationId xmlns:a16="http://schemas.microsoft.com/office/drawing/2014/main" id="{E83D61B5-C6B4-4A4B-85AD-FEE7A54912C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78" name="Rectangle 23">
              <a:extLst>
                <a:ext uri="{FF2B5EF4-FFF2-40B4-BE49-F238E27FC236}">
                  <a16:creationId xmlns:a16="http://schemas.microsoft.com/office/drawing/2014/main" id="{A0B67FE4-688F-4497-8BFD-157613A697D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79" name="Rectangle 25">
              <a:extLst>
                <a:ext uri="{FF2B5EF4-FFF2-40B4-BE49-F238E27FC236}">
                  <a16:creationId xmlns:a16="http://schemas.microsoft.com/office/drawing/2014/main" id="{3BF5BE1A-9BAC-4581-A82B-FD8FE31595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80" name="Isosceles Triangle 79">
              <a:extLst>
                <a:ext uri="{FF2B5EF4-FFF2-40B4-BE49-F238E27FC236}">
                  <a16:creationId xmlns:a16="http://schemas.microsoft.com/office/drawing/2014/main" id="{971E5644-6772-414A-8199-E30BFB02A5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81" name="Rectangle 27">
              <a:extLst>
                <a:ext uri="{FF2B5EF4-FFF2-40B4-BE49-F238E27FC236}">
                  <a16:creationId xmlns:a16="http://schemas.microsoft.com/office/drawing/2014/main" id="{E8246D50-BB0C-408E-93FD-7B8D63A7F7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82" name="Rectangle 28">
              <a:extLst>
                <a:ext uri="{FF2B5EF4-FFF2-40B4-BE49-F238E27FC236}">
                  <a16:creationId xmlns:a16="http://schemas.microsoft.com/office/drawing/2014/main" id="{AFBC5D22-68C1-44FB-8181-CB84ECAA83F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83" name="Rectangle 29">
              <a:extLst>
                <a:ext uri="{FF2B5EF4-FFF2-40B4-BE49-F238E27FC236}">
                  <a16:creationId xmlns:a16="http://schemas.microsoft.com/office/drawing/2014/main" id="{FB6D0FCE-FBDB-4655-A1A7-640B1E86B56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84" name="Isosceles Triangle 83">
              <a:extLst>
                <a:ext uri="{FF2B5EF4-FFF2-40B4-BE49-F238E27FC236}">
                  <a16:creationId xmlns:a16="http://schemas.microsoft.com/office/drawing/2014/main" id="{BC8157DF-FD90-4AD6-B803-3AC0ACD8E6A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85" name="Isosceles Triangle 84">
              <a:extLst>
                <a:ext uri="{FF2B5EF4-FFF2-40B4-BE49-F238E27FC236}">
                  <a16:creationId xmlns:a16="http://schemas.microsoft.com/office/drawing/2014/main" id="{3548B067-9D63-4D21-92EF-CBC9E6338C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p:nvSpPr>
          <p:cNvPr id="3" name="TextBox 2">
            <a:extLst>
              <a:ext uri="{FF2B5EF4-FFF2-40B4-BE49-F238E27FC236}">
                <a16:creationId xmlns:a16="http://schemas.microsoft.com/office/drawing/2014/main" id="{0C5BEA49-D9C3-44FB-B8E9-E2EE9B642101}"/>
              </a:ext>
            </a:extLst>
          </p:cNvPr>
          <p:cNvSpPr txBox="1"/>
          <p:nvPr/>
        </p:nvSpPr>
        <p:spPr>
          <a:xfrm>
            <a:off x="602994" y="1491285"/>
            <a:ext cx="8424225" cy="4152251"/>
          </a:xfrm>
          <a:prstGeom prst="rect">
            <a:avLst/>
          </a:prstGeom>
        </p:spPr>
        <p:txBody>
          <a:bodyPr vert="horz" lIns="91440" tIns="45720" rIns="91440" bIns="45720" rtlCol="0">
            <a:normAutofit/>
          </a:bodyPr>
          <a:lstStyle/>
          <a:p>
            <a:pPr algn="just">
              <a:spcBef>
                <a:spcPts val="1000"/>
              </a:spcBef>
              <a:buClr>
                <a:schemeClr val="accent1"/>
              </a:buClr>
              <a:buSzPct val="80000"/>
            </a:pPr>
            <a:endParaRPr lang="en-US" sz="1700" dirty="0">
              <a:latin typeface="+mj-lt"/>
            </a:endParaRPr>
          </a:p>
        </p:txBody>
      </p:sp>
      <p:sp>
        <p:nvSpPr>
          <p:cNvPr id="21" name="TextBox 20">
            <a:extLst>
              <a:ext uri="{FF2B5EF4-FFF2-40B4-BE49-F238E27FC236}">
                <a16:creationId xmlns:a16="http://schemas.microsoft.com/office/drawing/2014/main" id="{4438E2FD-CDA2-4342-B4E7-E92ABE9093B8}"/>
              </a:ext>
            </a:extLst>
          </p:cNvPr>
          <p:cNvSpPr txBox="1"/>
          <p:nvPr/>
        </p:nvSpPr>
        <p:spPr>
          <a:xfrm>
            <a:off x="25692" y="276821"/>
            <a:ext cx="9078656" cy="584775"/>
          </a:xfrm>
          <a:prstGeom prst="rect">
            <a:avLst/>
          </a:prstGeom>
          <a:noFill/>
        </p:spPr>
        <p:txBody>
          <a:bodyPr wrap="square" rtlCol="0">
            <a:spAutoFit/>
          </a:bodyPr>
          <a:lstStyle/>
          <a:p>
            <a:pPr algn="ctr" defTabSz="457178">
              <a:defRPr/>
            </a:pPr>
            <a:r>
              <a:rPr lang="en-US" sz="3200" dirty="0">
                <a:solidFill>
                  <a:srgbClr val="0070C0"/>
                </a:solidFill>
              </a:rPr>
              <a:t>Military Equipment Defined Pursuant to AB 481</a:t>
            </a:r>
          </a:p>
        </p:txBody>
      </p:sp>
      <p:sp>
        <p:nvSpPr>
          <p:cNvPr id="16" name="TextBox 15">
            <a:extLst>
              <a:ext uri="{FF2B5EF4-FFF2-40B4-BE49-F238E27FC236}">
                <a16:creationId xmlns:a16="http://schemas.microsoft.com/office/drawing/2014/main" id="{B4896FF1-42A2-4710-8202-5E8428F342A5}"/>
              </a:ext>
            </a:extLst>
          </p:cNvPr>
          <p:cNvSpPr txBox="1"/>
          <p:nvPr/>
        </p:nvSpPr>
        <p:spPr>
          <a:xfrm>
            <a:off x="737205" y="1085746"/>
            <a:ext cx="8424225" cy="5647700"/>
          </a:xfrm>
          <a:prstGeom prst="rect">
            <a:avLst/>
          </a:prstGeom>
          <a:noFill/>
        </p:spPr>
        <p:txBody>
          <a:bodyPr wrap="square">
            <a:spAutoFit/>
          </a:bodyPr>
          <a:lstStyle/>
          <a:p>
            <a:r>
              <a:rPr lang="en-US" sz="1900" b="1" dirty="0">
                <a:effectLst/>
                <a:latin typeface="Arial" panose="020B0604020202020204" pitchFamily="34" charset="0"/>
              </a:rPr>
              <a:t>Military equipment – Includes but is not limited to the following:</a:t>
            </a:r>
          </a:p>
          <a:p>
            <a:br>
              <a:rPr lang="en-US" sz="1900" dirty="0"/>
            </a:br>
            <a:r>
              <a:rPr lang="en-US" sz="1900" dirty="0">
                <a:effectLst/>
                <a:latin typeface="Arial" panose="020B0604020202020204" pitchFamily="34" charset="0"/>
              </a:rPr>
              <a:t>• Unmanned, remotely piloted, powered aerial or ground vehicles.</a:t>
            </a:r>
          </a:p>
          <a:p>
            <a:br>
              <a:rPr lang="en-US" sz="1900" dirty="0"/>
            </a:br>
            <a:r>
              <a:rPr lang="en-US" sz="1900" dirty="0">
                <a:effectLst/>
                <a:latin typeface="Arial" panose="020B0604020202020204" pitchFamily="34" charset="0"/>
              </a:rPr>
              <a:t>• Mine-resistant ambush-protected (MRAP) vehicles or armored personnel </a:t>
            </a:r>
          </a:p>
          <a:p>
            <a:r>
              <a:rPr lang="en-US" sz="1900" dirty="0">
                <a:latin typeface="Arial" panose="020B0604020202020204" pitchFamily="34" charset="0"/>
              </a:rPr>
              <a:t>   </a:t>
            </a:r>
            <a:r>
              <a:rPr lang="en-US" sz="1900" dirty="0">
                <a:effectLst/>
                <a:latin typeface="Arial" panose="020B0604020202020204" pitchFamily="34" charset="0"/>
              </a:rPr>
              <a:t>carriers.</a:t>
            </a:r>
          </a:p>
          <a:p>
            <a:br>
              <a:rPr lang="en-US" sz="1900" dirty="0"/>
            </a:br>
            <a:r>
              <a:rPr lang="en-US" sz="1900" dirty="0">
                <a:effectLst/>
                <a:latin typeface="Arial" panose="020B0604020202020204" pitchFamily="34" charset="0"/>
              </a:rPr>
              <a:t>• High mobility multipurpose wheeled vehicles (HMMWV), two-and-one-half</a:t>
            </a:r>
          </a:p>
          <a:p>
            <a:r>
              <a:rPr lang="en-US" sz="1900" dirty="0">
                <a:latin typeface="Arial" panose="020B0604020202020204" pitchFamily="34" charset="0"/>
              </a:rPr>
              <a:t>   </a:t>
            </a:r>
            <a:r>
              <a:rPr lang="en-US" sz="1900" dirty="0">
                <a:effectLst/>
                <a:latin typeface="Arial" panose="020B0604020202020204" pitchFamily="34" charset="0"/>
              </a:rPr>
              <a:t>ton</a:t>
            </a:r>
            <a:r>
              <a:rPr lang="en-US" sz="1900" dirty="0">
                <a:latin typeface="Arial" panose="020B0604020202020204" pitchFamily="34" charset="0"/>
              </a:rPr>
              <a:t> </a:t>
            </a:r>
            <a:r>
              <a:rPr lang="en-US" sz="1900" dirty="0">
                <a:effectLst/>
                <a:latin typeface="Arial" panose="020B0604020202020204" pitchFamily="34" charset="0"/>
              </a:rPr>
              <a:t>trucks, five-ton trucks, or wheeled vehicles that have a breaching or   </a:t>
            </a:r>
          </a:p>
          <a:p>
            <a:r>
              <a:rPr lang="en-US" sz="1900" dirty="0">
                <a:latin typeface="Arial" panose="020B0604020202020204" pitchFamily="34" charset="0"/>
              </a:rPr>
              <a:t>   </a:t>
            </a:r>
            <a:r>
              <a:rPr lang="en-US" sz="1900" dirty="0">
                <a:effectLst/>
                <a:latin typeface="Arial" panose="020B0604020202020204" pitchFamily="34" charset="0"/>
              </a:rPr>
              <a:t>entry apparatus attached.</a:t>
            </a:r>
          </a:p>
          <a:p>
            <a:br>
              <a:rPr lang="en-US" sz="1900" dirty="0"/>
            </a:br>
            <a:r>
              <a:rPr lang="en-US" sz="1900" dirty="0">
                <a:effectLst/>
                <a:latin typeface="Arial" panose="020B0604020202020204" pitchFamily="34" charset="0"/>
              </a:rPr>
              <a:t>• Tracked armored vehicles that provide ballistic protection to its</a:t>
            </a:r>
          </a:p>
          <a:p>
            <a:r>
              <a:rPr lang="en-US" sz="1900" dirty="0">
                <a:latin typeface="Arial" panose="020B0604020202020204" pitchFamily="34" charset="0"/>
              </a:rPr>
              <a:t>   </a:t>
            </a:r>
            <a:r>
              <a:rPr lang="en-US" sz="1900" dirty="0">
                <a:effectLst/>
                <a:latin typeface="Arial" panose="020B0604020202020204" pitchFamily="34" charset="0"/>
              </a:rPr>
              <a:t>occupants.</a:t>
            </a:r>
          </a:p>
          <a:p>
            <a:br>
              <a:rPr lang="en-US" sz="1900" dirty="0"/>
            </a:br>
            <a:r>
              <a:rPr lang="en-US" sz="1900" dirty="0">
                <a:effectLst/>
                <a:latin typeface="Arial" panose="020B0604020202020204" pitchFamily="34" charset="0"/>
              </a:rPr>
              <a:t>• Command and control vehicles that are either built or modified to facilitate </a:t>
            </a:r>
          </a:p>
          <a:p>
            <a:r>
              <a:rPr lang="en-US" sz="1900" dirty="0">
                <a:latin typeface="Arial" panose="020B0604020202020204" pitchFamily="34" charset="0"/>
              </a:rPr>
              <a:t>   </a:t>
            </a:r>
            <a:r>
              <a:rPr lang="en-US" sz="1900" dirty="0">
                <a:effectLst/>
                <a:latin typeface="Arial" panose="020B0604020202020204" pitchFamily="34" charset="0"/>
              </a:rPr>
              <a:t>the operational control and direction of public safety units.</a:t>
            </a:r>
          </a:p>
          <a:p>
            <a:br>
              <a:rPr lang="en-US" sz="1900" dirty="0"/>
            </a:br>
            <a:r>
              <a:rPr lang="en-US" sz="1900" dirty="0">
                <a:effectLst/>
                <a:latin typeface="Arial" panose="020B0604020202020204" pitchFamily="34" charset="0"/>
              </a:rPr>
              <a:t>• Weaponized aircraft, vessels, or vehicles of any kind.</a:t>
            </a:r>
            <a:br>
              <a:rPr lang="en-US" sz="1900" dirty="0"/>
            </a:br>
            <a:endParaRPr lang="en-US" sz="1900" dirty="0"/>
          </a:p>
        </p:txBody>
      </p:sp>
    </p:spTree>
    <p:extLst>
      <p:ext uri="{BB962C8B-B14F-4D97-AF65-F5344CB8AC3E}">
        <p14:creationId xmlns:p14="http://schemas.microsoft.com/office/powerpoint/2010/main" val="15845419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2" name="Group 74">
            <a:extLst>
              <a:ext uri="{FF2B5EF4-FFF2-40B4-BE49-F238E27FC236}">
                <a16:creationId xmlns:a16="http://schemas.microsoft.com/office/drawing/2014/main" id="{1F2B4773-3207-44CC-B7AC-892B7049821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76" name="Straight Connector 75">
              <a:extLst>
                <a:ext uri="{FF2B5EF4-FFF2-40B4-BE49-F238E27FC236}">
                  <a16:creationId xmlns:a16="http://schemas.microsoft.com/office/drawing/2014/main" id="{2B8267CA-A7A5-4E11-9D92-4EAC3DD3E809}"/>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77" name="Straight Connector 76">
              <a:extLst>
                <a:ext uri="{FF2B5EF4-FFF2-40B4-BE49-F238E27FC236}">
                  <a16:creationId xmlns:a16="http://schemas.microsoft.com/office/drawing/2014/main" id="{E83D61B5-C6B4-4A4B-85AD-FEE7A54912C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78" name="Rectangle 23">
              <a:extLst>
                <a:ext uri="{FF2B5EF4-FFF2-40B4-BE49-F238E27FC236}">
                  <a16:creationId xmlns:a16="http://schemas.microsoft.com/office/drawing/2014/main" id="{A0B67FE4-688F-4497-8BFD-157613A697D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79" name="Rectangle 25">
              <a:extLst>
                <a:ext uri="{FF2B5EF4-FFF2-40B4-BE49-F238E27FC236}">
                  <a16:creationId xmlns:a16="http://schemas.microsoft.com/office/drawing/2014/main" id="{3BF5BE1A-9BAC-4581-A82B-FD8FE31595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80" name="Isosceles Triangle 79">
              <a:extLst>
                <a:ext uri="{FF2B5EF4-FFF2-40B4-BE49-F238E27FC236}">
                  <a16:creationId xmlns:a16="http://schemas.microsoft.com/office/drawing/2014/main" id="{971E5644-6772-414A-8199-E30BFB02A5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81" name="Rectangle 27">
              <a:extLst>
                <a:ext uri="{FF2B5EF4-FFF2-40B4-BE49-F238E27FC236}">
                  <a16:creationId xmlns:a16="http://schemas.microsoft.com/office/drawing/2014/main" id="{E8246D50-BB0C-408E-93FD-7B8D63A7F7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82" name="Rectangle 28">
              <a:extLst>
                <a:ext uri="{FF2B5EF4-FFF2-40B4-BE49-F238E27FC236}">
                  <a16:creationId xmlns:a16="http://schemas.microsoft.com/office/drawing/2014/main" id="{AFBC5D22-68C1-44FB-8181-CB84ECAA83F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83" name="Rectangle 29">
              <a:extLst>
                <a:ext uri="{FF2B5EF4-FFF2-40B4-BE49-F238E27FC236}">
                  <a16:creationId xmlns:a16="http://schemas.microsoft.com/office/drawing/2014/main" id="{FB6D0FCE-FBDB-4655-A1A7-640B1E86B56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84" name="Isosceles Triangle 83">
              <a:extLst>
                <a:ext uri="{FF2B5EF4-FFF2-40B4-BE49-F238E27FC236}">
                  <a16:creationId xmlns:a16="http://schemas.microsoft.com/office/drawing/2014/main" id="{BC8157DF-FD90-4AD6-B803-3AC0ACD8E6A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85" name="Isosceles Triangle 84">
              <a:extLst>
                <a:ext uri="{FF2B5EF4-FFF2-40B4-BE49-F238E27FC236}">
                  <a16:creationId xmlns:a16="http://schemas.microsoft.com/office/drawing/2014/main" id="{3548B067-9D63-4D21-92EF-CBC9E6338C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p:nvSpPr>
          <p:cNvPr id="3" name="TextBox 2">
            <a:extLst>
              <a:ext uri="{FF2B5EF4-FFF2-40B4-BE49-F238E27FC236}">
                <a16:creationId xmlns:a16="http://schemas.microsoft.com/office/drawing/2014/main" id="{0C5BEA49-D9C3-44FB-B8E9-E2EE9B642101}"/>
              </a:ext>
            </a:extLst>
          </p:cNvPr>
          <p:cNvSpPr txBox="1"/>
          <p:nvPr/>
        </p:nvSpPr>
        <p:spPr>
          <a:xfrm>
            <a:off x="602994" y="1491285"/>
            <a:ext cx="8424225" cy="4152251"/>
          </a:xfrm>
          <a:prstGeom prst="rect">
            <a:avLst/>
          </a:prstGeom>
        </p:spPr>
        <p:txBody>
          <a:bodyPr vert="horz" lIns="91440" tIns="45720" rIns="91440" bIns="45720" rtlCol="0">
            <a:normAutofit/>
          </a:bodyPr>
          <a:lstStyle/>
          <a:p>
            <a:pPr algn="just">
              <a:spcBef>
                <a:spcPts val="1000"/>
              </a:spcBef>
              <a:buClr>
                <a:schemeClr val="accent1"/>
              </a:buClr>
              <a:buSzPct val="80000"/>
            </a:pPr>
            <a:endParaRPr lang="en-US" sz="1700" dirty="0">
              <a:latin typeface="+mj-lt"/>
            </a:endParaRPr>
          </a:p>
        </p:txBody>
      </p:sp>
      <p:sp>
        <p:nvSpPr>
          <p:cNvPr id="21" name="TextBox 20">
            <a:extLst>
              <a:ext uri="{FF2B5EF4-FFF2-40B4-BE49-F238E27FC236}">
                <a16:creationId xmlns:a16="http://schemas.microsoft.com/office/drawing/2014/main" id="{4438E2FD-CDA2-4342-B4E7-E92ABE9093B8}"/>
              </a:ext>
            </a:extLst>
          </p:cNvPr>
          <p:cNvSpPr txBox="1"/>
          <p:nvPr/>
        </p:nvSpPr>
        <p:spPr>
          <a:xfrm>
            <a:off x="25692" y="420540"/>
            <a:ext cx="9078656" cy="584775"/>
          </a:xfrm>
          <a:prstGeom prst="rect">
            <a:avLst/>
          </a:prstGeom>
          <a:noFill/>
        </p:spPr>
        <p:txBody>
          <a:bodyPr wrap="square" rtlCol="0">
            <a:spAutoFit/>
          </a:bodyPr>
          <a:lstStyle/>
          <a:p>
            <a:pPr algn="ctr" defTabSz="457178">
              <a:defRPr/>
            </a:pPr>
            <a:r>
              <a:rPr lang="en-US" sz="3200" dirty="0">
                <a:solidFill>
                  <a:srgbClr val="0070C0"/>
                </a:solidFill>
              </a:rPr>
              <a:t>Military Equipment Defined Pursuant to AB 481</a:t>
            </a:r>
          </a:p>
        </p:txBody>
      </p:sp>
      <p:sp>
        <p:nvSpPr>
          <p:cNvPr id="16" name="TextBox 15">
            <a:extLst>
              <a:ext uri="{FF2B5EF4-FFF2-40B4-BE49-F238E27FC236}">
                <a16:creationId xmlns:a16="http://schemas.microsoft.com/office/drawing/2014/main" id="{B4896FF1-42A2-4710-8202-5E8428F342A5}"/>
              </a:ext>
            </a:extLst>
          </p:cNvPr>
          <p:cNvSpPr txBox="1"/>
          <p:nvPr/>
        </p:nvSpPr>
        <p:spPr>
          <a:xfrm>
            <a:off x="608802" y="1096861"/>
            <a:ext cx="9078655" cy="923330"/>
          </a:xfrm>
          <a:prstGeom prst="rect">
            <a:avLst/>
          </a:prstGeom>
          <a:noFill/>
        </p:spPr>
        <p:txBody>
          <a:bodyPr wrap="square">
            <a:spAutoFit/>
          </a:bodyPr>
          <a:lstStyle/>
          <a:p>
            <a:r>
              <a:rPr lang="en-US" b="1" dirty="0">
                <a:effectLst/>
                <a:latin typeface="Arial" panose="020B0604020202020204" pitchFamily="34" charset="0"/>
              </a:rPr>
              <a:t>Military equipment – Includes but is not limited to the following:</a:t>
            </a:r>
          </a:p>
          <a:p>
            <a:br>
              <a:rPr lang="en-US" dirty="0"/>
            </a:br>
            <a:endParaRPr lang="en-US" dirty="0"/>
          </a:p>
        </p:txBody>
      </p:sp>
      <p:sp>
        <p:nvSpPr>
          <p:cNvPr id="17" name="TextBox 16">
            <a:extLst>
              <a:ext uri="{FF2B5EF4-FFF2-40B4-BE49-F238E27FC236}">
                <a16:creationId xmlns:a16="http://schemas.microsoft.com/office/drawing/2014/main" id="{524AC127-1CB2-4186-AE79-C67E0DBCF411}"/>
              </a:ext>
            </a:extLst>
          </p:cNvPr>
          <p:cNvSpPr txBox="1"/>
          <p:nvPr/>
        </p:nvSpPr>
        <p:spPr>
          <a:xfrm>
            <a:off x="454541" y="1661125"/>
            <a:ext cx="8894795" cy="4801314"/>
          </a:xfrm>
          <a:prstGeom prst="rect">
            <a:avLst/>
          </a:prstGeom>
          <a:noFill/>
        </p:spPr>
        <p:txBody>
          <a:bodyPr wrap="square">
            <a:spAutoFit/>
          </a:bodyPr>
          <a:lstStyle/>
          <a:p>
            <a:r>
              <a:rPr lang="en-US" dirty="0">
                <a:effectLst/>
                <a:latin typeface="Arial" panose="020B0604020202020204" pitchFamily="34" charset="0"/>
              </a:rPr>
              <a:t>• Battering rams, slugs, and breaching apparatuses that are explosive in nature. This</a:t>
            </a:r>
            <a:br>
              <a:rPr lang="en-US" dirty="0"/>
            </a:br>
            <a:r>
              <a:rPr lang="en-US" dirty="0"/>
              <a:t>  </a:t>
            </a:r>
            <a:r>
              <a:rPr lang="en-US" dirty="0">
                <a:effectLst/>
                <a:latin typeface="Arial" panose="020B0604020202020204" pitchFamily="34" charset="0"/>
              </a:rPr>
              <a:t>does not include a handheld, one-person ram.</a:t>
            </a:r>
          </a:p>
          <a:p>
            <a:br>
              <a:rPr lang="en-US" dirty="0"/>
            </a:br>
            <a:r>
              <a:rPr lang="en-US" dirty="0">
                <a:effectLst/>
                <a:latin typeface="Arial" panose="020B0604020202020204" pitchFamily="34" charset="0"/>
              </a:rPr>
              <a:t>• Firearms and ammunition of .50 caliber or greater, excluding standard-issue    </a:t>
            </a:r>
          </a:p>
          <a:p>
            <a:r>
              <a:rPr lang="en-US" dirty="0">
                <a:latin typeface="Arial" panose="020B0604020202020204" pitchFamily="34" charset="0"/>
              </a:rPr>
              <a:t>  </a:t>
            </a:r>
            <a:r>
              <a:rPr lang="en-US" dirty="0">
                <a:effectLst/>
                <a:latin typeface="Arial" panose="020B0604020202020204" pitchFamily="34" charset="0"/>
              </a:rPr>
              <a:t>shotguns and standard-issue shotgun ammunition.</a:t>
            </a:r>
          </a:p>
          <a:p>
            <a:br>
              <a:rPr lang="en-US" dirty="0"/>
            </a:br>
            <a:r>
              <a:rPr lang="en-US" dirty="0">
                <a:effectLst/>
                <a:latin typeface="Arial" panose="020B0604020202020204" pitchFamily="34" charset="0"/>
              </a:rPr>
              <a:t>• Specialized firearms and ammunition of less than .50 caliber, including firearms and  </a:t>
            </a:r>
          </a:p>
          <a:p>
            <a:r>
              <a:rPr lang="en-US" dirty="0">
                <a:latin typeface="Arial" panose="020B0604020202020204" pitchFamily="34" charset="0"/>
              </a:rPr>
              <a:t>  </a:t>
            </a:r>
            <a:r>
              <a:rPr lang="en-US" dirty="0">
                <a:effectLst/>
                <a:latin typeface="Arial" panose="020B0604020202020204" pitchFamily="34" charset="0"/>
              </a:rPr>
              <a:t>accessories identified as assault weapons in Penal Code § 30510 and Penal Code §</a:t>
            </a:r>
            <a:br>
              <a:rPr lang="en-US" dirty="0"/>
            </a:br>
            <a:r>
              <a:rPr lang="en-US" dirty="0"/>
              <a:t>  </a:t>
            </a:r>
            <a:r>
              <a:rPr lang="en-US" dirty="0">
                <a:effectLst/>
                <a:latin typeface="Arial" panose="020B0604020202020204" pitchFamily="34" charset="0"/>
              </a:rPr>
              <a:t>30515, with the exception of standard-issue firearms.</a:t>
            </a:r>
          </a:p>
          <a:p>
            <a:br>
              <a:rPr lang="en-US" dirty="0"/>
            </a:br>
            <a:r>
              <a:rPr lang="en-US" dirty="0">
                <a:effectLst/>
                <a:latin typeface="Arial" panose="020B0604020202020204" pitchFamily="34" charset="0"/>
              </a:rPr>
              <a:t>• Any firearm or firearm accessory that is designed to launch explosive projectiles.</a:t>
            </a:r>
          </a:p>
          <a:p>
            <a:br>
              <a:rPr lang="en-US" dirty="0"/>
            </a:br>
            <a:r>
              <a:rPr lang="en-US" dirty="0">
                <a:effectLst/>
                <a:latin typeface="Arial" panose="020B0604020202020204" pitchFamily="34" charset="0"/>
              </a:rPr>
              <a:t>• Noise-flash diversionary devices and explosive breaching tools.</a:t>
            </a:r>
          </a:p>
          <a:p>
            <a:br>
              <a:rPr lang="en-US" dirty="0"/>
            </a:br>
            <a:r>
              <a:rPr lang="en-US" dirty="0">
                <a:effectLst/>
                <a:latin typeface="Arial" panose="020B0604020202020204" pitchFamily="34" charset="0"/>
              </a:rPr>
              <a:t>• Munitions containing tear gas or OC, excluding standard, service-issued handheld</a:t>
            </a:r>
            <a:br>
              <a:rPr lang="en-US" dirty="0"/>
            </a:br>
            <a:r>
              <a:rPr lang="en-US" dirty="0"/>
              <a:t>  </a:t>
            </a:r>
            <a:r>
              <a:rPr lang="en-US" dirty="0">
                <a:effectLst/>
                <a:latin typeface="Arial" panose="020B0604020202020204" pitchFamily="34" charset="0"/>
              </a:rPr>
              <a:t>pepper spray.</a:t>
            </a:r>
            <a:br>
              <a:rPr lang="en-US" dirty="0"/>
            </a:br>
            <a:endParaRPr lang="en-US" dirty="0"/>
          </a:p>
        </p:txBody>
      </p:sp>
    </p:spTree>
    <p:extLst>
      <p:ext uri="{BB962C8B-B14F-4D97-AF65-F5344CB8AC3E}">
        <p14:creationId xmlns:p14="http://schemas.microsoft.com/office/powerpoint/2010/main" val="4428871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2" name="Group 74">
            <a:extLst>
              <a:ext uri="{FF2B5EF4-FFF2-40B4-BE49-F238E27FC236}">
                <a16:creationId xmlns:a16="http://schemas.microsoft.com/office/drawing/2014/main" id="{1F2B4773-3207-44CC-B7AC-892B7049821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76" name="Straight Connector 75">
              <a:extLst>
                <a:ext uri="{FF2B5EF4-FFF2-40B4-BE49-F238E27FC236}">
                  <a16:creationId xmlns:a16="http://schemas.microsoft.com/office/drawing/2014/main" id="{2B8267CA-A7A5-4E11-9D92-4EAC3DD3E809}"/>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77" name="Straight Connector 76">
              <a:extLst>
                <a:ext uri="{FF2B5EF4-FFF2-40B4-BE49-F238E27FC236}">
                  <a16:creationId xmlns:a16="http://schemas.microsoft.com/office/drawing/2014/main" id="{E83D61B5-C6B4-4A4B-85AD-FEE7A54912C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78" name="Rectangle 23">
              <a:extLst>
                <a:ext uri="{FF2B5EF4-FFF2-40B4-BE49-F238E27FC236}">
                  <a16:creationId xmlns:a16="http://schemas.microsoft.com/office/drawing/2014/main" id="{A0B67FE4-688F-4497-8BFD-157613A697D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79" name="Rectangle 25">
              <a:extLst>
                <a:ext uri="{FF2B5EF4-FFF2-40B4-BE49-F238E27FC236}">
                  <a16:creationId xmlns:a16="http://schemas.microsoft.com/office/drawing/2014/main" id="{3BF5BE1A-9BAC-4581-A82B-FD8FE31595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80" name="Isosceles Triangle 79">
              <a:extLst>
                <a:ext uri="{FF2B5EF4-FFF2-40B4-BE49-F238E27FC236}">
                  <a16:creationId xmlns:a16="http://schemas.microsoft.com/office/drawing/2014/main" id="{971E5644-6772-414A-8199-E30BFB02A5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81" name="Rectangle 27">
              <a:extLst>
                <a:ext uri="{FF2B5EF4-FFF2-40B4-BE49-F238E27FC236}">
                  <a16:creationId xmlns:a16="http://schemas.microsoft.com/office/drawing/2014/main" id="{E8246D50-BB0C-408E-93FD-7B8D63A7F7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82" name="Rectangle 28">
              <a:extLst>
                <a:ext uri="{FF2B5EF4-FFF2-40B4-BE49-F238E27FC236}">
                  <a16:creationId xmlns:a16="http://schemas.microsoft.com/office/drawing/2014/main" id="{AFBC5D22-68C1-44FB-8181-CB84ECAA83F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83" name="Rectangle 29">
              <a:extLst>
                <a:ext uri="{FF2B5EF4-FFF2-40B4-BE49-F238E27FC236}">
                  <a16:creationId xmlns:a16="http://schemas.microsoft.com/office/drawing/2014/main" id="{FB6D0FCE-FBDB-4655-A1A7-640B1E86B56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84" name="Isosceles Triangle 83">
              <a:extLst>
                <a:ext uri="{FF2B5EF4-FFF2-40B4-BE49-F238E27FC236}">
                  <a16:creationId xmlns:a16="http://schemas.microsoft.com/office/drawing/2014/main" id="{BC8157DF-FD90-4AD6-B803-3AC0ACD8E6A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85" name="Isosceles Triangle 84">
              <a:extLst>
                <a:ext uri="{FF2B5EF4-FFF2-40B4-BE49-F238E27FC236}">
                  <a16:creationId xmlns:a16="http://schemas.microsoft.com/office/drawing/2014/main" id="{3548B067-9D63-4D21-92EF-CBC9E6338C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p:nvSpPr>
          <p:cNvPr id="3" name="TextBox 2">
            <a:extLst>
              <a:ext uri="{FF2B5EF4-FFF2-40B4-BE49-F238E27FC236}">
                <a16:creationId xmlns:a16="http://schemas.microsoft.com/office/drawing/2014/main" id="{0C5BEA49-D9C3-44FB-B8E9-E2EE9B642101}"/>
              </a:ext>
            </a:extLst>
          </p:cNvPr>
          <p:cNvSpPr txBox="1"/>
          <p:nvPr/>
        </p:nvSpPr>
        <p:spPr>
          <a:xfrm>
            <a:off x="602994" y="1491285"/>
            <a:ext cx="8424225" cy="4152251"/>
          </a:xfrm>
          <a:prstGeom prst="rect">
            <a:avLst/>
          </a:prstGeom>
        </p:spPr>
        <p:txBody>
          <a:bodyPr vert="horz" lIns="91440" tIns="45720" rIns="91440" bIns="45720" rtlCol="0">
            <a:normAutofit/>
          </a:bodyPr>
          <a:lstStyle/>
          <a:p>
            <a:pPr algn="just">
              <a:spcBef>
                <a:spcPts val="1000"/>
              </a:spcBef>
              <a:buClr>
                <a:schemeClr val="accent1"/>
              </a:buClr>
              <a:buSzPct val="80000"/>
            </a:pPr>
            <a:endParaRPr lang="en-US" sz="1700" dirty="0">
              <a:latin typeface="+mj-lt"/>
            </a:endParaRPr>
          </a:p>
        </p:txBody>
      </p:sp>
      <p:sp>
        <p:nvSpPr>
          <p:cNvPr id="21" name="TextBox 20">
            <a:extLst>
              <a:ext uri="{FF2B5EF4-FFF2-40B4-BE49-F238E27FC236}">
                <a16:creationId xmlns:a16="http://schemas.microsoft.com/office/drawing/2014/main" id="{4438E2FD-CDA2-4342-B4E7-E92ABE9093B8}"/>
              </a:ext>
            </a:extLst>
          </p:cNvPr>
          <p:cNvSpPr txBox="1"/>
          <p:nvPr/>
        </p:nvSpPr>
        <p:spPr>
          <a:xfrm>
            <a:off x="25692" y="420540"/>
            <a:ext cx="9078656" cy="584775"/>
          </a:xfrm>
          <a:prstGeom prst="rect">
            <a:avLst/>
          </a:prstGeom>
          <a:noFill/>
        </p:spPr>
        <p:txBody>
          <a:bodyPr wrap="square" rtlCol="0">
            <a:spAutoFit/>
          </a:bodyPr>
          <a:lstStyle/>
          <a:p>
            <a:pPr algn="ctr" defTabSz="457178">
              <a:defRPr/>
            </a:pPr>
            <a:r>
              <a:rPr lang="en-US" sz="3200" dirty="0">
                <a:solidFill>
                  <a:srgbClr val="0070C0"/>
                </a:solidFill>
              </a:rPr>
              <a:t>Military Equipment Defined Pursuant to AB 481</a:t>
            </a:r>
          </a:p>
        </p:txBody>
      </p:sp>
      <p:sp>
        <p:nvSpPr>
          <p:cNvPr id="16" name="TextBox 15">
            <a:extLst>
              <a:ext uri="{FF2B5EF4-FFF2-40B4-BE49-F238E27FC236}">
                <a16:creationId xmlns:a16="http://schemas.microsoft.com/office/drawing/2014/main" id="{B4896FF1-42A2-4710-8202-5E8428F342A5}"/>
              </a:ext>
            </a:extLst>
          </p:cNvPr>
          <p:cNvSpPr txBox="1"/>
          <p:nvPr/>
        </p:nvSpPr>
        <p:spPr>
          <a:xfrm>
            <a:off x="608802" y="1096861"/>
            <a:ext cx="9078655" cy="923330"/>
          </a:xfrm>
          <a:prstGeom prst="rect">
            <a:avLst/>
          </a:prstGeom>
          <a:noFill/>
        </p:spPr>
        <p:txBody>
          <a:bodyPr wrap="square">
            <a:spAutoFit/>
          </a:bodyPr>
          <a:lstStyle/>
          <a:p>
            <a:r>
              <a:rPr lang="en-US" b="1" dirty="0">
                <a:effectLst/>
                <a:latin typeface="Arial" panose="020B0604020202020204" pitchFamily="34" charset="0"/>
              </a:rPr>
              <a:t>Military equipment – Includes but is not limited to the following:</a:t>
            </a:r>
          </a:p>
          <a:p>
            <a:br>
              <a:rPr lang="en-US" dirty="0"/>
            </a:br>
            <a:endParaRPr lang="en-US" dirty="0"/>
          </a:p>
        </p:txBody>
      </p:sp>
      <p:sp>
        <p:nvSpPr>
          <p:cNvPr id="17" name="TextBox 16">
            <a:extLst>
              <a:ext uri="{FF2B5EF4-FFF2-40B4-BE49-F238E27FC236}">
                <a16:creationId xmlns:a16="http://schemas.microsoft.com/office/drawing/2014/main" id="{524AC127-1CB2-4186-AE79-C67E0DBCF411}"/>
              </a:ext>
            </a:extLst>
          </p:cNvPr>
          <p:cNvSpPr txBox="1"/>
          <p:nvPr/>
        </p:nvSpPr>
        <p:spPr>
          <a:xfrm>
            <a:off x="601757" y="1776929"/>
            <a:ext cx="8894795" cy="646331"/>
          </a:xfrm>
          <a:prstGeom prst="rect">
            <a:avLst/>
          </a:prstGeom>
          <a:noFill/>
        </p:spPr>
        <p:txBody>
          <a:bodyPr wrap="square">
            <a:spAutoFit/>
          </a:bodyPr>
          <a:lstStyle/>
          <a:p>
            <a:br>
              <a:rPr lang="en-US" dirty="0"/>
            </a:br>
            <a:endParaRPr lang="en-US" dirty="0"/>
          </a:p>
        </p:txBody>
      </p:sp>
      <p:sp>
        <p:nvSpPr>
          <p:cNvPr id="18" name="TextBox 17">
            <a:extLst>
              <a:ext uri="{FF2B5EF4-FFF2-40B4-BE49-F238E27FC236}">
                <a16:creationId xmlns:a16="http://schemas.microsoft.com/office/drawing/2014/main" id="{FBC54081-0F23-4D3E-9E1D-0C3B9ADB1B9B}"/>
              </a:ext>
            </a:extLst>
          </p:cNvPr>
          <p:cNvSpPr txBox="1"/>
          <p:nvPr/>
        </p:nvSpPr>
        <p:spPr>
          <a:xfrm>
            <a:off x="639128" y="1893567"/>
            <a:ext cx="8386854" cy="2246769"/>
          </a:xfrm>
          <a:prstGeom prst="rect">
            <a:avLst/>
          </a:prstGeom>
          <a:noFill/>
        </p:spPr>
        <p:txBody>
          <a:bodyPr wrap="square">
            <a:spAutoFit/>
          </a:bodyPr>
          <a:lstStyle/>
          <a:p>
            <a:r>
              <a:rPr lang="en-US" sz="2000" dirty="0">
                <a:effectLst/>
                <a:latin typeface="Arial" panose="020B0604020202020204" pitchFamily="34" charset="0"/>
              </a:rPr>
              <a:t>• TASER® Shockwave, microwave weapons, water cannons, and long-</a:t>
            </a:r>
          </a:p>
          <a:p>
            <a:r>
              <a:rPr lang="en-US" sz="2000" dirty="0">
                <a:latin typeface="Arial" panose="020B0604020202020204" pitchFamily="34" charset="0"/>
              </a:rPr>
              <a:t>   </a:t>
            </a:r>
            <a:r>
              <a:rPr lang="en-US" sz="2000" dirty="0">
                <a:effectLst/>
                <a:latin typeface="Arial" panose="020B0604020202020204" pitchFamily="34" charset="0"/>
              </a:rPr>
              <a:t>range acoustic devices (LRADs).</a:t>
            </a:r>
          </a:p>
          <a:p>
            <a:br>
              <a:rPr lang="en-US" sz="2000" dirty="0"/>
            </a:br>
            <a:r>
              <a:rPr lang="en-US" sz="2000" dirty="0">
                <a:effectLst/>
                <a:latin typeface="Arial" panose="020B0604020202020204" pitchFamily="34" charset="0"/>
              </a:rPr>
              <a:t>• Kinetic energy weapons and munitions.</a:t>
            </a:r>
          </a:p>
          <a:p>
            <a:br>
              <a:rPr lang="en-US" sz="2000" dirty="0"/>
            </a:br>
            <a:r>
              <a:rPr lang="en-US" sz="2000" dirty="0">
                <a:effectLst/>
                <a:latin typeface="Arial" panose="020B0604020202020204" pitchFamily="34" charset="0"/>
              </a:rPr>
              <a:t>• Any other equipment as determined by a governing body or a state </a:t>
            </a:r>
          </a:p>
          <a:p>
            <a:r>
              <a:rPr lang="en-US" sz="2000" dirty="0">
                <a:latin typeface="Arial" panose="020B0604020202020204" pitchFamily="34" charset="0"/>
              </a:rPr>
              <a:t>  </a:t>
            </a:r>
            <a:r>
              <a:rPr lang="en-US" sz="2000" dirty="0">
                <a:effectLst/>
                <a:latin typeface="Arial" panose="020B0604020202020204" pitchFamily="34" charset="0"/>
              </a:rPr>
              <a:t>agency to</a:t>
            </a:r>
            <a:r>
              <a:rPr lang="en-US" sz="2000" dirty="0">
                <a:latin typeface="Arial" panose="020B0604020202020204" pitchFamily="34" charset="0"/>
              </a:rPr>
              <a:t> </a:t>
            </a:r>
            <a:r>
              <a:rPr lang="en-US" sz="2000" dirty="0">
                <a:effectLst/>
                <a:latin typeface="Arial" panose="020B0604020202020204" pitchFamily="34" charset="0"/>
              </a:rPr>
              <a:t>require additional oversight.</a:t>
            </a:r>
            <a:endParaRPr lang="en-US" sz="2000" dirty="0"/>
          </a:p>
        </p:txBody>
      </p:sp>
    </p:spTree>
    <p:extLst>
      <p:ext uri="{BB962C8B-B14F-4D97-AF65-F5344CB8AC3E}">
        <p14:creationId xmlns:p14="http://schemas.microsoft.com/office/powerpoint/2010/main" val="3760927613"/>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Times New Roman-Arial">
      <a:majorFont>
        <a:latin typeface="Times New Roman"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panose="020B0604020202020204"/>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15364</TotalTime>
  <Words>2344</Words>
  <Application>Microsoft Office PowerPoint</Application>
  <PresentationFormat>Widescreen</PresentationFormat>
  <Paragraphs>272</Paragraphs>
  <Slides>16</Slides>
  <Notes>15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Times New Roman</vt:lpstr>
      <vt:lpstr>Wingdings 3</vt:lpstr>
      <vt:lpstr>Facet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Dunlap, Troy</dc:creator>
  <cp:lastModifiedBy>Christopher Cuff</cp:lastModifiedBy>
  <cp:revision>135</cp:revision>
  <cp:lastPrinted>2022-04-07T21:16:24Z</cp:lastPrinted>
  <dcterms:created xsi:type="dcterms:W3CDTF">2022-03-21T17:58:42Z</dcterms:created>
  <dcterms:modified xsi:type="dcterms:W3CDTF">2025-05-14T02:22:14Z</dcterms:modified>
</cp:coreProperties>
</file>