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6"/>
  </p:notesMasterIdLst>
  <p:handoutMasterIdLst>
    <p:handoutMasterId r:id="rId17"/>
  </p:handoutMasterIdLst>
  <p:sldIdLst>
    <p:sldId id="257" r:id="rId2"/>
    <p:sldId id="258" r:id="rId3"/>
    <p:sldId id="260" r:id="rId4"/>
    <p:sldId id="259" r:id="rId5"/>
    <p:sldId id="280" r:id="rId6"/>
    <p:sldId id="281" r:id="rId7"/>
    <p:sldId id="282" r:id="rId8"/>
    <p:sldId id="273" r:id="rId9"/>
    <p:sldId id="286" r:id="rId10"/>
    <p:sldId id="283" r:id="rId11"/>
    <p:sldId id="285" r:id="rId12"/>
    <p:sldId id="278" r:id="rId13"/>
    <p:sldId id="279" r:id="rId14"/>
    <p:sldId id="276" r:id="rId15"/>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81789" autoAdjust="0"/>
  </p:normalViewPr>
  <p:slideViewPr>
    <p:cSldViewPr snapToGrid="0">
      <p:cViewPr varScale="1">
        <p:scale>
          <a:sx n="92" d="100"/>
          <a:sy n="92" d="100"/>
        </p:scale>
        <p:origin x="1278" y="90"/>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49" d="100"/>
          <a:sy n="49" d="100"/>
        </p:scale>
        <p:origin x="2644" y="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8475" cy="46672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6726"/>
          </a:xfrm>
          <a:prstGeom prst="rect">
            <a:avLst/>
          </a:prstGeom>
        </p:spPr>
        <p:txBody>
          <a:bodyPr vert="horz" lIns="91440" tIns="45720" rIns="91440" bIns="45720" rtlCol="0"/>
          <a:lstStyle>
            <a:lvl1pPr algn="r">
              <a:defRPr sz="1200"/>
            </a:lvl1pPr>
          </a:lstStyle>
          <a:p>
            <a:fld id="{2A0530D3-2C94-4974-9EB7-D7FC0AE27660}" type="datetimeFigureOut">
              <a:rPr lang="en-US" smtClean="0"/>
              <a:t>5/14/2024</a:t>
            </a:fld>
            <a:endParaRPr lang="en-US"/>
          </a:p>
        </p:txBody>
      </p:sp>
      <p:sp>
        <p:nvSpPr>
          <p:cNvPr id="4" name="Footer Placeholder 3"/>
          <p:cNvSpPr>
            <a:spLocks noGrp="1"/>
          </p:cNvSpPr>
          <p:nvPr>
            <p:ph type="ftr" sz="quarter" idx="2"/>
          </p:nvPr>
        </p:nvSpPr>
        <p:spPr>
          <a:xfrm>
            <a:off x="1" y="8829676"/>
            <a:ext cx="3038475" cy="466726"/>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6"/>
            <a:ext cx="3038475" cy="466726"/>
          </a:xfrm>
          <a:prstGeom prst="rect">
            <a:avLst/>
          </a:prstGeom>
        </p:spPr>
        <p:txBody>
          <a:bodyPr vert="horz" lIns="91440" tIns="45720" rIns="91440" bIns="45720" rtlCol="0" anchor="b"/>
          <a:lstStyle>
            <a:lvl1pPr algn="r">
              <a:defRPr sz="1200"/>
            </a:lvl1pPr>
          </a:lstStyle>
          <a:p>
            <a:fld id="{DA377E57-E4F5-483C-BD90-C5E6B039908D}" type="slidenum">
              <a:rPr lang="en-US" smtClean="0"/>
              <a:t>‹#›</a:t>
            </a:fld>
            <a:endParaRPr lang="en-US"/>
          </a:p>
        </p:txBody>
      </p:sp>
    </p:spTree>
    <p:extLst>
      <p:ext uri="{BB962C8B-B14F-4D97-AF65-F5344CB8AC3E}">
        <p14:creationId xmlns:p14="http://schemas.microsoft.com/office/powerpoint/2010/main" val="21024271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8475" cy="46672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6726"/>
          </a:xfrm>
          <a:prstGeom prst="rect">
            <a:avLst/>
          </a:prstGeom>
        </p:spPr>
        <p:txBody>
          <a:bodyPr vert="horz" lIns="91440" tIns="45720" rIns="91440" bIns="45720" rtlCol="0"/>
          <a:lstStyle>
            <a:lvl1pPr algn="r">
              <a:defRPr sz="1200"/>
            </a:lvl1pPr>
          </a:lstStyle>
          <a:p>
            <a:fld id="{7C8F541A-00BC-4B55-885A-32544417410B}" type="datetimeFigureOut">
              <a:rPr lang="en-US" smtClean="0"/>
              <a:t>5/14/2024</a:t>
            </a:fld>
            <a:endParaRPr lang="en-US"/>
          </a:p>
        </p:txBody>
      </p:sp>
      <p:sp>
        <p:nvSpPr>
          <p:cNvPr id="4" name="Slide Image Placeholder 3"/>
          <p:cNvSpPr>
            <a:spLocks noGrp="1" noRot="1" noChangeAspect="1"/>
          </p:cNvSpPr>
          <p:nvPr>
            <p:ph type="sldImg" idx="2"/>
          </p:nvPr>
        </p:nvSpPr>
        <p:spPr>
          <a:xfrm>
            <a:off x="717550" y="641350"/>
            <a:ext cx="5575300" cy="31369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235130" y="4402183"/>
            <a:ext cx="6439989" cy="4101737"/>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1" y="8829676"/>
            <a:ext cx="3038475" cy="466726"/>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6"/>
            <a:ext cx="3038475" cy="466726"/>
          </a:xfrm>
          <a:prstGeom prst="rect">
            <a:avLst/>
          </a:prstGeom>
        </p:spPr>
        <p:txBody>
          <a:bodyPr vert="horz" lIns="91440" tIns="45720" rIns="91440" bIns="45720" rtlCol="0" anchor="b"/>
          <a:lstStyle>
            <a:lvl1pPr algn="r">
              <a:defRPr sz="1200"/>
            </a:lvl1pPr>
          </a:lstStyle>
          <a:p>
            <a:fld id="{4BB22012-3566-4826-9790-C173062FD527}" type="slidenum">
              <a:rPr lang="en-US" smtClean="0"/>
              <a:t>‹#›</a:t>
            </a:fld>
            <a:endParaRPr lang="en-US"/>
          </a:p>
        </p:txBody>
      </p:sp>
    </p:spTree>
    <p:extLst>
      <p:ext uri="{BB962C8B-B14F-4D97-AF65-F5344CB8AC3E}">
        <p14:creationId xmlns:p14="http://schemas.microsoft.com/office/powerpoint/2010/main" val="9989305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US" sz="1400" dirty="0">
                <a:latin typeface="Arial" panose="020B0604020202020204" pitchFamily="34" charset="0"/>
                <a:cs typeface="Arial" panose="020B0604020202020204" pitchFamily="34" charset="0"/>
              </a:rPr>
              <a:t>Good evening mayor</a:t>
            </a:r>
            <a:r>
              <a:rPr lang="en-US" sz="1400" baseline="0" dirty="0">
                <a:latin typeface="Arial" panose="020B0604020202020204" pitchFamily="34" charset="0"/>
                <a:cs typeface="Arial" panose="020B0604020202020204" pitchFamily="34" charset="0"/>
              </a:rPr>
              <a:t> and councilmembers, pleasure to be with you all tonight.</a:t>
            </a:r>
          </a:p>
          <a:p>
            <a:endParaRPr lang="en-US" sz="1400" baseline="0" dirty="0">
              <a:latin typeface="Arial" panose="020B0604020202020204" pitchFamily="34" charset="0"/>
              <a:cs typeface="Arial" panose="020B0604020202020204" pitchFamily="34" charset="0"/>
            </a:endParaRPr>
          </a:p>
          <a:p>
            <a:r>
              <a:rPr lang="en-US" sz="1400" baseline="0" dirty="0">
                <a:latin typeface="Arial" panose="020B0604020202020204" pitchFamily="34" charset="0"/>
                <a:cs typeface="Arial" panose="020B0604020202020204" pitchFamily="34" charset="0"/>
              </a:rPr>
              <a:t>My name is Vince Osorio, and I am a Captain at the Gardena Police Department.</a:t>
            </a:r>
          </a:p>
          <a:p>
            <a:endParaRPr lang="en-US" sz="1400" baseline="0" dirty="0">
              <a:latin typeface="Arial" panose="020B0604020202020204" pitchFamily="34" charset="0"/>
              <a:cs typeface="Arial" panose="020B0604020202020204" pitchFamily="34" charset="0"/>
            </a:endParaRPr>
          </a:p>
          <a:p>
            <a:r>
              <a:rPr lang="en-US" sz="1400" baseline="0" dirty="0">
                <a:latin typeface="Arial" panose="020B0604020202020204" pitchFamily="34" charset="0"/>
                <a:cs typeface="Arial" panose="020B0604020202020204" pitchFamily="34" charset="0"/>
              </a:rPr>
              <a:t>I come before you this evening with a staff report and presentation regarding assembly bill 481 and the need to adopt an associated city ordinance and updated department policy. </a:t>
            </a:r>
          </a:p>
          <a:p>
            <a:endParaRPr lang="en-US" sz="1400" baseline="0" dirty="0">
              <a:latin typeface="Arial" panose="020B0604020202020204" pitchFamily="34" charset="0"/>
              <a:cs typeface="Arial" panose="020B0604020202020204" pitchFamily="34" charset="0"/>
            </a:endParaRPr>
          </a:p>
          <a:p>
            <a:r>
              <a:rPr lang="en-US" sz="1400" baseline="0" dirty="0">
                <a:latin typeface="Arial" panose="020B0604020202020204" pitchFamily="34" charset="0"/>
                <a:cs typeface="Arial" panose="020B0604020202020204" pitchFamily="34" charset="0"/>
              </a:rPr>
              <a:t>NEXT SLIDE:</a:t>
            </a:r>
          </a:p>
          <a:p>
            <a:endParaRPr lang="en-US" sz="1400" baseline="0" dirty="0">
              <a:latin typeface="Arial" panose="020B0604020202020204" pitchFamily="34" charset="0"/>
              <a:cs typeface="Arial" panose="020B0604020202020204" pitchFamily="34" charset="0"/>
            </a:endParaRPr>
          </a:p>
          <a:p>
            <a:endParaRPr lang="en-US" baseline="0" dirty="0"/>
          </a:p>
          <a:p>
            <a:endParaRPr lang="en-US" dirty="0"/>
          </a:p>
        </p:txBody>
      </p:sp>
      <p:sp>
        <p:nvSpPr>
          <p:cNvPr id="4" name="Slide Number Placeholder 3"/>
          <p:cNvSpPr>
            <a:spLocks noGrp="1"/>
          </p:cNvSpPr>
          <p:nvPr>
            <p:ph type="sldNum" sz="quarter" idx="10"/>
          </p:nvPr>
        </p:nvSpPr>
        <p:spPr/>
        <p:txBody>
          <a:bodyPr/>
          <a:lstStyle/>
          <a:p>
            <a:fld id="{4BB22012-3566-4826-9790-C173062FD527}" type="slidenum">
              <a:rPr lang="en-US" smtClean="0"/>
              <a:t>1</a:t>
            </a:fld>
            <a:endParaRPr lang="en-US"/>
          </a:p>
        </p:txBody>
      </p:sp>
    </p:spTree>
    <p:extLst>
      <p:ext uri="{BB962C8B-B14F-4D97-AF65-F5344CB8AC3E}">
        <p14:creationId xmlns:p14="http://schemas.microsoft.com/office/powerpoint/2010/main" val="29469382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you tonight is an updated policy, which includes all of the equipment that was approved last year, with additions such as:</a:t>
            </a:r>
          </a:p>
          <a:p>
            <a:endParaRPr lang="en-US" dirty="0"/>
          </a:p>
          <a:p>
            <a:r>
              <a:rPr lang="en-US" dirty="0"/>
              <a:t>Increasing ammunition that is used at the range. Our new hires utilize 3500 to 5000 rounds at the academy.  Additionally, our officers qualify monthly at the range.  We have also added members to our SWAT team, which also requires additional range training.</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our effort to invest in community safety as well as to continue our innovations in de-escalation, our department would like to add a robot to our tool chest.  The robot can safely provide info into a location or on a suspect which would otherwise be dangerous for law enforcement personnel. </a:t>
            </a:r>
            <a:r>
              <a:rPr lang="en-US" sz="1800" dirty="0">
                <a:effectLst/>
                <a:latin typeface="ArialMT"/>
              </a:rPr>
              <a:t>This robot will be used during SWAT and tactical situations, hostage rescue scenarios, reconnaissance, natural disasters, searches for lost persons, barricaded suspects, and armed / dangerous suspects. </a:t>
            </a:r>
            <a:endParaRPr lang="en-US" dirty="0">
              <a:effectLst/>
            </a:endParaRP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4BB22012-3566-4826-9790-C173062FD527}" type="slidenum">
              <a:rPr lang="en-US" smtClean="0"/>
              <a:t>10</a:t>
            </a:fld>
            <a:endParaRPr lang="en-US"/>
          </a:p>
        </p:txBody>
      </p:sp>
    </p:spTree>
    <p:extLst>
      <p:ext uri="{BB962C8B-B14F-4D97-AF65-F5344CB8AC3E}">
        <p14:creationId xmlns:p14="http://schemas.microsoft.com/office/powerpoint/2010/main" val="23686914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US" dirty="0"/>
              <a:t>As the Council is aware, our police</a:t>
            </a:r>
            <a:r>
              <a:rPr lang="en-US" baseline="0" dirty="0"/>
              <a:t> department often coordinates and collaborates with our regional law enforcement partners in preparing and responding to various critical incidents and tactical operations. SEE SLIDE: </a:t>
            </a:r>
            <a:endParaRPr lang="en-US" dirty="0"/>
          </a:p>
        </p:txBody>
      </p:sp>
      <p:sp>
        <p:nvSpPr>
          <p:cNvPr id="4" name="Slide Number Placeholder 3"/>
          <p:cNvSpPr>
            <a:spLocks noGrp="1"/>
          </p:cNvSpPr>
          <p:nvPr>
            <p:ph type="sldNum" sz="quarter" idx="10"/>
          </p:nvPr>
        </p:nvSpPr>
        <p:spPr/>
        <p:txBody>
          <a:bodyPr/>
          <a:lstStyle/>
          <a:p>
            <a:fld id="{4BB22012-3566-4826-9790-C173062FD527}" type="slidenum">
              <a:rPr lang="en-US" smtClean="0"/>
              <a:t>12</a:t>
            </a:fld>
            <a:endParaRPr lang="en-US"/>
          </a:p>
        </p:txBody>
      </p:sp>
    </p:spTree>
    <p:extLst>
      <p:ext uri="{BB962C8B-B14F-4D97-AF65-F5344CB8AC3E}">
        <p14:creationId xmlns:p14="http://schemas.microsoft.com/office/powerpoint/2010/main" val="26660264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US" dirty="0"/>
              <a:t>Lastly, I would like to highlight</a:t>
            </a:r>
            <a:r>
              <a:rPr lang="en-US" baseline="0" dirty="0"/>
              <a:t> the importance and many needs of this type of equipment. SEE SLIDE:</a:t>
            </a:r>
            <a:endParaRPr lang="en-US" dirty="0"/>
          </a:p>
        </p:txBody>
      </p:sp>
      <p:sp>
        <p:nvSpPr>
          <p:cNvPr id="4" name="Slide Number Placeholder 3"/>
          <p:cNvSpPr>
            <a:spLocks noGrp="1"/>
          </p:cNvSpPr>
          <p:nvPr>
            <p:ph type="sldNum" sz="quarter" idx="10"/>
          </p:nvPr>
        </p:nvSpPr>
        <p:spPr/>
        <p:txBody>
          <a:bodyPr/>
          <a:lstStyle/>
          <a:p>
            <a:fld id="{4BB22012-3566-4826-9790-C173062FD527}" type="slidenum">
              <a:rPr lang="en-US" smtClean="0"/>
              <a:t>13</a:t>
            </a:fld>
            <a:endParaRPr lang="en-US"/>
          </a:p>
        </p:txBody>
      </p:sp>
    </p:spTree>
    <p:extLst>
      <p:ext uri="{BB962C8B-B14F-4D97-AF65-F5344CB8AC3E}">
        <p14:creationId xmlns:p14="http://schemas.microsoft.com/office/powerpoint/2010/main" val="21362030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US" dirty="0"/>
              <a:t>That concludes our presentation on fulfilling the requirements of AB 481.  Now, we ask the City Council to Open the Public hearing, receive testimony from the public, and ultimately introduce Ordinance 1872, Adopting a Military Equipment Use Policy of the City of Gardena Governing the Use of Military Equipment Pursuant to Assembly Bill 481.  </a:t>
            </a:r>
            <a:endParaRPr lang="en-US" baseline="0" dirty="0"/>
          </a:p>
        </p:txBody>
      </p:sp>
      <p:sp>
        <p:nvSpPr>
          <p:cNvPr id="4" name="Slide Number Placeholder 3"/>
          <p:cNvSpPr>
            <a:spLocks noGrp="1"/>
          </p:cNvSpPr>
          <p:nvPr>
            <p:ph type="sldNum" sz="quarter" idx="10"/>
          </p:nvPr>
        </p:nvSpPr>
        <p:spPr/>
        <p:txBody>
          <a:bodyPr/>
          <a:lstStyle/>
          <a:p>
            <a:fld id="{4BB22012-3566-4826-9790-C173062FD527}" type="slidenum">
              <a:rPr lang="en-US" smtClean="0"/>
              <a:t>14</a:t>
            </a:fld>
            <a:endParaRPr lang="en-US"/>
          </a:p>
        </p:txBody>
      </p:sp>
    </p:spTree>
    <p:extLst>
      <p:ext uri="{BB962C8B-B14F-4D97-AF65-F5344CB8AC3E}">
        <p14:creationId xmlns:p14="http://schemas.microsoft.com/office/powerpoint/2010/main" val="42550423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US" sz="1400" dirty="0">
                <a:latin typeface="Arial" panose="020B0604020202020204" pitchFamily="34" charset="0"/>
                <a:cs typeface="Arial" panose="020B0604020202020204" pitchFamily="34" charset="0"/>
              </a:rPr>
              <a:t>During tonight's</a:t>
            </a:r>
            <a:r>
              <a:rPr lang="en-US" sz="1400" baseline="0" dirty="0">
                <a:latin typeface="Arial" panose="020B0604020202020204" pitchFamily="34" charset="0"/>
                <a:cs typeface="Arial" panose="020B0604020202020204" pitchFamily="34" charset="0"/>
              </a:rPr>
              <a:t> presentation I will be covering the following:  SEE SLIDE</a:t>
            </a:r>
            <a:endParaRPr lang="en-US" sz="14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4BB22012-3566-4826-9790-C173062FD527}" type="slidenum">
              <a:rPr lang="en-US" smtClean="0"/>
              <a:t>2</a:t>
            </a:fld>
            <a:endParaRPr lang="en-US"/>
          </a:p>
        </p:txBody>
      </p:sp>
    </p:spTree>
    <p:extLst>
      <p:ext uri="{BB962C8B-B14F-4D97-AF65-F5344CB8AC3E}">
        <p14:creationId xmlns:p14="http://schemas.microsoft.com/office/powerpoint/2010/main" val="38495146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US" dirty="0"/>
              <a:t>Let</a:t>
            </a:r>
            <a:r>
              <a:rPr lang="en-US" baseline="0" dirty="0"/>
              <a:t> me start by providing a little background  and context into what assembly bill 481 entails  </a:t>
            </a:r>
          </a:p>
          <a:p>
            <a:endParaRPr lang="en-US" baseline="0" dirty="0"/>
          </a:p>
          <a:p>
            <a:r>
              <a:rPr lang="en-US" dirty="0"/>
              <a:t>Assembly Bill 481 went into law January 1, 2022 </a:t>
            </a:r>
          </a:p>
          <a:p>
            <a:endParaRPr lang="en-US" dirty="0"/>
          </a:p>
          <a:p>
            <a:r>
              <a:rPr lang="en-US" dirty="0"/>
              <a:t>AB 481 requires every law enforcement agency’s governing body (City Council) to adopt a</a:t>
            </a:r>
            <a:r>
              <a:rPr lang="en-US" baseline="0" dirty="0"/>
              <a:t> city ordinance incorporating an approved police department </a:t>
            </a:r>
            <a:r>
              <a:rPr lang="en-US" dirty="0"/>
              <a:t>military equipment use policy.</a:t>
            </a:r>
          </a:p>
          <a:p>
            <a:endParaRPr lang="en-US" dirty="0"/>
          </a:p>
          <a:p>
            <a:r>
              <a:rPr lang="en-US" dirty="0"/>
              <a:t>As such, The Gardena Police Department brought Council a policy in March 2022 and 2023</a:t>
            </a:r>
            <a:r>
              <a:rPr lang="en-US" baseline="0" dirty="0"/>
              <a:t>, referred to as the </a:t>
            </a:r>
            <a:r>
              <a:rPr lang="en-US" dirty="0"/>
              <a:t>Military Equipment Use Policy, which incorporated a complete inventory of existing military equipment possessed</a:t>
            </a:r>
            <a:r>
              <a:rPr lang="en-US" baseline="0" dirty="0"/>
              <a:t> by the department.</a:t>
            </a:r>
            <a:r>
              <a:rPr lang="en-US" dirty="0"/>
              <a:t> It also set forth policies for future acquisitions, established a clear and timely way for citizens to lodge complaints, as</a:t>
            </a:r>
            <a:r>
              <a:rPr lang="en-US" baseline="0" dirty="0"/>
              <a:t> well as</a:t>
            </a:r>
            <a:r>
              <a:rPr lang="en-US" dirty="0"/>
              <a:t> report all uses of the equipment through the publication of an annual Military Equipment Report.</a:t>
            </a:r>
          </a:p>
          <a:p>
            <a:endParaRPr lang="en-US" dirty="0"/>
          </a:p>
          <a:p>
            <a:r>
              <a:rPr lang="en-US" dirty="0"/>
              <a:t>So in short, AB 481 requires approval by city councils or county supervisors. If proposed use policies, by equipment type, are not adopted within 180 days of publication, use and purchase of military equipment is prohibited until a policy is adopted. </a:t>
            </a:r>
          </a:p>
          <a:p>
            <a:r>
              <a:rPr lang="en-US" dirty="0"/>
              <a:t>NEXT SLIDE:</a:t>
            </a:r>
          </a:p>
        </p:txBody>
      </p:sp>
      <p:sp>
        <p:nvSpPr>
          <p:cNvPr id="4" name="Slide Number Placeholder 3"/>
          <p:cNvSpPr>
            <a:spLocks noGrp="1"/>
          </p:cNvSpPr>
          <p:nvPr>
            <p:ph type="sldNum" sz="quarter" idx="10"/>
          </p:nvPr>
        </p:nvSpPr>
        <p:spPr/>
        <p:txBody>
          <a:bodyPr/>
          <a:lstStyle/>
          <a:p>
            <a:fld id="{4BB22012-3566-4826-9790-C173062FD527}" type="slidenum">
              <a:rPr lang="en-US" smtClean="0"/>
              <a:t>3</a:t>
            </a:fld>
            <a:endParaRPr lang="en-US"/>
          </a:p>
        </p:txBody>
      </p:sp>
    </p:spTree>
    <p:extLst>
      <p:ext uri="{BB962C8B-B14F-4D97-AF65-F5344CB8AC3E}">
        <p14:creationId xmlns:p14="http://schemas.microsoft.com/office/powerpoint/2010/main" val="29654023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US" sz="1200" dirty="0"/>
              <a:t>Now, before I go any</a:t>
            </a:r>
            <a:r>
              <a:rPr lang="en-US" sz="1200" baseline="0" dirty="0"/>
              <a:t> further, I would like to detail and discuss how AB 481 specifically defines and outlines what the term “military equipment” refers to as it relates to this law.  I believe this has been a point of confusion and contention when it comes to understanding what this law requires and incorporates.  To that point, “military equipment” as detailed by AB 481 does not mean that said equipment was received from the military or that the equipment is solely for military use. To that end, it is important to understand that the Gardena Police Department does NOT possess equipment procured from the Department of Defense 1033 program  nor do we possess any equipment that is designed solely for military use or has been received directly from the military. </a:t>
            </a:r>
          </a:p>
          <a:p>
            <a:endParaRPr lang="en-US" sz="1400" baseline="0" dirty="0"/>
          </a:p>
          <a:p>
            <a:r>
              <a:rPr lang="en-US" sz="1400" baseline="0" dirty="0"/>
              <a:t>Furthermore, it also worth noting, there is currently a wide range of interpretations of AB 481 by varying law enforcement agencies all over the state as to the types of equipment that are required to be incorporated as a part of this policy.  In an effort to be as transparent as possible, our police department’s development of this policy has erred on the side of “transparency”, using a very liberal interpretation, and has seen us include all potentially qualifying equipment that we utilize.  </a:t>
            </a:r>
          </a:p>
          <a:p>
            <a:endParaRPr lang="en-US" sz="1400" baseline="0" dirty="0"/>
          </a:p>
          <a:p>
            <a:r>
              <a:rPr lang="en-US" sz="1400" baseline="0" dirty="0"/>
              <a:t>NEXT SLIDE:</a:t>
            </a:r>
          </a:p>
        </p:txBody>
      </p:sp>
      <p:sp>
        <p:nvSpPr>
          <p:cNvPr id="4" name="Slide Number Placeholder 3"/>
          <p:cNvSpPr>
            <a:spLocks noGrp="1"/>
          </p:cNvSpPr>
          <p:nvPr>
            <p:ph type="sldNum" sz="quarter" idx="10"/>
          </p:nvPr>
        </p:nvSpPr>
        <p:spPr/>
        <p:txBody>
          <a:bodyPr/>
          <a:lstStyle/>
          <a:p>
            <a:fld id="{4BB22012-3566-4826-9790-C173062FD527}" type="slidenum">
              <a:rPr lang="en-US" smtClean="0"/>
              <a:t>4</a:t>
            </a:fld>
            <a:endParaRPr lang="en-US"/>
          </a:p>
        </p:txBody>
      </p:sp>
    </p:spTree>
    <p:extLst>
      <p:ext uri="{BB962C8B-B14F-4D97-AF65-F5344CB8AC3E}">
        <p14:creationId xmlns:p14="http://schemas.microsoft.com/office/powerpoint/2010/main" val="35231294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As I touched on earlier, its</a:t>
            </a:r>
            <a:r>
              <a:rPr lang="en-US" sz="1400" baseline="0" dirty="0"/>
              <a:t> important that we detail what the term “military equipment” represents as it relates to AB 481.  What I would like to do now, is to briefly cover all of the categories of equipment that qualify as “military equipment” per AB 481.  (Use 15 items)</a:t>
            </a:r>
          </a:p>
          <a:p>
            <a:r>
              <a:rPr lang="en-US" sz="1400" baseline="0" dirty="0"/>
              <a:t>NEXT SLIDE:</a:t>
            </a:r>
          </a:p>
        </p:txBody>
      </p:sp>
      <p:sp>
        <p:nvSpPr>
          <p:cNvPr id="4" name="Slide Number Placeholder 3"/>
          <p:cNvSpPr>
            <a:spLocks noGrp="1"/>
          </p:cNvSpPr>
          <p:nvPr>
            <p:ph type="sldNum" sz="quarter" idx="10"/>
          </p:nvPr>
        </p:nvSpPr>
        <p:spPr/>
        <p:txBody>
          <a:bodyPr/>
          <a:lstStyle/>
          <a:p>
            <a:fld id="{4BB22012-3566-4826-9790-C173062FD527}" type="slidenum">
              <a:rPr lang="en-US" smtClean="0"/>
              <a:t>5</a:t>
            </a:fld>
            <a:endParaRPr lang="en-US"/>
          </a:p>
        </p:txBody>
      </p:sp>
    </p:spTree>
    <p:extLst>
      <p:ext uri="{BB962C8B-B14F-4D97-AF65-F5344CB8AC3E}">
        <p14:creationId xmlns:p14="http://schemas.microsoft.com/office/powerpoint/2010/main" val="14034099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As I touched on earlier, its</a:t>
            </a:r>
            <a:r>
              <a:rPr lang="en-US" sz="1400" baseline="0" dirty="0"/>
              <a:t> important that we detail what the term “military equipment” represents as it relates to AB 481.  What I would like to do now, is to briefly cover all of the categories of equipment that qualify as “military equipment” per AB 481.  (Use 15 items) Including but not limited to…</a:t>
            </a:r>
          </a:p>
          <a:p>
            <a:endParaRPr lang="en-US" sz="1400" baseline="0" dirty="0"/>
          </a:p>
          <a:p>
            <a:r>
              <a:rPr lang="en-US" sz="1400" baseline="0" dirty="0"/>
              <a:t>NEXT SLIDE:</a:t>
            </a:r>
          </a:p>
        </p:txBody>
      </p:sp>
      <p:sp>
        <p:nvSpPr>
          <p:cNvPr id="4" name="Slide Number Placeholder 3"/>
          <p:cNvSpPr>
            <a:spLocks noGrp="1"/>
          </p:cNvSpPr>
          <p:nvPr>
            <p:ph type="sldNum" sz="quarter" idx="10"/>
          </p:nvPr>
        </p:nvSpPr>
        <p:spPr/>
        <p:txBody>
          <a:bodyPr/>
          <a:lstStyle/>
          <a:p>
            <a:fld id="{4BB22012-3566-4826-9790-C173062FD527}" type="slidenum">
              <a:rPr lang="en-US" smtClean="0"/>
              <a:t>6</a:t>
            </a:fld>
            <a:endParaRPr lang="en-US"/>
          </a:p>
        </p:txBody>
      </p:sp>
    </p:spTree>
    <p:extLst>
      <p:ext uri="{BB962C8B-B14F-4D97-AF65-F5344CB8AC3E}">
        <p14:creationId xmlns:p14="http://schemas.microsoft.com/office/powerpoint/2010/main" val="27794833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As I touched on earlier, its</a:t>
            </a:r>
            <a:r>
              <a:rPr lang="en-US" sz="1400" baseline="0" dirty="0"/>
              <a:t> important that we detail what the term “military equipment” represents as it relates to AB 481.  What I would like to do now, is to briefly cover all of the categories of equipment that qualify as “military equipment” per AB 481.  (Use 15 items) Including but not limited to…</a:t>
            </a:r>
          </a:p>
          <a:p>
            <a:endParaRPr lang="en-US" sz="1400" baseline="0" dirty="0"/>
          </a:p>
          <a:p>
            <a:r>
              <a:rPr lang="en-US" sz="1400" baseline="0" dirty="0"/>
              <a:t>NEXT SLIDE:</a:t>
            </a:r>
          </a:p>
        </p:txBody>
      </p:sp>
      <p:sp>
        <p:nvSpPr>
          <p:cNvPr id="4" name="Slide Number Placeholder 3"/>
          <p:cNvSpPr>
            <a:spLocks noGrp="1"/>
          </p:cNvSpPr>
          <p:nvPr>
            <p:ph type="sldNum" sz="quarter" idx="10"/>
          </p:nvPr>
        </p:nvSpPr>
        <p:spPr/>
        <p:txBody>
          <a:bodyPr/>
          <a:lstStyle/>
          <a:p>
            <a:fld id="{4BB22012-3566-4826-9790-C173062FD527}" type="slidenum">
              <a:rPr lang="en-US" smtClean="0"/>
              <a:t>7</a:t>
            </a:fld>
            <a:endParaRPr lang="en-US"/>
          </a:p>
        </p:txBody>
      </p:sp>
    </p:spTree>
    <p:extLst>
      <p:ext uri="{BB962C8B-B14F-4D97-AF65-F5344CB8AC3E}">
        <p14:creationId xmlns:p14="http://schemas.microsoft.com/office/powerpoint/2010/main" val="3993620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US" dirty="0"/>
              <a:t>This list represents AB 481 “military equipment” categories that the Gardena Police Department does possess.  These categories are as follows: SEE SLIDE</a:t>
            </a:r>
          </a:p>
          <a:p>
            <a:endParaRPr lang="en-US" baseline="0" dirty="0"/>
          </a:p>
          <a:p>
            <a:r>
              <a:rPr lang="en-US" baseline="0" dirty="0"/>
              <a:t>NEXT SLIDE: </a:t>
            </a:r>
            <a:r>
              <a:rPr lang="en-US" dirty="0"/>
              <a:t> </a:t>
            </a:r>
          </a:p>
        </p:txBody>
      </p:sp>
      <p:sp>
        <p:nvSpPr>
          <p:cNvPr id="4" name="Slide Number Placeholder 3"/>
          <p:cNvSpPr>
            <a:spLocks noGrp="1"/>
          </p:cNvSpPr>
          <p:nvPr>
            <p:ph type="sldNum" sz="quarter" idx="10"/>
          </p:nvPr>
        </p:nvSpPr>
        <p:spPr/>
        <p:txBody>
          <a:bodyPr/>
          <a:lstStyle/>
          <a:p>
            <a:fld id="{4BB22012-3566-4826-9790-C173062FD527}" type="slidenum">
              <a:rPr lang="en-US" smtClean="0"/>
              <a:t>8</a:t>
            </a:fld>
            <a:endParaRPr lang="en-US"/>
          </a:p>
        </p:txBody>
      </p:sp>
    </p:spTree>
    <p:extLst>
      <p:ext uri="{BB962C8B-B14F-4D97-AF65-F5344CB8AC3E}">
        <p14:creationId xmlns:p14="http://schemas.microsoft.com/office/powerpoint/2010/main" val="23938376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Beginning in 2023, agencies must also publish annual public reports on uses and acquisitions of militarized equipment.  The Gardena Police Department published the 2023 report on April 2, 2024 and it is still available on our website.  GPD held a public meeting on April 15, 2024.  The meeting was publicized in the GVN newspaper with an advertisement, at the end of City Council meetings, emailed to our district partners, as well as placed on social media.  The feedback from the community members present was all very positive about the need for the Police Department to continue to have the tools and equipment necessary to protect the citizens and officers.  </a:t>
            </a:r>
          </a:p>
          <a:p>
            <a:endParaRPr lang="en-US" dirty="0"/>
          </a:p>
        </p:txBody>
      </p:sp>
      <p:sp>
        <p:nvSpPr>
          <p:cNvPr id="4" name="Slide Number Placeholder 3"/>
          <p:cNvSpPr>
            <a:spLocks noGrp="1"/>
          </p:cNvSpPr>
          <p:nvPr>
            <p:ph type="sldNum" sz="quarter" idx="5"/>
          </p:nvPr>
        </p:nvSpPr>
        <p:spPr/>
        <p:txBody>
          <a:bodyPr/>
          <a:lstStyle/>
          <a:p>
            <a:fld id="{4BB22012-3566-4826-9790-C173062FD527}" type="slidenum">
              <a:rPr lang="en-US" smtClean="0"/>
              <a:t>9</a:t>
            </a:fld>
            <a:endParaRPr lang="en-US"/>
          </a:p>
        </p:txBody>
      </p:sp>
    </p:spTree>
    <p:extLst>
      <p:ext uri="{BB962C8B-B14F-4D97-AF65-F5344CB8AC3E}">
        <p14:creationId xmlns:p14="http://schemas.microsoft.com/office/powerpoint/2010/main" val="37654077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7"/>
            <a:ext cx="7766936" cy="1096899"/>
          </a:xfrm>
        </p:spPr>
        <p:txBody>
          <a:bodyPr anchor="t"/>
          <a:lstStyle>
            <a:lvl1pPr marL="0" indent="0" algn="r">
              <a:buNone/>
              <a:defRPr>
                <a:solidFill>
                  <a:schemeClr val="tx1">
                    <a:lumMod val="50000"/>
                    <a:lumOff val="50000"/>
                  </a:schemeClr>
                </a:solidFill>
              </a:defRPr>
            </a:lvl1pPr>
            <a:lvl2pPr marL="457178" indent="0" algn="ctr">
              <a:buNone/>
              <a:defRPr>
                <a:solidFill>
                  <a:schemeClr val="tx1">
                    <a:tint val="75000"/>
                  </a:schemeClr>
                </a:solidFill>
              </a:defRPr>
            </a:lvl2pPr>
            <a:lvl3pPr marL="914354" indent="0" algn="ctr">
              <a:buNone/>
              <a:defRPr>
                <a:solidFill>
                  <a:schemeClr val="tx1">
                    <a:tint val="75000"/>
                  </a:schemeClr>
                </a:solidFill>
              </a:defRPr>
            </a:lvl3pPr>
            <a:lvl4pPr marL="1371532" indent="0" algn="ctr">
              <a:buNone/>
              <a:defRPr>
                <a:solidFill>
                  <a:schemeClr val="tx1">
                    <a:tint val="75000"/>
                  </a:schemeClr>
                </a:solidFill>
              </a:defRPr>
            </a:lvl4pPr>
            <a:lvl5pPr marL="1828709" indent="0" algn="ctr">
              <a:buNone/>
              <a:defRPr>
                <a:solidFill>
                  <a:schemeClr val="tx1">
                    <a:tint val="75000"/>
                  </a:schemeClr>
                </a:solidFill>
              </a:defRPr>
            </a:lvl5pPr>
            <a:lvl6pPr marL="2285886" indent="0" algn="ctr">
              <a:buNone/>
              <a:defRPr>
                <a:solidFill>
                  <a:schemeClr val="tx1">
                    <a:tint val="75000"/>
                  </a:schemeClr>
                </a:solidFill>
              </a:defRPr>
            </a:lvl6pPr>
            <a:lvl7pPr marL="2743062" indent="0" algn="ctr">
              <a:buNone/>
              <a:defRPr>
                <a:solidFill>
                  <a:schemeClr val="tx1">
                    <a:tint val="75000"/>
                  </a:schemeClr>
                </a:solidFill>
              </a:defRPr>
            </a:lvl7pPr>
            <a:lvl8pPr marL="3200240" indent="0" algn="ctr">
              <a:buNone/>
              <a:defRPr>
                <a:solidFill>
                  <a:schemeClr val="tx1">
                    <a:tint val="75000"/>
                  </a:schemeClr>
                </a:solidFill>
              </a:defRPr>
            </a:lvl8pPr>
            <a:lvl9pPr marL="3657418"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D53ABF2-ED08-4358-9894-943B11A70450}" type="datetimeFigureOut">
              <a:rPr lang="en-US" smtClean="0"/>
              <a:t>5/14/2024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41FD87-CAEB-4835-A9A2-DBB858CC058E}" type="slidenum">
              <a:rPr lang="en-US" smtClean="0"/>
              <a:t>‹#›</a:t>
            </a:fld>
            <a:endParaRPr lang="en-US"/>
          </a:p>
        </p:txBody>
      </p:sp>
    </p:spTree>
    <p:extLst>
      <p:ext uri="{BB962C8B-B14F-4D97-AF65-F5344CB8AC3E}">
        <p14:creationId xmlns:p14="http://schemas.microsoft.com/office/powerpoint/2010/main" val="23359251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178" indent="0">
              <a:buNone/>
              <a:defRPr sz="1800">
                <a:solidFill>
                  <a:schemeClr val="tx1">
                    <a:tint val="75000"/>
                  </a:schemeClr>
                </a:solidFill>
              </a:defRPr>
            </a:lvl2pPr>
            <a:lvl3pPr marL="914354" indent="0">
              <a:buNone/>
              <a:defRPr sz="1600">
                <a:solidFill>
                  <a:schemeClr val="tx1">
                    <a:tint val="75000"/>
                  </a:schemeClr>
                </a:solidFill>
              </a:defRPr>
            </a:lvl3pPr>
            <a:lvl4pPr marL="1371532" indent="0">
              <a:buNone/>
              <a:defRPr sz="1400">
                <a:solidFill>
                  <a:schemeClr val="tx1">
                    <a:tint val="75000"/>
                  </a:schemeClr>
                </a:solidFill>
              </a:defRPr>
            </a:lvl4pPr>
            <a:lvl5pPr marL="1828709" indent="0">
              <a:buNone/>
              <a:defRPr sz="1400">
                <a:solidFill>
                  <a:schemeClr val="tx1">
                    <a:tint val="75000"/>
                  </a:schemeClr>
                </a:solidFill>
              </a:defRPr>
            </a:lvl5pPr>
            <a:lvl6pPr marL="2285886" indent="0">
              <a:buNone/>
              <a:defRPr sz="1400">
                <a:solidFill>
                  <a:schemeClr val="tx1">
                    <a:tint val="75000"/>
                  </a:schemeClr>
                </a:solidFill>
              </a:defRPr>
            </a:lvl6pPr>
            <a:lvl7pPr marL="2743062" indent="0">
              <a:buNone/>
              <a:defRPr sz="1400">
                <a:solidFill>
                  <a:schemeClr val="tx1">
                    <a:tint val="75000"/>
                  </a:schemeClr>
                </a:solidFill>
              </a:defRPr>
            </a:lvl7pPr>
            <a:lvl8pPr marL="3200240" indent="0">
              <a:buNone/>
              <a:defRPr sz="1400">
                <a:solidFill>
                  <a:schemeClr val="tx1">
                    <a:tint val="75000"/>
                  </a:schemeClr>
                </a:solidFill>
              </a:defRPr>
            </a:lvl8pPr>
            <a:lvl9pPr marL="3657418"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D53ABF2-ED08-4358-9894-943B11A70450}" type="datetimeFigureOut">
              <a:rPr lang="en-US" smtClean="0"/>
              <a:t>5/14/2024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41FD87-CAEB-4835-A9A2-DBB858CC058E}" type="slidenum">
              <a:rPr lang="en-US" smtClean="0"/>
              <a:t>‹#›</a:t>
            </a:fld>
            <a:endParaRPr lang="en-US"/>
          </a:p>
        </p:txBody>
      </p:sp>
    </p:spTree>
    <p:extLst>
      <p:ext uri="{BB962C8B-B14F-4D97-AF65-F5344CB8AC3E}">
        <p14:creationId xmlns:p14="http://schemas.microsoft.com/office/powerpoint/2010/main" val="31033592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5" y="609600"/>
            <a:ext cx="8094135"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178" indent="0">
              <a:buFontTx/>
              <a:buNone/>
              <a:defRPr/>
            </a:lvl2pPr>
            <a:lvl3pPr marL="914354" indent="0">
              <a:buFontTx/>
              <a:buNone/>
              <a:defRPr/>
            </a:lvl3pPr>
            <a:lvl4pPr marL="1371532" indent="0">
              <a:buFontTx/>
              <a:buNone/>
              <a:defRPr/>
            </a:lvl4pPr>
            <a:lvl5pPr marL="1828709"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178" indent="0">
              <a:buNone/>
              <a:defRPr sz="1800">
                <a:solidFill>
                  <a:schemeClr val="tx1">
                    <a:tint val="75000"/>
                  </a:schemeClr>
                </a:solidFill>
              </a:defRPr>
            </a:lvl2pPr>
            <a:lvl3pPr marL="914354" indent="0">
              <a:buNone/>
              <a:defRPr sz="1600">
                <a:solidFill>
                  <a:schemeClr val="tx1">
                    <a:tint val="75000"/>
                  </a:schemeClr>
                </a:solidFill>
              </a:defRPr>
            </a:lvl3pPr>
            <a:lvl4pPr marL="1371532" indent="0">
              <a:buNone/>
              <a:defRPr sz="1400">
                <a:solidFill>
                  <a:schemeClr val="tx1">
                    <a:tint val="75000"/>
                  </a:schemeClr>
                </a:solidFill>
              </a:defRPr>
            </a:lvl4pPr>
            <a:lvl5pPr marL="1828709" indent="0">
              <a:buNone/>
              <a:defRPr sz="1400">
                <a:solidFill>
                  <a:schemeClr val="tx1">
                    <a:tint val="75000"/>
                  </a:schemeClr>
                </a:solidFill>
              </a:defRPr>
            </a:lvl5pPr>
            <a:lvl6pPr marL="2285886" indent="0">
              <a:buNone/>
              <a:defRPr sz="1400">
                <a:solidFill>
                  <a:schemeClr val="tx1">
                    <a:tint val="75000"/>
                  </a:schemeClr>
                </a:solidFill>
              </a:defRPr>
            </a:lvl6pPr>
            <a:lvl7pPr marL="2743062" indent="0">
              <a:buNone/>
              <a:defRPr sz="1400">
                <a:solidFill>
                  <a:schemeClr val="tx1">
                    <a:tint val="75000"/>
                  </a:schemeClr>
                </a:solidFill>
              </a:defRPr>
            </a:lvl7pPr>
            <a:lvl8pPr marL="3200240" indent="0">
              <a:buNone/>
              <a:defRPr sz="1400">
                <a:solidFill>
                  <a:schemeClr val="tx1">
                    <a:tint val="75000"/>
                  </a:schemeClr>
                </a:solidFill>
              </a:defRPr>
            </a:lvl8pPr>
            <a:lvl9pPr marL="3657418"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D53ABF2-ED08-4358-9894-943B11A70450}" type="datetimeFigureOut">
              <a:rPr lang="en-US" smtClean="0"/>
              <a:t>5/14/2024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41FD87-CAEB-4835-A9A2-DBB858CC058E}" type="slidenum">
              <a:rPr lang="en-US" smtClean="0"/>
              <a:t>‹#›</a:t>
            </a:fld>
            <a:endParaRPr lang="en-US"/>
          </a:p>
        </p:txBody>
      </p:sp>
      <p:sp>
        <p:nvSpPr>
          <p:cNvPr id="20" name="TextBox 19"/>
          <p:cNvSpPr txBox="1"/>
          <p:nvPr/>
        </p:nvSpPr>
        <p:spPr>
          <a:xfrm>
            <a:off x="541871"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sz="1800" dirty="0">
              <a:solidFill>
                <a:schemeClr val="accent1">
                  <a:lumMod val="60000"/>
                  <a:lumOff val="40000"/>
                </a:schemeClr>
              </a:solidFill>
              <a:latin typeface="Arial"/>
            </a:endParaRPr>
          </a:p>
        </p:txBody>
      </p:sp>
    </p:spTree>
    <p:extLst>
      <p:ext uri="{BB962C8B-B14F-4D97-AF65-F5344CB8AC3E}">
        <p14:creationId xmlns:p14="http://schemas.microsoft.com/office/powerpoint/2010/main" val="17047028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178" indent="0">
              <a:buNone/>
              <a:defRPr sz="1800">
                <a:solidFill>
                  <a:schemeClr val="tx1">
                    <a:tint val="75000"/>
                  </a:schemeClr>
                </a:solidFill>
              </a:defRPr>
            </a:lvl2pPr>
            <a:lvl3pPr marL="914354" indent="0">
              <a:buNone/>
              <a:defRPr sz="1600">
                <a:solidFill>
                  <a:schemeClr val="tx1">
                    <a:tint val="75000"/>
                  </a:schemeClr>
                </a:solidFill>
              </a:defRPr>
            </a:lvl3pPr>
            <a:lvl4pPr marL="1371532" indent="0">
              <a:buNone/>
              <a:defRPr sz="1400">
                <a:solidFill>
                  <a:schemeClr val="tx1">
                    <a:tint val="75000"/>
                  </a:schemeClr>
                </a:solidFill>
              </a:defRPr>
            </a:lvl4pPr>
            <a:lvl5pPr marL="1828709" indent="0">
              <a:buNone/>
              <a:defRPr sz="1400">
                <a:solidFill>
                  <a:schemeClr val="tx1">
                    <a:tint val="75000"/>
                  </a:schemeClr>
                </a:solidFill>
              </a:defRPr>
            </a:lvl5pPr>
            <a:lvl6pPr marL="2285886" indent="0">
              <a:buNone/>
              <a:defRPr sz="1400">
                <a:solidFill>
                  <a:schemeClr val="tx1">
                    <a:tint val="75000"/>
                  </a:schemeClr>
                </a:solidFill>
              </a:defRPr>
            </a:lvl6pPr>
            <a:lvl7pPr marL="2743062" indent="0">
              <a:buNone/>
              <a:defRPr sz="1400">
                <a:solidFill>
                  <a:schemeClr val="tx1">
                    <a:tint val="75000"/>
                  </a:schemeClr>
                </a:solidFill>
              </a:defRPr>
            </a:lvl7pPr>
            <a:lvl8pPr marL="3200240" indent="0">
              <a:buNone/>
              <a:defRPr sz="1400">
                <a:solidFill>
                  <a:schemeClr val="tx1">
                    <a:tint val="75000"/>
                  </a:schemeClr>
                </a:solidFill>
              </a:defRPr>
            </a:lvl8pPr>
            <a:lvl9pPr marL="3657418"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D53ABF2-ED08-4358-9894-943B11A70450}" type="datetimeFigureOut">
              <a:rPr lang="en-US" smtClean="0"/>
              <a:t>5/14/2024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41FD87-CAEB-4835-A9A2-DBB858CC058E}" type="slidenum">
              <a:rPr lang="en-US" smtClean="0"/>
              <a:t>‹#›</a:t>
            </a:fld>
            <a:endParaRPr lang="en-US"/>
          </a:p>
        </p:txBody>
      </p:sp>
    </p:spTree>
    <p:extLst>
      <p:ext uri="{BB962C8B-B14F-4D97-AF65-F5344CB8AC3E}">
        <p14:creationId xmlns:p14="http://schemas.microsoft.com/office/powerpoint/2010/main" val="4473876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5" y="609600"/>
            <a:ext cx="8094135"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178" indent="0">
              <a:buFontTx/>
              <a:buNone/>
              <a:defRPr/>
            </a:lvl2pPr>
            <a:lvl3pPr marL="914354" indent="0">
              <a:buFontTx/>
              <a:buNone/>
              <a:defRPr/>
            </a:lvl3pPr>
            <a:lvl4pPr marL="1371532" indent="0">
              <a:buFontTx/>
              <a:buNone/>
              <a:defRPr/>
            </a:lvl4pPr>
            <a:lvl5pPr marL="1828709"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178" indent="0">
              <a:buNone/>
              <a:defRPr sz="1800">
                <a:solidFill>
                  <a:schemeClr val="tx1">
                    <a:tint val="75000"/>
                  </a:schemeClr>
                </a:solidFill>
              </a:defRPr>
            </a:lvl2pPr>
            <a:lvl3pPr marL="914354" indent="0">
              <a:buNone/>
              <a:defRPr sz="1600">
                <a:solidFill>
                  <a:schemeClr val="tx1">
                    <a:tint val="75000"/>
                  </a:schemeClr>
                </a:solidFill>
              </a:defRPr>
            </a:lvl3pPr>
            <a:lvl4pPr marL="1371532" indent="0">
              <a:buNone/>
              <a:defRPr sz="1400">
                <a:solidFill>
                  <a:schemeClr val="tx1">
                    <a:tint val="75000"/>
                  </a:schemeClr>
                </a:solidFill>
              </a:defRPr>
            </a:lvl4pPr>
            <a:lvl5pPr marL="1828709" indent="0">
              <a:buNone/>
              <a:defRPr sz="1400">
                <a:solidFill>
                  <a:schemeClr val="tx1">
                    <a:tint val="75000"/>
                  </a:schemeClr>
                </a:solidFill>
              </a:defRPr>
            </a:lvl5pPr>
            <a:lvl6pPr marL="2285886" indent="0">
              <a:buNone/>
              <a:defRPr sz="1400">
                <a:solidFill>
                  <a:schemeClr val="tx1">
                    <a:tint val="75000"/>
                  </a:schemeClr>
                </a:solidFill>
              </a:defRPr>
            </a:lvl6pPr>
            <a:lvl7pPr marL="2743062" indent="0">
              <a:buNone/>
              <a:defRPr sz="1400">
                <a:solidFill>
                  <a:schemeClr val="tx1">
                    <a:tint val="75000"/>
                  </a:schemeClr>
                </a:solidFill>
              </a:defRPr>
            </a:lvl7pPr>
            <a:lvl8pPr marL="3200240" indent="0">
              <a:buNone/>
              <a:defRPr sz="1400">
                <a:solidFill>
                  <a:schemeClr val="tx1">
                    <a:tint val="75000"/>
                  </a:schemeClr>
                </a:solidFill>
              </a:defRPr>
            </a:lvl8pPr>
            <a:lvl9pPr marL="3657418"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D53ABF2-ED08-4358-9894-943B11A70450}" type="datetimeFigureOut">
              <a:rPr lang="en-US" smtClean="0"/>
              <a:t>5/14/2024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41FD87-CAEB-4835-A9A2-DBB858CC058E}" type="slidenum">
              <a:rPr lang="en-US" smtClean="0"/>
              <a:t>‹#›</a:t>
            </a:fld>
            <a:endParaRPr lang="en-US"/>
          </a:p>
        </p:txBody>
      </p:sp>
      <p:sp>
        <p:nvSpPr>
          <p:cNvPr id="24" name="TextBox 23"/>
          <p:cNvSpPr txBox="1"/>
          <p:nvPr/>
        </p:nvSpPr>
        <p:spPr>
          <a:xfrm>
            <a:off x="541871"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7402727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801"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178" indent="0">
              <a:buFontTx/>
              <a:buNone/>
              <a:defRPr/>
            </a:lvl2pPr>
            <a:lvl3pPr marL="914354" indent="0">
              <a:buFontTx/>
              <a:buNone/>
              <a:defRPr/>
            </a:lvl3pPr>
            <a:lvl4pPr marL="1371532" indent="0">
              <a:buFontTx/>
              <a:buNone/>
              <a:defRPr/>
            </a:lvl4pPr>
            <a:lvl5pPr marL="1828709"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178" indent="0">
              <a:buNone/>
              <a:defRPr sz="1800">
                <a:solidFill>
                  <a:schemeClr val="tx1">
                    <a:tint val="75000"/>
                  </a:schemeClr>
                </a:solidFill>
              </a:defRPr>
            </a:lvl2pPr>
            <a:lvl3pPr marL="914354" indent="0">
              <a:buNone/>
              <a:defRPr sz="1600">
                <a:solidFill>
                  <a:schemeClr val="tx1">
                    <a:tint val="75000"/>
                  </a:schemeClr>
                </a:solidFill>
              </a:defRPr>
            </a:lvl3pPr>
            <a:lvl4pPr marL="1371532" indent="0">
              <a:buNone/>
              <a:defRPr sz="1400">
                <a:solidFill>
                  <a:schemeClr val="tx1">
                    <a:tint val="75000"/>
                  </a:schemeClr>
                </a:solidFill>
              </a:defRPr>
            </a:lvl4pPr>
            <a:lvl5pPr marL="1828709" indent="0">
              <a:buNone/>
              <a:defRPr sz="1400">
                <a:solidFill>
                  <a:schemeClr val="tx1">
                    <a:tint val="75000"/>
                  </a:schemeClr>
                </a:solidFill>
              </a:defRPr>
            </a:lvl5pPr>
            <a:lvl6pPr marL="2285886" indent="0">
              <a:buNone/>
              <a:defRPr sz="1400">
                <a:solidFill>
                  <a:schemeClr val="tx1">
                    <a:tint val="75000"/>
                  </a:schemeClr>
                </a:solidFill>
              </a:defRPr>
            </a:lvl6pPr>
            <a:lvl7pPr marL="2743062" indent="0">
              <a:buNone/>
              <a:defRPr sz="1400">
                <a:solidFill>
                  <a:schemeClr val="tx1">
                    <a:tint val="75000"/>
                  </a:schemeClr>
                </a:solidFill>
              </a:defRPr>
            </a:lvl7pPr>
            <a:lvl8pPr marL="3200240" indent="0">
              <a:buNone/>
              <a:defRPr sz="1400">
                <a:solidFill>
                  <a:schemeClr val="tx1">
                    <a:tint val="75000"/>
                  </a:schemeClr>
                </a:solidFill>
              </a:defRPr>
            </a:lvl8pPr>
            <a:lvl9pPr marL="3657418"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D53ABF2-ED08-4358-9894-943B11A70450}" type="datetimeFigureOut">
              <a:rPr lang="en-US" smtClean="0"/>
              <a:t>5/14/2024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41FD87-CAEB-4835-A9A2-DBB858CC058E}" type="slidenum">
              <a:rPr lang="en-US" smtClean="0"/>
              <a:t>‹#›</a:t>
            </a:fld>
            <a:endParaRPr lang="en-US"/>
          </a:p>
        </p:txBody>
      </p:sp>
    </p:spTree>
    <p:extLst>
      <p:ext uri="{BB962C8B-B14F-4D97-AF65-F5344CB8AC3E}">
        <p14:creationId xmlns:p14="http://schemas.microsoft.com/office/powerpoint/2010/main" val="871243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D53ABF2-ED08-4358-9894-943B11A70450}" type="datetimeFigureOut">
              <a:rPr lang="en-US" smtClean="0"/>
              <a:t>5/14/2024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41FD87-CAEB-4835-A9A2-DBB858CC058E}" type="slidenum">
              <a:rPr lang="en-US" smtClean="0"/>
              <a:t>‹#›</a:t>
            </a:fld>
            <a:endParaRPr lang="en-US"/>
          </a:p>
        </p:txBody>
      </p:sp>
    </p:spTree>
    <p:extLst>
      <p:ext uri="{BB962C8B-B14F-4D97-AF65-F5344CB8AC3E}">
        <p14:creationId xmlns:p14="http://schemas.microsoft.com/office/powerpoint/2010/main" val="20619174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5" y="609603"/>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7" y="609600"/>
            <a:ext cx="7060151"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D53ABF2-ED08-4358-9894-943B11A70450}" type="datetimeFigureOut">
              <a:rPr lang="en-US" smtClean="0"/>
              <a:t>5/14/2024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41FD87-CAEB-4835-A9A2-DBB858CC058E}" type="slidenum">
              <a:rPr lang="en-US" smtClean="0"/>
              <a:t>‹#›</a:t>
            </a:fld>
            <a:endParaRPr lang="en-US"/>
          </a:p>
        </p:txBody>
      </p:sp>
    </p:spTree>
    <p:extLst>
      <p:ext uri="{BB962C8B-B14F-4D97-AF65-F5344CB8AC3E}">
        <p14:creationId xmlns:p14="http://schemas.microsoft.com/office/powerpoint/2010/main" val="2757740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D53ABF2-ED08-4358-9894-943B11A70450}" type="datetimeFigureOut">
              <a:rPr lang="en-US" smtClean="0"/>
              <a:t>5/14/2024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41FD87-CAEB-4835-A9A2-DBB858CC058E}" type="slidenum">
              <a:rPr lang="en-US" smtClean="0"/>
              <a:t>‹#›</a:t>
            </a:fld>
            <a:endParaRPr lang="en-US"/>
          </a:p>
        </p:txBody>
      </p:sp>
    </p:spTree>
    <p:extLst>
      <p:ext uri="{BB962C8B-B14F-4D97-AF65-F5344CB8AC3E}">
        <p14:creationId xmlns:p14="http://schemas.microsoft.com/office/powerpoint/2010/main" val="4016936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71"/>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178" indent="0">
              <a:buNone/>
              <a:defRPr sz="1800">
                <a:solidFill>
                  <a:schemeClr val="tx1">
                    <a:tint val="75000"/>
                  </a:schemeClr>
                </a:solidFill>
              </a:defRPr>
            </a:lvl2pPr>
            <a:lvl3pPr marL="914354" indent="0">
              <a:buNone/>
              <a:defRPr sz="1600">
                <a:solidFill>
                  <a:schemeClr val="tx1">
                    <a:tint val="75000"/>
                  </a:schemeClr>
                </a:solidFill>
              </a:defRPr>
            </a:lvl3pPr>
            <a:lvl4pPr marL="1371532" indent="0">
              <a:buNone/>
              <a:defRPr sz="1400">
                <a:solidFill>
                  <a:schemeClr val="tx1">
                    <a:tint val="75000"/>
                  </a:schemeClr>
                </a:solidFill>
              </a:defRPr>
            </a:lvl4pPr>
            <a:lvl5pPr marL="1828709" indent="0">
              <a:buNone/>
              <a:defRPr sz="1400">
                <a:solidFill>
                  <a:schemeClr val="tx1">
                    <a:tint val="75000"/>
                  </a:schemeClr>
                </a:solidFill>
              </a:defRPr>
            </a:lvl5pPr>
            <a:lvl6pPr marL="2285886" indent="0">
              <a:buNone/>
              <a:defRPr sz="1400">
                <a:solidFill>
                  <a:schemeClr val="tx1">
                    <a:tint val="75000"/>
                  </a:schemeClr>
                </a:solidFill>
              </a:defRPr>
            </a:lvl6pPr>
            <a:lvl7pPr marL="2743062" indent="0">
              <a:buNone/>
              <a:defRPr sz="1400">
                <a:solidFill>
                  <a:schemeClr val="tx1">
                    <a:tint val="75000"/>
                  </a:schemeClr>
                </a:solidFill>
              </a:defRPr>
            </a:lvl7pPr>
            <a:lvl8pPr marL="3200240" indent="0">
              <a:buNone/>
              <a:defRPr sz="1400">
                <a:solidFill>
                  <a:schemeClr val="tx1">
                    <a:tint val="75000"/>
                  </a:schemeClr>
                </a:solidFill>
              </a:defRPr>
            </a:lvl8pPr>
            <a:lvl9pPr marL="3657418"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D53ABF2-ED08-4358-9894-943B11A70450}" type="datetimeFigureOut">
              <a:rPr lang="en-US" smtClean="0"/>
              <a:t>5/14/2024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41FD87-CAEB-4835-A9A2-DBB858CC058E}" type="slidenum">
              <a:rPr lang="en-US" smtClean="0"/>
              <a:t>‹#›</a:t>
            </a:fld>
            <a:endParaRPr lang="en-US"/>
          </a:p>
        </p:txBody>
      </p:sp>
    </p:spTree>
    <p:extLst>
      <p:ext uri="{BB962C8B-B14F-4D97-AF65-F5344CB8AC3E}">
        <p14:creationId xmlns:p14="http://schemas.microsoft.com/office/powerpoint/2010/main" val="18501788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6"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69" y="2160590"/>
            <a:ext cx="4184035"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D53ABF2-ED08-4358-9894-943B11A70450}" type="datetimeFigureOut">
              <a:rPr lang="en-US" smtClean="0"/>
              <a:t>5/14/2024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41FD87-CAEB-4835-A9A2-DBB858CC058E}" type="slidenum">
              <a:rPr lang="en-US" smtClean="0"/>
              <a:t>‹#›</a:t>
            </a:fld>
            <a:endParaRPr lang="en-US"/>
          </a:p>
        </p:txBody>
      </p:sp>
    </p:spTree>
    <p:extLst>
      <p:ext uri="{BB962C8B-B14F-4D97-AF65-F5344CB8AC3E}">
        <p14:creationId xmlns:p14="http://schemas.microsoft.com/office/powerpoint/2010/main" val="4437558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7" y="2160983"/>
            <a:ext cx="4185623" cy="576262"/>
          </a:xfrm>
        </p:spPr>
        <p:txBody>
          <a:bodyPr anchor="b">
            <a:noAutofit/>
          </a:bodyPr>
          <a:lstStyle>
            <a:lvl1pPr marL="0" indent="0">
              <a:buNone/>
              <a:defRPr sz="2400" b="0"/>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7" y="2737249"/>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4" y="2160983"/>
            <a:ext cx="4185619" cy="576262"/>
          </a:xfrm>
        </p:spPr>
        <p:txBody>
          <a:bodyPr anchor="b">
            <a:noAutofit/>
          </a:bodyPr>
          <a:lstStyle>
            <a:lvl1pPr marL="0" indent="0">
              <a:buNone/>
              <a:defRPr sz="2400" b="0"/>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6" y="2737249"/>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D53ABF2-ED08-4358-9894-943B11A70450}" type="datetimeFigureOut">
              <a:rPr lang="en-US" smtClean="0"/>
              <a:t>5/14/2024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E41FD87-CAEB-4835-A9A2-DBB858CC058E}" type="slidenum">
              <a:rPr lang="en-US" smtClean="0"/>
              <a:t>‹#›</a:t>
            </a:fld>
            <a:endParaRPr lang="en-US"/>
          </a:p>
        </p:txBody>
      </p:sp>
    </p:spTree>
    <p:extLst>
      <p:ext uri="{BB962C8B-B14F-4D97-AF65-F5344CB8AC3E}">
        <p14:creationId xmlns:p14="http://schemas.microsoft.com/office/powerpoint/2010/main" val="4113940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D53ABF2-ED08-4358-9894-943B11A70450}" type="datetimeFigureOut">
              <a:rPr lang="en-US" smtClean="0"/>
              <a:t>5/14/2024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E41FD87-CAEB-4835-A9A2-DBB858CC058E}" type="slidenum">
              <a:rPr lang="en-US" smtClean="0"/>
              <a:t>‹#›</a:t>
            </a:fld>
            <a:endParaRPr lang="en-US"/>
          </a:p>
        </p:txBody>
      </p:sp>
    </p:spTree>
    <p:extLst>
      <p:ext uri="{BB962C8B-B14F-4D97-AF65-F5344CB8AC3E}">
        <p14:creationId xmlns:p14="http://schemas.microsoft.com/office/powerpoint/2010/main" val="42891010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53ABF2-ED08-4358-9894-943B11A70450}" type="datetimeFigureOut">
              <a:rPr lang="en-US" smtClean="0"/>
              <a:t>5/14/2024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E41FD87-CAEB-4835-A9A2-DBB858CC058E}" type="slidenum">
              <a:rPr lang="en-US" smtClean="0"/>
              <a:t>‹#›</a:t>
            </a:fld>
            <a:endParaRPr lang="en-US"/>
          </a:p>
        </p:txBody>
      </p:sp>
    </p:spTree>
    <p:extLst>
      <p:ext uri="{BB962C8B-B14F-4D97-AF65-F5344CB8AC3E}">
        <p14:creationId xmlns:p14="http://schemas.microsoft.com/office/powerpoint/2010/main" val="17445726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3" y="514928"/>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5" y="2777069"/>
            <a:ext cx="3854528" cy="2584449"/>
          </a:xfrm>
        </p:spPr>
        <p:txBody>
          <a:bodyPr>
            <a:normAutofit/>
          </a:bodyPr>
          <a:lstStyle>
            <a:lvl1pPr marL="0" indent="0">
              <a:buNone/>
              <a:defRPr sz="1400"/>
            </a:lvl1pPr>
            <a:lvl2pPr marL="457039" indent="0">
              <a:buNone/>
              <a:defRPr sz="1400"/>
            </a:lvl2pPr>
            <a:lvl3pPr marL="914081" indent="0">
              <a:buNone/>
              <a:defRPr sz="1200"/>
            </a:lvl3pPr>
            <a:lvl4pPr marL="1371120" indent="0">
              <a:buNone/>
              <a:defRPr sz="1000"/>
            </a:lvl4pPr>
            <a:lvl5pPr marL="1828160" indent="0">
              <a:buNone/>
              <a:defRPr sz="1000"/>
            </a:lvl5pPr>
            <a:lvl6pPr marL="2285202" indent="0">
              <a:buNone/>
              <a:defRPr sz="1000"/>
            </a:lvl6pPr>
            <a:lvl7pPr marL="2742241" indent="0">
              <a:buNone/>
              <a:defRPr sz="1000"/>
            </a:lvl7pPr>
            <a:lvl8pPr marL="3199280" indent="0">
              <a:buNone/>
              <a:defRPr sz="1000"/>
            </a:lvl8pPr>
            <a:lvl9pPr marL="3656319"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D53ABF2-ED08-4358-9894-943B11A70450}" type="datetimeFigureOut">
              <a:rPr lang="en-US" smtClean="0"/>
              <a:t>5/14/2024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41FD87-CAEB-4835-A9A2-DBB858CC058E}" type="slidenum">
              <a:rPr lang="en-US" smtClean="0"/>
              <a:t>‹#›</a:t>
            </a:fld>
            <a:endParaRPr lang="en-US"/>
          </a:p>
        </p:txBody>
      </p:sp>
    </p:spTree>
    <p:extLst>
      <p:ext uri="{BB962C8B-B14F-4D97-AF65-F5344CB8AC3E}">
        <p14:creationId xmlns:p14="http://schemas.microsoft.com/office/powerpoint/2010/main" val="10483246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6"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5" y="609600"/>
            <a:ext cx="8596668" cy="3845718"/>
          </a:xfrm>
        </p:spPr>
        <p:txBody>
          <a:bodyPr anchor="t">
            <a:normAutofit/>
          </a:bodyPr>
          <a:lstStyle>
            <a:lvl1pPr marL="0" indent="0" algn="ctr">
              <a:buNone/>
              <a:defRPr sz="1600"/>
            </a:lvl1pPr>
            <a:lvl2pPr marL="457178" indent="0">
              <a:buNone/>
              <a:defRPr sz="1600"/>
            </a:lvl2pPr>
            <a:lvl3pPr marL="914354" indent="0">
              <a:buNone/>
              <a:defRPr sz="1600"/>
            </a:lvl3pPr>
            <a:lvl4pPr marL="1371532" indent="0">
              <a:buNone/>
              <a:defRPr sz="1600"/>
            </a:lvl4pPr>
            <a:lvl5pPr marL="1828709" indent="0">
              <a:buNone/>
              <a:defRPr sz="1600"/>
            </a:lvl5pPr>
            <a:lvl6pPr marL="2285886" indent="0">
              <a:buNone/>
              <a:defRPr sz="1600"/>
            </a:lvl6pPr>
            <a:lvl7pPr marL="2743062" indent="0">
              <a:buNone/>
              <a:defRPr sz="1600"/>
            </a:lvl7pPr>
            <a:lvl8pPr marL="3200240" indent="0">
              <a:buNone/>
              <a:defRPr sz="1600"/>
            </a:lvl8pPr>
            <a:lvl9pPr marL="3657418"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6" y="5367338"/>
            <a:ext cx="8596667" cy="674024"/>
          </a:xfrm>
        </p:spPr>
        <p:txBody>
          <a:bodyPr>
            <a:normAutofit/>
          </a:bodyPr>
          <a:lstStyle>
            <a:lvl1pPr marL="0" indent="0">
              <a:buNone/>
              <a:defRPr sz="1200"/>
            </a:lvl1pPr>
            <a:lvl2pPr marL="457178" indent="0">
              <a:buNone/>
              <a:defRPr sz="1200"/>
            </a:lvl2pPr>
            <a:lvl3pPr marL="914354" indent="0">
              <a:buNone/>
              <a:defRPr sz="1000"/>
            </a:lvl3pPr>
            <a:lvl4pPr marL="1371532" indent="0">
              <a:buNone/>
              <a:defRPr sz="900"/>
            </a:lvl4pPr>
            <a:lvl5pPr marL="1828709" indent="0">
              <a:buNone/>
              <a:defRPr sz="900"/>
            </a:lvl5pPr>
            <a:lvl6pPr marL="2285886" indent="0">
              <a:buNone/>
              <a:defRPr sz="900"/>
            </a:lvl6pPr>
            <a:lvl7pPr marL="2743062" indent="0">
              <a:buNone/>
              <a:defRPr sz="900"/>
            </a:lvl7pPr>
            <a:lvl8pPr marL="3200240" indent="0">
              <a:buNone/>
              <a:defRPr sz="900"/>
            </a:lvl8pPr>
            <a:lvl9pPr marL="3657418"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D53ABF2-ED08-4358-9894-943B11A70450}" type="datetimeFigureOut">
              <a:rPr lang="en-US" smtClean="0"/>
              <a:t>5/14/2024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41FD87-CAEB-4835-A9A2-DBB858CC058E}" type="slidenum">
              <a:rPr lang="en-US" smtClean="0"/>
              <a:t>‹#›</a:t>
            </a:fld>
            <a:endParaRPr lang="en-US"/>
          </a:p>
        </p:txBody>
      </p:sp>
    </p:spTree>
    <p:extLst>
      <p:ext uri="{BB962C8B-B14F-4D97-AF65-F5344CB8AC3E}">
        <p14:creationId xmlns:p14="http://schemas.microsoft.com/office/powerpoint/2010/main" val="23470277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5"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5" y="2160590"/>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6"/>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D53ABF2-ED08-4358-9894-943B11A70450}" type="datetimeFigureOut">
              <a:rPr lang="en-US" smtClean="0"/>
              <a:t>5/14/2024</a:t>
            </a:fld>
            <a:endParaRPr lang="en-US"/>
          </a:p>
        </p:txBody>
      </p:sp>
      <p:sp>
        <p:nvSpPr>
          <p:cNvPr id="5" name="Footer Placeholder 4"/>
          <p:cNvSpPr>
            <a:spLocks noGrp="1"/>
          </p:cNvSpPr>
          <p:nvPr>
            <p:ph type="ftr" sz="quarter" idx="3"/>
          </p:nvPr>
        </p:nvSpPr>
        <p:spPr>
          <a:xfrm>
            <a:off x="677335" y="6041366"/>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5" y="6041366"/>
            <a:ext cx="683339" cy="365125"/>
          </a:xfrm>
          <a:prstGeom prst="rect">
            <a:avLst/>
          </a:prstGeom>
        </p:spPr>
        <p:txBody>
          <a:bodyPr vert="horz" lIns="91440" tIns="45720" rIns="91440" bIns="45720" rtlCol="0" anchor="ctr"/>
          <a:lstStyle>
            <a:lvl1pPr algn="r">
              <a:defRPr sz="900">
                <a:solidFill>
                  <a:schemeClr val="accent1"/>
                </a:solidFill>
              </a:defRPr>
            </a:lvl1pPr>
          </a:lstStyle>
          <a:p>
            <a:fld id="{DE41FD87-CAEB-4835-A9A2-DBB858CC058E}" type="slidenum">
              <a:rPr lang="en-US" smtClean="0"/>
              <a:t>‹#›</a:t>
            </a:fld>
            <a:endParaRPr lang="en-US"/>
          </a:p>
        </p:txBody>
      </p:sp>
    </p:spTree>
    <p:extLst>
      <p:ext uri="{BB962C8B-B14F-4D97-AF65-F5344CB8AC3E}">
        <p14:creationId xmlns:p14="http://schemas.microsoft.com/office/powerpoint/2010/main" val="121311227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178"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882" indent="-342882" algn="l" defTabSz="457178"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13" indent="-285737" algn="l" defTabSz="457178"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2942" indent="-228589" algn="l" defTabSz="457178"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120" indent="-228589" algn="l" defTabSz="457178"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298" indent="-228589" algn="l" defTabSz="457178"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474" indent="-228589" algn="l" defTabSz="457178"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652" indent="-228589" algn="l" defTabSz="457178"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8829" indent="-228589" algn="l" defTabSz="457178"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006" indent="-228589" algn="l" defTabSz="457178"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178" rtl="0" eaLnBrk="1" latinLnBrk="0" hangingPunct="1">
        <a:defRPr sz="1800" kern="1200">
          <a:solidFill>
            <a:schemeClr val="tx1"/>
          </a:solidFill>
          <a:latin typeface="+mn-lt"/>
          <a:ea typeface="+mn-ea"/>
          <a:cs typeface="+mn-cs"/>
        </a:defRPr>
      </a:lvl1pPr>
      <a:lvl2pPr marL="457178" algn="l" defTabSz="457178" rtl="0" eaLnBrk="1" latinLnBrk="0" hangingPunct="1">
        <a:defRPr sz="1800" kern="1200">
          <a:solidFill>
            <a:schemeClr val="tx1"/>
          </a:solidFill>
          <a:latin typeface="+mn-lt"/>
          <a:ea typeface="+mn-ea"/>
          <a:cs typeface="+mn-cs"/>
        </a:defRPr>
      </a:lvl2pPr>
      <a:lvl3pPr marL="914354" algn="l" defTabSz="457178" rtl="0" eaLnBrk="1" latinLnBrk="0" hangingPunct="1">
        <a:defRPr sz="1800" kern="1200">
          <a:solidFill>
            <a:schemeClr val="tx1"/>
          </a:solidFill>
          <a:latin typeface="+mn-lt"/>
          <a:ea typeface="+mn-ea"/>
          <a:cs typeface="+mn-cs"/>
        </a:defRPr>
      </a:lvl3pPr>
      <a:lvl4pPr marL="1371532" algn="l" defTabSz="457178" rtl="0" eaLnBrk="1" latinLnBrk="0" hangingPunct="1">
        <a:defRPr sz="1800" kern="1200">
          <a:solidFill>
            <a:schemeClr val="tx1"/>
          </a:solidFill>
          <a:latin typeface="+mn-lt"/>
          <a:ea typeface="+mn-ea"/>
          <a:cs typeface="+mn-cs"/>
        </a:defRPr>
      </a:lvl4pPr>
      <a:lvl5pPr marL="1828709" algn="l" defTabSz="457178" rtl="0" eaLnBrk="1" latinLnBrk="0" hangingPunct="1">
        <a:defRPr sz="1800" kern="1200">
          <a:solidFill>
            <a:schemeClr val="tx1"/>
          </a:solidFill>
          <a:latin typeface="+mn-lt"/>
          <a:ea typeface="+mn-ea"/>
          <a:cs typeface="+mn-cs"/>
        </a:defRPr>
      </a:lvl5pPr>
      <a:lvl6pPr marL="2285886" algn="l" defTabSz="457178" rtl="0" eaLnBrk="1" latinLnBrk="0" hangingPunct="1">
        <a:defRPr sz="1800" kern="1200">
          <a:solidFill>
            <a:schemeClr val="tx1"/>
          </a:solidFill>
          <a:latin typeface="+mn-lt"/>
          <a:ea typeface="+mn-ea"/>
          <a:cs typeface="+mn-cs"/>
        </a:defRPr>
      </a:lvl6pPr>
      <a:lvl7pPr marL="2743062" algn="l" defTabSz="457178" rtl="0" eaLnBrk="1" latinLnBrk="0" hangingPunct="1">
        <a:defRPr sz="1800" kern="1200">
          <a:solidFill>
            <a:schemeClr val="tx1"/>
          </a:solidFill>
          <a:latin typeface="+mn-lt"/>
          <a:ea typeface="+mn-ea"/>
          <a:cs typeface="+mn-cs"/>
        </a:defRPr>
      </a:lvl7pPr>
      <a:lvl8pPr marL="3200240" algn="l" defTabSz="457178" rtl="0" eaLnBrk="1" latinLnBrk="0" hangingPunct="1">
        <a:defRPr sz="1800" kern="1200">
          <a:solidFill>
            <a:schemeClr val="tx1"/>
          </a:solidFill>
          <a:latin typeface="+mn-lt"/>
          <a:ea typeface="+mn-ea"/>
          <a:cs typeface="+mn-cs"/>
        </a:defRPr>
      </a:lvl8pPr>
      <a:lvl9pPr marL="3657418" algn="l" defTabSz="4571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83A2072-80D8-4136-BC24-CB6A3BAB7EE9}"/>
              </a:ext>
            </a:extLst>
          </p:cNvPr>
          <p:cNvSpPr txBox="1"/>
          <p:nvPr/>
        </p:nvSpPr>
        <p:spPr>
          <a:xfrm>
            <a:off x="4621161" y="1386614"/>
            <a:ext cx="4994787" cy="3111591"/>
          </a:xfrm>
          <a:prstGeom prst="rect">
            <a:avLst/>
          </a:prstGeom>
        </p:spPr>
        <p:txBody>
          <a:bodyPr vert="horz" lIns="91440" tIns="45720" rIns="91440" bIns="45720" rtlCol="0" anchor="t">
            <a:normAutofit/>
          </a:bodyPr>
          <a:lstStyle/>
          <a:p>
            <a:pPr algn="ctr">
              <a:lnSpc>
                <a:spcPct val="90000"/>
              </a:lnSpc>
              <a:spcAft>
                <a:spcPts val="600"/>
              </a:spcAft>
            </a:pPr>
            <a:r>
              <a:rPr lang="en-US" sz="3600" b="1" u="sng" dirty="0">
                <a:cs typeface="Times New Roman" panose="02020603050405020304" pitchFamily="18" charset="0"/>
              </a:rPr>
              <a:t>Assembly Bill 481  </a:t>
            </a:r>
          </a:p>
          <a:p>
            <a:pPr>
              <a:lnSpc>
                <a:spcPct val="90000"/>
              </a:lnSpc>
              <a:spcAft>
                <a:spcPts val="600"/>
              </a:spcAft>
            </a:pPr>
            <a:endParaRPr lang="en-US" sz="3200" dirty="0">
              <a:cs typeface="Times New Roman" panose="02020603050405020304" pitchFamily="18" charset="0"/>
            </a:endParaRPr>
          </a:p>
          <a:p>
            <a:pPr>
              <a:lnSpc>
                <a:spcPct val="90000"/>
              </a:lnSpc>
              <a:spcAft>
                <a:spcPts val="600"/>
              </a:spcAft>
            </a:pPr>
            <a:r>
              <a:rPr lang="en-US" sz="3200" dirty="0">
                <a:cs typeface="Times New Roman" panose="02020603050405020304" pitchFamily="18" charset="0"/>
              </a:rPr>
              <a:t>Military Equipment  Funding, Acquisition, and Use</a:t>
            </a:r>
          </a:p>
          <a:p>
            <a:pPr>
              <a:lnSpc>
                <a:spcPct val="90000"/>
              </a:lnSpc>
              <a:spcAft>
                <a:spcPts val="600"/>
              </a:spcAft>
            </a:pPr>
            <a:endParaRPr lang="en-US" sz="2000" dirty="0">
              <a:latin typeface="Times New Roman" panose="02020603050405020304" pitchFamily="18" charset="0"/>
              <a:cs typeface="Times New Roman" panose="02020603050405020304" pitchFamily="18" charset="0"/>
            </a:endParaRPr>
          </a:p>
          <a:p>
            <a:pPr>
              <a:lnSpc>
                <a:spcPct val="90000"/>
              </a:lnSpc>
              <a:spcAft>
                <a:spcPts val="600"/>
              </a:spcAft>
            </a:pPr>
            <a:endParaRPr lang="en-US" sz="2000" dirty="0">
              <a:latin typeface="Times New Roman" panose="02020603050405020304" pitchFamily="18" charset="0"/>
              <a:cs typeface="Times New Roman" panose="02020603050405020304" pitchFamily="18" charset="0"/>
            </a:endParaRPr>
          </a:p>
          <a:p>
            <a:pPr>
              <a:lnSpc>
                <a:spcPct val="90000"/>
              </a:lnSpc>
              <a:spcAft>
                <a:spcPts val="600"/>
              </a:spcAft>
            </a:pPr>
            <a:endParaRPr lang="en-US" sz="2000" dirty="0">
              <a:latin typeface="Times New Roman" panose="02020603050405020304" pitchFamily="18" charset="0"/>
              <a:cs typeface="Times New Roman" panose="02020603050405020304" pitchFamily="18" charset="0"/>
            </a:endParaRPr>
          </a:p>
          <a:p>
            <a:pPr>
              <a:lnSpc>
                <a:spcPct val="90000"/>
              </a:lnSpc>
              <a:spcAft>
                <a:spcPts val="600"/>
              </a:spcAft>
            </a:pPr>
            <a:endParaRPr lang="en-US" sz="2000" dirty="0">
              <a:latin typeface="Times New Roman" panose="02020603050405020304" pitchFamily="18" charset="0"/>
              <a:cs typeface="Times New Roman" panose="02020603050405020304" pitchFamily="18" charset="0"/>
            </a:endParaRPr>
          </a:p>
          <a:p>
            <a:pPr>
              <a:lnSpc>
                <a:spcPct val="90000"/>
              </a:lnSpc>
              <a:spcAft>
                <a:spcPts val="600"/>
              </a:spcAft>
            </a:pPr>
            <a:endParaRPr lang="en-US" sz="2000" dirty="0">
              <a:latin typeface="Times New Roman" panose="02020603050405020304" pitchFamily="18" charset="0"/>
              <a:cs typeface="Times New Roman" panose="02020603050405020304" pitchFamily="18" charset="0"/>
            </a:endParaRPr>
          </a:p>
          <a:p>
            <a:pPr>
              <a:lnSpc>
                <a:spcPct val="90000"/>
              </a:lnSpc>
              <a:spcAft>
                <a:spcPts val="600"/>
              </a:spcAft>
            </a:pPr>
            <a:endParaRPr lang="en-US" sz="2000" dirty="0">
              <a:latin typeface="Times New Roman" panose="02020603050405020304" pitchFamily="18" charset="0"/>
              <a:cs typeface="Times New Roman" panose="02020603050405020304" pitchFamily="18" charset="0"/>
            </a:endParaRPr>
          </a:p>
          <a:p>
            <a:pPr>
              <a:lnSpc>
                <a:spcPct val="90000"/>
              </a:lnSpc>
              <a:spcAft>
                <a:spcPts val="600"/>
              </a:spcAft>
            </a:pPr>
            <a:endParaRPr lang="en-US" sz="2000" dirty="0">
              <a:latin typeface="Times New Roman" panose="02020603050405020304" pitchFamily="18" charset="0"/>
              <a:cs typeface="Times New Roman" panose="02020603050405020304" pitchFamily="18" charset="0"/>
            </a:endParaRPr>
          </a:p>
          <a:p>
            <a:pPr>
              <a:lnSpc>
                <a:spcPct val="90000"/>
              </a:lnSpc>
              <a:spcAft>
                <a:spcPts val="600"/>
              </a:spcAft>
            </a:pPr>
            <a:endParaRPr lang="en-US" sz="2000" dirty="0">
              <a:latin typeface="Times New Roman" panose="02020603050405020304" pitchFamily="18" charset="0"/>
              <a:cs typeface="Times New Roman" panose="02020603050405020304" pitchFamily="18" charset="0"/>
            </a:endParaRPr>
          </a:p>
          <a:p>
            <a:pPr>
              <a:lnSpc>
                <a:spcPct val="90000"/>
              </a:lnSpc>
              <a:spcAft>
                <a:spcPts val="600"/>
              </a:spcAft>
            </a:pPr>
            <a:endParaRPr lang="en-US" sz="2000" dirty="0">
              <a:latin typeface="Times New Roman" panose="02020603050405020304" pitchFamily="18" charset="0"/>
              <a:cs typeface="Times New Roman" panose="02020603050405020304" pitchFamily="18" charset="0"/>
            </a:endParaRPr>
          </a:p>
          <a:p>
            <a:pPr>
              <a:lnSpc>
                <a:spcPct val="90000"/>
              </a:lnSpc>
              <a:spcAft>
                <a:spcPts val="600"/>
              </a:spcAft>
            </a:pPr>
            <a:endParaRPr lang="en-US" sz="2000" dirty="0">
              <a:latin typeface="Times New Roman" panose="02020603050405020304" pitchFamily="18" charset="0"/>
              <a:cs typeface="Times New Roman" panose="02020603050405020304" pitchFamily="18" charset="0"/>
            </a:endParaRPr>
          </a:p>
          <a:p>
            <a:pPr>
              <a:lnSpc>
                <a:spcPct val="90000"/>
              </a:lnSpc>
              <a:spcAft>
                <a:spcPts val="600"/>
              </a:spcAft>
            </a:pPr>
            <a:endParaRPr lang="en-US" sz="2000" dirty="0">
              <a:latin typeface="Times New Roman" panose="02020603050405020304" pitchFamily="18" charset="0"/>
              <a:cs typeface="Times New Roman" panose="02020603050405020304" pitchFamily="18" charset="0"/>
            </a:endParaRPr>
          </a:p>
        </p:txBody>
      </p:sp>
      <p:pic>
        <p:nvPicPr>
          <p:cNvPr id="8" name="Picture 7">
            <a:extLst>
              <a:ext uri="{FF2B5EF4-FFF2-40B4-BE49-F238E27FC236}">
                <a16:creationId xmlns:a16="http://schemas.microsoft.com/office/drawing/2014/main" id="{2278E84E-B09B-E943-A7B0-CDC77D3D8F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6880" y="1270819"/>
            <a:ext cx="4176162" cy="3566160"/>
          </a:xfrm>
          <a:prstGeom prst="rect">
            <a:avLst/>
          </a:prstGeom>
        </p:spPr>
      </p:pic>
    </p:spTree>
    <p:extLst>
      <p:ext uri="{BB962C8B-B14F-4D97-AF65-F5344CB8AC3E}">
        <p14:creationId xmlns:p14="http://schemas.microsoft.com/office/powerpoint/2010/main" val="5436802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983FBB0-5C27-6AB1-1BC5-044DE85CA76B}"/>
              </a:ext>
            </a:extLst>
          </p:cNvPr>
          <p:cNvSpPr txBox="1"/>
          <p:nvPr/>
        </p:nvSpPr>
        <p:spPr>
          <a:xfrm>
            <a:off x="663677" y="455937"/>
            <a:ext cx="8568813" cy="5047536"/>
          </a:xfrm>
          <a:prstGeom prst="rect">
            <a:avLst/>
          </a:prstGeom>
          <a:noFill/>
        </p:spPr>
        <p:txBody>
          <a:bodyPr wrap="square">
            <a:spAutoFit/>
          </a:bodyPr>
          <a:lstStyle/>
          <a:p>
            <a:pPr algn="ctr" fontAlgn="base"/>
            <a:r>
              <a:rPr lang="en-US" sz="2400" b="1" dirty="0">
                <a:solidFill>
                  <a:srgbClr val="0070C0"/>
                </a:solidFill>
              </a:rPr>
              <a:t>Proposed Policy Updates</a:t>
            </a:r>
          </a:p>
          <a:p>
            <a:pPr algn="ctr" fontAlgn="base"/>
            <a:r>
              <a:rPr lang="en-US" sz="2400" b="1" dirty="0">
                <a:solidFill>
                  <a:srgbClr val="0070C0"/>
                </a:solidFill>
              </a:rPr>
              <a:t>**GPD requesting purchase approval**</a:t>
            </a:r>
          </a:p>
          <a:p>
            <a:pPr algn="ctr" fontAlgn="base"/>
            <a:endParaRPr lang="en-US" sz="2400" b="1" dirty="0">
              <a:solidFill>
                <a:srgbClr val="0070C0"/>
              </a:solidFill>
            </a:endParaRPr>
          </a:p>
          <a:p>
            <a:pPr marL="342900" indent="-342900" fontAlgn="base">
              <a:buFont typeface="Arial" panose="020B0604020202020204" pitchFamily="34" charset="0"/>
              <a:buChar char="•"/>
            </a:pPr>
            <a:r>
              <a:rPr lang="en-US" sz="2000" dirty="0"/>
              <a:t>Increase in ammunition and projectiles -  due to hiring, the training needs have increased</a:t>
            </a:r>
          </a:p>
          <a:p>
            <a:pPr marL="342900" indent="-342900" fontAlgn="base">
              <a:buFont typeface="Arial" panose="020B0604020202020204" pitchFamily="34" charset="0"/>
              <a:buChar char="•"/>
            </a:pPr>
            <a:r>
              <a:rPr lang="en-US" sz="2000" dirty="0"/>
              <a:t>Mobile Command Post/Equipment Truck (1) – MIRV replacement</a:t>
            </a:r>
          </a:p>
          <a:p>
            <a:pPr marL="342900" indent="-342900" fontAlgn="base">
              <a:buFont typeface="Arial" panose="020B0604020202020204" pitchFamily="34" charset="0"/>
              <a:buChar char="•"/>
            </a:pPr>
            <a:r>
              <a:rPr lang="en-US" sz="2000" dirty="0"/>
              <a:t>Battery Operated Combination Tool (1) – breaching tool</a:t>
            </a:r>
          </a:p>
          <a:p>
            <a:pPr marL="342900" indent="-342900" fontAlgn="base">
              <a:buFont typeface="Arial" panose="020B0604020202020204" pitchFamily="34" charset="0"/>
              <a:buChar char="•"/>
            </a:pPr>
            <a:r>
              <a:rPr lang="en-US" sz="2000" dirty="0"/>
              <a:t>LRAD Speaker (1) – portable public announcement speaker</a:t>
            </a:r>
          </a:p>
          <a:p>
            <a:pPr marL="342900" indent="-342900" fontAlgn="base">
              <a:buFont typeface="Arial" panose="020B0604020202020204" pitchFamily="34" charset="0"/>
              <a:buChar char="•"/>
            </a:pPr>
            <a:r>
              <a:rPr lang="en-US" sz="2000" dirty="0"/>
              <a:t>Throw Bot (2) - </a:t>
            </a:r>
            <a:r>
              <a:rPr lang="en-US" sz="2000" dirty="0">
                <a:latin typeface="Arial" panose="020B0604020202020204" pitchFamily="34" charset="0"/>
              </a:rPr>
              <a:t>p</a:t>
            </a:r>
            <a:r>
              <a:rPr lang="en-US" sz="2000" dirty="0">
                <a:effectLst/>
                <a:latin typeface="Arial" panose="020B0604020202020204" pitchFamily="34" charset="0"/>
                <a:ea typeface="Arial" panose="020B0604020202020204" pitchFamily="34" charset="0"/>
              </a:rPr>
              <a:t>ocket sized, lightweight throwable ground robot</a:t>
            </a:r>
          </a:p>
          <a:p>
            <a:pPr marL="342900" indent="-342900" fontAlgn="base">
              <a:buFont typeface="Arial" panose="020B0604020202020204" pitchFamily="34" charset="0"/>
              <a:buChar char="•"/>
            </a:pPr>
            <a:r>
              <a:rPr lang="en-US" sz="2000"/>
              <a:t>Transcend Robot (1) – stair and obstacle climbing robot with safe indoor gas delivery system</a:t>
            </a:r>
          </a:p>
          <a:p>
            <a:pPr fontAlgn="base"/>
            <a:r>
              <a:rPr lang="en-US" sz="2000" dirty="0">
                <a:effectLst/>
              </a:rPr>
              <a:t> </a:t>
            </a:r>
            <a:endParaRPr lang="en-US" sz="2000" dirty="0"/>
          </a:p>
          <a:p>
            <a:pPr marL="342900" indent="-342900" fontAlgn="base">
              <a:buFont typeface="Arial" panose="020B0604020202020204" pitchFamily="34" charset="0"/>
              <a:buChar char="•"/>
            </a:pPr>
            <a:endParaRPr lang="en-US" sz="2000" dirty="0"/>
          </a:p>
          <a:p>
            <a:pPr marL="342900" indent="-342900" fontAlgn="base">
              <a:buFont typeface="Arial" panose="020B0604020202020204" pitchFamily="34" charset="0"/>
              <a:buChar char="•"/>
            </a:pPr>
            <a:endParaRPr lang="en-US" b="1" dirty="0">
              <a:solidFill>
                <a:srgbClr val="0070C0"/>
              </a:solidFill>
            </a:endParaRPr>
          </a:p>
          <a:p>
            <a:pPr fontAlgn="base"/>
            <a:r>
              <a:rPr lang="en-US" sz="2400" b="1" dirty="0">
                <a:solidFill>
                  <a:srgbClr val="0070C0"/>
                </a:solidFill>
              </a:rPr>
              <a:t>  </a:t>
            </a:r>
          </a:p>
          <a:p>
            <a:pPr algn="just" fontAlgn="base"/>
            <a:endParaRPr lang="en-US" sz="800" b="1" dirty="0">
              <a:solidFill>
                <a:srgbClr val="0070C0"/>
              </a:solidFill>
              <a:latin typeface="Verdana" panose="020B0604030504040204" pitchFamily="34" charset="0"/>
            </a:endParaRPr>
          </a:p>
        </p:txBody>
      </p:sp>
      <p:sp>
        <p:nvSpPr>
          <p:cNvPr id="2" name="TextBox 1">
            <a:extLst>
              <a:ext uri="{FF2B5EF4-FFF2-40B4-BE49-F238E27FC236}">
                <a16:creationId xmlns:a16="http://schemas.microsoft.com/office/drawing/2014/main" id="{D28FD191-158C-E2C2-F3FF-9D33A8D7C50D}"/>
              </a:ext>
            </a:extLst>
          </p:cNvPr>
          <p:cNvSpPr txBox="1"/>
          <p:nvPr/>
        </p:nvSpPr>
        <p:spPr>
          <a:xfrm>
            <a:off x="1238865" y="2610465"/>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1006451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E78EA56-BC19-2A42-FFD9-B87E88C0C3F1}"/>
              </a:ext>
            </a:extLst>
          </p:cNvPr>
          <p:cNvSpPr txBox="1"/>
          <p:nvPr/>
        </p:nvSpPr>
        <p:spPr>
          <a:xfrm>
            <a:off x="2164326" y="620731"/>
            <a:ext cx="6098458" cy="461665"/>
          </a:xfrm>
          <a:prstGeom prst="rect">
            <a:avLst/>
          </a:prstGeom>
          <a:noFill/>
        </p:spPr>
        <p:txBody>
          <a:bodyPr wrap="square">
            <a:spAutoFit/>
          </a:bodyPr>
          <a:lstStyle/>
          <a:p>
            <a:pPr algn="ctr" fontAlgn="base"/>
            <a:r>
              <a:rPr lang="en-US" sz="2400" b="1">
                <a:solidFill>
                  <a:srgbClr val="0070C0"/>
                </a:solidFill>
              </a:rPr>
              <a:t>Transcend Robot Example</a:t>
            </a:r>
            <a:endParaRPr lang="en-US" sz="2400" b="1" dirty="0">
              <a:solidFill>
                <a:srgbClr val="0070C0"/>
              </a:solidFill>
            </a:endParaRPr>
          </a:p>
        </p:txBody>
      </p:sp>
      <p:pic>
        <p:nvPicPr>
          <p:cNvPr id="2" name="vantage_tactical_robot_overview_(1).mp4 (720p)_3CC35661-2F0B-4F90-8A5C-CDBEF05D32FD.mp4">
            <a:hlinkClick r:id="" action="ppaction://media"/>
            <a:extLst>
              <a:ext uri="{FF2B5EF4-FFF2-40B4-BE49-F238E27FC236}">
                <a16:creationId xmlns:a16="http://schemas.microsoft.com/office/drawing/2014/main" id="{7BF0A6B0-A942-529D-5ACF-306570A24A0B}"/>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489587" y="1371600"/>
            <a:ext cx="7965440" cy="4480560"/>
          </a:xfrm>
          <a:prstGeom prst="rect">
            <a:avLst/>
          </a:prstGeom>
        </p:spPr>
      </p:pic>
    </p:spTree>
    <p:extLst>
      <p:ext uri="{BB962C8B-B14F-4D97-AF65-F5344CB8AC3E}">
        <p14:creationId xmlns:p14="http://schemas.microsoft.com/office/powerpoint/2010/main" val="1600610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828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D04A838-76C1-4087-8DA7-3FA02F4143BC}"/>
              </a:ext>
            </a:extLst>
          </p:cNvPr>
          <p:cNvSpPr txBox="1"/>
          <p:nvPr/>
        </p:nvSpPr>
        <p:spPr>
          <a:xfrm>
            <a:off x="531631" y="501445"/>
            <a:ext cx="9122735" cy="5001369"/>
          </a:xfrm>
          <a:prstGeom prst="rect">
            <a:avLst/>
          </a:prstGeom>
          <a:noFill/>
        </p:spPr>
        <p:txBody>
          <a:bodyPr wrap="square">
            <a:spAutoFit/>
          </a:bodyPr>
          <a:lstStyle/>
          <a:p>
            <a:pPr algn="ctr"/>
            <a:r>
              <a:rPr lang="en-US" sz="2400" b="1" dirty="0">
                <a:solidFill>
                  <a:srgbClr val="0070C0"/>
                </a:solidFill>
                <a:ea typeface="Arial" panose="020B0604020202020204" pitchFamily="34" charset="0"/>
              </a:rPr>
              <a:t>Coordination With Other Law Enforcement Jurisdictions</a:t>
            </a:r>
            <a:endParaRPr lang="en-US" sz="2400" dirty="0">
              <a:ea typeface="Arial" panose="020B0604020202020204" pitchFamily="34" charset="0"/>
              <a:cs typeface="Times New Roman" panose="02020603050405020304" pitchFamily="18" charset="0"/>
            </a:endParaRPr>
          </a:p>
          <a:p>
            <a:endParaRPr lang="en-US" dirty="0">
              <a:ea typeface="Arial" panose="020B0604020202020204" pitchFamily="34" charset="0"/>
              <a:cs typeface="Times New Roman" panose="02020603050405020304" pitchFamily="18" charset="0"/>
            </a:endParaRPr>
          </a:p>
          <a:p>
            <a:endParaRPr lang="en-US" sz="2000" dirty="0">
              <a:ea typeface="Arial" panose="020B0604020202020204" pitchFamily="34" charset="0"/>
              <a:cs typeface="Times New Roman" panose="02020603050405020304" pitchFamily="18" charset="0"/>
            </a:endParaRPr>
          </a:p>
          <a:p>
            <a:r>
              <a:rPr lang="en-US" sz="2000" dirty="0">
                <a:ea typeface="Calibri" panose="020F0502020204030204" pitchFamily="34" charset="0"/>
                <a:cs typeface="Times New Roman" panose="02020603050405020304" pitchFamily="18" charset="0"/>
              </a:rPr>
              <a:t>Assembly Bill 481 requires that collaboration with other law enforcement agencies, as it relates to military equipment, also be addressed in the policy. </a:t>
            </a:r>
          </a:p>
          <a:p>
            <a:endParaRPr lang="en-US" sz="2000" dirty="0">
              <a:ea typeface="Calibri" panose="020F0502020204030204" pitchFamily="34" charset="0"/>
              <a:cs typeface="Times New Roman" panose="02020603050405020304" pitchFamily="18" charset="0"/>
            </a:endParaRPr>
          </a:p>
          <a:p>
            <a:pPr marL="285737" indent="-285737">
              <a:buFont typeface="Arial" panose="020B0604020202020204" pitchFamily="34" charset="0"/>
              <a:buChar char="•"/>
            </a:pPr>
            <a:r>
              <a:rPr lang="en-US" sz="2000" dirty="0">
                <a:ea typeface="Calibri" panose="020F0502020204030204" pitchFamily="34" charset="0"/>
                <a:cs typeface="Times New Roman" panose="02020603050405020304" pitchFamily="18" charset="0"/>
              </a:rPr>
              <a:t>The Gardena Police Department has established relationships with regional police departments for purposes of mutual aid and response to critical incidents:</a:t>
            </a:r>
          </a:p>
          <a:p>
            <a:endParaRPr lang="en-US" sz="2000" dirty="0">
              <a:ea typeface="Calibri" panose="020F0502020204030204" pitchFamily="34" charset="0"/>
              <a:cs typeface="Times New Roman" panose="02020603050405020304" pitchFamily="18" charset="0"/>
            </a:endParaRPr>
          </a:p>
          <a:p>
            <a:pPr marL="742913" lvl="1" indent="-285737">
              <a:buFont typeface="Arial" panose="020B0604020202020204" pitchFamily="34" charset="0"/>
              <a:buChar char="•"/>
            </a:pPr>
            <a:r>
              <a:rPr lang="en-US" sz="2000" dirty="0">
                <a:ea typeface="Calibri" panose="020F0502020204030204" pitchFamily="34" charset="0"/>
                <a:cs typeface="Times New Roman" panose="02020603050405020304" pitchFamily="18" charset="0"/>
              </a:rPr>
              <a:t>Mutual Aid Group G (South Bay Cities)</a:t>
            </a:r>
          </a:p>
          <a:p>
            <a:pPr marL="742913" lvl="1" indent="-285737">
              <a:buFont typeface="Arial" panose="020B0604020202020204" pitchFamily="34" charset="0"/>
              <a:buChar char="•"/>
            </a:pPr>
            <a:r>
              <a:rPr lang="en-US" sz="2000" dirty="0">
                <a:ea typeface="Calibri" panose="020F0502020204030204" pitchFamily="34" charset="0"/>
                <a:cs typeface="Times New Roman" panose="02020603050405020304" pitchFamily="18" charset="0"/>
              </a:rPr>
              <a:t>Regional partners (LAPD, LA Sheriffs, CHP)</a:t>
            </a:r>
          </a:p>
          <a:p>
            <a:pPr marL="742913" lvl="1" indent="-285737">
              <a:buFont typeface="Arial" panose="020B0604020202020204" pitchFamily="34" charset="0"/>
              <a:buChar char="•"/>
            </a:pPr>
            <a:endParaRPr lang="en-US" dirty="0">
              <a:ea typeface="Calibri" panose="020F0502020204030204" pitchFamily="34" charset="0"/>
              <a:cs typeface="Times New Roman" panose="02020603050405020304" pitchFamily="18" charset="0"/>
            </a:endParaRPr>
          </a:p>
          <a:p>
            <a:pPr lvl="1"/>
            <a:endParaRPr lang="en-US" dirty="0">
              <a:ea typeface="Calibri" panose="020F0502020204030204" pitchFamily="34" charset="0"/>
              <a:cs typeface="Times New Roman" panose="02020603050405020304" pitchFamily="18" charset="0"/>
            </a:endParaRPr>
          </a:p>
          <a:p>
            <a:pPr marL="285737" indent="-285737">
              <a:buFont typeface="Arial" panose="020B0604020202020204" pitchFamily="34" charset="0"/>
              <a:buChar char="•"/>
            </a:pPr>
            <a:endParaRPr lang="en-US" sz="1600" dirty="0">
              <a:ea typeface="Calibri" panose="020F0502020204030204" pitchFamily="34" charset="0"/>
              <a:cs typeface="Times New Roman" panose="02020603050405020304" pitchFamily="18" charset="0"/>
            </a:endParaRPr>
          </a:p>
          <a:p>
            <a:endParaRPr lang="en-US" sz="1600" dirty="0">
              <a:ea typeface="Arial" panose="020B0604020202020204" pitchFamily="34" charset="0"/>
            </a:endParaRPr>
          </a:p>
          <a:p>
            <a:r>
              <a:rPr lang="en-US" sz="1100" spc="-5" dirty="0">
                <a:latin typeface="Arial" panose="020B0604020202020204" pitchFamily="34" charset="0"/>
                <a:ea typeface="Arial" panose="020B0604020202020204" pitchFamily="34" charset="0"/>
              </a:rPr>
              <a:t> </a:t>
            </a:r>
            <a:endParaRPr lang="en-US" dirty="0"/>
          </a:p>
        </p:txBody>
      </p:sp>
    </p:spTree>
    <p:extLst>
      <p:ext uri="{BB962C8B-B14F-4D97-AF65-F5344CB8AC3E}">
        <p14:creationId xmlns:p14="http://schemas.microsoft.com/office/powerpoint/2010/main" val="14843172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D04A838-76C1-4087-8DA7-3FA02F4143BC}"/>
              </a:ext>
            </a:extLst>
          </p:cNvPr>
          <p:cNvSpPr txBox="1"/>
          <p:nvPr/>
        </p:nvSpPr>
        <p:spPr>
          <a:xfrm>
            <a:off x="421667" y="115932"/>
            <a:ext cx="9122735" cy="6555641"/>
          </a:xfrm>
          <a:prstGeom prst="rect">
            <a:avLst/>
          </a:prstGeom>
          <a:noFill/>
        </p:spPr>
        <p:txBody>
          <a:bodyPr wrap="square">
            <a:spAutoFit/>
          </a:bodyPr>
          <a:lstStyle/>
          <a:p>
            <a:pPr algn="ctr"/>
            <a:r>
              <a:rPr lang="en-US" sz="2400" b="1" dirty="0">
                <a:solidFill>
                  <a:srgbClr val="0070C0"/>
                </a:solidFill>
                <a:ea typeface="Arial" panose="020B0604020202020204" pitchFamily="34" charset="0"/>
              </a:rPr>
              <a:t>Why Do We Need This Equipment?</a:t>
            </a:r>
          </a:p>
          <a:p>
            <a:pPr algn="ctr"/>
            <a:endParaRPr lang="en-US" b="1" dirty="0">
              <a:solidFill>
                <a:srgbClr val="0070C0"/>
              </a:solidFill>
              <a:ea typeface="Arial" panose="020B0604020202020204" pitchFamily="34" charset="0"/>
              <a:cs typeface="Times New Roman" panose="02020603050405020304" pitchFamily="18" charset="0"/>
            </a:endParaRPr>
          </a:p>
          <a:p>
            <a:pPr marL="342882" indent="-342882">
              <a:buFont typeface="Arial" panose="020B0604020202020204" pitchFamily="34" charset="0"/>
              <a:buChar char="•"/>
            </a:pPr>
            <a:r>
              <a:rPr lang="en-US" dirty="0">
                <a:ea typeface="Arial" panose="020B0604020202020204" pitchFamily="34" charset="0"/>
                <a:cs typeface="Times New Roman" panose="02020603050405020304" pitchFamily="18" charset="0"/>
              </a:rPr>
              <a:t>Progressive modern day full-service Police Department</a:t>
            </a:r>
          </a:p>
          <a:p>
            <a:pPr marL="800060" lvl="1" indent="-342882">
              <a:buFont typeface="Arial" panose="020B0604020202020204" pitchFamily="34" charset="0"/>
              <a:buChar char="•"/>
            </a:pPr>
            <a:r>
              <a:rPr lang="en-US" dirty="0">
                <a:ea typeface="Arial" panose="020B0604020202020204" pitchFamily="34" charset="0"/>
                <a:cs typeface="Times New Roman" panose="02020603050405020304" pitchFamily="18" charset="0"/>
              </a:rPr>
              <a:t>These tools are industry standard</a:t>
            </a:r>
          </a:p>
          <a:p>
            <a:pPr marL="342882" indent="-342882">
              <a:buFont typeface="Arial" panose="020B0604020202020204" pitchFamily="34" charset="0"/>
              <a:buChar char="•"/>
            </a:pPr>
            <a:endParaRPr lang="en-US" dirty="0">
              <a:ea typeface="Arial" panose="020B0604020202020204" pitchFamily="34" charset="0"/>
              <a:cs typeface="Times New Roman" panose="02020603050405020304" pitchFamily="18" charset="0"/>
            </a:endParaRPr>
          </a:p>
          <a:p>
            <a:pPr marL="342882" indent="-342882">
              <a:buFont typeface="Arial" panose="020B0604020202020204" pitchFamily="34" charset="0"/>
              <a:buChar char="•"/>
            </a:pPr>
            <a:r>
              <a:rPr lang="en-US" dirty="0">
                <a:ea typeface="Arial" panose="020B0604020202020204" pitchFamily="34" charset="0"/>
                <a:cs typeface="Times New Roman" panose="02020603050405020304" pitchFamily="18" charset="0"/>
              </a:rPr>
              <a:t>Provides less lethal and de-escalation options</a:t>
            </a:r>
          </a:p>
          <a:p>
            <a:pPr marL="800060" lvl="1" indent="-342882">
              <a:buFont typeface="Arial" panose="020B0604020202020204" pitchFamily="34" charset="0"/>
              <a:buChar char="•"/>
            </a:pPr>
            <a:r>
              <a:rPr lang="en-US" dirty="0">
                <a:ea typeface="Arial" panose="020B0604020202020204" pitchFamily="34" charset="0"/>
                <a:cs typeface="Times New Roman" panose="02020603050405020304" pitchFamily="18" charset="0"/>
              </a:rPr>
              <a:t>Geared towards avoiding lethal encounters</a:t>
            </a:r>
          </a:p>
          <a:p>
            <a:pPr marL="800060" lvl="1" indent="-342882">
              <a:buFont typeface="Arial" panose="020B0604020202020204" pitchFamily="34" charset="0"/>
              <a:buChar char="•"/>
            </a:pPr>
            <a:endParaRPr lang="en-US" dirty="0">
              <a:ea typeface="Arial" panose="020B0604020202020204" pitchFamily="34" charset="0"/>
              <a:cs typeface="Times New Roman" panose="02020603050405020304" pitchFamily="18" charset="0"/>
            </a:endParaRPr>
          </a:p>
          <a:p>
            <a:pPr marL="342882" indent="-342882">
              <a:buFont typeface="Arial" panose="020B0604020202020204" pitchFamily="34" charset="0"/>
              <a:buChar char="•"/>
            </a:pPr>
            <a:r>
              <a:rPr lang="en-US" dirty="0">
                <a:ea typeface="Arial" panose="020B0604020202020204" pitchFamily="34" charset="0"/>
                <a:cs typeface="Times New Roman" panose="02020603050405020304" pitchFamily="18" charset="0"/>
              </a:rPr>
              <a:t>Provides strategic and tactical advantages</a:t>
            </a:r>
          </a:p>
          <a:p>
            <a:pPr marL="342882" indent="-342882">
              <a:buFont typeface="Arial" panose="020B0604020202020204" pitchFamily="34" charset="0"/>
              <a:buChar char="•"/>
            </a:pPr>
            <a:endParaRPr lang="en-US" dirty="0">
              <a:ea typeface="Arial" panose="020B0604020202020204" pitchFamily="34" charset="0"/>
              <a:cs typeface="Times New Roman" panose="02020603050405020304" pitchFamily="18" charset="0"/>
            </a:endParaRPr>
          </a:p>
          <a:p>
            <a:pPr marL="342882" indent="-342882">
              <a:buFont typeface="Arial" panose="020B0604020202020204" pitchFamily="34" charset="0"/>
              <a:buChar char="•"/>
            </a:pPr>
            <a:r>
              <a:rPr lang="en-US" dirty="0">
                <a:ea typeface="Arial" panose="020B0604020202020204" pitchFamily="34" charset="0"/>
                <a:cs typeface="Times New Roman" panose="02020603050405020304" pitchFamily="18" charset="0"/>
              </a:rPr>
              <a:t>Emergency preparedness </a:t>
            </a:r>
          </a:p>
          <a:p>
            <a:pPr marL="800060" lvl="1" indent="-342882">
              <a:buFont typeface="Arial" panose="020B0604020202020204" pitchFamily="34" charset="0"/>
              <a:buChar char="•"/>
            </a:pPr>
            <a:r>
              <a:rPr lang="en-US" dirty="0">
                <a:ea typeface="Arial" panose="020B0604020202020204" pitchFamily="34" charset="0"/>
                <a:cs typeface="Times New Roman" panose="02020603050405020304" pitchFamily="18" charset="0"/>
              </a:rPr>
              <a:t>Policing a densely populated metropolitan area</a:t>
            </a:r>
          </a:p>
          <a:p>
            <a:pPr marL="800060" lvl="1" indent="-342882">
              <a:buFont typeface="Arial" panose="020B0604020202020204" pitchFamily="34" charset="0"/>
              <a:buChar char="•"/>
            </a:pPr>
            <a:r>
              <a:rPr lang="en-US" dirty="0">
                <a:ea typeface="Arial" panose="020B0604020202020204" pitchFamily="34" charset="0"/>
                <a:cs typeface="Times New Roman" panose="02020603050405020304" pitchFamily="18" charset="0"/>
              </a:rPr>
              <a:t>Regional / Statewide footprint / high profile targets </a:t>
            </a:r>
            <a:endParaRPr lang="en-US" dirty="0">
              <a:highlight>
                <a:srgbClr val="FFFF00"/>
              </a:highlight>
              <a:ea typeface="Arial" panose="020B0604020202020204" pitchFamily="34" charset="0"/>
              <a:cs typeface="Times New Roman" panose="02020603050405020304" pitchFamily="18" charset="0"/>
            </a:endParaRPr>
          </a:p>
          <a:p>
            <a:pPr marL="800060" lvl="1" indent="-342882">
              <a:buFont typeface="Arial" panose="020B0604020202020204" pitchFamily="34" charset="0"/>
              <a:buChar char="•"/>
            </a:pPr>
            <a:endParaRPr lang="en-US" dirty="0">
              <a:ea typeface="Arial" panose="020B0604020202020204" pitchFamily="34" charset="0"/>
              <a:cs typeface="Times New Roman" panose="02020603050405020304" pitchFamily="18" charset="0"/>
            </a:endParaRPr>
          </a:p>
          <a:p>
            <a:pPr marL="342882" indent="-342882">
              <a:buFont typeface="Arial" panose="020B0604020202020204" pitchFamily="34" charset="0"/>
              <a:buChar char="•"/>
            </a:pPr>
            <a:r>
              <a:rPr lang="en-US" dirty="0">
                <a:ea typeface="Arial" panose="020B0604020202020204" pitchFamily="34" charset="0"/>
                <a:cs typeface="Times New Roman" panose="02020603050405020304" pitchFamily="18" charset="0"/>
              </a:rPr>
              <a:t>Effectiveness and efficiency</a:t>
            </a:r>
          </a:p>
          <a:p>
            <a:pPr marL="800060" lvl="1" indent="-342882">
              <a:buFont typeface="Arial" panose="020B0604020202020204" pitchFamily="34" charset="0"/>
              <a:buChar char="•"/>
            </a:pPr>
            <a:r>
              <a:rPr lang="en-US" dirty="0">
                <a:ea typeface="Arial" panose="020B0604020202020204" pitchFamily="34" charset="0"/>
                <a:cs typeface="Times New Roman" panose="02020603050405020304" pitchFamily="18" charset="0"/>
              </a:rPr>
              <a:t>Workforce multiplier</a:t>
            </a:r>
          </a:p>
          <a:p>
            <a:pPr marL="800060" lvl="1" indent="-342882">
              <a:buFont typeface="Arial" panose="020B0604020202020204" pitchFamily="34" charset="0"/>
              <a:buChar char="•"/>
            </a:pPr>
            <a:r>
              <a:rPr lang="en-US" dirty="0">
                <a:ea typeface="Arial" panose="020B0604020202020204" pitchFamily="34" charset="0"/>
                <a:cs typeface="Times New Roman" panose="02020603050405020304" pitchFamily="18" charset="0"/>
              </a:rPr>
              <a:t>Safety </a:t>
            </a:r>
          </a:p>
          <a:p>
            <a:pPr marL="342882" indent="-342882">
              <a:buFont typeface="Arial" panose="020B0604020202020204" pitchFamily="34" charset="0"/>
              <a:buChar char="•"/>
            </a:pPr>
            <a:endParaRPr lang="en-US" dirty="0">
              <a:ea typeface="Arial" panose="020B0604020202020204" pitchFamily="34" charset="0"/>
              <a:cs typeface="Times New Roman" panose="02020603050405020304" pitchFamily="18" charset="0"/>
            </a:endParaRPr>
          </a:p>
          <a:p>
            <a:pPr marL="342882" indent="-342882">
              <a:buFont typeface="Arial" panose="020B0604020202020204" pitchFamily="34" charset="0"/>
              <a:buChar char="•"/>
            </a:pPr>
            <a:r>
              <a:rPr lang="en-US" dirty="0">
                <a:ea typeface="Arial" panose="020B0604020202020204" pitchFamily="34" charset="0"/>
                <a:cs typeface="Times New Roman" panose="02020603050405020304" pitchFamily="18" charset="0"/>
              </a:rPr>
              <a:t>Critical incident response </a:t>
            </a:r>
          </a:p>
          <a:p>
            <a:pPr marL="800060" lvl="1" indent="-342882">
              <a:buFont typeface="Arial" panose="020B0604020202020204" pitchFamily="34" charset="0"/>
              <a:buChar char="•"/>
            </a:pPr>
            <a:r>
              <a:rPr lang="en-US" dirty="0">
                <a:ea typeface="Arial" panose="020B0604020202020204" pitchFamily="34" charset="0"/>
                <a:cs typeface="Times New Roman" panose="02020603050405020304" pitchFamily="18" charset="0"/>
              </a:rPr>
              <a:t>30-hour standoff – December 2022</a:t>
            </a:r>
          </a:p>
          <a:p>
            <a:pPr marL="457178" lvl="1"/>
            <a:r>
              <a:rPr lang="en-US" dirty="0">
                <a:ea typeface="Arial" panose="020B0604020202020204" pitchFamily="34" charset="0"/>
                <a:cs typeface="Times New Roman" panose="02020603050405020304" pitchFamily="18" charset="0"/>
              </a:rPr>
              <a:t>•    High risk operations / apprehend and arrest violent dangerous suspects</a:t>
            </a:r>
          </a:p>
          <a:p>
            <a:pPr marL="800060" lvl="1" indent="-342882">
              <a:buFont typeface="Arial" panose="020B0604020202020204" pitchFamily="34" charset="0"/>
              <a:buChar char="•"/>
            </a:pPr>
            <a:r>
              <a:rPr lang="en-US" dirty="0">
                <a:ea typeface="Arial" panose="020B0604020202020204" pitchFamily="34" charset="0"/>
                <a:cs typeface="Times New Roman" panose="02020603050405020304" pitchFamily="18" charset="0"/>
              </a:rPr>
              <a:t>Violent encounters</a:t>
            </a:r>
          </a:p>
          <a:p>
            <a:r>
              <a:rPr lang="en-US" spc="-5" dirty="0">
                <a:latin typeface="Arial" panose="020B0604020202020204" pitchFamily="34" charset="0"/>
                <a:ea typeface="Arial" panose="020B0604020202020204" pitchFamily="34" charset="0"/>
              </a:rPr>
              <a:t> </a:t>
            </a:r>
            <a:endParaRPr lang="en-US" dirty="0"/>
          </a:p>
        </p:txBody>
      </p:sp>
    </p:spTree>
    <p:extLst>
      <p:ext uri="{BB962C8B-B14F-4D97-AF65-F5344CB8AC3E}">
        <p14:creationId xmlns:p14="http://schemas.microsoft.com/office/powerpoint/2010/main" val="34197689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E1D1461-C267-44DF-AA50-9FBF008FC862}"/>
              </a:ext>
            </a:extLst>
          </p:cNvPr>
          <p:cNvSpPr txBox="1"/>
          <p:nvPr/>
        </p:nvSpPr>
        <p:spPr>
          <a:xfrm>
            <a:off x="688874" y="679430"/>
            <a:ext cx="9269337" cy="5601533"/>
          </a:xfrm>
          <a:prstGeom prst="rect">
            <a:avLst/>
          </a:prstGeom>
          <a:noFill/>
        </p:spPr>
        <p:txBody>
          <a:bodyPr wrap="square">
            <a:spAutoFit/>
          </a:bodyPr>
          <a:lstStyle/>
          <a:p>
            <a:pPr algn="ctr"/>
            <a:r>
              <a:rPr lang="en-US" sz="3600" dirty="0">
                <a:solidFill>
                  <a:srgbClr val="0070C0"/>
                </a:solidFill>
              </a:rPr>
              <a:t>Staff Recommendations</a:t>
            </a:r>
          </a:p>
          <a:p>
            <a:endParaRPr lang="en-US" dirty="0"/>
          </a:p>
          <a:p>
            <a:endParaRPr lang="en-US" dirty="0"/>
          </a:p>
          <a:p>
            <a:endParaRPr lang="en-US" sz="2800" dirty="0"/>
          </a:p>
          <a:p>
            <a:pPr marL="342900" indent="-342900">
              <a:buFont typeface="+mj-lt"/>
              <a:buAutoNum type="arabicPeriod"/>
            </a:pPr>
            <a:r>
              <a:rPr lang="en-US" sz="2400" dirty="0"/>
              <a:t>Open the Public Hearing; and</a:t>
            </a:r>
          </a:p>
          <a:p>
            <a:pPr marL="342900" indent="-342900">
              <a:buFont typeface="+mj-lt"/>
              <a:buAutoNum type="arabicPeriod"/>
            </a:pPr>
            <a:endParaRPr lang="en-US" sz="2400" dirty="0"/>
          </a:p>
          <a:p>
            <a:pPr marL="342900" indent="-342900">
              <a:buFont typeface="+mj-lt"/>
              <a:buAutoNum type="arabicPeriod"/>
            </a:pPr>
            <a:r>
              <a:rPr lang="en-US" sz="2400" dirty="0"/>
              <a:t>Receive Testimony from the Public; and</a:t>
            </a:r>
          </a:p>
          <a:p>
            <a:endParaRPr lang="en-US" sz="2400" dirty="0"/>
          </a:p>
          <a:p>
            <a:pPr marL="342900" indent="-342900">
              <a:buAutoNum type="arabicPeriod" startAt="3"/>
            </a:pPr>
            <a:r>
              <a:rPr lang="en-US" sz="2400" dirty="0">
                <a:latin typeface="Arial" panose="020B0604020202020204" pitchFamily="34" charset="0"/>
                <a:cs typeface="Arial" panose="020B0604020202020204" pitchFamily="34" charset="0"/>
              </a:rPr>
              <a:t>Introduce ORDINANCE NO. 1872, Adopting A Military Equipment Use Policy of the City of Gardena Governing the Use of Military Equipment Pursuant to Assembly Bill 481.</a:t>
            </a:r>
          </a:p>
          <a:p>
            <a:endParaRPr lang="en-US" dirty="0"/>
          </a:p>
          <a:p>
            <a:pPr marL="342900" indent="-342900">
              <a:buFont typeface="+mj-lt"/>
              <a:buAutoNum type="arabicPeriod"/>
            </a:pPr>
            <a:endParaRPr lang="en-US" dirty="0"/>
          </a:p>
          <a:p>
            <a:pPr marL="342900" indent="-342900">
              <a:buFont typeface="+mj-lt"/>
              <a:buAutoNum type="arabicPeriod"/>
            </a:pPr>
            <a:endParaRPr lang="en-US" dirty="0"/>
          </a:p>
          <a:p>
            <a:endParaRPr lang="en-US" dirty="0"/>
          </a:p>
          <a:p>
            <a:endParaRPr lang="en-US" dirty="0"/>
          </a:p>
        </p:txBody>
      </p:sp>
    </p:spTree>
    <p:extLst>
      <p:ext uri="{BB962C8B-B14F-4D97-AF65-F5344CB8AC3E}">
        <p14:creationId xmlns:p14="http://schemas.microsoft.com/office/powerpoint/2010/main" val="41341538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9">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11">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3"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5"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Isosceles Triangle 14">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Isosceles Triangle 18">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Isosceles Triangle 19">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useBgFill="1">
        <p:nvSpPr>
          <p:cNvPr id="22" name="Rectangle 21">
            <a:extLst>
              <a:ext uri="{FF2B5EF4-FFF2-40B4-BE49-F238E27FC236}">
                <a16:creationId xmlns:a16="http://schemas.microsoft.com/office/drawing/2014/main" id="{A65AC7D1-EAA9-48F5-B509-60A7F50BF7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24" name="Rectangle 23">
            <a:extLst>
              <a:ext uri="{FF2B5EF4-FFF2-40B4-BE49-F238E27FC236}">
                <a16:creationId xmlns:a16="http://schemas.microsoft.com/office/drawing/2014/main" id="{D6320AF9-619A-4175-865B-5663E1AEF4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Straight Connector 25">
            <a:extLst>
              <a:ext uri="{FF2B5EF4-FFF2-40B4-BE49-F238E27FC236}">
                <a16:creationId xmlns:a16="http://schemas.microsoft.com/office/drawing/2014/main" id="{063B6EC6-D752-4EE7-908B-F8F19E8C7FE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11313" y="0"/>
            <a:ext cx="1219200" cy="6858000"/>
          </a:xfrm>
          <a:prstGeom prst="line">
            <a:avLst/>
          </a:prstGeom>
          <a:ln w="9525">
            <a:solidFill>
              <a:schemeClr val="accent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EFECD4E8-AD3E-4228-82A2-9461958EA94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3290981" y="3681413"/>
            <a:ext cx="4763559" cy="3176587"/>
          </a:xfrm>
          <a:prstGeom prst="line">
            <a:avLst/>
          </a:prstGeom>
          <a:ln w="9525">
            <a:solidFill>
              <a:schemeClr val="tx1">
                <a:lumMod val="50000"/>
                <a:lumOff val="50000"/>
                <a:alpha val="80000"/>
              </a:schemeClr>
            </a:solidFill>
          </a:ln>
        </p:spPr>
        <p:style>
          <a:lnRef idx="2">
            <a:schemeClr val="accent1"/>
          </a:lnRef>
          <a:fillRef idx="0">
            <a:schemeClr val="accent1"/>
          </a:fillRef>
          <a:effectRef idx="1">
            <a:schemeClr val="accent1"/>
          </a:effectRef>
          <a:fontRef idx="minor">
            <a:schemeClr val="tx1"/>
          </a:fontRef>
        </p:style>
      </p:cxnSp>
      <p:sp>
        <p:nvSpPr>
          <p:cNvPr id="30" name="Rectangle 23">
            <a:extLst>
              <a:ext uri="{FF2B5EF4-FFF2-40B4-BE49-F238E27FC236}">
                <a16:creationId xmlns:a16="http://schemas.microsoft.com/office/drawing/2014/main" id="{7E018740-5C2B-4A41-AC1A-7E68D1EC1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2568"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2" name="Rectangle 25">
            <a:extLst>
              <a:ext uri="{FF2B5EF4-FFF2-40B4-BE49-F238E27FC236}">
                <a16:creationId xmlns:a16="http://schemas.microsoft.com/office/drawing/2014/main" id="{166F75A4-C475-4941-8EE2-B80A06A2C1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4535" y="-8467"/>
            <a:ext cx="2588559"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4" name="Isosceles Triangle 33">
            <a:extLst>
              <a:ext uri="{FF2B5EF4-FFF2-40B4-BE49-F238E27FC236}">
                <a16:creationId xmlns:a16="http://schemas.microsoft.com/office/drawing/2014/main" id="{A032553A-72E8-4B0D-8405-FF9771C9AF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33425"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6" name="Rectangle 27">
            <a:extLst>
              <a:ext uri="{FF2B5EF4-FFF2-40B4-BE49-F238E27FC236}">
                <a16:creationId xmlns:a16="http://schemas.microsoft.com/office/drawing/2014/main" id="{765800AC-C3B9-498E-87BC-29FAE4C76B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5594" y="-8467"/>
            <a:ext cx="2854327"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8" name="Isosceles Triangle 37">
            <a:extLst>
              <a:ext uri="{FF2B5EF4-FFF2-40B4-BE49-F238E27FC236}">
                <a16:creationId xmlns:a16="http://schemas.microsoft.com/office/drawing/2014/main" id="{1F9D6ACB-2FF4-49F9-978A-E0D5327FC6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72761" y="3589868"/>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0" name="Freeform: Shape 39">
            <a:extLst>
              <a:ext uri="{FF2B5EF4-FFF2-40B4-BE49-F238E27FC236}">
                <a16:creationId xmlns:a16="http://schemas.microsoft.com/office/drawing/2014/main" id="{A5EC319D-0FEA-4B95-A3EA-01E35672C9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97634" y="-8467"/>
            <a:ext cx="5994369" cy="6866467"/>
          </a:xfrm>
          <a:custGeom>
            <a:avLst/>
            <a:gdLst>
              <a:gd name="connsiteX0" fmla="*/ 0 w 5994369"/>
              <a:gd name="connsiteY0" fmla="*/ 0 h 6866467"/>
              <a:gd name="connsiteX1" fmla="*/ 1249825 w 5994369"/>
              <a:gd name="connsiteY1" fmla="*/ 0 h 6866467"/>
              <a:gd name="connsiteX2" fmla="*/ 1249825 w 5994369"/>
              <a:gd name="connsiteY2" fmla="*/ 8467 h 6866467"/>
              <a:gd name="connsiteX3" fmla="*/ 5994369 w 5994369"/>
              <a:gd name="connsiteY3" fmla="*/ 8467 h 6866467"/>
              <a:gd name="connsiteX4" fmla="*/ 5994369 w 5994369"/>
              <a:gd name="connsiteY4" fmla="*/ 6866467 h 6866467"/>
              <a:gd name="connsiteX5" fmla="*/ 1249825 w 5994369"/>
              <a:gd name="connsiteY5" fmla="*/ 6866467 h 6866467"/>
              <a:gd name="connsiteX6" fmla="*/ 1109382 w 5994369"/>
              <a:gd name="connsiteY6" fmla="*/ 6866467 h 6866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94369" h="6866467">
                <a:moveTo>
                  <a:pt x="0" y="0"/>
                </a:moveTo>
                <a:lnTo>
                  <a:pt x="1249825" y="0"/>
                </a:lnTo>
                <a:lnTo>
                  <a:pt x="1249825" y="8467"/>
                </a:lnTo>
                <a:lnTo>
                  <a:pt x="5994369" y="8467"/>
                </a:lnTo>
                <a:lnTo>
                  <a:pt x="5994369" y="6866467"/>
                </a:lnTo>
                <a:lnTo>
                  <a:pt x="1249825" y="6866467"/>
                </a:lnTo>
                <a:lnTo>
                  <a:pt x="1109382" y="6866467"/>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TextBox 2">
            <a:extLst>
              <a:ext uri="{FF2B5EF4-FFF2-40B4-BE49-F238E27FC236}">
                <a16:creationId xmlns:a16="http://schemas.microsoft.com/office/drawing/2014/main" id="{6FD2304C-6929-4F4D-8CB0-B934EBE8916E}"/>
              </a:ext>
            </a:extLst>
          </p:cNvPr>
          <p:cNvSpPr txBox="1"/>
          <p:nvPr/>
        </p:nvSpPr>
        <p:spPr>
          <a:xfrm>
            <a:off x="7120922" y="233918"/>
            <a:ext cx="5062252" cy="6358271"/>
          </a:xfrm>
          <a:prstGeom prst="rect">
            <a:avLst/>
          </a:prstGeom>
        </p:spPr>
        <p:txBody>
          <a:bodyPr vert="horz" lIns="91440" tIns="45720" rIns="91440" bIns="45720" rtlCol="0" anchor="t">
            <a:normAutofit fontScale="55000" lnSpcReduction="20000"/>
          </a:bodyPr>
          <a:lstStyle/>
          <a:p>
            <a:pPr marL="285737" indent="-285737">
              <a:lnSpc>
                <a:spcPct val="90000"/>
              </a:lnSpc>
              <a:spcBef>
                <a:spcPts val="1000"/>
              </a:spcBef>
              <a:buClr>
                <a:schemeClr val="accent1"/>
              </a:buClr>
              <a:buSzPct val="80000"/>
              <a:buFont typeface="Wingdings 3" charset="2"/>
              <a:buChar char=""/>
            </a:pPr>
            <a:endParaRPr lang="en-US" sz="1100" dirty="0">
              <a:solidFill>
                <a:srgbClr val="FFFFFF"/>
              </a:solidFill>
            </a:endParaRPr>
          </a:p>
          <a:p>
            <a:pPr>
              <a:lnSpc>
                <a:spcPct val="90000"/>
              </a:lnSpc>
              <a:spcBef>
                <a:spcPts val="1000"/>
              </a:spcBef>
              <a:buClr>
                <a:schemeClr val="accent1"/>
              </a:buClr>
              <a:buSzPct val="80000"/>
            </a:pPr>
            <a:r>
              <a:rPr lang="en-US" sz="5800" b="1" dirty="0"/>
              <a:t>Overview</a:t>
            </a:r>
          </a:p>
          <a:p>
            <a:pPr marL="285737" indent="-285737">
              <a:lnSpc>
                <a:spcPct val="90000"/>
              </a:lnSpc>
              <a:spcBef>
                <a:spcPts val="1000"/>
              </a:spcBef>
              <a:buClr>
                <a:schemeClr val="accent1"/>
              </a:buClr>
              <a:buSzPct val="80000"/>
              <a:buFont typeface="Wingdings 3" charset="2"/>
              <a:buChar char=""/>
            </a:pPr>
            <a:endParaRPr lang="en-US" sz="3600" dirty="0"/>
          </a:p>
          <a:p>
            <a:pPr marL="285737" indent="-285737">
              <a:lnSpc>
                <a:spcPct val="90000"/>
              </a:lnSpc>
              <a:spcBef>
                <a:spcPts val="1000"/>
              </a:spcBef>
              <a:buClr>
                <a:schemeClr val="accent1"/>
              </a:buClr>
              <a:buSzPct val="80000"/>
              <a:buFont typeface="Wingdings 3" charset="2"/>
              <a:buChar char=""/>
            </a:pPr>
            <a:r>
              <a:rPr lang="en-US" sz="3600" dirty="0"/>
              <a:t>What is Assembly Bill 481 (AB 481)</a:t>
            </a:r>
          </a:p>
          <a:p>
            <a:pPr>
              <a:lnSpc>
                <a:spcPct val="90000"/>
              </a:lnSpc>
              <a:spcBef>
                <a:spcPts val="1000"/>
              </a:spcBef>
              <a:buClr>
                <a:schemeClr val="accent1"/>
              </a:buClr>
              <a:buSzPct val="80000"/>
            </a:pPr>
            <a:endParaRPr lang="en-US" sz="3600" dirty="0"/>
          </a:p>
          <a:p>
            <a:pPr marL="285737" indent="-285737">
              <a:lnSpc>
                <a:spcPct val="90000"/>
              </a:lnSpc>
              <a:spcBef>
                <a:spcPts val="1000"/>
              </a:spcBef>
              <a:buClr>
                <a:schemeClr val="accent1"/>
              </a:buClr>
              <a:buSzPct val="80000"/>
              <a:buFont typeface="Wingdings 3" charset="2"/>
              <a:buChar char=""/>
            </a:pPr>
            <a:r>
              <a:rPr lang="en-US" sz="3600" dirty="0"/>
              <a:t>How AB 481 defines military equipment</a:t>
            </a:r>
          </a:p>
          <a:p>
            <a:pPr marL="285737" indent="-285737">
              <a:lnSpc>
                <a:spcPct val="90000"/>
              </a:lnSpc>
              <a:spcBef>
                <a:spcPts val="1000"/>
              </a:spcBef>
              <a:buClr>
                <a:schemeClr val="accent1"/>
              </a:buClr>
              <a:buSzPct val="80000"/>
              <a:buFont typeface="Wingdings 3" charset="2"/>
              <a:buChar char=""/>
            </a:pPr>
            <a:endParaRPr lang="en-US" sz="3600" dirty="0"/>
          </a:p>
          <a:p>
            <a:pPr marL="285737" indent="-285737">
              <a:lnSpc>
                <a:spcPct val="90000"/>
              </a:lnSpc>
              <a:spcBef>
                <a:spcPts val="1000"/>
              </a:spcBef>
              <a:buClr>
                <a:schemeClr val="accent1"/>
              </a:buClr>
              <a:buSzPct val="80000"/>
              <a:buFont typeface="Wingdings 3" charset="2"/>
              <a:buChar char=""/>
            </a:pPr>
            <a:r>
              <a:rPr lang="en-US" sz="3600" dirty="0"/>
              <a:t>GPD equipment inventory </a:t>
            </a:r>
          </a:p>
          <a:p>
            <a:pPr>
              <a:lnSpc>
                <a:spcPct val="90000"/>
              </a:lnSpc>
              <a:spcBef>
                <a:spcPts val="1000"/>
              </a:spcBef>
              <a:buClr>
                <a:schemeClr val="accent1"/>
              </a:buClr>
              <a:buSzPct val="80000"/>
            </a:pPr>
            <a:endParaRPr lang="en-US" sz="3600" dirty="0"/>
          </a:p>
          <a:p>
            <a:pPr marL="285737" indent="-285737">
              <a:lnSpc>
                <a:spcPct val="90000"/>
              </a:lnSpc>
              <a:spcBef>
                <a:spcPts val="1000"/>
              </a:spcBef>
              <a:buClr>
                <a:schemeClr val="accent1"/>
              </a:buClr>
              <a:buSzPct val="80000"/>
              <a:buFont typeface="Wingdings 3" charset="2"/>
              <a:buChar char=""/>
            </a:pPr>
            <a:r>
              <a:rPr lang="en-US" sz="3600" dirty="0"/>
              <a:t>Guidelines and authorization for use</a:t>
            </a:r>
          </a:p>
          <a:p>
            <a:pPr marL="285737" indent="-285737">
              <a:lnSpc>
                <a:spcPct val="90000"/>
              </a:lnSpc>
              <a:spcBef>
                <a:spcPts val="1000"/>
              </a:spcBef>
              <a:buClr>
                <a:schemeClr val="accent1"/>
              </a:buClr>
              <a:buSzPct val="80000"/>
              <a:buFont typeface="Wingdings 3" charset="2"/>
              <a:buChar char=""/>
            </a:pPr>
            <a:endParaRPr lang="en-US" sz="3600" dirty="0"/>
          </a:p>
          <a:p>
            <a:pPr marL="285737" indent="-285737">
              <a:lnSpc>
                <a:spcPct val="90000"/>
              </a:lnSpc>
              <a:spcBef>
                <a:spcPts val="1000"/>
              </a:spcBef>
              <a:buClr>
                <a:schemeClr val="accent1"/>
              </a:buClr>
              <a:buSzPct val="80000"/>
              <a:buFont typeface="Wingdings 3" charset="2"/>
              <a:buChar char=""/>
            </a:pPr>
            <a:r>
              <a:rPr lang="en-US" sz="3600" dirty="0"/>
              <a:t>Proposed policy updates</a:t>
            </a:r>
          </a:p>
          <a:p>
            <a:pPr marL="285737" indent="-285737">
              <a:lnSpc>
                <a:spcPct val="90000"/>
              </a:lnSpc>
              <a:spcBef>
                <a:spcPts val="1000"/>
              </a:spcBef>
              <a:buClr>
                <a:schemeClr val="accent1"/>
              </a:buClr>
              <a:buSzPct val="80000"/>
              <a:buFont typeface="Wingdings 3" charset="2"/>
              <a:buChar char=""/>
            </a:pPr>
            <a:endParaRPr lang="en-US" sz="3600" dirty="0"/>
          </a:p>
          <a:p>
            <a:pPr marL="285737" indent="-285737">
              <a:lnSpc>
                <a:spcPct val="90000"/>
              </a:lnSpc>
              <a:spcBef>
                <a:spcPts val="1000"/>
              </a:spcBef>
              <a:buClr>
                <a:schemeClr val="accent1"/>
              </a:buClr>
              <a:buSzPct val="80000"/>
              <a:buFont typeface="Wingdings 3" charset="2"/>
              <a:buChar char=""/>
            </a:pPr>
            <a:r>
              <a:rPr lang="en-US" sz="3600" dirty="0"/>
              <a:t>Why we need it?</a:t>
            </a:r>
          </a:p>
          <a:p>
            <a:pPr>
              <a:lnSpc>
                <a:spcPct val="90000"/>
              </a:lnSpc>
              <a:spcBef>
                <a:spcPts val="1000"/>
              </a:spcBef>
              <a:buClr>
                <a:schemeClr val="accent1"/>
              </a:buClr>
              <a:buSzPct val="80000"/>
            </a:pPr>
            <a:endParaRPr lang="en-US" sz="3600" dirty="0"/>
          </a:p>
          <a:p>
            <a:pPr marL="285737" indent="-285737">
              <a:lnSpc>
                <a:spcPct val="90000"/>
              </a:lnSpc>
              <a:spcBef>
                <a:spcPts val="1000"/>
              </a:spcBef>
              <a:buClr>
                <a:schemeClr val="accent1"/>
              </a:buClr>
              <a:buSzPct val="80000"/>
              <a:buFont typeface="Wingdings 3" charset="2"/>
              <a:buChar char=""/>
            </a:pPr>
            <a:r>
              <a:rPr lang="en-US" sz="3600" dirty="0"/>
              <a:t>Recommendations</a:t>
            </a:r>
          </a:p>
        </p:txBody>
      </p:sp>
      <p:pic>
        <p:nvPicPr>
          <p:cNvPr id="4" name="Picture 3">
            <a:extLst>
              <a:ext uri="{FF2B5EF4-FFF2-40B4-BE49-F238E27FC236}">
                <a16:creationId xmlns:a16="http://schemas.microsoft.com/office/drawing/2014/main" id="{C38D6D4F-E91F-CE42-8688-CFD2A6A946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722" y="1307307"/>
            <a:ext cx="4818648" cy="4114800"/>
          </a:xfrm>
          <a:prstGeom prst="rect">
            <a:avLst/>
          </a:prstGeom>
        </p:spPr>
      </p:pic>
    </p:spTree>
    <p:extLst>
      <p:ext uri="{BB962C8B-B14F-4D97-AF65-F5344CB8AC3E}">
        <p14:creationId xmlns:p14="http://schemas.microsoft.com/office/powerpoint/2010/main" val="29290106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AB7164A-17DC-46A6-AA44-1E35BA6E016B}"/>
              </a:ext>
            </a:extLst>
          </p:cNvPr>
          <p:cNvSpPr txBox="1"/>
          <p:nvPr/>
        </p:nvSpPr>
        <p:spPr>
          <a:xfrm>
            <a:off x="833120" y="1274553"/>
            <a:ext cx="8861485" cy="5355312"/>
          </a:xfrm>
          <a:prstGeom prst="rect">
            <a:avLst/>
          </a:prstGeom>
          <a:noFill/>
        </p:spPr>
        <p:txBody>
          <a:bodyPr wrap="square">
            <a:spAutoFit/>
          </a:bodyPr>
          <a:lstStyle/>
          <a:p>
            <a:endParaRPr lang="en-US" dirty="0">
              <a:latin typeface="+mj-lt"/>
            </a:endParaRPr>
          </a:p>
          <a:p>
            <a:pPr marL="342882" indent="-342882">
              <a:buFont typeface="Arial" panose="020B0604020202020204" pitchFamily="34" charset="0"/>
              <a:buChar char="•"/>
            </a:pPr>
            <a:r>
              <a:rPr lang="en-US" sz="2400" dirty="0"/>
              <a:t>Effective January 1, 2022 Assembly Bill 481 went into law</a:t>
            </a:r>
          </a:p>
          <a:p>
            <a:pPr marL="342882" indent="-342882">
              <a:buFont typeface="Arial" panose="020B0604020202020204" pitchFamily="34" charset="0"/>
              <a:buChar char="•"/>
            </a:pPr>
            <a:endParaRPr lang="en-US" sz="2400" dirty="0"/>
          </a:p>
          <a:p>
            <a:pPr marL="342882" indent="-342882" algn="just">
              <a:buFont typeface="Arial" panose="020B0604020202020204" pitchFamily="34" charset="0"/>
              <a:buChar char="•"/>
            </a:pPr>
            <a:r>
              <a:rPr lang="en-US" sz="2400" dirty="0"/>
              <a:t>AB 481 requires every law enforcement agency’s governing body (City Council) to adopt a written military equipment use policy by way of a city ordinance </a:t>
            </a:r>
          </a:p>
          <a:p>
            <a:pPr marL="342882" indent="-342882" algn="just">
              <a:buFont typeface="Arial" panose="020B0604020202020204" pitchFamily="34" charset="0"/>
              <a:buChar char="•"/>
            </a:pPr>
            <a:endParaRPr lang="en-US" sz="2400" dirty="0"/>
          </a:p>
          <a:p>
            <a:pPr marL="342882" indent="-342882" algn="just">
              <a:buFont typeface="Arial" panose="020B0604020202020204" pitchFamily="34" charset="0"/>
              <a:buChar char="•"/>
            </a:pPr>
            <a:r>
              <a:rPr lang="en-US" sz="2400" dirty="0"/>
              <a:t>The Police Department’s Military Equipment Use Policy shall incorporate a complete inventory of existing military equipment, set policies for future acquisitions, establish a clear and timely way for citizens to lodge complaints, and report all uses through the publication of an annual Military Equipment Report</a:t>
            </a:r>
          </a:p>
          <a:p>
            <a:pPr marL="342882" indent="-342882" algn="just">
              <a:buFont typeface="Arial" panose="020B0604020202020204" pitchFamily="34" charset="0"/>
              <a:buChar char="•"/>
            </a:pPr>
            <a:endParaRPr lang="en-US" dirty="0"/>
          </a:p>
          <a:p>
            <a:endParaRPr lang="en-US" dirty="0">
              <a:latin typeface="+mj-lt"/>
            </a:endParaRPr>
          </a:p>
        </p:txBody>
      </p:sp>
      <p:sp>
        <p:nvSpPr>
          <p:cNvPr id="6" name="TextBox 5">
            <a:extLst>
              <a:ext uri="{FF2B5EF4-FFF2-40B4-BE49-F238E27FC236}">
                <a16:creationId xmlns:a16="http://schemas.microsoft.com/office/drawing/2014/main" id="{5D7ACC48-56A6-4C9F-9765-EFAA18ACDFCC}"/>
              </a:ext>
            </a:extLst>
          </p:cNvPr>
          <p:cNvSpPr txBox="1"/>
          <p:nvPr/>
        </p:nvSpPr>
        <p:spPr>
          <a:xfrm>
            <a:off x="284869" y="497586"/>
            <a:ext cx="8859131" cy="584775"/>
          </a:xfrm>
          <a:prstGeom prst="rect">
            <a:avLst/>
          </a:prstGeom>
          <a:noFill/>
        </p:spPr>
        <p:txBody>
          <a:bodyPr wrap="square" rtlCol="0">
            <a:spAutoFit/>
          </a:bodyPr>
          <a:lstStyle/>
          <a:p>
            <a:pPr algn="ctr"/>
            <a:r>
              <a:rPr lang="en-US" sz="3200" dirty="0">
                <a:solidFill>
                  <a:srgbClr val="0070C0"/>
                </a:solidFill>
              </a:rPr>
              <a:t>Assembly Bill 481</a:t>
            </a:r>
          </a:p>
        </p:txBody>
      </p:sp>
    </p:spTree>
    <p:extLst>
      <p:ext uri="{BB962C8B-B14F-4D97-AF65-F5344CB8AC3E}">
        <p14:creationId xmlns:p14="http://schemas.microsoft.com/office/powerpoint/2010/main" val="4030202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Group 74">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76" name="Straight Connector 75">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77" name="Straight Connector 76">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78"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79"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0" name="Isosceles Triangle 79">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1"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2"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3"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4" name="Isosceles Triangle 83">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5" name="Isosceles Triangle 84">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3" name="TextBox 2">
            <a:extLst>
              <a:ext uri="{FF2B5EF4-FFF2-40B4-BE49-F238E27FC236}">
                <a16:creationId xmlns:a16="http://schemas.microsoft.com/office/drawing/2014/main" id="{0C5BEA49-D9C3-44FB-B8E9-E2EE9B642101}"/>
              </a:ext>
            </a:extLst>
          </p:cNvPr>
          <p:cNvSpPr txBox="1"/>
          <p:nvPr/>
        </p:nvSpPr>
        <p:spPr>
          <a:xfrm>
            <a:off x="602994" y="1491285"/>
            <a:ext cx="8424225" cy="4152251"/>
          </a:xfrm>
          <a:prstGeom prst="rect">
            <a:avLst/>
          </a:prstGeom>
        </p:spPr>
        <p:txBody>
          <a:bodyPr vert="horz" lIns="91440" tIns="45720" rIns="91440" bIns="45720" rtlCol="0">
            <a:normAutofit/>
          </a:bodyPr>
          <a:lstStyle/>
          <a:p>
            <a:pPr algn="just">
              <a:spcBef>
                <a:spcPts val="1000"/>
              </a:spcBef>
              <a:buClr>
                <a:schemeClr val="accent1"/>
              </a:buClr>
              <a:buSzPct val="80000"/>
            </a:pPr>
            <a:r>
              <a:rPr lang="en-US" sz="2800" dirty="0"/>
              <a:t>Gardena Police Department </a:t>
            </a:r>
            <a:r>
              <a:rPr lang="en-US" sz="2800" b="1" u="sng" dirty="0"/>
              <a:t>does not possess</a:t>
            </a:r>
            <a:r>
              <a:rPr lang="en-US" sz="2800" dirty="0"/>
              <a:t> any equipment that is designed solely for military use </a:t>
            </a:r>
            <a:r>
              <a:rPr lang="en-US" sz="2800"/>
              <a:t>nor does it possess </a:t>
            </a:r>
            <a:r>
              <a:rPr lang="en-US" sz="2800" dirty="0"/>
              <a:t>any equipment that has been received directly from the military </a:t>
            </a:r>
            <a:r>
              <a:rPr lang="en-US" sz="2800" i="1" dirty="0"/>
              <a:t>Department of Defense 1033 </a:t>
            </a:r>
            <a:r>
              <a:rPr lang="en-US" sz="2800" dirty="0"/>
              <a:t>program for procuring surplus military equipment. </a:t>
            </a:r>
            <a:endParaRPr lang="en-US" sz="1700" dirty="0">
              <a:latin typeface="+mj-lt"/>
            </a:endParaRPr>
          </a:p>
        </p:txBody>
      </p:sp>
      <p:sp>
        <p:nvSpPr>
          <p:cNvPr id="21" name="TextBox 20">
            <a:extLst>
              <a:ext uri="{FF2B5EF4-FFF2-40B4-BE49-F238E27FC236}">
                <a16:creationId xmlns:a16="http://schemas.microsoft.com/office/drawing/2014/main" id="{4438E2FD-CDA2-4342-B4E7-E92ABE9093B8}"/>
              </a:ext>
            </a:extLst>
          </p:cNvPr>
          <p:cNvSpPr txBox="1"/>
          <p:nvPr/>
        </p:nvSpPr>
        <p:spPr>
          <a:xfrm>
            <a:off x="25692" y="420540"/>
            <a:ext cx="9078656" cy="584775"/>
          </a:xfrm>
          <a:prstGeom prst="rect">
            <a:avLst/>
          </a:prstGeom>
          <a:noFill/>
        </p:spPr>
        <p:txBody>
          <a:bodyPr wrap="square" rtlCol="0">
            <a:spAutoFit/>
          </a:bodyPr>
          <a:lstStyle/>
          <a:p>
            <a:pPr algn="ctr" defTabSz="457178">
              <a:defRPr/>
            </a:pPr>
            <a:r>
              <a:rPr lang="en-US" sz="3200" dirty="0">
                <a:solidFill>
                  <a:srgbClr val="0070C0"/>
                </a:solidFill>
              </a:rPr>
              <a:t>Military Equipment Defined</a:t>
            </a:r>
          </a:p>
        </p:txBody>
      </p:sp>
    </p:spTree>
    <p:extLst>
      <p:ext uri="{BB962C8B-B14F-4D97-AF65-F5344CB8AC3E}">
        <p14:creationId xmlns:p14="http://schemas.microsoft.com/office/powerpoint/2010/main" val="185752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Group 74">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76" name="Straight Connector 75">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77" name="Straight Connector 76">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78"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79"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0" name="Isosceles Triangle 79">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1"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2"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3"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4" name="Isosceles Triangle 83">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5" name="Isosceles Triangle 84">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3" name="TextBox 2">
            <a:extLst>
              <a:ext uri="{FF2B5EF4-FFF2-40B4-BE49-F238E27FC236}">
                <a16:creationId xmlns:a16="http://schemas.microsoft.com/office/drawing/2014/main" id="{0C5BEA49-D9C3-44FB-B8E9-E2EE9B642101}"/>
              </a:ext>
            </a:extLst>
          </p:cNvPr>
          <p:cNvSpPr txBox="1"/>
          <p:nvPr/>
        </p:nvSpPr>
        <p:spPr>
          <a:xfrm>
            <a:off x="602994" y="1491285"/>
            <a:ext cx="8424225" cy="4152251"/>
          </a:xfrm>
          <a:prstGeom prst="rect">
            <a:avLst/>
          </a:prstGeom>
        </p:spPr>
        <p:txBody>
          <a:bodyPr vert="horz" lIns="91440" tIns="45720" rIns="91440" bIns="45720" rtlCol="0">
            <a:normAutofit/>
          </a:bodyPr>
          <a:lstStyle/>
          <a:p>
            <a:pPr algn="just">
              <a:spcBef>
                <a:spcPts val="1000"/>
              </a:spcBef>
              <a:buClr>
                <a:schemeClr val="accent1"/>
              </a:buClr>
              <a:buSzPct val="80000"/>
            </a:pPr>
            <a:endParaRPr lang="en-US" sz="1700" dirty="0">
              <a:latin typeface="+mj-lt"/>
            </a:endParaRPr>
          </a:p>
        </p:txBody>
      </p:sp>
      <p:sp>
        <p:nvSpPr>
          <p:cNvPr id="21" name="TextBox 20">
            <a:extLst>
              <a:ext uri="{FF2B5EF4-FFF2-40B4-BE49-F238E27FC236}">
                <a16:creationId xmlns:a16="http://schemas.microsoft.com/office/drawing/2014/main" id="{4438E2FD-CDA2-4342-B4E7-E92ABE9093B8}"/>
              </a:ext>
            </a:extLst>
          </p:cNvPr>
          <p:cNvSpPr txBox="1"/>
          <p:nvPr/>
        </p:nvSpPr>
        <p:spPr>
          <a:xfrm>
            <a:off x="25692" y="276821"/>
            <a:ext cx="9078656" cy="584775"/>
          </a:xfrm>
          <a:prstGeom prst="rect">
            <a:avLst/>
          </a:prstGeom>
          <a:noFill/>
        </p:spPr>
        <p:txBody>
          <a:bodyPr wrap="square" rtlCol="0">
            <a:spAutoFit/>
          </a:bodyPr>
          <a:lstStyle/>
          <a:p>
            <a:pPr algn="ctr" defTabSz="457178">
              <a:defRPr/>
            </a:pPr>
            <a:r>
              <a:rPr lang="en-US" sz="3200" dirty="0">
                <a:solidFill>
                  <a:srgbClr val="0070C0"/>
                </a:solidFill>
              </a:rPr>
              <a:t>Military Equipment Defined Pursuant to AB 481</a:t>
            </a:r>
          </a:p>
        </p:txBody>
      </p:sp>
      <p:sp>
        <p:nvSpPr>
          <p:cNvPr id="16" name="TextBox 15">
            <a:extLst>
              <a:ext uri="{FF2B5EF4-FFF2-40B4-BE49-F238E27FC236}">
                <a16:creationId xmlns:a16="http://schemas.microsoft.com/office/drawing/2014/main" id="{B4896FF1-42A2-4710-8202-5E8428F342A5}"/>
              </a:ext>
            </a:extLst>
          </p:cNvPr>
          <p:cNvSpPr txBox="1"/>
          <p:nvPr/>
        </p:nvSpPr>
        <p:spPr>
          <a:xfrm>
            <a:off x="737205" y="1085746"/>
            <a:ext cx="8424225" cy="5647700"/>
          </a:xfrm>
          <a:prstGeom prst="rect">
            <a:avLst/>
          </a:prstGeom>
          <a:noFill/>
        </p:spPr>
        <p:txBody>
          <a:bodyPr wrap="square">
            <a:spAutoFit/>
          </a:bodyPr>
          <a:lstStyle/>
          <a:p>
            <a:r>
              <a:rPr lang="en-US" sz="1900" b="1" dirty="0">
                <a:effectLst/>
                <a:latin typeface="Arial" panose="020B0604020202020204" pitchFamily="34" charset="0"/>
              </a:rPr>
              <a:t>Military equipment – Includes but is not limited to the following:</a:t>
            </a:r>
          </a:p>
          <a:p>
            <a:br>
              <a:rPr lang="en-US" sz="1900" dirty="0"/>
            </a:br>
            <a:r>
              <a:rPr lang="en-US" sz="1900" dirty="0">
                <a:effectLst/>
                <a:latin typeface="Arial" panose="020B0604020202020204" pitchFamily="34" charset="0"/>
              </a:rPr>
              <a:t>• Unmanned, remotely piloted, powered aerial or ground vehicles.</a:t>
            </a:r>
          </a:p>
          <a:p>
            <a:br>
              <a:rPr lang="en-US" sz="1900" dirty="0"/>
            </a:br>
            <a:r>
              <a:rPr lang="en-US" sz="1900" dirty="0">
                <a:effectLst/>
                <a:latin typeface="Arial" panose="020B0604020202020204" pitchFamily="34" charset="0"/>
              </a:rPr>
              <a:t>• Mine-resistant ambush-protected (MRAP) vehicles or armored personnel </a:t>
            </a:r>
          </a:p>
          <a:p>
            <a:r>
              <a:rPr lang="en-US" sz="1900" dirty="0">
                <a:latin typeface="Arial" panose="020B0604020202020204" pitchFamily="34" charset="0"/>
              </a:rPr>
              <a:t>   </a:t>
            </a:r>
            <a:r>
              <a:rPr lang="en-US" sz="1900" dirty="0">
                <a:effectLst/>
                <a:latin typeface="Arial" panose="020B0604020202020204" pitchFamily="34" charset="0"/>
              </a:rPr>
              <a:t>carriers.</a:t>
            </a:r>
          </a:p>
          <a:p>
            <a:br>
              <a:rPr lang="en-US" sz="1900" dirty="0"/>
            </a:br>
            <a:r>
              <a:rPr lang="en-US" sz="1900" dirty="0">
                <a:effectLst/>
                <a:latin typeface="Arial" panose="020B0604020202020204" pitchFamily="34" charset="0"/>
              </a:rPr>
              <a:t>• High mobility multipurpose wheeled vehicles (HMMWV), two-and-one-half</a:t>
            </a:r>
          </a:p>
          <a:p>
            <a:r>
              <a:rPr lang="en-US" sz="1900" dirty="0">
                <a:latin typeface="Arial" panose="020B0604020202020204" pitchFamily="34" charset="0"/>
              </a:rPr>
              <a:t>   </a:t>
            </a:r>
            <a:r>
              <a:rPr lang="en-US" sz="1900" dirty="0">
                <a:effectLst/>
                <a:latin typeface="Arial" panose="020B0604020202020204" pitchFamily="34" charset="0"/>
              </a:rPr>
              <a:t>ton</a:t>
            </a:r>
            <a:r>
              <a:rPr lang="en-US" sz="1900" dirty="0">
                <a:latin typeface="Arial" panose="020B0604020202020204" pitchFamily="34" charset="0"/>
              </a:rPr>
              <a:t> </a:t>
            </a:r>
            <a:r>
              <a:rPr lang="en-US" sz="1900" dirty="0">
                <a:effectLst/>
                <a:latin typeface="Arial" panose="020B0604020202020204" pitchFamily="34" charset="0"/>
              </a:rPr>
              <a:t>trucks, five-ton trucks, or wheeled vehicles that have a breaching or   </a:t>
            </a:r>
          </a:p>
          <a:p>
            <a:r>
              <a:rPr lang="en-US" sz="1900" dirty="0">
                <a:latin typeface="Arial" panose="020B0604020202020204" pitchFamily="34" charset="0"/>
              </a:rPr>
              <a:t>   </a:t>
            </a:r>
            <a:r>
              <a:rPr lang="en-US" sz="1900" dirty="0">
                <a:effectLst/>
                <a:latin typeface="Arial" panose="020B0604020202020204" pitchFamily="34" charset="0"/>
              </a:rPr>
              <a:t>entry apparatus attached.</a:t>
            </a:r>
          </a:p>
          <a:p>
            <a:br>
              <a:rPr lang="en-US" sz="1900" dirty="0"/>
            </a:br>
            <a:r>
              <a:rPr lang="en-US" sz="1900" dirty="0">
                <a:effectLst/>
                <a:latin typeface="Arial" panose="020B0604020202020204" pitchFamily="34" charset="0"/>
              </a:rPr>
              <a:t>• Tracked armored vehicles that provide ballistic protection to its</a:t>
            </a:r>
          </a:p>
          <a:p>
            <a:r>
              <a:rPr lang="en-US" sz="1900" dirty="0">
                <a:latin typeface="Arial" panose="020B0604020202020204" pitchFamily="34" charset="0"/>
              </a:rPr>
              <a:t>   </a:t>
            </a:r>
            <a:r>
              <a:rPr lang="en-US" sz="1900" dirty="0">
                <a:effectLst/>
                <a:latin typeface="Arial" panose="020B0604020202020204" pitchFamily="34" charset="0"/>
              </a:rPr>
              <a:t>occupants.</a:t>
            </a:r>
          </a:p>
          <a:p>
            <a:br>
              <a:rPr lang="en-US" sz="1900" dirty="0"/>
            </a:br>
            <a:r>
              <a:rPr lang="en-US" sz="1900" dirty="0">
                <a:effectLst/>
                <a:latin typeface="Arial" panose="020B0604020202020204" pitchFamily="34" charset="0"/>
              </a:rPr>
              <a:t>• Command and control vehicles that are either built or modified to facilitate </a:t>
            </a:r>
          </a:p>
          <a:p>
            <a:r>
              <a:rPr lang="en-US" sz="1900" dirty="0">
                <a:latin typeface="Arial" panose="020B0604020202020204" pitchFamily="34" charset="0"/>
              </a:rPr>
              <a:t>   </a:t>
            </a:r>
            <a:r>
              <a:rPr lang="en-US" sz="1900" dirty="0">
                <a:effectLst/>
                <a:latin typeface="Arial" panose="020B0604020202020204" pitchFamily="34" charset="0"/>
              </a:rPr>
              <a:t>the operational control and direction of public safety units.</a:t>
            </a:r>
          </a:p>
          <a:p>
            <a:br>
              <a:rPr lang="en-US" sz="1900" dirty="0"/>
            </a:br>
            <a:r>
              <a:rPr lang="en-US" sz="1900" dirty="0">
                <a:effectLst/>
                <a:latin typeface="Arial" panose="020B0604020202020204" pitchFamily="34" charset="0"/>
              </a:rPr>
              <a:t>• Weaponized aircraft, vessels, or vehicles of any kind.</a:t>
            </a:r>
            <a:br>
              <a:rPr lang="en-US" sz="1900" dirty="0"/>
            </a:br>
            <a:endParaRPr lang="en-US" sz="1900" dirty="0"/>
          </a:p>
        </p:txBody>
      </p:sp>
    </p:spTree>
    <p:extLst>
      <p:ext uri="{BB962C8B-B14F-4D97-AF65-F5344CB8AC3E}">
        <p14:creationId xmlns:p14="http://schemas.microsoft.com/office/powerpoint/2010/main" val="15845419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Group 74">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76" name="Straight Connector 75">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77" name="Straight Connector 76">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78"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79"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0" name="Isosceles Triangle 79">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1"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2"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3"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4" name="Isosceles Triangle 83">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5" name="Isosceles Triangle 84">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3" name="TextBox 2">
            <a:extLst>
              <a:ext uri="{FF2B5EF4-FFF2-40B4-BE49-F238E27FC236}">
                <a16:creationId xmlns:a16="http://schemas.microsoft.com/office/drawing/2014/main" id="{0C5BEA49-D9C3-44FB-B8E9-E2EE9B642101}"/>
              </a:ext>
            </a:extLst>
          </p:cNvPr>
          <p:cNvSpPr txBox="1"/>
          <p:nvPr/>
        </p:nvSpPr>
        <p:spPr>
          <a:xfrm>
            <a:off x="602994" y="1491285"/>
            <a:ext cx="8424225" cy="4152251"/>
          </a:xfrm>
          <a:prstGeom prst="rect">
            <a:avLst/>
          </a:prstGeom>
        </p:spPr>
        <p:txBody>
          <a:bodyPr vert="horz" lIns="91440" tIns="45720" rIns="91440" bIns="45720" rtlCol="0">
            <a:normAutofit/>
          </a:bodyPr>
          <a:lstStyle/>
          <a:p>
            <a:pPr algn="just">
              <a:spcBef>
                <a:spcPts val="1000"/>
              </a:spcBef>
              <a:buClr>
                <a:schemeClr val="accent1"/>
              </a:buClr>
              <a:buSzPct val="80000"/>
            </a:pPr>
            <a:endParaRPr lang="en-US" sz="1700" dirty="0">
              <a:latin typeface="+mj-lt"/>
            </a:endParaRPr>
          </a:p>
        </p:txBody>
      </p:sp>
      <p:sp>
        <p:nvSpPr>
          <p:cNvPr id="21" name="TextBox 20">
            <a:extLst>
              <a:ext uri="{FF2B5EF4-FFF2-40B4-BE49-F238E27FC236}">
                <a16:creationId xmlns:a16="http://schemas.microsoft.com/office/drawing/2014/main" id="{4438E2FD-CDA2-4342-B4E7-E92ABE9093B8}"/>
              </a:ext>
            </a:extLst>
          </p:cNvPr>
          <p:cNvSpPr txBox="1"/>
          <p:nvPr/>
        </p:nvSpPr>
        <p:spPr>
          <a:xfrm>
            <a:off x="25692" y="420540"/>
            <a:ext cx="9078656" cy="584775"/>
          </a:xfrm>
          <a:prstGeom prst="rect">
            <a:avLst/>
          </a:prstGeom>
          <a:noFill/>
        </p:spPr>
        <p:txBody>
          <a:bodyPr wrap="square" rtlCol="0">
            <a:spAutoFit/>
          </a:bodyPr>
          <a:lstStyle/>
          <a:p>
            <a:pPr algn="ctr" defTabSz="457178">
              <a:defRPr/>
            </a:pPr>
            <a:r>
              <a:rPr lang="en-US" sz="3200" dirty="0">
                <a:solidFill>
                  <a:srgbClr val="0070C0"/>
                </a:solidFill>
              </a:rPr>
              <a:t>Military Equipment Defined Pursuant to AB 481</a:t>
            </a:r>
          </a:p>
        </p:txBody>
      </p:sp>
      <p:sp>
        <p:nvSpPr>
          <p:cNvPr id="16" name="TextBox 15">
            <a:extLst>
              <a:ext uri="{FF2B5EF4-FFF2-40B4-BE49-F238E27FC236}">
                <a16:creationId xmlns:a16="http://schemas.microsoft.com/office/drawing/2014/main" id="{B4896FF1-42A2-4710-8202-5E8428F342A5}"/>
              </a:ext>
            </a:extLst>
          </p:cNvPr>
          <p:cNvSpPr txBox="1"/>
          <p:nvPr/>
        </p:nvSpPr>
        <p:spPr>
          <a:xfrm>
            <a:off x="608802" y="1096861"/>
            <a:ext cx="9078655" cy="923330"/>
          </a:xfrm>
          <a:prstGeom prst="rect">
            <a:avLst/>
          </a:prstGeom>
          <a:noFill/>
        </p:spPr>
        <p:txBody>
          <a:bodyPr wrap="square">
            <a:spAutoFit/>
          </a:bodyPr>
          <a:lstStyle/>
          <a:p>
            <a:r>
              <a:rPr lang="en-US" b="1" dirty="0">
                <a:effectLst/>
                <a:latin typeface="Arial" panose="020B0604020202020204" pitchFamily="34" charset="0"/>
              </a:rPr>
              <a:t>Military equipment – Includes but is not limited to the following:</a:t>
            </a:r>
          </a:p>
          <a:p>
            <a:br>
              <a:rPr lang="en-US" dirty="0"/>
            </a:br>
            <a:endParaRPr lang="en-US" dirty="0"/>
          </a:p>
        </p:txBody>
      </p:sp>
      <p:sp>
        <p:nvSpPr>
          <p:cNvPr id="17" name="TextBox 16">
            <a:extLst>
              <a:ext uri="{FF2B5EF4-FFF2-40B4-BE49-F238E27FC236}">
                <a16:creationId xmlns:a16="http://schemas.microsoft.com/office/drawing/2014/main" id="{524AC127-1CB2-4186-AE79-C67E0DBCF411}"/>
              </a:ext>
            </a:extLst>
          </p:cNvPr>
          <p:cNvSpPr txBox="1"/>
          <p:nvPr/>
        </p:nvSpPr>
        <p:spPr>
          <a:xfrm>
            <a:off x="454541" y="1661125"/>
            <a:ext cx="8894795" cy="4801314"/>
          </a:xfrm>
          <a:prstGeom prst="rect">
            <a:avLst/>
          </a:prstGeom>
          <a:noFill/>
        </p:spPr>
        <p:txBody>
          <a:bodyPr wrap="square">
            <a:spAutoFit/>
          </a:bodyPr>
          <a:lstStyle/>
          <a:p>
            <a:r>
              <a:rPr lang="en-US" dirty="0">
                <a:effectLst/>
                <a:latin typeface="Arial" panose="020B0604020202020204" pitchFamily="34" charset="0"/>
              </a:rPr>
              <a:t>• Battering rams, slugs, and breaching apparatuses that are explosive in nature. This</a:t>
            </a:r>
            <a:br>
              <a:rPr lang="en-US" dirty="0"/>
            </a:br>
            <a:r>
              <a:rPr lang="en-US" dirty="0"/>
              <a:t>  </a:t>
            </a:r>
            <a:r>
              <a:rPr lang="en-US" dirty="0">
                <a:effectLst/>
                <a:latin typeface="Arial" panose="020B0604020202020204" pitchFamily="34" charset="0"/>
              </a:rPr>
              <a:t>does not include a handheld, one-person ram.</a:t>
            </a:r>
          </a:p>
          <a:p>
            <a:br>
              <a:rPr lang="en-US" dirty="0"/>
            </a:br>
            <a:r>
              <a:rPr lang="en-US" dirty="0">
                <a:effectLst/>
                <a:latin typeface="Arial" panose="020B0604020202020204" pitchFamily="34" charset="0"/>
              </a:rPr>
              <a:t>• Firearms and ammunition of .50 caliber or greater, excluding standard-issue    </a:t>
            </a:r>
          </a:p>
          <a:p>
            <a:r>
              <a:rPr lang="en-US" dirty="0">
                <a:latin typeface="Arial" panose="020B0604020202020204" pitchFamily="34" charset="0"/>
              </a:rPr>
              <a:t>  </a:t>
            </a:r>
            <a:r>
              <a:rPr lang="en-US" dirty="0">
                <a:effectLst/>
                <a:latin typeface="Arial" panose="020B0604020202020204" pitchFamily="34" charset="0"/>
              </a:rPr>
              <a:t>shotguns and standard-issue shotgun ammunition.</a:t>
            </a:r>
          </a:p>
          <a:p>
            <a:br>
              <a:rPr lang="en-US" dirty="0"/>
            </a:br>
            <a:r>
              <a:rPr lang="en-US" dirty="0">
                <a:effectLst/>
                <a:latin typeface="Arial" panose="020B0604020202020204" pitchFamily="34" charset="0"/>
              </a:rPr>
              <a:t>• Specialized firearms and ammunition of less than .50 caliber, including firearms and  </a:t>
            </a:r>
          </a:p>
          <a:p>
            <a:r>
              <a:rPr lang="en-US" dirty="0">
                <a:latin typeface="Arial" panose="020B0604020202020204" pitchFamily="34" charset="0"/>
              </a:rPr>
              <a:t>  </a:t>
            </a:r>
            <a:r>
              <a:rPr lang="en-US" dirty="0">
                <a:effectLst/>
                <a:latin typeface="Arial" panose="020B0604020202020204" pitchFamily="34" charset="0"/>
              </a:rPr>
              <a:t>accessories identified as assault weapons in Penal Code § 30510 and Penal Code §</a:t>
            </a:r>
            <a:br>
              <a:rPr lang="en-US" dirty="0"/>
            </a:br>
            <a:r>
              <a:rPr lang="en-US" dirty="0"/>
              <a:t>  </a:t>
            </a:r>
            <a:r>
              <a:rPr lang="en-US" dirty="0">
                <a:effectLst/>
                <a:latin typeface="Arial" panose="020B0604020202020204" pitchFamily="34" charset="0"/>
              </a:rPr>
              <a:t>30515, with the exception of standard-issue firearms.</a:t>
            </a:r>
          </a:p>
          <a:p>
            <a:br>
              <a:rPr lang="en-US" dirty="0"/>
            </a:br>
            <a:r>
              <a:rPr lang="en-US" dirty="0">
                <a:effectLst/>
                <a:latin typeface="Arial" panose="020B0604020202020204" pitchFamily="34" charset="0"/>
              </a:rPr>
              <a:t>• Any firearm or firearm accessory that is designed to launch explosive projectiles.</a:t>
            </a:r>
          </a:p>
          <a:p>
            <a:br>
              <a:rPr lang="en-US" dirty="0"/>
            </a:br>
            <a:r>
              <a:rPr lang="en-US" dirty="0">
                <a:effectLst/>
                <a:latin typeface="Arial" panose="020B0604020202020204" pitchFamily="34" charset="0"/>
              </a:rPr>
              <a:t>• Noise-flash diversionary devices and explosive breaching tools.</a:t>
            </a:r>
          </a:p>
          <a:p>
            <a:br>
              <a:rPr lang="en-US" dirty="0"/>
            </a:br>
            <a:r>
              <a:rPr lang="en-US" dirty="0">
                <a:effectLst/>
                <a:latin typeface="Arial" panose="020B0604020202020204" pitchFamily="34" charset="0"/>
              </a:rPr>
              <a:t>• Munitions containing tear gas or OC, excluding standard, service-issued handheld</a:t>
            </a:r>
            <a:br>
              <a:rPr lang="en-US" dirty="0"/>
            </a:br>
            <a:r>
              <a:rPr lang="en-US" dirty="0"/>
              <a:t>  </a:t>
            </a:r>
            <a:r>
              <a:rPr lang="en-US" dirty="0">
                <a:effectLst/>
                <a:latin typeface="Arial" panose="020B0604020202020204" pitchFamily="34" charset="0"/>
              </a:rPr>
              <a:t>pepper spray.</a:t>
            </a:r>
            <a:br>
              <a:rPr lang="en-US" dirty="0"/>
            </a:br>
            <a:endParaRPr lang="en-US" dirty="0"/>
          </a:p>
        </p:txBody>
      </p:sp>
    </p:spTree>
    <p:extLst>
      <p:ext uri="{BB962C8B-B14F-4D97-AF65-F5344CB8AC3E}">
        <p14:creationId xmlns:p14="http://schemas.microsoft.com/office/powerpoint/2010/main" val="4428871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Group 74">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76" name="Straight Connector 75">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77" name="Straight Connector 76">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78"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79"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0" name="Isosceles Triangle 79">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1"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2"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3"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4" name="Isosceles Triangle 83">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5" name="Isosceles Triangle 84">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3" name="TextBox 2">
            <a:extLst>
              <a:ext uri="{FF2B5EF4-FFF2-40B4-BE49-F238E27FC236}">
                <a16:creationId xmlns:a16="http://schemas.microsoft.com/office/drawing/2014/main" id="{0C5BEA49-D9C3-44FB-B8E9-E2EE9B642101}"/>
              </a:ext>
            </a:extLst>
          </p:cNvPr>
          <p:cNvSpPr txBox="1"/>
          <p:nvPr/>
        </p:nvSpPr>
        <p:spPr>
          <a:xfrm>
            <a:off x="602994" y="1491285"/>
            <a:ext cx="8424225" cy="4152251"/>
          </a:xfrm>
          <a:prstGeom prst="rect">
            <a:avLst/>
          </a:prstGeom>
        </p:spPr>
        <p:txBody>
          <a:bodyPr vert="horz" lIns="91440" tIns="45720" rIns="91440" bIns="45720" rtlCol="0">
            <a:normAutofit/>
          </a:bodyPr>
          <a:lstStyle/>
          <a:p>
            <a:pPr algn="just">
              <a:spcBef>
                <a:spcPts val="1000"/>
              </a:spcBef>
              <a:buClr>
                <a:schemeClr val="accent1"/>
              </a:buClr>
              <a:buSzPct val="80000"/>
            </a:pPr>
            <a:endParaRPr lang="en-US" sz="1700" dirty="0">
              <a:latin typeface="+mj-lt"/>
            </a:endParaRPr>
          </a:p>
        </p:txBody>
      </p:sp>
      <p:sp>
        <p:nvSpPr>
          <p:cNvPr id="21" name="TextBox 20">
            <a:extLst>
              <a:ext uri="{FF2B5EF4-FFF2-40B4-BE49-F238E27FC236}">
                <a16:creationId xmlns:a16="http://schemas.microsoft.com/office/drawing/2014/main" id="{4438E2FD-CDA2-4342-B4E7-E92ABE9093B8}"/>
              </a:ext>
            </a:extLst>
          </p:cNvPr>
          <p:cNvSpPr txBox="1"/>
          <p:nvPr/>
        </p:nvSpPr>
        <p:spPr>
          <a:xfrm>
            <a:off x="25692" y="420540"/>
            <a:ext cx="9078656" cy="584775"/>
          </a:xfrm>
          <a:prstGeom prst="rect">
            <a:avLst/>
          </a:prstGeom>
          <a:noFill/>
        </p:spPr>
        <p:txBody>
          <a:bodyPr wrap="square" rtlCol="0">
            <a:spAutoFit/>
          </a:bodyPr>
          <a:lstStyle/>
          <a:p>
            <a:pPr algn="ctr" defTabSz="457178">
              <a:defRPr/>
            </a:pPr>
            <a:r>
              <a:rPr lang="en-US" sz="3200" dirty="0">
                <a:solidFill>
                  <a:srgbClr val="0070C0"/>
                </a:solidFill>
              </a:rPr>
              <a:t>Military Equipment Defined Pursuant to AB 481</a:t>
            </a:r>
          </a:p>
        </p:txBody>
      </p:sp>
      <p:sp>
        <p:nvSpPr>
          <p:cNvPr id="16" name="TextBox 15">
            <a:extLst>
              <a:ext uri="{FF2B5EF4-FFF2-40B4-BE49-F238E27FC236}">
                <a16:creationId xmlns:a16="http://schemas.microsoft.com/office/drawing/2014/main" id="{B4896FF1-42A2-4710-8202-5E8428F342A5}"/>
              </a:ext>
            </a:extLst>
          </p:cNvPr>
          <p:cNvSpPr txBox="1"/>
          <p:nvPr/>
        </p:nvSpPr>
        <p:spPr>
          <a:xfrm>
            <a:off x="608802" y="1096861"/>
            <a:ext cx="9078655" cy="923330"/>
          </a:xfrm>
          <a:prstGeom prst="rect">
            <a:avLst/>
          </a:prstGeom>
          <a:noFill/>
        </p:spPr>
        <p:txBody>
          <a:bodyPr wrap="square">
            <a:spAutoFit/>
          </a:bodyPr>
          <a:lstStyle/>
          <a:p>
            <a:r>
              <a:rPr lang="en-US" b="1" dirty="0">
                <a:effectLst/>
                <a:latin typeface="Arial" panose="020B0604020202020204" pitchFamily="34" charset="0"/>
              </a:rPr>
              <a:t>Military equipment – Includes but is not limited to the following:</a:t>
            </a:r>
          </a:p>
          <a:p>
            <a:br>
              <a:rPr lang="en-US" dirty="0"/>
            </a:br>
            <a:endParaRPr lang="en-US" dirty="0"/>
          </a:p>
        </p:txBody>
      </p:sp>
      <p:sp>
        <p:nvSpPr>
          <p:cNvPr id="17" name="TextBox 16">
            <a:extLst>
              <a:ext uri="{FF2B5EF4-FFF2-40B4-BE49-F238E27FC236}">
                <a16:creationId xmlns:a16="http://schemas.microsoft.com/office/drawing/2014/main" id="{524AC127-1CB2-4186-AE79-C67E0DBCF411}"/>
              </a:ext>
            </a:extLst>
          </p:cNvPr>
          <p:cNvSpPr txBox="1"/>
          <p:nvPr/>
        </p:nvSpPr>
        <p:spPr>
          <a:xfrm>
            <a:off x="601757" y="1776929"/>
            <a:ext cx="8894795" cy="646331"/>
          </a:xfrm>
          <a:prstGeom prst="rect">
            <a:avLst/>
          </a:prstGeom>
          <a:noFill/>
        </p:spPr>
        <p:txBody>
          <a:bodyPr wrap="square">
            <a:spAutoFit/>
          </a:bodyPr>
          <a:lstStyle/>
          <a:p>
            <a:br>
              <a:rPr lang="en-US" dirty="0"/>
            </a:br>
            <a:endParaRPr lang="en-US" dirty="0"/>
          </a:p>
        </p:txBody>
      </p:sp>
      <p:sp>
        <p:nvSpPr>
          <p:cNvPr id="18" name="TextBox 17">
            <a:extLst>
              <a:ext uri="{FF2B5EF4-FFF2-40B4-BE49-F238E27FC236}">
                <a16:creationId xmlns:a16="http://schemas.microsoft.com/office/drawing/2014/main" id="{FBC54081-0F23-4D3E-9E1D-0C3B9ADB1B9B}"/>
              </a:ext>
            </a:extLst>
          </p:cNvPr>
          <p:cNvSpPr txBox="1"/>
          <p:nvPr/>
        </p:nvSpPr>
        <p:spPr>
          <a:xfrm>
            <a:off x="639128" y="1893567"/>
            <a:ext cx="8386854" cy="2246769"/>
          </a:xfrm>
          <a:prstGeom prst="rect">
            <a:avLst/>
          </a:prstGeom>
          <a:noFill/>
        </p:spPr>
        <p:txBody>
          <a:bodyPr wrap="square">
            <a:spAutoFit/>
          </a:bodyPr>
          <a:lstStyle/>
          <a:p>
            <a:r>
              <a:rPr lang="en-US" sz="2000" dirty="0">
                <a:effectLst/>
                <a:latin typeface="Arial" panose="020B0604020202020204" pitchFamily="34" charset="0"/>
              </a:rPr>
              <a:t>• TASER® Shockwave, microwave weapons, water cannons, and long-</a:t>
            </a:r>
          </a:p>
          <a:p>
            <a:r>
              <a:rPr lang="en-US" sz="2000" dirty="0">
                <a:latin typeface="Arial" panose="020B0604020202020204" pitchFamily="34" charset="0"/>
              </a:rPr>
              <a:t>   </a:t>
            </a:r>
            <a:r>
              <a:rPr lang="en-US" sz="2000" dirty="0">
                <a:effectLst/>
                <a:latin typeface="Arial" panose="020B0604020202020204" pitchFamily="34" charset="0"/>
              </a:rPr>
              <a:t>range acoustic devices (LRADs).</a:t>
            </a:r>
          </a:p>
          <a:p>
            <a:br>
              <a:rPr lang="en-US" sz="2000" dirty="0"/>
            </a:br>
            <a:r>
              <a:rPr lang="en-US" sz="2000" dirty="0">
                <a:effectLst/>
                <a:latin typeface="Arial" panose="020B0604020202020204" pitchFamily="34" charset="0"/>
              </a:rPr>
              <a:t>• Kinetic energy weapons and munitions.</a:t>
            </a:r>
          </a:p>
          <a:p>
            <a:br>
              <a:rPr lang="en-US" sz="2000" dirty="0"/>
            </a:br>
            <a:r>
              <a:rPr lang="en-US" sz="2000" dirty="0">
                <a:effectLst/>
                <a:latin typeface="Arial" panose="020B0604020202020204" pitchFamily="34" charset="0"/>
              </a:rPr>
              <a:t>• Any other equipment as determined by a governing body or a state </a:t>
            </a:r>
          </a:p>
          <a:p>
            <a:r>
              <a:rPr lang="en-US" sz="2000" dirty="0">
                <a:latin typeface="Arial" panose="020B0604020202020204" pitchFamily="34" charset="0"/>
              </a:rPr>
              <a:t>  </a:t>
            </a:r>
            <a:r>
              <a:rPr lang="en-US" sz="2000" dirty="0">
                <a:effectLst/>
                <a:latin typeface="Arial" panose="020B0604020202020204" pitchFamily="34" charset="0"/>
              </a:rPr>
              <a:t>agency to</a:t>
            </a:r>
            <a:r>
              <a:rPr lang="en-US" sz="2000" dirty="0">
                <a:latin typeface="Arial" panose="020B0604020202020204" pitchFamily="34" charset="0"/>
              </a:rPr>
              <a:t> </a:t>
            </a:r>
            <a:r>
              <a:rPr lang="en-US" sz="2000" dirty="0">
                <a:effectLst/>
                <a:latin typeface="Arial" panose="020B0604020202020204" pitchFamily="34" charset="0"/>
              </a:rPr>
              <a:t>require additional oversight.</a:t>
            </a:r>
            <a:endParaRPr lang="en-US" sz="2000" dirty="0"/>
          </a:p>
        </p:txBody>
      </p:sp>
    </p:spTree>
    <p:extLst>
      <p:ext uri="{BB962C8B-B14F-4D97-AF65-F5344CB8AC3E}">
        <p14:creationId xmlns:p14="http://schemas.microsoft.com/office/powerpoint/2010/main" val="37609276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796C1E5-2B3A-4E05-BA58-EA2895914398}"/>
              </a:ext>
            </a:extLst>
          </p:cNvPr>
          <p:cNvSpPr txBox="1"/>
          <p:nvPr/>
        </p:nvSpPr>
        <p:spPr>
          <a:xfrm>
            <a:off x="-1153804" y="212736"/>
            <a:ext cx="11894060" cy="1107996"/>
          </a:xfrm>
          <a:prstGeom prst="rect">
            <a:avLst/>
          </a:prstGeom>
          <a:noFill/>
        </p:spPr>
        <p:txBody>
          <a:bodyPr wrap="square">
            <a:spAutoFit/>
          </a:bodyPr>
          <a:lstStyle/>
          <a:p>
            <a:pPr algn="ctr" fontAlgn="base"/>
            <a:r>
              <a:rPr lang="en-US" sz="2400" b="1" dirty="0">
                <a:solidFill>
                  <a:srgbClr val="0070C0"/>
                </a:solidFill>
              </a:rPr>
              <a:t>“Military Equipment” Defined Per AB 481</a:t>
            </a:r>
          </a:p>
          <a:p>
            <a:pPr algn="ctr" fontAlgn="base"/>
            <a:r>
              <a:rPr lang="en-US" sz="2400" b="1" dirty="0">
                <a:solidFill>
                  <a:srgbClr val="0070C0"/>
                </a:solidFill>
              </a:rPr>
              <a:t>**Current GPD Inventory**  </a:t>
            </a:r>
          </a:p>
          <a:p>
            <a:pPr algn="just" fontAlgn="base"/>
            <a:endParaRPr lang="en-US" sz="900" b="1" dirty="0">
              <a:solidFill>
                <a:srgbClr val="0070C0"/>
              </a:solidFill>
              <a:latin typeface="Verdana" panose="020B0604030504040204" pitchFamily="34" charset="0"/>
            </a:endParaRPr>
          </a:p>
          <a:p>
            <a:pPr algn="just" fontAlgn="base"/>
            <a:endParaRPr lang="en-US" sz="900" dirty="0">
              <a:solidFill>
                <a:srgbClr val="333333"/>
              </a:solidFill>
              <a:latin typeface="Verdana" panose="020B0604030504040204" pitchFamily="34" charset="0"/>
            </a:endParaRPr>
          </a:p>
        </p:txBody>
      </p:sp>
      <p:sp>
        <p:nvSpPr>
          <p:cNvPr id="2" name="Rectangle 1"/>
          <p:cNvSpPr/>
          <p:nvPr/>
        </p:nvSpPr>
        <p:spPr>
          <a:xfrm>
            <a:off x="294969" y="1320732"/>
            <a:ext cx="9320981" cy="5478423"/>
          </a:xfrm>
          <a:prstGeom prst="rect">
            <a:avLst/>
          </a:prstGeom>
        </p:spPr>
        <p:txBody>
          <a:bodyPr wrap="square">
            <a:spAutoFit/>
          </a:bodyPr>
          <a:lstStyle/>
          <a:p>
            <a:pPr marL="285737" indent="-285737">
              <a:buFont typeface="Arial" panose="020B0604020202020204" pitchFamily="34" charset="0"/>
              <a:buChar char="•"/>
            </a:pPr>
            <a:endParaRPr lang="en-US" dirty="0"/>
          </a:p>
          <a:p>
            <a:pPr marL="285737" indent="-285737" algn="just">
              <a:buFont typeface="Arial" panose="020B0604020202020204" pitchFamily="34" charset="0"/>
              <a:buChar char="•"/>
            </a:pPr>
            <a:r>
              <a:rPr lang="en-US" sz="2000" dirty="0"/>
              <a:t>Command and control vehicles that are either built or modified to facilitate the operational control and direction of public safety units </a:t>
            </a:r>
            <a:r>
              <a:rPr lang="en-US" sz="2000" dirty="0">
                <a:solidFill>
                  <a:srgbClr val="0070C0"/>
                </a:solidFill>
              </a:rPr>
              <a:t>(MIRV, RV)</a:t>
            </a:r>
          </a:p>
          <a:p>
            <a:pPr marL="285737" indent="-285737" algn="just">
              <a:buFont typeface="Arial" panose="020B0604020202020204" pitchFamily="34" charset="0"/>
              <a:buChar char="•"/>
            </a:pPr>
            <a:endParaRPr lang="en-US" sz="2000" dirty="0">
              <a:solidFill>
                <a:srgbClr val="0070C0"/>
              </a:solidFill>
            </a:endParaRPr>
          </a:p>
          <a:p>
            <a:pPr marL="285737" indent="-285737" algn="just">
              <a:buFont typeface="Arial" panose="020B0604020202020204" pitchFamily="34" charset="0"/>
              <a:buChar char="•"/>
            </a:pPr>
            <a:r>
              <a:rPr lang="en-US" sz="2000" dirty="0"/>
              <a:t>Specialized firearms and ammunition of less than .50 caliber, including firearms and accessories identified as assault weapons in Penal Code § 30510 and Penal Code § 30515, with the exception of standard-issue handguns </a:t>
            </a:r>
            <a:r>
              <a:rPr lang="en-US" sz="2000" dirty="0">
                <a:solidFill>
                  <a:srgbClr val="0070C0"/>
                </a:solidFill>
              </a:rPr>
              <a:t>(Patrol and Specialized Rifles)</a:t>
            </a:r>
          </a:p>
          <a:p>
            <a:pPr marL="285737" indent="-285737" algn="just">
              <a:buFont typeface="Arial" panose="020B0604020202020204" pitchFamily="34" charset="0"/>
              <a:buChar char="•"/>
            </a:pPr>
            <a:endParaRPr lang="en-US" sz="2000" dirty="0"/>
          </a:p>
          <a:p>
            <a:pPr marL="285737" indent="-285737" algn="just">
              <a:buFont typeface="Arial" panose="020B0604020202020204" pitchFamily="34" charset="0"/>
              <a:buChar char="•"/>
            </a:pPr>
            <a:r>
              <a:rPr lang="en-US" sz="2000" dirty="0"/>
              <a:t>Noise-flash diversionary devices </a:t>
            </a:r>
            <a:r>
              <a:rPr lang="en-US" sz="2000" dirty="0">
                <a:solidFill>
                  <a:srgbClr val="0070C0"/>
                </a:solidFill>
              </a:rPr>
              <a:t>(Flashbang)</a:t>
            </a:r>
          </a:p>
          <a:p>
            <a:pPr marL="285737" indent="-285737" algn="just">
              <a:buFont typeface="Arial" panose="020B0604020202020204" pitchFamily="34" charset="0"/>
              <a:buChar char="•"/>
            </a:pPr>
            <a:endParaRPr lang="en-US" sz="2000" dirty="0"/>
          </a:p>
          <a:p>
            <a:pPr marL="285737" indent="-285737" algn="just">
              <a:buFont typeface="Arial" panose="020B0604020202020204" pitchFamily="34" charset="0"/>
              <a:buChar char="•"/>
            </a:pPr>
            <a:r>
              <a:rPr lang="en-US" sz="2000" dirty="0"/>
              <a:t>Munitions containing tear gas or OC </a:t>
            </a:r>
            <a:r>
              <a:rPr lang="en-US" sz="2000" dirty="0">
                <a:solidFill>
                  <a:srgbClr val="0070C0"/>
                </a:solidFill>
              </a:rPr>
              <a:t>(Chemical Agents)</a:t>
            </a:r>
          </a:p>
          <a:p>
            <a:pPr marL="285737" indent="-285737" algn="just">
              <a:buFont typeface="Arial" panose="020B0604020202020204" pitchFamily="34" charset="0"/>
              <a:buChar char="•"/>
            </a:pPr>
            <a:endParaRPr lang="en-US" sz="2000" dirty="0"/>
          </a:p>
          <a:p>
            <a:pPr marL="285737" indent="-285737" algn="just">
              <a:buFont typeface="Arial" panose="020B0604020202020204" pitchFamily="34" charset="0"/>
              <a:buChar char="•"/>
            </a:pPr>
            <a:r>
              <a:rPr lang="en-US" sz="2000" dirty="0"/>
              <a:t>Kinetic energy weapons and munitions </a:t>
            </a:r>
            <a:r>
              <a:rPr lang="en-US" sz="2000" dirty="0">
                <a:solidFill>
                  <a:srgbClr val="0070C0"/>
                </a:solidFill>
              </a:rPr>
              <a:t>(40mm Launcher)</a:t>
            </a:r>
          </a:p>
          <a:p>
            <a:pPr algn="just"/>
            <a:endParaRPr lang="en-US" dirty="0"/>
          </a:p>
          <a:p>
            <a:pPr marL="285737" indent="-285737" algn="just">
              <a:buFont typeface="Arial" panose="020B0604020202020204" pitchFamily="34" charset="0"/>
              <a:buChar char="•"/>
            </a:pPr>
            <a:r>
              <a:rPr lang="en-US" sz="1800" dirty="0">
                <a:effectLst/>
                <a:latin typeface="Arial" panose="020B0604020202020204" pitchFamily="34" charset="0"/>
              </a:rPr>
              <a:t>Unmanned, remotely piloted, powered aerial or ground vehicles </a:t>
            </a:r>
            <a:r>
              <a:rPr lang="en-US" sz="1800" dirty="0">
                <a:solidFill>
                  <a:srgbClr val="0070C0"/>
                </a:solidFill>
              </a:rPr>
              <a:t>(Drones and Robots)</a:t>
            </a:r>
          </a:p>
          <a:p>
            <a:pPr marL="285737" indent="-285737" algn="just">
              <a:buFont typeface="Arial" panose="020B0604020202020204" pitchFamily="34" charset="0"/>
              <a:buChar char="•"/>
            </a:pPr>
            <a:endParaRPr lang="en-US" b="1" dirty="0"/>
          </a:p>
          <a:p>
            <a:pPr marL="285737" indent="-285737" algn="just">
              <a:buFont typeface="Arial" panose="020B0604020202020204" pitchFamily="34" charset="0"/>
              <a:buChar char="•"/>
            </a:pPr>
            <a:endParaRPr lang="en-US" dirty="0"/>
          </a:p>
        </p:txBody>
      </p:sp>
    </p:spTree>
    <p:extLst>
      <p:ext uri="{BB962C8B-B14F-4D97-AF65-F5344CB8AC3E}">
        <p14:creationId xmlns:p14="http://schemas.microsoft.com/office/powerpoint/2010/main" val="10629933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C5F4251-F492-E58E-D4DE-ED6EF2C71202}"/>
              </a:ext>
            </a:extLst>
          </p:cNvPr>
          <p:cNvSpPr txBox="1"/>
          <p:nvPr/>
        </p:nvSpPr>
        <p:spPr>
          <a:xfrm>
            <a:off x="929148" y="360219"/>
            <a:ext cx="8439507" cy="2954655"/>
          </a:xfrm>
          <a:prstGeom prst="rect">
            <a:avLst/>
          </a:prstGeom>
          <a:noFill/>
        </p:spPr>
        <p:txBody>
          <a:bodyPr wrap="square">
            <a:spAutoFit/>
          </a:bodyPr>
          <a:lstStyle/>
          <a:p>
            <a:pPr algn="ctr" fontAlgn="base"/>
            <a:r>
              <a:rPr lang="en-US" sz="2400" b="1" dirty="0">
                <a:solidFill>
                  <a:srgbClr val="0070C0"/>
                </a:solidFill>
              </a:rPr>
              <a:t>2023 Annual Report</a:t>
            </a:r>
          </a:p>
          <a:p>
            <a:pPr marL="342900" indent="-342900" algn="ctr" fontAlgn="base">
              <a:buFont typeface="Arial" panose="020B0604020202020204" pitchFamily="34" charset="0"/>
              <a:buChar char="•"/>
            </a:pPr>
            <a:endParaRPr lang="en-US" sz="2400" b="1" dirty="0">
              <a:solidFill>
                <a:srgbClr val="0070C0"/>
              </a:solidFill>
            </a:endParaRPr>
          </a:p>
          <a:p>
            <a:pPr marL="342900" indent="-342900" fontAlgn="base">
              <a:buFont typeface="Arial" panose="020B0604020202020204" pitchFamily="34" charset="0"/>
              <a:buChar char="•"/>
            </a:pPr>
            <a:r>
              <a:rPr lang="en-US" sz="2000" dirty="0"/>
              <a:t>Police Department posted the 2023 Annual Report on website on April 2, 2024</a:t>
            </a:r>
          </a:p>
          <a:p>
            <a:pPr marL="342900" indent="-342900" fontAlgn="base">
              <a:buFont typeface="Arial" panose="020B0604020202020204" pitchFamily="34" charset="0"/>
              <a:buChar char="•"/>
            </a:pPr>
            <a:r>
              <a:rPr lang="en-US" sz="2000" dirty="0"/>
              <a:t>Community Engagement Session held at </a:t>
            </a:r>
            <a:r>
              <a:rPr lang="en-US" sz="2000" dirty="0" err="1"/>
              <a:t>Nakaoka</a:t>
            </a:r>
            <a:r>
              <a:rPr lang="en-US" sz="2000" dirty="0"/>
              <a:t> Community Center on April 15, 2024</a:t>
            </a:r>
          </a:p>
          <a:p>
            <a:pPr marL="342900" indent="-342900" fontAlgn="base">
              <a:buFont typeface="Arial" panose="020B0604020202020204" pitchFamily="34" charset="0"/>
              <a:buChar char="•"/>
            </a:pPr>
            <a:r>
              <a:rPr lang="en-US" sz="2000" dirty="0"/>
              <a:t>The Community Engagement Session was advertised in the GVN and on social media</a:t>
            </a:r>
          </a:p>
          <a:p>
            <a:pPr marL="171450" indent="-171450" algn="just" fontAlgn="base">
              <a:buFont typeface="Arial" panose="020B0604020202020204" pitchFamily="34" charset="0"/>
              <a:buChar char="•"/>
            </a:pPr>
            <a:endParaRPr lang="en-US" sz="900" b="1" dirty="0">
              <a:solidFill>
                <a:srgbClr val="0070C0"/>
              </a:solidFill>
              <a:latin typeface="Verdana" panose="020B0604030504040204" pitchFamily="34" charset="0"/>
            </a:endParaRPr>
          </a:p>
          <a:p>
            <a:pPr marL="171450" indent="-171450" algn="just" fontAlgn="base">
              <a:buFont typeface="Arial" panose="020B0604020202020204" pitchFamily="34" charset="0"/>
              <a:buChar char="•"/>
            </a:pPr>
            <a:endParaRPr lang="en-US" sz="900" dirty="0">
              <a:solidFill>
                <a:srgbClr val="333333"/>
              </a:solidFill>
              <a:latin typeface="Verdana" panose="020B0604030504040204" pitchFamily="34" charset="0"/>
            </a:endParaRPr>
          </a:p>
        </p:txBody>
      </p:sp>
      <p:pic>
        <p:nvPicPr>
          <p:cNvPr id="5" name="Picture 4" descr="A police car on a green field&#10;&#10;Description automatically generated">
            <a:extLst>
              <a:ext uri="{FF2B5EF4-FFF2-40B4-BE49-F238E27FC236}">
                <a16:creationId xmlns:a16="http://schemas.microsoft.com/office/drawing/2014/main" id="{81C6D565-B124-7E33-0731-A64E38A003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57963" y="2993924"/>
            <a:ext cx="1730764" cy="3749040"/>
          </a:xfrm>
          <a:prstGeom prst="rect">
            <a:avLst/>
          </a:prstGeom>
        </p:spPr>
      </p:pic>
      <p:pic>
        <p:nvPicPr>
          <p:cNvPr id="8" name="Picture 7" descr="A letter of a city council hearing&#10;&#10;Description automatically generated with medium confidence">
            <a:extLst>
              <a:ext uri="{FF2B5EF4-FFF2-40B4-BE49-F238E27FC236}">
                <a16:creationId xmlns:a16="http://schemas.microsoft.com/office/drawing/2014/main" id="{B891691C-6A80-410D-5A89-3A7134DFEA4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70085" y="2834359"/>
            <a:ext cx="3038302" cy="3931920"/>
          </a:xfrm>
          <a:prstGeom prst="rect">
            <a:avLst/>
          </a:prstGeom>
        </p:spPr>
      </p:pic>
    </p:spTree>
    <p:extLst>
      <p:ext uri="{BB962C8B-B14F-4D97-AF65-F5344CB8AC3E}">
        <p14:creationId xmlns:p14="http://schemas.microsoft.com/office/powerpoint/2010/main" val="88066577"/>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Times New Roman-Arial">
      <a:maj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panose="020B0604020202020204"/>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15413</TotalTime>
  <Words>2118</Words>
  <Application>Microsoft Office PowerPoint</Application>
  <PresentationFormat>Widescreen</PresentationFormat>
  <Paragraphs>210</Paragraphs>
  <Slides>14</Slides>
  <Notes>13</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Arial</vt:lpstr>
      <vt:lpstr>ArialMT</vt:lpstr>
      <vt:lpstr>Calibri</vt:lpstr>
      <vt:lpstr>Times New Roman</vt:lpstr>
      <vt:lpstr>Verdana</vt:lpstr>
      <vt:lpstr>Wingdings 3</vt:lpstr>
      <vt:lpstr>Facet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Dunlap, Troy</dc:creator>
  <cp:lastModifiedBy>Becky Romero</cp:lastModifiedBy>
  <cp:revision>142</cp:revision>
  <cp:lastPrinted>2022-04-07T21:16:24Z</cp:lastPrinted>
  <dcterms:created xsi:type="dcterms:W3CDTF">2022-03-21T17:58:42Z</dcterms:created>
  <dcterms:modified xsi:type="dcterms:W3CDTF">2024-05-14T23:49:39Z</dcterms:modified>
</cp:coreProperties>
</file>