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charts/chart5.xml" ContentType="application/vnd.openxmlformats-officedocument.drawingml.chart+xml"/>
  <Override PartName="/ppt/theme/themeOverride5.xml" ContentType="application/vnd.openxmlformats-officedocument.themeOverride+xml"/>
  <Override PartName="/ppt/notesSlides/notesSlide8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charts/chart6.xml" ContentType="application/vnd.openxmlformats-officedocument.drawingml.chart+xml"/>
  <Override PartName="/ppt/theme/themeOverride6.xml" ContentType="application/vnd.openxmlformats-officedocument.themeOverride+xml"/>
  <Override PartName="/ppt/notesSlides/notesSlide9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charts/chart7.xml" ContentType="application/vnd.openxmlformats-officedocument.drawingml.chart+xml"/>
  <Override PartName="/ppt/theme/themeOverride7.xml" ContentType="application/vnd.openxmlformats-officedocument.themeOverride+xml"/>
  <Override PartName="/ppt/notesSlides/notesSlide10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charts/chart8.xml" ContentType="application/vnd.openxmlformats-officedocument.drawingml.chart+xml"/>
  <Override PartName="/ppt/theme/themeOverride8.xml" ContentType="application/vnd.openxmlformats-officedocument.themeOverride+xml"/>
  <Override PartName="/ppt/notesSlides/notesSlide11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charts/chart9.xml" ContentType="application/vnd.openxmlformats-officedocument.drawingml.chart+xml"/>
  <Override PartName="/ppt/theme/themeOverride9.xml" ContentType="application/vnd.openxmlformats-officedocument.themeOverride+xml"/>
  <Override PartName="/ppt/notesSlides/notesSlide12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charts/chart10.xml" ContentType="application/vnd.openxmlformats-officedocument.drawingml.chart+xml"/>
  <Override PartName="/ppt/theme/themeOverride10.xml" ContentType="application/vnd.openxmlformats-officedocument.themeOverride+xml"/>
  <Override PartName="/ppt/notesSlides/notesSlide13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charts/chart11.xml" ContentType="application/vnd.openxmlformats-officedocument.drawingml.chart+xml"/>
  <Override PartName="/ppt/theme/themeOverride11.xml" ContentType="application/vnd.openxmlformats-officedocument.themeOverride+xml"/>
  <Override PartName="/ppt/notesSlides/notesSlide14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charts/chart12.xml" ContentType="application/vnd.openxmlformats-officedocument.drawingml.chart+xml"/>
  <Override PartName="/ppt/theme/themeOverride12.xml" ContentType="application/vnd.openxmlformats-officedocument.themeOverride+xml"/>
  <Override PartName="/ppt/charts/chart13.xml" ContentType="application/vnd.openxmlformats-officedocument.drawingml.chart+xml"/>
  <Override PartName="/ppt/theme/themeOverride13.xml" ContentType="application/vnd.openxmlformats-officedocument.themeOverride+xml"/>
  <Override PartName="/ppt/notesSlides/notesSlide15.xml" ContentType="application/vnd.openxmlformats-officedocument.presentationml.notesSlide+xml"/>
  <Override PartName="/ppt/charts/chart14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14.xml" ContentType="application/vnd.openxmlformats-officedocument.themeOverr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charts/chart15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15.xml" ContentType="application/vnd.openxmlformats-officedocument.themeOverride+xml"/>
  <Override PartName="/ppt/notesSlides/notesSlide16.xml" ContentType="application/vnd.openxmlformats-officedocument.presentationml.notesSlide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charts/chart16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16.xml" ContentType="application/vnd.openxmlformats-officedocument.themeOverr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rts/chart17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36"/>
  </p:notesMasterIdLst>
  <p:sldIdLst>
    <p:sldId id="383" r:id="rId5"/>
    <p:sldId id="346" r:id="rId6"/>
    <p:sldId id="365" r:id="rId7"/>
    <p:sldId id="386" r:id="rId8"/>
    <p:sldId id="332" r:id="rId9"/>
    <p:sldId id="392" r:id="rId10"/>
    <p:sldId id="366" r:id="rId11"/>
    <p:sldId id="343" r:id="rId12"/>
    <p:sldId id="367" r:id="rId13"/>
    <p:sldId id="344" r:id="rId14"/>
    <p:sldId id="345" r:id="rId15"/>
    <p:sldId id="368" r:id="rId16"/>
    <p:sldId id="371" r:id="rId17"/>
    <p:sldId id="369" r:id="rId18"/>
    <p:sldId id="373" r:id="rId19"/>
    <p:sldId id="370" r:id="rId20"/>
    <p:sldId id="374" r:id="rId21"/>
    <p:sldId id="372" r:id="rId22"/>
    <p:sldId id="375" r:id="rId23"/>
    <p:sldId id="376" r:id="rId24"/>
    <p:sldId id="377" r:id="rId25"/>
    <p:sldId id="378" r:id="rId26"/>
    <p:sldId id="379" r:id="rId27"/>
    <p:sldId id="380" r:id="rId28"/>
    <p:sldId id="381" r:id="rId29"/>
    <p:sldId id="382" r:id="rId30"/>
    <p:sldId id="361" r:id="rId31"/>
    <p:sldId id="342" r:id="rId32"/>
    <p:sldId id="353" r:id="rId33"/>
    <p:sldId id="391" r:id="rId34"/>
    <p:sldId id="385" r:id="rId35"/>
  </p:sldIdLst>
  <p:sldSz cx="24384000" cy="13716000"/>
  <p:notesSz cx="7010400" cy="9296400"/>
  <p:defaultTextStyle>
    <a:defPPr>
      <a:defRPr lang="en-US"/>
    </a:defPPr>
    <a:lvl1pPr marL="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1pPr>
    <a:lvl2pPr marL="91440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2pPr>
    <a:lvl3pPr marL="182880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3pPr>
    <a:lvl4pPr marL="274320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4pPr>
    <a:lvl5pPr marL="365760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5pPr>
    <a:lvl6pPr marL="457200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6pPr>
    <a:lvl7pPr marL="548640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7pPr>
    <a:lvl8pPr marL="640080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8pPr>
    <a:lvl9pPr marL="731520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6F6F6F"/>
    <a:srgbClr val="507392"/>
    <a:srgbClr val="33A9AF"/>
    <a:srgbClr val="C25252"/>
    <a:srgbClr val="DDD937"/>
    <a:srgbClr val="3C59D4"/>
    <a:srgbClr val="98B53D"/>
    <a:srgbClr val="AF4343"/>
    <a:srgbClr val="F5F5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672" autoAdjust="0"/>
    <p:restoredTop sz="96323" autoAdjust="0"/>
  </p:normalViewPr>
  <p:slideViewPr>
    <p:cSldViewPr snapToGrid="0">
      <p:cViewPr varScale="1">
        <p:scale>
          <a:sx n="81" d="100"/>
          <a:sy n="81" d="100"/>
        </p:scale>
        <p:origin x="330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3" d="100"/>
        <a:sy n="63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heme" Target="theme/theme1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9.xlsx"/><Relationship Id="rId1" Type="http://schemas.openxmlformats.org/officeDocument/2006/relationships/themeOverride" Target="../theme/themeOverride10.xml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0.xlsx"/><Relationship Id="rId1" Type="http://schemas.openxmlformats.org/officeDocument/2006/relationships/themeOverride" Target="../theme/themeOverride11.xml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1.xlsx"/><Relationship Id="rId1" Type="http://schemas.openxmlformats.org/officeDocument/2006/relationships/themeOverride" Target="../theme/themeOverride12.xml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2.xlsx"/><Relationship Id="rId1" Type="http://schemas.openxmlformats.org/officeDocument/2006/relationships/themeOverride" Target="../theme/themeOverrid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4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3.xlsx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5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14.xlsx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6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Microsoft_Excel_Worksheet15.xlsx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6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4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.xlsx"/><Relationship Id="rId1" Type="http://schemas.openxmlformats.org/officeDocument/2006/relationships/themeOverride" Target="../theme/themeOverride5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5.xlsx"/><Relationship Id="rId1" Type="http://schemas.openxmlformats.org/officeDocument/2006/relationships/themeOverride" Target="../theme/themeOverride6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6.xlsx"/><Relationship Id="rId1" Type="http://schemas.openxmlformats.org/officeDocument/2006/relationships/themeOverride" Target="../theme/themeOverride7.xm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7.xlsx"/><Relationship Id="rId1" Type="http://schemas.openxmlformats.org/officeDocument/2006/relationships/themeOverride" Target="../theme/themeOverride8.xm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8.xlsx"/><Relationship Id="rId1" Type="http://schemas.openxmlformats.org/officeDocument/2006/relationships/themeOverride" Target="../theme/themeOverrid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6.1900940412935569E-2"/>
          <c:y val="2.0400923335237357E-2"/>
          <c:w val="0.91169162189452646"/>
          <c:h val="0.83031095486801643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General Fund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rgbClr val="000000"/>
                    </a:solidFill>
                    <a:latin typeface="Franklin Gothic Demi" panose="020B0703020102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2014-15</c:v>
                </c:pt>
                <c:pt idx="1">
                  <c:v>2015-16</c:v>
                </c:pt>
                <c:pt idx="2">
                  <c:v>2016-17</c:v>
                </c:pt>
                <c:pt idx="3">
                  <c:v>2017-18</c:v>
                </c:pt>
                <c:pt idx="4">
                  <c:v>2018-19</c:v>
                </c:pt>
                <c:pt idx="5">
                  <c:v>2019-20</c:v>
                </c:pt>
                <c:pt idx="6">
                  <c:v>2020-21</c:v>
                </c:pt>
                <c:pt idx="7">
                  <c:v>2021-22</c:v>
                </c:pt>
                <c:pt idx="8">
                  <c:v>2022-23</c:v>
                </c:pt>
                <c:pt idx="9">
                  <c:v>2023-24</c:v>
                </c:pt>
              </c:strCache>
            </c:strRef>
          </c:cat>
          <c:val>
            <c:numRef>
              <c:f>Sheet1!$B$2:$B$11</c:f>
              <c:numCache>
                <c:formatCode>_("$"* #,##0.0,,"M"_);_("$"* \(#,##0\);_("$"* "-"_);_(@_)</c:formatCode>
                <c:ptCount val="10"/>
                <c:pt idx="0">
                  <c:v>49812125</c:v>
                </c:pt>
                <c:pt idx="1">
                  <c:v>50670734</c:v>
                </c:pt>
                <c:pt idx="2">
                  <c:v>54590861</c:v>
                </c:pt>
                <c:pt idx="3">
                  <c:v>55631785</c:v>
                </c:pt>
                <c:pt idx="4">
                  <c:v>58848840</c:v>
                </c:pt>
                <c:pt idx="5">
                  <c:v>61226439</c:v>
                </c:pt>
                <c:pt idx="6">
                  <c:v>58261955</c:v>
                </c:pt>
                <c:pt idx="7">
                  <c:v>70551358</c:v>
                </c:pt>
                <c:pt idx="8">
                  <c:v>76616761</c:v>
                </c:pt>
                <c:pt idx="9">
                  <c:v>81831342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F9E-4FC1-A936-0B83B5114B9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CIP 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rgbClr val="000000"/>
                    </a:solidFill>
                    <a:latin typeface="Franklin Gothic Demi" panose="020B0703020102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2014-15</c:v>
                </c:pt>
                <c:pt idx="1">
                  <c:v>2015-16</c:v>
                </c:pt>
                <c:pt idx="2">
                  <c:v>2016-17</c:v>
                </c:pt>
                <c:pt idx="3">
                  <c:v>2017-18</c:v>
                </c:pt>
                <c:pt idx="4">
                  <c:v>2018-19</c:v>
                </c:pt>
                <c:pt idx="5">
                  <c:v>2019-20</c:v>
                </c:pt>
                <c:pt idx="6">
                  <c:v>2020-21</c:v>
                </c:pt>
                <c:pt idx="7">
                  <c:v>2021-22</c:v>
                </c:pt>
                <c:pt idx="8">
                  <c:v>2022-23</c:v>
                </c:pt>
                <c:pt idx="9">
                  <c:v>2023-24</c:v>
                </c:pt>
              </c:strCache>
            </c:strRef>
          </c:cat>
          <c:val>
            <c:numRef>
              <c:f>Sheet1!$C$2:$C$11</c:f>
              <c:numCache>
                <c:formatCode>_("$"* #,##0.0,,"M"_);_("$"* \(#,##0\);_("$"* "-"_);_(@_)</c:formatCode>
                <c:ptCount val="10"/>
                <c:pt idx="0">
                  <c:v>11534259</c:v>
                </c:pt>
                <c:pt idx="1">
                  <c:v>3890000</c:v>
                </c:pt>
                <c:pt idx="2">
                  <c:v>6290000</c:v>
                </c:pt>
                <c:pt idx="3">
                  <c:v>2990000</c:v>
                </c:pt>
                <c:pt idx="4">
                  <c:v>11010248</c:v>
                </c:pt>
                <c:pt idx="5">
                  <c:v>5991000</c:v>
                </c:pt>
                <c:pt idx="6">
                  <c:v>13740053</c:v>
                </c:pt>
                <c:pt idx="7">
                  <c:v>23131484</c:v>
                </c:pt>
                <c:pt idx="8">
                  <c:v>40504947</c:v>
                </c:pt>
                <c:pt idx="9">
                  <c:v>50894884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F9E-4FC1-A936-0B83B5114B9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GTrans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rgbClr val="000000"/>
                    </a:solidFill>
                    <a:latin typeface="Franklin Gothic Demi" panose="020B0703020102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2014-15</c:v>
                </c:pt>
                <c:pt idx="1">
                  <c:v>2015-16</c:v>
                </c:pt>
                <c:pt idx="2">
                  <c:v>2016-17</c:v>
                </c:pt>
                <c:pt idx="3">
                  <c:v>2017-18</c:v>
                </c:pt>
                <c:pt idx="4">
                  <c:v>2018-19</c:v>
                </c:pt>
                <c:pt idx="5">
                  <c:v>2019-20</c:v>
                </c:pt>
                <c:pt idx="6">
                  <c:v>2020-21</c:v>
                </c:pt>
                <c:pt idx="7">
                  <c:v>2021-22</c:v>
                </c:pt>
                <c:pt idx="8">
                  <c:v>2022-23</c:v>
                </c:pt>
                <c:pt idx="9">
                  <c:v>2023-24</c:v>
                </c:pt>
              </c:strCache>
            </c:strRef>
          </c:cat>
          <c:val>
            <c:numRef>
              <c:f>Sheet1!$D$2:$D$11</c:f>
              <c:numCache>
                <c:formatCode>_("$"* #,##0.0,,"M"_);_("$"* \(#,##0\);_("$"* "-"_);_(@_)</c:formatCode>
                <c:ptCount val="10"/>
                <c:pt idx="0">
                  <c:v>26561093</c:v>
                </c:pt>
                <c:pt idx="1">
                  <c:v>23800977</c:v>
                </c:pt>
                <c:pt idx="2">
                  <c:v>36074435</c:v>
                </c:pt>
                <c:pt idx="3">
                  <c:v>23496658</c:v>
                </c:pt>
                <c:pt idx="4">
                  <c:v>28814588</c:v>
                </c:pt>
                <c:pt idx="5">
                  <c:v>34019107</c:v>
                </c:pt>
                <c:pt idx="6">
                  <c:v>44692489</c:v>
                </c:pt>
                <c:pt idx="7">
                  <c:v>50995044</c:v>
                </c:pt>
                <c:pt idx="8">
                  <c:v>35437041</c:v>
                </c:pt>
                <c:pt idx="9">
                  <c:v>50068535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F9E-4FC1-A936-0B83B5114B9F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Other Funds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rgbClr val="000000"/>
                    </a:solidFill>
                    <a:latin typeface="Franklin Gothic Demi" panose="020B0703020102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2014-15</c:v>
                </c:pt>
                <c:pt idx="1">
                  <c:v>2015-16</c:v>
                </c:pt>
                <c:pt idx="2">
                  <c:v>2016-17</c:v>
                </c:pt>
                <c:pt idx="3">
                  <c:v>2017-18</c:v>
                </c:pt>
                <c:pt idx="4">
                  <c:v>2018-19</c:v>
                </c:pt>
                <c:pt idx="5">
                  <c:v>2019-20</c:v>
                </c:pt>
                <c:pt idx="6">
                  <c:v>2020-21</c:v>
                </c:pt>
                <c:pt idx="7">
                  <c:v>2021-22</c:v>
                </c:pt>
                <c:pt idx="8">
                  <c:v>2022-23</c:v>
                </c:pt>
                <c:pt idx="9">
                  <c:v>2023-24</c:v>
                </c:pt>
              </c:strCache>
            </c:strRef>
          </c:cat>
          <c:val>
            <c:numRef>
              <c:f>Sheet1!$E$2:$E$11</c:f>
              <c:numCache>
                <c:formatCode>_("$"* #,##0.0,,"M"_);_("$"* \(#,##0\);_("$"* "-"_);_(@_)</c:formatCode>
                <c:ptCount val="10"/>
                <c:pt idx="0">
                  <c:v>34029933.480000004</c:v>
                </c:pt>
                <c:pt idx="1">
                  <c:v>23391205</c:v>
                </c:pt>
                <c:pt idx="2">
                  <c:v>32264809</c:v>
                </c:pt>
                <c:pt idx="3">
                  <c:v>27657056</c:v>
                </c:pt>
                <c:pt idx="4">
                  <c:v>45257422</c:v>
                </c:pt>
                <c:pt idx="5">
                  <c:v>40599491</c:v>
                </c:pt>
                <c:pt idx="6">
                  <c:v>50410314</c:v>
                </c:pt>
                <c:pt idx="7">
                  <c:v>66779293</c:v>
                </c:pt>
                <c:pt idx="8">
                  <c:v>89598424</c:v>
                </c:pt>
                <c:pt idx="9">
                  <c:v>108386551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F9E-4FC1-A936-0B83B5114B9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018039160"/>
        <c:axId val="1018040800"/>
        <c:axId val="0"/>
      </c:bar3DChart>
      <c:catAx>
        <c:axId val="10180391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018040800"/>
        <c:crosses val="autoZero"/>
        <c:auto val="1"/>
        <c:lblAlgn val="ctr"/>
        <c:lblOffset val="100"/>
        <c:noMultiLvlLbl val="0"/>
      </c:catAx>
      <c:valAx>
        <c:axId val="10180408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(&quot;$&quot;* #,##0.0,,&quot;M&quot;_);_(&quot;$&quot;* \(#,##0\);_(&quot;$&quot;* &quot;-&quot;_);_(@_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0180391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baseline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dk1" tx1="lt1" bg2="dk2" tx2="lt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3366067694290388"/>
          <c:y val="0.13703857740854786"/>
          <c:w val="0.48978480331021795"/>
          <c:h val="0.7435090562363806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prst="angle"/>
              <a:bevelB/>
            </a:sp3d>
          </c:spPr>
          <c:explosion val="5"/>
          <c:dPt>
            <c:idx val="0"/>
            <c:bubble3D val="0"/>
            <c:spPr>
              <a:solidFill>
                <a:srgbClr val="00B05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  <a:bevelB/>
              </a:sp3d>
            </c:spPr>
            <c:extLst>
              <c:ext xmlns:c16="http://schemas.microsoft.com/office/drawing/2014/chart" uri="{C3380CC4-5D6E-409C-BE32-E72D297353CC}">
                <c16:uniqueId val="{00000001-26E9-42EA-B60C-A5D6D9A1738A}"/>
              </c:ext>
            </c:extLst>
          </c:dPt>
          <c:dPt>
            <c:idx val="1"/>
            <c:bubble3D val="0"/>
            <c:spPr>
              <a:solidFill>
                <a:schemeClr val="accent3">
                  <a:lumMod val="75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  <a:bevelB/>
              </a:sp3d>
            </c:spPr>
            <c:extLst>
              <c:ext xmlns:c16="http://schemas.microsoft.com/office/drawing/2014/chart" uri="{C3380CC4-5D6E-409C-BE32-E72D297353CC}">
                <c16:uniqueId val="{00000003-26E9-42EA-B60C-A5D6D9A1738A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  <a:bevelB/>
              </a:sp3d>
            </c:spPr>
            <c:extLst>
              <c:ext xmlns:c16="http://schemas.microsoft.com/office/drawing/2014/chart" uri="{C3380CC4-5D6E-409C-BE32-E72D297353CC}">
                <c16:uniqueId val="{00000005-26E9-42EA-B60C-A5D6D9A1738A}"/>
              </c:ext>
            </c:extLst>
          </c:dPt>
          <c:dPt>
            <c:idx val="4"/>
            <c:bubble3D val="0"/>
            <c:spPr>
              <a:solidFill>
                <a:srgbClr val="00B0F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  <a:bevelB/>
              </a:sp3d>
            </c:spPr>
            <c:extLst>
              <c:ext xmlns:c16="http://schemas.microsoft.com/office/drawing/2014/chart" uri="{C3380CC4-5D6E-409C-BE32-E72D297353CC}">
                <c16:uniqueId val="{00000009-26E9-42EA-B60C-A5D6D9A1738A}"/>
              </c:ext>
            </c:extLst>
          </c:dPt>
          <c:dLbls>
            <c:dLbl>
              <c:idx val="0"/>
              <c:layout>
                <c:manualLayout>
                  <c:x val="-0.31578068406734489"/>
                  <c:y val="-9.906112442910579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3200" b="1">
                      <a:solidFill>
                        <a:srgbClr val="000000"/>
                      </a:solidFill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2574038975683872"/>
                      <c:h val="0.1339636705771054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26E9-42EA-B60C-A5D6D9A1738A}"/>
                </c:ext>
              </c:extLst>
            </c:dLbl>
            <c:dLbl>
              <c:idx val="1"/>
              <c:layout>
                <c:manualLayout>
                  <c:x val="2.1770763926126611E-2"/>
                  <c:y val="-0.1543170968608568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3200" b="1">
                      <a:solidFill>
                        <a:srgbClr val="000000"/>
                      </a:solidFill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987647943706328"/>
                      <c:h val="0.1494393813102610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26E9-42EA-B60C-A5D6D9A1738A}"/>
                </c:ext>
              </c:extLst>
            </c:dLbl>
            <c:dLbl>
              <c:idx val="2"/>
              <c:layout>
                <c:manualLayout>
                  <c:x val="0.27641555374300519"/>
                  <c:y val="6.9522054728400104E-2"/>
                </c:manualLayout>
              </c:layout>
              <c:tx>
                <c:rich>
                  <a:bodyPr wrap="square" lIns="38100" tIns="19050" rIns="38100" bIns="19050" anchor="ctr">
                    <a:noAutofit/>
                  </a:bodyPr>
                  <a:lstStyle/>
                  <a:p>
                    <a:pPr>
                      <a:defRPr sz="3200" b="1">
                        <a:solidFill>
                          <a:srgbClr val="000000"/>
                        </a:solidFill>
                      </a:defRPr>
                    </a:pPr>
                    <a:r>
                      <a:rPr lang="en-US" sz="3200" baseline="0" dirty="0">
                        <a:solidFill>
                          <a:srgbClr val="000000"/>
                        </a:solidFill>
                      </a:rPr>
                      <a:t>Parking Compliance, </a:t>
                    </a:r>
                    <a:fld id="{4ACE5FDB-ABE2-4EDC-B922-12437DF085B8}" type="VALUE">
                      <a:rPr lang="en-US" sz="3200" baseline="0">
                        <a:solidFill>
                          <a:srgbClr val="000000"/>
                        </a:solidFill>
                      </a:rPr>
                      <a:pPr>
                        <a:defRPr sz="3200" b="1">
                          <a:solidFill>
                            <a:srgbClr val="000000"/>
                          </a:solidFill>
                        </a:defRPr>
                      </a:pPr>
                      <a:t>[VALUE]</a:t>
                    </a:fld>
                    <a:r>
                      <a:rPr lang="en-US" sz="3200" baseline="0" dirty="0">
                        <a:solidFill>
                          <a:srgbClr val="000000"/>
                        </a:solidFill>
                      </a:rPr>
                      <a:t>, </a:t>
                    </a:r>
                    <a:fld id="{E10E64CF-5129-439B-B468-4925774A32E5}" type="PERCENTAGE">
                      <a:rPr lang="en-US" sz="3200" baseline="0">
                        <a:solidFill>
                          <a:srgbClr val="000000"/>
                        </a:solidFill>
                      </a:rPr>
                      <a:pPr>
                        <a:defRPr sz="3200" b="1">
                          <a:solidFill>
                            <a:srgbClr val="000000"/>
                          </a:solidFill>
                        </a:defRPr>
                      </a:pPr>
                      <a:t>[PERCENTAGE]</a:t>
                    </a:fld>
                    <a:endParaRPr lang="en-US" sz="3200" baseline="0" dirty="0">
                      <a:solidFill>
                        <a:srgbClr val="000000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5471226561005104"/>
                      <c:h val="0.16435783155492176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26E9-42EA-B60C-A5D6D9A1738A}"/>
                </c:ext>
              </c:extLst>
            </c:dLbl>
            <c:dLbl>
              <c:idx val="3"/>
              <c:layout>
                <c:manualLayout>
                  <c:x val="0.21251367975864632"/>
                  <c:y val="-0.1148245784739874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3200" b="1">
                      <a:solidFill>
                        <a:srgbClr val="000000"/>
                      </a:solidFill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1148867160940519"/>
                      <c:h val="0.1663317076195002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26E9-42EA-B60C-A5D6D9A1738A}"/>
                </c:ext>
              </c:extLst>
            </c:dLbl>
            <c:dLbl>
              <c:idx val="4"/>
              <c:layout>
                <c:manualLayout>
                  <c:x val="4.2030690978675395E-8"/>
                  <c:y val="9.39995211288791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3200" b="1">
                      <a:solidFill>
                        <a:srgbClr val="000000"/>
                      </a:solidFill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9482971300301236"/>
                      <c:h val="0.17909000208954745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9-26E9-42EA-B60C-A5D6D9A1738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3200" b="1">
                    <a:solidFill>
                      <a:srgbClr val="000000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>
                  <a:solidFill>
                    <a:schemeClr val="bg1"/>
                  </a:solidFill>
                </a:ln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GJJIP</c:v>
                </c:pt>
                <c:pt idx="1">
                  <c:v>Transit Security</c:v>
                </c:pt>
                <c:pt idx="2">
                  <c:v>Parking Compliance</c:v>
                </c:pt>
                <c:pt idx="3">
                  <c:v>Police Operations</c:v>
                </c:pt>
                <c:pt idx="4">
                  <c:v>Police Support</c:v>
                </c:pt>
              </c:strCache>
            </c:strRef>
          </c:cat>
          <c:val>
            <c:numRef>
              <c:f>Sheet1!$B$2:$B$6</c:f>
              <c:numCache>
                <c:formatCode>"$"#0.#,,"M"</c:formatCode>
                <c:ptCount val="5"/>
                <c:pt idx="0">
                  <c:v>50000</c:v>
                </c:pt>
                <c:pt idx="1">
                  <c:v>306480</c:v>
                </c:pt>
                <c:pt idx="2" formatCode="&quot;$&quot;#0.0,,&quot;M&quot;">
                  <c:v>150100</c:v>
                </c:pt>
                <c:pt idx="3">
                  <c:v>23469923</c:v>
                </c:pt>
                <c:pt idx="4" formatCode="&quot;$&quot;#0.0,,&quot;M&quot;">
                  <c:v>10832685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26E9-42EA-B60C-A5D6D9A1738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16060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632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2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dk1" tx1="lt1" bg2="dk2" tx2="lt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3366067694290388"/>
          <c:y val="0.17044998401762051"/>
          <c:w val="0.47990346161699848"/>
          <c:h val="0.76078822928533396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prst="angle"/>
              <a:bevelB w="0" h="0"/>
            </a:sp3d>
          </c:spPr>
          <c:explosion val="5"/>
          <c:dPt>
            <c:idx val="0"/>
            <c:bubble3D val="0"/>
            <c:spPr>
              <a:solidFill>
                <a:srgbClr val="00B05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  <a:bevelB w="0" h="0"/>
              </a:sp3d>
            </c:spPr>
            <c:extLst>
              <c:ext xmlns:c16="http://schemas.microsoft.com/office/drawing/2014/chart" uri="{C3380CC4-5D6E-409C-BE32-E72D297353CC}">
                <c16:uniqueId val="{00000001-26E9-42EA-B60C-A5D6D9A1738A}"/>
              </c:ext>
            </c:extLst>
          </c:dPt>
          <c:dPt>
            <c:idx val="1"/>
            <c:bubble3D val="0"/>
            <c:spPr>
              <a:solidFill>
                <a:schemeClr val="accent3">
                  <a:lumMod val="75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  <a:bevelB w="0" h="0"/>
              </a:sp3d>
            </c:spPr>
            <c:extLst>
              <c:ext xmlns:c16="http://schemas.microsoft.com/office/drawing/2014/chart" uri="{C3380CC4-5D6E-409C-BE32-E72D297353CC}">
                <c16:uniqueId val="{00000003-26E9-42EA-B60C-A5D6D9A1738A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  <a:bevelB w="0" h="0"/>
              </a:sp3d>
            </c:spPr>
            <c:extLst>
              <c:ext xmlns:c16="http://schemas.microsoft.com/office/drawing/2014/chart" uri="{C3380CC4-5D6E-409C-BE32-E72D297353CC}">
                <c16:uniqueId val="{00000005-26E9-42EA-B60C-A5D6D9A1738A}"/>
              </c:ext>
            </c:extLst>
          </c:dPt>
          <c:dPt>
            <c:idx val="3"/>
            <c:bubble3D val="0"/>
            <c:spPr>
              <a:solidFill>
                <a:srgbClr val="00B0F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  <a:bevelB w="0" h="0"/>
              </a:sp3d>
            </c:spPr>
            <c:extLst>
              <c:ext xmlns:c16="http://schemas.microsoft.com/office/drawing/2014/chart" uri="{C3380CC4-5D6E-409C-BE32-E72D297353CC}">
                <c16:uniqueId val="{00000007-26E9-42EA-B60C-A5D6D9A1738A}"/>
              </c:ext>
            </c:extLst>
          </c:dPt>
          <c:dPt>
            <c:idx val="4"/>
            <c:bubble3D val="0"/>
            <c:spPr>
              <a:solidFill>
                <a:srgbClr val="FFFF0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  <a:bevelB w="0" h="0"/>
              </a:sp3d>
            </c:spPr>
            <c:extLst>
              <c:ext xmlns:c16="http://schemas.microsoft.com/office/drawing/2014/chart" uri="{C3380CC4-5D6E-409C-BE32-E72D297353CC}">
                <c16:uniqueId val="{00000009-26E9-42EA-B60C-A5D6D9A1738A}"/>
              </c:ext>
            </c:extLst>
          </c:dPt>
          <c:dLbls>
            <c:dLbl>
              <c:idx val="0"/>
              <c:layout>
                <c:manualLayout>
                  <c:x val="-3.6990672774688482E-2"/>
                  <c:y val="-0.1614265985984956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3200" b="1">
                      <a:solidFill>
                        <a:srgbClr val="000000"/>
                      </a:solidFill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5741563085757927"/>
                      <c:h val="0.1995778090694216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26E9-42EA-B60C-A5D6D9A1738A}"/>
                </c:ext>
              </c:extLst>
            </c:dLbl>
            <c:dLbl>
              <c:idx val="1"/>
              <c:layout>
                <c:manualLayout>
                  <c:x val="0.17434253168515215"/>
                  <c:y val="0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3200" b="1">
                      <a:solidFill>
                        <a:srgbClr val="000000"/>
                      </a:solidFill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6636382369108091"/>
                      <c:h val="0.1868266283680586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26E9-42EA-B60C-A5D6D9A1738A}"/>
                </c:ext>
              </c:extLst>
            </c:dLbl>
            <c:dLbl>
              <c:idx val="2"/>
              <c:layout>
                <c:manualLayout>
                  <c:x val="-3.3110990790670734E-4"/>
                  <c:y val="-3.127522642525147E-3"/>
                </c:manualLayout>
              </c:layout>
              <c:tx>
                <c:rich>
                  <a:bodyPr wrap="square" lIns="38100" tIns="19050" rIns="38100" bIns="19050" anchor="ctr">
                    <a:noAutofit/>
                  </a:bodyPr>
                  <a:lstStyle/>
                  <a:p>
                    <a:pPr>
                      <a:defRPr sz="3200" b="1">
                        <a:solidFill>
                          <a:srgbClr val="000000"/>
                        </a:solidFill>
                      </a:defRPr>
                    </a:pPr>
                    <a:r>
                      <a:rPr lang="en-US" sz="3200" baseline="0" dirty="0">
                        <a:solidFill>
                          <a:srgbClr val="000000"/>
                        </a:solidFill>
                      </a:rPr>
                      <a:t>Debt Service, </a:t>
                    </a:r>
                    <a:fld id="{4ACE5FDB-ABE2-4EDC-B922-12437DF085B8}" type="VALUE">
                      <a:rPr lang="en-US" sz="3200" baseline="0">
                        <a:solidFill>
                          <a:srgbClr val="000000"/>
                        </a:solidFill>
                      </a:rPr>
                      <a:pPr>
                        <a:defRPr sz="3200" b="1">
                          <a:solidFill>
                            <a:srgbClr val="000000"/>
                          </a:solidFill>
                        </a:defRPr>
                      </a:pPr>
                      <a:t>[VALUE]</a:t>
                    </a:fld>
                    <a:r>
                      <a:rPr lang="en-US" sz="3200" baseline="0" dirty="0">
                        <a:solidFill>
                          <a:srgbClr val="000000"/>
                        </a:solidFill>
                      </a:rPr>
                      <a:t>, </a:t>
                    </a:r>
                    <a:fld id="{E10E64CF-5129-439B-B468-4925774A32E5}" type="PERCENTAGE">
                      <a:rPr lang="en-US" sz="3200" baseline="0">
                        <a:solidFill>
                          <a:srgbClr val="000000"/>
                        </a:solidFill>
                      </a:rPr>
                      <a:pPr>
                        <a:defRPr sz="3200" b="1">
                          <a:solidFill>
                            <a:srgbClr val="000000"/>
                          </a:solidFill>
                        </a:defRPr>
                      </a:pPr>
                      <a:t>[PERCENTAGE]</a:t>
                    </a:fld>
                    <a:endParaRPr lang="en-US" sz="3200" baseline="0" dirty="0">
                      <a:solidFill>
                        <a:srgbClr val="000000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137516166171349"/>
                      <c:h val="0.2198659499468321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26E9-42EA-B60C-A5D6D9A1738A}"/>
                </c:ext>
              </c:extLst>
            </c:dLbl>
            <c:dLbl>
              <c:idx val="3"/>
              <c:layout>
                <c:manualLayout>
                  <c:x val="9.8641703739506996E-4"/>
                  <c:y val="-4.88772686236585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3200" b="1">
                      <a:solidFill>
                        <a:srgbClr val="000000"/>
                      </a:solidFill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0359594059097567"/>
                      <c:h val="0.2371451431543454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26E9-42EA-B60C-A5D6D9A1738A}"/>
                </c:ext>
              </c:extLst>
            </c:dLbl>
            <c:dLbl>
              <c:idx val="4"/>
              <c:layout>
                <c:manualLayout>
                  <c:x val="3.7977424169171589E-2"/>
                  <c:y val="-0.13618861852691033"/>
                </c:manualLayout>
              </c:layout>
              <c:tx>
                <c:rich>
                  <a:bodyPr wrap="square" lIns="38100" tIns="19050" rIns="38100" bIns="19050" anchor="ctr">
                    <a:noAutofit/>
                  </a:bodyPr>
                  <a:lstStyle/>
                  <a:p>
                    <a:pPr>
                      <a:defRPr sz="3200" b="1">
                        <a:solidFill>
                          <a:srgbClr val="000000"/>
                        </a:solidFill>
                      </a:defRPr>
                    </a:pPr>
                    <a:fld id="{28F5A3FD-2D94-418F-86BB-719BB1395A80}" type="CATEGORYNAME">
                      <a:rPr lang="en-US" sz="3200">
                        <a:solidFill>
                          <a:srgbClr val="000000"/>
                        </a:solidFill>
                      </a:rPr>
                      <a:pPr>
                        <a:defRPr sz="3200" b="1">
                          <a:solidFill>
                            <a:srgbClr val="000000"/>
                          </a:solidFill>
                        </a:defRPr>
                      </a:pPr>
                      <a:t>[CATEGORY NAME]</a:t>
                    </a:fld>
                    <a:r>
                      <a:rPr lang="en-US" sz="3200" baseline="0" dirty="0">
                        <a:solidFill>
                          <a:srgbClr val="000000"/>
                        </a:solidFill>
                      </a:rPr>
                      <a:t>, $1.1M, </a:t>
                    </a:r>
                    <a:fld id="{775D55A7-F16C-4E97-A29B-5C1A4197110C}" type="PERCENTAGE">
                      <a:rPr lang="en-US" sz="3200" baseline="0">
                        <a:solidFill>
                          <a:srgbClr val="000000"/>
                        </a:solidFill>
                      </a:rPr>
                      <a:pPr>
                        <a:defRPr sz="3200" b="1">
                          <a:solidFill>
                            <a:srgbClr val="000000"/>
                          </a:solidFill>
                        </a:defRPr>
                      </a:pPr>
                      <a:t>[PERCENTAGE]</a:t>
                    </a:fld>
                    <a:endParaRPr lang="en-US" sz="3200" baseline="0" dirty="0">
                      <a:solidFill>
                        <a:srgbClr val="000000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8132845230568729"/>
                      <c:h val="9.911430729320593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26E9-42EA-B60C-A5D6D9A1738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3200" b="1">
                    <a:solidFill>
                      <a:srgbClr val="000000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>
                  <a:solidFill>
                    <a:schemeClr val="bg1"/>
                  </a:solidFill>
                </a:ln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Fire Protection Services</c:v>
                </c:pt>
                <c:pt idx="1">
                  <c:v>RCC &amp; Public Safety</c:v>
                </c:pt>
                <c:pt idx="2">
                  <c:v>Debt Service</c:v>
                </c:pt>
                <c:pt idx="3">
                  <c:v>Deferred Maint, ISF &amp; Transfers</c:v>
                </c:pt>
              </c:strCache>
            </c:strRef>
          </c:cat>
          <c:val>
            <c:numRef>
              <c:f>Sheet1!$B$2:$B$5</c:f>
              <c:numCache>
                <c:formatCode>"$"#0.#,,"M"</c:formatCode>
                <c:ptCount val="4"/>
                <c:pt idx="0">
                  <c:v>11041285</c:v>
                </c:pt>
                <c:pt idx="1">
                  <c:v>3599229</c:v>
                </c:pt>
                <c:pt idx="2" formatCode="&quot;$&quot;#0.0,,&quot;M&quot;">
                  <c:v>2955128</c:v>
                </c:pt>
                <c:pt idx="3" formatCode="&quot;$&quot;#0.0,,&quot;M&quot;">
                  <c:v>8612543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26E9-42EA-B60C-A5D6D9A1738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16060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632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2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dk1" tx1="lt1" bg2="dk2" tx2="lt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3366067694290388"/>
          <c:y val="0.13703857740854786"/>
          <c:w val="0.48978480331021795"/>
          <c:h val="0.7435090562363806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prst="angle"/>
              <a:bevelB w="0" h="0"/>
            </a:sp3d>
          </c:spPr>
          <c:explosion val="5"/>
          <c:dPt>
            <c:idx val="0"/>
            <c:bubble3D val="0"/>
            <c:spPr>
              <a:solidFill>
                <a:srgbClr val="00B05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  <a:bevelB w="0" h="0"/>
              </a:sp3d>
            </c:spPr>
            <c:extLst>
              <c:ext xmlns:c16="http://schemas.microsoft.com/office/drawing/2014/chart" uri="{C3380CC4-5D6E-409C-BE32-E72D297353CC}">
                <c16:uniqueId val="{00000001-F282-49BF-A02B-6805DC3DFF8F}"/>
              </c:ext>
            </c:extLst>
          </c:dPt>
          <c:dPt>
            <c:idx val="1"/>
            <c:bubble3D val="0"/>
            <c:spPr>
              <a:solidFill>
                <a:schemeClr val="accent3">
                  <a:lumMod val="75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  <a:bevelB w="0" h="0"/>
              </a:sp3d>
            </c:spPr>
            <c:extLst>
              <c:ext xmlns:c16="http://schemas.microsoft.com/office/drawing/2014/chart" uri="{C3380CC4-5D6E-409C-BE32-E72D297353CC}">
                <c16:uniqueId val="{00000003-F282-49BF-A02B-6805DC3DFF8F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  <a:bevelB w="0" h="0"/>
              </a:sp3d>
            </c:spPr>
            <c:extLst>
              <c:ext xmlns:c16="http://schemas.microsoft.com/office/drawing/2014/chart" uri="{C3380CC4-5D6E-409C-BE32-E72D297353CC}">
                <c16:uniqueId val="{00000005-F282-49BF-A02B-6805DC3DFF8F}"/>
              </c:ext>
            </c:extLst>
          </c:dPt>
          <c:dPt>
            <c:idx val="3"/>
            <c:bubble3D val="0"/>
            <c:spPr>
              <a:solidFill>
                <a:srgbClr val="00B0F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  <a:bevelB w="0" h="0"/>
              </a:sp3d>
            </c:spPr>
            <c:extLst>
              <c:ext xmlns:c16="http://schemas.microsoft.com/office/drawing/2014/chart" uri="{C3380CC4-5D6E-409C-BE32-E72D297353CC}">
                <c16:uniqueId val="{00000007-F282-49BF-A02B-6805DC3DFF8F}"/>
              </c:ext>
            </c:extLst>
          </c:dPt>
          <c:dPt>
            <c:idx val="4"/>
            <c:bubble3D val="0"/>
            <c:spPr>
              <a:solidFill>
                <a:srgbClr val="FFFF0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  <a:bevelB w="0" h="0"/>
              </a:sp3d>
            </c:spPr>
            <c:extLst>
              <c:ext xmlns:c16="http://schemas.microsoft.com/office/drawing/2014/chart" uri="{C3380CC4-5D6E-409C-BE32-E72D297353CC}">
                <c16:uniqueId val="{00000009-F282-49BF-A02B-6805DC3DFF8F}"/>
              </c:ext>
            </c:extLst>
          </c:dPt>
          <c:dLbls>
            <c:dLbl>
              <c:idx val="0"/>
              <c:layout>
                <c:manualLayout>
                  <c:x val="0.14347684443230987"/>
                  <c:y val="0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3200" b="1">
                      <a:solidFill>
                        <a:srgbClr val="000000"/>
                      </a:solidFill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7290002942046226"/>
                      <c:h val="0.1686646528940232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F282-49BF-A02B-6805DC3DFF8F}"/>
                </c:ext>
              </c:extLst>
            </c:dLbl>
            <c:dLbl>
              <c:idx val="1"/>
              <c:layout>
                <c:manualLayout>
                  <c:x val="0.11393319815551096"/>
                  <c:y val="0.128870039908059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3200" b="1">
                      <a:solidFill>
                        <a:srgbClr val="000000"/>
                      </a:solidFill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76998984275557"/>
                      <c:h val="0.181422947364070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F282-49BF-A02B-6805DC3DFF8F}"/>
                </c:ext>
              </c:extLst>
            </c:dLbl>
            <c:dLbl>
              <c:idx val="2"/>
              <c:layout>
                <c:manualLayout>
                  <c:x val="1.954465973231161E-2"/>
                  <c:y val="0.1330507134311976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3200" b="1">
                      <a:solidFill>
                        <a:srgbClr val="000000"/>
                      </a:solidFill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7575755799574803"/>
                      <c:h val="0.1668420393983021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F282-49BF-A02B-6805DC3DFF8F}"/>
                </c:ext>
              </c:extLst>
            </c:dLbl>
            <c:dLbl>
              <c:idx val="3"/>
              <c:layout>
                <c:manualLayout>
                  <c:x val="0.19090211910522459"/>
                  <c:y val="7.6549766820282847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2350700607846417"/>
                      <c:h val="0.1923586283383964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F282-49BF-A02B-6805DC3DFF8F}"/>
                </c:ext>
              </c:extLst>
            </c:dLbl>
            <c:dLbl>
              <c:idx val="4"/>
              <c:layout>
                <c:manualLayout>
                  <c:x val="-0.21071266910148093"/>
                  <c:y val="-7.2904539828840802E-3"/>
                </c:manualLayout>
              </c:layout>
              <c:tx>
                <c:rich>
                  <a:bodyPr wrap="square" lIns="38100" tIns="19050" rIns="38100" bIns="19050" anchor="ctr">
                    <a:noAutofit/>
                  </a:bodyPr>
                  <a:lstStyle/>
                  <a:p>
                    <a:pPr>
                      <a:defRPr sz="3200" b="1">
                        <a:solidFill>
                          <a:srgbClr val="000000"/>
                        </a:solidFill>
                      </a:defRPr>
                    </a:pPr>
                    <a:fld id="{00B41362-5972-4D60-99F7-4A116F964081}" type="CATEGORYNAME">
                      <a:rPr lang="en-US"/>
                      <a:pPr>
                        <a:defRPr sz="3200" b="1">
                          <a:solidFill>
                            <a:srgbClr val="000000"/>
                          </a:solidFill>
                        </a:defRPr>
                      </a:pPr>
                      <a:t>[CATEGORY NAME]</a:t>
                    </a:fld>
                    <a:r>
                      <a:rPr lang="en-US" baseline="0"/>
                      <a:t>, $3.3M, </a:t>
                    </a:r>
                    <a:fld id="{0AC1B6F6-C494-4E8D-A441-11B9D70FC99E}" type="PERCENTAGE">
                      <a:rPr lang="en-US" baseline="0"/>
                      <a:pPr>
                        <a:defRPr sz="3200" b="1">
                          <a:solidFill>
                            <a:srgbClr val="000000"/>
                          </a:solidFill>
                        </a:defRPr>
                      </a:pPr>
                      <a:t>[PERCENTAGE]</a:t>
                    </a:fld>
                    <a:endParaRPr lang="en-US" baseline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1197488445472688"/>
                      <c:h val="0.16997693461094235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F282-49BF-A02B-6805DC3DFF8F}"/>
                </c:ext>
              </c:extLst>
            </c:dLbl>
            <c:dLbl>
              <c:idx val="5"/>
              <c:layout>
                <c:manualLayout>
                  <c:x val="1.2006422585234256E-3"/>
                  <c:y val="-8.0194993811724888E-2"/>
                </c:manualLayout>
              </c:layout>
              <c:tx>
                <c:rich>
                  <a:bodyPr/>
                  <a:lstStyle/>
                  <a:p>
                    <a:fld id="{A464BF7F-2FBE-416D-95C1-AC2642B8EE94}" type="CATEGORYNAME">
                      <a:rPr lang="en-US" sz="3200"/>
                      <a:pPr/>
                      <a:t>[CATEGORY NAME]</a:t>
                    </a:fld>
                    <a:r>
                      <a:rPr lang="en-US" sz="3200" baseline="0"/>
                      <a:t>, $21.2, </a:t>
                    </a:r>
                    <a:fld id="{C8C2F1FF-0083-402C-969F-78DB3FDDE2C8}" type="PERCENTAGE">
                      <a:rPr lang="en-US" sz="3200" baseline="0"/>
                      <a:pPr/>
                      <a:t>[PERCENTAGE]</a:t>
                    </a:fld>
                    <a:endParaRPr lang="en-US" sz="3200" baseline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694809973309817"/>
                      <c:h val="0.21906910087462486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B-F282-49BF-A02B-6805DC3DFF8F}"/>
                </c:ext>
              </c:extLst>
            </c:dLbl>
            <c:dLbl>
              <c:idx val="6"/>
              <c:layout>
                <c:manualLayout>
                  <c:x val="-0.2287223502487126"/>
                  <c:y val="-0.11973207294587154"/>
                </c:manualLayout>
              </c:layout>
              <c:tx>
                <c:rich>
                  <a:bodyPr wrap="square" lIns="38100" tIns="19050" rIns="38100" bIns="19050" anchor="ctr">
                    <a:noAutofit/>
                  </a:bodyPr>
                  <a:lstStyle/>
                  <a:p>
                    <a:pPr>
                      <a:defRPr sz="3200" b="1">
                        <a:solidFill>
                          <a:srgbClr val="000000"/>
                        </a:solidFill>
                      </a:defRPr>
                    </a:pPr>
                    <a:fld id="{2125CD1C-824B-4A38-8C19-2303CEE2C0F5}" type="CATEGORYNAME">
                      <a:rPr lang="en-US"/>
                      <a:pPr>
                        <a:defRPr sz="3200" b="1">
                          <a:solidFill>
                            <a:srgbClr val="000000"/>
                          </a:solidFill>
                        </a:defRPr>
                      </a:pPr>
                      <a:t>[CATEGORY NAME]</a:t>
                    </a:fld>
                    <a:r>
                      <a:rPr lang="en-US" baseline="0" dirty="0"/>
                      <a:t>, $2.4M, </a:t>
                    </a:r>
                    <a:fld id="{B0DBD408-88E8-4412-B81E-6AD410B69B57}" type="PERCENTAGE">
                      <a:rPr lang="en-US" baseline="0"/>
                      <a:pPr>
                        <a:defRPr sz="3200" b="1">
                          <a:solidFill>
                            <a:srgbClr val="000000"/>
                          </a:solidFill>
                        </a:defRPr>
                      </a:pPr>
                      <a:t>[PERCENTAGE]</a:t>
                    </a:fld>
                    <a:endParaRPr lang="en-US" baseline="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4299352447305981"/>
                      <c:h val="0.1868907878512334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C-F282-49BF-A02B-6805DC3DFF8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3200" b="1">
                    <a:solidFill>
                      <a:srgbClr val="000000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>
                  <a:solidFill>
                    <a:schemeClr val="bg1"/>
                  </a:solidFill>
                </a:ln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Sheet1!$A$2:$A$8</c:f>
              <c:strCache>
                <c:ptCount val="7"/>
                <c:pt idx="0">
                  <c:v>Facility Maint</c:v>
                </c:pt>
                <c:pt idx="1">
                  <c:v>Administration</c:v>
                </c:pt>
                <c:pt idx="2">
                  <c:v>Special Transit</c:v>
                </c:pt>
                <c:pt idx="3">
                  <c:v>Transportation</c:v>
                </c:pt>
                <c:pt idx="4">
                  <c:v>Equipment Maint</c:v>
                </c:pt>
                <c:pt idx="5">
                  <c:v>Capital Outlay</c:v>
                </c:pt>
                <c:pt idx="6">
                  <c:v>Charges &amp; Transfers</c:v>
                </c:pt>
              </c:strCache>
            </c:strRef>
          </c:cat>
          <c:val>
            <c:numRef>
              <c:f>Sheet1!$B$2:$B$8</c:f>
              <c:numCache>
                <c:formatCode>"$"#0.#,,"M"</c:formatCode>
                <c:ptCount val="7"/>
                <c:pt idx="0">
                  <c:v>1675034</c:v>
                </c:pt>
                <c:pt idx="1">
                  <c:v>5933183</c:v>
                </c:pt>
                <c:pt idx="2" formatCode="&quot;$&quot;#0.0,,&quot;M&quot;">
                  <c:v>1453529</c:v>
                </c:pt>
                <c:pt idx="3" formatCode="&quot;$&quot;#0.0,,&quot;M&quot;">
                  <c:v>14049698</c:v>
                </c:pt>
                <c:pt idx="4" formatCode="_(* #,##0_);_(* \(#,##0\);_(* &quot;-&quot;??_);_(@_)">
                  <c:v>3329170</c:v>
                </c:pt>
                <c:pt idx="5" formatCode="_(* #,##0_);_(* \(#,##0\);_(* &quot;-&quot;??_);_(@_)">
                  <c:v>21192575</c:v>
                </c:pt>
                <c:pt idx="6" formatCode="_(* #,##0_);_(* \(#,##0\);_(* &quot;-&quot;??_);_(@_)">
                  <c:v>2435346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F282-49BF-A02B-6805DC3DFF8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16060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632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2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6126303657417088"/>
          <c:y val="9.9859119597491525E-2"/>
          <c:w val="0.63198667420581289"/>
          <c:h val="0.80138764219156589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prst="angle"/>
              <a:bevelB/>
            </a:sp3d>
          </c:spPr>
          <c:explosion val="5"/>
          <c:dPt>
            <c:idx val="0"/>
            <c:bubble3D val="0"/>
            <c:spPr>
              <a:solidFill>
                <a:srgbClr val="0070C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  <a:bevelB w="0" h="0"/>
              </a:sp3d>
            </c:spPr>
            <c:extLst>
              <c:ext xmlns:c16="http://schemas.microsoft.com/office/drawing/2014/chart" uri="{C3380CC4-5D6E-409C-BE32-E72D297353CC}">
                <c16:uniqueId val="{00000001-7924-424E-9664-7B90C457FCF0}"/>
              </c:ext>
            </c:extLst>
          </c:dPt>
          <c:dPt>
            <c:idx val="2"/>
            <c:bubble3D val="0"/>
            <c:spPr>
              <a:solidFill>
                <a:srgbClr val="7CCA62">
                  <a:lumMod val="75000"/>
                </a:srgb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  <a:bevelB/>
              </a:sp3d>
            </c:spPr>
            <c:extLst>
              <c:ext xmlns:c16="http://schemas.microsoft.com/office/drawing/2014/chart" uri="{C3380CC4-5D6E-409C-BE32-E72D297353CC}">
                <c16:uniqueId val="{00000003-7924-424E-9664-7B90C457FCF0}"/>
              </c:ext>
            </c:extLst>
          </c:dPt>
          <c:dPt>
            <c:idx val="3"/>
            <c:bubble3D val="0"/>
            <c:spPr>
              <a:solidFill>
                <a:schemeClr val="accent3">
                  <a:lumMod val="75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  <a:bevelB/>
              </a:sp3d>
            </c:spPr>
            <c:extLst>
              <c:ext xmlns:c16="http://schemas.microsoft.com/office/drawing/2014/chart" uri="{C3380CC4-5D6E-409C-BE32-E72D297353CC}">
                <c16:uniqueId val="{00000005-7924-424E-9664-7B90C457FCF0}"/>
              </c:ext>
            </c:extLst>
          </c:dPt>
          <c:dLbls>
            <c:dLbl>
              <c:idx val="0"/>
              <c:layout>
                <c:manualLayout>
                  <c:x val="0"/>
                  <c:y val="-0.19412369897992252"/>
                </c:manualLayout>
              </c:layout>
              <c:tx>
                <c:rich>
                  <a:bodyPr/>
                  <a:lstStyle/>
                  <a:p>
                    <a:fld id="{1944533D-B25A-4CAB-A610-140A4583AB4A}" type="CATEGORYNAME">
                      <a:rPr lang="en-US" sz="3200"/>
                      <a:pPr/>
                      <a:t>[CATEGORY NAME]</a:t>
                    </a:fld>
                    <a:r>
                      <a:rPr lang="en-US" sz="3200" baseline="0" dirty="0"/>
                      <a:t>, $26.2M, 52%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1440880437362972"/>
                      <c:h val="0.2791799591726997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7924-424E-9664-7B90C457FCF0}"/>
                </c:ext>
              </c:extLst>
            </c:dLbl>
            <c:dLbl>
              <c:idx val="1"/>
              <c:layout>
                <c:manualLayout>
                  <c:x val="0.15488280408014163"/>
                  <c:y val="-4.7447537945068761E-3"/>
                </c:manualLayout>
              </c:layout>
              <c:tx>
                <c:rich>
                  <a:bodyPr/>
                  <a:lstStyle/>
                  <a:p>
                    <a:fld id="{29C1BF22-370C-43DF-BB67-CBD64C7077D2}" type="CATEGORYNAME">
                      <a:rPr lang="en-US" dirty="0"/>
                      <a:pPr/>
                      <a:t>[CATEGORY NAME]</a:t>
                    </a:fld>
                    <a:r>
                      <a:rPr lang="en-US" baseline="0" dirty="0"/>
                      <a:t>, </a:t>
                    </a:r>
                    <a:fld id="{45B89DC6-B280-49C0-AAE7-A74BBEB84788}" type="VALUE">
                      <a:rPr lang="en-US" baseline="0" dirty="0"/>
                      <a:pPr/>
                      <a:t>[VALUE]</a:t>
                    </a:fld>
                    <a:r>
                      <a:rPr lang="en-US" baseline="0" dirty="0"/>
                      <a:t>, 3%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50819575422644969"/>
                      <c:h val="0.12618161138546488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8-7924-424E-9664-7B90C457FCF0}"/>
                </c:ext>
              </c:extLst>
            </c:dLbl>
            <c:dLbl>
              <c:idx val="2"/>
              <c:layout>
                <c:manualLayout>
                  <c:x val="-1.4918216409054857E-2"/>
                  <c:y val="-5.2339162810592213E-2"/>
                </c:manualLayout>
              </c:layout>
              <c:tx>
                <c:rich>
                  <a:bodyPr/>
                  <a:lstStyle/>
                  <a:p>
                    <a:fld id="{F3DF1F09-54A6-4B94-B8D9-65C8E48D57E4}" type="CATEGORYNAME">
                      <a:rPr lang="en-US"/>
                      <a:pPr/>
                      <a:t>[CATEGORY NAME]</a:t>
                    </a:fld>
                    <a:r>
                      <a:rPr lang="en-US" dirty="0"/>
                      <a:t>, </a:t>
                    </a:r>
                    <a:fld id="{2EF064C6-AFA4-4DB3-8C4C-528E970DA5E6}" type="VALUE">
                      <a:rPr lang="en-US"/>
                      <a:pPr/>
                      <a:t>[VALUE]</a:t>
                    </a:fld>
                    <a:r>
                      <a:rPr lang="en-US" dirty="0"/>
                      <a:t>, 44%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6286776523227418"/>
                      <c:h val="0.26325566097652653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7924-424E-9664-7B90C457FCF0}"/>
                </c:ext>
              </c:extLst>
            </c:dLbl>
            <c:dLbl>
              <c:idx val="3"/>
              <c:layout>
                <c:manualLayout>
                  <c:x val="1.9979254414392838E-2"/>
                  <c:y val="-4.1527977602364215E-2"/>
                </c:manualLayout>
              </c:layout>
              <c:tx>
                <c:rich>
                  <a:bodyPr/>
                  <a:lstStyle/>
                  <a:p>
                    <a:fld id="{0BC24806-63DF-4808-B2FD-3FAEE515A741}" type="CATEGORYNAME">
                      <a:rPr lang="en-US"/>
                      <a:pPr/>
                      <a:t>[CATEGORY NAME]</a:t>
                    </a:fld>
                    <a:r>
                      <a:rPr lang="en-US" baseline="0" dirty="0"/>
                      <a:t>, $0.4M, 1%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4357066469824363"/>
                      <c:h val="0.12238305401096548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7924-424E-9664-7B90C457FCF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3200"/>
                </a:pPr>
                <a:endParaRPr lang="en-US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Operating Grant Revenue</c:v>
                </c:pt>
                <c:pt idx="1">
                  <c:v>Fare Revenue</c:v>
                </c:pt>
                <c:pt idx="2">
                  <c:v>Capital Grant Revenue</c:v>
                </c:pt>
                <c:pt idx="3">
                  <c:v>Other Revenue</c:v>
                </c:pt>
              </c:strCache>
            </c:strRef>
          </c:cat>
          <c:val>
            <c:numRef>
              <c:f>Sheet1!$B$2:$B$5</c:f>
              <c:numCache>
                <c:formatCode>"$"#.#,,"M"</c:formatCode>
                <c:ptCount val="4"/>
                <c:pt idx="0">
                  <c:v>26227784</c:v>
                </c:pt>
                <c:pt idx="1">
                  <c:v>1290676</c:v>
                </c:pt>
                <c:pt idx="2">
                  <c:v>22122575</c:v>
                </c:pt>
                <c:pt idx="3">
                  <c:v>427500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7924-424E-9664-7B90C457FCF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5247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2800" b="1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2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dk1" tx1="lt1" bg2="dk2" tx2="lt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1009769472675902"/>
          <c:y val="9.8889525919701293E-2"/>
          <c:w val="0.53437633668496098"/>
          <c:h val="0.7393658906728355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Rev</c:v>
                </c:pt>
              </c:strCache>
            </c:strRef>
          </c:tx>
          <c:spPr>
            <a:scene3d>
              <a:camera prst="orthographicFront"/>
              <a:lightRig rig="threePt" dir="tl"/>
            </a:scene3d>
            <a:sp3d prstMaterial="plastic">
              <a:bevelT prst="angle"/>
            </a:sp3d>
          </c:spPr>
          <c:explosion val="5"/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tint val="98000"/>
                      <a:lumMod val="114000"/>
                    </a:schemeClr>
                  </a:gs>
                  <a:gs pos="100000">
                    <a:schemeClr val="accent1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1-FCB5-4097-995D-4BC4E6F3A182}"/>
              </c:ext>
            </c:extLst>
          </c:dPt>
          <c:dPt>
            <c:idx val="1"/>
            <c:bubble3D val="0"/>
            <c:spPr>
              <a:solidFill>
                <a:srgbClr val="FFC000"/>
              </a:soli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3-FCB5-4097-995D-4BC4E6F3A182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tint val="98000"/>
                      <a:lumMod val="114000"/>
                    </a:schemeClr>
                  </a:gs>
                  <a:gs pos="100000">
                    <a:schemeClr val="accent3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5-FCB5-4097-995D-4BC4E6F3A182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tint val="98000"/>
                      <a:lumMod val="114000"/>
                    </a:schemeClr>
                  </a:gs>
                  <a:gs pos="100000">
                    <a:schemeClr val="accent4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7-FCB5-4097-995D-4BC4E6F3A182}"/>
              </c:ext>
            </c:extLst>
          </c:dPt>
          <c:dPt>
            <c:idx val="4"/>
            <c:bubble3D val="0"/>
            <c:spPr>
              <a:gradFill rotWithShape="1">
                <a:gsLst>
                  <a:gs pos="0">
                    <a:schemeClr val="accent5">
                      <a:tint val="98000"/>
                      <a:lumMod val="114000"/>
                    </a:schemeClr>
                  </a:gs>
                  <a:gs pos="100000">
                    <a:schemeClr val="accent5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9-FCB5-4097-995D-4BC4E6F3A182}"/>
              </c:ext>
            </c:extLst>
          </c:dPt>
          <c:dPt>
            <c:idx val="5"/>
            <c:bubble3D val="0"/>
            <c:spPr>
              <a:solidFill>
                <a:schemeClr val="accent1">
                  <a:lumMod val="50000"/>
                </a:schemeClr>
              </a:soli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B-FCB5-4097-995D-4BC4E6F3A182}"/>
              </c:ext>
            </c:extLst>
          </c:dPt>
          <c:dPt>
            <c:idx val="6"/>
            <c:bubble3D val="0"/>
            <c:spPr>
              <a:solidFill>
                <a:srgbClr val="00B050"/>
              </a:soli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D-FCB5-4097-995D-4BC4E6F3A182}"/>
              </c:ext>
            </c:extLst>
          </c:dPt>
          <c:dLbls>
            <c:dLbl>
              <c:idx val="0"/>
              <c:layout>
                <c:manualLayout>
                  <c:x val="-2.3283101704426996E-2"/>
                  <c:y val="5.0466225754905454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888848481242521"/>
                      <c:h val="0.2333536866659656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FCB5-4097-995D-4BC4E6F3A182}"/>
                </c:ext>
              </c:extLst>
            </c:dLbl>
            <c:dLbl>
              <c:idx val="1"/>
              <c:layout>
                <c:manualLayout>
                  <c:x val="4.2282520684296401E-2"/>
                  <c:y val="-0.12845449589753555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728459402154367"/>
                      <c:h val="0.2904448501725406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FCB5-4097-995D-4BC4E6F3A182}"/>
                </c:ext>
              </c:extLst>
            </c:dLbl>
            <c:dLbl>
              <c:idx val="2"/>
              <c:layout>
                <c:manualLayout>
                  <c:x val="3.20528913508226E-2"/>
                  <c:y val="-1.32326555878324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8527066410944951"/>
                      <c:h val="0.222473798085075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FCB5-4097-995D-4BC4E6F3A182}"/>
                </c:ext>
              </c:extLst>
            </c:dLbl>
            <c:dLbl>
              <c:idx val="3"/>
              <c:layout>
                <c:manualLayout>
                  <c:x val="-4.5022988847692028E-2"/>
                  <c:y val="-2.90632757307394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949688028010393"/>
                      <c:h val="0.1479913382012848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FCB5-4097-995D-4BC4E6F3A182}"/>
                </c:ext>
              </c:extLst>
            </c:dLbl>
            <c:dLbl>
              <c:idx val="4"/>
              <c:layout>
                <c:manualLayout>
                  <c:x val="-5.1633692594087559E-2"/>
                  <c:y val="1.2845823290546917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FCB5-4097-995D-4BC4E6F3A182}"/>
                </c:ext>
              </c:extLst>
            </c:dLbl>
            <c:dLbl>
              <c:idx val="5"/>
              <c:layout>
                <c:manualLayout>
                  <c:x val="-1.9348314383901107E-2"/>
                  <c:y val="-5.6190387770925034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FCB5-4097-995D-4BC4E6F3A182}"/>
                </c:ext>
              </c:extLst>
            </c:dLbl>
            <c:dLbl>
              <c:idx val="6"/>
              <c:layout>
                <c:manualLayout>
                  <c:x val="1.3585570139410428E-2"/>
                  <c:y val="6.0825866916441283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2800" b="1" i="0" u="none" strike="noStrike" kern="1200" baseline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defRPr>
                    </a:pPr>
                    <a:fld id="{D2FDE3B2-BE0F-43B6-95C2-5EFB7BD9916B}" type="CATEGORYNAME">
                      <a:rPr lang="en-US" sz="2800"/>
                      <a:pPr>
                        <a:defRPr sz="28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defRPr>
                      </a:pPr>
                      <a:t>[CATEGORY NAME]</a:t>
                    </a:fld>
                    <a:r>
                      <a:rPr lang="en-US" sz="2800" baseline="0" dirty="0"/>
                      <a:t>, $70.4M, </a:t>
                    </a:r>
                    <a:fld id="{98A190B7-BA10-4BD7-A6AE-4D42E55A6C74}" type="PERCENTAGE">
                      <a:rPr lang="en-US" sz="2800" baseline="0"/>
                      <a:pPr>
                        <a:defRPr sz="28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defRPr>
                      </a:pPr>
                      <a:t>[PERCENTAGE]</a:t>
                    </a:fld>
                    <a:endParaRPr lang="en-US" sz="2800" baseline="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9209142759540035"/>
                      <c:h val="0.18939219047471889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D-FCB5-4097-995D-4BC4E6F3A18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ysClr val="windowText" lastClr="000000"/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Sheet1!$A$2:$A$8</c:f>
              <c:strCache>
                <c:ptCount val="7"/>
                <c:pt idx="0">
                  <c:v>General Fund</c:v>
                </c:pt>
                <c:pt idx="1">
                  <c:v>Internal Services Fund</c:v>
                </c:pt>
                <c:pt idx="2">
                  <c:v>Debt Services Fund</c:v>
                </c:pt>
                <c:pt idx="3">
                  <c:v>GTrans</c:v>
                </c:pt>
                <c:pt idx="4">
                  <c:v>Sewer</c:v>
                </c:pt>
                <c:pt idx="5">
                  <c:v>CIP</c:v>
                </c:pt>
                <c:pt idx="6">
                  <c:v>Special Revenue Funds</c:v>
                </c:pt>
              </c:strCache>
            </c:strRef>
          </c:cat>
          <c:val>
            <c:numRef>
              <c:f>Sheet1!$B$2:$B$8</c:f>
              <c:numCache>
                <c:formatCode>"$"#.0,,"M"</c:formatCode>
                <c:ptCount val="7"/>
                <c:pt idx="0">
                  <c:v>81831342</c:v>
                </c:pt>
                <c:pt idx="1">
                  <c:v>16498533</c:v>
                </c:pt>
                <c:pt idx="2">
                  <c:v>19440191</c:v>
                </c:pt>
                <c:pt idx="3">
                  <c:v>50068535</c:v>
                </c:pt>
                <c:pt idx="4">
                  <c:v>2082172</c:v>
                </c:pt>
                <c:pt idx="5">
                  <c:v>50894884</c:v>
                </c:pt>
                <c:pt idx="6">
                  <c:v>70365655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FCB5-4097-995D-4BC4E6F3A1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dk1" tx1="lt1" bg2="dk2" tx2="lt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1009769472675902"/>
          <c:y val="9.8889525919701293E-2"/>
          <c:w val="0.53437633668496098"/>
          <c:h val="0.7393658906728355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Rev</c:v>
                </c:pt>
              </c:strCache>
            </c:strRef>
          </c:tx>
          <c:spPr>
            <a:scene3d>
              <a:camera prst="orthographicFront"/>
              <a:lightRig rig="threePt" dir="tl"/>
            </a:scene3d>
            <a:sp3d prstMaterial="plastic">
              <a:bevelT prst="angle"/>
            </a:sp3d>
          </c:spPr>
          <c:explosion val="5"/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tint val="98000"/>
                      <a:lumMod val="114000"/>
                    </a:schemeClr>
                  </a:gs>
                  <a:gs pos="100000">
                    <a:schemeClr val="accent1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1-8C20-4FAC-B678-4CB89BF2EB91}"/>
              </c:ext>
            </c:extLst>
          </c:dPt>
          <c:dPt>
            <c:idx val="1"/>
            <c:bubble3D val="0"/>
            <c:spPr>
              <a:solidFill>
                <a:srgbClr val="FFC000"/>
              </a:soli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3-8C20-4FAC-B678-4CB89BF2EB91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tint val="98000"/>
                      <a:lumMod val="114000"/>
                    </a:schemeClr>
                  </a:gs>
                  <a:gs pos="100000">
                    <a:schemeClr val="accent3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5-8C20-4FAC-B678-4CB89BF2EB91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tint val="98000"/>
                      <a:lumMod val="114000"/>
                    </a:schemeClr>
                  </a:gs>
                  <a:gs pos="100000">
                    <a:schemeClr val="accent4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7-8C20-4FAC-B678-4CB89BF2EB91}"/>
              </c:ext>
            </c:extLst>
          </c:dPt>
          <c:dPt>
            <c:idx val="4"/>
            <c:bubble3D val="0"/>
            <c:spPr>
              <a:gradFill rotWithShape="1">
                <a:gsLst>
                  <a:gs pos="0">
                    <a:schemeClr val="accent5">
                      <a:tint val="98000"/>
                      <a:lumMod val="114000"/>
                    </a:schemeClr>
                  </a:gs>
                  <a:gs pos="100000">
                    <a:schemeClr val="accent5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9-8C20-4FAC-B678-4CB89BF2EB91}"/>
              </c:ext>
            </c:extLst>
          </c:dPt>
          <c:dPt>
            <c:idx val="5"/>
            <c:bubble3D val="0"/>
            <c:spPr>
              <a:solidFill>
                <a:schemeClr val="accent1">
                  <a:lumMod val="50000"/>
                </a:schemeClr>
              </a:soli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B-8C20-4FAC-B678-4CB89BF2EB91}"/>
              </c:ext>
            </c:extLst>
          </c:dPt>
          <c:dPt>
            <c:idx val="6"/>
            <c:bubble3D val="0"/>
            <c:spPr>
              <a:solidFill>
                <a:srgbClr val="00B050"/>
              </a:soli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D-8C20-4FAC-B678-4CB89BF2EB91}"/>
              </c:ext>
            </c:extLst>
          </c:dPt>
          <c:dLbls>
            <c:dLbl>
              <c:idx val="0"/>
              <c:layout>
                <c:manualLayout>
                  <c:x val="-3.3890166366902119E-2"/>
                  <c:y val="4.433080160995306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8086775677390552"/>
                      <c:h val="0.1792600605983930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8C20-4FAC-B678-4CB89BF2EB91}"/>
                </c:ext>
              </c:extLst>
            </c:dLbl>
            <c:dLbl>
              <c:idx val="1"/>
              <c:layout>
                <c:manualLayout>
                  <c:x val="-4.9493336804266975E-8"/>
                  <c:y val="4.611313093841736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2284404550615348"/>
                      <c:h val="0.1928602559456544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8C20-4FAC-B678-4CB89BF2EB91}"/>
                </c:ext>
              </c:extLst>
            </c:dLbl>
            <c:dLbl>
              <c:idx val="2"/>
              <c:layout>
                <c:manualLayout>
                  <c:x val="-4.0228184079577366E-2"/>
                  <c:y val="9.147923550817091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686257071251709"/>
                      <c:h val="0.1407109315963491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8C20-4FAC-B678-4CB89BF2EB91}"/>
                </c:ext>
              </c:extLst>
            </c:dLbl>
            <c:dLbl>
              <c:idx val="3"/>
              <c:layout>
                <c:manualLayout>
                  <c:x val="1.877673258849161E-2"/>
                  <c:y val="-3.0560066066400913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216162148089999"/>
                      <c:h val="0.1804004350818806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8C20-4FAC-B678-4CB89BF2EB91}"/>
                </c:ext>
              </c:extLst>
            </c:dLbl>
            <c:dLbl>
              <c:idx val="4"/>
              <c:layout>
                <c:manualLayout>
                  <c:x val="1.3513320159769618E-2"/>
                  <c:y val="8.5290640170815717E-3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8C20-4FAC-B678-4CB89BF2EB91}"/>
                </c:ext>
              </c:extLst>
            </c:dLbl>
            <c:dLbl>
              <c:idx val="5"/>
              <c:layout>
                <c:manualLayout>
                  <c:x val="-3.6756953774045267E-2"/>
                  <c:y val="-6.3267144934697706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8C20-4FAC-B678-4CB89BF2EB91}"/>
                </c:ext>
              </c:extLst>
            </c:dLbl>
            <c:dLbl>
              <c:idx val="6"/>
              <c:layout>
                <c:manualLayout>
                  <c:x val="8.3814491055069201E-3"/>
                  <c:y val="3.6589281846857176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7790633202099735"/>
                      <c:h val="0.2386719980314960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D-8C20-4FAC-B678-4CB89BF2EB9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ysClr val="windowText" lastClr="000000"/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Sheet1!$A$2:$A$8</c:f>
              <c:strCache>
                <c:ptCount val="7"/>
                <c:pt idx="0">
                  <c:v>General Fund</c:v>
                </c:pt>
                <c:pt idx="1">
                  <c:v>Internal Services Fund</c:v>
                </c:pt>
                <c:pt idx="2">
                  <c:v>Debt Services Fund</c:v>
                </c:pt>
                <c:pt idx="3">
                  <c:v>GTrans</c:v>
                </c:pt>
                <c:pt idx="4">
                  <c:v>Sewer</c:v>
                </c:pt>
                <c:pt idx="5">
                  <c:v>CIP</c:v>
                </c:pt>
                <c:pt idx="6">
                  <c:v>Special Revenue Funds</c:v>
                </c:pt>
              </c:strCache>
            </c:strRef>
          </c:cat>
          <c:val>
            <c:numRef>
              <c:f>Sheet1!$B$2:$B$8</c:f>
              <c:numCache>
                <c:formatCode>"$"#.0,,"M"</c:formatCode>
                <c:ptCount val="7"/>
                <c:pt idx="0">
                  <c:v>82002199</c:v>
                </c:pt>
                <c:pt idx="1">
                  <c:v>16428386</c:v>
                </c:pt>
                <c:pt idx="2">
                  <c:v>19440191</c:v>
                </c:pt>
                <c:pt idx="3">
                  <c:v>50068535</c:v>
                </c:pt>
                <c:pt idx="4">
                  <c:v>2686450</c:v>
                </c:pt>
                <c:pt idx="5">
                  <c:v>50894884</c:v>
                </c:pt>
                <c:pt idx="6">
                  <c:v>60472459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8C20-4FAC-B678-4CB89BF2EB9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dk1" tx1="lt1" bg2="dk2" tx2="lt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1727060979944454"/>
          <c:y val="0.12535481328296941"/>
          <c:w val="0.53437633668496098"/>
          <c:h val="0.7393658906728355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Rev</c:v>
                </c:pt>
              </c:strCache>
            </c:strRef>
          </c:tx>
          <c:spPr>
            <a:scene3d>
              <a:camera prst="orthographicFront"/>
              <a:lightRig rig="threePt" dir="tl"/>
            </a:scene3d>
            <a:sp3d prstMaterial="plastic">
              <a:bevelT prst="angle"/>
            </a:sp3d>
          </c:spPr>
          <c:explosion val="5"/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tint val="94000"/>
                      <a:satMod val="100000"/>
                      <a:lumMod val="104000"/>
                    </a:schemeClr>
                  </a:gs>
                  <a:gs pos="69000">
                    <a:schemeClr val="accent1">
                      <a:shade val="86000"/>
                      <a:satMod val="130000"/>
                      <a:lumMod val="102000"/>
                    </a:schemeClr>
                  </a:gs>
                  <a:gs pos="100000">
                    <a:schemeClr val="accent1">
                      <a:shade val="72000"/>
                      <a:satMod val="130000"/>
                      <a:lumMod val="100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76200" dist="38100" dir="5400000" algn="ctr" rotWithShape="0">
                  <a:srgbClr val="000000">
                    <a:alpha val="76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1-4342-4FCB-839B-0770E534501C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tint val="94000"/>
                      <a:satMod val="100000"/>
                      <a:lumMod val="104000"/>
                    </a:schemeClr>
                  </a:gs>
                  <a:gs pos="69000">
                    <a:schemeClr val="accent2">
                      <a:shade val="86000"/>
                      <a:satMod val="130000"/>
                      <a:lumMod val="102000"/>
                    </a:schemeClr>
                  </a:gs>
                  <a:gs pos="100000">
                    <a:schemeClr val="accent2">
                      <a:shade val="72000"/>
                      <a:satMod val="130000"/>
                      <a:lumMod val="100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76200" dist="38100" dir="5400000" algn="ctr" rotWithShape="0">
                  <a:srgbClr val="000000">
                    <a:alpha val="76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3-4342-4FCB-839B-0770E534501C}"/>
              </c:ext>
            </c:extLst>
          </c:dPt>
          <c:dPt>
            <c:idx val="2"/>
            <c:bubble3D val="0"/>
            <c:spPr>
              <a:solidFill>
                <a:srgbClr val="4A9CCC">
                  <a:lumMod val="40000"/>
                  <a:lumOff val="60000"/>
                </a:srgbClr>
              </a:solidFill>
              <a:ln>
                <a:noFill/>
              </a:ln>
              <a:effectLst>
                <a:outerShdw blurRad="76200" dist="38100" dir="5400000" algn="ctr" rotWithShape="0">
                  <a:srgbClr val="000000">
                    <a:alpha val="76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5-4342-4FCB-839B-0770E534501C}"/>
              </c:ext>
            </c:extLst>
          </c:dPt>
          <c:dPt>
            <c:idx val="3"/>
            <c:bubble3D val="0"/>
            <c:spPr>
              <a:solidFill>
                <a:srgbClr val="002060"/>
              </a:solidFill>
              <a:ln>
                <a:noFill/>
              </a:ln>
              <a:effectLst>
                <a:outerShdw blurRad="76200" dist="38100" dir="5400000" algn="ctr" rotWithShape="0">
                  <a:srgbClr val="000000">
                    <a:alpha val="76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7-4342-4FCB-839B-0770E534501C}"/>
              </c:ext>
            </c:extLst>
          </c:dPt>
          <c:dPt>
            <c:idx val="4"/>
            <c:bubble3D val="0"/>
            <c:spPr>
              <a:solidFill>
                <a:schemeClr val="accent1">
                  <a:lumMod val="50000"/>
                </a:schemeClr>
              </a:solidFill>
              <a:ln>
                <a:noFill/>
              </a:ln>
              <a:effectLst>
                <a:outerShdw blurRad="76200" dist="38100" dir="5400000" algn="ctr" rotWithShape="0">
                  <a:srgbClr val="000000">
                    <a:alpha val="76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9-4342-4FCB-839B-0770E534501C}"/>
              </c:ext>
            </c:extLst>
          </c:dPt>
          <c:dPt>
            <c:idx val="5"/>
            <c:bubble3D val="0"/>
            <c:spPr>
              <a:gradFill rotWithShape="1">
                <a:gsLst>
                  <a:gs pos="0">
                    <a:schemeClr val="accent6">
                      <a:tint val="94000"/>
                      <a:satMod val="100000"/>
                      <a:lumMod val="104000"/>
                    </a:schemeClr>
                  </a:gs>
                  <a:gs pos="69000">
                    <a:schemeClr val="accent6">
                      <a:shade val="86000"/>
                      <a:satMod val="130000"/>
                      <a:lumMod val="102000"/>
                    </a:schemeClr>
                  </a:gs>
                  <a:gs pos="100000">
                    <a:schemeClr val="accent6">
                      <a:shade val="72000"/>
                      <a:satMod val="130000"/>
                      <a:lumMod val="100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76200" dist="38100" dir="5400000" algn="ctr" rotWithShape="0">
                  <a:srgbClr val="000000">
                    <a:alpha val="76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B-4342-4FCB-839B-0770E534501C}"/>
              </c:ext>
            </c:extLst>
          </c:dPt>
          <c:dPt>
            <c:idx val="6"/>
            <c:bubble3D val="0"/>
            <c:spPr>
              <a:gradFill rotWithShape="1">
                <a:gsLst>
                  <a:gs pos="0">
                    <a:schemeClr val="accent1">
                      <a:lumMod val="60000"/>
                      <a:tint val="94000"/>
                      <a:satMod val="100000"/>
                      <a:lumMod val="104000"/>
                    </a:schemeClr>
                  </a:gs>
                  <a:gs pos="69000">
                    <a:schemeClr val="accent1">
                      <a:lumMod val="60000"/>
                      <a:shade val="86000"/>
                      <a:satMod val="130000"/>
                      <a:lumMod val="102000"/>
                    </a:schemeClr>
                  </a:gs>
                  <a:gs pos="100000">
                    <a:schemeClr val="accent1">
                      <a:lumMod val="60000"/>
                      <a:shade val="72000"/>
                      <a:satMod val="130000"/>
                      <a:lumMod val="100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76200" dist="38100" dir="5400000" algn="ctr" rotWithShape="0">
                  <a:srgbClr val="000000">
                    <a:alpha val="76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D-4342-4FCB-839B-0770E534501C}"/>
              </c:ext>
            </c:extLst>
          </c:dPt>
          <c:dPt>
            <c:idx val="7"/>
            <c:bubble3D val="0"/>
            <c:spPr>
              <a:gradFill rotWithShape="1">
                <a:gsLst>
                  <a:gs pos="0">
                    <a:schemeClr val="accent2">
                      <a:lumMod val="60000"/>
                      <a:tint val="94000"/>
                      <a:satMod val="100000"/>
                      <a:lumMod val="104000"/>
                    </a:schemeClr>
                  </a:gs>
                  <a:gs pos="69000">
                    <a:schemeClr val="accent2">
                      <a:lumMod val="60000"/>
                      <a:shade val="86000"/>
                      <a:satMod val="130000"/>
                      <a:lumMod val="102000"/>
                    </a:schemeClr>
                  </a:gs>
                  <a:gs pos="100000">
                    <a:schemeClr val="accent2">
                      <a:lumMod val="60000"/>
                      <a:shade val="72000"/>
                      <a:satMod val="130000"/>
                      <a:lumMod val="100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76200" dist="38100" dir="5400000" algn="ctr" rotWithShape="0">
                  <a:srgbClr val="000000">
                    <a:alpha val="76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F-4342-4FCB-839B-0770E534501C}"/>
              </c:ext>
            </c:extLst>
          </c:dPt>
          <c:dPt>
            <c:idx val="8"/>
            <c:bubble3D val="0"/>
            <c:spPr>
              <a:gradFill rotWithShape="1">
                <a:gsLst>
                  <a:gs pos="0">
                    <a:schemeClr val="accent3">
                      <a:lumMod val="60000"/>
                      <a:tint val="94000"/>
                      <a:satMod val="100000"/>
                      <a:lumMod val="104000"/>
                    </a:schemeClr>
                  </a:gs>
                  <a:gs pos="69000">
                    <a:schemeClr val="accent3">
                      <a:lumMod val="60000"/>
                      <a:shade val="86000"/>
                      <a:satMod val="130000"/>
                      <a:lumMod val="102000"/>
                    </a:schemeClr>
                  </a:gs>
                  <a:gs pos="100000">
                    <a:schemeClr val="accent3">
                      <a:lumMod val="60000"/>
                      <a:shade val="72000"/>
                      <a:satMod val="130000"/>
                      <a:lumMod val="100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76200" dist="38100" dir="5400000" algn="ctr" rotWithShape="0">
                  <a:srgbClr val="000000">
                    <a:alpha val="76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11-4342-4FCB-839B-0770E534501C}"/>
              </c:ext>
            </c:extLst>
          </c:dPt>
          <c:dLbls>
            <c:dLbl>
              <c:idx val="0"/>
              <c:layout>
                <c:manualLayout>
                  <c:x val="2.5348303446240408E-2"/>
                  <c:y val="8.56745212311254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3200" b="1" i="0" u="none" strike="noStrike" kern="1200" baseline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defRPr>
                    </a:pPr>
                    <a:fld id="{EDB68432-67ED-4B24-A448-BB4F9096CC01}" type="CATEGORYNAME">
                      <a:rPr lang="en-US"/>
                      <a:pPr>
                        <a:defRPr sz="3200" b="1">
                          <a:solidFill>
                            <a:schemeClr val="bg1"/>
                          </a:solidFill>
                          <a:effectLst/>
                        </a:defRPr>
                      </a:pPr>
                      <a:t>[CATEGORY NAME]</a:t>
                    </a:fld>
                    <a:r>
                      <a:rPr lang="en-US" baseline="0"/>
                      <a:t>, $5.1M, </a:t>
                    </a:r>
                    <a:fld id="{99051337-7B62-429B-827A-A26A6EFFDD5D}" type="PERCENTAGE">
                      <a:rPr lang="en-US" baseline="0"/>
                      <a:pPr>
                        <a:defRPr sz="3200" b="1">
                          <a:solidFill>
                            <a:schemeClr val="bg1"/>
                          </a:solidFill>
                          <a:effectLst/>
                        </a:defRPr>
                      </a:pPr>
                      <a:t>[PERCENTAGE]</a:t>
                    </a:fld>
                    <a:endParaRPr lang="en-US" baseline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3200" b="1" i="0" u="none" strike="noStrike" kern="1200" baseline="0">
                      <a:solidFill>
                        <a:schemeClr val="bg1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9448267299270755"/>
                      <c:h val="0.14864895564032868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4342-4FCB-839B-0770E534501C}"/>
                </c:ext>
              </c:extLst>
            </c:dLbl>
            <c:dLbl>
              <c:idx val="1"/>
              <c:layout>
                <c:manualLayout>
                  <c:x val="-1.6104466119167299E-2"/>
                  <c:y val="1.8020766918137733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4342-4FCB-839B-0770E534501C}"/>
                </c:ext>
              </c:extLst>
            </c:dLbl>
            <c:dLbl>
              <c:idx val="2"/>
              <c:layout>
                <c:manualLayout>
                  <c:x val="-9.8468833080562774E-3"/>
                  <c:y val="1.274145437155689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3200" b="1" i="0" u="none" strike="noStrike" kern="1200" baseline="0">
                      <a:solidFill>
                        <a:schemeClr val="bg1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6785166142540195"/>
                      <c:h val="0.1405631812548598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4342-4FCB-839B-0770E534501C}"/>
                </c:ext>
              </c:extLst>
            </c:dLbl>
            <c:dLbl>
              <c:idx val="3"/>
              <c:layout>
                <c:manualLayout>
                  <c:x val="-1.2991435673397675E-2"/>
                  <c:y val="8.2097398075341686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3200" b="1" i="0" u="none" strike="noStrike" kern="1200" baseline="0">
                      <a:solidFill>
                        <a:schemeClr val="bg1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1405233409490657"/>
                      <c:h val="0.1358197452816165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4342-4FCB-839B-0770E534501C}"/>
                </c:ext>
              </c:extLst>
            </c:dLbl>
            <c:dLbl>
              <c:idx val="4"/>
              <c:layout>
                <c:manualLayout>
                  <c:x val="1.7347035411641856E-2"/>
                  <c:y val="-2.13360059125163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3200" b="1" i="0" u="none" strike="noStrike" kern="1200" baseline="0">
                      <a:solidFill>
                        <a:schemeClr val="bg1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3354051998228168"/>
                      <c:h val="0.1380131836938075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9-4342-4FCB-839B-0770E534501C}"/>
                </c:ext>
              </c:extLst>
            </c:dLbl>
            <c:dLbl>
              <c:idx val="6"/>
              <c:layout>
                <c:manualLayout>
                  <c:x val="6.2639835502380616E-3"/>
                  <c:y val="-4.217026898651521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3200" b="1" i="0" u="none" strike="noStrike" kern="1200" baseline="0">
                      <a:solidFill>
                        <a:schemeClr val="bg1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350651485122894"/>
                      <c:h val="0.1475359191251892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D-4342-4FCB-839B-0770E534501C}"/>
                </c:ext>
              </c:extLst>
            </c:dLbl>
            <c:dLbl>
              <c:idx val="7"/>
              <c:layout>
                <c:manualLayout>
                  <c:x val="1.1636337257559961E-2"/>
                  <c:y val="-3.299924940378398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0042200830141452"/>
                      <c:h val="0.1144670184517053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F-4342-4FCB-839B-0770E534501C}"/>
                </c:ext>
              </c:extLst>
            </c:dLbl>
            <c:dLbl>
              <c:idx val="8"/>
              <c:layout>
                <c:manualLayout>
                  <c:x val="1.4859384708647991E-2"/>
                  <c:y val="6.411059191701626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3200" b="1" i="0" u="none" strike="noStrike" kern="1200" baseline="0">
                      <a:solidFill>
                        <a:schemeClr val="bg1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6182517970935407"/>
                      <c:h val="0.1513143851897414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1-4342-4FCB-839B-0770E534501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2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ysClr val="windowText" lastClr="000000"/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Sheet1!$A$2:$A$10</c:f>
              <c:strCache>
                <c:ptCount val="9"/>
                <c:pt idx="0">
                  <c:v>Other</c:v>
                </c:pt>
                <c:pt idx="1">
                  <c:v>Park in Lieu</c:v>
                </c:pt>
                <c:pt idx="2">
                  <c:v>Federal Earmarks</c:v>
                </c:pt>
                <c:pt idx="3">
                  <c:v>Measure M Highway</c:v>
                </c:pt>
                <c:pt idx="4">
                  <c:v>Measure R Highway</c:v>
                </c:pt>
                <c:pt idx="5">
                  <c:v>Prop C</c:v>
                </c:pt>
                <c:pt idx="6">
                  <c:v>SB1 &amp; Gas Tax</c:v>
                </c:pt>
                <c:pt idx="7">
                  <c:v>Prop 68</c:v>
                </c:pt>
                <c:pt idx="8">
                  <c:v>Bond Proceeds / Measure G</c:v>
                </c:pt>
              </c:strCache>
            </c:strRef>
          </c:cat>
          <c:val>
            <c:numRef>
              <c:f>Sheet1!$B$2:$B$10</c:f>
              <c:numCache>
                <c:formatCode>"$"0.0,,"M"</c:formatCode>
                <c:ptCount val="9"/>
                <c:pt idx="0">
                  <c:v>6687500</c:v>
                </c:pt>
                <c:pt idx="1">
                  <c:v>4656000</c:v>
                </c:pt>
                <c:pt idx="2">
                  <c:v>2400000</c:v>
                </c:pt>
                <c:pt idx="3">
                  <c:v>5246000</c:v>
                </c:pt>
                <c:pt idx="4">
                  <c:v>3447267</c:v>
                </c:pt>
                <c:pt idx="5">
                  <c:v>3740117</c:v>
                </c:pt>
                <c:pt idx="6">
                  <c:v>6614000</c:v>
                </c:pt>
                <c:pt idx="7">
                  <c:v>7160000</c:v>
                </c:pt>
                <c:pt idx="8">
                  <c:v>10944000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6-4342-4FCB-839B-0770E534501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r>
              <a:rPr lang="en-US" sz="1800" baseline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1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c:rich>
      </c:tx>
      <c:layout>
        <c:manualLayout>
          <c:xMode val="edge"/>
          <c:yMode val="edge"/>
          <c:x val="0.2905185559336988"/>
          <c:y val="1.568538855868508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8.9206225404126566E-2"/>
          <c:y val="0.12534326469412349"/>
          <c:w val="0.89909077857360198"/>
          <c:h val="0.6769253521534178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Actual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>
              <a:outerShdw blurRad="50800" dist="38100" dir="5400000" sy="96000" rotWithShape="0">
                <a:srgbClr val="000000">
                  <a:alpha val="54000"/>
                </a:srgb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chemeClr val="accent3">
                  <a:lumMod val="50000"/>
                </a:schemeClr>
              </a:solidFill>
              <a:ln>
                <a:solidFill>
                  <a:schemeClr val="accent2">
                    <a:lumMod val="50000"/>
                  </a:schemeClr>
                </a:solidFill>
              </a:ln>
              <a:effectLst>
                <a:outerShdw blurRad="50800" dist="38100" dir="5400000" sy="96000" rotWithShape="0">
                  <a:srgbClr val="000000">
                    <a:alpha val="54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053D-40F4-8E69-BCE61CABC09F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3">
                  <a:lumMod val="50000"/>
                </a:schemeClr>
              </a:solidFill>
              <a:ln>
                <a:noFill/>
              </a:ln>
              <a:effectLst>
                <a:outerShdw blurRad="50800" dist="38100" dir="5400000" sy="96000" rotWithShape="0">
                  <a:srgbClr val="000000">
                    <a:alpha val="54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053D-40F4-8E69-BCE61CABC09F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>
                  <a:lumMod val="50000"/>
                </a:schemeClr>
              </a:solidFill>
              <a:ln>
                <a:noFill/>
              </a:ln>
              <a:effectLst>
                <a:outerShdw blurRad="50800" dist="38100" dir="5400000" sy="96000" rotWithShape="0">
                  <a:srgbClr val="000000">
                    <a:alpha val="54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053D-40F4-8E69-BCE61CABC09F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3">
                  <a:lumMod val="50000"/>
                </a:schemeClr>
              </a:solidFill>
              <a:ln>
                <a:noFill/>
              </a:ln>
              <a:effectLst>
                <a:outerShdw blurRad="50800" dist="38100" dir="5400000" sy="96000" rotWithShape="0">
                  <a:srgbClr val="000000">
                    <a:alpha val="54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053D-40F4-8E69-BCE61CABC09F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3">
                  <a:lumMod val="50000"/>
                </a:schemeClr>
              </a:solidFill>
              <a:ln>
                <a:noFill/>
              </a:ln>
              <a:effectLst>
                <a:outerShdw blurRad="50800" dist="38100" dir="5400000" sy="96000" rotWithShape="0">
                  <a:srgbClr val="000000">
                    <a:alpha val="54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053D-40F4-8E69-BCE61CABC09F}"/>
              </c:ext>
            </c:extLst>
          </c:dPt>
          <c:dPt>
            <c:idx val="5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>
                <a:outerShdw blurRad="50800" dist="38100" dir="5400000" sy="96000" rotWithShape="0">
                  <a:srgbClr val="000000">
                    <a:alpha val="54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B-053D-40F4-8E69-BCE61CABC09F}"/>
              </c:ext>
            </c:extLst>
          </c:dPt>
          <c:dPt>
            <c:idx val="6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>
                <a:outerShdw blurRad="50800" dist="38100" dir="5400000" sy="96000" rotWithShape="0">
                  <a:srgbClr val="000000">
                    <a:alpha val="54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D-053D-40F4-8E69-BCE61CABC09F}"/>
              </c:ext>
            </c:extLst>
          </c:dPt>
          <c:dPt>
            <c:idx val="7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>
                <a:outerShdw blurRad="50800" dist="38100" dir="5400000" sy="96000" rotWithShape="0">
                  <a:srgbClr val="000000">
                    <a:alpha val="54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F-053D-40F4-8E69-BCE61CABC09F}"/>
              </c:ext>
            </c:extLst>
          </c:dPt>
          <c:dPt>
            <c:idx val="8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>
                <a:outerShdw blurRad="50800" dist="38100" dir="5400000" sy="96000" rotWithShape="0">
                  <a:srgbClr val="000000">
                    <a:alpha val="54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1-053D-40F4-8E69-BCE61CABC09F}"/>
              </c:ext>
            </c:extLst>
          </c:dPt>
          <c:dPt>
            <c:idx val="9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>
                <a:outerShdw blurRad="50800" dist="38100" dir="5400000" sy="96000" rotWithShape="0">
                  <a:srgbClr val="000000">
                    <a:alpha val="54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3-053D-40F4-8E69-BCE61CABC09F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fld id="{E0C151EC-7D19-432A-9ED8-74FD4AE43742}" type="VALUE">
                      <a:rPr lang="en-US" smtClean="0"/>
                      <a:pPr/>
                      <a:t>[VALUE]</a:t>
                    </a:fld>
                    <a:r>
                      <a:rPr lang="en-US"/>
                      <a:t>M</a:t>
                    </a:r>
                  </a:p>
                  <a:p>
                    <a:r>
                      <a:rPr lang="en-US"/>
                      <a:t>43%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053D-40F4-8E69-BCE61CABC09F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E1757BCF-021B-4D5D-B73C-294B297578C1}" type="VALUE">
                      <a:rPr lang="en-US" smtClean="0"/>
                      <a:pPr/>
                      <a:t>[VALUE]</a:t>
                    </a:fld>
                    <a:r>
                      <a:rPr lang="en-US"/>
                      <a:t>M</a:t>
                    </a:r>
                  </a:p>
                  <a:p>
                    <a:r>
                      <a:rPr lang="en-US"/>
                      <a:t>27%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053D-40F4-8E69-BCE61CABC09F}"/>
                </c:ext>
              </c:extLst>
            </c:dLbl>
            <c:dLbl>
              <c:idx val="2"/>
              <c:layout>
                <c:manualLayout>
                  <c:x val="-4.2910489709356484E-17"/>
                  <c:y val="1.2164524912084968E-2"/>
                </c:manualLayout>
              </c:layout>
              <c:tx>
                <c:rich>
                  <a:bodyPr/>
                  <a:lstStyle/>
                  <a:p>
                    <a:fld id="{2584494F-7E76-43A0-BC53-F0A7A9F5E061}" type="VALUE">
                      <a:rPr lang="en-US" smtClean="0"/>
                      <a:pPr/>
                      <a:t>[VALUE]</a:t>
                    </a:fld>
                    <a:r>
                      <a:rPr lang="en-US"/>
                      <a:t>M</a:t>
                    </a:r>
                  </a:p>
                  <a:p>
                    <a:r>
                      <a:rPr lang="en-US"/>
                      <a:t>17%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053D-40F4-8E69-BCE61CABC09F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/>
                      <a:t>$25M</a:t>
                    </a:r>
                  </a:p>
                  <a:p>
                    <a:r>
                      <a:rPr lang="en-US"/>
                      <a:t>42%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053D-40F4-8E69-BCE61CABC09F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5189F89B-E6B7-4B89-8EA5-133B770C6A2F}" type="VALUE">
                      <a:rPr lang="en-US" smtClean="0"/>
                      <a:pPr/>
                      <a:t>[VALUE]</a:t>
                    </a:fld>
                    <a:r>
                      <a:rPr lang="en-US" dirty="0"/>
                      <a:t>M</a:t>
                    </a:r>
                  </a:p>
                  <a:p>
                    <a:r>
                      <a:rPr lang="en-US" dirty="0"/>
                      <a:t>46%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053D-40F4-8E69-BCE61CABC09F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5FDA8C2C-D30A-475F-B6EC-77890B7816C3}" type="VALUE">
                      <a:rPr lang="en-US" smtClean="0"/>
                      <a:pPr/>
                      <a:t>[VALUE]</a:t>
                    </a:fld>
                    <a:r>
                      <a:rPr lang="en-US" dirty="0"/>
                      <a:t>M</a:t>
                    </a:r>
                  </a:p>
                  <a:p>
                    <a:r>
                      <a:rPr lang="en-US" dirty="0"/>
                      <a:t>43%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B-053D-40F4-8E69-BCE61CABC09F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EA5A2B7B-76B8-4647-8358-BE65EDF01529}" type="VALUE">
                      <a:rPr lang="en-US" smtClean="0"/>
                      <a:pPr/>
                      <a:t>[VALUE]</a:t>
                    </a:fld>
                    <a:r>
                      <a:rPr lang="en-US" dirty="0"/>
                      <a:t>M</a:t>
                    </a:r>
                  </a:p>
                  <a:p>
                    <a:r>
                      <a:rPr lang="en-US" dirty="0"/>
                      <a:t>41%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D-053D-40F4-8E69-BCE61CABC09F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33A36D2F-7BB8-46C5-A4E6-D67316F6D8D5}" type="VALUE">
                      <a:rPr lang="en-US" smtClean="0"/>
                      <a:pPr/>
                      <a:t>[VALUE]</a:t>
                    </a:fld>
                    <a:r>
                      <a:rPr lang="en-US" dirty="0"/>
                      <a:t>M</a:t>
                    </a:r>
                  </a:p>
                  <a:p>
                    <a:r>
                      <a:rPr lang="en-US" dirty="0"/>
                      <a:t>42%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F-053D-40F4-8E69-BCE61CABC09F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dirty="0"/>
                      <a:t>$34.1M</a:t>
                    </a:r>
                  </a:p>
                  <a:p>
                    <a:r>
                      <a:rPr lang="en-US" dirty="0"/>
                      <a:t>41%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1-053D-40F4-8E69-BCE61CABC09F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dirty="0"/>
                      <a:t>$34.1M</a:t>
                    </a:r>
                  </a:p>
                  <a:p>
                    <a:r>
                      <a:rPr lang="en-US" dirty="0"/>
                      <a:t>40%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3-053D-40F4-8E69-BCE61CABC09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rgbClr val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June 2018</c:v>
                </c:pt>
                <c:pt idx="1">
                  <c:v>June 2019</c:v>
                </c:pt>
                <c:pt idx="2">
                  <c:v>June 2020</c:v>
                </c:pt>
                <c:pt idx="3">
                  <c:v>June 2021*</c:v>
                </c:pt>
                <c:pt idx="4">
                  <c:v>June 2022*</c:v>
                </c:pt>
                <c:pt idx="5">
                  <c:v>June 2023 Projected*</c:v>
                </c:pt>
                <c:pt idx="6">
                  <c:v>June 2024 Proposed Amended*</c:v>
                </c:pt>
                <c:pt idx="7">
                  <c:v>June 2025 Projected*</c:v>
                </c:pt>
                <c:pt idx="8">
                  <c:v>June 2026 Projected*</c:v>
                </c:pt>
                <c:pt idx="9">
                  <c:v>June 2027 Projected*</c:v>
                </c:pt>
              </c:strCache>
            </c:strRef>
          </c:cat>
          <c:val>
            <c:numRef>
              <c:f>Sheet1!$B$2:$B$11</c:f>
              <c:numCache>
                <c:formatCode>"$"#,##0.0</c:formatCode>
                <c:ptCount val="10"/>
                <c:pt idx="0">
                  <c:v>23.9</c:v>
                </c:pt>
                <c:pt idx="1">
                  <c:v>16.5</c:v>
                </c:pt>
                <c:pt idx="2">
                  <c:v>10.63</c:v>
                </c:pt>
                <c:pt idx="3">
                  <c:v>24.95</c:v>
                </c:pt>
                <c:pt idx="4">
                  <c:v>33.4</c:v>
                </c:pt>
                <c:pt idx="5">
                  <c:v>33.729999999999997</c:v>
                </c:pt>
                <c:pt idx="6">
                  <c:v>33.9</c:v>
                </c:pt>
                <c:pt idx="7">
                  <c:v>34</c:v>
                </c:pt>
                <c:pt idx="8">
                  <c:v>34.07</c:v>
                </c:pt>
                <c:pt idx="9">
                  <c:v>34.14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053D-40F4-8E69-BCE61CABC09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47"/>
        <c:axId val="739244520"/>
        <c:axId val="739246816"/>
      </c:barChart>
      <c:lineChart>
        <c:grouping val="standard"/>
        <c:varyColors val="0"/>
        <c:ser>
          <c:idx val="2"/>
          <c:order val="1"/>
          <c:tx>
            <c:strRef>
              <c:f>Sheet1!$D$1</c:f>
              <c:strCache>
                <c:ptCount val="1"/>
                <c:pt idx="0">
                  <c:v>25% General Fund Reserve Policy Threshold</c:v>
                </c:pt>
              </c:strCache>
            </c:strRef>
          </c:tx>
          <c:spPr>
            <a:ln w="76200" cap="rnd">
              <a:solidFill>
                <a:srgbClr val="FF0000"/>
              </a:solidFill>
              <a:prstDash val="sysDash"/>
              <a:round/>
            </a:ln>
            <a:effectLst/>
          </c:spPr>
          <c:marker>
            <c:symbol val="none"/>
          </c:marker>
          <c:dLbls>
            <c:dLbl>
              <c:idx val="8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4-F45F-4CFC-BF35-0C2DAEA6136F}"/>
                </c:ext>
              </c:extLst>
            </c:dLbl>
            <c:dLbl>
              <c:idx val="9"/>
              <c:layout>
                <c:manualLayout>
                  <c:x val="-3.0228185109816078E-2"/>
                  <c:y val="-2.6912937713252288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2400" b="1" i="0" u="none" strike="noStrike" kern="1200" baseline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defRPr>
                    </a:pPr>
                    <a:fld id="{CE2FE8E7-C5A6-4023-A083-346F00ADB7EA}" type="VALUE">
                      <a:rPr lang="en-US" smtClean="0"/>
                      <a:pPr>
                        <a:defRPr sz="2400" b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pPr>
                      <a:t>[VALUE]</a:t>
                    </a:fld>
                    <a:r>
                      <a:rPr lang="en-US" dirty="0"/>
                      <a:t>M</a:t>
                    </a:r>
                  </a:p>
                </c:rich>
              </c:tx>
              <c:spPr>
                <a:solidFill>
                  <a:schemeClr val="bg1">
                    <a:lumMod val="50000"/>
                  </a:schemeClr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400" b="1" i="0" u="none" strike="noStrike" kern="1200" baseline="0">
                      <a:solidFill>
                        <a:schemeClr val="bg1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9146346051936388E-2"/>
                      <c:h val="4.3803962002903596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5-053D-40F4-8E69-BCE61CABC09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dLblPos val="t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June 2018</c:v>
                </c:pt>
                <c:pt idx="1">
                  <c:v>June 2019</c:v>
                </c:pt>
                <c:pt idx="2">
                  <c:v>June 2020</c:v>
                </c:pt>
                <c:pt idx="3">
                  <c:v>June 2021*</c:v>
                </c:pt>
                <c:pt idx="4">
                  <c:v>June 2022*</c:v>
                </c:pt>
                <c:pt idx="5">
                  <c:v>June 2023 Projected*</c:v>
                </c:pt>
                <c:pt idx="6">
                  <c:v>June 2024 Proposed Amended*</c:v>
                </c:pt>
                <c:pt idx="7">
                  <c:v>June 2025 Projected*</c:v>
                </c:pt>
                <c:pt idx="8">
                  <c:v>June 2026 Projected*</c:v>
                </c:pt>
                <c:pt idx="9">
                  <c:v>June 2027 Projected*</c:v>
                </c:pt>
              </c:strCache>
            </c:strRef>
          </c:cat>
          <c:val>
            <c:numRef>
              <c:f>Sheet1!$D$2:$D$11</c:f>
              <c:numCache>
                <c:formatCode>"$"#,##0.0</c:formatCode>
                <c:ptCount val="10"/>
                <c:pt idx="0">
                  <c:v>13.895348837209301</c:v>
                </c:pt>
                <c:pt idx="1">
                  <c:v>15.277777777777777</c:v>
                </c:pt>
                <c:pt idx="2">
                  <c:v>15.632352941176471</c:v>
                </c:pt>
                <c:pt idx="3">
                  <c:v>14.851190476190476</c:v>
                </c:pt>
                <c:pt idx="4">
                  <c:v>18.0335</c:v>
                </c:pt>
                <c:pt idx="5">
                  <c:v>19.815000000000001</c:v>
                </c:pt>
                <c:pt idx="6">
                  <c:v>20.45</c:v>
                </c:pt>
                <c:pt idx="7">
                  <c:v>20.47</c:v>
                </c:pt>
                <c:pt idx="8">
                  <c:v>20.89</c:v>
                </c:pt>
                <c:pt idx="9">
                  <c:v>21.6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6-053D-40F4-8E69-BCE61CABC09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76945616"/>
        <c:axId val="576948896"/>
      </c:lineChart>
      <c:catAx>
        <c:axId val="7392445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739246816"/>
        <c:crosses val="autoZero"/>
        <c:auto val="1"/>
        <c:lblAlgn val="ctr"/>
        <c:lblOffset val="100"/>
        <c:noMultiLvlLbl val="0"/>
      </c:catAx>
      <c:valAx>
        <c:axId val="739246816"/>
        <c:scaling>
          <c:orientation val="minMax"/>
          <c:max val="35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20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In</a:t>
                </a:r>
                <a:r>
                  <a:rPr lang="en-US" sz="2000" baseline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Millions USD</a:t>
                </a:r>
                <a:endParaRPr lang="en-US" sz="20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2000" b="1" i="0" u="none" strike="noStrike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&quot;$&quot;#,##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1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739244520"/>
        <c:crosses val="autoZero"/>
        <c:crossBetween val="between"/>
      </c:valAx>
      <c:valAx>
        <c:axId val="576948896"/>
        <c:scaling>
          <c:orientation val="minMax"/>
        </c:scaling>
        <c:delete val="1"/>
        <c:axPos val="r"/>
        <c:numFmt formatCode="&quot;$&quot;#,##0.0" sourceLinked="1"/>
        <c:majorTickMark val="none"/>
        <c:minorTickMark val="none"/>
        <c:tickLblPos val="nextTo"/>
        <c:crossAx val="576945616"/>
        <c:crosses val="max"/>
        <c:crossBetween val="between"/>
      </c:valAx>
      <c:catAx>
        <c:axId val="57694561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576948896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egendEntry>
        <c:idx val="0"/>
        <c:delete val="1"/>
      </c:legendEntry>
      <c:layout>
        <c:manualLayout>
          <c:xMode val="edge"/>
          <c:yMode val="edge"/>
          <c:x val="0.26951410082011279"/>
          <c:y val="0.92351540593977466"/>
          <c:w val="0.47051076175643153"/>
          <c:h val="5.661652545494273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baseline="0">
              <a:solidFill>
                <a:srgbClr val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4051627400976311"/>
          <c:y val="3.151397346953546E-2"/>
          <c:w val="0.46121336182793043"/>
          <c:h val="0.71289915459561548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prst="angle"/>
              <a:bevelB/>
            </a:sp3d>
          </c:spPr>
          <c:explosion val="5"/>
          <c:dPt>
            <c:idx val="0"/>
            <c:bubble3D val="0"/>
            <c:spPr>
              <a:solidFill>
                <a:srgbClr val="FFC00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  <a:bevelB/>
              </a:sp3d>
            </c:spPr>
            <c:extLst>
              <c:ext xmlns:c16="http://schemas.microsoft.com/office/drawing/2014/chart" uri="{C3380CC4-5D6E-409C-BE32-E72D297353CC}">
                <c16:uniqueId val="{00000001-1F3B-46EA-B4D6-9D16E2984385}"/>
              </c:ext>
            </c:extLst>
          </c:dPt>
          <c:dPt>
            <c:idx val="1"/>
            <c:bubble3D val="0"/>
            <c:spPr>
              <a:solidFill>
                <a:srgbClr val="339933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  <a:bevelB/>
              </a:sp3d>
            </c:spPr>
            <c:extLst>
              <c:ext xmlns:c16="http://schemas.microsoft.com/office/drawing/2014/chart" uri="{C3380CC4-5D6E-409C-BE32-E72D297353CC}">
                <c16:uniqueId val="{00000003-1F3B-46EA-B4D6-9D16E2984385}"/>
              </c:ext>
            </c:extLst>
          </c:dPt>
          <c:dPt>
            <c:idx val="2"/>
            <c:bubble3D val="0"/>
            <c:spPr>
              <a:solidFill>
                <a:schemeClr val="accent3">
                  <a:lumMod val="75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  <a:bevelB/>
              </a:sp3d>
            </c:spPr>
            <c:extLst>
              <c:ext xmlns:c16="http://schemas.microsoft.com/office/drawing/2014/chart" uri="{C3380CC4-5D6E-409C-BE32-E72D297353CC}">
                <c16:uniqueId val="{00000005-1F3B-46EA-B4D6-9D16E2984385}"/>
              </c:ext>
            </c:extLst>
          </c:dPt>
          <c:dPt>
            <c:idx val="4"/>
            <c:bubble3D val="0"/>
            <c:spPr>
              <a:solidFill>
                <a:schemeClr val="accent1">
                  <a:lumMod val="6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  <a:bevelB/>
              </a:sp3d>
            </c:spPr>
            <c:extLst>
              <c:ext xmlns:c16="http://schemas.microsoft.com/office/drawing/2014/chart" uri="{C3380CC4-5D6E-409C-BE32-E72D297353CC}">
                <c16:uniqueId val="{00000007-1F3B-46EA-B4D6-9D16E2984385}"/>
              </c:ext>
            </c:extLst>
          </c:dPt>
          <c:dLbls>
            <c:dLbl>
              <c:idx val="0"/>
              <c:layout>
                <c:manualLayout>
                  <c:x val="0.24172659679586719"/>
                  <c:y val="-1.4927066477876186E-2"/>
                </c:manualLayout>
              </c:layout>
              <c:tx>
                <c:rich>
                  <a:bodyPr/>
                  <a:lstStyle/>
                  <a:p>
                    <a:fld id="{B735EC40-3983-42CC-8999-6E751FB9CF23}" type="CATEGORYNAME">
                      <a:rPr lang="en-US"/>
                      <a:pPr/>
                      <a:t>[CATEGORY NAME]</a:t>
                    </a:fld>
                    <a:r>
                      <a:rPr lang="en-US" baseline="0" dirty="0"/>
                      <a:t>, $2.8M, 3.5%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833675786898475"/>
                      <c:h val="0.21966073878785053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1F3B-46EA-B4D6-9D16E2984385}"/>
                </c:ext>
              </c:extLst>
            </c:dLbl>
            <c:dLbl>
              <c:idx val="1"/>
              <c:layout>
                <c:manualLayout>
                  <c:x val="-4.6092198845958943E-3"/>
                  <c:y val="0.13392942441505806"/>
                </c:manualLayout>
              </c:layout>
              <c:tx>
                <c:rich>
                  <a:bodyPr wrap="square" lIns="38100" tIns="19050" rIns="38100" bIns="19050" anchor="ctr">
                    <a:noAutofit/>
                  </a:bodyPr>
                  <a:lstStyle/>
                  <a:p>
                    <a:pPr>
                      <a:defRPr sz="2800" b="1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defRPr>
                    </a:pPr>
                    <a:fld id="{2CB6167D-66AE-46C9-9042-98414AE6B412}" type="CATEGORYNAME">
                      <a:rPr lang="en-US" sz="2800">
                        <a:solidFill>
                          <a:srgbClr val="000000"/>
                        </a:solidFill>
                      </a:rPr>
                      <a:pPr>
                        <a:defRPr sz="28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pPr>
                      <a:t>[CATEGORY NAME]</a:t>
                    </a:fld>
                    <a:r>
                      <a:rPr lang="en-US" sz="2800" baseline="0" dirty="0">
                        <a:solidFill>
                          <a:srgbClr val="000000"/>
                        </a:solidFill>
                      </a:rPr>
                      <a:t>, </a:t>
                    </a:r>
                    <a:fld id="{170EF14E-AB21-4C2C-B50B-3E51ADBA48CE}" type="VALUE">
                      <a:rPr lang="en-US" sz="2800" baseline="0" smtClean="0">
                        <a:solidFill>
                          <a:srgbClr val="000000"/>
                        </a:solidFill>
                      </a:rPr>
                      <a:pPr>
                        <a:defRPr sz="28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pPr>
                      <a:t>[VALUE]</a:t>
                    </a:fld>
                    <a:r>
                      <a:rPr lang="en-US" sz="2800" baseline="0" dirty="0">
                        <a:solidFill>
                          <a:srgbClr val="000000"/>
                        </a:solidFill>
                      </a:rPr>
                      <a:t>, 6%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043799191634356"/>
                      <c:h val="0.217984483758945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1F3B-46EA-B4D6-9D16E2984385}"/>
                </c:ext>
              </c:extLst>
            </c:dLbl>
            <c:dLbl>
              <c:idx val="2"/>
              <c:layout>
                <c:manualLayout>
                  <c:x val="0.15999998549821692"/>
                  <c:y val="0.15157625261379523"/>
                </c:manualLayout>
              </c:layout>
              <c:tx>
                <c:rich>
                  <a:bodyPr wrap="square" lIns="38100" tIns="19050" rIns="38100" bIns="19050" anchor="ctr">
                    <a:noAutofit/>
                  </a:bodyPr>
                  <a:lstStyle/>
                  <a:p>
                    <a:pPr>
                      <a:defRPr sz="2800" b="1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defRPr>
                    </a:pPr>
                    <a:fld id="{5533095F-C19A-40CD-A120-5730FA9656E9}" type="CATEGORYNAME">
                      <a:rPr lang="en-US" sz="2800">
                        <a:solidFill>
                          <a:srgbClr val="000000"/>
                        </a:solidFill>
                      </a:rPr>
                      <a:pPr>
                        <a:defRPr sz="28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pPr>
                      <a:t>[CATEGORY NAME]</a:t>
                    </a:fld>
                    <a:r>
                      <a:rPr lang="en-US" sz="2800" baseline="0" dirty="0">
                        <a:solidFill>
                          <a:srgbClr val="000000"/>
                        </a:solidFill>
                      </a:rPr>
                      <a:t>, </a:t>
                    </a:r>
                    <a:fld id="{F3825B44-B431-4B79-9949-69D832A109D0}" type="VALUE">
                      <a:rPr lang="en-US" sz="2800" baseline="0" smtClean="0">
                        <a:solidFill>
                          <a:srgbClr val="000000"/>
                        </a:solidFill>
                      </a:rPr>
                      <a:pPr>
                        <a:defRPr sz="28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pPr>
                      <a:t>[VALUE]</a:t>
                    </a:fld>
                    <a:r>
                      <a:rPr lang="en-US" sz="2800" baseline="0" dirty="0">
                        <a:solidFill>
                          <a:srgbClr val="000000"/>
                        </a:solidFill>
                      </a:rPr>
                      <a:t>, 2%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7658126989576665"/>
                      <c:h val="0.27105400467408086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1F3B-46EA-B4D6-9D16E2984385}"/>
                </c:ext>
              </c:extLst>
            </c:dLbl>
            <c:dLbl>
              <c:idx val="3"/>
              <c:layout>
                <c:manualLayout>
                  <c:x val="-1.3812857752191035E-2"/>
                  <c:y val="0.19972414385744783"/>
                </c:manualLayout>
              </c:layout>
              <c:tx>
                <c:rich>
                  <a:bodyPr wrap="square" lIns="38100" tIns="19050" rIns="38100" bIns="19050" anchor="ctr">
                    <a:noAutofit/>
                  </a:bodyPr>
                  <a:lstStyle/>
                  <a:p>
                    <a:pPr>
                      <a:defRPr sz="2800" b="1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defRPr>
                    </a:pPr>
                    <a:fld id="{2064CB04-8210-4D35-8A3E-02B1E9342173}" type="CATEGORYNAME">
                      <a:rPr lang="en-US" sz="2800">
                        <a:solidFill>
                          <a:srgbClr val="000000"/>
                        </a:solidFill>
                      </a:rPr>
                      <a:pPr>
                        <a:defRPr sz="28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pPr>
                      <a:t>[CATEGORY NAME]</a:t>
                    </a:fld>
                    <a:r>
                      <a:rPr lang="en-US" sz="2800" baseline="0" dirty="0">
                        <a:solidFill>
                          <a:srgbClr val="000000"/>
                        </a:solidFill>
                      </a:rPr>
                      <a:t>, </a:t>
                    </a:r>
                    <a:fld id="{F515A747-D937-486E-964F-EEBAE043C0A5}" type="VALUE">
                      <a:rPr lang="en-US" sz="2800" baseline="0" smtClean="0">
                        <a:solidFill>
                          <a:srgbClr val="000000"/>
                        </a:solidFill>
                      </a:rPr>
                      <a:pPr>
                        <a:defRPr sz="2800" b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pPr>
                      <a:t>[VALUE]</a:t>
                    </a:fld>
                    <a:r>
                      <a:rPr lang="en-US" sz="2800" baseline="0" dirty="0">
                        <a:solidFill>
                          <a:srgbClr val="000000"/>
                        </a:solidFill>
                      </a:rPr>
                      <a:t>, 3.5%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8826481271037779"/>
                      <c:h val="0.22868398394344819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8-1F3B-46EA-B4D6-9D16E2984385}"/>
                </c:ext>
              </c:extLst>
            </c:dLbl>
            <c:dLbl>
              <c:idx val="4"/>
              <c:layout>
                <c:manualLayout>
                  <c:x val="-0.20949638388975167"/>
                  <c:y val="0.14266014287343082"/>
                </c:manualLayout>
              </c:layout>
              <c:tx>
                <c:rich>
                  <a:bodyPr/>
                  <a:lstStyle/>
                  <a:p>
                    <a:fld id="{17E40DAF-7C1E-4626-A5FA-449AD39E8D11}" type="CATEGORYNAME">
                      <a:rPr lang="en-US"/>
                      <a:pPr/>
                      <a:t>[CATEGORY NAME]</a:t>
                    </a:fld>
                    <a:r>
                      <a:rPr lang="en-US" baseline="0" dirty="0"/>
                      <a:t>, $2.7M, 3.5%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640861166635821"/>
                      <c:h val="0.27319390471098148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1F3B-46EA-B4D6-9D16E2984385}"/>
                </c:ext>
              </c:extLst>
            </c:dLbl>
            <c:dLbl>
              <c:idx val="5"/>
              <c:layout>
                <c:manualLayout>
                  <c:x val="4.7684502546209381E-8"/>
                  <c:y val="-3.3639899397759174E-2"/>
                </c:manualLayout>
              </c:layout>
              <c:tx>
                <c:rich>
                  <a:bodyPr/>
                  <a:lstStyle/>
                  <a:p>
                    <a:fld id="{B1B00C8B-549E-46E0-B79D-91F52A0EC26D}" type="CATEGORYNAME">
                      <a:rPr lang="en-US" dirty="0"/>
                      <a:pPr/>
                      <a:t>[CATEGORY NAME]</a:t>
                    </a:fld>
                    <a:r>
                      <a:rPr lang="en-US" baseline="0" dirty="0"/>
                      <a:t>, $2.4M, 3%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8313712907437316"/>
                      <c:h val="0.24478089765474725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1F3B-46EA-B4D6-9D16E2984385}"/>
                </c:ext>
              </c:extLst>
            </c:dLbl>
            <c:dLbl>
              <c:idx val="6"/>
              <c:layout>
                <c:manualLayout>
                  <c:x val="-1.9193485583800837E-2"/>
                  <c:y val="9.5391665376121801E-2"/>
                </c:manualLayout>
              </c:layout>
              <c:tx>
                <c:rich>
                  <a:bodyPr/>
                  <a:lstStyle/>
                  <a:p>
                    <a:fld id="{8FB2A99B-7ACB-4220-AAC6-9EAAF7394B29}" type="CATEGORYNAME">
                      <a:rPr lang="en-US"/>
                      <a:pPr/>
                      <a:t>[CATEGORY NAME]</a:t>
                    </a:fld>
                    <a:r>
                      <a:rPr lang="en-US" baseline="0" dirty="0"/>
                      <a:t>, $4.4M, 5.5%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1861787803579893"/>
                      <c:h val="0.18497858426716868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8-2683-41AA-AFDA-B8EED283DE1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2800" b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>
                  <a:solidFill>
                    <a:sysClr val="windowText" lastClr="000000"/>
                  </a:solidFill>
                </a:ln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Sheet1!$A$2:$A$8</c:f>
              <c:strCache>
                <c:ptCount val="7"/>
                <c:pt idx="0">
                  <c:v>Business License Tax</c:v>
                </c:pt>
                <c:pt idx="1">
                  <c:v>Franchise &amp; Other Taxes</c:v>
                </c:pt>
                <c:pt idx="2">
                  <c:v>License and Permits</c:v>
                </c:pt>
                <c:pt idx="3">
                  <c:v>Current Service Charges</c:v>
                </c:pt>
                <c:pt idx="4">
                  <c:v>Charges to Other Funds</c:v>
                </c:pt>
                <c:pt idx="5">
                  <c:v>ARPA Reimbursement</c:v>
                </c:pt>
                <c:pt idx="6">
                  <c:v>Other </c:v>
                </c:pt>
              </c:strCache>
            </c:strRef>
          </c:cat>
          <c:val>
            <c:numRef>
              <c:f>Sheet1!$B$2:$B$8</c:f>
              <c:numCache>
                <c:formatCode>"$"#.0,,"M"</c:formatCode>
                <c:ptCount val="7"/>
                <c:pt idx="0">
                  <c:v>2811375</c:v>
                </c:pt>
                <c:pt idx="1">
                  <c:v>4879430</c:v>
                </c:pt>
                <c:pt idx="2">
                  <c:v>1968790</c:v>
                </c:pt>
                <c:pt idx="3">
                  <c:v>2556467</c:v>
                </c:pt>
                <c:pt idx="4">
                  <c:v>1220929</c:v>
                </c:pt>
                <c:pt idx="5">
                  <c:v>2453486</c:v>
                </c:pt>
                <c:pt idx="6">
                  <c:v>5895922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1F3B-46EA-B4D6-9D16E298438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15247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6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1547891382206402"/>
          <c:y val="8.9898490167911446E-2"/>
          <c:w val="0.63198667420581289"/>
          <c:h val="0.80138764219156589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prst="angle"/>
              <a:bevelB/>
            </a:sp3d>
          </c:spPr>
          <c:explosion val="3"/>
          <c:dPt>
            <c:idx val="0"/>
            <c:bubble3D val="0"/>
            <c:spPr>
              <a:solidFill>
                <a:srgbClr val="0070C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  <a:bevelB/>
              </a:sp3d>
            </c:spPr>
            <c:extLst>
              <c:ext xmlns:c16="http://schemas.microsoft.com/office/drawing/2014/chart" uri="{C3380CC4-5D6E-409C-BE32-E72D297353CC}">
                <c16:uniqueId val="{00000001-E45C-4CF8-BF1A-E1522BA98631}"/>
              </c:ext>
            </c:extLst>
          </c:dPt>
          <c:dPt>
            <c:idx val="1"/>
            <c:bubble3D val="0"/>
            <c:explosion val="5"/>
            <c:extLst>
              <c:ext xmlns:c16="http://schemas.microsoft.com/office/drawing/2014/chart" uri="{C3380CC4-5D6E-409C-BE32-E72D297353CC}">
                <c16:uniqueId val="{00000008-E45C-4CF8-BF1A-E1522BA98631}"/>
              </c:ext>
            </c:extLst>
          </c:dPt>
          <c:dPt>
            <c:idx val="2"/>
            <c:bubble3D val="0"/>
            <c:spPr>
              <a:solidFill>
                <a:srgbClr val="339933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  <a:bevelB/>
              </a:sp3d>
            </c:spPr>
            <c:extLst>
              <c:ext xmlns:c16="http://schemas.microsoft.com/office/drawing/2014/chart" uri="{C3380CC4-5D6E-409C-BE32-E72D297353CC}">
                <c16:uniqueId val="{00000003-E45C-4CF8-BF1A-E1522BA98631}"/>
              </c:ext>
            </c:extLst>
          </c:dPt>
          <c:dPt>
            <c:idx val="3"/>
            <c:bubble3D val="0"/>
            <c:spPr>
              <a:solidFill>
                <a:schemeClr val="accent3">
                  <a:lumMod val="75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  <a:bevelB/>
              </a:sp3d>
            </c:spPr>
            <c:extLst>
              <c:ext xmlns:c16="http://schemas.microsoft.com/office/drawing/2014/chart" uri="{C3380CC4-5D6E-409C-BE32-E72D297353CC}">
                <c16:uniqueId val="{00000005-E45C-4CF8-BF1A-E1522BA98631}"/>
              </c:ext>
            </c:extLst>
          </c:dPt>
          <c:dPt>
            <c:idx val="4"/>
            <c:bubble3D val="0"/>
            <c:spPr>
              <a:solidFill>
                <a:schemeClr val="accent1">
                  <a:lumMod val="6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  <a:bevelB/>
              </a:sp3d>
            </c:spPr>
            <c:extLst>
              <c:ext xmlns:c16="http://schemas.microsoft.com/office/drawing/2014/chart" uri="{C3380CC4-5D6E-409C-BE32-E72D297353CC}">
                <c16:uniqueId val="{00000007-E45C-4CF8-BF1A-E1522BA98631}"/>
              </c:ext>
            </c:extLst>
          </c:dPt>
          <c:dLbls>
            <c:dLbl>
              <c:idx val="0"/>
              <c:layout>
                <c:manualLayout>
                  <c:x val="0.19216276303577093"/>
                  <c:y val="-7.2892966620375699E-2"/>
                </c:manualLayout>
              </c:layout>
              <c:tx>
                <c:rich>
                  <a:bodyPr/>
                  <a:lstStyle/>
                  <a:p>
                    <a:fld id="{1944533D-B25A-4CAB-A610-140A4583AB4A}" type="CATEGORYNAME">
                      <a:rPr lang="en-US" sz="3200"/>
                      <a:pPr/>
                      <a:t>[CATEGORY NAME]</a:t>
                    </a:fld>
                    <a:r>
                      <a:rPr lang="en-US" sz="3200" baseline="0" dirty="0"/>
                      <a:t>, $15.7M, 19%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1440880437362972"/>
                      <c:h val="0.2791799591726997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E45C-4CF8-BF1A-E1522BA98631}"/>
                </c:ext>
              </c:extLst>
            </c:dLbl>
            <c:dLbl>
              <c:idx val="1"/>
              <c:layout>
                <c:manualLayout>
                  <c:x val="0.18421080537761933"/>
                  <c:y val="0.10044305213154829"/>
                </c:manualLayout>
              </c:layout>
              <c:tx>
                <c:rich>
                  <a:bodyPr/>
                  <a:lstStyle/>
                  <a:p>
                    <a:fld id="{29C1BF22-370C-43DF-BB67-CBD64C7077D2}" type="CATEGORYNAME">
                      <a:rPr lang="en-US" dirty="0"/>
                      <a:pPr/>
                      <a:t>[CATEGORY NAME]</a:t>
                    </a:fld>
                    <a:r>
                      <a:rPr lang="en-US" baseline="0" dirty="0"/>
                      <a:t>, </a:t>
                    </a:r>
                    <a:fld id="{45B89DC6-B280-49C0-AAE7-A74BBEB84788}" type="VALUE">
                      <a:rPr lang="en-US" baseline="0" dirty="0"/>
                      <a:pPr/>
                      <a:t>[VALUE]</a:t>
                    </a:fld>
                    <a:r>
                      <a:rPr lang="en-US" baseline="0" dirty="0"/>
                      <a:t>, 14%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8487629458645747"/>
                      <c:h val="0.25992910593733853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8-E45C-4CF8-BF1A-E1522BA98631}"/>
                </c:ext>
              </c:extLst>
            </c:dLbl>
            <c:dLbl>
              <c:idx val="2"/>
              <c:layout>
                <c:manualLayout>
                  <c:x val="-0.14575466505442203"/>
                  <c:y val="-9.9605561974595272E-4"/>
                </c:manualLayout>
              </c:layout>
              <c:tx>
                <c:rich>
                  <a:bodyPr/>
                  <a:lstStyle/>
                  <a:p>
                    <a:fld id="{F3DF1F09-54A6-4B94-B8D9-65C8E48D57E4}" type="CATEGORYNAME">
                      <a:rPr lang="en-US"/>
                      <a:pPr/>
                      <a:t>[CATEGORY NAME]</a:t>
                    </a:fld>
                    <a:r>
                      <a:rPr lang="en-US" dirty="0"/>
                      <a:t>, </a:t>
                    </a:r>
                    <a:fld id="{2EF064C6-AFA4-4DB3-8C4C-528E970DA5E6}" type="VALUE">
                      <a:rPr lang="en-US"/>
                      <a:pPr/>
                      <a:t>[VALUE]</a:t>
                    </a:fld>
                    <a:r>
                      <a:rPr lang="en-US" dirty="0"/>
                      <a:t>, 11%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7607476668175235"/>
                      <c:h val="0.18539261689065631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E45C-4CF8-BF1A-E1522BA98631}"/>
                </c:ext>
              </c:extLst>
            </c:dLbl>
            <c:dLbl>
              <c:idx val="3"/>
              <c:layout>
                <c:manualLayout>
                  <c:x val="1.109583128744843E-2"/>
                  <c:y val="-8.0571174369967372E-2"/>
                </c:manualLayout>
              </c:layout>
              <c:tx>
                <c:rich>
                  <a:bodyPr/>
                  <a:lstStyle/>
                  <a:p>
                    <a:fld id="{0BC24806-63DF-4808-B2FD-3FAEE515A741}" type="CATEGORYNAME">
                      <a:rPr lang="en-US"/>
                      <a:pPr/>
                      <a:t>[CATEGORY NAME]</a:t>
                    </a:fld>
                    <a:r>
                      <a:rPr lang="en-US" baseline="0" dirty="0"/>
                      <a:t>, </a:t>
                    </a:r>
                    <a:fld id="{546B5D06-7B0A-4520-9A82-7D7836699D63}" type="VALUE">
                      <a:rPr lang="en-US" baseline="0" smtClean="0"/>
                      <a:pPr/>
                      <a:t>[VALUE]</a:t>
                    </a:fld>
                    <a:r>
                      <a:rPr lang="en-US" baseline="0" dirty="0"/>
                      <a:t>, 12%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9228978267397804"/>
                      <c:h val="0.1749385817987541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E45C-4CF8-BF1A-E1522BA98631}"/>
                </c:ext>
              </c:extLst>
            </c:dLbl>
            <c:dLbl>
              <c:idx val="4"/>
              <c:layout>
                <c:manualLayout>
                  <c:x val="0"/>
                  <c:y val="2.2614933054082211E-2"/>
                </c:manualLayout>
              </c:layout>
              <c:tx>
                <c:rich>
                  <a:bodyPr/>
                  <a:lstStyle/>
                  <a:p>
                    <a:fld id="{7D87BD43-2D6D-474C-A596-C5F0D189D238}" type="CATEGORYNAME">
                      <a:rPr lang="en-US"/>
                      <a:pPr/>
                      <a:t>[CATEGORY NAME]</a:t>
                    </a:fld>
                    <a:r>
                      <a:rPr lang="en-US" baseline="0" dirty="0"/>
                      <a:t>, $6M, 7%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9743804631522336"/>
                      <c:h val="0.19020521255513204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E45C-4CF8-BF1A-E1522BA98631}"/>
                </c:ext>
              </c:extLst>
            </c:dLbl>
            <c:dLbl>
              <c:idx val="5"/>
              <c:layout>
                <c:manualLayout>
                  <c:x val="-0.19456126939908056"/>
                  <c:y val="-0.10205027202845006"/>
                </c:manualLayout>
              </c:layout>
              <c:tx>
                <c:rich>
                  <a:bodyPr/>
                  <a:lstStyle/>
                  <a:p>
                    <a:fld id="{F207BDB8-F7B6-4B05-BCD0-48108511BA07}" type="CATEGORYNAME">
                      <a:rPr lang="en-US"/>
                      <a:pPr/>
                      <a:t>[CATEGORY NAME]</a:t>
                    </a:fld>
                    <a:r>
                      <a:rPr lang="en-US" dirty="0"/>
                      <a:t>, $8M, 10%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5590221665192617"/>
                      <c:h val="0.19535310320206667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E45C-4CF8-BF1A-E1522BA9863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3200"/>
                </a:pPr>
                <a:endParaRPr lang="en-US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Sheet1!$A$2:$A$7</c:f>
              <c:strCache>
                <c:ptCount val="6"/>
                <c:pt idx="0">
                  <c:v>Sales Tax - Bradley Burns</c:v>
                </c:pt>
                <c:pt idx="1">
                  <c:v>Sales Tax - Measure G</c:v>
                </c:pt>
                <c:pt idx="2">
                  <c:v>Card Club</c:v>
                </c:pt>
                <c:pt idx="3">
                  <c:v>Property Tax</c:v>
                </c:pt>
                <c:pt idx="4">
                  <c:v>Utility User Tax</c:v>
                </c:pt>
                <c:pt idx="5">
                  <c:v>Vehicle License Fees</c:v>
                </c:pt>
              </c:strCache>
            </c:strRef>
          </c:cat>
          <c:val>
            <c:numRef>
              <c:f>Sheet1!$B$2:$B$7</c:f>
              <c:numCache>
                <c:formatCode>"$"#.#,,"M"</c:formatCode>
                <c:ptCount val="6"/>
                <c:pt idx="0">
                  <c:v>15728875</c:v>
                </c:pt>
                <c:pt idx="1">
                  <c:v>11423000</c:v>
                </c:pt>
                <c:pt idx="2">
                  <c:v>9193600</c:v>
                </c:pt>
                <c:pt idx="3">
                  <c:v>9945583</c:v>
                </c:pt>
                <c:pt idx="4">
                  <c:v>5962277</c:v>
                </c:pt>
                <c:pt idx="5">
                  <c:v>7962464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E45C-4CF8-BF1A-E1522BA9863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5247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2800" b="1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143908310360445"/>
          <c:y val="0.20367695412778491"/>
          <c:w val="0.55326566661695809"/>
          <c:h val="0.53390218279065316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explosion val="5"/>
          <c:dPt>
            <c:idx val="0"/>
            <c:bubble3D val="0"/>
            <c:spPr>
              <a:solidFill>
                <a:srgbClr val="0070C0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1-960A-49E7-87E3-437446FF1A86}"/>
              </c:ext>
            </c:extLst>
          </c:dPt>
          <c:dPt>
            <c:idx val="1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3-960A-49E7-87E3-437446FF1A86}"/>
              </c:ext>
            </c:extLst>
          </c:dPt>
          <c:dPt>
            <c:idx val="2"/>
            <c:bubble3D val="0"/>
            <c:spPr>
              <a:solidFill>
                <a:srgbClr val="00B0F0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5-960A-49E7-87E3-437446FF1A86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7-960A-49E7-87E3-437446FF1A86}"/>
              </c:ext>
            </c:extLst>
          </c:dPt>
          <c:dPt>
            <c:idx val="4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9-960A-49E7-87E3-437446FF1A86}"/>
              </c:ext>
            </c:extLst>
          </c:dPt>
          <c:dPt>
            <c:idx val="5"/>
            <c:bubble3D val="0"/>
            <c:spPr>
              <a:solidFill>
                <a:srgbClr val="00B050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B-960A-49E7-87E3-437446FF1A86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C-960A-49E7-87E3-437446FF1A86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E-960A-49E7-87E3-437446FF1A86}"/>
              </c:ext>
            </c:extLst>
          </c:dPt>
          <c:dLbls>
            <c:dLbl>
              <c:idx val="0"/>
              <c:layout>
                <c:manualLayout>
                  <c:x val="0.20468780869740538"/>
                  <c:y val="-2.0930330550628914E-2"/>
                </c:manualLayout>
              </c:layout>
              <c:spPr>
                <a:noFill/>
                <a:ln w="26155">
                  <a:noFill/>
                </a:ln>
              </c:spPr>
              <c:txPr>
                <a:bodyPr/>
                <a:lstStyle/>
                <a:p>
                  <a:pPr>
                    <a:defRPr sz="3200" b="1" i="0" u="none" strike="noStrike" baseline="0">
                      <a:solidFill>
                        <a:schemeClr val="tx1"/>
                      </a:solidFill>
                      <a:latin typeface="Arial"/>
                      <a:ea typeface="Arial"/>
                      <a:cs typeface="Arial"/>
                    </a:defRPr>
                  </a:pPr>
                  <a:endParaRPr lang="en-US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8231235319348014"/>
                      <c:h val="0.1295671152407119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960A-49E7-87E3-437446FF1A86}"/>
                </c:ext>
              </c:extLst>
            </c:dLbl>
            <c:dLbl>
              <c:idx val="1"/>
              <c:layout>
                <c:manualLayout>
                  <c:x val="1.9716931489344797E-2"/>
                  <c:y val="0.10525385331884302"/>
                </c:manualLayout>
              </c:layout>
              <c:spPr>
                <a:noFill/>
                <a:ln w="26155">
                  <a:noFill/>
                </a:ln>
              </c:spPr>
              <c:txPr>
                <a:bodyPr/>
                <a:lstStyle/>
                <a:p>
                  <a:pPr>
                    <a:defRPr sz="3200" b="1" i="0" u="none" strike="noStrike" baseline="0">
                      <a:solidFill>
                        <a:schemeClr val="tx1"/>
                      </a:solidFill>
                      <a:latin typeface="Arial"/>
                      <a:ea typeface="Arial"/>
                      <a:cs typeface="Arial"/>
                    </a:defRPr>
                  </a:pPr>
                  <a:endParaRPr lang="en-US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0366195020949865"/>
                      <c:h val="0.1420995973126016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960A-49E7-87E3-437446FF1A86}"/>
                </c:ext>
              </c:extLst>
            </c:dLbl>
            <c:dLbl>
              <c:idx val="2"/>
              <c:layout>
                <c:manualLayout>
                  <c:x val="5.2293620877491842E-2"/>
                  <c:y val="-0.10718923367029921"/>
                </c:manualLayout>
              </c:layout>
              <c:spPr>
                <a:noFill/>
                <a:ln w="26155">
                  <a:noFill/>
                </a:ln>
              </c:spPr>
              <c:txPr>
                <a:bodyPr/>
                <a:lstStyle/>
                <a:p>
                  <a:pPr>
                    <a:defRPr sz="3200" b="1" i="0" u="none" strike="noStrike" baseline="0">
                      <a:solidFill>
                        <a:schemeClr val="tx1"/>
                      </a:solidFill>
                      <a:latin typeface="Arial"/>
                      <a:ea typeface="Arial"/>
                      <a:cs typeface="Arial"/>
                    </a:defRPr>
                  </a:pPr>
                  <a:endParaRPr lang="en-US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60A-49E7-87E3-437446FF1A86}"/>
                </c:ext>
              </c:extLst>
            </c:dLbl>
            <c:dLbl>
              <c:idx val="3"/>
              <c:layout>
                <c:manualLayout>
                  <c:x val="-4.0783310428677208E-2"/>
                  <c:y val="7.9622724247891172E-2"/>
                </c:manualLayout>
              </c:layout>
              <c:spPr>
                <a:noFill/>
                <a:ln w="26155">
                  <a:noFill/>
                </a:ln>
              </c:spPr>
              <c:txPr>
                <a:bodyPr/>
                <a:lstStyle/>
                <a:p>
                  <a:pPr>
                    <a:defRPr sz="3200" b="1" i="0" u="none" strike="noStrike" baseline="0">
                      <a:solidFill>
                        <a:schemeClr val="tx1"/>
                      </a:solidFill>
                      <a:latin typeface="Arial"/>
                      <a:ea typeface="Arial"/>
                      <a:cs typeface="Arial"/>
                    </a:defRPr>
                  </a:pPr>
                  <a:endParaRPr lang="en-US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960A-49E7-87E3-437446FF1A86}"/>
                </c:ext>
              </c:extLst>
            </c:dLbl>
            <c:dLbl>
              <c:idx val="4"/>
              <c:layout>
                <c:manualLayout>
                  <c:x val="-6.8101603692733798E-2"/>
                  <c:y val="1.3369247282350999E-2"/>
                </c:manualLayout>
              </c:layout>
              <c:spPr>
                <a:noFill/>
                <a:ln w="26155">
                  <a:noFill/>
                </a:ln>
              </c:spPr>
              <c:txPr>
                <a:bodyPr/>
                <a:lstStyle/>
                <a:p>
                  <a:pPr>
                    <a:defRPr sz="3200" b="1" i="0" u="none" strike="noStrike" baseline="0">
                      <a:solidFill>
                        <a:schemeClr val="tx1"/>
                      </a:solidFill>
                      <a:latin typeface="Arial"/>
                      <a:ea typeface="Arial"/>
                      <a:cs typeface="Arial"/>
                    </a:defRPr>
                  </a:pPr>
                  <a:endParaRPr lang="en-US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505082535973422"/>
                      <c:h val="0.1195411295832002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9-960A-49E7-87E3-437446FF1A86}"/>
                </c:ext>
              </c:extLst>
            </c:dLbl>
            <c:dLbl>
              <c:idx val="5"/>
              <c:layout>
                <c:manualLayout>
                  <c:x val="-5.3023859581413424E-2"/>
                  <c:y val="-8.4823539198594158E-2"/>
                </c:manualLayout>
              </c:layout>
              <c:spPr>
                <a:noFill/>
                <a:ln w="26155">
                  <a:noFill/>
                </a:ln>
              </c:spPr>
              <c:txPr>
                <a:bodyPr/>
                <a:lstStyle/>
                <a:p>
                  <a:pPr>
                    <a:defRPr sz="3200" b="1" i="0" u="none" strike="noStrike" baseline="0">
                      <a:solidFill>
                        <a:schemeClr val="tx1"/>
                      </a:solidFill>
                      <a:latin typeface="Arial"/>
                      <a:ea typeface="Arial"/>
                      <a:cs typeface="Arial"/>
                    </a:defRPr>
                  </a:pPr>
                  <a:endParaRPr lang="en-US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936330666052609"/>
                      <c:h val="0.1095151439256884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B-960A-49E7-87E3-437446FF1A86}"/>
                </c:ext>
              </c:extLst>
            </c:dLbl>
            <c:dLbl>
              <c:idx val="6"/>
              <c:layout>
                <c:manualLayout>
                  <c:x val="2.0277063142580466E-2"/>
                  <c:y val="-8.6305825916718995E-2"/>
                </c:manualLayout>
              </c:layout>
              <c:spPr>
                <a:noFill/>
                <a:ln w="26155">
                  <a:noFill/>
                </a:ln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3200" b="1" i="0" u="none" strike="noStrike" baseline="0">
                      <a:solidFill>
                        <a:schemeClr val="tx1"/>
                      </a:solidFill>
                      <a:latin typeface="Arial"/>
                      <a:ea typeface="Arial"/>
                      <a:cs typeface="Arial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079833828059988"/>
                      <c:h val="0.18544945279926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C-960A-49E7-87E3-437446FF1A86}"/>
                </c:ext>
              </c:extLst>
            </c:dLbl>
            <c:dLbl>
              <c:idx val="7"/>
              <c:layout>
                <c:manualLayout>
                  <c:x val="9.5862485179146181E-2"/>
                  <c:y val="-2.6655010471530197E-2"/>
                </c:manualLayout>
              </c:layout>
              <c:spPr>
                <a:noFill/>
                <a:ln w="26155">
                  <a:noFill/>
                </a:ln>
              </c:spPr>
              <c:txPr>
                <a:bodyPr/>
                <a:lstStyle/>
                <a:p>
                  <a:pPr>
                    <a:defRPr sz="3200" b="1" i="0" u="none" strike="noStrike" baseline="0">
                      <a:solidFill>
                        <a:schemeClr val="tx1"/>
                      </a:solidFill>
                      <a:latin typeface="Arial"/>
                      <a:ea typeface="Arial"/>
                      <a:cs typeface="Arial"/>
                    </a:defRPr>
                  </a:pPr>
                  <a:endParaRPr lang="en-US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960A-49E7-87E3-437446FF1A86}"/>
                </c:ext>
              </c:extLst>
            </c:dLbl>
            <c:spPr>
              <a:noFill/>
              <a:ln w="26155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3200" b="1" i="0" u="none" strike="noStrike" baseline="0">
                    <a:solidFill>
                      <a:schemeClr val="tx1"/>
                    </a:solidFill>
                    <a:latin typeface="Arial"/>
                    <a:ea typeface="Arial"/>
                    <a:cs typeface="Arial"/>
                  </a:defRPr>
                </a:pPr>
                <a:endParaRPr lang="en-US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>
                  <a:solidFill>
                    <a:schemeClr val="tx1"/>
                  </a:solidFill>
                </a:ln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Sheet1!$A$2:$A$9</c:f>
              <c:strCache>
                <c:ptCount val="8"/>
                <c:pt idx="0">
                  <c:v>Elected &amp; City Manager's Offices</c:v>
                </c:pt>
                <c:pt idx="1">
                  <c:v>Non-Departmental Including Fire and RCC</c:v>
                </c:pt>
                <c:pt idx="2">
                  <c:v>Police </c:v>
                </c:pt>
                <c:pt idx="3">
                  <c:v>Public Works</c:v>
                </c:pt>
                <c:pt idx="4">
                  <c:v>Administrative Services</c:v>
                </c:pt>
                <c:pt idx="5">
                  <c:v>Community Development</c:v>
                </c:pt>
                <c:pt idx="6">
                  <c:v>Debt Service, Transfers, Deferred Maint, and ISF</c:v>
                </c:pt>
                <c:pt idx="7">
                  <c:v>Recreation &amp; Human Services</c:v>
                </c:pt>
              </c:strCache>
            </c:strRef>
          </c:cat>
          <c:val>
            <c:numRef>
              <c:f>Sheet1!$B$2:$B$9</c:f>
              <c:numCache>
                <c:formatCode>"$"#.0,,"M"</c:formatCode>
                <c:ptCount val="8"/>
                <c:pt idx="0">
                  <c:v>2859708</c:v>
                </c:pt>
                <c:pt idx="1">
                  <c:v>14640514</c:v>
                </c:pt>
                <c:pt idx="2">
                  <c:v>34809188</c:v>
                </c:pt>
                <c:pt idx="3">
                  <c:v>6979413</c:v>
                </c:pt>
                <c:pt idx="4">
                  <c:v>2867417</c:v>
                </c:pt>
                <c:pt idx="5">
                  <c:v>3041130</c:v>
                </c:pt>
                <c:pt idx="6">
                  <c:v>11567671</c:v>
                </c:pt>
                <c:pt idx="7">
                  <c:v>5066301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F-960A-49E7-87E3-437446FF1A8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10-960A-49E7-87E3-437446FF1A86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11-960A-49E7-87E3-437446FF1A86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12-960A-49E7-87E3-437446FF1A86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13-960A-49E7-87E3-437446FF1A86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14-960A-49E7-87E3-437446FF1A86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15-960A-49E7-87E3-437446FF1A86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16-960A-49E7-87E3-437446FF1A86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15-186F-4645-8DBF-4AA9E7C75EBF}"/>
              </c:ext>
            </c:extLst>
          </c:dPt>
          <c:cat>
            <c:strRef>
              <c:f>Sheet1!$A$2:$A$9</c:f>
              <c:strCache>
                <c:ptCount val="8"/>
                <c:pt idx="0">
                  <c:v>Elected &amp; City Manager's Offices</c:v>
                </c:pt>
                <c:pt idx="1">
                  <c:v>Non-Departmental Including Fire and RCC</c:v>
                </c:pt>
                <c:pt idx="2">
                  <c:v>Police </c:v>
                </c:pt>
                <c:pt idx="3">
                  <c:v>Public Works</c:v>
                </c:pt>
                <c:pt idx="4">
                  <c:v>Administrative Services</c:v>
                </c:pt>
                <c:pt idx="5">
                  <c:v>Community Development</c:v>
                </c:pt>
                <c:pt idx="6">
                  <c:v>Debt Service, Transfers, Deferred Maint, and ISF</c:v>
                </c:pt>
                <c:pt idx="7">
                  <c:v>Recreation &amp; Human Services</c:v>
                </c:pt>
              </c:strCache>
            </c:strRef>
          </c:cat>
          <c:val>
            <c:numRef>
              <c:f>Sheet1!$C$2:$C$9</c:f>
              <c:numCache>
                <c:formatCode>0.00%</c:formatCode>
                <c:ptCount val="8"/>
                <c:pt idx="0">
                  <c:v>3.49463656602381E-2</c:v>
                </c:pt>
                <c:pt idx="1">
                  <c:v>0.17891083834357746</c:v>
                </c:pt>
                <c:pt idx="2">
                  <c:v>0.4253772106047094</c:v>
                </c:pt>
                <c:pt idx="3">
                  <c:v>8.529021801939897E-2</c:v>
                </c:pt>
                <c:pt idx="4">
                  <c:v>3.5040571618634823E-2</c:v>
                </c:pt>
                <c:pt idx="5">
                  <c:v>3.7163389059414423E-2</c:v>
                </c:pt>
                <c:pt idx="6">
                  <c:v>0.14135990828550751</c:v>
                </c:pt>
                <c:pt idx="7">
                  <c:v>6.1911498408519318E-2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8-960A-49E7-87E3-437446FF1A8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37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dk1" tx1="lt1" bg2="dk2" tx2="lt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3366067694290388"/>
          <c:y val="0.13703857740854786"/>
          <c:w val="0.48978480331021795"/>
          <c:h val="0.7435090562363806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prst="angle"/>
              <a:bevelB/>
            </a:sp3d>
          </c:spPr>
          <c:explosion val="5"/>
          <c:dPt>
            <c:idx val="0"/>
            <c:bubble3D val="0"/>
            <c:spPr>
              <a:solidFill>
                <a:srgbClr val="00B05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  <a:bevelB/>
              </a:sp3d>
            </c:spPr>
            <c:extLst>
              <c:ext xmlns:c16="http://schemas.microsoft.com/office/drawing/2014/chart" uri="{C3380CC4-5D6E-409C-BE32-E72D297353CC}">
                <c16:uniqueId val="{00000001-26E9-42EA-B60C-A5D6D9A1738A}"/>
              </c:ext>
            </c:extLst>
          </c:dPt>
          <c:dPt>
            <c:idx val="1"/>
            <c:bubble3D val="0"/>
            <c:spPr>
              <a:solidFill>
                <a:schemeClr val="accent3">
                  <a:lumMod val="75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  <a:bevelB/>
              </a:sp3d>
            </c:spPr>
            <c:extLst>
              <c:ext xmlns:c16="http://schemas.microsoft.com/office/drawing/2014/chart" uri="{C3380CC4-5D6E-409C-BE32-E72D297353CC}">
                <c16:uniqueId val="{00000003-26E9-42EA-B60C-A5D6D9A1738A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  <a:bevelB/>
              </a:sp3d>
            </c:spPr>
            <c:extLst>
              <c:ext xmlns:c16="http://schemas.microsoft.com/office/drawing/2014/chart" uri="{C3380CC4-5D6E-409C-BE32-E72D297353CC}">
                <c16:uniqueId val="{00000005-26E9-42EA-B60C-A5D6D9A1738A}"/>
              </c:ext>
            </c:extLst>
          </c:dPt>
          <c:dPt>
            <c:idx val="4"/>
            <c:bubble3D val="0"/>
            <c:spPr>
              <a:solidFill>
                <a:srgbClr val="FFFF0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  <a:bevelB/>
              </a:sp3d>
            </c:spPr>
            <c:extLst>
              <c:ext xmlns:c16="http://schemas.microsoft.com/office/drawing/2014/chart" uri="{C3380CC4-5D6E-409C-BE32-E72D297353CC}">
                <c16:uniqueId val="{00000009-26E9-42EA-B60C-A5D6D9A1738A}"/>
              </c:ext>
            </c:extLst>
          </c:dPt>
          <c:dLbls>
            <c:dLbl>
              <c:idx val="0"/>
              <c:layout>
                <c:manualLayout>
                  <c:x val="0.10684543820228118"/>
                  <c:y val="-5.531840053180130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3200" b="1">
                      <a:solidFill>
                        <a:srgbClr val="000000"/>
                      </a:solidFill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8491855296704227"/>
                      <c:h val="0.17406116748296785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26E9-42EA-B60C-A5D6D9A1738A}"/>
                </c:ext>
              </c:extLst>
            </c:dLbl>
            <c:dLbl>
              <c:idx val="1"/>
              <c:layout>
                <c:manualLayout>
                  <c:x val="0.11447467384585305"/>
                  <c:y val="1.974262891832814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3200" b="1">
                      <a:solidFill>
                        <a:srgbClr val="000000"/>
                      </a:solidFill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7285938763244161"/>
                      <c:h val="0.1549072086473319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26E9-42EA-B60C-A5D6D9A1738A}"/>
                </c:ext>
              </c:extLst>
            </c:dLbl>
            <c:dLbl>
              <c:idx val="2"/>
              <c:layout>
                <c:manualLayout>
                  <c:x val="-9.1077547113944252E-2"/>
                  <c:y val="-7.7794353483645148E-2"/>
                </c:manualLayout>
              </c:layout>
              <c:tx>
                <c:rich>
                  <a:bodyPr wrap="square" lIns="38100" tIns="19050" rIns="38100" bIns="19050" anchor="ctr">
                    <a:noAutofit/>
                  </a:bodyPr>
                  <a:lstStyle/>
                  <a:p>
                    <a:pPr>
                      <a:defRPr sz="3200" b="1">
                        <a:solidFill>
                          <a:srgbClr val="000000"/>
                        </a:solidFill>
                      </a:defRPr>
                    </a:pPr>
                    <a:r>
                      <a:rPr lang="en-US" sz="3200" baseline="0" dirty="0">
                        <a:solidFill>
                          <a:srgbClr val="000000"/>
                        </a:solidFill>
                      </a:rPr>
                      <a:t>City Council &amp; City Manager, </a:t>
                    </a:r>
                    <a:fld id="{4ACE5FDB-ABE2-4EDC-B922-12437DF085B8}" type="VALUE">
                      <a:rPr lang="en-US" sz="3200" baseline="0">
                        <a:solidFill>
                          <a:srgbClr val="000000"/>
                        </a:solidFill>
                      </a:rPr>
                      <a:pPr>
                        <a:defRPr sz="3200" b="1">
                          <a:solidFill>
                            <a:srgbClr val="000000"/>
                          </a:solidFill>
                        </a:defRPr>
                      </a:pPr>
                      <a:t>[VALUE]</a:t>
                    </a:fld>
                    <a:r>
                      <a:rPr lang="en-US" sz="3200" baseline="0" dirty="0">
                        <a:solidFill>
                          <a:srgbClr val="000000"/>
                        </a:solidFill>
                      </a:rPr>
                      <a:t>, </a:t>
                    </a:r>
                    <a:fld id="{E10E64CF-5129-439B-B468-4925774A32E5}" type="PERCENTAGE">
                      <a:rPr lang="en-US" sz="3200" baseline="0">
                        <a:solidFill>
                          <a:srgbClr val="000000"/>
                        </a:solidFill>
                      </a:rPr>
                      <a:pPr>
                        <a:defRPr sz="3200" b="1">
                          <a:solidFill>
                            <a:srgbClr val="000000"/>
                          </a:solidFill>
                        </a:defRPr>
                      </a:pPr>
                      <a:t>[PERCENTAGE]</a:t>
                    </a:fld>
                    <a:endParaRPr lang="en-US" sz="3200" baseline="0" dirty="0">
                      <a:solidFill>
                        <a:srgbClr val="000000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824998167160993"/>
                      <c:h val="0.20054466012027103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26E9-42EA-B60C-A5D6D9A1738A}"/>
                </c:ext>
              </c:extLst>
            </c:dLbl>
            <c:dLbl>
              <c:idx val="4"/>
              <c:layout>
                <c:manualLayout>
                  <c:x val="3.7977424169171589E-2"/>
                  <c:y val="-0.13618861852691033"/>
                </c:manualLayout>
              </c:layout>
              <c:tx>
                <c:rich>
                  <a:bodyPr wrap="square" lIns="38100" tIns="19050" rIns="38100" bIns="19050" anchor="ctr">
                    <a:noAutofit/>
                  </a:bodyPr>
                  <a:lstStyle/>
                  <a:p>
                    <a:pPr>
                      <a:defRPr sz="3200" b="1">
                        <a:solidFill>
                          <a:srgbClr val="000000"/>
                        </a:solidFill>
                      </a:defRPr>
                    </a:pPr>
                    <a:fld id="{28F5A3FD-2D94-418F-86BB-719BB1395A80}" type="CATEGORYNAME">
                      <a:rPr lang="en-US" sz="3200">
                        <a:solidFill>
                          <a:srgbClr val="000000"/>
                        </a:solidFill>
                      </a:rPr>
                      <a:pPr>
                        <a:defRPr sz="3200" b="1">
                          <a:solidFill>
                            <a:srgbClr val="000000"/>
                          </a:solidFill>
                        </a:defRPr>
                      </a:pPr>
                      <a:t>[CATEGORY NAME]</a:t>
                    </a:fld>
                    <a:r>
                      <a:rPr lang="en-US" sz="3200" baseline="0" dirty="0">
                        <a:solidFill>
                          <a:srgbClr val="000000"/>
                        </a:solidFill>
                      </a:rPr>
                      <a:t>, $1.1M, </a:t>
                    </a:r>
                    <a:fld id="{775D55A7-F16C-4E97-A29B-5C1A4197110C}" type="PERCENTAGE">
                      <a:rPr lang="en-US" sz="3200" baseline="0">
                        <a:solidFill>
                          <a:srgbClr val="000000"/>
                        </a:solidFill>
                      </a:rPr>
                      <a:pPr>
                        <a:defRPr sz="3200" b="1">
                          <a:solidFill>
                            <a:srgbClr val="000000"/>
                          </a:solidFill>
                        </a:defRPr>
                      </a:pPr>
                      <a:t>[PERCENTAGE]</a:t>
                    </a:fld>
                    <a:endParaRPr lang="en-US" sz="3200" baseline="0" dirty="0">
                      <a:solidFill>
                        <a:srgbClr val="000000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8132845230568729"/>
                      <c:h val="9.911430729320593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26E9-42EA-B60C-A5D6D9A1738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3200" b="1">
                    <a:solidFill>
                      <a:srgbClr val="000000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>
                  <a:solidFill>
                    <a:schemeClr val="bg1"/>
                  </a:solidFill>
                </a:ln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City Clerk</c:v>
                </c:pt>
                <c:pt idx="1">
                  <c:v>City Treasurer</c:v>
                </c:pt>
                <c:pt idx="2">
                  <c:v>City Manager</c:v>
                </c:pt>
              </c:strCache>
            </c:strRef>
          </c:cat>
          <c:val>
            <c:numRef>
              <c:f>Sheet1!$B$2:$B$4</c:f>
              <c:numCache>
                <c:formatCode>"$"#0.#,,"M"</c:formatCode>
                <c:ptCount val="3"/>
                <c:pt idx="0">
                  <c:v>697727</c:v>
                </c:pt>
                <c:pt idx="1">
                  <c:v>297715</c:v>
                </c:pt>
                <c:pt idx="2" formatCode="&quot;$&quot;#0.0,,&quot;M&quot;">
                  <c:v>1864266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26E9-42EA-B60C-A5D6D9A1738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16060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632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dk1" tx1="lt1" bg2="dk2" tx2="lt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5781959290623641"/>
          <c:y val="0.13703853969481641"/>
          <c:w val="0.48978480331021795"/>
          <c:h val="0.7435090562363806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prst="angle"/>
              <a:bevelB/>
            </a:sp3d>
          </c:spPr>
          <c:explosion val="5"/>
          <c:dPt>
            <c:idx val="0"/>
            <c:bubble3D val="0"/>
            <c:spPr>
              <a:solidFill>
                <a:srgbClr val="00B05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  <a:bevelB/>
              </a:sp3d>
            </c:spPr>
            <c:extLst>
              <c:ext xmlns:c16="http://schemas.microsoft.com/office/drawing/2014/chart" uri="{C3380CC4-5D6E-409C-BE32-E72D297353CC}">
                <c16:uniqueId val="{00000001-26E9-42EA-B60C-A5D6D9A1738A}"/>
              </c:ext>
            </c:extLst>
          </c:dPt>
          <c:dPt>
            <c:idx val="1"/>
            <c:bubble3D val="0"/>
            <c:spPr>
              <a:solidFill>
                <a:schemeClr val="accent3">
                  <a:lumMod val="75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  <a:bevelB/>
              </a:sp3d>
            </c:spPr>
            <c:extLst>
              <c:ext xmlns:c16="http://schemas.microsoft.com/office/drawing/2014/chart" uri="{C3380CC4-5D6E-409C-BE32-E72D297353CC}">
                <c16:uniqueId val="{00000003-26E9-42EA-B60C-A5D6D9A1738A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  <a:bevelB/>
              </a:sp3d>
            </c:spPr>
            <c:extLst>
              <c:ext xmlns:c16="http://schemas.microsoft.com/office/drawing/2014/chart" uri="{C3380CC4-5D6E-409C-BE32-E72D297353CC}">
                <c16:uniqueId val="{00000005-26E9-42EA-B60C-A5D6D9A1738A}"/>
              </c:ext>
            </c:extLst>
          </c:dPt>
          <c:dPt>
            <c:idx val="4"/>
            <c:bubble3D val="0"/>
            <c:spPr>
              <a:solidFill>
                <a:srgbClr val="FFFF0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  <a:bevelB/>
              </a:sp3d>
            </c:spPr>
            <c:extLst>
              <c:ext xmlns:c16="http://schemas.microsoft.com/office/drawing/2014/chart" uri="{C3380CC4-5D6E-409C-BE32-E72D297353CC}">
                <c16:uniqueId val="{00000009-26E9-42EA-B60C-A5D6D9A1738A}"/>
              </c:ext>
            </c:extLst>
          </c:dPt>
          <c:dLbls>
            <c:dLbl>
              <c:idx val="0"/>
              <c:layout>
                <c:manualLayout>
                  <c:x val="0.17348108355033121"/>
                  <c:y val="-0.10179497291625048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3200" b="1">
                      <a:solidFill>
                        <a:srgbClr val="000000"/>
                      </a:solidFill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845718604244866"/>
                      <c:h val="0.1685933269958048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26E9-42EA-B60C-A5D6D9A1738A}"/>
                </c:ext>
              </c:extLst>
            </c:dLbl>
            <c:dLbl>
              <c:idx val="1"/>
              <c:layout>
                <c:manualLayout>
                  <c:x val="-1.4668059906153442E-16"/>
                  <c:y val="0.1619355300203082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3200" b="1">
                      <a:solidFill>
                        <a:srgbClr val="000000"/>
                      </a:solidFill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534030042728174"/>
                      <c:h val="0.1793739977365751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26E9-42EA-B60C-A5D6D9A1738A}"/>
                </c:ext>
              </c:extLst>
            </c:dLbl>
            <c:dLbl>
              <c:idx val="2"/>
              <c:layout>
                <c:manualLayout>
                  <c:x val="0"/>
                  <c:y val="-3.9023277410868543E-2"/>
                </c:manualLayout>
              </c:layout>
              <c:tx>
                <c:rich>
                  <a:bodyPr wrap="square" lIns="38100" tIns="19050" rIns="38100" bIns="19050" anchor="ctr">
                    <a:noAutofit/>
                  </a:bodyPr>
                  <a:lstStyle/>
                  <a:p>
                    <a:pPr>
                      <a:defRPr sz="3200" b="1">
                        <a:solidFill>
                          <a:srgbClr val="000000"/>
                        </a:solidFill>
                      </a:defRPr>
                    </a:pPr>
                    <a:r>
                      <a:rPr lang="en-US" sz="3200" baseline="0" dirty="0">
                        <a:solidFill>
                          <a:srgbClr val="000000"/>
                        </a:solidFill>
                      </a:rPr>
                      <a:t>Fiscal Resources, </a:t>
                    </a:r>
                    <a:fld id="{4ACE5FDB-ABE2-4EDC-B922-12437DF085B8}" type="VALUE">
                      <a:rPr lang="en-US" sz="3200" baseline="0">
                        <a:solidFill>
                          <a:srgbClr val="000000"/>
                        </a:solidFill>
                      </a:rPr>
                      <a:pPr>
                        <a:defRPr sz="3200" b="1">
                          <a:solidFill>
                            <a:srgbClr val="000000"/>
                          </a:solidFill>
                        </a:defRPr>
                      </a:pPr>
                      <a:t>[VALUE]</a:t>
                    </a:fld>
                    <a:r>
                      <a:rPr lang="en-US" sz="3200" baseline="0" dirty="0">
                        <a:solidFill>
                          <a:srgbClr val="000000"/>
                        </a:solidFill>
                      </a:rPr>
                      <a:t>, </a:t>
                    </a:r>
                    <a:fld id="{E10E64CF-5129-439B-B468-4925774A32E5}" type="PERCENTAGE">
                      <a:rPr lang="en-US" sz="3200" baseline="0">
                        <a:solidFill>
                          <a:srgbClr val="000000"/>
                        </a:solidFill>
                      </a:rPr>
                      <a:pPr>
                        <a:defRPr sz="3200" b="1">
                          <a:solidFill>
                            <a:srgbClr val="000000"/>
                          </a:solidFill>
                        </a:defRPr>
                      </a:pPr>
                      <a:t>[PERCENTAGE]</a:t>
                    </a:fld>
                    <a:endParaRPr lang="en-US" sz="3200" baseline="0" dirty="0">
                      <a:solidFill>
                        <a:srgbClr val="000000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0710563101722571"/>
                      <c:h val="0.17021200762654706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26E9-42EA-B60C-A5D6D9A1738A}"/>
                </c:ext>
              </c:extLst>
            </c:dLbl>
            <c:dLbl>
              <c:idx val="4"/>
              <c:layout>
                <c:manualLayout>
                  <c:x val="3.7977424169171589E-2"/>
                  <c:y val="-0.13618861852691033"/>
                </c:manualLayout>
              </c:layout>
              <c:tx>
                <c:rich>
                  <a:bodyPr wrap="square" lIns="38100" tIns="19050" rIns="38100" bIns="19050" anchor="ctr">
                    <a:noAutofit/>
                  </a:bodyPr>
                  <a:lstStyle/>
                  <a:p>
                    <a:pPr>
                      <a:defRPr sz="3200" b="1">
                        <a:solidFill>
                          <a:srgbClr val="000000"/>
                        </a:solidFill>
                      </a:defRPr>
                    </a:pPr>
                    <a:fld id="{28F5A3FD-2D94-418F-86BB-719BB1395A80}" type="CATEGORYNAME">
                      <a:rPr lang="en-US" sz="3200">
                        <a:solidFill>
                          <a:srgbClr val="000000"/>
                        </a:solidFill>
                      </a:rPr>
                      <a:pPr>
                        <a:defRPr sz="3200" b="1">
                          <a:solidFill>
                            <a:srgbClr val="000000"/>
                          </a:solidFill>
                        </a:defRPr>
                      </a:pPr>
                      <a:t>[CATEGORY NAME]</a:t>
                    </a:fld>
                    <a:r>
                      <a:rPr lang="en-US" sz="3200" baseline="0" dirty="0">
                        <a:solidFill>
                          <a:srgbClr val="000000"/>
                        </a:solidFill>
                      </a:rPr>
                      <a:t>, $1.1M, </a:t>
                    </a:r>
                    <a:fld id="{775D55A7-F16C-4E97-A29B-5C1A4197110C}" type="PERCENTAGE">
                      <a:rPr lang="en-US" sz="3200" baseline="0">
                        <a:solidFill>
                          <a:srgbClr val="000000"/>
                        </a:solidFill>
                      </a:rPr>
                      <a:pPr>
                        <a:defRPr sz="3200" b="1">
                          <a:solidFill>
                            <a:srgbClr val="000000"/>
                          </a:solidFill>
                        </a:defRPr>
                      </a:pPr>
                      <a:t>[PERCENTAGE]</a:t>
                    </a:fld>
                    <a:endParaRPr lang="en-US" sz="3200" baseline="0" dirty="0">
                      <a:solidFill>
                        <a:srgbClr val="000000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8132845230568729"/>
                      <c:h val="9.911430729320593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26E9-42EA-B60C-A5D6D9A1738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3200" b="1">
                    <a:solidFill>
                      <a:srgbClr val="000000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>
                  <a:solidFill>
                    <a:schemeClr val="bg1"/>
                  </a:solidFill>
                </a:ln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Human Resources</c:v>
                </c:pt>
                <c:pt idx="1">
                  <c:v>Technology Resources</c:v>
                </c:pt>
                <c:pt idx="2">
                  <c:v>Fiscal Resources</c:v>
                </c:pt>
              </c:strCache>
            </c:strRef>
          </c:cat>
          <c:val>
            <c:numRef>
              <c:f>Sheet1!$B$2:$B$4</c:f>
              <c:numCache>
                <c:formatCode>"$"#0.#,,"M"</c:formatCode>
                <c:ptCount val="3"/>
                <c:pt idx="0">
                  <c:v>509144</c:v>
                </c:pt>
                <c:pt idx="1">
                  <c:v>781995</c:v>
                </c:pt>
                <c:pt idx="2" formatCode="&quot;$&quot;#0.0,,&quot;M&quot;">
                  <c:v>1576278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26E9-42EA-B60C-A5D6D9A1738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16060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632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dk1" tx1="lt1" bg2="dk2" tx2="lt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3366067694290388"/>
          <c:y val="0.13703857740854786"/>
          <c:w val="0.48978480331021795"/>
          <c:h val="0.7435090562363806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prst="angle"/>
              <a:bevelB/>
            </a:sp3d>
          </c:spPr>
          <c:explosion val="5"/>
          <c:dPt>
            <c:idx val="0"/>
            <c:bubble3D val="0"/>
            <c:spPr>
              <a:solidFill>
                <a:srgbClr val="00B05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  <a:bevelB/>
              </a:sp3d>
            </c:spPr>
            <c:extLst>
              <c:ext xmlns:c16="http://schemas.microsoft.com/office/drawing/2014/chart" uri="{C3380CC4-5D6E-409C-BE32-E72D297353CC}">
                <c16:uniqueId val="{00000001-26E9-42EA-B60C-A5D6D9A1738A}"/>
              </c:ext>
            </c:extLst>
          </c:dPt>
          <c:dPt>
            <c:idx val="4"/>
            <c:bubble3D val="0"/>
            <c:spPr>
              <a:solidFill>
                <a:srgbClr val="FFFF0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  <a:bevelB/>
              </a:sp3d>
            </c:spPr>
            <c:extLst>
              <c:ext xmlns:c16="http://schemas.microsoft.com/office/drawing/2014/chart" uri="{C3380CC4-5D6E-409C-BE32-E72D297353CC}">
                <c16:uniqueId val="{00000009-26E9-42EA-B60C-A5D6D9A1738A}"/>
              </c:ext>
            </c:extLst>
          </c:dPt>
          <c:dPt>
            <c:idx val="5"/>
            <c:bubble3D val="0"/>
            <c:spPr>
              <a:solidFill>
                <a:schemeClr val="accent3">
                  <a:lumMod val="75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  <a:bevelB/>
              </a:sp3d>
            </c:spPr>
            <c:extLst>
              <c:ext xmlns:c16="http://schemas.microsoft.com/office/drawing/2014/chart" uri="{C3380CC4-5D6E-409C-BE32-E72D297353CC}">
                <c16:uniqueId val="{00000005-5AF8-4B28-AB81-A4706E6ED36A}"/>
              </c:ext>
            </c:extLst>
          </c:dPt>
          <c:dPt>
            <c:idx val="6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  <a:bevelB/>
              </a:sp3d>
            </c:spPr>
            <c:extLst>
              <c:ext xmlns:c16="http://schemas.microsoft.com/office/drawing/2014/chart" uri="{C3380CC4-5D6E-409C-BE32-E72D297353CC}">
                <c16:uniqueId val="{00000007-5AF8-4B28-AB81-A4706E6ED36A}"/>
              </c:ext>
            </c:extLst>
          </c:dPt>
          <c:dPt>
            <c:idx val="7"/>
            <c:bubble3D val="0"/>
            <c:spPr>
              <a:solidFill>
                <a:srgbClr val="00B0F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  <a:bevelB/>
              </a:sp3d>
            </c:spPr>
            <c:extLst>
              <c:ext xmlns:c16="http://schemas.microsoft.com/office/drawing/2014/chart" uri="{C3380CC4-5D6E-409C-BE32-E72D297353CC}">
                <c16:uniqueId val="{0000000A-55DB-4DA6-97F5-151E6E87C519}"/>
              </c:ext>
            </c:extLst>
          </c:dPt>
          <c:dLbls>
            <c:dLbl>
              <c:idx val="0"/>
              <c:layout>
                <c:manualLayout>
                  <c:x val="0.16807814611759564"/>
                  <c:y val="-0.12548894836062374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3200" b="1">
                      <a:solidFill>
                        <a:srgbClr val="000000"/>
                      </a:solidFill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2093782072274502"/>
                      <c:h val="0.1685933269958048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26E9-42EA-B60C-A5D6D9A1738A}"/>
                </c:ext>
              </c:extLst>
            </c:dLbl>
            <c:dLbl>
              <c:idx val="1"/>
              <c:layout>
                <c:manualLayout>
                  <c:x val="1.5790910188828396E-2"/>
                  <c:y val="2.708900788448262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3200" b="1">
                      <a:solidFill>
                        <a:srgbClr val="000000"/>
                      </a:solidFill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7546335337302952"/>
                      <c:h val="0.1662133094987152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26E9-42EA-B60C-A5D6D9A1738A}"/>
                </c:ext>
              </c:extLst>
            </c:dLbl>
            <c:dLbl>
              <c:idx val="2"/>
              <c:layout>
                <c:manualLayout>
                  <c:x val="0.11406101455972543"/>
                  <c:y val="1.8226852521578596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3200" b="1">
                      <a:solidFill>
                        <a:srgbClr val="000000"/>
                      </a:solidFill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103958980766279"/>
                      <c:h val="0.1680359229944362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26E9-42EA-B60C-A5D6D9A1738A}"/>
                </c:ext>
              </c:extLst>
            </c:dLbl>
            <c:dLbl>
              <c:idx val="3"/>
              <c:layout>
                <c:manualLayout>
                  <c:x val="0.13447198022400383"/>
                  <c:y val="0.1294055581961924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3200" b="1">
                      <a:solidFill>
                        <a:srgbClr val="000000"/>
                      </a:solidFill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0334226661594343"/>
                      <c:h val="0.1863804560724315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26E9-42EA-B60C-A5D6D9A1738A}"/>
                </c:ext>
              </c:extLst>
            </c:dLbl>
            <c:dLbl>
              <c:idx val="4"/>
              <c:layout>
                <c:manualLayout>
                  <c:x val="-0.14452022146271884"/>
                  <c:y val="4.5161492166493303E-2"/>
                </c:manualLayout>
              </c:layout>
              <c:tx>
                <c:rich>
                  <a:bodyPr wrap="square" lIns="38100" tIns="19050" rIns="38100" bIns="19050" anchor="ctr">
                    <a:noAutofit/>
                  </a:bodyPr>
                  <a:lstStyle/>
                  <a:p>
                    <a:pPr>
                      <a:defRPr sz="3200" b="1">
                        <a:solidFill>
                          <a:srgbClr val="000000"/>
                        </a:solidFill>
                      </a:defRPr>
                    </a:pPr>
                    <a:fld id="{28F5A3FD-2D94-418F-86BB-719BB1395A80}" type="CATEGORYNAME">
                      <a:rPr lang="en-US" sz="3200">
                        <a:solidFill>
                          <a:srgbClr val="000000"/>
                        </a:solidFill>
                      </a:rPr>
                      <a:pPr>
                        <a:defRPr sz="3200" b="1">
                          <a:solidFill>
                            <a:srgbClr val="000000"/>
                          </a:solidFill>
                        </a:defRPr>
                      </a:pPr>
                      <a:t>[CATEGORY NAME]</a:t>
                    </a:fld>
                    <a:r>
                      <a:rPr lang="en-US" sz="3200" baseline="0" dirty="0">
                        <a:solidFill>
                          <a:srgbClr val="000000"/>
                        </a:solidFill>
                      </a:rPr>
                      <a:t>, $1.9M, </a:t>
                    </a:r>
                    <a:fld id="{775D55A7-F16C-4E97-A29B-5C1A4197110C}" type="PERCENTAGE">
                      <a:rPr lang="en-US" sz="3200" baseline="0">
                        <a:solidFill>
                          <a:srgbClr val="000000"/>
                        </a:solidFill>
                      </a:rPr>
                      <a:pPr>
                        <a:defRPr sz="3200" b="1">
                          <a:solidFill>
                            <a:srgbClr val="000000"/>
                          </a:solidFill>
                        </a:defRPr>
                      </a:pPr>
                      <a:t>[PERCENTAGE]</a:t>
                    </a:fld>
                    <a:endParaRPr lang="en-US" sz="3200" baseline="0" dirty="0">
                      <a:solidFill>
                        <a:srgbClr val="000000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0688860460033168"/>
                      <c:h val="0.15926054130759745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26E9-42EA-B60C-A5D6D9A1738A}"/>
                </c:ext>
              </c:extLst>
            </c:dLbl>
            <c:dLbl>
              <c:idx val="5"/>
              <c:layout>
                <c:manualLayout>
                  <c:x val="0"/>
                  <c:y val="-1.362593930082202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3200" b="1">
                      <a:solidFill>
                        <a:srgbClr val="000000"/>
                      </a:solidFill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641358028305168"/>
                      <c:h val="0.1749559354920191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5AF8-4B28-AB81-A4706E6ED36A}"/>
                </c:ext>
              </c:extLst>
            </c:dLbl>
            <c:dLbl>
              <c:idx val="6"/>
              <c:layout>
                <c:manualLayout>
                  <c:x val="-3.3508381736828644E-2"/>
                  <c:y val="-1.049314620400703E-2"/>
                </c:manualLayout>
              </c:layout>
              <c:tx>
                <c:rich>
                  <a:bodyPr wrap="square" lIns="38100" tIns="19050" rIns="38100" bIns="19050" anchor="ctr">
                    <a:noAutofit/>
                  </a:bodyPr>
                  <a:lstStyle/>
                  <a:p>
                    <a:pPr>
                      <a:defRPr sz="3200" b="1">
                        <a:solidFill>
                          <a:srgbClr val="000000"/>
                        </a:solidFill>
                      </a:defRPr>
                    </a:pPr>
                    <a:r>
                      <a:rPr lang="en-US" sz="3200" baseline="0" dirty="0">
                        <a:solidFill>
                          <a:srgbClr val="000000"/>
                        </a:solidFill>
                      </a:rPr>
                      <a:t>Engineering, </a:t>
                    </a:r>
                    <a:fld id="{4ACE5FDB-ABE2-4EDC-B922-12437DF085B8}" type="VALUE">
                      <a:rPr lang="en-US" sz="3200" baseline="0">
                        <a:solidFill>
                          <a:srgbClr val="000000"/>
                        </a:solidFill>
                      </a:rPr>
                      <a:pPr>
                        <a:defRPr sz="3200" b="1">
                          <a:solidFill>
                            <a:srgbClr val="000000"/>
                          </a:solidFill>
                        </a:defRPr>
                      </a:pPr>
                      <a:t>[VALUE]</a:t>
                    </a:fld>
                    <a:r>
                      <a:rPr lang="en-US" sz="3200" baseline="0" dirty="0">
                        <a:solidFill>
                          <a:srgbClr val="000000"/>
                        </a:solidFill>
                      </a:rPr>
                      <a:t>, </a:t>
                    </a:r>
                    <a:fld id="{E10E64CF-5129-439B-B468-4925774A32E5}" type="PERCENTAGE">
                      <a:rPr lang="en-US" sz="3200" baseline="0">
                        <a:solidFill>
                          <a:srgbClr val="000000"/>
                        </a:solidFill>
                      </a:rPr>
                      <a:pPr>
                        <a:defRPr sz="3200" b="1">
                          <a:solidFill>
                            <a:srgbClr val="000000"/>
                          </a:solidFill>
                        </a:defRPr>
                      </a:pPr>
                      <a:t>[PERCENTAGE]</a:t>
                    </a:fld>
                    <a:endParaRPr lang="en-US" sz="3200" baseline="0" dirty="0">
                      <a:solidFill>
                        <a:srgbClr val="000000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6706538073784097"/>
                      <c:h val="0.17164828553780584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5AF8-4B28-AB81-A4706E6ED36A}"/>
                </c:ext>
              </c:extLst>
            </c:dLbl>
            <c:dLbl>
              <c:idx val="7"/>
              <c:layout>
                <c:manualLayout>
                  <c:x val="-2.4012372476665943E-3"/>
                  <c:y val="-0.1439864661619606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3200" b="1">
                      <a:solidFill>
                        <a:srgbClr val="000000"/>
                      </a:solidFill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959086271534981"/>
                      <c:h val="0.1534550150286681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A-55DB-4DA6-97F5-151E6E87C51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3200" b="1">
                    <a:solidFill>
                      <a:srgbClr val="000000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>
                  <a:solidFill>
                    <a:schemeClr val="bg1"/>
                  </a:solidFill>
                </a:ln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Sheet1!$A$2:$A$9</c:f>
              <c:strCache>
                <c:ptCount val="8"/>
                <c:pt idx="0">
                  <c:v>Administration</c:v>
                </c:pt>
                <c:pt idx="1">
                  <c:v>Building Maint</c:v>
                </c:pt>
                <c:pt idx="2">
                  <c:v>Street Maint</c:v>
                </c:pt>
                <c:pt idx="3">
                  <c:v>Traf Signals/Signs</c:v>
                </c:pt>
                <c:pt idx="4">
                  <c:v>Park Maint</c:v>
                </c:pt>
                <c:pt idx="5">
                  <c:v>Equip Maint</c:v>
                </c:pt>
                <c:pt idx="6">
                  <c:v>Engineering</c:v>
                </c:pt>
                <c:pt idx="7">
                  <c:v>Tree Trimming</c:v>
                </c:pt>
              </c:strCache>
            </c:strRef>
          </c:cat>
          <c:val>
            <c:numRef>
              <c:f>Sheet1!$B$2:$B$9</c:f>
              <c:numCache>
                <c:formatCode>"$"#0.#,,"M"</c:formatCode>
                <c:ptCount val="8"/>
                <c:pt idx="0">
                  <c:v>695592</c:v>
                </c:pt>
                <c:pt idx="1">
                  <c:v>753351</c:v>
                </c:pt>
                <c:pt idx="2">
                  <c:v>1385089</c:v>
                </c:pt>
                <c:pt idx="3">
                  <c:v>662936</c:v>
                </c:pt>
                <c:pt idx="4">
                  <c:v>1882725</c:v>
                </c:pt>
                <c:pt idx="5">
                  <c:v>454098</c:v>
                </c:pt>
                <c:pt idx="6">
                  <c:v>851992</c:v>
                </c:pt>
                <c:pt idx="7">
                  <c:v>293630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26E9-42EA-B60C-A5D6D9A1738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16060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632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dk1" tx1="lt1" bg2="dk2" tx2="lt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3366067694290388"/>
          <c:y val="0.13703857740854786"/>
          <c:w val="0.48978480331021795"/>
          <c:h val="0.7435090562363806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prst="angle"/>
              <a:bevelB/>
            </a:sp3d>
          </c:spPr>
          <c:explosion val="5"/>
          <c:dPt>
            <c:idx val="0"/>
            <c:bubble3D val="0"/>
            <c:spPr>
              <a:solidFill>
                <a:srgbClr val="00B05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  <a:bevelB/>
              </a:sp3d>
            </c:spPr>
            <c:extLst>
              <c:ext xmlns:c16="http://schemas.microsoft.com/office/drawing/2014/chart" uri="{C3380CC4-5D6E-409C-BE32-E72D297353CC}">
                <c16:uniqueId val="{00000001-26E9-42EA-B60C-A5D6D9A1738A}"/>
              </c:ext>
            </c:extLst>
          </c:dPt>
          <c:dPt>
            <c:idx val="1"/>
            <c:bubble3D val="0"/>
            <c:spPr>
              <a:solidFill>
                <a:schemeClr val="accent3">
                  <a:lumMod val="75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  <a:bevelB/>
              </a:sp3d>
            </c:spPr>
            <c:extLst>
              <c:ext xmlns:c16="http://schemas.microsoft.com/office/drawing/2014/chart" uri="{C3380CC4-5D6E-409C-BE32-E72D297353CC}">
                <c16:uniqueId val="{00000003-26E9-42EA-B60C-A5D6D9A1738A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  <a:bevelB/>
              </a:sp3d>
            </c:spPr>
            <c:extLst>
              <c:ext xmlns:c16="http://schemas.microsoft.com/office/drawing/2014/chart" uri="{C3380CC4-5D6E-409C-BE32-E72D297353CC}">
                <c16:uniqueId val="{00000005-26E9-42EA-B60C-A5D6D9A1738A}"/>
              </c:ext>
            </c:extLst>
          </c:dPt>
          <c:dPt>
            <c:idx val="4"/>
            <c:bubble3D val="0"/>
            <c:spPr>
              <a:solidFill>
                <a:srgbClr val="FFFF0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  <a:bevelB/>
              </a:sp3d>
            </c:spPr>
            <c:extLst>
              <c:ext xmlns:c16="http://schemas.microsoft.com/office/drawing/2014/chart" uri="{C3380CC4-5D6E-409C-BE32-E72D297353CC}">
                <c16:uniqueId val="{00000009-26E9-42EA-B60C-A5D6D9A1738A}"/>
              </c:ext>
            </c:extLst>
          </c:dPt>
          <c:dPt>
            <c:idx val="5"/>
            <c:bubble3D val="0"/>
            <c:spPr>
              <a:solidFill>
                <a:srgbClr val="00B0F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  <a:bevelB/>
              </a:sp3d>
            </c:spPr>
            <c:extLst>
              <c:ext xmlns:c16="http://schemas.microsoft.com/office/drawing/2014/chart" uri="{C3380CC4-5D6E-409C-BE32-E72D297353CC}">
                <c16:uniqueId val="{0000000A-371A-4DA5-88D3-F8D1CEA5C573}"/>
              </c:ext>
            </c:extLst>
          </c:dPt>
          <c:dLbls>
            <c:dLbl>
              <c:idx val="0"/>
              <c:layout>
                <c:manualLayout>
                  <c:x val="0.12065279134811405"/>
                  <c:y val="-0.1605339430594007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3200" b="1">
                      <a:solidFill>
                        <a:srgbClr val="000000"/>
                      </a:solidFill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6055901525401807"/>
                      <c:h val="0.1485445785428735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26E9-42EA-B60C-A5D6D9A1738A}"/>
                </c:ext>
              </c:extLst>
            </c:dLbl>
            <c:dLbl>
              <c:idx val="1"/>
              <c:layout>
                <c:manualLayout>
                  <c:x val="0"/>
                  <c:y val="3.805453774469014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3200" b="1">
                      <a:solidFill>
                        <a:srgbClr val="000000"/>
                      </a:solidFill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2590649435906122"/>
                      <c:h val="0.1549072217974241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26E9-42EA-B60C-A5D6D9A1738A}"/>
                </c:ext>
              </c:extLst>
            </c:dLbl>
            <c:dLbl>
              <c:idx val="2"/>
              <c:layout>
                <c:manualLayout>
                  <c:x val="-1.6194003645005347E-16"/>
                  <c:y val="2.1775611974378826E-3"/>
                </c:manualLayout>
              </c:layout>
              <c:tx>
                <c:rich>
                  <a:bodyPr wrap="square" lIns="38100" tIns="19050" rIns="38100" bIns="19050" anchor="ctr">
                    <a:noAutofit/>
                  </a:bodyPr>
                  <a:lstStyle/>
                  <a:p>
                    <a:pPr>
                      <a:defRPr sz="3200" b="1">
                        <a:solidFill>
                          <a:srgbClr val="000000"/>
                        </a:solidFill>
                      </a:defRPr>
                    </a:pPr>
                    <a:r>
                      <a:rPr lang="en-US" sz="3200" baseline="0" dirty="0">
                        <a:solidFill>
                          <a:srgbClr val="000000"/>
                        </a:solidFill>
                      </a:rPr>
                      <a:t>Animal Control, </a:t>
                    </a:r>
                    <a:fld id="{4ACE5FDB-ABE2-4EDC-B922-12437DF085B8}" type="VALUE">
                      <a:rPr lang="en-US" sz="3200" baseline="0">
                        <a:solidFill>
                          <a:srgbClr val="000000"/>
                        </a:solidFill>
                      </a:rPr>
                      <a:pPr>
                        <a:defRPr sz="3200" b="1">
                          <a:solidFill>
                            <a:srgbClr val="000000"/>
                          </a:solidFill>
                        </a:defRPr>
                      </a:pPr>
                      <a:t>[VALUE]</a:t>
                    </a:fld>
                    <a:r>
                      <a:rPr lang="en-US" sz="3200" baseline="0" dirty="0">
                        <a:solidFill>
                          <a:srgbClr val="000000"/>
                        </a:solidFill>
                      </a:rPr>
                      <a:t>, </a:t>
                    </a:r>
                    <a:fld id="{E10E64CF-5129-439B-B468-4925774A32E5}" type="PERCENTAGE">
                      <a:rPr lang="en-US" sz="3200" baseline="0">
                        <a:solidFill>
                          <a:srgbClr val="000000"/>
                        </a:solidFill>
                      </a:rPr>
                      <a:pPr>
                        <a:defRPr sz="3200" b="1">
                          <a:solidFill>
                            <a:srgbClr val="000000"/>
                          </a:solidFill>
                        </a:defRPr>
                      </a:pPr>
                      <a:t>[PERCENTAGE]</a:t>
                    </a:fld>
                    <a:endParaRPr lang="en-US" sz="3200" baseline="0" dirty="0">
                      <a:solidFill>
                        <a:srgbClr val="000000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933513602381207"/>
                      <c:h val="0.17347087927439325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26E9-42EA-B60C-A5D6D9A1738A}"/>
                </c:ext>
              </c:extLst>
            </c:dLbl>
            <c:dLbl>
              <c:idx val="3"/>
              <c:layout>
                <c:manualLayout>
                  <c:x val="0.16088606264213903"/>
                  <c:y val="4.738795088874651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3200" b="1">
                      <a:solidFill>
                        <a:srgbClr val="000000"/>
                      </a:solidFill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6153739688657388"/>
                      <c:h val="0.1498097880372260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26E9-42EA-B60C-A5D6D9A1738A}"/>
                </c:ext>
              </c:extLst>
            </c:dLbl>
            <c:dLbl>
              <c:idx val="4"/>
              <c:layout>
                <c:manualLayout>
                  <c:x val="0"/>
                  <c:y val="-0.2314690963184472"/>
                </c:manualLayout>
              </c:layout>
              <c:tx>
                <c:rich>
                  <a:bodyPr wrap="square" lIns="38100" tIns="19050" rIns="38100" bIns="19050" anchor="ctr">
                    <a:noAutofit/>
                  </a:bodyPr>
                  <a:lstStyle/>
                  <a:p>
                    <a:pPr>
                      <a:defRPr sz="3200" b="1">
                        <a:solidFill>
                          <a:srgbClr val="000000"/>
                        </a:solidFill>
                      </a:defRPr>
                    </a:pPr>
                    <a:fld id="{28F5A3FD-2D94-418F-86BB-719BB1395A80}" type="CATEGORYNAME">
                      <a:rPr lang="en-US" sz="3200">
                        <a:solidFill>
                          <a:srgbClr val="000000"/>
                        </a:solidFill>
                      </a:rPr>
                      <a:pPr>
                        <a:defRPr sz="3200" b="1">
                          <a:solidFill>
                            <a:srgbClr val="000000"/>
                          </a:solidFill>
                        </a:defRPr>
                      </a:pPr>
                      <a:t>[CATEGORY NAME]</a:t>
                    </a:fld>
                    <a:r>
                      <a:rPr lang="en-US" sz="3200" baseline="0" dirty="0">
                        <a:solidFill>
                          <a:srgbClr val="000000"/>
                        </a:solidFill>
                      </a:rPr>
                      <a:t>, $1.1M, </a:t>
                    </a:r>
                    <a:fld id="{775D55A7-F16C-4E97-A29B-5C1A4197110C}" type="PERCENTAGE">
                      <a:rPr lang="en-US" sz="3200" baseline="0">
                        <a:solidFill>
                          <a:srgbClr val="000000"/>
                        </a:solidFill>
                      </a:rPr>
                      <a:pPr>
                        <a:defRPr sz="3200" b="1">
                          <a:solidFill>
                            <a:srgbClr val="000000"/>
                          </a:solidFill>
                        </a:defRPr>
                      </a:pPr>
                      <a:t>[PERCENTAGE]</a:t>
                    </a:fld>
                    <a:endParaRPr lang="en-US" sz="3200" baseline="0" dirty="0">
                      <a:solidFill>
                        <a:srgbClr val="000000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1949605231824857"/>
                      <c:h val="0.15197009526608193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26E9-42EA-B60C-A5D6D9A1738A}"/>
                </c:ext>
              </c:extLst>
            </c:dLbl>
            <c:dLbl>
              <c:idx val="5"/>
              <c:layout>
                <c:manualLayout>
                  <c:x val="-0.23872377343077203"/>
                  <c:y val="-0.1339621409849668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3200" b="1">
                      <a:solidFill>
                        <a:srgbClr val="000000"/>
                      </a:solidFill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4313745520696404"/>
                      <c:h val="0.1681543665291511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A-371A-4DA5-88D3-F8D1CEA5C57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3200" b="1">
                    <a:solidFill>
                      <a:srgbClr val="000000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>
                  <a:solidFill>
                    <a:schemeClr val="bg1"/>
                  </a:solidFill>
                </a:ln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Sheet1!$A$2:$A$7</c:f>
              <c:strCache>
                <c:ptCount val="6"/>
                <c:pt idx="0">
                  <c:v>Econ Development</c:v>
                </c:pt>
                <c:pt idx="1">
                  <c:v>Code Enforcement</c:v>
                </c:pt>
                <c:pt idx="2">
                  <c:v>Animal Control</c:v>
                </c:pt>
                <c:pt idx="3">
                  <c:v>Permits and Licenses</c:v>
                </c:pt>
                <c:pt idx="4">
                  <c:v>Building Services</c:v>
                </c:pt>
                <c:pt idx="5">
                  <c:v>Development Serv and Planning</c:v>
                </c:pt>
              </c:strCache>
            </c:strRef>
          </c:cat>
          <c:val>
            <c:numRef>
              <c:f>Sheet1!$B$2:$B$7</c:f>
              <c:numCache>
                <c:formatCode>"$"#0.#,,"M"</c:formatCode>
                <c:ptCount val="6"/>
                <c:pt idx="0">
                  <c:v>180426</c:v>
                </c:pt>
                <c:pt idx="1">
                  <c:v>490102</c:v>
                </c:pt>
                <c:pt idx="2" formatCode="&quot;$&quot;#0.0,,&quot;M&quot;">
                  <c:v>296146</c:v>
                </c:pt>
                <c:pt idx="3">
                  <c:v>641324</c:v>
                </c:pt>
                <c:pt idx="4">
                  <c:v>1245469</c:v>
                </c:pt>
                <c:pt idx="5" formatCode="&quot;$&quot;#0.0,,&quot;M&quot;">
                  <c:v>187663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26E9-42EA-B60C-A5D6D9A1738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16060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632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2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dk1" tx1="lt1" bg2="dk2" tx2="lt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3366067694290388"/>
          <c:y val="0.13703857740854786"/>
          <c:w val="0.48978480331021795"/>
          <c:h val="0.7435090562363806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prst="angle"/>
              <a:bevelB/>
            </a:sp3d>
          </c:spPr>
          <c:explosion val="5"/>
          <c:dPt>
            <c:idx val="0"/>
            <c:bubble3D val="0"/>
            <c:spPr>
              <a:solidFill>
                <a:srgbClr val="00B05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  <a:bevelB/>
              </a:sp3d>
            </c:spPr>
            <c:extLst>
              <c:ext xmlns:c16="http://schemas.microsoft.com/office/drawing/2014/chart" uri="{C3380CC4-5D6E-409C-BE32-E72D297353CC}">
                <c16:uniqueId val="{00000001-26E9-42EA-B60C-A5D6D9A1738A}"/>
              </c:ext>
            </c:extLst>
          </c:dPt>
          <c:dPt>
            <c:idx val="1"/>
            <c:bubble3D val="0"/>
            <c:spPr>
              <a:solidFill>
                <a:schemeClr val="accent3">
                  <a:lumMod val="75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  <a:bevelB/>
              </a:sp3d>
            </c:spPr>
            <c:extLst>
              <c:ext xmlns:c16="http://schemas.microsoft.com/office/drawing/2014/chart" uri="{C3380CC4-5D6E-409C-BE32-E72D297353CC}">
                <c16:uniqueId val="{00000003-26E9-42EA-B60C-A5D6D9A1738A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  <a:bevelB/>
              </a:sp3d>
            </c:spPr>
            <c:extLst>
              <c:ext xmlns:c16="http://schemas.microsoft.com/office/drawing/2014/chart" uri="{C3380CC4-5D6E-409C-BE32-E72D297353CC}">
                <c16:uniqueId val="{00000005-26E9-42EA-B60C-A5D6D9A1738A}"/>
              </c:ext>
            </c:extLst>
          </c:dPt>
          <c:dPt>
            <c:idx val="3"/>
            <c:bubble3D val="0"/>
            <c:spPr>
              <a:solidFill>
                <a:srgbClr val="00B0F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  <a:bevelB/>
              </a:sp3d>
            </c:spPr>
            <c:extLst>
              <c:ext xmlns:c16="http://schemas.microsoft.com/office/drawing/2014/chart" uri="{C3380CC4-5D6E-409C-BE32-E72D297353CC}">
                <c16:uniqueId val="{00000007-26E9-42EA-B60C-A5D6D9A1738A}"/>
              </c:ext>
            </c:extLst>
          </c:dPt>
          <c:dPt>
            <c:idx val="4"/>
            <c:bubble3D val="0"/>
            <c:spPr>
              <a:solidFill>
                <a:srgbClr val="FFFF0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  <a:bevelB/>
              </a:sp3d>
            </c:spPr>
            <c:extLst>
              <c:ext xmlns:c16="http://schemas.microsoft.com/office/drawing/2014/chart" uri="{C3380CC4-5D6E-409C-BE32-E72D297353CC}">
                <c16:uniqueId val="{00000009-26E9-42EA-B60C-A5D6D9A1738A}"/>
              </c:ext>
            </c:extLst>
          </c:dPt>
          <c:dLbls>
            <c:dLbl>
              <c:idx val="0"/>
              <c:layout>
                <c:manualLayout>
                  <c:x val="0.14226438482872222"/>
                  <c:y val="-4.802794654891722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3200" b="1">
                      <a:solidFill>
                        <a:srgbClr val="000000"/>
                      </a:solidFill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3654617008354959"/>
                      <c:h val="0.1631254865086417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26E9-42EA-B60C-A5D6D9A1738A}"/>
                </c:ext>
              </c:extLst>
            </c:dLbl>
            <c:dLbl>
              <c:idx val="1"/>
              <c:layout>
                <c:manualLayout>
                  <c:x val="-1.5792445788568601E-3"/>
                  <c:y val="4.395432538527720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3200" b="1">
                      <a:solidFill>
                        <a:srgbClr val="000000"/>
                      </a:solidFill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1930567122101661"/>
                      <c:h val="0.1464473169163819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26E9-42EA-B60C-A5D6D9A1738A}"/>
                </c:ext>
              </c:extLst>
            </c:dLbl>
            <c:dLbl>
              <c:idx val="2"/>
              <c:layout>
                <c:manualLayout>
                  <c:x val="-3.1497890333834343E-2"/>
                  <c:y val="5.4052013819895682E-2"/>
                </c:manualLayout>
              </c:layout>
              <c:tx>
                <c:rich>
                  <a:bodyPr wrap="square" lIns="38100" tIns="19050" rIns="38100" bIns="19050" anchor="ctr">
                    <a:noAutofit/>
                  </a:bodyPr>
                  <a:lstStyle/>
                  <a:p>
                    <a:pPr>
                      <a:defRPr sz="3200" b="1">
                        <a:solidFill>
                          <a:srgbClr val="000000"/>
                        </a:solidFill>
                      </a:defRPr>
                    </a:pPr>
                    <a:r>
                      <a:rPr lang="en-US" sz="3200" baseline="0" dirty="0">
                        <a:solidFill>
                          <a:srgbClr val="000000"/>
                        </a:solidFill>
                      </a:rPr>
                      <a:t>Aquatics, </a:t>
                    </a:r>
                    <a:fld id="{4ACE5FDB-ABE2-4EDC-B922-12437DF085B8}" type="VALUE">
                      <a:rPr lang="en-US" sz="3200" baseline="0">
                        <a:solidFill>
                          <a:srgbClr val="000000"/>
                        </a:solidFill>
                      </a:rPr>
                      <a:pPr>
                        <a:defRPr sz="3200" b="1">
                          <a:solidFill>
                            <a:srgbClr val="000000"/>
                          </a:solidFill>
                        </a:defRPr>
                      </a:pPr>
                      <a:t>[VALUE]</a:t>
                    </a:fld>
                    <a:r>
                      <a:rPr lang="en-US" sz="3200" baseline="0" dirty="0">
                        <a:solidFill>
                          <a:srgbClr val="000000"/>
                        </a:solidFill>
                      </a:rPr>
                      <a:t>, </a:t>
                    </a:r>
                    <a:fld id="{E10E64CF-5129-439B-B468-4925774A32E5}" type="PERCENTAGE">
                      <a:rPr lang="en-US" sz="3200" baseline="0">
                        <a:solidFill>
                          <a:srgbClr val="000000"/>
                        </a:solidFill>
                      </a:rPr>
                      <a:pPr>
                        <a:defRPr sz="3200" b="1">
                          <a:solidFill>
                            <a:srgbClr val="000000"/>
                          </a:solidFill>
                        </a:defRPr>
                      </a:pPr>
                      <a:t>[PERCENTAGE]</a:t>
                    </a:fld>
                    <a:endParaRPr lang="en-US" sz="3200" baseline="0" dirty="0">
                      <a:solidFill>
                        <a:srgbClr val="000000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824994118400938"/>
                      <c:h val="0.1272236766537804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26E9-42EA-B60C-A5D6D9A1738A}"/>
                </c:ext>
              </c:extLst>
            </c:dLbl>
            <c:dLbl>
              <c:idx val="3"/>
              <c:layout>
                <c:manualLayout>
                  <c:x val="0"/>
                  <c:y val="-0.13973279892042578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3200" b="1">
                      <a:solidFill>
                        <a:srgbClr val="000000"/>
                      </a:solidFill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003547694338562"/>
                      <c:h val="0.17897158758706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26E9-42EA-B60C-A5D6D9A1738A}"/>
                </c:ext>
              </c:extLst>
            </c:dLbl>
            <c:dLbl>
              <c:idx val="4"/>
              <c:layout>
                <c:manualLayout>
                  <c:x val="3.7977424169171589E-2"/>
                  <c:y val="-0.13618861852691033"/>
                </c:manualLayout>
              </c:layout>
              <c:tx>
                <c:rich>
                  <a:bodyPr wrap="square" lIns="38100" tIns="19050" rIns="38100" bIns="19050" anchor="ctr">
                    <a:noAutofit/>
                  </a:bodyPr>
                  <a:lstStyle/>
                  <a:p>
                    <a:pPr>
                      <a:defRPr sz="3200" b="1">
                        <a:solidFill>
                          <a:srgbClr val="000000"/>
                        </a:solidFill>
                      </a:defRPr>
                    </a:pPr>
                    <a:fld id="{28F5A3FD-2D94-418F-86BB-719BB1395A80}" type="CATEGORYNAME">
                      <a:rPr lang="en-US" sz="3200">
                        <a:solidFill>
                          <a:srgbClr val="000000"/>
                        </a:solidFill>
                      </a:rPr>
                      <a:pPr>
                        <a:defRPr sz="3200" b="1">
                          <a:solidFill>
                            <a:srgbClr val="000000"/>
                          </a:solidFill>
                        </a:defRPr>
                      </a:pPr>
                      <a:t>[CATEGORY NAME]</a:t>
                    </a:fld>
                    <a:r>
                      <a:rPr lang="en-US" sz="3200" baseline="0" dirty="0">
                        <a:solidFill>
                          <a:srgbClr val="000000"/>
                        </a:solidFill>
                      </a:rPr>
                      <a:t>, $1.1M, </a:t>
                    </a:r>
                    <a:fld id="{775D55A7-F16C-4E97-A29B-5C1A4197110C}" type="PERCENTAGE">
                      <a:rPr lang="en-US" sz="3200" baseline="0">
                        <a:solidFill>
                          <a:srgbClr val="000000"/>
                        </a:solidFill>
                      </a:rPr>
                      <a:pPr>
                        <a:defRPr sz="3200" b="1">
                          <a:solidFill>
                            <a:srgbClr val="000000"/>
                          </a:solidFill>
                        </a:defRPr>
                      </a:pPr>
                      <a:t>[PERCENTAGE]</a:t>
                    </a:fld>
                    <a:endParaRPr lang="en-US" sz="3200" baseline="0" dirty="0">
                      <a:solidFill>
                        <a:srgbClr val="000000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8132845230568729"/>
                      <c:h val="9.911430729320593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26E9-42EA-B60C-A5D6D9A1738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3200" b="1">
                    <a:solidFill>
                      <a:srgbClr val="000000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>
                  <a:solidFill>
                    <a:schemeClr val="bg1"/>
                  </a:solidFill>
                </a:ln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Custodian Maint</c:v>
                </c:pt>
                <c:pt idx="1">
                  <c:v>HS Youth/Family Svcs</c:v>
                </c:pt>
                <c:pt idx="2">
                  <c:v>Aquatics</c:v>
                </c:pt>
                <c:pt idx="3">
                  <c:v>Leisure Services</c:v>
                </c:pt>
              </c:strCache>
            </c:strRef>
          </c:cat>
          <c:val>
            <c:numRef>
              <c:f>Sheet1!$B$2:$B$5</c:f>
              <c:numCache>
                <c:formatCode>"$"#0.#,,"M"</c:formatCode>
                <c:ptCount val="4"/>
                <c:pt idx="0">
                  <c:v>1316346</c:v>
                </c:pt>
                <c:pt idx="1">
                  <c:v>582989</c:v>
                </c:pt>
                <c:pt idx="2" formatCode="&quot;$&quot;#0.0,,&quot;M&quot;">
                  <c:v>301407</c:v>
                </c:pt>
                <c:pt idx="3" formatCode="&quot;$&quot;#0.0,,&quot;M&quot;">
                  <c:v>2865559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26E9-42EA-B60C-A5D6D9A1738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16060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632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4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344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344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344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326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dk1">
            <a:lumMod val="75000"/>
            <a:lumOff val="2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dk1">
            <a:lumMod val="75000"/>
            <a:lumOff val="25000"/>
          </a:schemeClr>
        </a:solidFill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3">
  <dgm:title val=""/>
  <dgm:desc val=""/>
  <dgm:catLst>
    <dgm:cat type="accent6" pri="11300"/>
  </dgm:catLst>
  <dgm:styleLbl name="node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shade val="80000"/>
      </a:schemeClr>
      <a:schemeClr val="accent6">
        <a:tint val="7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/>
    <dgm:txEffectClrLst/>
  </dgm:styleLbl>
  <dgm:styleLbl name="ln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9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8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4_3">
  <dgm:title val=""/>
  <dgm:desc val=""/>
  <dgm:catLst>
    <dgm:cat type="accent4" pri="11300"/>
  </dgm:catLst>
  <dgm:styleLbl name="node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shade val="80000"/>
      </a:schemeClr>
      <a:schemeClr val="accent4">
        <a:tint val="7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/>
    <dgm:txEffectClrLst/>
  </dgm:styleLbl>
  <dgm:styleLbl name="ln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9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8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F3CD410-5E2E-4080-A893-907D31D22CB3}" type="doc">
      <dgm:prSet loTypeId="urn:microsoft.com/office/officeart/2017/3/layout/HorizontalLabelsTimeline" loCatId="other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8A93A940-284B-49B0-9D89-5FA2B3B3C7E5}">
      <dgm:prSet phldrT="[Text]" custT="1"/>
      <dgm:spPr>
        <a:xfrm>
          <a:off x="8010195" y="1708039"/>
          <a:ext cx="2222508" cy="661388"/>
        </a:xfrm>
        <a:prstGeom prst="rect">
          <a:avLst/>
        </a:prstGeom>
        <a:solidFill>
          <a:srgbClr val="EAAC35">
            <a:hueOff val="0"/>
            <a:satOff val="0"/>
            <a:lumOff val="0"/>
            <a:alphaOff val="0"/>
          </a:srgbClr>
        </a:solidFill>
        <a:ln w="15875" cap="rnd" cmpd="sng" algn="ctr">
          <a:solidFill>
            <a:srgbClr val="EAAC35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defRPr b="1"/>
          </a:pPr>
          <a:r>
            <a:rPr lang="en-US" sz="3200" b="1" dirty="0">
              <a:solidFill>
                <a:sysClr val="window" lastClr="FFFFFF"/>
              </a:solidFill>
              <a:latin typeface="Tahoma"/>
              <a:ea typeface="+mn-ea"/>
              <a:cs typeface="+mn-cs"/>
            </a:rPr>
            <a:t>March 2023</a:t>
          </a:r>
        </a:p>
      </dgm:t>
    </dgm:pt>
    <dgm:pt modelId="{CD96219D-3688-4138-ACC9-901ED9FEACCC}" type="parTrans" cxnId="{982D7B44-1518-4DD0-82D4-8A3901DD95E9}">
      <dgm:prSet/>
      <dgm:spPr/>
      <dgm:t>
        <a:bodyPr/>
        <a:lstStyle/>
        <a:p>
          <a:endParaRPr lang="en-US" sz="2800"/>
        </a:p>
      </dgm:t>
    </dgm:pt>
    <dgm:pt modelId="{E0447E4A-3C15-4884-AEBE-804149EBD331}" type="sibTrans" cxnId="{982D7B44-1518-4DD0-82D4-8A3901DD95E9}">
      <dgm:prSet/>
      <dgm:spPr/>
      <dgm:t>
        <a:bodyPr/>
        <a:lstStyle/>
        <a:p>
          <a:endParaRPr lang="en-US" sz="2800"/>
        </a:p>
      </dgm:t>
    </dgm:pt>
    <dgm:pt modelId="{6BA5F3BE-D53A-42E0-A7FE-674B99BD07E6}">
      <dgm:prSet phldrT="[Text]" custT="1"/>
      <dgm:spPr>
        <a:xfrm>
          <a:off x="7874844" y="63274"/>
          <a:ext cx="2493209" cy="1643673"/>
        </a:xfrm>
        <a:prstGeom prst="rect">
          <a:avLst/>
        </a:prstGeom>
        <a:solidFill>
          <a:srgbClr val="EAAC35">
            <a:tint val="40000"/>
            <a:alpha val="90000"/>
            <a:hueOff val="0"/>
            <a:satOff val="0"/>
            <a:lumOff val="0"/>
            <a:alphaOff val="0"/>
          </a:srgbClr>
        </a:solidFill>
        <a:ln w="15875" cap="rnd" cmpd="sng" algn="ctr">
          <a:solidFill>
            <a:srgbClr val="EAAC35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en-US" sz="3200" i="1" kern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ea typeface="+mn-ea"/>
              <a:cs typeface="+mn-cs"/>
            </a:rPr>
            <a:t>Staff presented the Proposed Amended Budget for Fiscal Year 2023-2024 to the Finance Committee on March 28, 2023 for feedback and recommendations </a:t>
          </a:r>
        </a:p>
      </dgm:t>
    </dgm:pt>
    <dgm:pt modelId="{9484BBA1-86EE-4AA2-B94A-A26EED0EFB1E}" type="parTrans" cxnId="{6AEB3B94-8522-4F42-A6BC-BC55C5AED92F}">
      <dgm:prSet/>
      <dgm:spPr/>
      <dgm:t>
        <a:bodyPr/>
        <a:lstStyle/>
        <a:p>
          <a:endParaRPr lang="en-US" sz="2800"/>
        </a:p>
      </dgm:t>
    </dgm:pt>
    <dgm:pt modelId="{48C67DB7-8AA6-454C-83AE-A16B3B9F45FF}" type="sibTrans" cxnId="{6AEB3B94-8522-4F42-A6BC-BC55C5AED92F}">
      <dgm:prSet/>
      <dgm:spPr/>
      <dgm:t>
        <a:bodyPr/>
        <a:lstStyle/>
        <a:p>
          <a:endParaRPr lang="en-US" sz="2800"/>
        </a:p>
      </dgm:t>
    </dgm:pt>
    <dgm:pt modelId="{454D56AF-0D14-43A4-A4AA-2274946C5116}">
      <dgm:prSet custT="1"/>
      <dgm:spPr>
        <a:xfrm>
          <a:off x="2679597" y="1713345"/>
          <a:ext cx="2222508" cy="660158"/>
        </a:xfrm>
        <a:prstGeom prst="rect">
          <a:avLst/>
        </a:prstGeom>
        <a:solidFill>
          <a:srgbClr val="9BAF68">
            <a:hueOff val="0"/>
            <a:satOff val="0"/>
            <a:lumOff val="0"/>
            <a:alphaOff val="0"/>
          </a:srgbClr>
        </a:solidFill>
        <a:ln w="15875" cap="rnd" cmpd="sng" algn="ctr">
          <a:solidFill>
            <a:srgbClr val="9BAF68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defRPr b="1"/>
          </a:pPr>
          <a:r>
            <a:rPr lang="en-US" sz="3200" b="1" dirty="0">
              <a:solidFill>
                <a:sysClr val="window" lastClr="FFFFFF"/>
              </a:solidFill>
              <a:latin typeface="Tahoma"/>
              <a:ea typeface="+mn-ea"/>
              <a:cs typeface="+mn-cs"/>
            </a:rPr>
            <a:t>June 2022</a:t>
          </a:r>
        </a:p>
      </dgm:t>
    </dgm:pt>
    <dgm:pt modelId="{340931FA-0A09-49B9-99A7-6650F93FDC08}" type="parTrans" cxnId="{5A3B2130-5035-4E61-92B1-343AA432C9DF}">
      <dgm:prSet/>
      <dgm:spPr/>
      <dgm:t>
        <a:bodyPr/>
        <a:lstStyle/>
        <a:p>
          <a:endParaRPr lang="en-US" sz="2800"/>
        </a:p>
      </dgm:t>
    </dgm:pt>
    <dgm:pt modelId="{511F28C0-50D9-4CBB-862C-2AD0ACC17105}" type="sibTrans" cxnId="{5A3B2130-5035-4E61-92B1-343AA432C9DF}">
      <dgm:prSet/>
      <dgm:spPr/>
      <dgm:t>
        <a:bodyPr/>
        <a:lstStyle/>
        <a:p>
          <a:endParaRPr lang="en-US" sz="2800"/>
        </a:p>
      </dgm:t>
    </dgm:pt>
    <dgm:pt modelId="{A7F4784E-75AE-4F03-B342-C71355D1ACCF}">
      <dgm:prSet custT="1"/>
      <dgm:spPr>
        <a:xfrm>
          <a:off x="3669617" y="3160369"/>
          <a:ext cx="2222508" cy="661388"/>
        </a:xfrm>
        <a:prstGeom prst="rect">
          <a:avLst/>
        </a:prstGeom>
        <a:solidFill>
          <a:srgbClr val="68B9A6">
            <a:hueOff val="0"/>
            <a:satOff val="0"/>
            <a:lumOff val="0"/>
            <a:alphaOff val="0"/>
          </a:srgbClr>
        </a:solidFill>
        <a:ln w="15875" cap="rnd" cmpd="sng" algn="ctr">
          <a:solidFill>
            <a:srgbClr val="68B9A6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defRPr b="1"/>
          </a:pPr>
          <a:r>
            <a:rPr lang="en-US" sz="3200" b="1" dirty="0">
              <a:solidFill>
                <a:sysClr val="window" lastClr="FFFFFF"/>
              </a:solidFill>
              <a:latin typeface="Tahoma"/>
              <a:ea typeface="+mn-ea"/>
              <a:cs typeface="+mn-cs"/>
            </a:rPr>
            <a:t>December 2022</a:t>
          </a:r>
        </a:p>
      </dgm:t>
    </dgm:pt>
    <dgm:pt modelId="{E8170CB0-7D27-4024-BF4D-F79F86202313}" type="parTrans" cxnId="{33DFDD33-182D-44AF-9877-B1DCECE3CC9D}">
      <dgm:prSet/>
      <dgm:spPr/>
      <dgm:t>
        <a:bodyPr/>
        <a:lstStyle/>
        <a:p>
          <a:endParaRPr lang="en-US" sz="2800"/>
        </a:p>
      </dgm:t>
    </dgm:pt>
    <dgm:pt modelId="{3078DB00-0C2A-4587-8661-74E5E36CBCA7}" type="sibTrans" cxnId="{33DFDD33-182D-44AF-9877-B1DCECE3CC9D}">
      <dgm:prSet/>
      <dgm:spPr/>
      <dgm:t>
        <a:bodyPr/>
        <a:lstStyle/>
        <a:p>
          <a:endParaRPr lang="en-US" sz="2800"/>
        </a:p>
      </dgm:t>
    </dgm:pt>
    <dgm:pt modelId="{A59C9EB4-4836-41EA-88FC-E68E29755DEF}">
      <dgm:prSet custT="1"/>
      <dgm:spPr>
        <a:xfrm>
          <a:off x="5255077" y="1708585"/>
          <a:ext cx="2222508" cy="661388"/>
        </a:xfrm>
        <a:prstGeom prst="rect">
          <a:avLst/>
        </a:prstGeom>
        <a:solidFill>
          <a:srgbClr val="50B1D4">
            <a:hueOff val="0"/>
            <a:satOff val="0"/>
            <a:lumOff val="0"/>
            <a:alphaOff val="0"/>
          </a:srgbClr>
        </a:solidFill>
        <a:ln w="15875" cap="rnd" cmpd="sng" algn="ctr">
          <a:solidFill>
            <a:srgbClr val="50B1D4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defRPr b="1"/>
          </a:pPr>
          <a:r>
            <a:rPr lang="en-US" sz="3200" b="1" dirty="0">
              <a:solidFill>
                <a:sysClr val="window" lastClr="FFFFFF"/>
              </a:solidFill>
              <a:latin typeface="Tahoma"/>
              <a:ea typeface="+mn-ea"/>
              <a:cs typeface="+mn-cs"/>
            </a:rPr>
            <a:t>January-March 2023</a:t>
          </a:r>
        </a:p>
      </dgm:t>
    </dgm:pt>
    <dgm:pt modelId="{C486CA18-5D6B-49AD-B92C-52313E993EC5}" type="parTrans" cxnId="{C2A8B52A-540B-46B5-A43B-27FAF06A13EF}">
      <dgm:prSet/>
      <dgm:spPr/>
      <dgm:t>
        <a:bodyPr/>
        <a:lstStyle/>
        <a:p>
          <a:endParaRPr lang="en-US" sz="2800"/>
        </a:p>
      </dgm:t>
    </dgm:pt>
    <dgm:pt modelId="{62C75627-0A71-4E35-B62B-749D8AB3C189}" type="sibTrans" cxnId="{C2A8B52A-540B-46B5-A43B-27FAF06A13EF}">
      <dgm:prSet/>
      <dgm:spPr/>
      <dgm:t>
        <a:bodyPr/>
        <a:lstStyle/>
        <a:p>
          <a:endParaRPr lang="en-US" sz="2800"/>
        </a:p>
      </dgm:t>
    </dgm:pt>
    <dgm:pt modelId="{3280BE73-5C4D-4941-9102-E5930904556F}">
      <dgm:prSet custT="1"/>
      <dgm:spPr>
        <a:xfrm>
          <a:off x="2588385" y="4060"/>
          <a:ext cx="2411555" cy="1716857"/>
        </a:xfrm>
        <a:prstGeom prst="rect">
          <a:avLst/>
        </a:prstGeom>
        <a:solidFill>
          <a:srgbClr val="9BAF68">
            <a:tint val="40000"/>
            <a:alpha val="90000"/>
            <a:hueOff val="0"/>
            <a:satOff val="0"/>
            <a:lumOff val="0"/>
            <a:alphaOff val="0"/>
          </a:srgbClr>
        </a:solidFill>
        <a:ln w="15875" cap="rnd" cmpd="sng" algn="ctr">
          <a:solidFill>
            <a:srgbClr val="9BAF68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en-US" sz="3200" i="1" kern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ea typeface="+mn-ea"/>
              <a:cs typeface="+mn-cs"/>
            </a:rPr>
            <a:t>City Council adopted the two-year budget, FY 2022-23 &amp; FY 2023-24, on June 28, 2022</a:t>
          </a:r>
        </a:p>
      </dgm:t>
    </dgm:pt>
    <dgm:pt modelId="{596FE3BE-79D4-47E4-8416-EDF8385B1DE9}" type="parTrans" cxnId="{B9B38C7F-D679-4A39-B742-6501D3961044}">
      <dgm:prSet/>
      <dgm:spPr/>
      <dgm:t>
        <a:bodyPr/>
        <a:lstStyle/>
        <a:p>
          <a:endParaRPr lang="en-US" sz="2800"/>
        </a:p>
      </dgm:t>
    </dgm:pt>
    <dgm:pt modelId="{8E22D1FB-CF90-47F0-B06E-C66C75D54226}" type="sibTrans" cxnId="{B9B38C7F-D679-4A39-B742-6501D3961044}">
      <dgm:prSet/>
      <dgm:spPr/>
      <dgm:t>
        <a:bodyPr/>
        <a:lstStyle/>
        <a:p>
          <a:endParaRPr lang="en-US" sz="2800"/>
        </a:p>
      </dgm:t>
    </dgm:pt>
    <dgm:pt modelId="{1827863D-2FA1-48D1-81C4-0E7D31ADB47E}">
      <dgm:prSet custT="1"/>
      <dgm:spPr>
        <a:xfrm>
          <a:off x="3596297" y="3795378"/>
          <a:ext cx="2384307" cy="1708585"/>
        </a:xfrm>
        <a:prstGeom prst="rect">
          <a:avLst/>
        </a:prstGeom>
        <a:solidFill>
          <a:srgbClr val="68B9A6">
            <a:tint val="40000"/>
            <a:alpha val="90000"/>
            <a:hueOff val="0"/>
            <a:satOff val="0"/>
            <a:lumOff val="0"/>
            <a:alphaOff val="0"/>
          </a:srgbClr>
        </a:solidFill>
        <a:ln w="15875" cap="rnd" cmpd="sng" algn="ctr">
          <a:solidFill>
            <a:srgbClr val="68B9A6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en-US" sz="3200" i="1" kern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ea typeface="+mn-ea"/>
              <a:cs typeface="+mn-cs"/>
            </a:rPr>
            <a:t>Based on the positive economic conditions of the first 6 months, especially for Measure G, staff revised the revenue projection and presented to the Finance Committee on December 7, 2022</a:t>
          </a:r>
        </a:p>
      </dgm:t>
    </dgm:pt>
    <dgm:pt modelId="{B426C98F-7250-4E9E-84CB-E9FC83F8CB06}" type="parTrans" cxnId="{7749B4AD-5089-49E7-8F6B-1B2382C9B50E}">
      <dgm:prSet/>
      <dgm:spPr/>
      <dgm:t>
        <a:bodyPr/>
        <a:lstStyle/>
        <a:p>
          <a:endParaRPr lang="en-US" sz="2800"/>
        </a:p>
      </dgm:t>
    </dgm:pt>
    <dgm:pt modelId="{D0D7EB30-49F6-43D6-AF40-1B9302B3ADF0}" type="sibTrans" cxnId="{7749B4AD-5089-49E7-8F6B-1B2382C9B50E}">
      <dgm:prSet/>
      <dgm:spPr/>
      <dgm:t>
        <a:bodyPr/>
        <a:lstStyle/>
        <a:p>
          <a:endParaRPr lang="en-US" sz="2800"/>
        </a:p>
      </dgm:t>
    </dgm:pt>
    <dgm:pt modelId="{CF564C6C-7771-4FD5-B851-B5B84730268F}">
      <dgm:prSet custT="1"/>
      <dgm:spPr>
        <a:xfrm>
          <a:off x="5062108" y="55453"/>
          <a:ext cx="2625382" cy="1656810"/>
        </a:xfrm>
        <a:prstGeom prst="rect">
          <a:avLst/>
        </a:prstGeom>
        <a:solidFill>
          <a:srgbClr val="50B1D4">
            <a:tint val="40000"/>
            <a:alpha val="90000"/>
            <a:hueOff val="0"/>
            <a:satOff val="0"/>
            <a:lumOff val="0"/>
            <a:alphaOff val="0"/>
          </a:srgbClr>
        </a:solidFill>
        <a:ln w="15875" cap="rnd" cmpd="sng" algn="ctr">
          <a:solidFill>
            <a:srgbClr val="50B1D4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en-US" sz="3200" b="0" i="1" kern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ea typeface="+mn-ea"/>
              <a:cs typeface="+mn-cs"/>
            </a:rPr>
            <a:t>Staff updated FY 2023-24 revenue amounts to reflect the positive economic projections. Finance also meet with departments to review &amp; evaluate their originally adopted budget and completed revisions as necessary</a:t>
          </a:r>
        </a:p>
      </dgm:t>
    </dgm:pt>
    <dgm:pt modelId="{5A57A755-D716-4DC9-9A51-20693042AFC8}" type="parTrans" cxnId="{5F80C7E1-A7BD-418E-A665-3DAF3DEDF5A4}">
      <dgm:prSet/>
      <dgm:spPr/>
      <dgm:t>
        <a:bodyPr/>
        <a:lstStyle/>
        <a:p>
          <a:endParaRPr lang="en-US" sz="2800"/>
        </a:p>
      </dgm:t>
    </dgm:pt>
    <dgm:pt modelId="{024A7FBC-BB10-4242-BAF3-82678A4C13DA}" type="sibTrans" cxnId="{5F80C7E1-A7BD-418E-A665-3DAF3DEDF5A4}">
      <dgm:prSet/>
      <dgm:spPr/>
      <dgm:t>
        <a:bodyPr/>
        <a:lstStyle/>
        <a:p>
          <a:endParaRPr lang="en-US" sz="2800"/>
        </a:p>
      </dgm:t>
    </dgm:pt>
    <dgm:pt modelId="{2E1A0A90-1030-40C1-A9D5-36C7886CE9B5}">
      <dgm:prSet phldrT="[Text]" custT="1"/>
      <dgm:spPr>
        <a:xfrm>
          <a:off x="9190906" y="3150984"/>
          <a:ext cx="2222508" cy="661388"/>
        </a:xfrm>
        <a:prstGeom prst="rect">
          <a:avLst/>
        </a:prstGeom>
        <a:solidFill>
          <a:srgbClr val="9BAF68">
            <a:hueOff val="0"/>
            <a:satOff val="0"/>
            <a:lumOff val="0"/>
            <a:alphaOff val="0"/>
          </a:srgbClr>
        </a:solidFill>
        <a:ln w="15875" cap="rnd" cmpd="sng" algn="ctr">
          <a:solidFill>
            <a:srgbClr val="9BAF68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defRPr b="1"/>
          </a:pPr>
          <a:r>
            <a:rPr lang="en-US" sz="3200" b="1" dirty="0">
              <a:solidFill>
                <a:sysClr val="window" lastClr="FFFFFF"/>
              </a:solidFill>
              <a:latin typeface="Tahoma"/>
              <a:ea typeface="+mn-ea"/>
              <a:cs typeface="+mn-cs"/>
            </a:rPr>
            <a:t>May 2023</a:t>
          </a:r>
        </a:p>
      </dgm:t>
    </dgm:pt>
    <dgm:pt modelId="{BE77F756-308A-43A5-BE6E-05C7325A7492}" type="parTrans" cxnId="{6EE70A74-98FE-47BE-A9CC-EAAD7FCB891E}">
      <dgm:prSet/>
      <dgm:spPr/>
      <dgm:t>
        <a:bodyPr/>
        <a:lstStyle/>
        <a:p>
          <a:endParaRPr lang="en-US" sz="2800"/>
        </a:p>
      </dgm:t>
    </dgm:pt>
    <dgm:pt modelId="{967323DF-50F9-42C7-9616-7849C33D7F91}" type="sibTrans" cxnId="{6EE70A74-98FE-47BE-A9CC-EAAD7FCB891E}">
      <dgm:prSet/>
      <dgm:spPr/>
      <dgm:t>
        <a:bodyPr/>
        <a:lstStyle/>
        <a:p>
          <a:endParaRPr lang="en-US" sz="2800"/>
        </a:p>
      </dgm:t>
    </dgm:pt>
    <dgm:pt modelId="{477AE592-890A-418B-AF33-B0EE901A1399}">
      <dgm:prSet phldrT="[Text]" custT="1"/>
      <dgm:spPr>
        <a:xfrm>
          <a:off x="9113230" y="3802981"/>
          <a:ext cx="2358303" cy="1708585"/>
        </a:xfrm>
        <a:prstGeom prst="rect">
          <a:avLst/>
        </a:prstGeom>
        <a:solidFill>
          <a:srgbClr val="9BAF68">
            <a:tint val="40000"/>
            <a:alpha val="90000"/>
            <a:hueOff val="0"/>
            <a:satOff val="0"/>
            <a:lumOff val="0"/>
            <a:alphaOff val="0"/>
          </a:srgbClr>
        </a:solidFill>
        <a:ln w="15875" cap="rnd" cmpd="sng" algn="ctr">
          <a:solidFill>
            <a:srgbClr val="9BAF68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en-US" sz="3200" i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ea typeface="+mn-ea"/>
              <a:cs typeface="+mn-cs"/>
            </a:rPr>
            <a:t>Staff presents the Proposed Amended Budget for Fiscal Year 2023-2024 to City Council for review and feedback</a:t>
          </a:r>
          <a:endParaRPr lang="en-US" sz="3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rbel" panose="020B0503020204020204"/>
            <a:ea typeface="+mn-ea"/>
            <a:cs typeface="+mn-cs"/>
          </a:endParaRPr>
        </a:p>
      </dgm:t>
    </dgm:pt>
    <dgm:pt modelId="{10992ABC-3452-4AE2-B911-C7C7EEA30659}" type="parTrans" cxnId="{B4730673-B6D3-467F-B240-BFCCF5E8FA20}">
      <dgm:prSet/>
      <dgm:spPr/>
      <dgm:t>
        <a:bodyPr/>
        <a:lstStyle/>
        <a:p>
          <a:endParaRPr lang="en-US" sz="2800"/>
        </a:p>
      </dgm:t>
    </dgm:pt>
    <dgm:pt modelId="{E5CD8FA9-91DA-46AC-8FE1-7D70628987C8}" type="sibTrans" cxnId="{B4730673-B6D3-467F-B240-BFCCF5E8FA20}">
      <dgm:prSet/>
      <dgm:spPr/>
      <dgm:t>
        <a:bodyPr/>
        <a:lstStyle/>
        <a:p>
          <a:endParaRPr lang="en-US" sz="2800"/>
        </a:p>
      </dgm:t>
    </dgm:pt>
    <dgm:pt modelId="{687CC7BD-79EF-4A0F-BDD3-809BFA49E6BE}" type="pres">
      <dgm:prSet presAssocID="{FF3CD410-5E2E-4080-A893-907D31D22CB3}" presName="root" presStyleCnt="0">
        <dgm:presLayoutVars>
          <dgm:chMax/>
          <dgm:chPref/>
          <dgm:animLvl val="lvl"/>
        </dgm:presLayoutVars>
      </dgm:prSet>
      <dgm:spPr/>
    </dgm:pt>
    <dgm:pt modelId="{6168B371-2815-4661-9209-F8A29814ADCC}" type="pres">
      <dgm:prSet presAssocID="{FF3CD410-5E2E-4080-A893-907D31D22CB3}" presName="divider" presStyleLbl="fgAcc1" presStyleIdx="0" presStyleCnt="1"/>
      <dgm:spPr>
        <a:xfrm>
          <a:off x="0" y="2755783"/>
          <a:ext cx="11649512" cy="0"/>
        </a:xfrm>
        <a:prstGeom prst="line">
          <a:avLst/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15875" cap="rnd" cmpd="sng" algn="ctr">
          <a:solidFill>
            <a:srgbClr val="F67534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</dgm:pt>
    <dgm:pt modelId="{4C5F54B5-504F-4069-AF1D-9A370FBD268C}" type="pres">
      <dgm:prSet presAssocID="{FF3CD410-5E2E-4080-A893-907D31D22CB3}" presName="nodes" presStyleCnt="0">
        <dgm:presLayoutVars>
          <dgm:chMax/>
          <dgm:chPref/>
          <dgm:animLvl val="lvl"/>
        </dgm:presLayoutVars>
      </dgm:prSet>
      <dgm:spPr/>
    </dgm:pt>
    <dgm:pt modelId="{795AD8F1-7B20-410C-90F4-2E04F4F4C93D}" type="pres">
      <dgm:prSet presAssocID="{454D56AF-0D14-43A4-A4AA-2274946C5116}" presName="composite" presStyleCnt="0"/>
      <dgm:spPr/>
    </dgm:pt>
    <dgm:pt modelId="{C5503B6E-C1DB-44F5-ABB8-38EF445ED1E8}" type="pres">
      <dgm:prSet presAssocID="{454D56AF-0D14-43A4-A4AA-2274946C5116}" presName="L1TextContainer" presStyleLbl="alignNode1" presStyleIdx="0" presStyleCnt="5" custScaleY="95588">
        <dgm:presLayoutVars>
          <dgm:chMax val="1"/>
          <dgm:chPref val="1"/>
          <dgm:bulletEnabled val="1"/>
        </dgm:presLayoutVars>
      </dgm:prSet>
      <dgm:spPr/>
    </dgm:pt>
    <dgm:pt modelId="{FD7DE90B-3DDE-4250-BB93-6AFB95DB30C9}" type="pres">
      <dgm:prSet presAssocID="{454D56AF-0D14-43A4-A4AA-2274946C5116}" presName="L2TextContainerWrapper" presStyleCnt="0">
        <dgm:presLayoutVars>
          <dgm:bulletEnabled val="1"/>
        </dgm:presLayoutVars>
      </dgm:prSet>
      <dgm:spPr/>
    </dgm:pt>
    <dgm:pt modelId="{04897CD2-CF6F-4A55-8E79-1E7393B07B06}" type="pres">
      <dgm:prSet presAssocID="{454D56AF-0D14-43A4-A4AA-2274946C5116}" presName="L2TextContainer" presStyleLbl="bgAccFollowNode1" presStyleIdx="0" presStyleCnt="5" custScaleX="106567" custScaleY="130742" custLinFactNeighborX="139" custLinFactNeighborY="-7492"/>
      <dgm:spPr/>
    </dgm:pt>
    <dgm:pt modelId="{30F499EF-86B9-43D4-9E36-2ADCD18D3C55}" type="pres">
      <dgm:prSet presAssocID="{454D56AF-0D14-43A4-A4AA-2274946C5116}" presName="FlexibleEmptyPlaceHolder" presStyleCnt="0"/>
      <dgm:spPr/>
    </dgm:pt>
    <dgm:pt modelId="{73ACB8E4-FFC1-49E5-BB46-1EBD63F3BF67}" type="pres">
      <dgm:prSet presAssocID="{454D56AF-0D14-43A4-A4AA-2274946C5116}" presName="ConnectLine" presStyleLbl="sibTrans1D1" presStyleIdx="0" presStyleCnt="5"/>
      <dgm:spPr>
        <a:xfrm>
          <a:off x="3790851" y="2374733"/>
          <a:ext cx="0" cy="385092"/>
        </a:xfrm>
        <a:prstGeom prst="line">
          <a:avLst/>
        </a:prstGeom>
        <a:noFill/>
        <a:ln w="9525" cap="rnd" cmpd="sng" algn="ctr">
          <a:solidFill>
            <a:srgbClr val="9BAF68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</dgm:pt>
    <dgm:pt modelId="{FE89438A-B301-4219-9492-D30967496E8F}" type="pres">
      <dgm:prSet presAssocID="{454D56AF-0D14-43A4-A4AA-2274946C5116}" presName="ConnectorPoint" presStyleLbl="node1" presStyleIdx="0" presStyleCnt="5"/>
      <dgm:spPr>
        <a:xfrm rot="2700000">
          <a:off x="3748061" y="2717752"/>
          <a:ext cx="85580" cy="85580"/>
        </a:xfrm>
        <a:prstGeom prst="ellipse">
          <a:avLst/>
        </a:prstGeom>
        <a:solidFill>
          <a:srgbClr val="9BAF68">
            <a:hueOff val="0"/>
            <a:satOff val="0"/>
            <a:lumOff val="0"/>
            <a:alphaOff val="0"/>
          </a:srgbClr>
        </a:solidFill>
        <a:ln w="15875" cap="rnd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</dgm:pt>
    <dgm:pt modelId="{80E00C49-A058-42B1-B4A9-8FC8989D4F58}" type="pres">
      <dgm:prSet presAssocID="{454D56AF-0D14-43A4-A4AA-2274946C5116}" presName="EmptyPlaceHolder" presStyleCnt="0"/>
      <dgm:spPr/>
    </dgm:pt>
    <dgm:pt modelId="{396E0C2C-79C3-4FCA-B5E5-8B3C2758C30F}" type="pres">
      <dgm:prSet presAssocID="{511F28C0-50D9-4CBB-862C-2AD0ACC17105}" presName="spaceBetweenRectangles" presStyleCnt="0"/>
      <dgm:spPr/>
    </dgm:pt>
    <dgm:pt modelId="{866B658A-D972-4AD8-A7E6-4082FD2CB001}" type="pres">
      <dgm:prSet presAssocID="{A7F4784E-75AE-4F03-B342-C71355D1ACCF}" presName="composite" presStyleCnt="0"/>
      <dgm:spPr/>
    </dgm:pt>
    <dgm:pt modelId="{CBCB6B30-5D46-4B19-B9DE-C0B7FB057712}" type="pres">
      <dgm:prSet presAssocID="{A7F4784E-75AE-4F03-B342-C71355D1ACCF}" presName="L1TextContainer" presStyleLbl="alignNode1" presStyleIdx="1" presStyleCnt="5" custScaleY="81865" custLinFactNeighborX="-2946" custLinFactNeighborY="2839">
        <dgm:presLayoutVars>
          <dgm:chMax val="1"/>
          <dgm:chPref val="1"/>
          <dgm:bulletEnabled val="1"/>
        </dgm:presLayoutVars>
      </dgm:prSet>
      <dgm:spPr/>
    </dgm:pt>
    <dgm:pt modelId="{746F6004-1265-4B16-B698-179F0477DB3D}" type="pres">
      <dgm:prSet presAssocID="{A7F4784E-75AE-4F03-B342-C71355D1ACCF}" presName="L2TextContainerWrapper" presStyleCnt="0">
        <dgm:presLayoutVars>
          <dgm:bulletEnabled val="1"/>
        </dgm:presLayoutVars>
      </dgm:prSet>
      <dgm:spPr/>
    </dgm:pt>
    <dgm:pt modelId="{95B1E40E-26D9-44C8-A99F-14EA44505DF3}" type="pres">
      <dgm:prSet presAssocID="{A7F4784E-75AE-4F03-B342-C71355D1ACCF}" presName="L2TextContainer" presStyleLbl="bgAccFollowNode1" presStyleIdx="1" presStyleCnt="5" custScaleX="104394" custLinFactNeighborX="-3143" custLinFactNeighborY="-1513"/>
      <dgm:spPr/>
    </dgm:pt>
    <dgm:pt modelId="{752FC6D6-93A6-414C-B65D-6F2858E07E0C}" type="pres">
      <dgm:prSet presAssocID="{A7F4784E-75AE-4F03-B342-C71355D1ACCF}" presName="FlexibleEmptyPlaceHolder" presStyleCnt="0"/>
      <dgm:spPr/>
    </dgm:pt>
    <dgm:pt modelId="{BBBD3B06-9C30-48DB-A77E-5A358B1C6E78}" type="pres">
      <dgm:prSet presAssocID="{A7F4784E-75AE-4F03-B342-C71355D1ACCF}" presName="ConnectLine" presStyleLbl="sibTrans1D1" presStyleIdx="1" presStyleCnt="5"/>
      <dgm:spPr>
        <a:xfrm>
          <a:off x="4780872" y="2774560"/>
          <a:ext cx="0" cy="385809"/>
        </a:xfrm>
        <a:prstGeom prst="line">
          <a:avLst/>
        </a:prstGeom>
        <a:noFill/>
        <a:ln w="9525" cap="rnd" cmpd="sng" algn="ctr">
          <a:solidFill>
            <a:srgbClr val="68B9A6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</dgm:pt>
    <dgm:pt modelId="{C574381E-6C24-436D-B265-4BCFEFA46591}" type="pres">
      <dgm:prSet presAssocID="{A7F4784E-75AE-4F03-B342-C71355D1ACCF}" presName="ConnectorPoint" presStyleLbl="node1" presStyleIdx="1" presStyleCnt="5"/>
      <dgm:spPr>
        <a:xfrm rot="2700000">
          <a:off x="4738002" y="2731690"/>
          <a:ext cx="85739" cy="85739"/>
        </a:xfrm>
        <a:prstGeom prst="ellipse">
          <a:avLst/>
        </a:prstGeom>
        <a:solidFill>
          <a:srgbClr val="68B9A6">
            <a:hueOff val="0"/>
            <a:satOff val="0"/>
            <a:lumOff val="0"/>
            <a:alphaOff val="0"/>
          </a:srgbClr>
        </a:solidFill>
        <a:ln w="15875" cap="rnd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</dgm:pt>
    <dgm:pt modelId="{CC7E7566-0B46-4E0A-B951-BFE404664D2C}" type="pres">
      <dgm:prSet presAssocID="{A7F4784E-75AE-4F03-B342-C71355D1ACCF}" presName="EmptyPlaceHolder" presStyleCnt="0"/>
      <dgm:spPr/>
    </dgm:pt>
    <dgm:pt modelId="{F50C4635-5C0A-4C07-B5AD-BABD96009847}" type="pres">
      <dgm:prSet presAssocID="{3078DB00-0C2A-4587-8661-74E5E36CBCA7}" presName="spaceBetweenRectangles" presStyleCnt="0"/>
      <dgm:spPr/>
    </dgm:pt>
    <dgm:pt modelId="{5667DB6C-E90F-44DB-BFD7-8570D48D28D4}" type="pres">
      <dgm:prSet presAssocID="{A59C9EB4-4836-41EA-88FC-E68E29755DEF}" presName="composite" presStyleCnt="0"/>
      <dgm:spPr/>
    </dgm:pt>
    <dgm:pt modelId="{88F6D506-033B-4CA4-9572-41E373A6B43C}" type="pres">
      <dgm:prSet presAssocID="{A59C9EB4-4836-41EA-88FC-E68E29755DEF}" presName="L1TextContainer" presStyleLbl="alignNode1" presStyleIdx="2" presStyleCnt="5" custScaleY="84430">
        <dgm:presLayoutVars>
          <dgm:chMax val="1"/>
          <dgm:chPref val="1"/>
          <dgm:bulletEnabled val="1"/>
        </dgm:presLayoutVars>
      </dgm:prSet>
      <dgm:spPr/>
    </dgm:pt>
    <dgm:pt modelId="{E3303ED6-54B9-4518-AD7C-3197102106EF}" type="pres">
      <dgm:prSet presAssocID="{A59C9EB4-4836-41EA-88FC-E68E29755DEF}" presName="L2TextContainerWrapper" presStyleCnt="0">
        <dgm:presLayoutVars>
          <dgm:bulletEnabled val="1"/>
        </dgm:presLayoutVars>
      </dgm:prSet>
      <dgm:spPr/>
    </dgm:pt>
    <dgm:pt modelId="{FE14A9FC-66E7-4679-B63E-054F98E59204}" type="pres">
      <dgm:prSet presAssocID="{A59C9EB4-4836-41EA-88FC-E68E29755DEF}" presName="L2TextContainer" presStyleLbl="bgAccFollowNode1" presStyleIdx="2" presStyleCnt="5" custScaleX="104395" custLinFactNeighborX="0" custLinFactNeighborY="3441"/>
      <dgm:spPr/>
    </dgm:pt>
    <dgm:pt modelId="{8F1DAFAE-685A-4EC1-8FC0-2EE182F59B78}" type="pres">
      <dgm:prSet presAssocID="{A59C9EB4-4836-41EA-88FC-E68E29755DEF}" presName="FlexibleEmptyPlaceHolder" presStyleCnt="0"/>
      <dgm:spPr/>
    </dgm:pt>
    <dgm:pt modelId="{4702B22B-8EB6-4454-9F8E-9A963F32B8A1}" type="pres">
      <dgm:prSet presAssocID="{A59C9EB4-4836-41EA-88FC-E68E29755DEF}" presName="ConnectLine" presStyleLbl="sibTrans1D1" presStyleIdx="2" presStyleCnt="5"/>
      <dgm:spPr>
        <a:xfrm>
          <a:off x="6366331" y="2369973"/>
          <a:ext cx="0" cy="385809"/>
        </a:xfrm>
        <a:prstGeom prst="line">
          <a:avLst/>
        </a:prstGeom>
        <a:noFill/>
        <a:ln w="9525" cap="rnd" cmpd="sng" algn="ctr">
          <a:solidFill>
            <a:srgbClr val="50B1D4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</dgm:pt>
    <dgm:pt modelId="{F2E81385-B138-4A59-9452-A3C9AC4F2012}" type="pres">
      <dgm:prSet presAssocID="{A59C9EB4-4836-41EA-88FC-E68E29755DEF}" presName="ConnectorPoint" presStyleLbl="node1" presStyleIdx="2" presStyleCnt="5"/>
      <dgm:spPr>
        <a:xfrm rot="2700000">
          <a:off x="6323461" y="2712913"/>
          <a:ext cx="85739" cy="85739"/>
        </a:xfrm>
        <a:prstGeom prst="ellipse">
          <a:avLst/>
        </a:prstGeom>
        <a:solidFill>
          <a:srgbClr val="50B1D4">
            <a:hueOff val="0"/>
            <a:satOff val="0"/>
            <a:lumOff val="0"/>
            <a:alphaOff val="0"/>
          </a:srgbClr>
        </a:solidFill>
        <a:ln w="15875" cap="rnd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</dgm:pt>
    <dgm:pt modelId="{00C34F8E-67EA-485C-B754-5C6C9BC871C5}" type="pres">
      <dgm:prSet presAssocID="{A59C9EB4-4836-41EA-88FC-E68E29755DEF}" presName="EmptyPlaceHolder" presStyleCnt="0"/>
      <dgm:spPr/>
    </dgm:pt>
    <dgm:pt modelId="{E2C470F7-A894-4A64-A64E-235B0E510421}" type="pres">
      <dgm:prSet presAssocID="{62C75627-0A71-4E35-B62B-749D8AB3C189}" presName="spaceBetweenRectangles" presStyleCnt="0"/>
      <dgm:spPr/>
    </dgm:pt>
    <dgm:pt modelId="{CB500B18-4CCC-44D0-A7EE-E63EC340604C}" type="pres">
      <dgm:prSet presAssocID="{8A93A940-284B-49B0-9D89-5FA2B3B3C7E5}" presName="composite" presStyleCnt="0"/>
      <dgm:spPr/>
    </dgm:pt>
    <dgm:pt modelId="{A7F04B95-81DC-4C70-990B-FEE82F4C63E7}" type="pres">
      <dgm:prSet presAssocID="{8A93A940-284B-49B0-9D89-5FA2B3B3C7E5}" presName="L1TextContainer" presStyleLbl="alignNode1" presStyleIdx="3" presStyleCnt="5" custScaleY="81420">
        <dgm:presLayoutVars>
          <dgm:chMax val="1"/>
          <dgm:chPref val="1"/>
          <dgm:bulletEnabled val="1"/>
        </dgm:presLayoutVars>
      </dgm:prSet>
      <dgm:spPr/>
    </dgm:pt>
    <dgm:pt modelId="{16384FAB-C600-47F1-91A6-2EF972F345F9}" type="pres">
      <dgm:prSet presAssocID="{8A93A940-284B-49B0-9D89-5FA2B3B3C7E5}" presName="L2TextContainerWrapper" presStyleCnt="0">
        <dgm:presLayoutVars>
          <dgm:bulletEnabled val="1"/>
        </dgm:presLayoutVars>
      </dgm:prSet>
      <dgm:spPr/>
    </dgm:pt>
    <dgm:pt modelId="{725F2AEF-0925-4411-A89A-5976D96BC3B1}" type="pres">
      <dgm:prSet presAssocID="{8A93A940-284B-49B0-9D89-5FA2B3B3C7E5}" presName="L2TextContainer" presStyleLbl="bgAccFollowNode1" presStyleIdx="3" presStyleCnt="5" custScaleX="106749" custScaleY="99735" custLinFactNeighborX="-796" custLinFactNeighborY="-4636"/>
      <dgm:spPr/>
    </dgm:pt>
    <dgm:pt modelId="{F1CEE27F-E297-4972-B373-BDB021CAF74B}" type="pres">
      <dgm:prSet presAssocID="{8A93A940-284B-49B0-9D89-5FA2B3B3C7E5}" presName="FlexibleEmptyPlaceHolder" presStyleCnt="0"/>
      <dgm:spPr/>
    </dgm:pt>
    <dgm:pt modelId="{3F1F843F-8CAA-4ECF-B5A2-211D6C43D3C6}" type="pres">
      <dgm:prSet presAssocID="{8A93A940-284B-49B0-9D89-5FA2B3B3C7E5}" presName="ConnectLine" presStyleLbl="sibTrans1D1" presStyleIdx="3" presStyleCnt="5"/>
      <dgm:spPr>
        <a:xfrm>
          <a:off x="9121449" y="2369427"/>
          <a:ext cx="0" cy="385809"/>
        </a:xfrm>
        <a:prstGeom prst="line">
          <a:avLst/>
        </a:prstGeom>
        <a:noFill/>
        <a:ln w="9525" cap="rnd" cmpd="sng" algn="ctr">
          <a:solidFill>
            <a:srgbClr val="EAAC35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</dgm:pt>
    <dgm:pt modelId="{53B98CC0-1029-46A6-8053-0933F88F7705}" type="pres">
      <dgm:prSet presAssocID="{8A93A940-284B-49B0-9D89-5FA2B3B3C7E5}" presName="ConnectorPoint" presStyleLbl="node1" presStyleIdx="3" presStyleCnt="5"/>
      <dgm:spPr>
        <a:xfrm rot="2700000">
          <a:off x="9078579" y="2712367"/>
          <a:ext cx="85739" cy="85739"/>
        </a:xfrm>
        <a:prstGeom prst="ellipse">
          <a:avLst/>
        </a:prstGeom>
        <a:solidFill>
          <a:srgbClr val="EAAC35">
            <a:hueOff val="0"/>
            <a:satOff val="0"/>
            <a:lumOff val="0"/>
            <a:alphaOff val="0"/>
          </a:srgbClr>
        </a:solidFill>
        <a:ln w="15875" cap="rnd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</dgm:pt>
    <dgm:pt modelId="{ED7FD386-E91E-4500-9B1B-A5B2EA2DCD9E}" type="pres">
      <dgm:prSet presAssocID="{8A93A940-284B-49B0-9D89-5FA2B3B3C7E5}" presName="EmptyPlaceHolder" presStyleCnt="0"/>
      <dgm:spPr/>
    </dgm:pt>
    <dgm:pt modelId="{3AC5CE05-CFAD-472C-8028-C3476752EAD7}" type="pres">
      <dgm:prSet presAssocID="{E0447E4A-3C15-4884-AEBE-804149EBD331}" presName="spaceBetweenRectangles" presStyleCnt="0"/>
      <dgm:spPr/>
    </dgm:pt>
    <dgm:pt modelId="{9B068EF8-7A3F-47C8-9497-1CE55357B06F}" type="pres">
      <dgm:prSet presAssocID="{2E1A0A90-1030-40C1-A9D5-36C7886CE9B5}" presName="composite" presStyleCnt="0"/>
      <dgm:spPr/>
    </dgm:pt>
    <dgm:pt modelId="{D82AC60F-2669-4160-9FB1-1BB94B8CF5A4}" type="pres">
      <dgm:prSet presAssocID="{2E1A0A90-1030-40C1-A9D5-36C7886CE9B5}" presName="L1TextContainer" presStyleLbl="alignNode1" presStyleIdx="4" presStyleCnt="5" custScaleY="77778" custLinFactNeighborX="-3693" custLinFactNeighborY="1420">
        <dgm:presLayoutVars>
          <dgm:chMax val="1"/>
          <dgm:chPref val="1"/>
          <dgm:bulletEnabled val="1"/>
        </dgm:presLayoutVars>
      </dgm:prSet>
      <dgm:spPr>
        <a:prstGeom prst="rect">
          <a:avLst/>
        </a:prstGeom>
      </dgm:spPr>
    </dgm:pt>
    <dgm:pt modelId="{E58B9A69-FFFC-4D19-B0F9-C861D7A56FB4}" type="pres">
      <dgm:prSet presAssocID="{2E1A0A90-1030-40C1-A9D5-36C7886CE9B5}" presName="L2TextContainerWrapper" presStyleCnt="0">
        <dgm:presLayoutVars>
          <dgm:bulletEnabled val="1"/>
        </dgm:presLayoutVars>
      </dgm:prSet>
      <dgm:spPr/>
    </dgm:pt>
    <dgm:pt modelId="{94320F86-4EAF-4076-9CAD-C4EDA1F0DA2E}" type="pres">
      <dgm:prSet presAssocID="{2E1A0A90-1030-40C1-A9D5-36C7886CE9B5}" presName="L2TextContainer" presStyleLbl="bgAccFollowNode1" presStyleIdx="4" presStyleCnt="5" custScaleX="106110" custLinFactNeighborX="-4133" custLinFactNeighborY="7617"/>
      <dgm:spPr>
        <a:prstGeom prst="rect">
          <a:avLst/>
        </a:prstGeom>
      </dgm:spPr>
    </dgm:pt>
    <dgm:pt modelId="{42DA1CAC-C9DB-40FC-98BC-CB38ED086A81}" type="pres">
      <dgm:prSet presAssocID="{2E1A0A90-1030-40C1-A9D5-36C7886CE9B5}" presName="FlexibleEmptyPlaceHolder" presStyleCnt="0"/>
      <dgm:spPr/>
    </dgm:pt>
    <dgm:pt modelId="{A1C1E23A-9E4A-4D4A-B2B8-C238116F4F15}" type="pres">
      <dgm:prSet presAssocID="{2E1A0A90-1030-40C1-A9D5-36C7886CE9B5}" presName="ConnectLine" presStyleLbl="sibTrans1D1" presStyleIdx="4" presStyleCnt="5"/>
      <dgm:spPr>
        <a:xfrm>
          <a:off x="10302160" y="2765175"/>
          <a:ext cx="0" cy="385809"/>
        </a:xfrm>
        <a:prstGeom prst="line">
          <a:avLst/>
        </a:prstGeom>
        <a:noFill/>
        <a:ln w="9525" cap="rnd" cmpd="sng" algn="ctr">
          <a:solidFill>
            <a:srgbClr val="9BAF68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</dgm:pt>
    <dgm:pt modelId="{449AA6C8-2CD4-401E-81E6-B5A5DF49CB92}" type="pres">
      <dgm:prSet presAssocID="{2E1A0A90-1030-40C1-A9D5-36C7886CE9B5}" presName="ConnectorPoint" presStyleLbl="node1" presStyleIdx="4" presStyleCnt="5"/>
      <dgm:spPr>
        <a:xfrm rot="2700000">
          <a:off x="10259291" y="2722305"/>
          <a:ext cx="85739" cy="85739"/>
        </a:xfrm>
        <a:prstGeom prst="rect">
          <a:avLst/>
        </a:prstGeom>
        <a:solidFill>
          <a:srgbClr val="9BAF68">
            <a:hueOff val="0"/>
            <a:satOff val="0"/>
            <a:lumOff val="0"/>
            <a:alphaOff val="0"/>
          </a:srgbClr>
        </a:solidFill>
        <a:ln w="6350" cap="rnd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</dgm:pt>
    <dgm:pt modelId="{82144E98-AB51-4CDB-A306-ED976E0902A1}" type="pres">
      <dgm:prSet presAssocID="{2E1A0A90-1030-40C1-A9D5-36C7886CE9B5}" presName="EmptyPlaceHolder" presStyleCnt="0"/>
      <dgm:spPr/>
    </dgm:pt>
  </dgm:ptLst>
  <dgm:cxnLst>
    <dgm:cxn modelId="{C2A8B52A-540B-46B5-A43B-27FAF06A13EF}" srcId="{FF3CD410-5E2E-4080-A893-907D31D22CB3}" destId="{A59C9EB4-4836-41EA-88FC-E68E29755DEF}" srcOrd="2" destOrd="0" parTransId="{C486CA18-5D6B-49AD-B92C-52313E993EC5}" sibTransId="{62C75627-0A71-4E35-B62B-749D8AB3C189}"/>
    <dgm:cxn modelId="{5A3B2130-5035-4E61-92B1-343AA432C9DF}" srcId="{FF3CD410-5E2E-4080-A893-907D31D22CB3}" destId="{454D56AF-0D14-43A4-A4AA-2274946C5116}" srcOrd="0" destOrd="0" parTransId="{340931FA-0A09-49B9-99A7-6650F93FDC08}" sibTransId="{511F28C0-50D9-4CBB-862C-2AD0ACC17105}"/>
    <dgm:cxn modelId="{33DFDD33-182D-44AF-9877-B1DCECE3CC9D}" srcId="{FF3CD410-5E2E-4080-A893-907D31D22CB3}" destId="{A7F4784E-75AE-4F03-B342-C71355D1ACCF}" srcOrd="1" destOrd="0" parTransId="{E8170CB0-7D27-4024-BF4D-F79F86202313}" sibTransId="{3078DB00-0C2A-4587-8661-74E5E36CBCA7}"/>
    <dgm:cxn modelId="{4F0EAB3D-D6DC-4270-A428-F626A2666D2A}" type="presOf" srcId="{8A93A940-284B-49B0-9D89-5FA2B3B3C7E5}" destId="{A7F04B95-81DC-4C70-990B-FEE82F4C63E7}" srcOrd="0" destOrd="0" presId="urn:microsoft.com/office/officeart/2017/3/layout/HorizontalLabelsTimeline"/>
    <dgm:cxn modelId="{982D7B44-1518-4DD0-82D4-8A3901DD95E9}" srcId="{FF3CD410-5E2E-4080-A893-907D31D22CB3}" destId="{8A93A940-284B-49B0-9D89-5FA2B3B3C7E5}" srcOrd="3" destOrd="0" parTransId="{CD96219D-3688-4138-ACC9-901ED9FEACCC}" sibTransId="{E0447E4A-3C15-4884-AEBE-804149EBD331}"/>
    <dgm:cxn modelId="{24FE186F-F804-46F5-9C2D-96C1655A06BB}" type="presOf" srcId="{FF3CD410-5E2E-4080-A893-907D31D22CB3}" destId="{687CC7BD-79EF-4A0F-BDD3-809BFA49E6BE}" srcOrd="0" destOrd="0" presId="urn:microsoft.com/office/officeart/2017/3/layout/HorizontalLabelsTimeline"/>
    <dgm:cxn modelId="{B4730673-B6D3-467F-B240-BFCCF5E8FA20}" srcId="{2E1A0A90-1030-40C1-A9D5-36C7886CE9B5}" destId="{477AE592-890A-418B-AF33-B0EE901A1399}" srcOrd="0" destOrd="0" parTransId="{10992ABC-3452-4AE2-B911-C7C7EEA30659}" sibTransId="{E5CD8FA9-91DA-46AC-8FE1-7D70628987C8}"/>
    <dgm:cxn modelId="{6EE70A74-98FE-47BE-A9CC-EAAD7FCB891E}" srcId="{FF3CD410-5E2E-4080-A893-907D31D22CB3}" destId="{2E1A0A90-1030-40C1-A9D5-36C7886CE9B5}" srcOrd="4" destOrd="0" parTransId="{BE77F756-308A-43A5-BE6E-05C7325A7492}" sibTransId="{967323DF-50F9-42C7-9616-7849C33D7F91}"/>
    <dgm:cxn modelId="{B9B38C7F-D679-4A39-B742-6501D3961044}" srcId="{454D56AF-0D14-43A4-A4AA-2274946C5116}" destId="{3280BE73-5C4D-4941-9102-E5930904556F}" srcOrd="0" destOrd="0" parTransId="{596FE3BE-79D4-47E4-8416-EDF8385B1DE9}" sibTransId="{8E22D1FB-CF90-47F0-B06E-C66C75D54226}"/>
    <dgm:cxn modelId="{2E3A9380-9A32-46A1-A9FE-768F247E9B04}" type="presOf" srcId="{2E1A0A90-1030-40C1-A9D5-36C7886CE9B5}" destId="{D82AC60F-2669-4160-9FB1-1BB94B8CF5A4}" srcOrd="0" destOrd="0" presId="urn:microsoft.com/office/officeart/2017/3/layout/HorizontalLabelsTimeline"/>
    <dgm:cxn modelId="{59B27383-B045-4BF7-93D0-B9D2CB156BC5}" type="presOf" srcId="{1827863D-2FA1-48D1-81C4-0E7D31ADB47E}" destId="{95B1E40E-26D9-44C8-A99F-14EA44505DF3}" srcOrd="0" destOrd="0" presId="urn:microsoft.com/office/officeart/2017/3/layout/HorizontalLabelsTimeline"/>
    <dgm:cxn modelId="{270F1A8F-053B-4B29-B86C-B8D01B394942}" type="presOf" srcId="{CF564C6C-7771-4FD5-B851-B5B84730268F}" destId="{FE14A9FC-66E7-4679-B63E-054F98E59204}" srcOrd="0" destOrd="0" presId="urn:microsoft.com/office/officeart/2017/3/layout/HorizontalLabelsTimeline"/>
    <dgm:cxn modelId="{6AEB3B94-8522-4F42-A6BC-BC55C5AED92F}" srcId="{8A93A940-284B-49B0-9D89-5FA2B3B3C7E5}" destId="{6BA5F3BE-D53A-42E0-A7FE-674B99BD07E6}" srcOrd="0" destOrd="0" parTransId="{9484BBA1-86EE-4AA2-B94A-A26EED0EFB1E}" sibTransId="{48C67DB7-8AA6-454C-83AE-A16B3B9F45FF}"/>
    <dgm:cxn modelId="{2C87A39F-871C-45C6-8C22-A8C358151D70}" type="presOf" srcId="{A7F4784E-75AE-4F03-B342-C71355D1ACCF}" destId="{CBCB6B30-5D46-4B19-B9DE-C0B7FB057712}" srcOrd="0" destOrd="0" presId="urn:microsoft.com/office/officeart/2017/3/layout/HorizontalLabelsTimeline"/>
    <dgm:cxn modelId="{078029A2-947D-4D6B-B786-5B31CB659BA9}" type="presOf" srcId="{A59C9EB4-4836-41EA-88FC-E68E29755DEF}" destId="{88F6D506-033B-4CA4-9572-41E373A6B43C}" srcOrd="0" destOrd="0" presId="urn:microsoft.com/office/officeart/2017/3/layout/HorizontalLabelsTimeline"/>
    <dgm:cxn modelId="{F235FFA2-7CA0-45AA-B8F8-6565B3CBFFC6}" type="presOf" srcId="{6BA5F3BE-D53A-42E0-A7FE-674B99BD07E6}" destId="{725F2AEF-0925-4411-A89A-5976D96BC3B1}" srcOrd="0" destOrd="0" presId="urn:microsoft.com/office/officeart/2017/3/layout/HorizontalLabelsTimeline"/>
    <dgm:cxn modelId="{7749B4AD-5089-49E7-8F6B-1B2382C9B50E}" srcId="{A7F4784E-75AE-4F03-B342-C71355D1ACCF}" destId="{1827863D-2FA1-48D1-81C4-0E7D31ADB47E}" srcOrd="0" destOrd="0" parTransId="{B426C98F-7250-4E9E-84CB-E9FC83F8CB06}" sibTransId="{D0D7EB30-49F6-43D6-AF40-1B9302B3ADF0}"/>
    <dgm:cxn modelId="{186572D2-DD3E-469C-B4C6-FC405845D66C}" type="presOf" srcId="{3280BE73-5C4D-4941-9102-E5930904556F}" destId="{04897CD2-CF6F-4A55-8E79-1E7393B07B06}" srcOrd="0" destOrd="0" presId="urn:microsoft.com/office/officeart/2017/3/layout/HorizontalLabelsTimeline"/>
    <dgm:cxn modelId="{0850A4D5-F517-4BE2-AE27-9281E3729461}" type="presOf" srcId="{454D56AF-0D14-43A4-A4AA-2274946C5116}" destId="{C5503B6E-C1DB-44F5-ABB8-38EF445ED1E8}" srcOrd="0" destOrd="0" presId="urn:microsoft.com/office/officeart/2017/3/layout/HorizontalLabelsTimeline"/>
    <dgm:cxn modelId="{5F80C7E1-A7BD-418E-A665-3DAF3DEDF5A4}" srcId="{A59C9EB4-4836-41EA-88FC-E68E29755DEF}" destId="{CF564C6C-7771-4FD5-B851-B5B84730268F}" srcOrd="0" destOrd="0" parTransId="{5A57A755-D716-4DC9-9A51-20693042AFC8}" sibTransId="{024A7FBC-BB10-4242-BAF3-82678A4C13DA}"/>
    <dgm:cxn modelId="{657E10EF-FE8D-47DB-838E-985838816264}" type="presOf" srcId="{477AE592-890A-418B-AF33-B0EE901A1399}" destId="{94320F86-4EAF-4076-9CAD-C4EDA1F0DA2E}" srcOrd="0" destOrd="0" presId="urn:microsoft.com/office/officeart/2017/3/layout/HorizontalLabelsTimeline"/>
    <dgm:cxn modelId="{41A1825C-6B33-4866-A7F1-A86BC36862B3}" type="presParOf" srcId="{687CC7BD-79EF-4A0F-BDD3-809BFA49E6BE}" destId="{6168B371-2815-4661-9209-F8A29814ADCC}" srcOrd="0" destOrd="0" presId="urn:microsoft.com/office/officeart/2017/3/layout/HorizontalLabelsTimeline"/>
    <dgm:cxn modelId="{281FC94C-5AAC-413C-803D-BB6EEF9AD3A6}" type="presParOf" srcId="{687CC7BD-79EF-4A0F-BDD3-809BFA49E6BE}" destId="{4C5F54B5-504F-4069-AF1D-9A370FBD268C}" srcOrd="1" destOrd="0" presId="urn:microsoft.com/office/officeart/2017/3/layout/HorizontalLabelsTimeline"/>
    <dgm:cxn modelId="{0C2CFEA1-3FB4-47D5-BA0C-2B2C20EB640F}" type="presParOf" srcId="{4C5F54B5-504F-4069-AF1D-9A370FBD268C}" destId="{795AD8F1-7B20-410C-90F4-2E04F4F4C93D}" srcOrd="0" destOrd="0" presId="urn:microsoft.com/office/officeart/2017/3/layout/HorizontalLabelsTimeline"/>
    <dgm:cxn modelId="{5EA692BD-507A-40EE-B699-B1F92E600F62}" type="presParOf" srcId="{795AD8F1-7B20-410C-90F4-2E04F4F4C93D}" destId="{C5503B6E-C1DB-44F5-ABB8-38EF445ED1E8}" srcOrd="0" destOrd="0" presId="urn:microsoft.com/office/officeart/2017/3/layout/HorizontalLabelsTimeline"/>
    <dgm:cxn modelId="{84215AA0-8ED4-45B6-8451-521906DE0059}" type="presParOf" srcId="{795AD8F1-7B20-410C-90F4-2E04F4F4C93D}" destId="{FD7DE90B-3DDE-4250-BB93-6AFB95DB30C9}" srcOrd="1" destOrd="0" presId="urn:microsoft.com/office/officeart/2017/3/layout/HorizontalLabelsTimeline"/>
    <dgm:cxn modelId="{CD1AF92D-7CB7-4156-9C24-3DD50EA4D129}" type="presParOf" srcId="{FD7DE90B-3DDE-4250-BB93-6AFB95DB30C9}" destId="{04897CD2-CF6F-4A55-8E79-1E7393B07B06}" srcOrd="0" destOrd="0" presId="urn:microsoft.com/office/officeart/2017/3/layout/HorizontalLabelsTimeline"/>
    <dgm:cxn modelId="{E596D201-A9A8-46AA-BA6C-731E186DBB6C}" type="presParOf" srcId="{FD7DE90B-3DDE-4250-BB93-6AFB95DB30C9}" destId="{30F499EF-86B9-43D4-9E36-2ADCD18D3C55}" srcOrd="1" destOrd="0" presId="urn:microsoft.com/office/officeart/2017/3/layout/HorizontalLabelsTimeline"/>
    <dgm:cxn modelId="{7D0F95A1-0D0D-4B3A-AD37-1D9E68A59E7B}" type="presParOf" srcId="{795AD8F1-7B20-410C-90F4-2E04F4F4C93D}" destId="{73ACB8E4-FFC1-49E5-BB46-1EBD63F3BF67}" srcOrd="2" destOrd="0" presId="urn:microsoft.com/office/officeart/2017/3/layout/HorizontalLabelsTimeline"/>
    <dgm:cxn modelId="{A5FB3F07-307E-4B9C-AF1B-722131ED4362}" type="presParOf" srcId="{795AD8F1-7B20-410C-90F4-2E04F4F4C93D}" destId="{FE89438A-B301-4219-9492-D30967496E8F}" srcOrd="3" destOrd="0" presId="urn:microsoft.com/office/officeart/2017/3/layout/HorizontalLabelsTimeline"/>
    <dgm:cxn modelId="{2F2BB858-3070-4463-950E-16B32D1FC1A0}" type="presParOf" srcId="{795AD8F1-7B20-410C-90F4-2E04F4F4C93D}" destId="{80E00C49-A058-42B1-B4A9-8FC8989D4F58}" srcOrd="4" destOrd="0" presId="urn:microsoft.com/office/officeart/2017/3/layout/HorizontalLabelsTimeline"/>
    <dgm:cxn modelId="{4CFFAECA-C6E6-463A-90AA-C4DEAB87918A}" type="presParOf" srcId="{4C5F54B5-504F-4069-AF1D-9A370FBD268C}" destId="{396E0C2C-79C3-4FCA-B5E5-8B3C2758C30F}" srcOrd="1" destOrd="0" presId="urn:microsoft.com/office/officeart/2017/3/layout/HorizontalLabelsTimeline"/>
    <dgm:cxn modelId="{28A719F5-6237-4C83-8EB7-BB9ACE657CCA}" type="presParOf" srcId="{4C5F54B5-504F-4069-AF1D-9A370FBD268C}" destId="{866B658A-D972-4AD8-A7E6-4082FD2CB001}" srcOrd="2" destOrd="0" presId="urn:microsoft.com/office/officeart/2017/3/layout/HorizontalLabelsTimeline"/>
    <dgm:cxn modelId="{E55C2317-CDB7-4C64-95C4-C04303FBB96A}" type="presParOf" srcId="{866B658A-D972-4AD8-A7E6-4082FD2CB001}" destId="{CBCB6B30-5D46-4B19-B9DE-C0B7FB057712}" srcOrd="0" destOrd="0" presId="urn:microsoft.com/office/officeart/2017/3/layout/HorizontalLabelsTimeline"/>
    <dgm:cxn modelId="{2E742A39-B2D8-41E7-938B-B4FE7E0F1794}" type="presParOf" srcId="{866B658A-D972-4AD8-A7E6-4082FD2CB001}" destId="{746F6004-1265-4B16-B698-179F0477DB3D}" srcOrd="1" destOrd="0" presId="urn:microsoft.com/office/officeart/2017/3/layout/HorizontalLabelsTimeline"/>
    <dgm:cxn modelId="{000BAB58-4AA6-43D9-89B5-0C604F29C6EA}" type="presParOf" srcId="{746F6004-1265-4B16-B698-179F0477DB3D}" destId="{95B1E40E-26D9-44C8-A99F-14EA44505DF3}" srcOrd="0" destOrd="0" presId="urn:microsoft.com/office/officeart/2017/3/layout/HorizontalLabelsTimeline"/>
    <dgm:cxn modelId="{6D12DD85-6CC0-441A-BB74-D3B24BE9ECF2}" type="presParOf" srcId="{746F6004-1265-4B16-B698-179F0477DB3D}" destId="{752FC6D6-93A6-414C-B65D-6F2858E07E0C}" srcOrd="1" destOrd="0" presId="urn:microsoft.com/office/officeart/2017/3/layout/HorizontalLabelsTimeline"/>
    <dgm:cxn modelId="{6CE5E65F-BF35-4F9A-9FAC-9FD84A211FC6}" type="presParOf" srcId="{866B658A-D972-4AD8-A7E6-4082FD2CB001}" destId="{BBBD3B06-9C30-48DB-A77E-5A358B1C6E78}" srcOrd="2" destOrd="0" presId="urn:microsoft.com/office/officeart/2017/3/layout/HorizontalLabelsTimeline"/>
    <dgm:cxn modelId="{457B6E85-E149-4279-81E9-511D2D038B9A}" type="presParOf" srcId="{866B658A-D972-4AD8-A7E6-4082FD2CB001}" destId="{C574381E-6C24-436D-B265-4BCFEFA46591}" srcOrd="3" destOrd="0" presId="urn:microsoft.com/office/officeart/2017/3/layout/HorizontalLabelsTimeline"/>
    <dgm:cxn modelId="{376FD1F8-A0AB-4CA9-B35C-A1F5747217B7}" type="presParOf" srcId="{866B658A-D972-4AD8-A7E6-4082FD2CB001}" destId="{CC7E7566-0B46-4E0A-B951-BFE404664D2C}" srcOrd="4" destOrd="0" presId="urn:microsoft.com/office/officeart/2017/3/layout/HorizontalLabelsTimeline"/>
    <dgm:cxn modelId="{CA63DDF8-DE3B-4E8A-886E-D787300C3FD4}" type="presParOf" srcId="{4C5F54B5-504F-4069-AF1D-9A370FBD268C}" destId="{F50C4635-5C0A-4C07-B5AD-BABD96009847}" srcOrd="3" destOrd="0" presId="urn:microsoft.com/office/officeart/2017/3/layout/HorizontalLabelsTimeline"/>
    <dgm:cxn modelId="{187F63AE-22E9-42D8-BA25-F8E70A982232}" type="presParOf" srcId="{4C5F54B5-504F-4069-AF1D-9A370FBD268C}" destId="{5667DB6C-E90F-44DB-BFD7-8570D48D28D4}" srcOrd="4" destOrd="0" presId="urn:microsoft.com/office/officeart/2017/3/layout/HorizontalLabelsTimeline"/>
    <dgm:cxn modelId="{782591FC-39B3-43EE-A99E-69B60AB63978}" type="presParOf" srcId="{5667DB6C-E90F-44DB-BFD7-8570D48D28D4}" destId="{88F6D506-033B-4CA4-9572-41E373A6B43C}" srcOrd="0" destOrd="0" presId="urn:microsoft.com/office/officeart/2017/3/layout/HorizontalLabelsTimeline"/>
    <dgm:cxn modelId="{DA98866D-BB74-46A1-B98B-9B6BDACA94E3}" type="presParOf" srcId="{5667DB6C-E90F-44DB-BFD7-8570D48D28D4}" destId="{E3303ED6-54B9-4518-AD7C-3197102106EF}" srcOrd="1" destOrd="0" presId="urn:microsoft.com/office/officeart/2017/3/layout/HorizontalLabelsTimeline"/>
    <dgm:cxn modelId="{BFB054F1-AA6C-4CA5-B7A3-FF579439BD18}" type="presParOf" srcId="{E3303ED6-54B9-4518-AD7C-3197102106EF}" destId="{FE14A9FC-66E7-4679-B63E-054F98E59204}" srcOrd="0" destOrd="0" presId="urn:microsoft.com/office/officeart/2017/3/layout/HorizontalLabelsTimeline"/>
    <dgm:cxn modelId="{6BF922DC-DA85-4710-BB6F-2CCCF2CFD764}" type="presParOf" srcId="{E3303ED6-54B9-4518-AD7C-3197102106EF}" destId="{8F1DAFAE-685A-4EC1-8FC0-2EE182F59B78}" srcOrd="1" destOrd="0" presId="urn:microsoft.com/office/officeart/2017/3/layout/HorizontalLabelsTimeline"/>
    <dgm:cxn modelId="{6907C7E4-84E2-47E3-949B-BC87F9D211CC}" type="presParOf" srcId="{5667DB6C-E90F-44DB-BFD7-8570D48D28D4}" destId="{4702B22B-8EB6-4454-9F8E-9A963F32B8A1}" srcOrd="2" destOrd="0" presId="urn:microsoft.com/office/officeart/2017/3/layout/HorizontalLabelsTimeline"/>
    <dgm:cxn modelId="{68C6501C-DCCA-438E-8565-A8631BB6C8AC}" type="presParOf" srcId="{5667DB6C-E90F-44DB-BFD7-8570D48D28D4}" destId="{F2E81385-B138-4A59-9452-A3C9AC4F2012}" srcOrd="3" destOrd="0" presId="urn:microsoft.com/office/officeart/2017/3/layout/HorizontalLabelsTimeline"/>
    <dgm:cxn modelId="{F4686330-D4C5-4698-8BC6-EF28FB9176C1}" type="presParOf" srcId="{5667DB6C-E90F-44DB-BFD7-8570D48D28D4}" destId="{00C34F8E-67EA-485C-B754-5C6C9BC871C5}" srcOrd="4" destOrd="0" presId="urn:microsoft.com/office/officeart/2017/3/layout/HorizontalLabelsTimeline"/>
    <dgm:cxn modelId="{FA06019D-A6EE-447A-894D-5FBD4FB143DA}" type="presParOf" srcId="{4C5F54B5-504F-4069-AF1D-9A370FBD268C}" destId="{E2C470F7-A894-4A64-A64E-235B0E510421}" srcOrd="5" destOrd="0" presId="urn:microsoft.com/office/officeart/2017/3/layout/HorizontalLabelsTimeline"/>
    <dgm:cxn modelId="{DA1E98F3-DEEF-449E-A505-7BE8E77DC666}" type="presParOf" srcId="{4C5F54B5-504F-4069-AF1D-9A370FBD268C}" destId="{CB500B18-4CCC-44D0-A7EE-E63EC340604C}" srcOrd="6" destOrd="0" presId="urn:microsoft.com/office/officeart/2017/3/layout/HorizontalLabelsTimeline"/>
    <dgm:cxn modelId="{5DE12D35-65C6-43A3-9CCB-9DB1FBB88A6F}" type="presParOf" srcId="{CB500B18-4CCC-44D0-A7EE-E63EC340604C}" destId="{A7F04B95-81DC-4C70-990B-FEE82F4C63E7}" srcOrd="0" destOrd="0" presId="urn:microsoft.com/office/officeart/2017/3/layout/HorizontalLabelsTimeline"/>
    <dgm:cxn modelId="{84E6A2E6-334E-486A-9E18-50B4C9242157}" type="presParOf" srcId="{CB500B18-4CCC-44D0-A7EE-E63EC340604C}" destId="{16384FAB-C600-47F1-91A6-2EF972F345F9}" srcOrd="1" destOrd="0" presId="urn:microsoft.com/office/officeart/2017/3/layout/HorizontalLabelsTimeline"/>
    <dgm:cxn modelId="{0D7AFB00-50B5-4763-8B9B-058959A93926}" type="presParOf" srcId="{16384FAB-C600-47F1-91A6-2EF972F345F9}" destId="{725F2AEF-0925-4411-A89A-5976D96BC3B1}" srcOrd="0" destOrd="0" presId="urn:microsoft.com/office/officeart/2017/3/layout/HorizontalLabelsTimeline"/>
    <dgm:cxn modelId="{6BE0CB7D-05CB-48BF-95E8-5BD301DDCFDF}" type="presParOf" srcId="{16384FAB-C600-47F1-91A6-2EF972F345F9}" destId="{F1CEE27F-E297-4972-B373-BDB021CAF74B}" srcOrd="1" destOrd="0" presId="urn:microsoft.com/office/officeart/2017/3/layout/HorizontalLabelsTimeline"/>
    <dgm:cxn modelId="{73AA2BF1-3651-48D4-B218-B7BECAF7B8D5}" type="presParOf" srcId="{CB500B18-4CCC-44D0-A7EE-E63EC340604C}" destId="{3F1F843F-8CAA-4ECF-B5A2-211D6C43D3C6}" srcOrd="2" destOrd="0" presId="urn:microsoft.com/office/officeart/2017/3/layout/HorizontalLabelsTimeline"/>
    <dgm:cxn modelId="{3C38FC4B-81C9-40B9-BE5E-6E8032D8A2A6}" type="presParOf" srcId="{CB500B18-4CCC-44D0-A7EE-E63EC340604C}" destId="{53B98CC0-1029-46A6-8053-0933F88F7705}" srcOrd="3" destOrd="0" presId="urn:microsoft.com/office/officeart/2017/3/layout/HorizontalLabelsTimeline"/>
    <dgm:cxn modelId="{6DDB047D-A89D-46BF-8D68-1A2DD3FE6D44}" type="presParOf" srcId="{CB500B18-4CCC-44D0-A7EE-E63EC340604C}" destId="{ED7FD386-E91E-4500-9B1B-A5B2EA2DCD9E}" srcOrd="4" destOrd="0" presId="urn:microsoft.com/office/officeart/2017/3/layout/HorizontalLabelsTimeline"/>
    <dgm:cxn modelId="{8981F55A-2945-4587-9019-93F64352D736}" type="presParOf" srcId="{4C5F54B5-504F-4069-AF1D-9A370FBD268C}" destId="{3AC5CE05-CFAD-472C-8028-C3476752EAD7}" srcOrd="7" destOrd="0" presId="urn:microsoft.com/office/officeart/2017/3/layout/HorizontalLabelsTimeline"/>
    <dgm:cxn modelId="{2B7FE346-4566-473E-B757-5AC8E02A67C9}" type="presParOf" srcId="{4C5F54B5-504F-4069-AF1D-9A370FBD268C}" destId="{9B068EF8-7A3F-47C8-9497-1CE55357B06F}" srcOrd="8" destOrd="0" presId="urn:microsoft.com/office/officeart/2017/3/layout/HorizontalLabelsTimeline"/>
    <dgm:cxn modelId="{F171D235-CF5B-4050-8BFA-562BF5B2BE2D}" type="presParOf" srcId="{9B068EF8-7A3F-47C8-9497-1CE55357B06F}" destId="{D82AC60F-2669-4160-9FB1-1BB94B8CF5A4}" srcOrd="0" destOrd="0" presId="urn:microsoft.com/office/officeart/2017/3/layout/HorizontalLabelsTimeline"/>
    <dgm:cxn modelId="{F14C1B4F-2DE1-48BE-ADCE-0C0DD8832CD2}" type="presParOf" srcId="{9B068EF8-7A3F-47C8-9497-1CE55357B06F}" destId="{E58B9A69-FFFC-4D19-B0F9-C861D7A56FB4}" srcOrd="1" destOrd="0" presId="urn:microsoft.com/office/officeart/2017/3/layout/HorizontalLabelsTimeline"/>
    <dgm:cxn modelId="{F149A371-5A0C-4341-8852-B3F7B354B9BA}" type="presParOf" srcId="{E58B9A69-FFFC-4D19-B0F9-C861D7A56FB4}" destId="{94320F86-4EAF-4076-9CAD-C4EDA1F0DA2E}" srcOrd="0" destOrd="0" presId="urn:microsoft.com/office/officeart/2017/3/layout/HorizontalLabelsTimeline"/>
    <dgm:cxn modelId="{7D33BE1D-1EDD-470F-9B49-E978F43B9622}" type="presParOf" srcId="{E58B9A69-FFFC-4D19-B0F9-C861D7A56FB4}" destId="{42DA1CAC-C9DB-40FC-98BC-CB38ED086A81}" srcOrd="1" destOrd="0" presId="urn:microsoft.com/office/officeart/2017/3/layout/HorizontalLabelsTimeline"/>
    <dgm:cxn modelId="{4905C0BE-82A7-4B75-BE03-FF8D9D58A152}" type="presParOf" srcId="{9B068EF8-7A3F-47C8-9497-1CE55357B06F}" destId="{A1C1E23A-9E4A-4D4A-B2B8-C238116F4F15}" srcOrd="2" destOrd="0" presId="urn:microsoft.com/office/officeart/2017/3/layout/HorizontalLabelsTimeline"/>
    <dgm:cxn modelId="{2F404616-8DCC-406B-AE51-855ABFFA2935}" type="presParOf" srcId="{9B068EF8-7A3F-47C8-9497-1CE55357B06F}" destId="{449AA6C8-2CD4-401E-81E6-B5A5DF49CB92}" srcOrd="3" destOrd="0" presId="urn:microsoft.com/office/officeart/2017/3/layout/HorizontalLabelsTimeline"/>
    <dgm:cxn modelId="{13B4E4A7-5E45-4ADA-BF79-4DA0195F30E6}" type="presParOf" srcId="{9B068EF8-7A3F-47C8-9497-1CE55357B06F}" destId="{82144E98-AB51-4CDB-A306-ED976E0902A1}" srcOrd="4" destOrd="0" presId="urn:microsoft.com/office/officeart/2017/3/layout/HorizontalLabelsTimeline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84C77A4A-F5EC-47B3-89E1-F3DC935D4951}" type="doc">
      <dgm:prSet loTypeId="urn:microsoft.com/office/officeart/2005/8/layout/hList9" loCatId="list" qsTypeId="urn:microsoft.com/office/officeart/2005/8/quickstyle/simple5" qsCatId="simple" csTypeId="urn:microsoft.com/office/officeart/2005/8/colors/accent3_4" csCatId="accent3" phldr="1"/>
      <dgm:spPr/>
      <dgm:t>
        <a:bodyPr/>
        <a:lstStyle/>
        <a:p>
          <a:endParaRPr lang="en-US"/>
        </a:p>
      </dgm:t>
    </dgm:pt>
    <dgm:pt modelId="{C5A484C0-669F-4E33-BBC2-B6A44946B53A}">
      <dgm:prSet phldrT="[Text]" custT="1"/>
      <dgm:spPr>
        <a:xfrm>
          <a:off x="623" y="181781"/>
          <a:ext cx="1109421" cy="1109421"/>
        </a:xfrm>
        <a:prstGeom prst="ellipse">
          <a:avLst/>
        </a:prstGeom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gm:spPr>
      <dgm:t>
        <a:bodyPr/>
        <a:lstStyle/>
        <a:p>
          <a:pPr>
            <a:buNone/>
          </a:pPr>
          <a:r>
            <a: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/>
              <a:ea typeface="+mn-ea"/>
              <a:cs typeface="+mn-cs"/>
            </a:rPr>
            <a:t>+11%</a:t>
          </a:r>
        </a:p>
        <a:p>
          <a:pPr>
            <a:buNone/>
          </a:pPr>
          <a:r>
            <a: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/>
              <a:ea typeface="+mn-ea"/>
              <a:cs typeface="+mn-cs"/>
            </a:rPr>
            <a:t>+$2.6M</a:t>
          </a:r>
        </a:p>
      </dgm:t>
    </dgm:pt>
    <dgm:pt modelId="{6C4E8932-D57C-42E4-AC86-0ED0576D33A2}" type="parTrans" cxnId="{A314A136-EC8D-44B4-AE2C-820260D5ED62}">
      <dgm:prSet/>
      <dgm:spPr/>
      <dgm:t>
        <a:bodyPr/>
        <a:lstStyle/>
        <a:p>
          <a:endParaRPr lang="en-US"/>
        </a:p>
      </dgm:t>
    </dgm:pt>
    <dgm:pt modelId="{946876D1-D89F-41F3-9153-E9092AA23B9E}" type="sibTrans" cxnId="{A314A136-EC8D-44B4-AE2C-820260D5ED62}">
      <dgm:prSet/>
      <dgm:spPr/>
      <dgm:t>
        <a:bodyPr/>
        <a:lstStyle/>
        <a:p>
          <a:endParaRPr lang="en-US"/>
        </a:p>
      </dgm:t>
    </dgm:pt>
    <dgm:pt modelId="{116B980A-2394-4FB3-A60F-30C84DB3B09B}">
      <dgm:prSet phldrT="[Text]" custT="1"/>
      <dgm:spPr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gm:spPr>
      <dgm:t>
        <a:bodyPr/>
        <a:lstStyle/>
        <a:p>
          <a:pPr>
            <a:buNone/>
          </a:pPr>
          <a:r>
            <a:rPr lang="en-US" sz="2000" dirty="0">
              <a:latin typeface="Century Gothic" panose="020B0502020202020204"/>
              <a:ea typeface="+mn-ea"/>
              <a:cs typeface="+mn-cs"/>
            </a:rPr>
            <a:t>Increase compared to FY2024 original adopted budget</a:t>
          </a:r>
        </a:p>
      </dgm:t>
    </dgm:pt>
    <dgm:pt modelId="{98F7BD23-A5F6-4924-8002-F0335A9D5CE9}" type="parTrans" cxnId="{5B5B15D4-C27B-4BFF-BA1F-C03625BE0A00}">
      <dgm:prSet/>
      <dgm:spPr/>
      <dgm:t>
        <a:bodyPr/>
        <a:lstStyle/>
        <a:p>
          <a:endParaRPr lang="en-US"/>
        </a:p>
      </dgm:t>
    </dgm:pt>
    <dgm:pt modelId="{02C7340F-EBAA-4604-8CEF-5A5F8CC1622E}" type="sibTrans" cxnId="{5B5B15D4-C27B-4BFF-BA1F-C03625BE0A00}">
      <dgm:prSet/>
      <dgm:spPr/>
      <dgm:t>
        <a:bodyPr/>
        <a:lstStyle/>
        <a:p>
          <a:endParaRPr lang="en-US"/>
        </a:p>
      </dgm:t>
    </dgm:pt>
    <dgm:pt modelId="{D2A38094-F097-43DF-90EA-A940FAB35CBE}" type="pres">
      <dgm:prSet presAssocID="{84C77A4A-F5EC-47B3-89E1-F3DC935D4951}" presName="list" presStyleCnt="0">
        <dgm:presLayoutVars>
          <dgm:dir/>
          <dgm:animLvl val="lvl"/>
        </dgm:presLayoutVars>
      </dgm:prSet>
      <dgm:spPr/>
    </dgm:pt>
    <dgm:pt modelId="{52FF86CF-64D6-43E7-9A9E-3555213B083E}" type="pres">
      <dgm:prSet presAssocID="{C5A484C0-669F-4E33-BBC2-B6A44946B53A}" presName="posSpace" presStyleCnt="0"/>
      <dgm:spPr/>
    </dgm:pt>
    <dgm:pt modelId="{E2FE15F6-98FA-4321-ADF0-B5311AB3DF7D}" type="pres">
      <dgm:prSet presAssocID="{C5A484C0-669F-4E33-BBC2-B6A44946B53A}" presName="vertFlow" presStyleCnt="0"/>
      <dgm:spPr/>
    </dgm:pt>
    <dgm:pt modelId="{60168089-5803-4591-B663-DC89E1C68A64}" type="pres">
      <dgm:prSet presAssocID="{C5A484C0-669F-4E33-BBC2-B6A44946B53A}" presName="topSpace" presStyleCnt="0"/>
      <dgm:spPr/>
    </dgm:pt>
    <dgm:pt modelId="{2A673E5E-D3EC-4848-90BB-EF8BB8FD82FD}" type="pres">
      <dgm:prSet presAssocID="{C5A484C0-669F-4E33-BBC2-B6A44946B53A}" presName="firstComp" presStyleCnt="0"/>
      <dgm:spPr/>
    </dgm:pt>
    <dgm:pt modelId="{89F0DC7A-61B5-4D52-A097-6A11C1EB3875}" type="pres">
      <dgm:prSet presAssocID="{C5A484C0-669F-4E33-BBC2-B6A44946B53A}" presName="firstChild" presStyleLbl="bgAccFollowNode1" presStyleIdx="0" presStyleCnt="1"/>
      <dgm:spPr>
        <a:xfrm>
          <a:off x="888160" y="625549"/>
          <a:ext cx="1664132" cy="1109976"/>
        </a:xfrm>
        <a:prstGeom prst="rect">
          <a:avLst/>
        </a:prstGeom>
      </dgm:spPr>
    </dgm:pt>
    <dgm:pt modelId="{B2D76E8D-81ED-43F4-AA57-70491F53766F}" type="pres">
      <dgm:prSet presAssocID="{C5A484C0-669F-4E33-BBC2-B6A44946B53A}" presName="firstChildTx" presStyleLbl="bgAccFollowNode1" presStyleIdx="0" presStyleCnt="1">
        <dgm:presLayoutVars>
          <dgm:bulletEnabled val="1"/>
        </dgm:presLayoutVars>
      </dgm:prSet>
      <dgm:spPr/>
    </dgm:pt>
    <dgm:pt modelId="{D200EFDE-2818-41FF-946A-77B1F991EFF2}" type="pres">
      <dgm:prSet presAssocID="{C5A484C0-669F-4E33-BBC2-B6A44946B53A}" presName="negSpace" presStyleCnt="0"/>
      <dgm:spPr/>
    </dgm:pt>
    <dgm:pt modelId="{FF1179D9-02DA-4AE9-AF88-CF4BCF12B946}" type="pres">
      <dgm:prSet presAssocID="{C5A484C0-669F-4E33-BBC2-B6A44946B53A}" presName="circle" presStyleLbl="node1" presStyleIdx="0" presStyleCnt="1"/>
      <dgm:spPr/>
    </dgm:pt>
  </dgm:ptLst>
  <dgm:cxnLst>
    <dgm:cxn modelId="{0A5D8825-7FA9-4F98-B789-ED2B73D603B3}" type="presOf" srcId="{C5A484C0-669F-4E33-BBC2-B6A44946B53A}" destId="{FF1179D9-02DA-4AE9-AF88-CF4BCF12B946}" srcOrd="0" destOrd="0" presId="urn:microsoft.com/office/officeart/2005/8/layout/hList9"/>
    <dgm:cxn modelId="{A314A136-EC8D-44B4-AE2C-820260D5ED62}" srcId="{84C77A4A-F5EC-47B3-89E1-F3DC935D4951}" destId="{C5A484C0-669F-4E33-BBC2-B6A44946B53A}" srcOrd="0" destOrd="0" parTransId="{6C4E8932-D57C-42E4-AC86-0ED0576D33A2}" sibTransId="{946876D1-D89F-41F3-9153-E9092AA23B9E}"/>
    <dgm:cxn modelId="{73D3C94A-80EC-4760-8AFD-F581A1DF2477}" type="presOf" srcId="{116B980A-2394-4FB3-A60F-30C84DB3B09B}" destId="{B2D76E8D-81ED-43F4-AA57-70491F53766F}" srcOrd="1" destOrd="0" presId="urn:microsoft.com/office/officeart/2005/8/layout/hList9"/>
    <dgm:cxn modelId="{5B5B15D4-C27B-4BFF-BA1F-C03625BE0A00}" srcId="{C5A484C0-669F-4E33-BBC2-B6A44946B53A}" destId="{116B980A-2394-4FB3-A60F-30C84DB3B09B}" srcOrd="0" destOrd="0" parTransId="{98F7BD23-A5F6-4924-8002-F0335A9D5CE9}" sibTransId="{02C7340F-EBAA-4604-8CEF-5A5F8CC1622E}"/>
    <dgm:cxn modelId="{D79CF4DE-7F44-408D-AA3C-057A6172582F}" type="presOf" srcId="{116B980A-2394-4FB3-A60F-30C84DB3B09B}" destId="{89F0DC7A-61B5-4D52-A097-6A11C1EB3875}" srcOrd="0" destOrd="0" presId="urn:microsoft.com/office/officeart/2005/8/layout/hList9"/>
    <dgm:cxn modelId="{32B20EE7-5051-48A6-9CD4-83E76B27430B}" type="presOf" srcId="{84C77A4A-F5EC-47B3-89E1-F3DC935D4951}" destId="{D2A38094-F097-43DF-90EA-A940FAB35CBE}" srcOrd="0" destOrd="0" presId="urn:microsoft.com/office/officeart/2005/8/layout/hList9"/>
    <dgm:cxn modelId="{70267874-8F2C-4625-B9AF-C149D0C2111F}" type="presParOf" srcId="{D2A38094-F097-43DF-90EA-A940FAB35CBE}" destId="{52FF86CF-64D6-43E7-9A9E-3555213B083E}" srcOrd="0" destOrd="0" presId="urn:microsoft.com/office/officeart/2005/8/layout/hList9"/>
    <dgm:cxn modelId="{8F4B5D02-4AD8-45EE-BB8A-3418820FF513}" type="presParOf" srcId="{D2A38094-F097-43DF-90EA-A940FAB35CBE}" destId="{E2FE15F6-98FA-4321-ADF0-B5311AB3DF7D}" srcOrd="1" destOrd="0" presId="urn:microsoft.com/office/officeart/2005/8/layout/hList9"/>
    <dgm:cxn modelId="{3E91BDAC-3D0C-41E7-A5B9-408DB4C460BF}" type="presParOf" srcId="{E2FE15F6-98FA-4321-ADF0-B5311AB3DF7D}" destId="{60168089-5803-4591-B663-DC89E1C68A64}" srcOrd="0" destOrd="0" presId="urn:microsoft.com/office/officeart/2005/8/layout/hList9"/>
    <dgm:cxn modelId="{58700C84-7BED-430E-8513-64E6B58B5DBE}" type="presParOf" srcId="{E2FE15F6-98FA-4321-ADF0-B5311AB3DF7D}" destId="{2A673E5E-D3EC-4848-90BB-EF8BB8FD82FD}" srcOrd="1" destOrd="0" presId="urn:microsoft.com/office/officeart/2005/8/layout/hList9"/>
    <dgm:cxn modelId="{A5103D77-A765-4C36-A8EF-DE56C03CE53B}" type="presParOf" srcId="{2A673E5E-D3EC-4848-90BB-EF8BB8FD82FD}" destId="{89F0DC7A-61B5-4D52-A097-6A11C1EB3875}" srcOrd="0" destOrd="0" presId="urn:microsoft.com/office/officeart/2005/8/layout/hList9"/>
    <dgm:cxn modelId="{B2E6FB1C-1C7B-4B33-B400-B6BBA14E5700}" type="presParOf" srcId="{2A673E5E-D3EC-4848-90BB-EF8BB8FD82FD}" destId="{B2D76E8D-81ED-43F4-AA57-70491F53766F}" srcOrd="1" destOrd="0" presId="urn:microsoft.com/office/officeart/2005/8/layout/hList9"/>
    <dgm:cxn modelId="{C93B0199-B85C-4C11-B22F-61A4FB5CD5BF}" type="presParOf" srcId="{D2A38094-F097-43DF-90EA-A940FAB35CBE}" destId="{D200EFDE-2818-41FF-946A-77B1F991EFF2}" srcOrd="2" destOrd="0" presId="urn:microsoft.com/office/officeart/2005/8/layout/hList9"/>
    <dgm:cxn modelId="{7742EE39-002F-4190-B61C-AEA673F929E7}" type="presParOf" srcId="{D2A38094-F097-43DF-90EA-A940FAB35CBE}" destId="{FF1179D9-02DA-4AE9-AF88-CF4BCF12B946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84C77A4A-F5EC-47B3-89E1-F3DC935D4951}" type="doc">
      <dgm:prSet loTypeId="urn:microsoft.com/office/officeart/2005/8/layout/hList9" loCatId="list" qsTypeId="urn:microsoft.com/office/officeart/2005/8/quickstyle/simple5" qsCatId="simple" csTypeId="urn:microsoft.com/office/officeart/2005/8/colors/accent3_4" csCatId="accent3" phldr="1"/>
      <dgm:spPr/>
      <dgm:t>
        <a:bodyPr/>
        <a:lstStyle/>
        <a:p>
          <a:endParaRPr lang="en-US"/>
        </a:p>
      </dgm:t>
    </dgm:pt>
    <dgm:pt modelId="{C5A484C0-669F-4E33-BBC2-B6A44946B53A}">
      <dgm:prSet phldrT="[Text]" custT="1"/>
      <dgm:spPr>
        <a:xfrm>
          <a:off x="623" y="181781"/>
          <a:ext cx="1109421" cy="1109421"/>
        </a:xfrm>
        <a:prstGeom prst="ellipse">
          <a:avLst/>
        </a:prstGeom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gm:spPr>
      <dgm:t>
        <a:bodyPr/>
        <a:lstStyle/>
        <a:p>
          <a:pPr>
            <a:buNone/>
          </a:pPr>
          <a:r>
            <a: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/>
              <a:ea typeface="+mn-ea"/>
              <a:cs typeface="+mn-cs"/>
            </a:rPr>
            <a:t>+0.6%</a:t>
          </a:r>
        </a:p>
        <a:p>
          <a:pPr>
            <a:buNone/>
          </a:pPr>
          <a:r>
            <a: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/>
              <a:ea typeface="+mn-ea"/>
              <a:cs typeface="+mn-cs"/>
            </a:rPr>
            <a:t>+$300K</a:t>
          </a:r>
        </a:p>
      </dgm:t>
    </dgm:pt>
    <dgm:pt modelId="{6C4E8932-D57C-42E4-AC86-0ED0576D33A2}" type="parTrans" cxnId="{A314A136-EC8D-44B4-AE2C-820260D5ED62}">
      <dgm:prSet/>
      <dgm:spPr/>
      <dgm:t>
        <a:bodyPr/>
        <a:lstStyle/>
        <a:p>
          <a:endParaRPr lang="en-US"/>
        </a:p>
      </dgm:t>
    </dgm:pt>
    <dgm:pt modelId="{946876D1-D89F-41F3-9153-E9092AA23B9E}" type="sibTrans" cxnId="{A314A136-EC8D-44B4-AE2C-820260D5ED62}">
      <dgm:prSet/>
      <dgm:spPr/>
      <dgm:t>
        <a:bodyPr/>
        <a:lstStyle/>
        <a:p>
          <a:endParaRPr lang="en-US"/>
        </a:p>
      </dgm:t>
    </dgm:pt>
    <dgm:pt modelId="{116B980A-2394-4FB3-A60F-30C84DB3B09B}">
      <dgm:prSet phldrT="[Text]" custT="1"/>
      <dgm:spPr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gm:spPr>
      <dgm:t>
        <a:bodyPr/>
        <a:lstStyle/>
        <a:p>
          <a:pPr>
            <a:buNone/>
          </a:pPr>
          <a:r>
            <a:rPr lang="en-US" sz="2000" dirty="0">
              <a:latin typeface="Century Gothic" panose="020B0502020202020204"/>
              <a:ea typeface="+mn-ea"/>
              <a:cs typeface="+mn-cs"/>
            </a:rPr>
            <a:t>Increase compared to FY2024 original adopted budget</a:t>
          </a:r>
        </a:p>
      </dgm:t>
    </dgm:pt>
    <dgm:pt modelId="{98F7BD23-A5F6-4924-8002-F0335A9D5CE9}" type="parTrans" cxnId="{5B5B15D4-C27B-4BFF-BA1F-C03625BE0A00}">
      <dgm:prSet/>
      <dgm:spPr/>
      <dgm:t>
        <a:bodyPr/>
        <a:lstStyle/>
        <a:p>
          <a:endParaRPr lang="en-US"/>
        </a:p>
      </dgm:t>
    </dgm:pt>
    <dgm:pt modelId="{02C7340F-EBAA-4604-8CEF-5A5F8CC1622E}" type="sibTrans" cxnId="{5B5B15D4-C27B-4BFF-BA1F-C03625BE0A00}">
      <dgm:prSet/>
      <dgm:spPr/>
      <dgm:t>
        <a:bodyPr/>
        <a:lstStyle/>
        <a:p>
          <a:endParaRPr lang="en-US"/>
        </a:p>
      </dgm:t>
    </dgm:pt>
    <dgm:pt modelId="{D2A38094-F097-43DF-90EA-A940FAB35CBE}" type="pres">
      <dgm:prSet presAssocID="{84C77A4A-F5EC-47B3-89E1-F3DC935D4951}" presName="list" presStyleCnt="0">
        <dgm:presLayoutVars>
          <dgm:dir/>
          <dgm:animLvl val="lvl"/>
        </dgm:presLayoutVars>
      </dgm:prSet>
      <dgm:spPr/>
    </dgm:pt>
    <dgm:pt modelId="{52FF86CF-64D6-43E7-9A9E-3555213B083E}" type="pres">
      <dgm:prSet presAssocID="{C5A484C0-669F-4E33-BBC2-B6A44946B53A}" presName="posSpace" presStyleCnt="0"/>
      <dgm:spPr/>
    </dgm:pt>
    <dgm:pt modelId="{E2FE15F6-98FA-4321-ADF0-B5311AB3DF7D}" type="pres">
      <dgm:prSet presAssocID="{C5A484C0-669F-4E33-BBC2-B6A44946B53A}" presName="vertFlow" presStyleCnt="0"/>
      <dgm:spPr/>
    </dgm:pt>
    <dgm:pt modelId="{60168089-5803-4591-B663-DC89E1C68A64}" type="pres">
      <dgm:prSet presAssocID="{C5A484C0-669F-4E33-BBC2-B6A44946B53A}" presName="topSpace" presStyleCnt="0"/>
      <dgm:spPr/>
    </dgm:pt>
    <dgm:pt modelId="{2A673E5E-D3EC-4848-90BB-EF8BB8FD82FD}" type="pres">
      <dgm:prSet presAssocID="{C5A484C0-669F-4E33-BBC2-B6A44946B53A}" presName="firstComp" presStyleCnt="0"/>
      <dgm:spPr/>
    </dgm:pt>
    <dgm:pt modelId="{89F0DC7A-61B5-4D52-A097-6A11C1EB3875}" type="pres">
      <dgm:prSet presAssocID="{C5A484C0-669F-4E33-BBC2-B6A44946B53A}" presName="firstChild" presStyleLbl="bgAccFollowNode1" presStyleIdx="0" presStyleCnt="1"/>
      <dgm:spPr>
        <a:xfrm>
          <a:off x="888160" y="625549"/>
          <a:ext cx="1664132" cy="1109976"/>
        </a:xfrm>
        <a:prstGeom prst="rect">
          <a:avLst/>
        </a:prstGeom>
      </dgm:spPr>
    </dgm:pt>
    <dgm:pt modelId="{B2D76E8D-81ED-43F4-AA57-70491F53766F}" type="pres">
      <dgm:prSet presAssocID="{C5A484C0-669F-4E33-BBC2-B6A44946B53A}" presName="firstChildTx" presStyleLbl="bgAccFollowNode1" presStyleIdx="0" presStyleCnt="1">
        <dgm:presLayoutVars>
          <dgm:bulletEnabled val="1"/>
        </dgm:presLayoutVars>
      </dgm:prSet>
      <dgm:spPr/>
    </dgm:pt>
    <dgm:pt modelId="{D200EFDE-2818-41FF-946A-77B1F991EFF2}" type="pres">
      <dgm:prSet presAssocID="{C5A484C0-669F-4E33-BBC2-B6A44946B53A}" presName="negSpace" presStyleCnt="0"/>
      <dgm:spPr/>
    </dgm:pt>
    <dgm:pt modelId="{FF1179D9-02DA-4AE9-AF88-CF4BCF12B946}" type="pres">
      <dgm:prSet presAssocID="{C5A484C0-669F-4E33-BBC2-B6A44946B53A}" presName="circle" presStyleLbl="node1" presStyleIdx="0" presStyleCnt="1"/>
      <dgm:spPr/>
    </dgm:pt>
  </dgm:ptLst>
  <dgm:cxnLst>
    <dgm:cxn modelId="{0A5D8825-7FA9-4F98-B789-ED2B73D603B3}" type="presOf" srcId="{C5A484C0-669F-4E33-BBC2-B6A44946B53A}" destId="{FF1179D9-02DA-4AE9-AF88-CF4BCF12B946}" srcOrd="0" destOrd="0" presId="urn:microsoft.com/office/officeart/2005/8/layout/hList9"/>
    <dgm:cxn modelId="{A314A136-EC8D-44B4-AE2C-820260D5ED62}" srcId="{84C77A4A-F5EC-47B3-89E1-F3DC935D4951}" destId="{C5A484C0-669F-4E33-BBC2-B6A44946B53A}" srcOrd="0" destOrd="0" parTransId="{6C4E8932-D57C-42E4-AC86-0ED0576D33A2}" sibTransId="{946876D1-D89F-41F3-9153-E9092AA23B9E}"/>
    <dgm:cxn modelId="{73D3C94A-80EC-4760-8AFD-F581A1DF2477}" type="presOf" srcId="{116B980A-2394-4FB3-A60F-30C84DB3B09B}" destId="{B2D76E8D-81ED-43F4-AA57-70491F53766F}" srcOrd="1" destOrd="0" presId="urn:microsoft.com/office/officeart/2005/8/layout/hList9"/>
    <dgm:cxn modelId="{5B5B15D4-C27B-4BFF-BA1F-C03625BE0A00}" srcId="{C5A484C0-669F-4E33-BBC2-B6A44946B53A}" destId="{116B980A-2394-4FB3-A60F-30C84DB3B09B}" srcOrd="0" destOrd="0" parTransId="{98F7BD23-A5F6-4924-8002-F0335A9D5CE9}" sibTransId="{02C7340F-EBAA-4604-8CEF-5A5F8CC1622E}"/>
    <dgm:cxn modelId="{D79CF4DE-7F44-408D-AA3C-057A6172582F}" type="presOf" srcId="{116B980A-2394-4FB3-A60F-30C84DB3B09B}" destId="{89F0DC7A-61B5-4D52-A097-6A11C1EB3875}" srcOrd="0" destOrd="0" presId="urn:microsoft.com/office/officeart/2005/8/layout/hList9"/>
    <dgm:cxn modelId="{32B20EE7-5051-48A6-9CD4-83E76B27430B}" type="presOf" srcId="{84C77A4A-F5EC-47B3-89E1-F3DC935D4951}" destId="{D2A38094-F097-43DF-90EA-A940FAB35CBE}" srcOrd="0" destOrd="0" presId="urn:microsoft.com/office/officeart/2005/8/layout/hList9"/>
    <dgm:cxn modelId="{70267874-8F2C-4625-B9AF-C149D0C2111F}" type="presParOf" srcId="{D2A38094-F097-43DF-90EA-A940FAB35CBE}" destId="{52FF86CF-64D6-43E7-9A9E-3555213B083E}" srcOrd="0" destOrd="0" presId="urn:microsoft.com/office/officeart/2005/8/layout/hList9"/>
    <dgm:cxn modelId="{8F4B5D02-4AD8-45EE-BB8A-3418820FF513}" type="presParOf" srcId="{D2A38094-F097-43DF-90EA-A940FAB35CBE}" destId="{E2FE15F6-98FA-4321-ADF0-B5311AB3DF7D}" srcOrd="1" destOrd="0" presId="urn:microsoft.com/office/officeart/2005/8/layout/hList9"/>
    <dgm:cxn modelId="{3E91BDAC-3D0C-41E7-A5B9-408DB4C460BF}" type="presParOf" srcId="{E2FE15F6-98FA-4321-ADF0-B5311AB3DF7D}" destId="{60168089-5803-4591-B663-DC89E1C68A64}" srcOrd="0" destOrd="0" presId="urn:microsoft.com/office/officeart/2005/8/layout/hList9"/>
    <dgm:cxn modelId="{58700C84-7BED-430E-8513-64E6B58B5DBE}" type="presParOf" srcId="{E2FE15F6-98FA-4321-ADF0-B5311AB3DF7D}" destId="{2A673E5E-D3EC-4848-90BB-EF8BB8FD82FD}" srcOrd="1" destOrd="0" presId="urn:microsoft.com/office/officeart/2005/8/layout/hList9"/>
    <dgm:cxn modelId="{A5103D77-A765-4C36-A8EF-DE56C03CE53B}" type="presParOf" srcId="{2A673E5E-D3EC-4848-90BB-EF8BB8FD82FD}" destId="{89F0DC7A-61B5-4D52-A097-6A11C1EB3875}" srcOrd="0" destOrd="0" presId="urn:microsoft.com/office/officeart/2005/8/layout/hList9"/>
    <dgm:cxn modelId="{B2E6FB1C-1C7B-4B33-B400-B6BBA14E5700}" type="presParOf" srcId="{2A673E5E-D3EC-4848-90BB-EF8BB8FD82FD}" destId="{B2D76E8D-81ED-43F4-AA57-70491F53766F}" srcOrd="1" destOrd="0" presId="urn:microsoft.com/office/officeart/2005/8/layout/hList9"/>
    <dgm:cxn modelId="{C93B0199-B85C-4C11-B22F-61A4FB5CD5BF}" type="presParOf" srcId="{D2A38094-F097-43DF-90EA-A940FAB35CBE}" destId="{D200EFDE-2818-41FF-946A-77B1F991EFF2}" srcOrd="2" destOrd="0" presId="urn:microsoft.com/office/officeart/2005/8/layout/hList9"/>
    <dgm:cxn modelId="{7742EE39-002F-4190-B61C-AEA673F929E7}" type="presParOf" srcId="{D2A38094-F097-43DF-90EA-A940FAB35CBE}" destId="{FF1179D9-02DA-4AE9-AF88-CF4BCF12B946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84C77A4A-F5EC-47B3-89E1-F3DC935D4951}" type="doc">
      <dgm:prSet loTypeId="urn:microsoft.com/office/officeart/2005/8/layout/hList9" loCatId="list" qsTypeId="urn:microsoft.com/office/officeart/2005/8/quickstyle/simple5" qsCatId="simple" csTypeId="urn:microsoft.com/office/officeart/2005/8/colors/accent3_4" csCatId="accent3" phldr="1"/>
      <dgm:spPr/>
      <dgm:t>
        <a:bodyPr/>
        <a:lstStyle/>
        <a:p>
          <a:endParaRPr lang="en-US"/>
        </a:p>
      </dgm:t>
    </dgm:pt>
    <dgm:pt modelId="{C5A484C0-669F-4E33-BBC2-B6A44946B53A}">
      <dgm:prSet phldrT="[Text]" custT="1"/>
      <dgm:spPr>
        <a:xfrm>
          <a:off x="623" y="181781"/>
          <a:ext cx="1109421" cy="1109421"/>
        </a:xfrm>
        <a:prstGeom prst="ellipse">
          <a:avLst/>
        </a:prstGeom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gm:spPr>
      <dgm:t>
        <a:bodyPr/>
        <a:lstStyle/>
        <a:p>
          <a:pPr>
            <a:buNone/>
          </a:pPr>
          <a:r>
            <a: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/>
              <a:ea typeface="+mn-ea"/>
              <a:cs typeface="+mn-cs"/>
            </a:rPr>
            <a:t>+40%</a:t>
          </a:r>
        </a:p>
        <a:p>
          <a:pPr>
            <a:buNone/>
          </a:pPr>
          <a:r>
            <a: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/>
              <a:ea typeface="+mn-ea"/>
              <a:cs typeface="+mn-cs"/>
            </a:rPr>
            <a:t>+$83M</a:t>
          </a:r>
        </a:p>
      </dgm:t>
    </dgm:pt>
    <dgm:pt modelId="{6C4E8932-D57C-42E4-AC86-0ED0576D33A2}" type="parTrans" cxnId="{A314A136-EC8D-44B4-AE2C-820260D5ED62}">
      <dgm:prSet/>
      <dgm:spPr/>
      <dgm:t>
        <a:bodyPr/>
        <a:lstStyle/>
        <a:p>
          <a:endParaRPr lang="en-US"/>
        </a:p>
      </dgm:t>
    </dgm:pt>
    <dgm:pt modelId="{946876D1-D89F-41F3-9153-E9092AA23B9E}" type="sibTrans" cxnId="{A314A136-EC8D-44B4-AE2C-820260D5ED62}">
      <dgm:prSet/>
      <dgm:spPr/>
      <dgm:t>
        <a:bodyPr/>
        <a:lstStyle/>
        <a:p>
          <a:endParaRPr lang="en-US"/>
        </a:p>
      </dgm:t>
    </dgm:pt>
    <dgm:pt modelId="{116B980A-2394-4FB3-A60F-30C84DB3B09B}">
      <dgm:prSet phldrT="[Text]" custT="1"/>
      <dgm:spPr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gm:spPr>
      <dgm:t>
        <a:bodyPr/>
        <a:lstStyle/>
        <a:p>
          <a:pPr>
            <a:buNone/>
          </a:pPr>
          <a:r>
            <a:rPr lang="en-US" sz="2000" dirty="0">
              <a:latin typeface="Century Gothic" panose="020B0502020202020204"/>
              <a:ea typeface="+mn-ea"/>
              <a:cs typeface="+mn-cs"/>
            </a:rPr>
            <a:t>Increase compared to FY2024 original adopted budget</a:t>
          </a:r>
        </a:p>
      </dgm:t>
    </dgm:pt>
    <dgm:pt modelId="{98F7BD23-A5F6-4924-8002-F0335A9D5CE9}" type="parTrans" cxnId="{5B5B15D4-C27B-4BFF-BA1F-C03625BE0A00}">
      <dgm:prSet/>
      <dgm:spPr/>
      <dgm:t>
        <a:bodyPr/>
        <a:lstStyle/>
        <a:p>
          <a:endParaRPr lang="en-US"/>
        </a:p>
      </dgm:t>
    </dgm:pt>
    <dgm:pt modelId="{02C7340F-EBAA-4604-8CEF-5A5F8CC1622E}" type="sibTrans" cxnId="{5B5B15D4-C27B-4BFF-BA1F-C03625BE0A00}">
      <dgm:prSet/>
      <dgm:spPr/>
      <dgm:t>
        <a:bodyPr/>
        <a:lstStyle/>
        <a:p>
          <a:endParaRPr lang="en-US"/>
        </a:p>
      </dgm:t>
    </dgm:pt>
    <dgm:pt modelId="{D2A38094-F097-43DF-90EA-A940FAB35CBE}" type="pres">
      <dgm:prSet presAssocID="{84C77A4A-F5EC-47B3-89E1-F3DC935D4951}" presName="list" presStyleCnt="0">
        <dgm:presLayoutVars>
          <dgm:dir/>
          <dgm:animLvl val="lvl"/>
        </dgm:presLayoutVars>
      </dgm:prSet>
      <dgm:spPr/>
    </dgm:pt>
    <dgm:pt modelId="{52FF86CF-64D6-43E7-9A9E-3555213B083E}" type="pres">
      <dgm:prSet presAssocID="{C5A484C0-669F-4E33-BBC2-B6A44946B53A}" presName="posSpace" presStyleCnt="0"/>
      <dgm:spPr/>
    </dgm:pt>
    <dgm:pt modelId="{E2FE15F6-98FA-4321-ADF0-B5311AB3DF7D}" type="pres">
      <dgm:prSet presAssocID="{C5A484C0-669F-4E33-BBC2-B6A44946B53A}" presName="vertFlow" presStyleCnt="0"/>
      <dgm:spPr/>
    </dgm:pt>
    <dgm:pt modelId="{60168089-5803-4591-B663-DC89E1C68A64}" type="pres">
      <dgm:prSet presAssocID="{C5A484C0-669F-4E33-BBC2-B6A44946B53A}" presName="topSpace" presStyleCnt="0"/>
      <dgm:spPr/>
    </dgm:pt>
    <dgm:pt modelId="{2A673E5E-D3EC-4848-90BB-EF8BB8FD82FD}" type="pres">
      <dgm:prSet presAssocID="{C5A484C0-669F-4E33-BBC2-B6A44946B53A}" presName="firstComp" presStyleCnt="0"/>
      <dgm:spPr/>
    </dgm:pt>
    <dgm:pt modelId="{89F0DC7A-61B5-4D52-A097-6A11C1EB3875}" type="pres">
      <dgm:prSet presAssocID="{C5A484C0-669F-4E33-BBC2-B6A44946B53A}" presName="firstChild" presStyleLbl="bgAccFollowNode1" presStyleIdx="0" presStyleCnt="1"/>
      <dgm:spPr>
        <a:xfrm>
          <a:off x="888160" y="625549"/>
          <a:ext cx="1664132" cy="1109976"/>
        </a:xfrm>
        <a:prstGeom prst="rect">
          <a:avLst/>
        </a:prstGeom>
      </dgm:spPr>
    </dgm:pt>
    <dgm:pt modelId="{B2D76E8D-81ED-43F4-AA57-70491F53766F}" type="pres">
      <dgm:prSet presAssocID="{C5A484C0-669F-4E33-BBC2-B6A44946B53A}" presName="firstChildTx" presStyleLbl="bgAccFollowNode1" presStyleIdx="0" presStyleCnt="1">
        <dgm:presLayoutVars>
          <dgm:bulletEnabled val="1"/>
        </dgm:presLayoutVars>
      </dgm:prSet>
      <dgm:spPr/>
    </dgm:pt>
    <dgm:pt modelId="{D200EFDE-2818-41FF-946A-77B1F991EFF2}" type="pres">
      <dgm:prSet presAssocID="{C5A484C0-669F-4E33-BBC2-B6A44946B53A}" presName="negSpace" presStyleCnt="0"/>
      <dgm:spPr/>
    </dgm:pt>
    <dgm:pt modelId="{FF1179D9-02DA-4AE9-AF88-CF4BCF12B946}" type="pres">
      <dgm:prSet presAssocID="{C5A484C0-669F-4E33-BBC2-B6A44946B53A}" presName="circle" presStyleLbl="node1" presStyleIdx="0" presStyleCnt="1"/>
      <dgm:spPr/>
    </dgm:pt>
  </dgm:ptLst>
  <dgm:cxnLst>
    <dgm:cxn modelId="{0A5D8825-7FA9-4F98-B789-ED2B73D603B3}" type="presOf" srcId="{C5A484C0-669F-4E33-BBC2-B6A44946B53A}" destId="{FF1179D9-02DA-4AE9-AF88-CF4BCF12B946}" srcOrd="0" destOrd="0" presId="urn:microsoft.com/office/officeart/2005/8/layout/hList9"/>
    <dgm:cxn modelId="{A314A136-EC8D-44B4-AE2C-820260D5ED62}" srcId="{84C77A4A-F5EC-47B3-89E1-F3DC935D4951}" destId="{C5A484C0-669F-4E33-BBC2-B6A44946B53A}" srcOrd="0" destOrd="0" parTransId="{6C4E8932-D57C-42E4-AC86-0ED0576D33A2}" sibTransId="{946876D1-D89F-41F3-9153-E9092AA23B9E}"/>
    <dgm:cxn modelId="{73D3C94A-80EC-4760-8AFD-F581A1DF2477}" type="presOf" srcId="{116B980A-2394-4FB3-A60F-30C84DB3B09B}" destId="{B2D76E8D-81ED-43F4-AA57-70491F53766F}" srcOrd="1" destOrd="0" presId="urn:microsoft.com/office/officeart/2005/8/layout/hList9"/>
    <dgm:cxn modelId="{5B5B15D4-C27B-4BFF-BA1F-C03625BE0A00}" srcId="{C5A484C0-669F-4E33-BBC2-B6A44946B53A}" destId="{116B980A-2394-4FB3-A60F-30C84DB3B09B}" srcOrd="0" destOrd="0" parTransId="{98F7BD23-A5F6-4924-8002-F0335A9D5CE9}" sibTransId="{02C7340F-EBAA-4604-8CEF-5A5F8CC1622E}"/>
    <dgm:cxn modelId="{D79CF4DE-7F44-408D-AA3C-057A6172582F}" type="presOf" srcId="{116B980A-2394-4FB3-A60F-30C84DB3B09B}" destId="{89F0DC7A-61B5-4D52-A097-6A11C1EB3875}" srcOrd="0" destOrd="0" presId="urn:microsoft.com/office/officeart/2005/8/layout/hList9"/>
    <dgm:cxn modelId="{32B20EE7-5051-48A6-9CD4-83E76B27430B}" type="presOf" srcId="{84C77A4A-F5EC-47B3-89E1-F3DC935D4951}" destId="{D2A38094-F097-43DF-90EA-A940FAB35CBE}" srcOrd="0" destOrd="0" presId="urn:microsoft.com/office/officeart/2005/8/layout/hList9"/>
    <dgm:cxn modelId="{70267874-8F2C-4625-B9AF-C149D0C2111F}" type="presParOf" srcId="{D2A38094-F097-43DF-90EA-A940FAB35CBE}" destId="{52FF86CF-64D6-43E7-9A9E-3555213B083E}" srcOrd="0" destOrd="0" presId="urn:microsoft.com/office/officeart/2005/8/layout/hList9"/>
    <dgm:cxn modelId="{8F4B5D02-4AD8-45EE-BB8A-3418820FF513}" type="presParOf" srcId="{D2A38094-F097-43DF-90EA-A940FAB35CBE}" destId="{E2FE15F6-98FA-4321-ADF0-B5311AB3DF7D}" srcOrd="1" destOrd="0" presId="urn:microsoft.com/office/officeart/2005/8/layout/hList9"/>
    <dgm:cxn modelId="{3E91BDAC-3D0C-41E7-A5B9-408DB4C460BF}" type="presParOf" srcId="{E2FE15F6-98FA-4321-ADF0-B5311AB3DF7D}" destId="{60168089-5803-4591-B663-DC89E1C68A64}" srcOrd="0" destOrd="0" presId="urn:microsoft.com/office/officeart/2005/8/layout/hList9"/>
    <dgm:cxn modelId="{58700C84-7BED-430E-8513-64E6B58B5DBE}" type="presParOf" srcId="{E2FE15F6-98FA-4321-ADF0-B5311AB3DF7D}" destId="{2A673E5E-D3EC-4848-90BB-EF8BB8FD82FD}" srcOrd="1" destOrd="0" presId="urn:microsoft.com/office/officeart/2005/8/layout/hList9"/>
    <dgm:cxn modelId="{A5103D77-A765-4C36-A8EF-DE56C03CE53B}" type="presParOf" srcId="{2A673E5E-D3EC-4848-90BB-EF8BB8FD82FD}" destId="{89F0DC7A-61B5-4D52-A097-6A11C1EB3875}" srcOrd="0" destOrd="0" presId="urn:microsoft.com/office/officeart/2005/8/layout/hList9"/>
    <dgm:cxn modelId="{B2E6FB1C-1C7B-4B33-B400-B6BBA14E5700}" type="presParOf" srcId="{2A673E5E-D3EC-4848-90BB-EF8BB8FD82FD}" destId="{B2D76E8D-81ED-43F4-AA57-70491F53766F}" srcOrd="1" destOrd="0" presId="urn:microsoft.com/office/officeart/2005/8/layout/hList9"/>
    <dgm:cxn modelId="{C93B0199-B85C-4C11-B22F-61A4FB5CD5BF}" type="presParOf" srcId="{D2A38094-F097-43DF-90EA-A940FAB35CBE}" destId="{D200EFDE-2818-41FF-946A-77B1F991EFF2}" srcOrd="2" destOrd="0" presId="urn:microsoft.com/office/officeart/2005/8/layout/hList9"/>
    <dgm:cxn modelId="{7742EE39-002F-4190-B61C-AEA673F929E7}" type="presParOf" srcId="{D2A38094-F097-43DF-90EA-A940FAB35CBE}" destId="{FF1179D9-02DA-4AE9-AF88-CF4BCF12B946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84C77A4A-F5EC-47B3-89E1-F3DC935D4951}" type="doc">
      <dgm:prSet loTypeId="urn:microsoft.com/office/officeart/2005/8/layout/hList9" loCatId="list" qsTypeId="urn:microsoft.com/office/officeart/2005/8/quickstyle/simple5" qsCatId="simple" csTypeId="urn:microsoft.com/office/officeart/2005/8/colors/accent3_4" csCatId="accent3" phldr="1"/>
      <dgm:spPr/>
      <dgm:t>
        <a:bodyPr/>
        <a:lstStyle/>
        <a:p>
          <a:endParaRPr lang="en-US"/>
        </a:p>
      </dgm:t>
    </dgm:pt>
    <dgm:pt modelId="{C5A484C0-669F-4E33-BBC2-B6A44946B53A}">
      <dgm:prSet phldrT="[Text]" custT="1"/>
      <dgm:spPr>
        <a:xfrm>
          <a:off x="623" y="181781"/>
          <a:ext cx="1109421" cy="1109421"/>
        </a:xfrm>
        <a:prstGeom prst="ellipse">
          <a:avLst/>
        </a:prstGeom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gm:spPr>
      <dgm:t>
        <a:bodyPr/>
        <a:lstStyle/>
        <a:p>
          <a:pPr>
            <a:buNone/>
          </a:pPr>
          <a:r>
            <a: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/>
              <a:ea typeface="+mn-ea"/>
              <a:cs typeface="+mn-cs"/>
            </a:rPr>
            <a:t>+222%</a:t>
          </a:r>
        </a:p>
        <a:p>
          <a:pPr>
            <a:buNone/>
          </a:pPr>
          <a:r>
            <a: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/>
              <a:ea typeface="+mn-ea"/>
              <a:cs typeface="+mn-cs"/>
            </a:rPr>
            <a:t>+$35M</a:t>
          </a:r>
        </a:p>
      </dgm:t>
    </dgm:pt>
    <dgm:pt modelId="{6C4E8932-D57C-42E4-AC86-0ED0576D33A2}" type="parTrans" cxnId="{A314A136-EC8D-44B4-AE2C-820260D5ED62}">
      <dgm:prSet/>
      <dgm:spPr/>
      <dgm:t>
        <a:bodyPr/>
        <a:lstStyle/>
        <a:p>
          <a:endParaRPr lang="en-US"/>
        </a:p>
      </dgm:t>
    </dgm:pt>
    <dgm:pt modelId="{946876D1-D89F-41F3-9153-E9092AA23B9E}" type="sibTrans" cxnId="{A314A136-EC8D-44B4-AE2C-820260D5ED62}">
      <dgm:prSet/>
      <dgm:spPr/>
      <dgm:t>
        <a:bodyPr/>
        <a:lstStyle/>
        <a:p>
          <a:endParaRPr lang="en-US"/>
        </a:p>
      </dgm:t>
    </dgm:pt>
    <dgm:pt modelId="{116B980A-2394-4FB3-A60F-30C84DB3B09B}">
      <dgm:prSet phldrT="[Text]" custT="1"/>
      <dgm:spPr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gm:spPr>
      <dgm:t>
        <a:bodyPr/>
        <a:lstStyle/>
        <a:p>
          <a:pPr>
            <a:buNone/>
          </a:pPr>
          <a:r>
            <a:rPr lang="en-US" sz="2000" dirty="0">
              <a:latin typeface="Century Gothic" panose="020B0502020202020204"/>
              <a:ea typeface="+mn-ea"/>
              <a:cs typeface="+mn-cs"/>
            </a:rPr>
            <a:t>Increase compared to FY2024 original adopted budget</a:t>
          </a:r>
        </a:p>
      </dgm:t>
    </dgm:pt>
    <dgm:pt modelId="{98F7BD23-A5F6-4924-8002-F0335A9D5CE9}" type="parTrans" cxnId="{5B5B15D4-C27B-4BFF-BA1F-C03625BE0A00}">
      <dgm:prSet/>
      <dgm:spPr/>
      <dgm:t>
        <a:bodyPr/>
        <a:lstStyle/>
        <a:p>
          <a:endParaRPr lang="en-US"/>
        </a:p>
      </dgm:t>
    </dgm:pt>
    <dgm:pt modelId="{02C7340F-EBAA-4604-8CEF-5A5F8CC1622E}" type="sibTrans" cxnId="{5B5B15D4-C27B-4BFF-BA1F-C03625BE0A00}">
      <dgm:prSet/>
      <dgm:spPr/>
      <dgm:t>
        <a:bodyPr/>
        <a:lstStyle/>
        <a:p>
          <a:endParaRPr lang="en-US"/>
        </a:p>
      </dgm:t>
    </dgm:pt>
    <dgm:pt modelId="{D2A38094-F097-43DF-90EA-A940FAB35CBE}" type="pres">
      <dgm:prSet presAssocID="{84C77A4A-F5EC-47B3-89E1-F3DC935D4951}" presName="list" presStyleCnt="0">
        <dgm:presLayoutVars>
          <dgm:dir/>
          <dgm:animLvl val="lvl"/>
        </dgm:presLayoutVars>
      </dgm:prSet>
      <dgm:spPr/>
    </dgm:pt>
    <dgm:pt modelId="{52FF86CF-64D6-43E7-9A9E-3555213B083E}" type="pres">
      <dgm:prSet presAssocID="{C5A484C0-669F-4E33-BBC2-B6A44946B53A}" presName="posSpace" presStyleCnt="0"/>
      <dgm:spPr/>
    </dgm:pt>
    <dgm:pt modelId="{E2FE15F6-98FA-4321-ADF0-B5311AB3DF7D}" type="pres">
      <dgm:prSet presAssocID="{C5A484C0-669F-4E33-BBC2-B6A44946B53A}" presName="vertFlow" presStyleCnt="0"/>
      <dgm:spPr/>
    </dgm:pt>
    <dgm:pt modelId="{60168089-5803-4591-B663-DC89E1C68A64}" type="pres">
      <dgm:prSet presAssocID="{C5A484C0-669F-4E33-BBC2-B6A44946B53A}" presName="topSpace" presStyleCnt="0"/>
      <dgm:spPr/>
    </dgm:pt>
    <dgm:pt modelId="{2A673E5E-D3EC-4848-90BB-EF8BB8FD82FD}" type="pres">
      <dgm:prSet presAssocID="{C5A484C0-669F-4E33-BBC2-B6A44946B53A}" presName="firstComp" presStyleCnt="0"/>
      <dgm:spPr/>
    </dgm:pt>
    <dgm:pt modelId="{89F0DC7A-61B5-4D52-A097-6A11C1EB3875}" type="pres">
      <dgm:prSet presAssocID="{C5A484C0-669F-4E33-BBC2-B6A44946B53A}" presName="firstChild" presStyleLbl="bgAccFollowNode1" presStyleIdx="0" presStyleCnt="1" custScaleX="110769"/>
      <dgm:spPr>
        <a:xfrm>
          <a:off x="888160" y="625549"/>
          <a:ext cx="1664132" cy="1109976"/>
        </a:xfrm>
        <a:prstGeom prst="rect">
          <a:avLst/>
        </a:prstGeom>
      </dgm:spPr>
    </dgm:pt>
    <dgm:pt modelId="{B2D76E8D-81ED-43F4-AA57-70491F53766F}" type="pres">
      <dgm:prSet presAssocID="{C5A484C0-669F-4E33-BBC2-B6A44946B53A}" presName="firstChildTx" presStyleLbl="bgAccFollowNode1" presStyleIdx="0" presStyleCnt="1">
        <dgm:presLayoutVars>
          <dgm:bulletEnabled val="1"/>
        </dgm:presLayoutVars>
      </dgm:prSet>
      <dgm:spPr/>
    </dgm:pt>
    <dgm:pt modelId="{D200EFDE-2818-41FF-946A-77B1F991EFF2}" type="pres">
      <dgm:prSet presAssocID="{C5A484C0-669F-4E33-BBC2-B6A44946B53A}" presName="negSpace" presStyleCnt="0"/>
      <dgm:spPr/>
    </dgm:pt>
    <dgm:pt modelId="{FF1179D9-02DA-4AE9-AF88-CF4BCF12B946}" type="pres">
      <dgm:prSet presAssocID="{C5A484C0-669F-4E33-BBC2-B6A44946B53A}" presName="circle" presStyleLbl="node1" presStyleIdx="0" presStyleCnt="1" custLinFactNeighborX="-12285" custLinFactNeighborY="-976"/>
      <dgm:spPr/>
    </dgm:pt>
  </dgm:ptLst>
  <dgm:cxnLst>
    <dgm:cxn modelId="{0A5D8825-7FA9-4F98-B789-ED2B73D603B3}" type="presOf" srcId="{C5A484C0-669F-4E33-BBC2-B6A44946B53A}" destId="{FF1179D9-02DA-4AE9-AF88-CF4BCF12B946}" srcOrd="0" destOrd="0" presId="urn:microsoft.com/office/officeart/2005/8/layout/hList9"/>
    <dgm:cxn modelId="{A314A136-EC8D-44B4-AE2C-820260D5ED62}" srcId="{84C77A4A-F5EC-47B3-89E1-F3DC935D4951}" destId="{C5A484C0-669F-4E33-BBC2-B6A44946B53A}" srcOrd="0" destOrd="0" parTransId="{6C4E8932-D57C-42E4-AC86-0ED0576D33A2}" sibTransId="{946876D1-D89F-41F3-9153-E9092AA23B9E}"/>
    <dgm:cxn modelId="{73D3C94A-80EC-4760-8AFD-F581A1DF2477}" type="presOf" srcId="{116B980A-2394-4FB3-A60F-30C84DB3B09B}" destId="{B2D76E8D-81ED-43F4-AA57-70491F53766F}" srcOrd="1" destOrd="0" presId="urn:microsoft.com/office/officeart/2005/8/layout/hList9"/>
    <dgm:cxn modelId="{5B5B15D4-C27B-4BFF-BA1F-C03625BE0A00}" srcId="{C5A484C0-669F-4E33-BBC2-B6A44946B53A}" destId="{116B980A-2394-4FB3-A60F-30C84DB3B09B}" srcOrd="0" destOrd="0" parTransId="{98F7BD23-A5F6-4924-8002-F0335A9D5CE9}" sibTransId="{02C7340F-EBAA-4604-8CEF-5A5F8CC1622E}"/>
    <dgm:cxn modelId="{D79CF4DE-7F44-408D-AA3C-057A6172582F}" type="presOf" srcId="{116B980A-2394-4FB3-A60F-30C84DB3B09B}" destId="{89F0DC7A-61B5-4D52-A097-6A11C1EB3875}" srcOrd="0" destOrd="0" presId="urn:microsoft.com/office/officeart/2005/8/layout/hList9"/>
    <dgm:cxn modelId="{32B20EE7-5051-48A6-9CD4-83E76B27430B}" type="presOf" srcId="{84C77A4A-F5EC-47B3-89E1-F3DC935D4951}" destId="{D2A38094-F097-43DF-90EA-A940FAB35CBE}" srcOrd="0" destOrd="0" presId="urn:microsoft.com/office/officeart/2005/8/layout/hList9"/>
    <dgm:cxn modelId="{70267874-8F2C-4625-B9AF-C149D0C2111F}" type="presParOf" srcId="{D2A38094-F097-43DF-90EA-A940FAB35CBE}" destId="{52FF86CF-64D6-43E7-9A9E-3555213B083E}" srcOrd="0" destOrd="0" presId="urn:microsoft.com/office/officeart/2005/8/layout/hList9"/>
    <dgm:cxn modelId="{8F4B5D02-4AD8-45EE-BB8A-3418820FF513}" type="presParOf" srcId="{D2A38094-F097-43DF-90EA-A940FAB35CBE}" destId="{E2FE15F6-98FA-4321-ADF0-B5311AB3DF7D}" srcOrd="1" destOrd="0" presId="urn:microsoft.com/office/officeart/2005/8/layout/hList9"/>
    <dgm:cxn modelId="{3E91BDAC-3D0C-41E7-A5B9-408DB4C460BF}" type="presParOf" srcId="{E2FE15F6-98FA-4321-ADF0-B5311AB3DF7D}" destId="{60168089-5803-4591-B663-DC89E1C68A64}" srcOrd="0" destOrd="0" presId="urn:microsoft.com/office/officeart/2005/8/layout/hList9"/>
    <dgm:cxn modelId="{58700C84-7BED-430E-8513-64E6B58B5DBE}" type="presParOf" srcId="{E2FE15F6-98FA-4321-ADF0-B5311AB3DF7D}" destId="{2A673E5E-D3EC-4848-90BB-EF8BB8FD82FD}" srcOrd="1" destOrd="0" presId="urn:microsoft.com/office/officeart/2005/8/layout/hList9"/>
    <dgm:cxn modelId="{A5103D77-A765-4C36-A8EF-DE56C03CE53B}" type="presParOf" srcId="{2A673E5E-D3EC-4848-90BB-EF8BB8FD82FD}" destId="{89F0DC7A-61B5-4D52-A097-6A11C1EB3875}" srcOrd="0" destOrd="0" presId="urn:microsoft.com/office/officeart/2005/8/layout/hList9"/>
    <dgm:cxn modelId="{B2E6FB1C-1C7B-4B33-B400-B6BBA14E5700}" type="presParOf" srcId="{2A673E5E-D3EC-4848-90BB-EF8BB8FD82FD}" destId="{B2D76E8D-81ED-43F4-AA57-70491F53766F}" srcOrd="1" destOrd="0" presId="urn:microsoft.com/office/officeart/2005/8/layout/hList9"/>
    <dgm:cxn modelId="{C93B0199-B85C-4C11-B22F-61A4FB5CD5BF}" type="presParOf" srcId="{D2A38094-F097-43DF-90EA-A940FAB35CBE}" destId="{D200EFDE-2818-41FF-946A-77B1F991EFF2}" srcOrd="2" destOrd="0" presId="urn:microsoft.com/office/officeart/2005/8/layout/hList9"/>
    <dgm:cxn modelId="{7742EE39-002F-4190-B61C-AEA673F929E7}" type="presParOf" srcId="{D2A38094-F097-43DF-90EA-A940FAB35CBE}" destId="{FF1179D9-02DA-4AE9-AF88-CF4BCF12B946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4C77A4A-F5EC-47B3-89E1-F3DC935D4951}" type="doc">
      <dgm:prSet loTypeId="urn:microsoft.com/office/officeart/2005/8/layout/hList9" loCatId="list" qsTypeId="urn:microsoft.com/office/officeart/2005/8/quickstyle/simple5" qsCatId="simple" csTypeId="urn:microsoft.com/office/officeart/2005/8/colors/accent6_3" csCatId="accent6" phldr="1"/>
      <dgm:spPr/>
      <dgm:t>
        <a:bodyPr/>
        <a:lstStyle/>
        <a:p>
          <a:endParaRPr lang="en-US"/>
        </a:p>
      </dgm:t>
    </dgm:pt>
    <dgm:pt modelId="{C5A484C0-669F-4E33-BBC2-B6A44946B53A}">
      <dgm:prSet phldrT="[Text]" custT="1"/>
      <dgm:spPr>
        <a:xfrm>
          <a:off x="623" y="181781"/>
          <a:ext cx="1109421" cy="1109421"/>
        </a:xfrm>
        <a:prstGeom prst="ellipse">
          <a:avLst/>
        </a:prstGeom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gm:spPr>
      <dgm:t>
        <a:bodyPr/>
        <a:lstStyle/>
        <a:p>
          <a:pPr>
            <a:buNone/>
          </a:pPr>
          <a:r>
            <a: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/>
              <a:ea typeface="+mn-ea"/>
              <a:cs typeface="+mn-cs"/>
            </a:rPr>
            <a:t>+5.7%</a:t>
          </a:r>
        </a:p>
        <a:p>
          <a:pPr>
            <a:buNone/>
          </a:pPr>
          <a:r>
            <a: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/>
              <a:ea typeface="+mn-ea"/>
              <a:cs typeface="+mn-cs"/>
            </a:rPr>
            <a:t>+$4.4M</a:t>
          </a:r>
        </a:p>
      </dgm:t>
    </dgm:pt>
    <dgm:pt modelId="{6C4E8932-D57C-42E4-AC86-0ED0576D33A2}" type="parTrans" cxnId="{A314A136-EC8D-44B4-AE2C-820260D5ED62}">
      <dgm:prSet/>
      <dgm:spPr/>
      <dgm:t>
        <a:bodyPr/>
        <a:lstStyle/>
        <a:p>
          <a:endParaRPr lang="en-US"/>
        </a:p>
      </dgm:t>
    </dgm:pt>
    <dgm:pt modelId="{946876D1-D89F-41F3-9153-E9092AA23B9E}" type="sibTrans" cxnId="{A314A136-EC8D-44B4-AE2C-820260D5ED62}">
      <dgm:prSet/>
      <dgm:spPr/>
      <dgm:t>
        <a:bodyPr/>
        <a:lstStyle/>
        <a:p>
          <a:endParaRPr lang="en-US"/>
        </a:p>
      </dgm:t>
    </dgm:pt>
    <dgm:pt modelId="{116B980A-2394-4FB3-A60F-30C84DB3B09B}">
      <dgm:prSet phldrT="[Text]" custT="1"/>
      <dgm:spPr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gm:spPr>
      <dgm:t>
        <a:bodyPr/>
        <a:lstStyle/>
        <a:p>
          <a:pPr>
            <a:buNone/>
          </a:pPr>
          <a:r>
            <a:rPr lang="en-US" sz="2000" dirty="0">
              <a:latin typeface="Century Gothic" panose="020B0502020202020204"/>
              <a:ea typeface="+mn-ea"/>
              <a:cs typeface="+mn-cs"/>
            </a:rPr>
            <a:t>Increase compared to FY2024 original adopted budget</a:t>
          </a:r>
        </a:p>
      </dgm:t>
    </dgm:pt>
    <dgm:pt modelId="{98F7BD23-A5F6-4924-8002-F0335A9D5CE9}" type="parTrans" cxnId="{5B5B15D4-C27B-4BFF-BA1F-C03625BE0A00}">
      <dgm:prSet/>
      <dgm:spPr/>
      <dgm:t>
        <a:bodyPr/>
        <a:lstStyle/>
        <a:p>
          <a:endParaRPr lang="en-US"/>
        </a:p>
      </dgm:t>
    </dgm:pt>
    <dgm:pt modelId="{02C7340F-EBAA-4604-8CEF-5A5F8CC1622E}" type="sibTrans" cxnId="{5B5B15D4-C27B-4BFF-BA1F-C03625BE0A00}">
      <dgm:prSet/>
      <dgm:spPr/>
      <dgm:t>
        <a:bodyPr/>
        <a:lstStyle/>
        <a:p>
          <a:endParaRPr lang="en-US"/>
        </a:p>
      </dgm:t>
    </dgm:pt>
    <dgm:pt modelId="{D2A38094-F097-43DF-90EA-A940FAB35CBE}" type="pres">
      <dgm:prSet presAssocID="{84C77A4A-F5EC-47B3-89E1-F3DC935D4951}" presName="list" presStyleCnt="0">
        <dgm:presLayoutVars>
          <dgm:dir/>
          <dgm:animLvl val="lvl"/>
        </dgm:presLayoutVars>
      </dgm:prSet>
      <dgm:spPr/>
    </dgm:pt>
    <dgm:pt modelId="{52FF86CF-64D6-43E7-9A9E-3555213B083E}" type="pres">
      <dgm:prSet presAssocID="{C5A484C0-669F-4E33-BBC2-B6A44946B53A}" presName="posSpace" presStyleCnt="0"/>
      <dgm:spPr/>
    </dgm:pt>
    <dgm:pt modelId="{E2FE15F6-98FA-4321-ADF0-B5311AB3DF7D}" type="pres">
      <dgm:prSet presAssocID="{C5A484C0-669F-4E33-BBC2-B6A44946B53A}" presName="vertFlow" presStyleCnt="0"/>
      <dgm:spPr/>
    </dgm:pt>
    <dgm:pt modelId="{60168089-5803-4591-B663-DC89E1C68A64}" type="pres">
      <dgm:prSet presAssocID="{C5A484C0-669F-4E33-BBC2-B6A44946B53A}" presName="topSpace" presStyleCnt="0"/>
      <dgm:spPr/>
    </dgm:pt>
    <dgm:pt modelId="{2A673E5E-D3EC-4848-90BB-EF8BB8FD82FD}" type="pres">
      <dgm:prSet presAssocID="{C5A484C0-669F-4E33-BBC2-B6A44946B53A}" presName="firstComp" presStyleCnt="0"/>
      <dgm:spPr/>
    </dgm:pt>
    <dgm:pt modelId="{89F0DC7A-61B5-4D52-A097-6A11C1EB3875}" type="pres">
      <dgm:prSet presAssocID="{C5A484C0-669F-4E33-BBC2-B6A44946B53A}" presName="firstChild" presStyleLbl="bgAccFollowNode1" presStyleIdx="0" presStyleCnt="1"/>
      <dgm:spPr>
        <a:xfrm>
          <a:off x="888160" y="625549"/>
          <a:ext cx="1664132" cy="1109976"/>
        </a:xfrm>
        <a:prstGeom prst="rect">
          <a:avLst/>
        </a:prstGeom>
      </dgm:spPr>
    </dgm:pt>
    <dgm:pt modelId="{B2D76E8D-81ED-43F4-AA57-70491F53766F}" type="pres">
      <dgm:prSet presAssocID="{C5A484C0-669F-4E33-BBC2-B6A44946B53A}" presName="firstChildTx" presStyleLbl="bgAccFollowNode1" presStyleIdx="0" presStyleCnt="1">
        <dgm:presLayoutVars>
          <dgm:bulletEnabled val="1"/>
        </dgm:presLayoutVars>
      </dgm:prSet>
      <dgm:spPr/>
    </dgm:pt>
    <dgm:pt modelId="{D200EFDE-2818-41FF-946A-77B1F991EFF2}" type="pres">
      <dgm:prSet presAssocID="{C5A484C0-669F-4E33-BBC2-B6A44946B53A}" presName="negSpace" presStyleCnt="0"/>
      <dgm:spPr/>
    </dgm:pt>
    <dgm:pt modelId="{FF1179D9-02DA-4AE9-AF88-CF4BCF12B946}" type="pres">
      <dgm:prSet presAssocID="{C5A484C0-669F-4E33-BBC2-B6A44946B53A}" presName="circle" presStyleLbl="node1" presStyleIdx="0" presStyleCnt="1"/>
      <dgm:spPr/>
    </dgm:pt>
  </dgm:ptLst>
  <dgm:cxnLst>
    <dgm:cxn modelId="{0A5D8825-7FA9-4F98-B789-ED2B73D603B3}" type="presOf" srcId="{C5A484C0-669F-4E33-BBC2-B6A44946B53A}" destId="{FF1179D9-02DA-4AE9-AF88-CF4BCF12B946}" srcOrd="0" destOrd="0" presId="urn:microsoft.com/office/officeart/2005/8/layout/hList9"/>
    <dgm:cxn modelId="{A314A136-EC8D-44B4-AE2C-820260D5ED62}" srcId="{84C77A4A-F5EC-47B3-89E1-F3DC935D4951}" destId="{C5A484C0-669F-4E33-BBC2-B6A44946B53A}" srcOrd="0" destOrd="0" parTransId="{6C4E8932-D57C-42E4-AC86-0ED0576D33A2}" sibTransId="{946876D1-D89F-41F3-9153-E9092AA23B9E}"/>
    <dgm:cxn modelId="{73D3C94A-80EC-4760-8AFD-F581A1DF2477}" type="presOf" srcId="{116B980A-2394-4FB3-A60F-30C84DB3B09B}" destId="{B2D76E8D-81ED-43F4-AA57-70491F53766F}" srcOrd="1" destOrd="0" presId="urn:microsoft.com/office/officeart/2005/8/layout/hList9"/>
    <dgm:cxn modelId="{5B5B15D4-C27B-4BFF-BA1F-C03625BE0A00}" srcId="{C5A484C0-669F-4E33-BBC2-B6A44946B53A}" destId="{116B980A-2394-4FB3-A60F-30C84DB3B09B}" srcOrd="0" destOrd="0" parTransId="{98F7BD23-A5F6-4924-8002-F0335A9D5CE9}" sibTransId="{02C7340F-EBAA-4604-8CEF-5A5F8CC1622E}"/>
    <dgm:cxn modelId="{D79CF4DE-7F44-408D-AA3C-057A6172582F}" type="presOf" srcId="{116B980A-2394-4FB3-A60F-30C84DB3B09B}" destId="{89F0DC7A-61B5-4D52-A097-6A11C1EB3875}" srcOrd="0" destOrd="0" presId="urn:microsoft.com/office/officeart/2005/8/layout/hList9"/>
    <dgm:cxn modelId="{32B20EE7-5051-48A6-9CD4-83E76B27430B}" type="presOf" srcId="{84C77A4A-F5EC-47B3-89E1-F3DC935D4951}" destId="{D2A38094-F097-43DF-90EA-A940FAB35CBE}" srcOrd="0" destOrd="0" presId="urn:microsoft.com/office/officeart/2005/8/layout/hList9"/>
    <dgm:cxn modelId="{70267874-8F2C-4625-B9AF-C149D0C2111F}" type="presParOf" srcId="{D2A38094-F097-43DF-90EA-A940FAB35CBE}" destId="{52FF86CF-64D6-43E7-9A9E-3555213B083E}" srcOrd="0" destOrd="0" presId="urn:microsoft.com/office/officeart/2005/8/layout/hList9"/>
    <dgm:cxn modelId="{8F4B5D02-4AD8-45EE-BB8A-3418820FF513}" type="presParOf" srcId="{D2A38094-F097-43DF-90EA-A940FAB35CBE}" destId="{E2FE15F6-98FA-4321-ADF0-B5311AB3DF7D}" srcOrd="1" destOrd="0" presId="urn:microsoft.com/office/officeart/2005/8/layout/hList9"/>
    <dgm:cxn modelId="{3E91BDAC-3D0C-41E7-A5B9-408DB4C460BF}" type="presParOf" srcId="{E2FE15F6-98FA-4321-ADF0-B5311AB3DF7D}" destId="{60168089-5803-4591-B663-DC89E1C68A64}" srcOrd="0" destOrd="0" presId="urn:microsoft.com/office/officeart/2005/8/layout/hList9"/>
    <dgm:cxn modelId="{58700C84-7BED-430E-8513-64E6B58B5DBE}" type="presParOf" srcId="{E2FE15F6-98FA-4321-ADF0-B5311AB3DF7D}" destId="{2A673E5E-D3EC-4848-90BB-EF8BB8FD82FD}" srcOrd="1" destOrd="0" presId="urn:microsoft.com/office/officeart/2005/8/layout/hList9"/>
    <dgm:cxn modelId="{A5103D77-A765-4C36-A8EF-DE56C03CE53B}" type="presParOf" srcId="{2A673E5E-D3EC-4848-90BB-EF8BB8FD82FD}" destId="{89F0DC7A-61B5-4D52-A097-6A11C1EB3875}" srcOrd="0" destOrd="0" presId="urn:microsoft.com/office/officeart/2005/8/layout/hList9"/>
    <dgm:cxn modelId="{B2E6FB1C-1C7B-4B33-B400-B6BBA14E5700}" type="presParOf" srcId="{2A673E5E-D3EC-4848-90BB-EF8BB8FD82FD}" destId="{B2D76E8D-81ED-43F4-AA57-70491F53766F}" srcOrd="1" destOrd="0" presId="urn:microsoft.com/office/officeart/2005/8/layout/hList9"/>
    <dgm:cxn modelId="{C93B0199-B85C-4C11-B22F-61A4FB5CD5BF}" type="presParOf" srcId="{D2A38094-F097-43DF-90EA-A940FAB35CBE}" destId="{D200EFDE-2818-41FF-946A-77B1F991EFF2}" srcOrd="2" destOrd="0" presId="urn:microsoft.com/office/officeart/2005/8/layout/hList9"/>
    <dgm:cxn modelId="{7742EE39-002F-4190-B61C-AEA673F929E7}" type="presParOf" srcId="{D2A38094-F097-43DF-90EA-A940FAB35CBE}" destId="{FF1179D9-02DA-4AE9-AF88-CF4BCF12B946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4C77A4A-F5EC-47B3-89E1-F3DC935D4951}" type="doc">
      <dgm:prSet loTypeId="urn:microsoft.com/office/officeart/2005/8/layout/hList9" loCatId="list" qsTypeId="urn:microsoft.com/office/officeart/2005/8/quickstyle/simple5" qsCatId="simple" csTypeId="urn:microsoft.com/office/officeart/2005/8/colors/accent4_3" csCatId="accent4" phldr="1"/>
      <dgm:spPr/>
      <dgm:t>
        <a:bodyPr/>
        <a:lstStyle/>
        <a:p>
          <a:endParaRPr lang="en-US"/>
        </a:p>
      </dgm:t>
    </dgm:pt>
    <dgm:pt modelId="{C5A484C0-669F-4E33-BBC2-B6A44946B53A}">
      <dgm:prSet phldrT="[Text]" custT="1"/>
      <dgm:spPr>
        <a:xfrm>
          <a:off x="623" y="181781"/>
          <a:ext cx="1109421" cy="1109421"/>
        </a:xfrm>
        <a:prstGeom prst="ellipse">
          <a:avLst/>
        </a:prstGeom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gm:spPr>
      <dgm:t>
        <a:bodyPr/>
        <a:lstStyle/>
        <a:p>
          <a:pPr>
            <a:buNone/>
          </a:pPr>
          <a:r>
            <a: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/>
              <a:ea typeface="+mn-ea"/>
              <a:cs typeface="+mn-cs"/>
            </a:rPr>
            <a:t>+5.5%</a:t>
          </a:r>
        </a:p>
        <a:p>
          <a:pPr>
            <a:buNone/>
          </a:pPr>
          <a:r>
            <a: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/>
              <a:ea typeface="+mn-ea"/>
              <a:cs typeface="+mn-cs"/>
            </a:rPr>
            <a:t>+$4.3M</a:t>
          </a:r>
        </a:p>
      </dgm:t>
    </dgm:pt>
    <dgm:pt modelId="{6C4E8932-D57C-42E4-AC86-0ED0576D33A2}" type="parTrans" cxnId="{A314A136-EC8D-44B4-AE2C-820260D5ED62}">
      <dgm:prSet/>
      <dgm:spPr/>
      <dgm:t>
        <a:bodyPr/>
        <a:lstStyle/>
        <a:p>
          <a:endParaRPr lang="en-US"/>
        </a:p>
      </dgm:t>
    </dgm:pt>
    <dgm:pt modelId="{946876D1-D89F-41F3-9153-E9092AA23B9E}" type="sibTrans" cxnId="{A314A136-EC8D-44B4-AE2C-820260D5ED62}">
      <dgm:prSet/>
      <dgm:spPr/>
      <dgm:t>
        <a:bodyPr/>
        <a:lstStyle/>
        <a:p>
          <a:endParaRPr lang="en-US"/>
        </a:p>
      </dgm:t>
    </dgm:pt>
    <dgm:pt modelId="{116B980A-2394-4FB3-A60F-30C84DB3B09B}">
      <dgm:prSet phldrT="[Text]" custT="1"/>
      <dgm:spPr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gm:spPr>
      <dgm:t>
        <a:bodyPr/>
        <a:lstStyle/>
        <a:p>
          <a:pPr>
            <a:buNone/>
          </a:pPr>
          <a:r>
            <a:rPr lang="en-US" sz="2000" dirty="0">
              <a:latin typeface="Century Gothic" panose="020B0502020202020204"/>
              <a:ea typeface="+mn-ea"/>
              <a:cs typeface="+mn-cs"/>
            </a:rPr>
            <a:t>Increase compared to FY2024 original adopted budget</a:t>
          </a:r>
        </a:p>
      </dgm:t>
    </dgm:pt>
    <dgm:pt modelId="{98F7BD23-A5F6-4924-8002-F0335A9D5CE9}" type="parTrans" cxnId="{5B5B15D4-C27B-4BFF-BA1F-C03625BE0A00}">
      <dgm:prSet/>
      <dgm:spPr/>
      <dgm:t>
        <a:bodyPr/>
        <a:lstStyle/>
        <a:p>
          <a:endParaRPr lang="en-US"/>
        </a:p>
      </dgm:t>
    </dgm:pt>
    <dgm:pt modelId="{02C7340F-EBAA-4604-8CEF-5A5F8CC1622E}" type="sibTrans" cxnId="{5B5B15D4-C27B-4BFF-BA1F-C03625BE0A00}">
      <dgm:prSet/>
      <dgm:spPr/>
      <dgm:t>
        <a:bodyPr/>
        <a:lstStyle/>
        <a:p>
          <a:endParaRPr lang="en-US"/>
        </a:p>
      </dgm:t>
    </dgm:pt>
    <dgm:pt modelId="{D2A38094-F097-43DF-90EA-A940FAB35CBE}" type="pres">
      <dgm:prSet presAssocID="{84C77A4A-F5EC-47B3-89E1-F3DC935D4951}" presName="list" presStyleCnt="0">
        <dgm:presLayoutVars>
          <dgm:dir/>
          <dgm:animLvl val="lvl"/>
        </dgm:presLayoutVars>
      </dgm:prSet>
      <dgm:spPr/>
    </dgm:pt>
    <dgm:pt modelId="{52FF86CF-64D6-43E7-9A9E-3555213B083E}" type="pres">
      <dgm:prSet presAssocID="{C5A484C0-669F-4E33-BBC2-B6A44946B53A}" presName="posSpace" presStyleCnt="0"/>
      <dgm:spPr/>
    </dgm:pt>
    <dgm:pt modelId="{E2FE15F6-98FA-4321-ADF0-B5311AB3DF7D}" type="pres">
      <dgm:prSet presAssocID="{C5A484C0-669F-4E33-BBC2-B6A44946B53A}" presName="vertFlow" presStyleCnt="0"/>
      <dgm:spPr/>
    </dgm:pt>
    <dgm:pt modelId="{60168089-5803-4591-B663-DC89E1C68A64}" type="pres">
      <dgm:prSet presAssocID="{C5A484C0-669F-4E33-BBC2-B6A44946B53A}" presName="topSpace" presStyleCnt="0"/>
      <dgm:spPr/>
    </dgm:pt>
    <dgm:pt modelId="{2A673E5E-D3EC-4848-90BB-EF8BB8FD82FD}" type="pres">
      <dgm:prSet presAssocID="{C5A484C0-669F-4E33-BBC2-B6A44946B53A}" presName="firstComp" presStyleCnt="0"/>
      <dgm:spPr/>
    </dgm:pt>
    <dgm:pt modelId="{89F0DC7A-61B5-4D52-A097-6A11C1EB3875}" type="pres">
      <dgm:prSet presAssocID="{C5A484C0-669F-4E33-BBC2-B6A44946B53A}" presName="firstChild" presStyleLbl="bgAccFollowNode1" presStyleIdx="0" presStyleCnt="1"/>
      <dgm:spPr>
        <a:xfrm>
          <a:off x="888160" y="625549"/>
          <a:ext cx="1664132" cy="1109976"/>
        </a:xfrm>
        <a:prstGeom prst="rect">
          <a:avLst/>
        </a:prstGeom>
      </dgm:spPr>
    </dgm:pt>
    <dgm:pt modelId="{B2D76E8D-81ED-43F4-AA57-70491F53766F}" type="pres">
      <dgm:prSet presAssocID="{C5A484C0-669F-4E33-BBC2-B6A44946B53A}" presName="firstChildTx" presStyleLbl="bgAccFollowNode1" presStyleIdx="0" presStyleCnt="1">
        <dgm:presLayoutVars>
          <dgm:bulletEnabled val="1"/>
        </dgm:presLayoutVars>
      </dgm:prSet>
      <dgm:spPr/>
    </dgm:pt>
    <dgm:pt modelId="{D200EFDE-2818-41FF-946A-77B1F991EFF2}" type="pres">
      <dgm:prSet presAssocID="{C5A484C0-669F-4E33-BBC2-B6A44946B53A}" presName="negSpace" presStyleCnt="0"/>
      <dgm:spPr/>
    </dgm:pt>
    <dgm:pt modelId="{FF1179D9-02DA-4AE9-AF88-CF4BCF12B946}" type="pres">
      <dgm:prSet presAssocID="{C5A484C0-669F-4E33-BBC2-B6A44946B53A}" presName="circle" presStyleLbl="node1" presStyleIdx="0" presStyleCnt="1"/>
      <dgm:spPr/>
    </dgm:pt>
  </dgm:ptLst>
  <dgm:cxnLst>
    <dgm:cxn modelId="{0A5D8825-7FA9-4F98-B789-ED2B73D603B3}" type="presOf" srcId="{C5A484C0-669F-4E33-BBC2-B6A44946B53A}" destId="{FF1179D9-02DA-4AE9-AF88-CF4BCF12B946}" srcOrd="0" destOrd="0" presId="urn:microsoft.com/office/officeart/2005/8/layout/hList9"/>
    <dgm:cxn modelId="{A314A136-EC8D-44B4-AE2C-820260D5ED62}" srcId="{84C77A4A-F5EC-47B3-89E1-F3DC935D4951}" destId="{C5A484C0-669F-4E33-BBC2-B6A44946B53A}" srcOrd="0" destOrd="0" parTransId="{6C4E8932-D57C-42E4-AC86-0ED0576D33A2}" sibTransId="{946876D1-D89F-41F3-9153-E9092AA23B9E}"/>
    <dgm:cxn modelId="{73D3C94A-80EC-4760-8AFD-F581A1DF2477}" type="presOf" srcId="{116B980A-2394-4FB3-A60F-30C84DB3B09B}" destId="{B2D76E8D-81ED-43F4-AA57-70491F53766F}" srcOrd="1" destOrd="0" presId="urn:microsoft.com/office/officeart/2005/8/layout/hList9"/>
    <dgm:cxn modelId="{5B5B15D4-C27B-4BFF-BA1F-C03625BE0A00}" srcId="{C5A484C0-669F-4E33-BBC2-B6A44946B53A}" destId="{116B980A-2394-4FB3-A60F-30C84DB3B09B}" srcOrd="0" destOrd="0" parTransId="{98F7BD23-A5F6-4924-8002-F0335A9D5CE9}" sibTransId="{02C7340F-EBAA-4604-8CEF-5A5F8CC1622E}"/>
    <dgm:cxn modelId="{D79CF4DE-7F44-408D-AA3C-057A6172582F}" type="presOf" srcId="{116B980A-2394-4FB3-A60F-30C84DB3B09B}" destId="{89F0DC7A-61B5-4D52-A097-6A11C1EB3875}" srcOrd="0" destOrd="0" presId="urn:microsoft.com/office/officeart/2005/8/layout/hList9"/>
    <dgm:cxn modelId="{32B20EE7-5051-48A6-9CD4-83E76B27430B}" type="presOf" srcId="{84C77A4A-F5EC-47B3-89E1-F3DC935D4951}" destId="{D2A38094-F097-43DF-90EA-A940FAB35CBE}" srcOrd="0" destOrd="0" presId="urn:microsoft.com/office/officeart/2005/8/layout/hList9"/>
    <dgm:cxn modelId="{70267874-8F2C-4625-B9AF-C149D0C2111F}" type="presParOf" srcId="{D2A38094-F097-43DF-90EA-A940FAB35CBE}" destId="{52FF86CF-64D6-43E7-9A9E-3555213B083E}" srcOrd="0" destOrd="0" presId="urn:microsoft.com/office/officeart/2005/8/layout/hList9"/>
    <dgm:cxn modelId="{8F4B5D02-4AD8-45EE-BB8A-3418820FF513}" type="presParOf" srcId="{D2A38094-F097-43DF-90EA-A940FAB35CBE}" destId="{E2FE15F6-98FA-4321-ADF0-B5311AB3DF7D}" srcOrd="1" destOrd="0" presId="urn:microsoft.com/office/officeart/2005/8/layout/hList9"/>
    <dgm:cxn modelId="{3E91BDAC-3D0C-41E7-A5B9-408DB4C460BF}" type="presParOf" srcId="{E2FE15F6-98FA-4321-ADF0-B5311AB3DF7D}" destId="{60168089-5803-4591-B663-DC89E1C68A64}" srcOrd="0" destOrd="0" presId="urn:microsoft.com/office/officeart/2005/8/layout/hList9"/>
    <dgm:cxn modelId="{58700C84-7BED-430E-8513-64E6B58B5DBE}" type="presParOf" srcId="{E2FE15F6-98FA-4321-ADF0-B5311AB3DF7D}" destId="{2A673E5E-D3EC-4848-90BB-EF8BB8FD82FD}" srcOrd="1" destOrd="0" presId="urn:microsoft.com/office/officeart/2005/8/layout/hList9"/>
    <dgm:cxn modelId="{A5103D77-A765-4C36-A8EF-DE56C03CE53B}" type="presParOf" srcId="{2A673E5E-D3EC-4848-90BB-EF8BB8FD82FD}" destId="{89F0DC7A-61B5-4D52-A097-6A11C1EB3875}" srcOrd="0" destOrd="0" presId="urn:microsoft.com/office/officeart/2005/8/layout/hList9"/>
    <dgm:cxn modelId="{B2E6FB1C-1C7B-4B33-B400-B6BBA14E5700}" type="presParOf" srcId="{2A673E5E-D3EC-4848-90BB-EF8BB8FD82FD}" destId="{B2D76E8D-81ED-43F4-AA57-70491F53766F}" srcOrd="1" destOrd="0" presId="urn:microsoft.com/office/officeart/2005/8/layout/hList9"/>
    <dgm:cxn modelId="{C93B0199-B85C-4C11-B22F-61A4FB5CD5BF}" type="presParOf" srcId="{D2A38094-F097-43DF-90EA-A940FAB35CBE}" destId="{D200EFDE-2818-41FF-946A-77B1F991EFF2}" srcOrd="2" destOrd="0" presId="urn:microsoft.com/office/officeart/2005/8/layout/hList9"/>
    <dgm:cxn modelId="{7742EE39-002F-4190-B61C-AEA673F929E7}" type="presParOf" srcId="{D2A38094-F097-43DF-90EA-A940FAB35CBE}" destId="{FF1179D9-02DA-4AE9-AF88-CF4BCF12B946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4C77A4A-F5EC-47B3-89E1-F3DC935D4951}" type="doc">
      <dgm:prSet loTypeId="urn:microsoft.com/office/officeart/2005/8/layout/hList9" loCatId="list" qsTypeId="urn:microsoft.com/office/officeart/2005/8/quickstyle/simple5" qsCatId="simple" csTypeId="urn:microsoft.com/office/officeart/2005/8/colors/accent3_4" csCatId="accent3" phldr="1"/>
      <dgm:spPr/>
      <dgm:t>
        <a:bodyPr/>
        <a:lstStyle/>
        <a:p>
          <a:endParaRPr lang="en-US"/>
        </a:p>
      </dgm:t>
    </dgm:pt>
    <dgm:pt modelId="{C5A484C0-669F-4E33-BBC2-B6A44946B53A}">
      <dgm:prSet phldrT="[Text]" custT="1"/>
      <dgm:spPr>
        <a:xfrm>
          <a:off x="623" y="181781"/>
          <a:ext cx="1109421" cy="1109421"/>
        </a:xfrm>
        <a:prstGeom prst="ellipse">
          <a:avLst/>
        </a:prstGeom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gm:spPr>
      <dgm:t>
        <a:bodyPr/>
        <a:lstStyle/>
        <a:p>
          <a:pPr>
            <a:buNone/>
          </a:pPr>
          <a:r>
            <a: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/>
              <a:ea typeface="+mn-ea"/>
              <a:cs typeface="+mn-cs"/>
            </a:rPr>
            <a:t>+0.6%</a:t>
          </a:r>
        </a:p>
        <a:p>
          <a:pPr>
            <a:buNone/>
          </a:pPr>
          <a:r>
            <a: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/>
              <a:ea typeface="+mn-ea"/>
              <a:cs typeface="+mn-cs"/>
            </a:rPr>
            <a:t>+$18K</a:t>
          </a:r>
        </a:p>
      </dgm:t>
    </dgm:pt>
    <dgm:pt modelId="{6C4E8932-D57C-42E4-AC86-0ED0576D33A2}" type="parTrans" cxnId="{A314A136-EC8D-44B4-AE2C-820260D5ED62}">
      <dgm:prSet/>
      <dgm:spPr/>
      <dgm:t>
        <a:bodyPr/>
        <a:lstStyle/>
        <a:p>
          <a:endParaRPr lang="en-US"/>
        </a:p>
      </dgm:t>
    </dgm:pt>
    <dgm:pt modelId="{946876D1-D89F-41F3-9153-E9092AA23B9E}" type="sibTrans" cxnId="{A314A136-EC8D-44B4-AE2C-820260D5ED62}">
      <dgm:prSet/>
      <dgm:spPr/>
      <dgm:t>
        <a:bodyPr/>
        <a:lstStyle/>
        <a:p>
          <a:endParaRPr lang="en-US"/>
        </a:p>
      </dgm:t>
    </dgm:pt>
    <dgm:pt modelId="{116B980A-2394-4FB3-A60F-30C84DB3B09B}">
      <dgm:prSet phldrT="[Text]" custT="1"/>
      <dgm:spPr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gm:spPr>
      <dgm:t>
        <a:bodyPr/>
        <a:lstStyle/>
        <a:p>
          <a:pPr>
            <a:buNone/>
          </a:pPr>
          <a:r>
            <a:rPr lang="en-US" sz="2000" dirty="0">
              <a:latin typeface="Century Gothic" panose="020B0502020202020204"/>
              <a:ea typeface="+mn-ea"/>
              <a:cs typeface="+mn-cs"/>
            </a:rPr>
            <a:t>Increase compared to FY2024 original adopted budget</a:t>
          </a:r>
        </a:p>
      </dgm:t>
    </dgm:pt>
    <dgm:pt modelId="{98F7BD23-A5F6-4924-8002-F0335A9D5CE9}" type="parTrans" cxnId="{5B5B15D4-C27B-4BFF-BA1F-C03625BE0A00}">
      <dgm:prSet/>
      <dgm:spPr/>
      <dgm:t>
        <a:bodyPr/>
        <a:lstStyle/>
        <a:p>
          <a:endParaRPr lang="en-US"/>
        </a:p>
      </dgm:t>
    </dgm:pt>
    <dgm:pt modelId="{02C7340F-EBAA-4604-8CEF-5A5F8CC1622E}" type="sibTrans" cxnId="{5B5B15D4-C27B-4BFF-BA1F-C03625BE0A00}">
      <dgm:prSet/>
      <dgm:spPr/>
      <dgm:t>
        <a:bodyPr/>
        <a:lstStyle/>
        <a:p>
          <a:endParaRPr lang="en-US"/>
        </a:p>
      </dgm:t>
    </dgm:pt>
    <dgm:pt modelId="{D2A38094-F097-43DF-90EA-A940FAB35CBE}" type="pres">
      <dgm:prSet presAssocID="{84C77A4A-F5EC-47B3-89E1-F3DC935D4951}" presName="list" presStyleCnt="0">
        <dgm:presLayoutVars>
          <dgm:dir/>
          <dgm:animLvl val="lvl"/>
        </dgm:presLayoutVars>
      </dgm:prSet>
      <dgm:spPr/>
    </dgm:pt>
    <dgm:pt modelId="{52FF86CF-64D6-43E7-9A9E-3555213B083E}" type="pres">
      <dgm:prSet presAssocID="{C5A484C0-669F-4E33-BBC2-B6A44946B53A}" presName="posSpace" presStyleCnt="0"/>
      <dgm:spPr/>
    </dgm:pt>
    <dgm:pt modelId="{E2FE15F6-98FA-4321-ADF0-B5311AB3DF7D}" type="pres">
      <dgm:prSet presAssocID="{C5A484C0-669F-4E33-BBC2-B6A44946B53A}" presName="vertFlow" presStyleCnt="0"/>
      <dgm:spPr/>
    </dgm:pt>
    <dgm:pt modelId="{60168089-5803-4591-B663-DC89E1C68A64}" type="pres">
      <dgm:prSet presAssocID="{C5A484C0-669F-4E33-BBC2-B6A44946B53A}" presName="topSpace" presStyleCnt="0"/>
      <dgm:spPr/>
    </dgm:pt>
    <dgm:pt modelId="{2A673E5E-D3EC-4848-90BB-EF8BB8FD82FD}" type="pres">
      <dgm:prSet presAssocID="{C5A484C0-669F-4E33-BBC2-B6A44946B53A}" presName="firstComp" presStyleCnt="0"/>
      <dgm:spPr/>
    </dgm:pt>
    <dgm:pt modelId="{89F0DC7A-61B5-4D52-A097-6A11C1EB3875}" type="pres">
      <dgm:prSet presAssocID="{C5A484C0-669F-4E33-BBC2-B6A44946B53A}" presName="firstChild" presStyleLbl="bgAccFollowNode1" presStyleIdx="0" presStyleCnt="1"/>
      <dgm:spPr>
        <a:xfrm>
          <a:off x="888160" y="625549"/>
          <a:ext cx="1664132" cy="1109976"/>
        </a:xfrm>
        <a:prstGeom prst="rect">
          <a:avLst/>
        </a:prstGeom>
      </dgm:spPr>
    </dgm:pt>
    <dgm:pt modelId="{B2D76E8D-81ED-43F4-AA57-70491F53766F}" type="pres">
      <dgm:prSet presAssocID="{C5A484C0-669F-4E33-BBC2-B6A44946B53A}" presName="firstChildTx" presStyleLbl="bgAccFollowNode1" presStyleIdx="0" presStyleCnt="1">
        <dgm:presLayoutVars>
          <dgm:bulletEnabled val="1"/>
        </dgm:presLayoutVars>
      </dgm:prSet>
      <dgm:spPr/>
    </dgm:pt>
    <dgm:pt modelId="{D200EFDE-2818-41FF-946A-77B1F991EFF2}" type="pres">
      <dgm:prSet presAssocID="{C5A484C0-669F-4E33-BBC2-B6A44946B53A}" presName="negSpace" presStyleCnt="0"/>
      <dgm:spPr/>
    </dgm:pt>
    <dgm:pt modelId="{FF1179D9-02DA-4AE9-AF88-CF4BCF12B946}" type="pres">
      <dgm:prSet presAssocID="{C5A484C0-669F-4E33-BBC2-B6A44946B53A}" presName="circle" presStyleLbl="node1" presStyleIdx="0" presStyleCnt="1"/>
      <dgm:spPr/>
    </dgm:pt>
  </dgm:ptLst>
  <dgm:cxnLst>
    <dgm:cxn modelId="{0A5D8825-7FA9-4F98-B789-ED2B73D603B3}" type="presOf" srcId="{C5A484C0-669F-4E33-BBC2-B6A44946B53A}" destId="{FF1179D9-02DA-4AE9-AF88-CF4BCF12B946}" srcOrd="0" destOrd="0" presId="urn:microsoft.com/office/officeart/2005/8/layout/hList9"/>
    <dgm:cxn modelId="{A314A136-EC8D-44B4-AE2C-820260D5ED62}" srcId="{84C77A4A-F5EC-47B3-89E1-F3DC935D4951}" destId="{C5A484C0-669F-4E33-BBC2-B6A44946B53A}" srcOrd="0" destOrd="0" parTransId="{6C4E8932-D57C-42E4-AC86-0ED0576D33A2}" sibTransId="{946876D1-D89F-41F3-9153-E9092AA23B9E}"/>
    <dgm:cxn modelId="{73D3C94A-80EC-4760-8AFD-F581A1DF2477}" type="presOf" srcId="{116B980A-2394-4FB3-A60F-30C84DB3B09B}" destId="{B2D76E8D-81ED-43F4-AA57-70491F53766F}" srcOrd="1" destOrd="0" presId="urn:microsoft.com/office/officeart/2005/8/layout/hList9"/>
    <dgm:cxn modelId="{5B5B15D4-C27B-4BFF-BA1F-C03625BE0A00}" srcId="{C5A484C0-669F-4E33-BBC2-B6A44946B53A}" destId="{116B980A-2394-4FB3-A60F-30C84DB3B09B}" srcOrd="0" destOrd="0" parTransId="{98F7BD23-A5F6-4924-8002-F0335A9D5CE9}" sibTransId="{02C7340F-EBAA-4604-8CEF-5A5F8CC1622E}"/>
    <dgm:cxn modelId="{D79CF4DE-7F44-408D-AA3C-057A6172582F}" type="presOf" srcId="{116B980A-2394-4FB3-A60F-30C84DB3B09B}" destId="{89F0DC7A-61B5-4D52-A097-6A11C1EB3875}" srcOrd="0" destOrd="0" presId="urn:microsoft.com/office/officeart/2005/8/layout/hList9"/>
    <dgm:cxn modelId="{32B20EE7-5051-48A6-9CD4-83E76B27430B}" type="presOf" srcId="{84C77A4A-F5EC-47B3-89E1-F3DC935D4951}" destId="{D2A38094-F097-43DF-90EA-A940FAB35CBE}" srcOrd="0" destOrd="0" presId="urn:microsoft.com/office/officeart/2005/8/layout/hList9"/>
    <dgm:cxn modelId="{70267874-8F2C-4625-B9AF-C149D0C2111F}" type="presParOf" srcId="{D2A38094-F097-43DF-90EA-A940FAB35CBE}" destId="{52FF86CF-64D6-43E7-9A9E-3555213B083E}" srcOrd="0" destOrd="0" presId="urn:microsoft.com/office/officeart/2005/8/layout/hList9"/>
    <dgm:cxn modelId="{8F4B5D02-4AD8-45EE-BB8A-3418820FF513}" type="presParOf" srcId="{D2A38094-F097-43DF-90EA-A940FAB35CBE}" destId="{E2FE15F6-98FA-4321-ADF0-B5311AB3DF7D}" srcOrd="1" destOrd="0" presId="urn:microsoft.com/office/officeart/2005/8/layout/hList9"/>
    <dgm:cxn modelId="{3E91BDAC-3D0C-41E7-A5B9-408DB4C460BF}" type="presParOf" srcId="{E2FE15F6-98FA-4321-ADF0-B5311AB3DF7D}" destId="{60168089-5803-4591-B663-DC89E1C68A64}" srcOrd="0" destOrd="0" presId="urn:microsoft.com/office/officeart/2005/8/layout/hList9"/>
    <dgm:cxn modelId="{58700C84-7BED-430E-8513-64E6B58B5DBE}" type="presParOf" srcId="{E2FE15F6-98FA-4321-ADF0-B5311AB3DF7D}" destId="{2A673E5E-D3EC-4848-90BB-EF8BB8FD82FD}" srcOrd="1" destOrd="0" presId="urn:microsoft.com/office/officeart/2005/8/layout/hList9"/>
    <dgm:cxn modelId="{A5103D77-A765-4C36-A8EF-DE56C03CE53B}" type="presParOf" srcId="{2A673E5E-D3EC-4848-90BB-EF8BB8FD82FD}" destId="{89F0DC7A-61B5-4D52-A097-6A11C1EB3875}" srcOrd="0" destOrd="0" presId="urn:microsoft.com/office/officeart/2005/8/layout/hList9"/>
    <dgm:cxn modelId="{B2E6FB1C-1C7B-4B33-B400-B6BBA14E5700}" type="presParOf" srcId="{2A673E5E-D3EC-4848-90BB-EF8BB8FD82FD}" destId="{B2D76E8D-81ED-43F4-AA57-70491F53766F}" srcOrd="1" destOrd="0" presId="urn:microsoft.com/office/officeart/2005/8/layout/hList9"/>
    <dgm:cxn modelId="{C93B0199-B85C-4C11-B22F-61A4FB5CD5BF}" type="presParOf" srcId="{D2A38094-F097-43DF-90EA-A940FAB35CBE}" destId="{D200EFDE-2818-41FF-946A-77B1F991EFF2}" srcOrd="2" destOrd="0" presId="urn:microsoft.com/office/officeart/2005/8/layout/hList9"/>
    <dgm:cxn modelId="{7742EE39-002F-4190-B61C-AEA673F929E7}" type="presParOf" srcId="{D2A38094-F097-43DF-90EA-A940FAB35CBE}" destId="{FF1179D9-02DA-4AE9-AF88-CF4BCF12B946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4C77A4A-F5EC-47B3-89E1-F3DC935D4951}" type="doc">
      <dgm:prSet loTypeId="urn:microsoft.com/office/officeart/2005/8/layout/hList9" loCatId="list" qsTypeId="urn:microsoft.com/office/officeart/2005/8/quickstyle/simple5" qsCatId="simple" csTypeId="urn:microsoft.com/office/officeart/2005/8/colors/accent3_4" csCatId="accent3" phldr="1"/>
      <dgm:spPr/>
      <dgm:t>
        <a:bodyPr/>
        <a:lstStyle/>
        <a:p>
          <a:endParaRPr lang="en-US"/>
        </a:p>
      </dgm:t>
    </dgm:pt>
    <dgm:pt modelId="{C5A484C0-669F-4E33-BBC2-B6A44946B53A}">
      <dgm:prSet phldrT="[Text]" custT="1"/>
      <dgm:spPr>
        <a:xfrm>
          <a:off x="623" y="181781"/>
          <a:ext cx="1109421" cy="1109421"/>
        </a:xfrm>
        <a:prstGeom prst="ellipse">
          <a:avLst/>
        </a:prstGeom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gm:spPr>
      <dgm:t>
        <a:bodyPr/>
        <a:lstStyle/>
        <a:p>
          <a:pPr>
            <a:buNone/>
          </a:pPr>
          <a:r>
            <a: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/>
              <a:ea typeface="+mn-ea"/>
              <a:cs typeface="+mn-cs"/>
            </a:rPr>
            <a:t>+7.3%</a:t>
          </a:r>
        </a:p>
        <a:p>
          <a:pPr>
            <a:buNone/>
          </a:pPr>
          <a:r>
            <a: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/>
              <a:ea typeface="+mn-ea"/>
              <a:cs typeface="+mn-cs"/>
            </a:rPr>
            <a:t>+$195K</a:t>
          </a:r>
        </a:p>
      </dgm:t>
    </dgm:pt>
    <dgm:pt modelId="{6C4E8932-D57C-42E4-AC86-0ED0576D33A2}" type="parTrans" cxnId="{A314A136-EC8D-44B4-AE2C-820260D5ED62}">
      <dgm:prSet/>
      <dgm:spPr/>
      <dgm:t>
        <a:bodyPr/>
        <a:lstStyle/>
        <a:p>
          <a:endParaRPr lang="en-US"/>
        </a:p>
      </dgm:t>
    </dgm:pt>
    <dgm:pt modelId="{946876D1-D89F-41F3-9153-E9092AA23B9E}" type="sibTrans" cxnId="{A314A136-EC8D-44B4-AE2C-820260D5ED62}">
      <dgm:prSet/>
      <dgm:spPr/>
      <dgm:t>
        <a:bodyPr/>
        <a:lstStyle/>
        <a:p>
          <a:endParaRPr lang="en-US"/>
        </a:p>
      </dgm:t>
    </dgm:pt>
    <dgm:pt modelId="{116B980A-2394-4FB3-A60F-30C84DB3B09B}">
      <dgm:prSet phldrT="[Text]" custT="1"/>
      <dgm:spPr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gm:spPr>
      <dgm:t>
        <a:bodyPr/>
        <a:lstStyle/>
        <a:p>
          <a:pPr>
            <a:buNone/>
          </a:pPr>
          <a:r>
            <a:rPr lang="en-US" sz="2000" dirty="0">
              <a:latin typeface="Century Gothic" panose="020B0502020202020204"/>
              <a:ea typeface="+mn-ea"/>
              <a:cs typeface="+mn-cs"/>
            </a:rPr>
            <a:t>Increase compared to FY2024 original adopted budget</a:t>
          </a:r>
        </a:p>
      </dgm:t>
    </dgm:pt>
    <dgm:pt modelId="{98F7BD23-A5F6-4924-8002-F0335A9D5CE9}" type="parTrans" cxnId="{5B5B15D4-C27B-4BFF-BA1F-C03625BE0A00}">
      <dgm:prSet/>
      <dgm:spPr/>
      <dgm:t>
        <a:bodyPr/>
        <a:lstStyle/>
        <a:p>
          <a:endParaRPr lang="en-US"/>
        </a:p>
      </dgm:t>
    </dgm:pt>
    <dgm:pt modelId="{02C7340F-EBAA-4604-8CEF-5A5F8CC1622E}" type="sibTrans" cxnId="{5B5B15D4-C27B-4BFF-BA1F-C03625BE0A00}">
      <dgm:prSet/>
      <dgm:spPr/>
      <dgm:t>
        <a:bodyPr/>
        <a:lstStyle/>
        <a:p>
          <a:endParaRPr lang="en-US"/>
        </a:p>
      </dgm:t>
    </dgm:pt>
    <dgm:pt modelId="{D2A38094-F097-43DF-90EA-A940FAB35CBE}" type="pres">
      <dgm:prSet presAssocID="{84C77A4A-F5EC-47B3-89E1-F3DC935D4951}" presName="list" presStyleCnt="0">
        <dgm:presLayoutVars>
          <dgm:dir/>
          <dgm:animLvl val="lvl"/>
        </dgm:presLayoutVars>
      </dgm:prSet>
      <dgm:spPr/>
    </dgm:pt>
    <dgm:pt modelId="{52FF86CF-64D6-43E7-9A9E-3555213B083E}" type="pres">
      <dgm:prSet presAssocID="{C5A484C0-669F-4E33-BBC2-B6A44946B53A}" presName="posSpace" presStyleCnt="0"/>
      <dgm:spPr/>
    </dgm:pt>
    <dgm:pt modelId="{E2FE15F6-98FA-4321-ADF0-B5311AB3DF7D}" type="pres">
      <dgm:prSet presAssocID="{C5A484C0-669F-4E33-BBC2-B6A44946B53A}" presName="vertFlow" presStyleCnt="0"/>
      <dgm:spPr/>
    </dgm:pt>
    <dgm:pt modelId="{60168089-5803-4591-B663-DC89E1C68A64}" type="pres">
      <dgm:prSet presAssocID="{C5A484C0-669F-4E33-BBC2-B6A44946B53A}" presName="topSpace" presStyleCnt="0"/>
      <dgm:spPr/>
    </dgm:pt>
    <dgm:pt modelId="{2A673E5E-D3EC-4848-90BB-EF8BB8FD82FD}" type="pres">
      <dgm:prSet presAssocID="{C5A484C0-669F-4E33-BBC2-B6A44946B53A}" presName="firstComp" presStyleCnt="0"/>
      <dgm:spPr/>
    </dgm:pt>
    <dgm:pt modelId="{89F0DC7A-61B5-4D52-A097-6A11C1EB3875}" type="pres">
      <dgm:prSet presAssocID="{C5A484C0-669F-4E33-BBC2-B6A44946B53A}" presName="firstChild" presStyleLbl="bgAccFollowNode1" presStyleIdx="0" presStyleCnt="1"/>
      <dgm:spPr>
        <a:xfrm>
          <a:off x="888160" y="625549"/>
          <a:ext cx="1664132" cy="1109976"/>
        </a:xfrm>
        <a:prstGeom prst="rect">
          <a:avLst/>
        </a:prstGeom>
      </dgm:spPr>
    </dgm:pt>
    <dgm:pt modelId="{B2D76E8D-81ED-43F4-AA57-70491F53766F}" type="pres">
      <dgm:prSet presAssocID="{C5A484C0-669F-4E33-BBC2-B6A44946B53A}" presName="firstChildTx" presStyleLbl="bgAccFollowNode1" presStyleIdx="0" presStyleCnt="1">
        <dgm:presLayoutVars>
          <dgm:bulletEnabled val="1"/>
        </dgm:presLayoutVars>
      </dgm:prSet>
      <dgm:spPr/>
    </dgm:pt>
    <dgm:pt modelId="{D200EFDE-2818-41FF-946A-77B1F991EFF2}" type="pres">
      <dgm:prSet presAssocID="{C5A484C0-669F-4E33-BBC2-B6A44946B53A}" presName="negSpace" presStyleCnt="0"/>
      <dgm:spPr/>
    </dgm:pt>
    <dgm:pt modelId="{FF1179D9-02DA-4AE9-AF88-CF4BCF12B946}" type="pres">
      <dgm:prSet presAssocID="{C5A484C0-669F-4E33-BBC2-B6A44946B53A}" presName="circle" presStyleLbl="node1" presStyleIdx="0" presStyleCnt="1"/>
      <dgm:spPr/>
    </dgm:pt>
  </dgm:ptLst>
  <dgm:cxnLst>
    <dgm:cxn modelId="{0A5D8825-7FA9-4F98-B789-ED2B73D603B3}" type="presOf" srcId="{C5A484C0-669F-4E33-BBC2-B6A44946B53A}" destId="{FF1179D9-02DA-4AE9-AF88-CF4BCF12B946}" srcOrd="0" destOrd="0" presId="urn:microsoft.com/office/officeart/2005/8/layout/hList9"/>
    <dgm:cxn modelId="{A314A136-EC8D-44B4-AE2C-820260D5ED62}" srcId="{84C77A4A-F5EC-47B3-89E1-F3DC935D4951}" destId="{C5A484C0-669F-4E33-BBC2-B6A44946B53A}" srcOrd="0" destOrd="0" parTransId="{6C4E8932-D57C-42E4-AC86-0ED0576D33A2}" sibTransId="{946876D1-D89F-41F3-9153-E9092AA23B9E}"/>
    <dgm:cxn modelId="{73D3C94A-80EC-4760-8AFD-F581A1DF2477}" type="presOf" srcId="{116B980A-2394-4FB3-A60F-30C84DB3B09B}" destId="{B2D76E8D-81ED-43F4-AA57-70491F53766F}" srcOrd="1" destOrd="0" presId="urn:microsoft.com/office/officeart/2005/8/layout/hList9"/>
    <dgm:cxn modelId="{5B5B15D4-C27B-4BFF-BA1F-C03625BE0A00}" srcId="{C5A484C0-669F-4E33-BBC2-B6A44946B53A}" destId="{116B980A-2394-4FB3-A60F-30C84DB3B09B}" srcOrd="0" destOrd="0" parTransId="{98F7BD23-A5F6-4924-8002-F0335A9D5CE9}" sibTransId="{02C7340F-EBAA-4604-8CEF-5A5F8CC1622E}"/>
    <dgm:cxn modelId="{D79CF4DE-7F44-408D-AA3C-057A6172582F}" type="presOf" srcId="{116B980A-2394-4FB3-A60F-30C84DB3B09B}" destId="{89F0DC7A-61B5-4D52-A097-6A11C1EB3875}" srcOrd="0" destOrd="0" presId="urn:microsoft.com/office/officeart/2005/8/layout/hList9"/>
    <dgm:cxn modelId="{32B20EE7-5051-48A6-9CD4-83E76B27430B}" type="presOf" srcId="{84C77A4A-F5EC-47B3-89E1-F3DC935D4951}" destId="{D2A38094-F097-43DF-90EA-A940FAB35CBE}" srcOrd="0" destOrd="0" presId="urn:microsoft.com/office/officeart/2005/8/layout/hList9"/>
    <dgm:cxn modelId="{70267874-8F2C-4625-B9AF-C149D0C2111F}" type="presParOf" srcId="{D2A38094-F097-43DF-90EA-A940FAB35CBE}" destId="{52FF86CF-64D6-43E7-9A9E-3555213B083E}" srcOrd="0" destOrd="0" presId="urn:microsoft.com/office/officeart/2005/8/layout/hList9"/>
    <dgm:cxn modelId="{8F4B5D02-4AD8-45EE-BB8A-3418820FF513}" type="presParOf" srcId="{D2A38094-F097-43DF-90EA-A940FAB35CBE}" destId="{E2FE15F6-98FA-4321-ADF0-B5311AB3DF7D}" srcOrd="1" destOrd="0" presId="urn:microsoft.com/office/officeart/2005/8/layout/hList9"/>
    <dgm:cxn modelId="{3E91BDAC-3D0C-41E7-A5B9-408DB4C460BF}" type="presParOf" srcId="{E2FE15F6-98FA-4321-ADF0-B5311AB3DF7D}" destId="{60168089-5803-4591-B663-DC89E1C68A64}" srcOrd="0" destOrd="0" presId="urn:microsoft.com/office/officeart/2005/8/layout/hList9"/>
    <dgm:cxn modelId="{58700C84-7BED-430E-8513-64E6B58B5DBE}" type="presParOf" srcId="{E2FE15F6-98FA-4321-ADF0-B5311AB3DF7D}" destId="{2A673E5E-D3EC-4848-90BB-EF8BB8FD82FD}" srcOrd="1" destOrd="0" presId="urn:microsoft.com/office/officeart/2005/8/layout/hList9"/>
    <dgm:cxn modelId="{A5103D77-A765-4C36-A8EF-DE56C03CE53B}" type="presParOf" srcId="{2A673E5E-D3EC-4848-90BB-EF8BB8FD82FD}" destId="{89F0DC7A-61B5-4D52-A097-6A11C1EB3875}" srcOrd="0" destOrd="0" presId="urn:microsoft.com/office/officeart/2005/8/layout/hList9"/>
    <dgm:cxn modelId="{B2E6FB1C-1C7B-4B33-B400-B6BBA14E5700}" type="presParOf" srcId="{2A673E5E-D3EC-4848-90BB-EF8BB8FD82FD}" destId="{B2D76E8D-81ED-43F4-AA57-70491F53766F}" srcOrd="1" destOrd="0" presId="urn:microsoft.com/office/officeart/2005/8/layout/hList9"/>
    <dgm:cxn modelId="{C93B0199-B85C-4C11-B22F-61A4FB5CD5BF}" type="presParOf" srcId="{D2A38094-F097-43DF-90EA-A940FAB35CBE}" destId="{D200EFDE-2818-41FF-946A-77B1F991EFF2}" srcOrd="2" destOrd="0" presId="urn:microsoft.com/office/officeart/2005/8/layout/hList9"/>
    <dgm:cxn modelId="{7742EE39-002F-4190-B61C-AEA673F929E7}" type="presParOf" srcId="{D2A38094-F097-43DF-90EA-A940FAB35CBE}" destId="{FF1179D9-02DA-4AE9-AF88-CF4BCF12B946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4C77A4A-F5EC-47B3-89E1-F3DC935D4951}" type="doc">
      <dgm:prSet loTypeId="urn:microsoft.com/office/officeart/2005/8/layout/hList9" loCatId="list" qsTypeId="urn:microsoft.com/office/officeart/2005/8/quickstyle/simple5" qsCatId="simple" csTypeId="urn:microsoft.com/office/officeart/2005/8/colors/accent3_4" csCatId="accent3" phldr="1"/>
      <dgm:spPr/>
      <dgm:t>
        <a:bodyPr/>
        <a:lstStyle/>
        <a:p>
          <a:endParaRPr lang="en-US"/>
        </a:p>
      </dgm:t>
    </dgm:pt>
    <dgm:pt modelId="{C5A484C0-669F-4E33-BBC2-B6A44946B53A}">
      <dgm:prSet phldrT="[Text]" custT="1"/>
      <dgm:spPr>
        <a:xfrm>
          <a:off x="623" y="181781"/>
          <a:ext cx="1109421" cy="1109421"/>
        </a:xfrm>
        <a:prstGeom prst="ellipse">
          <a:avLst/>
        </a:prstGeom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gm:spPr>
      <dgm:t>
        <a:bodyPr/>
        <a:lstStyle/>
        <a:p>
          <a:pPr>
            <a:buNone/>
          </a:pPr>
          <a:r>
            <a: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/>
              <a:ea typeface="+mn-ea"/>
              <a:cs typeface="+mn-cs"/>
            </a:rPr>
            <a:t>+4.8%</a:t>
          </a:r>
        </a:p>
        <a:p>
          <a:pPr>
            <a:buNone/>
          </a:pPr>
          <a:r>
            <a: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/>
              <a:ea typeface="+mn-ea"/>
              <a:cs typeface="+mn-cs"/>
            </a:rPr>
            <a:t>+$323K</a:t>
          </a:r>
        </a:p>
      </dgm:t>
    </dgm:pt>
    <dgm:pt modelId="{6C4E8932-D57C-42E4-AC86-0ED0576D33A2}" type="parTrans" cxnId="{A314A136-EC8D-44B4-AE2C-820260D5ED62}">
      <dgm:prSet/>
      <dgm:spPr/>
      <dgm:t>
        <a:bodyPr/>
        <a:lstStyle/>
        <a:p>
          <a:endParaRPr lang="en-US"/>
        </a:p>
      </dgm:t>
    </dgm:pt>
    <dgm:pt modelId="{946876D1-D89F-41F3-9153-E9092AA23B9E}" type="sibTrans" cxnId="{A314A136-EC8D-44B4-AE2C-820260D5ED62}">
      <dgm:prSet/>
      <dgm:spPr/>
      <dgm:t>
        <a:bodyPr/>
        <a:lstStyle/>
        <a:p>
          <a:endParaRPr lang="en-US"/>
        </a:p>
      </dgm:t>
    </dgm:pt>
    <dgm:pt modelId="{116B980A-2394-4FB3-A60F-30C84DB3B09B}">
      <dgm:prSet phldrT="[Text]" custT="1"/>
      <dgm:spPr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gm:spPr>
      <dgm:t>
        <a:bodyPr/>
        <a:lstStyle/>
        <a:p>
          <a:pPr>
            <a:buNone/>
          </a:pPr>
          <a:r>
            <a:rPr lang="en-US" sz="2000" dirty="0">
              <a:latin typeface="Century Gothic" panose="020B0502020202020204"/>
              <a:ea typeface="+mn-ea"/>
              <a:cs typeface="+mn-cs"/>
            </a:rPr>
            <a:t>Increase compared to FY2024 original adopted budget</a:t>
          </a:r>
        </a:p>
      </dgm:t>
    </dgm:pt>
    <dgm:pt modelId="{98F7BD23-A5F6-4924-8002-F0335A9D5CE9}" type="parTrans" cxnId="{5B5B15D4-C27B-4BFF-BA1F-C03625BE0A00}">
      <dgm:prSet/>
      <dgm:spPr/>
      <dgm:t>
        <a:bodyPr/>
        <a:lstStyle/>
        <a:p>
          <a:endParaRPr lang="en-US"/>
        </a:p>
      </dgm:t>
    </dgm:pt>
    <dgm:pt modelId="{02C7340F-EBAA-4604-8CEF-5A5F8CC1622E}" type="sibTrans" cxnId="{5B5B15D4-C27B-4BFF-BA1F-C03625BE0A00}">
      <dgm:prSet/>
      <dgm:spPr/>
      <dgm:t>
        <a:bodyPr/>
        <a:lstStyle/>
        <a:p>
          <a:endParaRPr lang="en-US"/>
        </a:p>
      </dgm:t>
    </dgm:pt>
    <dgm:pt modelId="{D2A38094-F097-43DF-90EA-A940FAB35CBE}" type="pres">
      <dgm:prSet presAssocID="{84C77A4A-F5EC-47B3-89E1-F3DC935D4951}" presName="list" presStyleCnt="0">
        <dgm:presLayoutVars>
          <dgm:dir/>
          <dgm:animLvl val="lvl"/>
        </dgm:presLayoutVars>
      </dgm:prSet>
      <dgm:spPr/>
    </dgm:pt>
    <dgm:pt modelId="{52FF86CF-64D6-43E7-9A9E-3555213B083E}" type="pres">
      <dgm:prSet presAssocID="{C5A484C0-669F-4E33-BBC2-B6A44946B53A}" presName="posSpace" presStyleCnt="0"/>
      <dgm:spPr/>
    </dgm:pt>
    <dgm:pt modelId="{E2FE15F6-98FA-4321-ADF0-B5311AB3DF7D}" type="pres">
      <dgm:prSet presAssocID="{C5A484C0-669F-4E33-BBC2-B6A44946B53A}" presName="vertFlow" presStyleCnt="0"/>
      <dgm:spPr/>
    </dgm:pt>
    <dgm:pt modelId="{60168089-5803-4591-B663-DC89E1C68A64}" type="pres">
      <dgm:prSet presAssocID="{C5A484C0-669F-4E33-BBC2-B6A44946B53A}" presName="topSpace" presStyleCnt="0"/>
      <dgm:spPr/>
    </dgm:pt>
    <dgm:pt modelId="{2A673E5E-D3EC-4848-90BB-EF8BB8FD82FD}" type="pres">
      <dgm:prSet presAssocID="{C5A484C0-669F-4E33-BBC2-B6A44946B53A}" presName="firstComp" presStyleCnt="0"/>
      <dgm:spPr/>
    </dgm:pt>
    <dgm:pt modelId="{89F0DC7A-61B5-4D52-A097-6A11C1EB3875}" type="pres">
      <dgm:prSet presAssocID="{C5A484C0-669F-4E33-BBC2-B6A44946B53A}" presName="firstChild" presStyleLbl="bgAccFollowNode1" presStyleIdx="0" presStyleCnt="1"/>
      <dgm:spPr>
        <a:xfrm>
          <a:off x="888160" y="625549"/>
          <a:ext cx="1664132" cy="1109976"/>
        </a:xfrm>
        <a:prstGeom prst="rect">
          <a:avLst/>
        </a:prstGeom>
      </dgm:spPr>
    </dgm:pt>
    <dgm:pt modelId="{B2D76E8D-81ED-43F4-AA57-70491F53766F}" type="pres">
      <dgm:prSet presAssocID="{C5A484C0-669F-4E33-BBC2-B6A44946B53A}" presName="firstChildTx" presStyleLbl="bgAccFollowNode1" presStyleIdx="0" presStyleCnt="1">
        <dgm:presLayoutVars>
          <dgm:bulletEnabled val="1"/>
        </dgm:presLayoutVars>
      </dgm:prSet>
      <dgm:spPr/>
    </dgm:pt>
    <dgm:pt modelId="{D200EFDE-2818-41FF-946A-77B1F991EFF2}" type="pres">
      <dgm:prSet presAssocID="{C5A484C0-669F-4E33-BBC2-B6A44946B53A}" presName="negSpace" presStyleCnt="0"/>
      <dgm:spPr/>
    </dgm:pt>
    <dgm:pt modelId="{FF1179D9-02DA-4AE9-AF88-CF4BCF12B946}" type="pres">
      <dgm:prSet presAssocID="{C5A484C0-669F-4E33-BBC2-B6A44946B53A}" presName="circle" presStyleLbl="node1" presStyleIdx="0" presStyleCnt="1"/>
      <dgm:spPr/>
    </dgm:pt>
  </dgm:ptLst>
  <dgm:cxnLst>
    <dgm:cxn modelId="{0A5D8825-7FA9-4F98-B789-ED2B73D603B3}" type="presOf" srcId="{C5A484C0-669F-4E33-BBC2-B6A44946B53A}" destId="{FF1179D9-02DA-4AE9-AF88-CF4BCF12B946}" srcOrd="0" destOrd="0" presId="urn:microsoft.com/office/officeart/2005/8/layout/hList9"/>
    <dgm:cxn modelId="{A314A136-EC8D-44B4-AE2C-820260D5ED62}" srcId="{84C77A4A-F5EC-47B3-89E1-F3DC935D4951}" destId="{C5A484C0-669F-4E33-BBC2-B6A44946B53A}" srcOrd="0" destOrd="0" parTransId="{6C4E8932-D57C-42E4-AC86-0ED0576D33A2}" sibTransId="{946876D1-D89F-41F3-9153-E9092AA23B9E}"/>
    <dgm:cxn modelId="{73D3C94A-80EC-4760-8AFD-F581A1DF2477}" type="presOf" srcId="{116B980A-2394-4FB3-A60F-30C84DB3B09B}" destId="{B2D76E8D-81ED-43F4-AA57-70491F53766F}" srcOrd="1" destOrd="0" presId="urn:microsoft.com/office/officeart/2005/8/layout/hList9"/>
    <dgm:cxn modelId="{5B5B15D4-C27B-4BFF-BA1F-C03625BE0A00}" srcId="{C5A484C0-669F-4E33-BBC2-B6A44946B53A}" destId="{116B980A-2394-4FB3-A60F-30C84DB3B09B}" srcOrd="0" destOrd="0" parTransId="{98F7BD23-A5F6-4924-8002-F0335A9D5CE9}" sibTransId="{02C7340F-EBAA-4604-8CEF-5A5F8CC1622E}"/>
    <dgm:cxn modelId="{D79CF4DE-7F44-408D-AA3C-057A6172582F}" type="presOf" srcId="{116B980A-2394-4FB3-A60F-30C84DB3B09B}" destId="{89F0DC7A-61B5-4D52-A097-6A11C1EB3875}" srcOrd="0" destOrd="0" presId="urn:microsoft.com/office/officeart/2005/8/layout/hList9"/>
    <dgm:cxn modelId="{32B20EE7-5051-48A6-9CD4-83E76B27430B}" type="presOf" srcId="{84C77A4A-F5EC-47B3-89E1-F3DC935D4951}" destId="{D2A38094-F097-43DF-90EA-A940FAB35CBE}" srcOrd="0" destOrd="0" presId="urn:microsoft.com/office/officeart/2005/8/layout/hList9"/>
    <dgm:cxn modelId="{70267874-8F2C-4625-B9AF-C149D0C2111F}" type="presParOf" srcId="{D2A38094-F097-43DF-90EA-A940FAB35CBE}" destId="{52FF86CF-64D6-43E7-9A9E-3555213B083E}" srcOrd="0" destOrd="0" presId="urn:microsoft.com/office/officeart/2005/8/layout/hList9"/>
    <dgm:cxn modelId="{8F4B5D02-4AD8-45EE-BB8A-3418820FF513}" type="presParOf" srcId="{D2A38094-F097-43DF-90EA-A940FAB35CBE}" destId="{E2FE15F6-98FA-4321-ADF0-B5311AB3DF7D}" srcOrd="1" destOrd="0" presId="urn:microsoft.com/office/officeart/2005/8/layout/hList9"/>
    <dgm:cxn modelId="{3E91BDAC-3D0C-41E7-A5B9-408DB4C460BF}" type="presParOf" srcId="{E2FE15F6-98FA-4321-ADF0-B5311AB3DF7D}" destId="{60168089-5803-4591-B663-DC89E1C68A64}" srcOrd="0" destOrd="0" presId="urn:microsoft.com/office/officeart/2005/8/layout/hList9"/>
    <dgm:cxn modelId="{58700C84-7BED-430E-8513-64E6B58B5DBE}" type="presParOf" srcId="{E2FE15F6-98FA-4321-ADF0-B5311AB3DF7D}" destId="{2A673E5E-D3EC-4848-90BB-EF8BB8FD82FD}" srcOrd="1" destOrd="0" presId="urn:microsoft.com/office/officeart/2005/8/layout/hList9"/>
    <dgm:cxn modelId="{A5103D77-A765-4C36-A8EF-DE56C03CE53B}" type="presParOf" srcId="{2A673E5E-D3EC-4848-90BB-EF8BB8FD82FD}" destId="{89F0DC7A-61B5-4D52-A097-6A11C1EB3875}" srcOrd="0" destOrd="0" presId="urn:microsoft.com/office/officeart/2005/8/layout/hList9"/>
    <dgm:cxn modelId="{B2E6FB1C-1C7B-4B33-B400-B6BBA14E5700}" type="presParOf" srcId="{2A673E5E-D3EC-4848-90BB-EF8BB8FD82FD}" destId="{B2D76E8D-81ED-43F4-AA57-70491F53766F}" srcOrd="1" destOrd="0" presId="urn:microsoft.com/office/officeart/2005/8/layout/hList9"/>
    <dgm:cxn modelId="{C93B0199-B85C-4C11-B22F-61A4FB5CD5BF}" type="presParOf" srcId="{D2A38094-F097-43DF-90EA-A940FAB35CBE}" destId="{D200EFDE-2818-41FF-946A-77B1F991EFF2}" srcOrd="2" destOrd="0" presId="urn:microsoft.com/office/officeart/2005/8/layout/hList9"/>
    <dgm:cxn modelId="{7742EE39-002F-4190-B61C-AEA673F929E7}" type="presParOf" srcId="{D2A38094-F097-43DF-90EA-A940FAB35CBE}" destId="{FF1179D9-02DA-4AE9-AF88-CF4BCF12B946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84C77A4A-F5EC-47B3-89E1-F3DC935D4951}" type="doc">
      <dgm:prSet loTypeId="urn:microsoft.com/office/officeart/2005/8/layout/hList9" loCatId="list" qsTypeId="urn:microsoft.com/office/officeart/2005/8/quickstyle/simple5" qsCatId="simple" csTypeId="urn:microsoft.com/office/officeart/2005/8/colors/accent3_4" csCatId="accent3" phldr="1"/>
      <dgm:spPr/>
      <dgm:t>
        <a:bodyPr/>
        <a:lstStyle/>
        <a:p>
          <a:endParaRPr lang="en-US"/>
        </a:p>
      </dgm:t>
    </dgm:pt>
    <dgm:pt modelId="{C5A484C0-669F-4E33-BBC2-B6A44946B53A}">
      <dgm:prSet phldrT="[Text]" custT="1"/>
      <dgm:spPr>
        <a:xfrm>
          <a:off x="623" y="181781"/>
          <a:ext cx="1109421" cy="1109421"/>
        </a:xfrm>
        <a:prstGeom prst="ellipse">
          <a:avLst/>
        </a:prstGeom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gm:spPr>
      <dgm:t>
        <a:bodyPr/>
        <a:lstStyle/>
        <a:p>
          <a:pPr>
            <a:buNone/>
          </a:pPr>
          <a:r>
            <a: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/>
              <a:ea typeface="+mn-ea"/>
              <a:cs typeface="+mn-cs"/>
            </a:rPr>
            <a:t>+20%</a:t>
          </a:r>
        </a:p>
        <a:p>
          <a:pPr>
            <a:buNone/>
          </a:pPr>
          <a:r>
            <a: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/>
              <a:ea typeface="+mn-ea"/>
              <a:cs typeface="+mn-cs"/>
            </a:rPr>
            <a:t>+$503K</a:t>
          </a:r>
        </a:p>
      </dgm:t>
    </dgm:pt>
    <dgm:pt modelId="{6C4E8932-D57C-42E4-AC86-0ED0576D33A2}" type="parTrans" cxnId="{A314A136-EC8D-44B4-AE2C-820260D5ED62}">
      <dgm:prSet/>
      <dgm:spPr/>
      <dgm:t>
        <a:bodyPr/>
        <a:lstStyle/>
        <a:p>
          <a:endParaRPr lang="en-US"/>
        </a:p>
      </dgm:t>
    </dgm:pt>
    <dgm:pt modelId="{946876D1-D89F-41F3-9153-E9092AA23B9E}" type="sibTrans" cxnId="{A314A136-EC8D-44B4-AE2C-820260D5ED62}">
      <dgm:prSet/>
      <dgm:spPr/>
      <dgm:t>
        <a:bodyPr/>
        <a:lstStyle/>
        <a:p>
          <a:endParaRPr lang="en-US"/>
        </a:p>
      </dgm:t>
    </dgm:pt>
    <dgm:pt modelId="{116B980A-2394-4FB3-A60F-30C84DB3B09B}">
      <dgm:prSet phldrT="[Text]" custT="1"/>
      <dgm:spPr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gm:spPr>
      <dgm:t>
        <a:bodyPr/>
        <a:lstStyle/>
        <a:p>
          <a:pPr>
            <a:buNone/>
          </a:pPr>
          <a:r>
            <a:rPr lang="en-US" sz="2000" dirty="0">
              <a:latin typeface="Century Gothic" panose="020B0502020202020204"/>
              <a:ea typeface="+mn-ea"/>
              <a:cs typeface="+mn-cs"/>
            </a:rPr>
            <a:t>Increase compared to FY2024 original adopted budget</a:t>
          </a:r>
        </a:p>
      </dgm:t>
    </dgm:pt>
    <dgm:pt modelId="{98F7BD23-A5F6-4924-8002-F0335A9D5CE9}" type="parTrans" cxnId="{5B5B15D4-C27B-4BFF-BA1F-C03625BE0A00}">
      <dgm:prSet/>
      <dgm:spPr/>
      <dgm:t>
        <a:bodyPr/>
        <a:lstStyle/>
        <a:p>
          <a:endParaRPr lang="en-US"/>
        </a:p>
      </dgm:t>
    </dgm:pt>
    <dgm:pt modelId="{02C7340F-EBAA-4604-8CEF-5A5F8CC1622E}" type="sibTrans" cxnId="{5B5B15D4-C27B-4BFF-BA1F-C03625BE0A00}">
      <dgm:prSet/>
      <dgm:spPr/>
      <dgm:t>
        <a:bodyPr/>
        <a:lstStyle/>
        <a:p>
          <a:endParaRPr lang="en-US"/>
        </a:p>
      </dgm:t>
    </dgm:pt>
    <dgm:pt modelId="{D2A38094-F097-43DF-90EA-A940FAB35CBE}" type="pres">
      <dgm:prSet presAssocID="{84C77A4A-F5EC-47B3-89E1-F3DC935D4951}" presName="list" presStyleCnt="0">
        <dgm:presLayoutVars>
          <dgm:dir/>
          <dgm:animLvl val="lvl"/>
        </dgm:presLayoutVars>
      </dgm:prSet>
      <dgm:spPr/>
    </dgm:pt>
    <dgm:pt modelId="{52FF86CF-64D6-43E7-9A9E-3555213B083E}" type="pres">
      <dgm:prSet presAssocID="{C5A484C0-669F-4E33-BBC2-B6A44946B53A}" presName="posSpace" presStyleCnt="0"/>
      <dgm:spPr/>
    </dgm:pt>
    <dgm:pt modelId="{E2FE15F6-98FA-4321-ADF0-B5311AB3DF7D}" type="pres">
      <dgm:prSet presAssocID="{C5A484C0-669F-4E33-BBC2-B6A44946B53A}" presName="vertFlow" presStyleCnt="0"/>
      <dgm:spPr/>
    </dgm:pt>
    <dgm:pt modelId="{60168089-5803-4591-B663-DC89E1C68A64}" type="pres">
      <dgm:prSet presAssocID="{C5A484C0-669F-4E33-BBC2-B6A44946B53A}" presName="topSpace" presStyleCnt="0"/>
      <dgm:spPr/>
    </dgm:pt>
    <dgm:pt modelId="{2A673E5E-D3EC-4848-90BB-EF8BB8FD82FD}" type="pres">
      <dgm:prSet presAssocID="{C5A484C0-669F-4E33-BBC2-B6A44946B53A}" presName="firstComp" presStyleCnt="0"/>
      <dgm:spPr/>
    </dgm:pt>
    <dgm:pt modelId="{89F0DC7A-61B5-4D52-A097-6A11C1EB3875}" type="pres">
      <dgm:prSet presAssocID="{C5A484C0-669F-4E33-BBC2-B6A44946B53A}" presName="firstChild" presStyleLbl="bgAccFollowNode1" presStyleIdx="0" presStyleCnt="1"/>
      <dgm:spPr>
        <a:xfrm>
          <a:off x="888160" y="625549"/>
          <a:ext cx="1664132" cy="1109976"/>
        </a:xfrm>
        <a:prstGeom prst="rect">
          <a:avLst/>
        </a:prstGeom>
      </dgm:spPr>
    </dgm:pt>
    <dgm:pt modelId="{B2D76E8D-81ED-43F4-AA57-70491F53766F}" type="pres">
      <dgm:prSet presAssocID="{C5A484C0-669F-4E33-BBC2-B6A44946B53A}" presName="firstChildTx" presStyleLbl="bgAccFollowNode1" presStyleIdx="0" presStyleCnt="1">
        <dgm:presLayoutVars>
          <dgm:bulletEnabled val="1"/>
        </dgm:presLayoutVars>
      </dgm:prSet>
      <dgm:spPr/>
    </dgm:pt>
    <dgm:pt modelId="{D200EFDE-2818-41FF-946A-77B1F991EFF2}" type="pres">
      <dgm:prSet presAssocID="{C5A484C0-669F-4E33-BBC2-B6A44946B53A}" presName="negSpace" presStyleCnt="0"/>
      <dgm:spPr/>
    </dgm:pt>
    <dgm:pt modelId="{FF1179D9-02DA-4AE9-AF88-CF4BCF12B946}" type="pres">
      <dgm:prSet presAssocID="{C5A484C0-669F-4E33-BBC2-B6A44946B53A}" presName="circle" presStyleLbl="node1" presStyleIdx="0" presStyleCnt="1"/>
      <dgm:spPr/>
    </dgm:pt>
  </dgm:ptLst>
  <dgm:cxnLst>
    <dgm:cxn modelId="{0A5D8825-7FA9-4F98-B789-ED2B73D603B3}" type="presOf" srcId="{C5A484C0-669F-4E33-BBC2-B6A44946B53A}" destId="{FF1179D9-02DA-4AE9-AF88-CF4BCF12B946}" srcOrd="0" destOrd="0" presId="urn:microsoft.com/office/officeart/2005/8/layout/hList9"/>
    <dgm:cxn modelId="{A314A136-EC8D-44B4-AE2C-820260D5ED62}" srcId="{84C77A4A-F5EC-47B3-89E1-F3DC935D4951}" destId="{C5A484C0-669F-4E33-BBC2-B6A44946B53A}" srcOrd="0" destOrd="0" parTransId="{6C4E8932-D57C-42E4-AC86-0ED0576D33A2}" sibTransId="{946876D1-D89F-41F3-9153-E9092AA23B9E}"/>
    <dgm:cxn modelId="{73D3C94A-80EC-4760-8AFD-F581A1DF2477}" type="presOf" srcId="{116B980A-2394-4FB3-A60F-30C84DB3B09B}" destId="{B2D76E8D-81ED-43F4-AA57-70491F53766F}" srcOrd="1" destOrd="0" presId="urn:microsoft.com/office/officeart/2005/8/layout/hList9"/>
    <dgm:cxn modelId="{5B5B15D4-C27B-4BFF-BA1F-C03625BE0A00}" srcId="{C5A484C0-669F-4E33-BBC2-B6A44946B53A}" destId="{116B980A-2394-4FB3-A60F-30C84DB3B09B}" srcOrd="0" destOrd="0" parTransId="{98F7BD23-A5F6-4924-8002-F0335A9D5CE9}" sibTransId="{02C7340F-EBAA-4604-8CEF-5A5F8CC1622E}"/>
    <dgm:cxn modelId="{D79CF4DE-7F44-408D-AA3C-057A6172582F}" type="presOf" srcId="{116B980A-2394-4FB3-A60F-30C84DB3B09B}" destId="{89F0DC7A-61B5-4D52-A097-6A11C1EB3875}" srcOrd="0" destOrd="0" presId="urn:microsoft.com/office/officeart/2005/8/layout/hList9"/>
    <dgm:cxn modelId="{32B20EE7-5051-48A6-9CD4-83E76B27430B}" type="presOf" srcId="{84C77A4A-F5EC-47B3-89E1-F3DC935D4951}" destId="{D2A38094-F097-43DF-90EA-A940FAB35CBE}" srcOrd="0" destOrd="0" presId="urn:microsoft.com/office/officeart/2005/8/layout/hList9"/>
    <dgm:cxn modelId="{70267874-8F2C-4625-B9AF-C149D0C2111F}" type="presParOf" srcId="{D2A38094-F097-43DF-90EA-A940FAB35CBE}" destId="{52FF86CF-64D6-43E7-9A9E-3555213B083E}" srcOrd="0" destOrd="0" presId="urn:microsoft.com/office/officeart/2005/8/layout/hList9"/>
    <dgm:cxn modelId="{8F4B5D02-4AD8-45EE-BB8A-3418820FF513}" type="presParOf" srcId="{D2A38094-F097-43DF-90EA-A940FAB35CBE}" destId="{E2FE15F6-98FA-4321-ADF0-B5311AB3DF7D}" srcOrd="1" destOrd="0" presId="urn:microsoft.com/office/officeart/2005/8/layout/hList9"/>
    <dgm:cxn modelId="{3E91BDAC-3D0C-41E7-A5B9-408DB4C460BF}" type="presParOf" srcId="{E2FE15F6-98FA-4321-ADF0-B5311AB3DF7D}" destId="{60168089-5803-4591-B663-DC89E1C68A64}" srcOrd="0" destOrd="0" presId="urn:microsoft.com/office/officeart/2005/8/layout/hList9"/>
    <dgm:cxn modelId="{58700C84-7BED-430E-8513-64E6B58B5DBE}" type="presParOf" srcId="{E2FE15F6-98FA-4321-ADF0-B5311AB3DF7D}" destId="{2A673E5E-D3EC-4848-90BB-EF8BB8FD82FD}" srcOrd="1" destOrd="0" presId="urn:microsoft.com/office/officeart/2005/8/layout/hList9"/>
    <dgm:cxn modelId="{A5103D77-A765-4C36-A8EF-DE56C03CE53B}" type="presParOf" srcId="{2A673E5E-D3EC-4848-90BB-EF8BB8FD82FD}" destId="{89F0DC7A-61B5-4D52-A097-6A11C1EB3875}" srcOrd="0" destOrd="0" presId="urn:microsoft.com/office/officeart/2005/8/layout/hList9"/>
    <dgm:cxn modelId="{B2E6FB1C-1C7B-4B33-B400-B6BBA14E5700}" type="presParOf" srcId="{2A673E5E-D3EC-4848-90BB-EF8BB8FD82FD}" destId="{B2D76E8D-81ED-43F4-AA57-70491F53766F}" srcOrd="1" destOrd="0" presId="urn:microsoft.com/office/officeart/2005/8/layout/hList9"/>
    <dgm:cxn modelId="{C93B0199-B85C-4C11-B22F-61A4FB5CD5BF}" type="presParOf" srcId="{D2A38094-F097-43DF-90EA-A940FAB35CBE}" destId="{D200EFDE-2818-41FF-946A-77B1F991EFF2}" srcOrd="2" destOrd="0" presId="urn:microsoft.com/office/officeart/2005/8/layout/hList9"/>
    <dgm:cxn modelId="{7742EE39-002F-4190-B61C-AEA673F929E7}" type="presParOf" srcId="{D2A38094-F097-43DF-90EA-A940FAB35CBE}" destId="{FF1179D9-02DA-4AE9-AF88-CF4BCF12B946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84C77A4A-F5EC-47B3-89E1-F3DC935D4951}" type="doc">
      <dgm:prSet loTypeId="urn:microsoft.com/office/officeart/2005/8/layout/hList9" loCatId="list" qsTypeId="urn:microsoft.com/office/officeart/2005/8/quickstyle/simple5" qsCatId="simple" csTypeId="urn:microsoft.com/office/officeart/2005/8/colors/accent3_4" csCatId="accent3" phldr="1"/>
      <dgm:spPr/>
      <dgm:t>
        <a:bodyPr/>
        <a:lstStyle/>
        <a:p>
          <a:endParaRPr lang="en-US"/>
        </a:p>
      </dgm:t>
    </dgm:pt>
    <dgm:pt modelId="{C5A484C0-669F-4E33-BBC2-B6A44946B53A}">
      <dgm:prSet phldrT="[Text]" custT="1"/>
      <dgm:spPr>
        <a:xfrm>
          <a:off x="623" y="181781"/>
          <a:ext cx="1109421" cy="1109421"/>
        </a:xfrm>
        <a:prstGeom prst="ellipse">
          <a:avLst/>
        </a:prstGeom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gm:spPr>
      <dgm:t>
        <a:bodyPr/>
        <a:lstStyle/>
        <a:p>
          <a:pPr>
            <a:buNone/>
          </a:pPr>
          <a:r>
            <a: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/>
              <a:ea typeface="+mn-ea"/>
              <a:cs typeface="+mn-cs"/>
            </a:rPr>
            <a:t>+2.8%</a:t>
          </a:r>
        </a:p>
        <a:p>
          <a:pPr>
            <a:buNone/>
          </a:pPr>
          <a:r>
            <a: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/>
              <a:ea typeface="+mn-ea"/>
              <a:cs typeface="+mn-cs"/>
            </a:rPr>
            <a:t>+$137K</a:t>
          </a:r>
        </a:p>
      </dgm:t>
    </dgm:pt>
    <dgm:pt modelId="{6C4E8932-D57C-42E4-AC86-0ED0576D33A2}" type="parTrans" cxnId="{A314A136-EC8D-44B4-AE2C-820260D5ED62}">
      <dgm:prSet/>
      <dgm:spPr/>
      <dgm:t>
        <a:bodyPr/>
        <a:lstStyle/>
        <a:p>
          <a:endParaRPr lang="en-US"/>
        </a:p>
      </dgm:t>
    </dgm:pt>
    <dgm:pt modelId="{946876D1-D89F-41F3-9153-E9092AA23B9E}" type="sibTrans" cxnId="{A314A136-EC8D-44B4-AE2C-820260D5ED62}">
      <dgm:prSet/>
      <dgm:spPr/>
      <dgm:t>
        <a:bodyPr/>
        <a:lstStyle/>
        <a:p>
          <a:endParaRPr lang="en-US"/>
        </a:p>
      </dgm:t>
    </dgm:pt>
    <dgm:pt modelId="{116B980A-2394-4FB3-A60F-30C84DB3B09B}">
      <dgm:prSet phldrT="[Text]" custT="1"/>
      <dgm:spPr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gm:spPr>
      <dgm:t>
        <a:bodyPr/>
        <a:lstStyle/>
        <a:p>
          <a:pPr>
            <a:buNone/>
          </a:pPr>
          <a:r>
            <a:rPr lang="en-US" sz="2000" dirty="0">
              <a:latin typeface="Century Gothic" panose="020B0502020202020204"/>
              <a:ea typeface="+mn-ea"/>
              <a:cs typeface="+mn-cs"/>
            </a:rPr>
            <a:t>Increase compared to FY2024 original adopted budget</a:t>
          </a:r>
        </a:p>
      </dgm:t>
    </dgm:pt>
    <dgm:pt modelId="{98F7BD23-A5F6-4924-8002-F0335A9D5CE9}" type="parTrans" cxnId="{5B5B15D4-C27B-4BFF-BA1F-C03625BE0A00}">
      <dgm:prSet/>
      <dgm:spPr/>
      <dgm:t>
        <a:bodyPr/>
        <a:lstStyle/>
        <a:p>
          <a:endParaRPr lang="en-US"/>
        </a:p>
      </dgm:t>
    </dgm:pt>
    <dgm:pt modelId="{02C7340F-EBAA-4604-8CEF-5A5F8CC1622E}" type="sibTrans" cxnId="{5B5B15D4-C27B-4BFF-BA1F-C03625BE0A00}">
      <dgm:prSet/>
      <dgm:spPr/>
      <dgm:t>
        <a:bodyPr/>
        <a:lstStyle/>
        <a:p>
          <a:endParaRPr lang="en-US"/>
        </a:p>
      </dgm:t>
    </dgm:pt>
    <dgm:pt modelId="{D2A38094-F097-43DF-90EA-A940FAB35CBE}" type="pres">
      <dgm:prSet presAssocID="{84C77A4A-F5EC-47B3-89E1-F3DC935D4951}" presName="list" presStyleCnt="0">
        <dgm:presLayoutVars>
          <dgm:dir/>
          <dgm:animLvl val="lvl"/>
        </dgm:presLayoutVars>
      </dgm:prSet>
      <dgm:spPr/>
    </dgm:pt>
    <dgm:pt modelId="{52FF86CF-64D6-43E7-9A9E-3555213B083E}" type="pres">
      <dgm:prSet presAssocID="{C5A484C0-669F-4E33-BBC2-B6A44946B53A}" presName="posSpace" presStyleCnt="0"/>
      <dgm:spPr/>
    </dgm:pt>
    <dgm:pt modelId="{E2FE15F6-98FA-4321-ADF0-B5311AB3DF7D}" type="pres">
      <dgm:prSet presAssocID="{C5A484C0-669F-4E33-BBC2-B6A44946B53A}" presName="vertFlow" presStyleCnt="0"/>
      <dgm:spPr/>
    </dgm:pt>
    <dgm:pt modelId="{60168089-5803-4591-B663-DC89E1C68A64}" type="pres">
      <dgm:prSet presAssocID="{C5A484C0-669F-4E33-BBC2-B6A44946B53A}" presName="topSpace" presStyleCnt="0"/>
      <dgm:spPr/>
    </dgm:pt>
    <dgm:pt modelId="{2A673E5E-D3EC-4848-90BB-EF8BB8FD82FD}" type="pres">
      <dgm:prSet presAssocID="{C5A484C0-669F-4E33-BBC2-B6A44946B53A}" presName="firstComp" presStyleCnt="0"/>
      <dgm:spPr/>
    </dgm:pt>
    <dgm:pt modelId="{89F0DC7A-61B5-4D52-A097-6A11C1EB3875}" type="pres">
      <dgm:prSet presAssocID="{C5A484C0-669F-4E33-BBC2-B6A44946B53A}" presName="firstChild" presStyleLbl="bgAccFollowNode1" presStyleIdx="0" presStyleCnt="1"/>
      <dgm:spPr>
        <a:xfrm>
          <a:off x="888160" y="625549"/>
          <a:ext cx="1664132" cy="1109976"/>
        </a:xfrm>
        <a:prstGeom prst="rect">
          <a:avLst/>
        </a:prstGeom>
      </dgm:spPr>
    </dgm:pt>
    <dgm:pt modelId="{B2D76E8D-81ED-43F4-AA57-70491F53766F}" type="pres">
      <dgm:prSet presAssocID="{C5A484C0-669F-4E33-BBC2-B6A44946B53A}" presName="firstChildTx" presStyleLbl="bgAccFollowNode1" presStyleIdx="0" presStyleCnt="1">
        <dgm:presLayoutVars>
          <dgm:bulletEnabled val="1"/>
        </dgm:presLayoutVars>
      </dgm:prSet>
      <dgm:spPr/>
    </dgm:pt>
    <dgm:pt modelId="{D200EFDE-2818-41FF-946A-77B1F991EFF2}" type="pres">
      <dgm:prSet presAssocID="{C5A484C0-669F-4E33-BBC2-B6A44946B53A}" presName="negSpace" presStyleCnt="0"/>
      <dgm:spPr/>
    </dgm:pt>
    <dgm:pt modelId="{FF1179D9-02DA-4AE9-AF88-CF4BCF12B946}" type="pres">
      <dgm:prSet presAssocID="{C5A484C0-669F-4E33-BBC2-B6A44946B53A}" presName="circle" presStyleLbl="node1" presStyleIdx="0" presStyleCnt="1"/>
      <dgm:spPr/>
    </dgm:pt>
  </dgm:ptLst>
  <dgm:cxnLst>
    <dgm:cxn modelId="{0A5D8825-7FA9-4F98-B789-ED2B73D603B3}" type="presOf" srcId="{C5A484C0-669F-4E33-BBC2-B6A44946B53A}" destId="{FF1179D9-02DA-4AE9-AF88-CF4BCF12B946}" srcOrd="0" destOrd="0" presId="urn:microsoft.com/office/officeart/2005/8/layout/hList9"/>
    <dgm:cxn modelId="{A314A136-EC8D-44B4-AE2C-820260D5ED62}" srcId="{84C77A4A-F5EC-47B3-89E1-F3DC935D4951}" destId="{C5A484C0-669F-4E33-BBC2-B6A44946B53A}" srcOrd="0" destOrd="0" parTransId="{6C4E8932-D57C-42E4-AC86-0ED0576D33A2}" sibTransId="{946876D1-D89F-41F3-9153-E9092AA23B9E}"/>
    <dgm:cxn modelId="{73D3C94A-80EC-4760-8AFD-F581A1DF2477}" type="presOf" srcId="{116B980A-2394-4FB3-A60F-30C84DB3B09B}" destId="{B2D76E8D-81ED-43F4-AA57-70491F53766F}" srcOrd="1" destOrd="0" presId="urn:microsoft.com/office/officeart/2005/8/layout/hList9"/>
    <dgm:cxn modelId="{5B5B15D4-C27B-4BFF-BA1F-C03625BE0A00}" srcId="{C5A484C0-669F-4E33-BBC2-B6A44946B53A}" destId="{116B980A-2394-4FB3-A60F-30C84DB3B09B}" srcOrd="0" destOrd="0" parTransId="{98F7BD23-A5F6-4924-8002-F0335A9D5CE9}" sibTransId="{02C7340F-EBAA-4604-8CEF-5A5F8CC1622E}"/>
    <dgm:cxn modelId="{D79CF4DE-7F44-408D-AA3C-057A6172582F}" type="presOf" srcId="{116B980A-2394-4FB3-A60F-30C84DB3B09B}" destId="{89F0DC7A-61B5-4D52-A097-6A11C1EB3875}" srcOrd="0" destOrd="0" presId="urn:microsoft.com/office/officeart/2005/8/layout/hList9"/>
    <dgm:cxn modelId="{32B20EE7-5051-48A6-9CD4-83E76B27430B}" type="presOf" srcId="{84C77A4A-F5EC-47B3-89E1-F3DC935D4951}" destId="{D2A38094-F097-43DF-90EA-A940FAB35CBE}" srcOrd="0" destOrd="0" presId="urn:microsoft.com/office/officeart/2005/8/layout/hList9"/>
    <dgm:cxn modelId="{70267874-8F2C-4625-B9AF-C149D0C2111F}" type="presParOf" srcId="{D2A38094-F097-43DF-90EA-A940FAB35CBE}" destId="{52FF86CF-64D6-43E7-9A9E-3555213B083E}" srcOrd="0" destOrd="0" presId="urn:microsoft.com/office/officeart/2005/8/layout/hList9"/>
    <dgm:cxn modelId="{8F4B5D02-4AD8-45EE-BB8A-3418820FF513}" type="presParOf" srcId="{D2A38094-F097-43DF-90EA-A940FAB35CBE}" destId="{E2FE15F6-98FA-4321-ADF0-B5311AB3DF7D}" srcOrd="1" destOrd="0" presId="urn:microsoft.com/office/officeart/2005/8/layout/hList9"/>
    <dgm:cxn modelId="{3E91BDAC-3D0C-41E7-A5B9-408DB4C460BF}" type="presParOf" srcId="{E2FE15F6-98FA-4321-ADF0-B5311AB3DF7D}" destId="{60168089-5803-4591-B663-DC89E1C68A64}" srcOrd="0" destOrd="0" presId="urn:microsoft.com/office/officeart/2005/8/layout/hList9"/>
    <dgm:cxn modelId="{58700C84-7BED-430E-8513-64E6B58B5DBE}" type="presParOf" srcId="{E2FE15F6-98FA-4321-ADF0-B5311AB3DF7D}" destId="{2A673E5E-D3EC-4848-90BB-EF8BB8FD82FD}" srcOrd="1" destOrd="0" presId="urn:microsoft.com/office/officeart/2005/8/layout/hList9"/>
    <dgm:cxn modelId="{A5103D77-A765-4C36-A8EF-DE56C03CE53B}" type="presParOf" srcId="{2A673E5E-D3EC-4848-90BB-EF8BB8FD82FD}" destId="{89F0DC7A-61B5-4D52-A097-6A11C1EB3875}" srcOrd="0" destOrd="0" presId="urn:microsoft.com/office/officeart/2005/8/layout/hList9"/>
    <dgm:cxn modelId="{B2E6FB1C-1C7B-4B33-B400-B6BBA14E5700}" type="presParOf" srcId="{2A673E5E-D3EC-4848-90BB-EF8BB8FD82FD}" destId="{B2D76E8D-81ED-43F4-AA57-70491F53766F}" srcOrd="1" destOrd="0" presId="urn:microsoft.com/office/officeart/2005/8/layout/hList9"/>
    <dgm:cxn modelId="{C93B0199-B85C-4C11-B22F-61A4FB5CD5BF}" type="presParOf" srcId="{D2A38094-F097-43DF-90EA-A940FAB35CBE}" destId="{D200EFDE-2818-41FF-946A-77B1F991EFF2}" srcOrd="2" destOrd="0" presId="urn:microsoft.com/office/officeart/2005/8/layout/hList9"/>
    <dgm:cxn modelId="{7742EE39-002F-4190-B61C-AEA673F929E7}" type="presParOf" srcId="{D2A38094-F097-43DF-90EA-A940FAB35CBE}" destId="{FF1179D9-02DA-4AE9-AF88-CF4BCF12B946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84C77A4A-F5EC-47B3-89E1-F3DC935D4951}" type="doc">
      <dgm:prSet loTypeId="urn:microsoft.com/office/officeart/2005/8/layout/hList9" loCatId="list" qsTypeId="urn:microsoft.com/office/officeart/2005/8/quickstyle/simple5" qsCatId="simple" csTypeId="urn:microsoft.com/office/officeart/2005/8/colors/accent3_4" csCatId="accent3" phldr="1"/>
      <dgm:spPr/>
      <dgm:t>
        <a:bodyPr/>
        <a:lstStyle/>
        <a:p>
          <a:endParaRPr lang="en-US"/>
        </a:p>
      </dgm:t>
    </dgm:pt>
    <dgm:pt modelId="{C5A484C0-669F-4E33-BBC2-B6A44946B53A}">
      <dgm:prSet phldrT="[Text]" custT="1"/>
      <dgm:spPr>
        <a:xfrm>
          <a:off x="623" y="181781"/>
          <a:ext cx="1109421" cy="1109421"/>
        </a:xfrm>
        <a:prstGeom prst="ellipse">
          <a:avLst/>
        </a:prstGeom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gm:spPr>
      <dgm:t>
        <a:bodyPr/>
        <a:lstStyle/>
        <a:p>
          <a:pPr>
            <a:buNone/>
          </a:pPr>
          <a:r>
            <a: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/>
              <a:ea typeface="+mn-ea"/>
              <a:cs typeface="+mn-cs"/>
            </a:rPr>
            <a:t>+1.4%</a:t>
          </a:r>
        </a:p>
        <a:p>
          <a:pPr>
            <a:buNone/>
          </a:pPr>
          <a:r>
            <a: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/>
              <a:ea typeface="+mn-ea"/>
              <a:cs typeface="+mn-cs"/>
            </a:rPr>
            <a:t>+$500K</a:t>
          </a:r>
        </a:p>
      </dgm:t>
    </dgm:pt>
    <dgm:pt modelId="{6C4E8932-D57C-42E4-AC86-0ED0576D33A2}" type="parTrans" cxnId="{A314A136-EC8D-44B4-AE2C-820260D5ED62}">
      <dgm:prSet/>
      <dgm:spPr/>
      <dgm:t>
        <a:bodyPr/>
        <a:lstStyle/>
        <a:p>
          <a:endParaRPr lang="en-US"/>
        </a:p>
      </dgm:t>
    </dgm:pt>
    <dgm:pt modelId="{946876D1-D89F-41F3-9153-E9092AA23B9E}" type="sibTrans" cxnId="{A314A136-EC8D-44B4-AE2C-820260D5ED62}">
      <dgm:prSet/>
      <dgm:spPr/>
      <dgm:t>
        <a:bodyPr/>
        <a:lstStyle/>
        <a:p>
          <a:endParaRPr lang="en-US"/>
        </a:p>
      </dgm:t>
    </dgm:pt>
    <dgm:pt modelId="{116B980A-2394-4FB3-A60F-30C84DB3B09B}">
      <dgm:prSet phldrT="[Text]" custT="1"/>
      <dgm:spPr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gm:spPr>
      <dgm:t>
        <a:bodyPr/>
        <a:lstStyle/>
        <a:p>
          <a:pPr>
            <a:buNone/>
          </a:pPr>
          <a:r>
            <a:rPr lang="en-US" sz="2000" dirty="0">
              <a:latin typeface="Century Gothic" panose="020B0502020202020204"/>
              <a:ea typeface="+mn-ea"/>
              <a:cs typeface="+mn-cs"/>
            </a:rPr>
            <a:t>Increase compared to FY2024 original adopted budget</a:t>
          </a:r>
        </a:p>
      </dgm:t>
    </dgm:pt>
    <dgm:pt modelId="{98F7BD23-A5F6-4924-8002-F0335A9D5CE9}" type="parTrans" cxnId="{5B5B15D4-C27B-4BFF-BA1F-C03625BE0A00}">
      <dgm:prSet/>
      <dgm:spPr/>
      <dgm:t>
        <a:bodyPr/>
        <a:lstStyle/>
        <a:p>
          <a:endParaRPr lang="en-US"/>
        </a:p>
      </dgm:t>
    </dgm:pt>
    <dgm:pt modelId="{02C7340F-EBAA-4604-8CEF-5A5F8CC1622E}" type="sibTrans" cxnId="{5B5B15D4-C27B-4BFF-BA1F-C03625BE0A00}">
      <dgm:prSet/>
      <dgm:spPr/>
      <dgm:t>
        <a:bodyPr/>
        <a:lstStyle/>
        <a:p>
          <a:endParaRPr lang="en-US"/>
        </a:p>
      </dgm:t>
    </dgm:pt>
    <dgm:pt modelId="{D2A38094-F097-43DF-90EA-A940FAB35CBE}" type="pres">
      <dgm:prSet presAssocID="{84C77A4A-F5EC-47B3-89E1-F3DC935D4951}" presName="list" presStyleCnt="0">
        <dgm:presLayoutVars>
          <dgm:dir/>
          <dgm:animLvl val="lvl"/>
        </dgm:presLayoutVars>
      </dgm:prSet>
      <dgm:spPr/>
    </dgm:pt>
    <dgm:pt modelId="{52FF86CF-64D6-43E7-9A9E-3555213B083E}" type="pres">
      <dgm:prSet presAssocID="{C5A484C0-669F-4E33-BBC2-B6A44946B53A}" presName="posSpace" presStyleCnt="0"/>
      <dgm:spPr/>
    </dgm:pt>
    <dgm:pt modelId="{E2FE15F6-98FA-4321-ADF0-B5311AB3DF7D}" type="pres">
      <dgm:prSet presAssocID="{C5A484C0-669F-4E33-BBC2-B6A44946B53A}" presName="vertFlow" presStyleCnt="0"/>
      <dgm:spPr/>
    </dgm:pt>
    <dgm:pt modelId="{60168089-5803-4591-B663-DC89E1C68A64}" type="pres">
      <dgm:prSet presAssocID="{C5A484C0-669F-4E33-BBC2-B6A44946B53A}" presName="topSpace" presStyleCnt="0"/>
      <dgm:spPr/>
    </dgm:pt>
    <dgm:pt modelId="{2A673E5E-D3EC-4848-90BB-EF8BB8FD82FD}" type="pres">
      <dgm:prSet presAssocID="{C5A484C0-669F-4E33-BBC2-B6A44946B53A}" presName="firstComp" presStyleCnt="0"/>
      <dgm:spPr/>
    </dgm:pt>
    <dgm:pt modelId="{89F0DC7A-61B5-4D52-A097-6A11C1EB3875}" type="pres">
      <dgm:prSet presAssocID="{C5A484C0-669F-4E33-BBC2-B6A44946B53A}" presName="firstChild" presStyleLbl="bgAccFollowNode1" presStyleIdx="0" presStyleCnt="1"/>
      <dgm:spPr>
        <a:xfrm>
          <a:off x="888160" y="625549"/>
          <a:ext cx="1664132" cy="1109976"/>
        </a:xfrm>
        <a:prstGeom prst="rect">
          <a:avLst/>
        </a:prstGeom>
      </dgm:spPr>
    </dgm:pt>
    <dgm:pt modelId="{B2D76E8D-81ED-43F4-AA57-70491F53766F}" type="pres">
      <dgm:prSet presAssocID="{C5A484C0-669F-4E33-BBC2-B6A44946B53A}" presName="firstChildTx" presStyleLbl="bgAccFollowNode1" presStyleIdx="0" presStyleCnt="1">
        <dgm:presLayoutVars>
          <dgm:bulletEnabled val="1"/>
        </dgm:presLayoutVars>
      </dgm:prSet>
      <dgm:spPr/>
    </dgm:pt>
    <dgm:pt modelId="{D200EFDE-2818-41FF-946A-77B1F991EFF2}" type="pres">
      <dgm:prSet presAssocID="{C5A484C0-669F-4E33-BBC2-B6A44946B53A}" presName="negSpace" presStyleCnt="0"/>
      <dgm:spPr/>
    </dgm:pt>
    <dgm:pt modelId="{FF1179D9-02DA-4AE9-AF88-CF4BCF12B946}" type="pres">
      <dgm:prSet presAssocID="{C5A484C0-669F-4E33-BBC2-B6A44946B53A}" presName="circle" presStyleLbl="node1" presStyleIdx="0" presStyleCnt="1"/>
      <dgm:spPr/>
    </dgm:pt>
  </dgm:ptLst>
  <dgm:cxnLst>
    <dgm:cxn modelId="{0A5D8825-7FA9-4F98-B789-ED2B73D603B3}" type="presOf" srcId="{C5A484C0-669F-4E33-BBC2-B6A44946B53A}" destId="{FF1179D9-02DA-4AE9-AF88-CF4BCF12B946}" srcOrd="0" destOrd="0" presId="urn:microsoft.com/office/officeart/2005/8/layout/hList9"/>
    <dgm:cxn modelId="{A314A136-EC8D-44B4-AE2C-820260D5ED62}" srcId="{84C77A4A-F5EC-47B3-89E1-F3DC935D4951}" destId="{C5A484C0-669F-4E33-BBC2-B6A44946B53A}" srcOrd="0" destOrd="0" parTransId="{6C4E8932-D57C-42E4-AC86-0ED0576D33A2}" sibTransId="{946876D1-D89F-41F3-9153-E9092AA23B9E}"/>
    <dgm:cxn modelId="{73D3C94A-80EC-4760-8AFD-F581A1DF2477}" type="presOf" srcId="{116B980A-2394-4FB3-A60F-30C84DB3B09B}" destId="{B2D76E8D-81ED-43F4-AA57-70491F53766F}" srcOrd="1" destOrd="0" presId="urn:microsoft.com/office/officeart/2005/8/layout/hList9"/>
    <dgm:cxn modelId="{5B5B15D4-C27B-4BFF-BA1F-C03625BE0A00}" srcId="{C5A484C0-669F-4E33-BBC2-B6A44946B53A}" destId="{116B980A-2394-4FB3-A60F-30C84DB3B09B}" srcOrd="0" destOrd="0" parTransId="{98F7BD23-A5F6-4924-8002-F0335A9D5CE9}" sibTransId="{02C7340F-EBAA-4604-8CEF-5A5F8CC1622E}"/>
    <dgm:cxn modelId="{D79CF4DE-7F44-408D-AA3C-057A6172582F}" type="presOf" srcId="{116B980A-2394-4FB3-A60F-30C84DB3B09B}" destId="{89F0DC7A-61B5-4D52-A097-6A11C1EB3875}" srcOrd="0" destOrd="0" presId="urn:microsoft.com/office/officeart/2005/8/layout/hList9"/>
    <dgm:cxn modelId="{32B20EE7-5051-48A6-9CD4-83E76B27430B}" type="presOf" srcId="{84C77A4A-F5EC-47B3-89E1-F3DC935D4951}" destId="{D2A38094-F097-43DF-90EA-A940FAB35CBE}" srcOrd="0" destOrd="0" presId="urn:microsoft.com/office/officeart/2005/8/layout/hList9"/>
    <dgm:cxn modelId="{70267874-8F2C-4625-B9AF-C149D0C2111F}" type="presParOf" srcId="{D2A38094-F097-43DF-90EA-A940FAB35CBE}" destId="{52FF86CF-64D6-43E7-9A9E-3555213B083E}" srcOrd="0" destOrd="0" presId="urn:microsoft.com/office/officeart/2005/8/layout/hList9"/>
    <dgm:cxn modelId="{8F4B5D02-4AD8-45EE-BB8A-3418820FF513}" type="presParOf" srcId="{D2A38094-F097-43DF-90EA-A940FAB35CBE}" destId="{E2FE15F6-98FA-4321-ADF0-B5311AB3DF7D}" srcOrd="1" destOrd="0" presId="urn:microsoft.com/office/officeart/2005/8/layout/hList9"/>
    <dgm:cxn modelId="{3E91BDAC-3D0C-41E7-A5B9-408DB4C460BF}" type="presParOf" srcId="{E2FE15F6-98FA-4321-ADF0-B5311AB3DF7D}" destId="{60168089-5803-4591-B663-DC89E1C68A64}" srcOrd="0" destOrd="0" presId="urn:microsoft.com/office/officeart/2005/8/layout/hList9"/>
    <dgm:cxn modelId="{58700C84-7BED-430E-8513-64E6B58B5DBE}" type="presParOf" srcId="{E2FE15F6-98FA-4321-ADF0-B5311AB3DF7D}" destId="{2A673E5E-D3EC-4848-90BB-EF8BB8FD82FD}" srcOrd="1" destOrd="0" presId="urn:microsoft.com/office/officeart/2005/8/layout/hList9"/>
    <dgm:cxn modelId="{A5103D77-A765-4C36-A8EF-DE56C03CE53B}" type="presParOf" srcId="{2A673E5E-D3EC-4848-90BB-EF8BB8FD82FD}" destId="{89F0DC7A-61B5-4D52-A097-6A11C1EB3875}" srcOrd="0" destOrd="0" presId="urn:microsoft.com/office/officeart/2005/8/layout/hList9"/>
    <dgm:cxn modelId="{B2E6FB1C-1C7B-4B33-B400-B6BBA14E5700}" type="presParOf" srcId="{2A673E5E-D3EC-4848-90BB-EF8BB8FD82FD}" destId="{B2D76E8D-81ED-43F4-AA57-70491F53766F}" srcOrd="1" destOrd="0" presId="urn:microsoft.com/office/officeart/2005/8/layout/hList9"/>
    <dgm:cxn modelId="{C93B0199-B85C-4C11-B22F-61A4FB5CD5BF}" type="presParOf" srcId="{D2A38094-F097-43DF-90EA-A940FAB35CBE}" destId="{D200EFDE-2818-41FF-946A-77B1F991EFF2}" srcOrd="2" destOrd="0" presId="urn:microsoft.com/office/officeart/2005/8/layout/hList9"/>
    <dgm:cxn modelId="{7742EE39-002F-4190-B61C-AEA673F929E7}" type="presParOf" srcId="{D2A38094-F097-43DF-90EA-A940FAB35CBE}" destId="{FF1179D9-02DA-4AE9-AF88-CF4BCF12B946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68B371-2815-4661-9209-F8A29814ADCC}">
      <dsp:nvSpPr>
        <dsp:cNvPr id="0" name=""/>
        <dsp:cNvSpPr/>
      </dsp:nvSpPr>
      <dsp:spPr>
        <a:xfrm>
          <a:off x="0" y="5877699"/>
          <a:ext cx="22908643" cy="0"/>
        </a:xfrm>
        <a:prstGeom prst="line">
          <a:avLst/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15875" cap="rnd" cmpd="sng" algn="ctr">
          <a:solidFill>
            <a:srgbClr val="F67534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5503B6E-C1DB-44F5-ABB8-38EF445ED1E8}">
      <dsp:nvSpPr>
        <dsp:cNvPr id="0" name=""/>
        <dsp:cNvSpPr/>
      </dsp:nvSpPr>
      <dsp:spPr>
        <a:xfrm>
          <a:off x="468911" y="3765514"/>
          <a:ext cx="6713306" cy="1272409"/>
        </a:xfrm>
        <a:prstGeom prst="rect">
          <a:avLst/>
        </a:prstGeom>
        <a:solidFill>
          <a:srgbClr val="9BAF68">
            <a:hueOff val="0"/>
            <a:satOff val="0"/>
            <a:lumOff val="0"/>
            <a:alphaOff val="0"/>
          </a:srgbClr>
        </a:solidFill>
        <a:ln w="15875" cap="rnd" cmpd="sng" algn="ctr">
          <a:solidFill>
            <a:srgbClr val="9BAF68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2560" tIns="162560" rIns="162560" bIns="16256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US" sz="3200" b="1" kern="1200" dirty="0">
              <a:solidFill>
                <a:sysClr val="window" lastClr="FFFFFF"/>
              </a:solidFill>
              <a:latin typeface="Tahoma"/>
              <a:ea typeface="+mn-ea"/>
              <a:cs typeface="+mn-cs"/>
            </a:rPr>
            <a:t>June 2022</a:t>
          </a:r>
        </a:p>
      </dsp:txBody>
      <dsp:txXfrm>
        <a:off x="468911" y="3765514"/>
        <a:ext cx="6713306" cy="1272409"/>
      </dsp:txXfrm>
    </dsp:sp>
    <dsp:sp modelId="{04897CD2-CF6F-4A55-8E79-1E7393B07B06}">
      <dsp:nvSpPr>
        <dsp:cNvPr id="0" name=""/>
        <dsp:cNvSpPr/>
      </dsp:nvSpPr>
      <dsp:spPr>
        <a:xfrm>
          <a:off x="257811" y="1280890"/>
          <a:ext cx="7154169" cy="2458898"/>
        </a:xfrm>
        <a:prstGeom prst="rect">
          <a:avLst/>
        </a:prstGeom>
        <a:solidFill>
          <a:srgbClr val="9BAF68">
            <a:tint val="40000"/>
            <a:alpha val="90000"/>
            <a:hueOff val="0"/>
            <a:satOff val="0"/>
            <a:lumOff val="0"/>
            <a:alphaOff val="0"/>
          </a:srgbClr>
        </a:solidFill>
        <a:ln w="15875" cap="rnd" cmpd="sng" algn="ctr">
          <a:solidFill>
            <a:srgbClr val="9BAF68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0" tIns="304800" rIns="304800" bIns="30480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i="1" kern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ea typeface="+mn-ea"/>
              <a:cs typeface="+mn-cs"/>
            </a:rPr>
            <a:t>City Council adopted the two-year budget, FY 2022-23 &amp; FY 2023-24, on June 28, 2022</a:t>
          </a:r>
        </a:p>
      </dsp:txBody>
      <dsp:txXfrm>
        <a:off x="257811" y="1280890"/>
        <a:ext cx="7154169" cy="2458898"/>
      </dsp:txXfrm>
    </dsp:sp>
    <dsp:sp modelId="{73ACB8E4-FFC1-49E5-BB46-1EBD63F3BF67}">
      <dsp:nvSpPr>
        <dsp:cNvPr id="0" name=""/>
        <dsp:cNvSpPr/>
      </dsp:nvSpPr>
      <dsp:spPr>
        <a:xfrm>
          <a:off x="3825564" y="5160494"/>
          <a:ext cx="0" cy="742239"/>
        </a:xfrm>
        <a:prstGeom prst="line">
          <a:avLst/>
        </a:prstGeom>
        <a:noFill/>
        <a:ln w="9525" cap="rnd" cmpd="sng" algn="ctr">
          <a:solidFill>
            <a:srgbClr val="9BAF68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BCB6B30-5D46-4B19-B9DE-C0B7FB057712}">
      <dsp:nvSpPr>
        <dsp:cNvPr id="0" name=""/>
        <dsp:cNvSpPr/>
      </dsp:nvSpPr>
      <dsp:spPr>
        <a:xfrm>
          <a:off x="4085515" y="6868536"/>
          <a:ext cx="6713306" cy="1154826"/>
        </a:xfrm>
        <a:prstGeom prst="rect">
          <a:avLst/>
        </a:prstGeom>
        <a:solidFill>
          <a:srgbClr val="68B9A6">
            <a:hueOff val="0"/>
            <a:satOff val="0"/>
            <a:lumOff val="0"/>
            <a:alphaOff val="0"/>
          </a:srgbClr>
        </a:solidFill>
        <a:ln w="15875" cap="rnd" cmpd="sng" algn="ctr">
          <a:solidFill>
            <a:srgbClr val="68B9A6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2560" tIns="162560" rIns="162560" bIns="16256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US" sz="3200" b="1" kern="1200" dirty="0">
              <a:solidFill>
                <a:sysClr val="window" lastClr="FFFFFF"/>
              </a:solidFill>
              <a:latin typeface="Tahoma"/>
              <a:ea typeface="+mn-ea"/>
              <a:cs typeface="+mn-cs"/>
            </a:rPr>
            <a:t>December 2022</a:t>
          </a:r>
        </a:p>
      </dsp:txBody>
      <dsp:txXfrm>
        <a:off x="4085515" y="6868536"/>
        <a:ext cx="6713306" cy="1154826"/>
      </dsp:txXfrm>
    </dsp:sp>
    <dsp:sp modelId="{95B1E40E-26D9-44C8-A99F-14EA44505DF3}">
      <dsp:nvSpPr>
        <dsp:cNvPr id="0" name=""/>
        <dsp:cNvSpPr/>
      </dsp:nvSpPr>
      <dsp:spPr>
        <a:xfrm>
          <a:off x="3924799" y="8062843"/>
          <a:ext cx="7008288" cy="3197762"/>
        </a:xfrm>
        <a:prstGeom prst="rect">
          <a:avLst/>
        </a:prstGeom>
        <a:solidFill>
          <a:srgbClr val="68B9A6">
            <a:tint val="40000"/>
            <a:alpha val="90000"/>
            <a:hueOff val="0"/>
            <a:satOff val="0"/>
            <a:lumOff val="0"/>
            <a:alphaOff val="0"/>
          </a:srgbClr>
        </a:solidFill>
        <a:ln w="15875" cap="rnd" cmpd="sng" algn="ctr">
          <a:solidFill>
            <a:srgbClr val="68B9A6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0" tIns="304800" rIns="304800" bIns="30480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i="1" kern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ea typeface="+mn-ea"/>
              <a:cs typeface="+mn-cs"/>
            </a:rPr>
            <a:t>Based on the positive economic conditions of the first 6 months, especially for Measure G, staff revised the revenue projection and presented to the Finance Committee on December 7, 2022</a:t>
          </a:r>
        </a:p>
      </dsp:txBody>
      <dsp:txXfrm>
        <a:off x="3924799" y="8062843"/>
        <a:ext cx="7008288" cy="3197762"/>
      </dsp:txXfrm>
    </dsp:sp>
    <dsp:sp modelId="{BBBD3B06-9C30-48DB-A77E-5A358B1C6E78}">
      <dsp:nvSpPr>
        <dsp:cNvPr id="0" name=""/>
        <dsp:cNvSpPr/>
      </dsp:nvSpPr>
      <dsp:spPr>
        <a:xfrm>
          <a:off x="7442168" y="5992362"/>
          <a:ext cx="0" cy="673649"/>
        </a:xfrm>
        <a:prstGeom prst="line">
          <a:avLst/>
        </a:prstGeom>
        <a:noFill/>
        <a:ln w="9525" cap="rnd" cmpd="sng" algn="ctr">
          <a:solidFill>
            <a:srgbClr val="68B9A6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E89438A-B301-4219-9492-D30967496E8F}">
      <dsp:nvSpPr>
        <dsp:cNvPr id="0" name=""/>
        <dsp:cNvSpPr/>
      </dsp:nvSpPr>
      <dsp:spPr>
        <a:xfrm rot="2700000">
          <a:off x="3743089" y="5876443"/>
          <a:ext cx="164950" cy="164950"/>
        </a:xfrm>
        <a:prstGeom prst="ellipse">
          <a:avLst/>
        </a:prstGeom>
        <a:solidFill>
          <a:srgbClr val="9BAF68">
            <a:hueOff val="0"/>
            <a:satOff val="0"/>
            <a:lumOff val="0"/>
            <a:alphaOff val="0"/>
          </a:srgbClr>
        </a:solidFill>
        <a:ln w="15875" cap="rnd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574381E-6C24-436D-B265-4BCFEFA46591}">
      <dsp:nvSpPr>
        <dsp:cNvPr id="0" name=""/>
        <dsp:cNvSpPr/>
      </dsp:nvSpPr>
      <dsp:spPr>
        <a:xfrm rot="2700000">
          <a:off x="7367315" y="5842894"/>
          <a:ext cx="149707" cy="149707"/>
        </a:xfrm>
        <a:prstGeom prst="ellipse">
          <a:avLst/>
        </a:prstGeom>
        <a:solidFill>
          <a:srgbClr val="68B9A6">
            <a:hueOff val="0"/>
            <a:satOff val="0"/>
            <a:lumOff val="0"/>
            <a:alphaOff val="0"/>
          </a:srgbClr>
        </a:solidFill>
        <a:ln w="15875" cap="rnd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8F6D506-033B-4CA4-9572-41E373A6B43C}">
      <dsp:nvSpPr>
        <dsp:cNvPr id="0" name=""/>
        <dsp:cNvSpPr/>
      </dsp:nvSpPr>
      <dsp:spPr>
        <a:xfrm>
          <a:off x="8097668" y="3753992"/>
          <a:ext cx="6713306" cy="1191010"/>
        </a:xfrm>
        <a:prstGeom prst="rect">
          <a:avLst/>
        </a:prstGeom>
        <a:solidFill>
          <a:srgbClr val="50B1D4">
            <a:hueOff val="0"/>
            <a:satOff val="0"/>
            <a:lumOff val="0"/>
            <a:alphaOff val="0"/>
          </a:srgbClr>
        </a:solidFill>
        <a:ln w="15875" cap="rnd" cmpd="sng" algn="ctr">
          <a:solidFill>
            <a:srgbClr val="50B1D4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2560" tIns="162560" rIns="162560" bIns="16256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US" sz="3200" b="1" kern="1200" dirty="0">
              <a:solidFill>
                <a:sysClr val="window" lastClr="FFFFFF"/>
              </a:solidFill>
              <a:latin typeface="Tahoma"/>
              <a:ea typeface="+mn-ea"/>
              <a:cs typeface="+mn-cs"/>
            </a:rPr>
            <a:t>January-March 2023</a:t>
          </a:r>
        </a:p>
      </dsp:txBody>
      <dsp:txXfrm>
        <a:off x="8097668" y="3753992"/>
        <a:ext cx="6713306" cy="1191010"/>
      </dsp:txXfrm>
    </dsp:sp>
    <dsp:sp modelId="{FE14A9FC-66E7-4679-B63E-054F98E59204}">
      <dsp:nvSpPr>
        <dsp:cNvPr id="0" name=""/>
        <dsp:cNvSpPr/>
      </dsp:nvSpPr>
      <dsp:spPr>
        <a:xfrm>
          <a:off x="7950143" y="127595"/>
          <a:ext cx="7008356" cy="3641896"/>
        </a:xfrm>
        <a:prstGeom prst="rect">
          <a:avLst/>
        </a:prstGeom>
        <a:solidFill>
          <a:srgbClr val="50B1D4">
            <a:tint val="40000"/>
            <a:alpha val="90000"/>
            <a:hueOff val="0"/>
            <a:satOff val="0"/>
            <a:lumOff val="0"/>
            <a:alphaOff val="0"/>
          </a:srgbClr>
        </a:solidFill>
        <a:ln w="15875" cap="rnd" cmpd="sng" algn="ctr">
          <a:solidFill>
            <a:srgbClr val="50B1D4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0" tIns="304800" rIns="304800" bIns="30480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b="0" i="1" kern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ea typeface="+mn-ea"/>
              <a:cs typeface="+mn-cs"/>
            </a:rPr>
            <a:t>Staff updated FY 2023-24 revenue amounts to reflect the positive economic projections. Finance also meet with departments to review &amp; evaluate their originally adopted budget and completed revisions as necessary</a:t>
          </a:r>
        </a:p>
      </dsp:txBody>
      <dsp:txXfrm>
        <a:off x="7950143" y="127595"/>
        <a:ext cx="7008356" cy="3641896"/>
      </dsp:txXfrm>
    </dsp:sp>
    <dsp:sp modelId="{4702B22B-8EB6-4454-9F8E-9A963F32B8A1}">
      <dsp:nvSpPr>
        <dsp:cNvPr id="0" name=""/>
        <dsp:cNvSpPr/>
      </dsp:nvSpPr>
      <dsp:spPr>
        <a:xfrm>
          <a:off x="11454321" y="5118882"/>
          <a:ext cx="0" cy="694755"/>
        </a:xfrm>
        <a:prstGeom prst="line">
          <a:avLst/>
        </a:prstGeom>
        <a:noFill/>
        <a:ln w="9525" cap="rnd" cmpd="sng" algn="ctr">
          <a:solidFill>
            <a:srgbClr val="50B1D4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7F04B95-81DC-4C70-990B-FEE82F4C63E7}">
      <dsp:nvSpPr>
        <dsp:cNvPr id="0" name=""/>
        <dsp:cNvSpPr/>
      </dsp:nvSpPr>
      <dsp:spPr>
        <a:xfrm>
          <a:off x="11912046" y="6832389"/>
          <a:ext cx="6713306" cy="1148549"/>
        </a:xfrm>
        <a:prstGeom prst="rect">
          <a:avLst/>
        </a:prstGeom>
        <a:solidFill>
          <a:srgbClr val="EAAC35">
            <a:hueOff val="0"/>
            <a:satOff val="0"/>
            <a:lumOff val="0"/>
            <a:alphaOff val="0"/>
          </a:srgbClr>
        </a:solidFill>
        <a:ln w="15875" cap="rnd" cmpd="sng" algn="ctr">
          <a:solidFill>
            <a:srgbClr val="EAAC35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2560" tIns="162560" rIns="162560" bIns="16256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US" sz="3200" b="1" kern="1200" dirty="0">
              <a:solidFill>
                <a:sysClr val="window" lastClr="FFFFFF"/>
              </a:solidFill>
              <a:latin typeface="Tahoma"/>
              <a:ea typeface="+mn-ea"/>
              <a:cs typeface="+mn-cs"/>
            </a:rPr>
            <a:t>March 2023</a:t>
          </a:r>
        </a:p>
      </dsp:txBody>
      <dsp:txXfrm>
        <a:off x="11912046" y="6832389"/>
        <a:ext cx="6713306" cy="1148549"/>
      </dsp:txXfrm>
    </dsp:sp>
    <dsp:sp modelId="{725F2AEF-0925-4411-A89A-5976D96BC3B1}">
      <dsp:nvSpPr>
        <dsp:cNvPr id="0" name=""/>
        <dsp:cNvSpPr/>
      </dsp:nvSpPr>
      <dsp:spPr>
        <a:xfrm>
          <a:off x="11632068" y="8006729"/>
          <a:ext cx="7166387" cy="2297270"/>
        </a:xfrm>
        <a:prstGeom prst="rect">
          <a:avLst/>
        </a:prstGeom>
        <a:solidFill>
          <a:srgbClr val="EAAC35">
            <a:tint val="40000"/>
            <a:alpha val="90000"/>
            <a:hueOff val="0"/>
            <a:satOff val="0"/>
            <a:lumOff val="0"/>
            <a:alphaOff val="0"/>
          </a:srgbClr>
        </a:solidFill>
        <a:ln w="15875" cap="rnd" cmpd="sng" algn="ctr">
          <a:solidFill>
            <a:srgbClr val="EAAC35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0" tIns="304800" rIns="304800" bIns="30480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i="1" kern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ea typeface="+mn-ea"/>
              <a:cs typeface="+mn-cs"/>
            </a:rPr>
            <a:t>Staff presented the Proposed Amended Budget for Fiscal Year 2023-2024 to the Finance Committee on March 28, 2023 for feedback and recommendations </a:t>
          </a:r>
        </a:p>
      </dsp:txBody>
      <dsp:txXfrm>
        <a:off x="11632068" y="8006729"/>
        <a:ext cx="7166387" cy="2297270"/>
      </dsp:txXfrm>
    </dsp:sp>
    <dsp:sp modelId="{3F1F843F-8CAA-4ECF-B5A2-211D6C43D3C6}">
      <dsp:nvSpPr>
        <dsp:cNvPr id="0" name=""/>
        <dsp:cNvSpPr/>
      </dsp:nvSpPr>
      <dsp:spPr>
        <a:xfrm>
          <a:off x="15268700" y="5954907"/>
          <a:ext cx="0" cy="669987"/>
        </a:xfrm>
        <a:prstGeom prst="line">
          <a:avLst/>
        </a:prstGeom>
        <a:noFill/>
        <a:ln w="9525" cap="rnd" cmpd="sng" algn="ctr">
          <a:solidFill>
            <a:srgbClr val="EAAC35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2E81385-B138-4A59-9452-A3C9AC4F2012}">
      <dsp:nvSpPr>
        <dsp:cNvPr id="0" name=""/>
        <dsp:cNvSpPr/>
      </dsp:nvSpPr>
      <dsp:spPr>
        <a:xfrm rot="2700000">
          <a:off x="11377122" y="5800500"/>
          <a:ext cx="154398" cy="154398"/>
        </a:xfrm>
        <a:prstGeom prst="ellipse">
          <a:avLst/>
        </a:prstGeom>
        <a:solidFill>
          <a:srgbClr val="50B1D4">
            <a:hueOff val="0"/>
            <a:satOff val="0"/>
            <a:lumOff val="0"/>
            <a:alphaOff val="0"/>
          </a:srgbClr>
        </a:solidFill>
        <a:ln w="15875" cap="rnd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3B98CC0-1029-46A6-8053-0933F88F7705}">
      <dsp:nvSpPr>
        <dsp:cNvPr id="0" name=""/>
        <dsp:cNvSpPr/>
      </dsp:nvSpPr>
      <dsp:spPr>
        <a:xfrm rot="2700000">
          <a:off x="15194253" y="5804015"/>
          <a:ext cx="148893" cy="148893"/>
        </a:xfrm>
        <a:prstGeom prst="ellipse">
          <a:avLst/>
        </a:prstGeom>
        <a:solidFill>
          <a:srgbClr val="EAAC35">
            <a:hueOff val="0"/>
            <a:satOff val="0"/>
            <a:lumOff val="0"/>
            <a:alphaOff val="0"/>
          </a:srgbClr>
        </a:solidFill>
        <a:ln w="15875" cap="rnd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82AC60F-2669-4160-9FB1-1BB94B8CF5A4}">
      <dsp:nvSpPr>
        <dsp:cNvPr id="0" name=""/>
        <dsp:cNvSpPr/>
      </dsp:nvSpPr>
      <dsp:spPr>
        <a:xfrm>
          <a:off x="15478503" y="3820941"/>
          <a:ext cx="6713306" cy="1097173"/>
        </a:xfrm>
        <a:prstGeom prst="rect">
          <a:avLst/>
        </a:prstGeom>
        <a:solidFill>
          <a:srgbClr val="9BAF68">
            <a:hueOff val="0"/>
            <a:satOff val="0"/>
            <a:lumOff val="0"/>
            <a:alphaOff val="0"/>
          </a:srgbClr>
        </a:solidFill>
        <a:ln w="15875" cap="rnd" cmpd="sng" algn="ctr">
          <a:solidFill>
            <a:srgbClr val="9BAF68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2560" tIns="162560" rIns="162560" bIns="16256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US" sz="3200" b="1" kern="1200" dirty="0">
              <a:solidFill>
                <a:sysClr val="window" lastClr="FFFFFF"/>
              </a:solidFill>
              <a:latin typeface="Tahoma"/>
              <a:ea typeface="+mn-ea"/>
              <a:cs typeface="+mn-cs"/>
            </a:rPr>
            <a:t>May 2023</a:t>
          </a:r>
        </a:p>
      </dsp:txBody>
      <dsp:txXfrm>
        <a:off x="15478503" y="3820941"/>
        <a:ext cx="6713306" cy="1097173"/>
      </dsp:txXfrm>
    </dsp:sp>
    <dsp:sp modelId="{94320F86-4EAF-4076-9CAD-C4EDA1F0DA2E}">
      <dsp:nvSpPr>
        <dsp:cNvPr id="0" name=""/>
        <dsp:cNvSpPr/>
      </dsp:nvSpPr>
      <dsp:spPr>
        <a:xfrm>
          <a:off x="15243873" y="1879866"/>
          <a:ext cx="7123489" cy="1909774"/>
        </a:xfrm>
        <a:prstGeom prst="rect">
          <a:avLst/>
        </a:prstGeom>
        <a:solidFill>
          <a:srgbClr val="9BAF68">
            <a:tint val="40000"/>
            <a:alpha val="90000"/>
            <a:hueOff val="0"/>
            <a:satOff val="0"/>
            <a:lumOff val="0"/>
            <a:alphaOff val="0"/>
          </a:srgbClr>
        </a:solidFill>
        <a:ln w="15875" cap="rnd" cmpd="sng" algn="ctr">
          <a:solidFill>
            <a:srgbClr val="9BAF68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0" tIns="304800" rIns="304800" bIns="30480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i="1" kern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ea typeface="+mn-ea"/>
              <a:cs typeface="+mn-cs"/>
            </a:rPr>
            <a:t>Staff presents the Proposed Amended Budget for Fiscal Year 2023-2024 to City Council for review and feedback</a:t>
          </a:r>
          <a:endParaRPr lang="en-US" sz="32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rbel" panose="020B0503020204020204"/>
            <a:ea typeface="+mn-ea"/>
            <a:cs typeface="+mn-cs"/>
          </a:endParaRPr>
        </a:p>
      </dsp:txBody>
      <dsp:txXfrm>
        <a:off x="15243873" y="1879866"/>
        <a:ext cx="7123489" cy="1909774"/>
      </dsp:txXfrm>
    </dsp:sp>
    <dsp:sp modelId="{A1C1E23A-9E4A-4D4A-B2B8-C238116F4F15}">
      <dsp:nvSpPr>
        <dsp:cNvPr id="0" name=""/>
        <dsp:cNvSpPr/>
      </dsp:nvSpPr>
      <dsp:spPr>
        <a:xfrm>
          <a:off x="18835156" y="5166282"/>
          <a:ext cx="0" cy="640017"/>
        </a:xfrm>
        <a:prstGeom prst="line">
          <a:avLst/>
        </a:prstGeom>
        <a:noFill/>
        <a:ln w="9525" cap="rnd" cmpd="sng" algn="ctr">
          <a:solidFill>
            <a:srgbClr val="9BAF68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49AA6C8-2CD4-401E-81E6-B5A5DF49CB92}">
      <dsp:nvSpPr>
        <dsp:cNvPr id="0" name=""/>
        <dsp:cNvSpPr/>
      </dsp:nvSpPr>
      <dsp:spPr>
        <a:xfrm rot="2700000">
          <a:off x="18764039" y="5826613"/>
          <a:ext cx="142233" cy="142233"/>
        </a:xfrm>
        <a:prstGeom prst="rect">
          <a:avLst/>
        </a:prstGeom>
        <a:solidFill>
          <a:srgbClr val="9BAF68">
            <a:hueOff val="0"/>
            <a:satOff val="0"/>
            <a:lumOff val="0"/>
            <a:alphaOff val="0"/>
          </a:srgbClr>
        </a:solidFill>
        <a:ln w="6350" cap="rnd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9F0DC7A-61B5-4D52-A097-6A11C1EB3875}">
      <dsp:nvSpPr>
        <dsp:cNvPr id="0" name=""/>
        <dsp:cNvSpPr/>
      </dsp:nvSpPr>
      <dsp:spPr>
        <a:xfrm>
          <a:off x="1619023" y="647847"/>
          <a:ext cx="2426294" cy="1618338"/>
        </a:xfrm>
        <a:prstGeom prst="rect">
          <a:avLst/>
        </a:prstGeom>
        <a:solidFill>
          <a:schemeClr val="accent3">
            <a:alpha val="90000"/>
            <a:tint val="55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142240" rIns="142240" bIns="14224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Century Gothic" panose="020B0502020202020204"/>
              <a:ea typeface="+mn-ea"/>
              <a:cs typeface="+mn-cs"/>
            </a:rPr>
            <a:t>Increase compared to FY2024 original adopted budget</a:t>
          </a:r>
        </a:p>
      </dsp:txBody>
      <dsp:txXfrm>
        <a:off x="2007230" y="647847"/>
        <a:ext cx="2038087" cy="1618338"/>
      </dsp:txXfrm>
    </dsp:sp>
    <dsp:sp modelId="{FF1179D9-02DA-4AE9-AF88-CF4BCF12B946}">
      <dsp:nvSpPr>
        <dsp:cNvPr id="0" name=""/>
        <dsp:cNvSpPr/>
      </dsp:nvSpPr>
      <dsp:spPr>
        <a:xfrm>
          <a:off x="324999" y="835"/>
          <a:ext cx="1617529" cy="1617529"/>
        </a:xfrm>
        <a:prstGeom prst="ellipse">
          <a:avLst/>
        </a:prstGeom>
        <a:gradFill rotWithShape="0">
          <a:gsLst>
            <a:gs pos="0">
              <a:schemeClr val="accent3">
                <a:shade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shade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shade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/>
              <a:ea typeface="+mn-ea"/>
              <a:cs typeface="+mn-cs"/>
            </a:rPr>
            <a:t>+11%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/>
              <a:ea typeface="+mn-ea"/>
              <a:cs typeface="+mn-cs"/>
            </a:rPr>
            <a:t>+$2.6M</a:t>
          </a:r>
        </a:p>
      </dsp:txBody>
      <dsp:txXfrm>
        <a:off x="561881" y="237717"/>
        <a:ext cx="1143765" cy="1143765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9F0DC7A-61B5-4D52-A097-6A11C1EB3875}">
      <dsp:nvSpPr>
        <dsp:cNvPr id="0" name=""/>
        <dsp:cNvSpPr/>
      </dsp:nvSpPr>
      <dsp:spPr>
        <a:xfrm>
          <a:off x="1619023" y="647847"/>
          <a:ext cx="2426294" cy="1618338"/>
        </a:xfrm>
        <a:prstGeom prst="rect">
          <a:avLst/>
        </a:prstGeom>
        <a:solidFill>
          <a:schemeClr val="accent3">
            <a:alpha val="90000"/>
            <a:tint val="55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142240" rIns="142240" bIns="14224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Century Gothic" panose="020B0502020202020204"/>
              <a:ea typeface="+mn-ea"/>
              <a:cs typeface="+mn-cs"/>
            </a:rPr>
            <a:t>Increase compared to FY2024 original adopted budget</a:t>
          </a:r>
        </a:p>
      </dsp:txBody>
      <dsp:txXfrm>
        <a:off x="2007230" y="647847"/>
        <a:ext cx="2038087" cy="1618338"/>
      </dsp:txXfrm>
    </dsp:sp>
    <dsp:sp modelId="{FF1179D9-02DA-4AE9-AF88-CF4BCF12B946}">
      <dsp:nvSpPr>
        <dsp:cNvPr id="0" name=""/>
        <dsp:cNvSpPr/>
      </dsp:nvSpPr>
      <dsp:spPr>
        <a:xfrm>
          <a:off x="324999" y="835"/>
          <a:ext cx="1617529" cy="1617529"/>
        </a:xfrm>
        <a:prstGeom prst="ellipse">
          <a:avLst/>
        </a:prstGeom>
        <a:gradFill rotWithShape="0">
          <a:gsLst>
            <a:gs pos="0">
              <a:schemeClr val="accent3">
                <a:shade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shade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shade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/>
              <a:ea typeface="+mn-ea"/>
              <a:cs typeface="+mn-cs"/>
            </a:rPr>
            <a:t>+0.6%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/>
              <a:ea typeface="+mn-ea"/>
              <a:cs typeface="+mn-cs"/>
            </a:rPr>
            <a:t>+$300K</a:t>
          </a:r>
        </a:p>
      </dsp:txBody>
      <dsp:txXfrm>
        <a:off x="561881" y="237717"/>
        <a:ext cx="1143765" cy="1143765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9F0DC7A-61B5-4D52-A097-6A11C1EB3875}">
      <dsp:nvSpPr>
        <dsp:cNvPr id="0" name=""/>
        <dsp:cNvSpPr/>
      </dsp:nvSpPr>
      <dsp:spPr>
        <a:xfrm>
          <a:off x="1619023" y="647847"/>
          <a:ext cx="2426294" cy="1618338"/>
        </a:xfrm>
        <a:prstGeom prst="rect">
          <a:avLst/>
        </a:prstGeom>
        <a:solidFill>
          <a:schemeClr val="accent3">
            <a:alpha val="90000"/>
            <a:tint val="55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142240" rIns="142240" bIns="14224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Century Gothic" panose="020B0502020202020204"/>
              <a:ea typeface="+mn-ea"/>
              <a:cs typeface="+mn-cs"/>
            </a:rPr>
            <a:t>Increase compared to FY2024 original adopted budget</a:t>
          </a:r>
        </a:p>
      </dsp:txBody>
      <dsp:txXfrm>
        <a:off x="2007230" y="647847"/>
        <a:ext cx="2038087" cy="1618338"/>
      </dsp:txXfrm>
    </dsp:sp>
    <dsp:sp modelId="{FF1179D9-02DA-4AE9-AF88-CF4BCF12B946}">
      <dsp:nvSpPr>
        <dsp:cNvPr id="0" name=""/>
        <dsp:cNvSpPr/>
      </dsp:nvSpPr>
      <dsp:spPr>
        <a:xfrm>
          <a:off x="324999" y="835"/>
          <a:ext cx="1617529" cy="1617529"/>
        </a:xfrm>
        <a:prstGeom prst="ellipse">
          <a:avLst/>
        </a:prstGeom>
        <a:gradFill rotWithShape="0">
          <a:gsLst>
            <a:gs pos="0">
              <a:schemeClr val="accent3">
                <a:shade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shade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shade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/>
              <a:ea typeface="+mn-ea"/>
              <a:cs typeface="+mn-cs"/>
            </a:rPr>
            <a:t>+40%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/>
              <a:ea typeface="+mn-ea"/>
              <a:cs typeface="+mn-cs"/>
            </a:rPr>
            <a:t>+$83M</a:t>
          </a:r>
        </a:p>
      </dsp:txBody>
      <dsp:txXfrm>
        <a:off x="561881" y="237717"/>
        <a:ext cx="1143765" cy="1143765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9F0DC7A-61B5-4D52-A097-6A11C1EB3875}">
      <dsp:nvSpPr>
        <dsp:cNvPr id="0" name=""/>
        <dsp:cNvSpPr/>
      </dsp:nvSpPr>
      <dsp:spPr>
        <a:xfrm>
          <a:off x="1343666" y="647847"/>
          <a:ext cx="2977008" cy="1618338"/>
        </a:xfrm>
        <a:prstGeom prst="rect">
          <a:avLst/>
        </a:prstGeom>
        <a:solidFill>
          <a:schemeClr val="accent3">
            <a:alpha val="90000"/>
            <a:tint val="55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142240" rIns="142240" bIns="14224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Century Gothic" panose="020B0502020202020204"/>
              <a:ea typeface="+mn-ea"/>
              <a:cs typeface="+mn-cs"/>
            </a:rPr>
            <a:t>Increase compared to FY2024 original adopted budget</a:t>
          </a:r>
        </a:p>
      </dsp:txBody>
      <dsp:txXfrm>
        <a:off x="1819988" y="647847"/>
        <a:ext cx="2500686" cy="1618338"/>
      </dsp:txXfrm>
    </dsp:sp>
    <dsp:sp modelId="{FF1179D9-02DA-4AE9-AF88-CF4BCF12B946}">
      <dsp:nvSpPr>
        <dsp:cNvPr id="0" name=""/>
        <dsp:cNvSpPr/>
      </dsp:nvSpPr>
      <dsp:spPr>
        <a:xfrm>
          <a:off x="143315" y="0"/>
          <a:ext cx="1617529" cy="1617529"/>
        </a:xfrm>
        <a:prstGeom prst="ellipse">
          <a:avLst/>
        </a:prstGeom>
        <a:gradFill rotWithShape="0">
          <a:gsLst>
            <a:gs pos="0">
              <a:schemeClr val="accent3">
                <a:shade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shade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shade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/>
              <a:ea typeface="+mn-ea"/>
              <a:cs typeface="+mn-cs"/>
            </a:rPr>
            <a:t>+222%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/>
              <a:ea typeface="+mn-ea"/>
              <a:cs typeface="+mn-cs"/>
            </a:rPr>
            <a:t>+$35M</a:t>
          </a:r>
        </a:p>
      </dsp:txBody>
      <dsp:txXfrm>
        <a:off x="380197" y="236882"/>
        <a:ext cx="1143765" cy="114376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9F0DC7A-61B5-4D52-A097-6A11C1EB3875}">
      <dsp:nvSpPr>
        <dsp:cNvPr id="0" name=""/>
        <dsp:cNvSpPr/>
      </dsp:nvSpPr>
      <dsp:spPr>
        <a:xfrm>
          <a:off x="1619023" y="647847"/>
          <a:ext cx="2426294" cy="1618338"/>
        </a:xfrm>
        <a:prstGeom prst="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142240" rIns="142240" bIns="14224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Century Gothic" panose="020B0502020202020204"/>
              <a:ea typeface="+mn-ea"/>
              <a:cs typeface="+mn-cs"/>
            </a:rPr>
            <a:t>Increase compared to FY2024 original adopted budget</a:t>
          </a:r>
        </a:p>
      </dsp:txBody>
      <dsp:txXfrm>
        <a:off x="2007230" y="647847"/>
        <a:ext cx="2038087" cy="1618338"/>
      </dsp:txXfrm>
    </dsp:sp>
    <dsp:sp modelId="{FF1179D9-02DA-4AE9-AF88-CF4BCF12B946}">
      <dsp:nvSpPr>
        <dsp:cNvPr id="0" name=""/>
        <dsp:cNvSpPr/>
      </dsp:nvSpPr>
      <dsp:spPr>
        <a:xfrm>
          <a:off x="324999" y="835"/>
          <a:ext cx="1617529" cy="1617529"/>
        </a:xfrm>
        <a:prstGeom prst="ellipse">
          <a:avLst/>
        </a:prstGeom>
        <a:gradFill rotWithShape="0">
          <a:gsLst>
            <a:gs pos="0">
              <a:schemeClr val="accent6">
                <a:shade val="8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shade val="8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shade val="8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/>
              <a:ea typeface="+mn-ea"/>
              <a:cs typeface="+mn-cs"/>
            </a:rPr>
            <a:t>+5.7%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/>
              <a:ea typeface="+mn-ea"/>
              <a:cs typeface="+mn-cs"/>
            </a:rPr>
            <a:t>+$4.4M</a:t>
          </a:r>
        </a:p>
      </dsp:txBody>
      <dsp:txXfrm>
        <a:off x="561881" y="237717"/>
        <a:ext cx="1143765" cy="114376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9F0DC7A-61B5-4D52-A097-6A11C1EB3875}">
      <dsp:nvSpPr>
        <dsp:cNvPr id="0" name=""/>
        <dsp:cNvSpPr/>
      </dsp:nvSpPr>
      <dsp:spPr>
        <a:xfrm>
          <a:off x="1619023" y="647847"/>
          <a:ext cx="2426294" cy="1618338"/>
        </a:xfrm>
        <a:prstGeom prst="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142240" rIns="142240" bIns="14224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Century Gothic" panose="020B0502020202020204"/>
              <a:ea typeface="+mn-ea"/>
              <a:cs typeface="+mn-cs"/>
            </a:rPr>
            <a:t>Increase compared to FY2024 original adopted budget</a:t>
          </a:r>
        </a:p>
      </dsp:txBody>
      <dsp:txXfrm>
        <a:off x="2007230" y="647847"/>
        <a:ext cx="2038087" cy="1618338"/>
      </dsp:txXfrm>
    </dsp:sp>
    <dsp:sp modelId="{FF1179D9-02DA-4AE9-AF88-CF4BCF12B946}">
      <dsp:nvSpPr>
        <dsp:cNvPr id="0" name=""/>
        <dsp:cNvSpPr/>
      </dsp:nvSpPr>
      <dsp:spPr>
        <a:xfrm>
          <a:off x="324999" y="835"/>
          <a:ext cx="1617529" cy="1617529"/>
        </a:xfrm>
        <a:prstGeom prst="ellipse">
          <a:avLst/>
        </a:prstGeom>
        <a:gradFill rotWithShape="0">
          <a:gsLst>
            <a:gs pos="0">
              <a:schemeClr val="accent4">
                <a:shade val="8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shade val="8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shade val="8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/>
              <a:ea typeface="+mn-ea"/>
              <a:cs typeface="+mn-cs"/>
            </a:rPr>
            <a:t>+5.5%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/>
              <a:ea typeface="+mn-ea"/>
              <a:cs typeface="+mn-cs"/>
            </a:rPr>
            <a:t>+$4.3M</a:t>
          </a:r>
        </a:p>
      </dsp:txBody>
      <dsp:txXfrm>
        <a:off x="561881" y="237717"/>
        <a:ext cx="1143765" cy="114376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9F0DC7A-61B5-4D52-A097-6A11C1EB3875}">
      <dsp:nvSpPr>
        <dsp:cNvPr id="0" name=""/>
        <dsp:cNvSpPr/>
      </dsp:nvSpPr>
      <dsp:spPr>
        <a:xfrm>
          <a:off x="1619023" y="647847"/>
          <a:ext cx="2426294" cy="1618338"/>
        </a:xfrm>
        <a:prstGeom prst="rect">
          <a:avLst/>
        </a:prstGeom>
        <a:solidFill>
          <a:schemeClr val="accent3">
            <a:alpha val="90000"/>
            <a:tint val="55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142240" rIns="142240" bIns="14224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Century Gothic" panose="020B0502020202020204"/>
              <a:ea typeface="+mn-ea"/>
              <a:cs typeface="+mn-cs"/>
            </a:rPr>
            <a:t>Increase compared to FY2024 original adopted budget</a:t>
          </a:r>
        </a:p>
      </dsp:txBody>
      <dsp:txXfrm>
        <a:off x="2007230" y="647847"/>
        <a:ext cx="2038087" cy="1618338"/>
      </dsp:txXfrm>
    </dsp:sp>
    <dsp:sp modelId="{FF1179D9-02DA-4AE9-AF88-CF4BCF12B946}">
      <dsp:nvSpPr>
        <dsp:cNvPr id="0" name=""/>
        <dsp:cNvSpPr/>
      </dsp:nvSpPr>
      <dsp:spPr>
        <a:xfrm>
          <a:off x="324999" y="835"/>
          <a:ext cx="1617529" cy="1617529"/>
        </a:xfrm>
        <a:prstGeom prst="ellipse">
          <a:avLst/>
        </a:prstGeom>
        <a:gradFill rotWithShape="0">
          <a:gsLst>
            <a:gs pos="0">
              <a:schemeClr val="accent3">
                <a:shade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shade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shade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/>
              <a:ea typeface="+mn-ea"/>
              <a:cs typeface="+mn-cs"/>
            </a:rPr>
            <a:t>+0.6%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/>
              <a:ea typeface="+mn-ea"/>
              <a:cs typeface="+mn-cs"/>
            </a:rPr>
            <a:t>+$18K</a:t>
          </a:r>
        </a:p>
      </dsp:txBody>
      <dsp:txXfrm>
        <a:off x="561881" y="237717"/>
        <a:ext cx="1143765" cy="114376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9F0DC7A-61B5-4D52-A097-6A11C1EB3875}">
      <dsp:nvSpPr>
        <dsp:cNvPr id="0" name=""/>
        <dsp:cNvSpPr/>
      </dsp:nvSpPr>
      <dsp:spPr>
        <a:xfrm>
          <a:off x="1619023" y="647847"/>
          <a:ext cx="2426294" cy="1618338"/>
        </a:xfrm>
        <a:prstGeom prst="rect">
          <a:avLst/>
        </a:prstGeom>
        <a:solidFill>
          <a:schemeClr val="accent3">
            <a:alpha val="90000"/>
            <a:tint val="55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142240" rIns="142240" bIns="14224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Century Gothic" panose="020B0502020202020204"/>
              <a:ea typeface="+mn-ea"/>
              <a:cs typeface="+mn-cs"/>
            </a:rPr>
            <a:t>Increase compared to FY2024 original adopted budget</a:t>
          </a:r>
        </a:p>
      </dsp:txBody>
      <dsp:txXfrm>
        <a:off x="2007230" y="647847"/>
        <a:ext cx="2038087" cy="1618338"/>
      </dsp:txXfrm>
    </dsp:sp>
    <dsp:sp modelId="{FF1179D9-02DA-4AE9-AF88-CF4BCF12B946}">
      <dsp:nvSpPr>
        <dsp:cNvPr id="0" name=""/>
        <dsp:cNvSpPr/>
      </dsp:nvSpPr>
      <dsp:spPr>
        <a:xfrm>
          <a:off x="324999" y="835"/>
          <a:ext cx="1617529" cy="1617529"/>
        </a:xfrm>
        <a:prstGeom prst="ellipse">
          <a:avLst/>
        </a:prstGeom>
        <a:gradFill rotWithShape="0">
          <a:gsLst>
            <a:gs pos="0">
              <a:schemeClr val="accent3">
                <a:shade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shade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shade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/>
              <a:ea typeface="+mn-ea"/>
              <a:cs typeface="+mn-cs"/>
            </a:rPr>
            <a:t>+7.3%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/>
              <a:ea typeface="+mn-ea"/>
              <a:cs typeface="+mn-cs"/>
            </a:rPr>
            <a:t>+$195K</a:t>
          </a:r>
        </a:p>
      </dsp:txBody>
      <dsp:txXfrm>
        <a:off x="561881" y="237717"/>
        <a:ext cx="1143765" cy="1143765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9F0DC7A-61B5-4D52-A097-6A11C1EB3875}">
      <dsp:nvSpPr>
        <dsp:cNvPr id="0" name=""/>
        <dsp:cNvSpPr/>
      </dsp:nvSpPr>
      <dsp:spPr>
        <a:xfrm>
          <a:off x="1619023" y="647847"/>
          <a:ext cx="2426294" cy="1618338"/>
        </a:xfrm>
        <a:prstGeom prst="rect">
          <a:avLst/>
        </a:prstGeom>
        <a:solidFill>
          <a:schemeClr val="accent3">
            <a:alpha val="90000"/>
            <a:tint val="55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142240" rIns="142240" bIns="14224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Century Gothic" panose="020B0502020202020204"/>
              <a:ea typeface="+mn-ea"/>
              <a:cs typeface="+mn-cs"/>
            </a:rPr>
            <a:t>Increase compared to FY2024 original adopted budget</a:t>
          </a:r>
        </a:p>
      </dsp:txBody>
      <dsp:txXfrm>
        <a:off x="2007230" y="647847"/>
        <a:ext cx="2038087" cy="1618338"/>
      </dsp:txXfrm>
    </dsp:sp>
    <dsp:sp modelId="{FF1179D9-02DA-4AE9-AF88-CF4BCF12B946}">
      <dsp:nvSpPr>
        <dsp:cNvPr id="0" name=""/>
        <dsp:cNvSpPr/>
      </dsp:nvSpPr>
      <dsp:spPr>
        <a:xfrm>
          <a:off x="324999" y="835"/>
          <a:ext cx="1617529" cy="1617529"/>
        </a:xfrm>
        <a:prstGeom prst="ellipse">
          <a:avLst/>
        </a:prstGeom>
        <a:gradFill rotWithShape="0">
          <a:gsLst>
            <a:gs pos="0">
              <a:schemeClr val="accent3">
                <a:shade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shade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shade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/>
              <a:ea typeface="+mn-ea"/>
              <a:cs typeface="+mn-cs"/>
            </a:rPr>
            <a:t>+4.8%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/>
              <a:ea typeface="+mn-ea"/>
              <a:cs typeface="+mn-cs"/>
            </a:rPr>
            <a:t>+$323K</a:t>
          </a:r>
        </a:p>
      </dsp:txBody>
      <dsp:txXfrm>
        <a:off x="561881" y="237717"/>
        <a:ext cx="1143765" cy="1143765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9F0DC7A-61B5-4D52-A097-6A11C1EB3875}">
      <dsp:nvSpPr>
        <dsp:cNvPr id="0" name=""/>
        <dsp:cNvSpPr/>
      </dsp:nvSpPr>
      <dsp:spPr>
        <a:xfrm>
          <a:off x="1619023" y="647847"/>
          <a:ext cx="2426294" cy="1618338"/>
        </a:xfrm>
        <a:prstGeom prst="rect">
          <a:avLst/>
        </a:prstGeom>
        <a:solidFill>
          <a:schemeClr val="accent3">
            <a:alpha val="90000"/>
            <a:tint val="55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142240" rIns="142240" bIns="14224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Century Gothic" panose="020B0502020202020204"/>
              <a:ea typeface="+mn-ea"/>
              <a:cs typeface="+mn-cs"/>
            </a:rPr>
            <a:t>Increase compared to FY2024 original adopted budget</a:t>
          </a:r>
        </a:p>
      </dsp:txBody>
      <dsp:txXfrm>
        <a:off x="2007230" y="647847"/>
        <a:ext cx="2038087" cy="1618338"/>
      </dsp:txXfrm>
    </dsp:sp>
    <dsp:sp modelId="{FF1179D9-02DA-4AE9-AF88-CF4BCF12B946}">
      <dsp:nvSpPr>
        <dsp:cNvPr id="0" name=""/>
        <dsp:cNvSpPr/>
      </dsp:nvSpPr>
      <dsp:spPr>
        <a:xfrm>
          <a:off x="324999" y="835"/>
          <a:ext cx="1617529" cy="1617529"/>
        </a:xfrm>
        <a:prstGeom prst="ellipse">
          <a:avLst/>
        </a:prstGeom>
        <a:gradFill rotWithShape="0">
          <a:gsLst>
            <a:gs pos="0">
              <a:schemeClr val="accent3">
                <a:shade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shade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shade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/>
              <a:ea typeface="+mn-ea"/>
              <a:cs typeface="+mn-cs"/>
            </a:rPr>
            <a:t>+20%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/>
              <a:ea typeface="+mn-ea"/>
              <a:cs typeface="+mn-cs"/>
            </a:rPr>
            <a:t>+$503K</a:t>
          </a:r>
        </a:p>
      </dsp:txBody>
      <dsp:txXfrm>
        <a:off x="561881" y="237717"/>
        <a:ext cx="1143765" cy="1143765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9F0DC7A-61B5-4D52-A097-6A11C1EB3875}">
      <dsp:nvSpPr>
        <dsp:cNvPr id="0" name=""/>
        <dsp:cNvSpPr/>
      </dsp:nvSpPr>
      <dsp:spPr>
        <a:xfrm>
          <a:off x="1619023" y="647847"/>
          <a:ext cx="2426294" cy="1618338"/>
        </a:xfrm>
        <a:prstGeom prst="rect">
          <a:avLst/>
        </a:prstGeom>
        <a:solidFill>
          <a:schemeClr val="accent3">
            <a:alpha val="90000"/>
            <a:tint val="55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142240" rIns="142240" bIns="14224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Century Gothic" panose="020B0502020202020204"/>
              <a:ea typeface="+mn-ea"/>
              <a:cs typeface="+mn-cs"/>
            </a:rPr>
            <a:t>Increase compared to FY2024 original adopted budget</a:t>
          </a:r>
        </a:p>
      </dsp:txBody>
      <dsp:txXfrm>
        <a:off x="2007230" y="647847"/>
        <a:ext cx="2038087" cy="1618338"/>
      </dsp:txXfrm>
    </dsp:sp>
    <dsp:sp modelId="{FF1179D9-02DA-4AE9-AF88-CF4BCF12B946}">
      <dsp:nvSpPr>
        <dsp:cNvPr id="0" name=""/>
        <dsp:cNvSpPr/>
      </dsp:nvSpPr>
      <dsp:spPr>
        <a:xfrm>
          <a:off x="324999" y="835"/>
          <a:ext cx="1617529" cy="1617529"/>
        </a:xfrm>
        <a:prstGeom prst="ellipse">
          <a:avLst/>
        </a:prstGeom>
        <a:gradFill rotWithShape="0">
          <a:gsLst>
            <a:gs pos="0">
              <a:schemeClr val="accent3">
                <a:shade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shade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shade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/>
              <a:ea typeface="+mn-ea"/>
              <a:cs typeface="+mn-cs"/>
            </a:rPr>
            <a:t>+2.8%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/>
              <a:ea typeface="+mn-ea"/>
              <a:cs typeface="+mn-cs"/>
            </a:rPr>
            <a:t>+$137K</a:t>
          </a:r>
        </a:p>
      </dsp:txBody>
      <dsp:txXfrm>
        <a:off x="561881" y="237717"/>
        <a:ext cx="1143765" cy="1143765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9F0DC7A-61B5-4D52-A097-6A11C1EB3875}">
      <dsp:nvSpPr>
        <dsp:cNvPr id="0" name=""/>
        <dsp:cNvSpPr/>
      </dsp:nvSpPr>
      <dsp:spPr>
        <a:xfrm>
          <a:off x="1619023" y="647847"/>
          <a:ext cx="2426294" cy="1618338"/>
        </a:xfrm>
        <a:prstGeom prst="rect">
          <a:avLst/>
        </a:prstGeom>
        <a:solidFill>
          <a:schemeClr val="accent3">
            <a:alpha val="90000"/>
            <a:tint val="55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142240" rIns="142240" bIns="14224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Century Gothic" panose="020B0502020202020204"/>
              <a:ea typeface="+mn-ea"/>
              <a:cs typeface="+mn-cs"/>
            </a:rPr>
            <a:t>Increase compared to FY2024 original adopted budget</a:t>
          </a:r>
        </a:p>
      </dsp:txBody>
      <dsp:txXfrm>
        <a:off x="2007230" y="647847"/>
        <a:ext cx="2038087" cy="1618338"/>
      </dsp:txXfrm>
    </dsp:sp>
    <dsp:sp modelId="{FF1179D9-02DA-4AE9-AF88-CF4BCF12B946}">
      <dsp:nvSpPr>
        <dsp:cNvPr id="0" name=""/>
        <dsp:cNvSpPr/>
      </dsp:nvSpPr>
      <dsp:spPr>
        <a:xfrm>
          <a:off x="324999" y="835"/>
          <a:ext cx="1617529" cy="1617529"/>
        </a:xfrm>
        <a:prstGeom prst="ellipse">
          <a:avLst/>
        </a:prstGeom>
        <a:gradFill rotWithShape="0">
          <a:gsLst>
            <a:gs pos="0">
              <a:schemeClr val="accent3">
                <a:shade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shade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shade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/>
              <a:ea typeface="+mn-ea"/>
              <a:cs typeface="+mn-cs"/>
            </a:rPr>
            <a:t>+1.4%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/>
              <a:ea typeface="+mn-ea"/>
              <a:cs typeface="+mn-cs"/>
            </a:rPr>
            <a:t>+$500K</a:t>
          </a:r>
        </a:p>
      </dsp:txBody>
      <dsp:txXfrm>
        <a:off x="561881" y="237717"/>
        <a:ext cx="1143765" cy="11437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7/3/layout/HorizontalLabelsTimeline">
  <dgm:title val="Horizontal Labels Timeline"/>
  <dgm:desc val="Use to show a list of events in chronological order. The rectangular shape contains the description while the date is shown immediately below. It can display a large amount of text and medium length date format."/>
  <dgm:catLst>
    <dgm:cat type="timeline" pri="500"/>
    <dgm:cat type="process" pri="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">
    <dgm:varLst>
      <dgm:chMax/>
      <dgm:chPref/>
      <dgm:animLvl val="lvl"/>
    </dgm:varLst>
    <dgm:alg type="composite"/>
    <dgm:shape xmlns:r="http://schemas.openxmlformats.org/officeDocument/2006/relationships" r:blip="">
      <dgm:adjLst/>
    </dgm:shape>
    <dgm:constrLst>
      <dgm:constr type="w" for="ch" forName="divider" refType="w"/>
      <dgm:constr type="h" for="ch" forName="divider"/>
      <dgm:constr type="ctrY" for="ch" forName="divider" refType="h" fact="0.5"/>
      <dgm:constr type="l" for="ch" forName="divider"/>
      <dgm:constr type="w" for="ch" forName="nodes" refType="w"/>
      <dgm:constr type="h" for="ch" forName="nodes" refType="h"/>
    </dgm:constrLst>
    <dgm:layoutNode name="divider" styleLbl="fgAcc1">
      <dgm:alg type="sp"/>
      <dgm:shape xmlns:r="http://schemas.openxmlformats.org/officeDocument/2006/relationships" type="line" r:blip="" zOrderOff="-1">
        <dgm:adjLst/>
      </dgm:shape>
      <dgm:presOf/>
      <dgm:constrLst/>
      <dgm:ruleLst/>
    </dgm:layoutNode>
    <dgm:layoutNode name="nodes">
      <dgm:varLst>
        <dgm:chMax/>
        <dgm:chPref/>
        <dgm:animLvl val="lvl"/>
      </dgm:varLst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choose name="constrBasedOnChildrenCount">
        <dgm:if name="constrForTwoChildren" axis="ch" ptType="node" func="cnt" op="lte" val="2">
          <dgm:constrLst>
            <dgm:constr type="primFontSz" for="des" forName="L1TextContainer" val="20"/>
            <dgm:constr type="primFontSz" for="des" forName="L2TextContainer" refType="primFontSz" refFor="des" refForName="L1TextContainer" op="equ" fact="0.85"/>
            <dgm:constr type="w" for="ch" forName="composite" refType="w"/>
            <dgm:constr type="h" for="ch" forName="composite" refType="h"/>
            <dgm:constr type="w" for="ch" forName="spaceBetweenRectangles" refType="w" refFor="ch" refForName="composite" fact="0"/>
            <dgm:constr type="w" for="ch" ptType="sibTrans" op="equ"/>
            <dgm:constr type="primFontSz" for="des" forName="L1TextContainer" op="equ"/>
            <dgm:constr type="primFontSz" for="des" forName="L2TextContainer" op="equ"/>
          </dgm:constrLst>
        </dgm:if>
        <dgm:else name="constrForRest">
          <dgm:constrLst>
            <dgm:constr type="primFontSz" for="des" forName="L1TextContainer" val="20"/>
            <dgm:constr type="primFontSz" for="des" forName="L2TextContainer" refType="primFontSz" refFor="des" refForName="L1TextContainer" op="equ" fact="0.85"/>
            <dgm:constr type="w" for="ch" forName="composite" refType="w"/>
            <dgm:constr type="h" for="ch" forName="composite" refType="h"/>
            <dgm:constr type="w" for="ch" forName="spaceBetweenRectangles" refType="w" refFor="ch" refForName="composite" fact="-0.5"/>
            <dgm:constr type="w" for="ch" ptType="sibTrans" op="equ"/>
            <dgm:constr type="primFontSz" for="des" forName="L1TextContainer" op="equ"/>
            <dgm:constr type="primFontSz" for="des" forName="L2TextContainer" op="equ"/>
          </dgm:constrLst>
        </dgm:else>
      </dgm:choose>
      <dgm:forEach name="nodesForEach" axis="ch" ptType="node">
        <dgm:layoutNode name="composite">
          <dgm:alg type="composite"/>
          <dgm:shape xmlns:r="http://schemas.openxmlformats.org/officeDocument/2006/relationships" r:blip="">
            <dgm:adjLst/>
          </dgm:shape>
          <dgm:choose name="CaseForPlacingNodesAboveAndBelowDivider">
            <dgm:if name="CaseForPlacingNodeAboveDivider" axis="self" ptType="node" func="posOdd" op="equ" val="1">
              <dgm:constrLst>
                <dgm:constr type="w" for="ch" forName="L1TextContainer" refType="w" fact="0.88"/>
                <dgm:constr type="l" for="ch" forName="L1TextContainer" refType="w" fact="0.06"/>
                <dgm:constr type="h" for="ch" forName="L1TextContainer" refType="h" fact="0.12"/>
                <dgm:constr type="t" for="ch" forName="L1TextContainer" refType="h" fact="0.31"/>
                <dgm:constr type="w" for="ch" forName="L2TextContainerWrapper" refType="w" fact="0.88"/>
                <dgm:constr type="l" for="ch" forName="L2TextContainerWrapper" refType="w" fact="0.06"/>
                <dgm:constr type="h" for="ch" forName="L2TextContainerWrapper" refType="h" fact="0.31"/>
                <dgm:constr type="b" for="ch" forName="L2TextContainerWrapper" refType="h" fact="0.31"/>
                <dgm:constr type="w" for="ch" forName="ConnectLine"/>
                <dgm:constr type="ctrX" for="ch" forName="ConnectLine" refType="w" fact="0.5"/>
                <dgm:constr type="h" for="ch" forName="ConnectLine" refType="h" fact="0.07"/>
                <dgm:constr type="t" for="ch" forName="ConnectLine" refType="h" fact="0.43"/>
                <dgm:constr type="w" for="ch" forName="ConnectorPoint" refType="h" fact="0.022"/>
                <dgm:constr type="h" for="ch" forName="ConnectorPoint" refType="h" fact="0.022"/>
                <dgm:constr type="ctrX" for="ch" forName="ConnectorPoint" refType="w" fact="0.5"/>
                <dgm:constr type="ctrY" for="ch" forName="ConnectorPoint" refType="h" fact="0.5"/>
                <dgm:constr type="w" for="ch" forName="EmptyPlaceHolder" refType="w"/>
                <dgm:constr type="h" for="ch" forName="EmptyPlaceHolder" refType="h" fact="0.5"/>
                <dgm:constr type="t" for="ch" forName="EmptyPlaceHolder" refType="h" fact="0.5"/>
              </dgm:constrLst>
            </dgm:if>
            <dgm:else name="CaseForPlacingNodeBelowDivider">
              <dgm:constrLst>
                <dgm:constr type="w" for="ch" forName="L1TextContainer" refType="w" fact="0.88"/>
                <dgm:constr type="l" for="ch" forName="L1TextContainer" refType="w" fact="0.06"/>
                <dgm:constr type="h" for="ch" forName="L1TextContainer" refType="h" fact="0.12"/>
                <dgm:constr type="t" for="ch" forName="L1TextContainer" refType="h" fact="0.57"/>
                <dgm:constr type="w" for="ch" forName="L2TextContainerWrapper" refType="w" fact="0.88"/>
                <dgm:constr type="l" for="ch" forName="L2TextContainerWrapper" refType="w" fact="0.06"/>
                <dgm:constr type="h" for="ch" forName="L2TextContainerWrapper" refType="h" fact="0.31"/>
                <dgm:constr type="t" for="ch" forName="L2TextContainerWrapper" refType="h" fact="0.69"/>
                <dgm:constr type="w" for="ch" forName="ConnectLine"/>
                <dgm:constr type="ctrX" for="ch" forName="ConnectLine" refType="w" fact="0.5"/>
                <dgm:constr type="h" for="ch" forName="ConnectLine" refType="h" fact="0.07"/>
                <dgm:constr type="t" for="ch" forName="ConnectLine" refType="h" fact="0.5"/>
                <dgm:constr type="w" for="ch" forName="ConnectorPoint" refType="h" fact="0.022"/>
                <dgm:constr type="h" for="ch" forName="ConnectorPoint" refType="h" fact="0.022"/>
                <dgm:constr type="ctrX" for="ch" forName="ConnectorPoint" refType="w" fact="0.5"/>
                <dgm:constr type="ctrY" for="ch" forName="ConnectorPoint" refType="h" fact="0.5"/>
                <dgm:constr type="w" for="ch" forName="EmptyPlaceHolder" refType="w"/>
                <dgm:constr type="h" for="ch" forName="EmptyPlaceHolder" refType="h" fact="0.5"/>
                <dgm:constr type="t" for="ch" forName="EmptyPlaceHolder" refType="h" fact="0"/>
              </dgm:constrLst>
            </dgm:else>
          </dgm:choose>
          <dgm:layoutNode name="L1TextContainer" styleLbl="alignNode1">
            <dgm:varLst>
              <dgm:chMax val="1"/>
              <dgm:chPref val="1"/>
              <dgm:bulletEnabled val="1"/>
            </dgm:varLst>
            <dgm:alg type="tx">
              <dgm:param type="txAnchorVert" val="mid"/>
              <dgm:param type="parTxLTRAlign" val="ctr"/>
              <dgm:param type="parTxRTLAlign" val="ctr"/>
            </dgm:alg>
            <dgm:shape xmlns:r="http://schemas.openxmlformats.org/officeDocument/2006/relationships" type="rect" r:blip="">
              <dgm:adjLst/>
            </dgm:shape>
            <dgm:presOf axis="self"/>
            <dgm:constrLst>
              <dgm:constr type="tMarg" refType="primFontSz" fact="0.4"/>
              <dgm:constr type="bMarg" refType="primFontSz" fact="0.4"/>
              <dgm:constr type="lMarg" refType="primFontSz" fact="0.4"/>
              <dgm:constr type="rMarg" refType="primFontSz" fact="0.4"/>
            </dgm:constrLst>
            <dgm:ruleLst>
              <dgm:rule type="primFontSz" val="14" fact="NaN" max="NaN"/>
            </dgm:ruleLst>
          </dgm:layoutNode>
          <dgm:layoutNode name="L2TextContainerWrapper">
            <dgm:varLst>
              <dgm:bulletEnabled val="1"/>
            </dgm:varLst>
            <dgm:alg type="composite"/>
            <dgm:choose name="L2TextContainerConstr">
              <dgm:if name="CaseForPlacingL2TextContaineAboveDivider" axis="self" ptType="node" func="posOdd" op="equ" val="1">
                <dgm:constrLst>
                  <dgm:constr type="h" for="ch" forName="L2TextContainer" refType="h" fact="0.39"/>
                  <dgm:constr type="b" for="ch" forName="L2TextContainer" refType="h"/>
                  <dgm:constr type="h" for="ch" forName="FlexibleEmptyPlaceHolder" refType="h" fact="0.61"/>
                </dgm:constrLst>
              </dgm:if>
              <dgm:else name="CaseForPlacingL2TextContaineBelowDivider">
                <dgm:constrLst>
                  <dgm:constr type="h" for="ch" forName="L2TextContainer" refType="h" fact="0.39"/>
                  <dgm:constr type="h" for="ch" forName="FlexibleEmptyPlaceHolder" refType="h" fact="0.61"/>
                  <dgm:constr type="b" for="ch" forName="FlexibleEmptyPlaceHolder" refType="h"/>
                </dgm:constrLst>
              </dgm:else>
            </dgm:choose>
            <dgm:layoutNode name="L2TextContainer" styleLbl="bgAccFollowNode1" moveWith="L1TextContainer">
              <dgm:choose name="L2TextContainerAlgo">
                <dgm:if name="L2TextContainerAlgoLTR" func="var" arg="dir" op="equ" val="norm">
                  <dgm:alg type="tx">
                    <dgm:param type="txAnchorVert" val="mid"/>
                    <dgm:param type="parTxRTLAlign" val="l"/>
                    <dgm:param type="parTxLTRAlign" val="l"/>
                    <dgm:param type="txAnchorVertCh" val="mid"/>
                    <dgm:param type="shpTxRTLAlignCh" val="l"/>
                    <dgm:param type="shpTxLTRAlignCh" val="l"/>
                  </dgm:alg>
                </dgm:if>
                <dgm:else name="L2TextContainerAlgoRTL">
                  <dgm:alg type="tx">
                    <dgm:param type="txAnchorVert" val="mid"/>
                    <dgm:param type="parTxRTLAlign" val="r"/>
                    <dgm:param type="parTxLTRAlign" val="r"/>
                    <dgm:param type="txAnchorVertCh" val="mid"/>
                    <dgm:param type="shpTxRTLAlignCh" val="r"/>
                    <dgm:param type="shpTxLTRAlignCh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tMarg" refType="primFontSz" fact="0.75"/>
                <dgm:constr type="bMarg" refType="primFontSz" fact="0.75"/>
                <dgm:constr type="lMarg" refType="primFontSz" fact="0.75"/>
                <dgm:constr type="rMarg" refType="primFontSz" fact="0.75"/>
              </dgm:constrLst>
              <dgm:ruleLst>
                <dgm:rule type="h" val="INF" fact="NaN" max="NaN"/>
                <dgm:rule type="primFontSz" val="12" fact="NaN" max="NaN"/>
                <dgm:rule type="secFontSz" val="10" fact="NaN" max="NaN"/>
              </dgm:ruleLst>
            </dgm:layoutNode>
            <dgm:layoutNode name="FlexibleEmptyPlaceHolder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</dgm:layoutNode>
          </dgm:layoutNode>
          <dgm:layoutNode name="ConnectLine" styleLbl="sibTrans1D1" moveWith="L1TextContainer">
            <dgm:alg type="sp"/>
            <dgm:shape xmlns:r="http://schemas.openxmlformats.org/officeDocument/2006/relationships" type="line" r:blip="">
              <dgm:adjLst/>
            </dgm:shape>
            <dgm:presOf/>
            <dgm:constrLst/>
          </dgm:layoutNode>
          <dgm:layoutNode name="ConnectorPoint" styleLbl="node1" moveWith="L1TextContainer">
            <dgm:alg type="sp"/>
            <dgm:shape xmlns:r="http://schemas.openxmlformats.org/officeDocument/2006/relationships" rot="45" type="rect" r:blip="" zOrderOff="10">
              <dgm:adjLst/>
              <dgm:extLst>
                <a:ext uri="{B698B0E9-8C71-41B9-8309-B3DCBF30829C}">
                  <dgm1612:spPr xmlns:dgm1612="http://schemas.microsoft.com/office/drawing/2016/12/diagram">
                    <a:ln w="6350"/>
                  </dgm1612:spPr>
                </a:ext>
              </dgm:extLst>
            </dgm:shape>
            <dgm:presOf/>
            <dgm:constrLst/>
          </dgm:layoutNode>
          <dgm:layoutNode name="EmptyPlaceHolder">
            <dgm:alg type="sp"/>
            <dgm:shape xmlns:r="http://schemas.openxmlformats.org/officeDocument/2006/relationships" r:blip="">
              <dgm:adjLst/>
            </dgm:shape>
            <dgm:presOf/>
            <dgm:constrLst/>
          </dgm:layoutNode>
        </dgm:layoutNode>
        <dgm:forEach name="Name28" axis="followSib" ptType="sibTrans" cnt="1">
          <dgm:layoutNode name="spaceBetweenRectangle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defRPr b="1"/>
        </a:lvl1pPr>
      </dgm1612:lstStyle>
    </a:ext>
  </dgm:extLst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74051A69-C562-4FC5-92DC-994CDC1376A2}" type="datetimeFigureOut">
              <a:rPr lang="en-US" smtClean="0"/>
              <a:t>5/23/2023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8C747B73-6B03-4EF3-AD40-683CE00DABF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06327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53378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17638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5797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19427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72224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956363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258727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687668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772744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952038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59574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555197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51918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80922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01291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26239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45813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19980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90426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11072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0" y="2244726"/>
            <a:ext cx="18288000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0" y="7204076"/>
            <a:ext cx="18288000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/>
              <a:t>5/23/2023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48080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/>
              <a:t>5/23/2023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25270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49800" y="730250"/>
            <a:ext cx="5257800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400" y="730250"/>
            <a:ext cx="15468600" cy="1162367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/>
              <a:t>5/23/2023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34117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/>
              <a:t>5/23/2023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00801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700" y="3419477"/>
            <a:ext cx="21031200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700" y="9178927"/>
            <a:ext cx="21031200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/>
              <a:t>5/23/2023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63346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400" y="3651250"/>
            <a:ext cx="103632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4400" y="3651250"/>
            <a:ext cx="103632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/>
              <a:t>5/23/2023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1961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730251"/>
            <a:ext cx="21031200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577" y="3362326"/>
            <a:ext cx="10315574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577" y="5010150"/>
            <a:ext cx="10315574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4400" y="3362326"/>
            <a:ext cx="10366376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4400" y="5010150"/>
            <a:ext cx="10366376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/>
              <a:t>5/23/2023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9024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/>
              <a:t>5/23/2023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54094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/>
              <a:t>5/23/2023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72843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7" y="914400"/>
            <a:ext cx="7864474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6376" y="1974851"/>
            <a:ext cx="12344400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7" y="4114800"/>
            <a:ext cx="7864474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/>
              <a:t>5/23/2023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45048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7" y="914400"/>
            <a:ext cx="7864474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6376" y="1974851"/>
            <a:ext cx="12344400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7" y="4114800"/>
            <a:ext cx="7864474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/>
              <a:t>5/23/2023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24266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400" y="730251"/>
            <a:ext cx="2103120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6400" y="12712701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0F2AF2-EA92-44F8-853B-5E3554E36C48}" type="datetimeFigureOut">
              <a:rPr lang="en-US" smtClean="0"/>
              <a:t>5/23/2023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7200" y="12712701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21200" y="12712701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575539-BFBE-477A-BDB6-9CA7B44D81A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9246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chart" Target="../charts/chart5.xml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Relationship Id="rId9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chart" Target="../charts/chart6.xml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Relationship Id="rId9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chart" Target="../charts/chart7.xml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Relationship Id="rId9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chart" Target="../charts/chart8.xml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Relationship Id="rId9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chart" Target="../charts/chart9.xml"/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Relationship Id="rId9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0.xml"/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Relationship Id="rId9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1.xml"/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Relationship Id="rId9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2.xml"/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10" Type="http://schemas.openxmlformats.org/officeDocument/2006/relationships/image" Target="../media/image3.png"/><Relationship Id="rId4" Type="http://schemas.openxmlformats.org/officeDocument/2006/relationships/diagramLayout" Target="../diagrams/layout11.xml"/><Relationship Id="rId9" Type="http://schemas.openxmlformats.org/officeDocument/2006/relationships/chart" Target="../charts/char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openxmlformats.org/officeDocument/2006/relationships/chart" Target="../charts/chart14.xml"/><Relationship Id="rId7" Type="http://schemas.openxmlformats.org/officeDocument/2006/relationships/diagramColors" Target="../diagrams/colors12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2.xml"/><Relationship Id="rId5" Type="http://schemas.openxmlformats.org/officeDocument/2006/relationships/diagramLayout" Target="../diagrams/layout12.xml"/><Relationship Id="rId10" Type="http://schemas.openxmlformats.org/officeDocument/2006/relationships/image" Target="../media/image3.png"/><Relationship Id="rId4" Type="http://schemas.openxmlformats.org/officeDocument/2006/relationships/diagramData" Target="../diagrams/data12.xml"/><Relationship Id="rId9" Type="http://schemas.openxmlformats.org/officeDocument/2006/relationships/chart" Target="../charts/chart1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6.xml"/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Relationship Id="rId9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3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chart" Target="../charts/chart2.xml"/><Relationship Id="rId7" Type="http://schemas.openxmlformats.org/officeDocument/2006/relationships/diagramQuickStyle" Target="../diagrams/quickStyle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10" Type="http://schemas.openxmlformats.org/officeDocument/2006/relationships/image" Target="../media/image3.png"/><Relationship Id="rId4" Type="http://schemas.openxmlformats.org/officeDocument/2006/relationships/chart" Target="../charts/chart3.xml"/><Relationship Id="rId9" Type="http://schemas.microsoft.com/office/2007/relationships/diagramDrawing" Target="../diagrams/drawing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chart" Target="../charts/chart4.xml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Relationship Id="rId9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5A945E4-1F38-24DC-5B57-76CF1629A0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  <p:sp>
        <p:nvSpPr>
          <p:cNvPr id="44" name="TextBox 43"/>
          <p:cNvSpPr txBox="1"/>
          <p:nvPr/>
        </p:nvSpPr>
        <p:spPr>
          <a:xfrm>
            <a:off x="2871936" y="7479138"/>
            <a:ext cx="18443968" cy="6955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PROPOSED AMENDED BUDGET </a:t>
            </a:r>
          </a:p>
          <a:p>
            <a:pPr algn="ctr"/>
            <a:r>
              <a:rPr lang="en-US" sz="11500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FISCAL YEAR 2023-2024</a:t>
            </a:r>
          </a:p>
          <a:p>
            <a:pPr algn="ctr"/>
            <a:endParaRPr lang="en-US" spc="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City Council Meeting – May 23, 2023</a:t>
            </a:r>
          </a:p>
          <a:p>
            <a:pPr algn="ctr"/>
            <a:endParaRPr lang="en-US" sz="7200" u="sng" spc="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endParaRPr lang="en-US" sz="7200" u="sng" spc="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42" name="Straight Connector 41"/>
          <p:cNvCxnSpPr/>
          <p:nvPr/>
        </p:nvCxnSpPr>
        <p:spPr>
          <a:xfrm>
            <a:off x="6548612" y="4056539"/>
            <a:ext cx="10785815" cy="24979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>
            <a:extLst>
              <a:ext uri="{FF2B5EF4-FFF2-40B4-BE49-F238E27FC236}">
                <a16:creationId xmlns:a16="http://schemas.microsoft.com/office/drawing/2014/main" id="{75FE2678-4F6A-20DD-962A-DCA4EBA68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591341" y="2868206"/>
            <a:ext cx="2700355" cy="270203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AD122E7-5086-2844-A4E1-CB1752C09508}"/>
              </a:ext>
            </a:extLst>
          </p:cNvPr>
          <p:cNvSpPr txBox="1"/>
          <p:nvPr/>
        </p:nvSpPr>
        <p:spPr>
          <a:xfrm>
            <a:off x="2719534" y="1165667"/>
            <a:ext cx="18443968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ettenschweiler" panose="020B070604090206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CITY OF GARDENA</a:t>
            </a:r>
            <a:endParaRPr lang="en-US" sz="19900" spc="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ettenschweiler" panose="020B070604090206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endParaRPr lang="en-US" sz="8000" u="sng" spc="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endParaRPr lang="en-US" sz="8000" u="sng" spc="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7012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169056" y="1073404"/>
            <a:ext cx="2009189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GF Proposed Amended Expenditures – FY 2023-24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378FCA1-FB13-48AB-8E13-8651870A8D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9051224"/>
              </p:ext>
            </p:extLst>
          </p:nvPr>
        </p:nvGraphicFramePr>
        <p:xfrm>
          <a:off x="1689136" y="2756271"/>
          <a:ext cx="20846563" cy="8568216"/>
        </p:xfrm>
        <a:graphic>
          <a:graphicData uri="http://schemas.openxmlformats.org/drawingml/2006/table">
            <a:tbl>
              <a:tblPr firstRow="1" lastRow="1" bandRow="1">
                <a:tableStyleId>{21E4AEA4-8DFA-4A89-87EB-49C32662AFE0}</a:tableStyleId>
              </a:tblPr>
              <a:tblGrid>
                <a:gridCol w="8043627">
                  <a:extLst>
                    <a:ext uri="{9D8B030D-6E8A-4147-A177-3AD203B41FA5}">
                      <a16:colId xmlns:a16="http://schemas.microsoft.com/office/drawing/2014/main" val="4195496170"/>
                    </a:ext>
                  </a:extLst>
                </a:gridCol>
                <a:gridCol w="3738664">
                  <a:extLst>
                    <a:ext uri="{9D8B030D-6E8A-4147-A177-3AD203B41FA5}">
                      <a16:colId xmlns:a16="http://schemas.microsoft.com/office/drawing/2014/main" val="969918590"/>
                    </a:ext>
                  </a:extLst>
                </a:gridCol>
                <a:gridCol w="3838584">
                  <a:extLst>
                    <a:ext uri="{9D8B030D-6E8A-4147-A177-3AD203B41FA5}">
                      <a16:colId xmlns:a16="http://schemas.microsoft.com/office/drawing/2014/main" val="3113932007"/>
                    </a:ext>
                  </a:extLst>
                </a:gridCol>
                <a:gridCol w="2730843">
                  <a:extLst>
                    <a:ext uri="{9D8B030D-6E8A-4147-A177-3AD203B41FA5}">
                      <a16:colId xmlns:a16="http://schemas.microsoft.com/office/drawing/2014/main" val="1820195188"/>
                    </a:ext>
                  </a:extLst>
                </a:gridCol>
                <a:gridCol w="2494845">
                  <a:extLst>
                    <a:ext uri="{9D8B030D-6E8A-4147-A177-3AD203B41FA5}">
                      <a16:colId xmlns:a16="http://schemas.microsoft.com/office/drawing/2014/main" val="2701210807"/>
                    </a:ext>
                  </a:extLst>
                </a:gridCol>
              </a:tblGrid>
              <a:tr h="1283135">
                <a:tc>
                  <a:txBody>
                    <a:bodyPr/>
                    <a:lstStyle/>
                    <a:p>
                      <a:r>
                        <a:rPr lang="en-US" dirty="0">
                          <a:latin typeface="+mj-lt"/>
                        </a:rPr>
                        <a:t>Department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j-lt"/>
                        </a:rPr>
                        <a:t>2024 Originally Adopted Budget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j-lt"/>
                        </a:rPr>
                        <a:t>2024 Proposed Amended Budget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j-lt"/>
                        </a:rPr>
                        <a:t>Change in $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j-lt"/>
                        </a:rPr>
                        <a:t>Change</a:t>
                      </a:r>
                    </a:p>
                    <a:p>
                      <a:pPr algn="ctr"/>
                      <a:r>
                        <a:rPr lang="en-US" dirty="0">
                          <a:latin typeface="+mj-lt"/>
                        </a:rPr>
                        <a:t>in 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05119683"/>
                  </a:ext>
                </a:extLst>
              </a:tr>
              <a:tr h="690919">
                <a:tc>
                  <a:txBody>
                    <a:bodyPr/>
                    <a:lstStyle/>
                    <a:p>
                      <a:r>
                        <a:rPr lang="en-US" sz="3600" b="1" dirty="0">
                          <a:solidFill>
                            <a:srgbClr val="000000"/>
                          </a:solidFill>
                        </a:rPr>
                        <a:t>Administrative Services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6F6F6F"/>
                          </a:solidFill>
                          <a:effectLst/>
                        </a:rPr>
                        <a:t>2,672,264       </a:t>
                      </a:r>
                      <a:endParaRPr lang="en-US" sz="3600" b="1" i="0" u="none" strike="noStrike" dirty="0">
                        <a:solidFill>
                          <a:srgbClr val="6F6F6F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   </a:t>
                      </a:r>
                      <a:r>
                        <a:rPr lang="en-US" sz="3600" b="1" u="none" strike="noStrike" kern="1200" dirty="0">
                          <a:solidFill>
                            <a:srgbClr val="000000"/>
                          </a:solidFill>
                          <a:effectLst/>
                        </a:rPr>
                        <a:t>2,867,417</a:t>
                      </a:r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 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+195,153 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+7.3%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562701875"/>
                  </a:ext>
                </a:extLst>
              </a:tr>
              <a:tr h="690919">
                <a:tc>
                  <a:txBody>
                    <a:bodyPr/>
                    <a:lstStyle/>
                    <a:p>
                      <a:r>
                        <a:rPr lang="en-US" sz="3600" b="1" dirty="0">
                          <a:solidFill>
                            <a:srgbClr val="000000"/>
                          </a:solidFill>
                        </a:rPr>
                        <a:t>Community Development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6F6F6F"/>
                          </a:solidFill>
                          <a:effectLst/>
                        </a:rPr>
                        <a:t>2,537,141        </a:t>
                      </a:r>
                      <a:endParaRPr lang="en-US" sz="3600" b="1" i="0" u="none" strike="noStrike" dirty="0">
                        <a:solidFill>
                          <a:srgbClr val="6F6F6F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3,041,130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+503,989 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+20%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813818720"/>
                  </a:ext>
                </a:extLst>
              </a:tr>
              <a:tr h="770018">
                <a:tc>
                  <a:txBody>
                    <a:bodyPr/>
                    <a:lstStyle/>
                    <a:p>
                      <a:r>
                        <a:rPr lang="en-US" sz="3600" b="1" dirty="0">
                          <a:solidFill>
                            <a:srgbClr val="000000"/>
                          </a:solidFill>
                        </a:rPr>
                        <a:t>Elected &amp; City Manager’s Offices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6F6F6F"/>
                          </a:solidFill>
                          <a:effectLst/>
                        </a:rPr>
                        <a:t>2,841,708</a:t>
                      </a:r>
                      <a:endParaRPr lang="en-US" sz="3600" b="1" i="0" u="none" strike="noStrike" dirty="0">
                        <a:solidFill>
                          <a:srgbClr val="6F6F6F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2,859,708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+18,000 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+0.6%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004243272"/>
                  </a:ext>
                </a:extLst>
              </a:tr>
              <a:tr h="770018">
                <a:tc>
                  <a:txBody>
                    <a:bodyPr/>
                    <a:lstStyle/>
                    <a:p>
                      <a:r>
                        <a:rPr lang="en-US" sz="3600" b="1" dirty="0">
                          <a:solidFill>
                            <a:srgbClr val="000000"/>
                          </a:solidFill>
                        </a:rPr>
                        <a:t>Police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6F6F6F"/>
                          </a:solidFill>
                          <a:effectLst/>
                        </a:rPr>
                        <a:t>34,309,188</a:t>
                      </a:r>
                      <a:endParaRPr lang="en-US" sz="3600" b="1" i="0" u="none" strike="noStrike" dirty="0">
                        <a:solidFill>
                          <a:srgbClr val="6F6F6F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34,809,188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+500,000 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+1.4%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705137"/>
                  </a:ext>
                </a:extLst>
              </a:tr>
              <a:tr h="770018">
                <a:tc>
                  <a:txBody>
                    <a:bodyPr/>
                    <a:lstStyle/>
                    <a:p>
                      <a:r>
                        <a:rPr lang="en-US" sz="3600" b="1" dirty="0">
                          <a:solidFill>
                            <a:srgbClr val="000000"/>
                          </a:solidFill>
                        </a:rPr>
                        <a:t>Public Works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6F6F6F"/>
                          </a:solidFill>
                          <a:effectLst/>
                        </a:rPr>
                        <a:t>6,656,917</a:t>
                      </a:r>
                      <a:endParaRPr lang="en-US" sz="3600" b="1" i="0" u="none" strike="noStrike" dirty="0">
                        <a:solidFill>
                          <a:srgbClr val="6F6F6F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6,979,413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+322,496 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+4.8%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658994825"/>
                  </a:ext>
                </a:extLst>
              </a:tr>
              <a:tr h="770018">
                <a:tc>
                  <a:txBody>
                    <a:bodyPr/>
                    <a:lstStyle/>
                    <a:p>
                      <a:r>
                        <a:rPr lang="en-US" sz="3600" b="1" dirty="0">
                          <a:solidFill>
                            <a:srgbClr val="000000"/>
                          </a:solidFill>
                        </a:rPr>
                        <a:t>Recreation &amp; Human Services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6F6F6F"/>
                          </a:solidFill>
                          <a:effectLst/>
                        </a:rPr>
                        <a:t>4,929,066</a:t>
                      </a:r>
                      <a:endParaRPr lang="en-US" sz="3600" b="1" i="0" u="none" strike="noStrike" dirty="0">
                        <a:solidFill>
                          <a:srgbClr val="6F6F6F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5,066,301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+137,235 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+2.8%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021129534"/>
                  </a:ext>
                </a:extLst>
              </a:tr>
              <a:tr h="770018">
                <a:tc>
                  <a:txBody>
                    <a:bodyPr/>
                    <a:lstStyle/>
                    <a:p>
                      <a:r>
                        <a:rPr lang="en-US" sz="3600" b="1" dirty="0">
                          <a:solidFill>
                            <a:srgbClr val="000000"/>
                          </a:solidFill>
                        </a:rPr>
                        <a:t>Non-Departmental </a:t>
                      </a:r>
                      <a:r>
                        <a:rPr lang="en-US" sz="3200" b="1" dirty="0">
                          <a:solidFill>
                            <a:srgbClr val="000000"/>
                          </a:solidFill>
                        </a:rPr>
                        <a:t>(Including Fire &amp; RCC)</a:t>
                      </a:r>
                      <a:endParaRPr lang="en-US" sz="3600" b="1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6F6F6F"/>
                          </a:solidFill>
                          <a:effectLst/>
                        </a:rPr>
                        <a:t>14,640,514</a:t>
                      </a:r>
                      <a:endParaRPr lang="en-US" sz="3600" b="1" i="0" u="none" strike="noStrike" dirty="0">
                        <a:solidFill>
                          <a:srgbClr val="6F6F6F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14,640,514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-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-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346510834"/>
                  </a:ext>
                </a:extLst>
              </a:tr>
              <a:tr h="1283135">
                <a:tc>
                  <a:txBody>
                    <a:bodyPr/>
                    <a:lstStyle/>
                    <a:p>
                      <a:r>
                        <a:rPr lang="en-US" sz="3600" b="1" dirty="0">
                          <a:solidFill>
                            <a:srgbClr val="000000"/>
                          </a:solidFill>
                        </a:rPr>
                        <a:t>Debt Service, Deferred </a:t>
                      </a:r>
                      <a:r>
                        <a:rPr lang="en-US" sz="3600" b="1" dirty="0" err="1">
                          <a:solidFill>
                            <a:srgbClr val="000000"/>
                          </a:solidFill>
                        </a:rPr>
                        <a:t>Maint</a:t>
                      </a:r>
                      <a:r>
                        <a:rPr lang="en-US" sz="3600" b="1" dirty="0">
                          <a:solidFill>
                            <a:srgbClr val="000000"/>
                          </a:solidFill>
                        </a:rPr>
                        <a:t>, Internal Service Fund Charges, &amp; Transfers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6F6F6F"/>
                          </a:solidFill>
                          <a:effectLst/>
                        </a:rPr>
                        <a:t>8,967,671</a:t>
                      </a:r>
                      <a:endParaRPr lang="en-US" sz="3600" b="1" i="0" u="none" strike="noStrike" dirty="0">
                        <a:solidFill>
                          <a:srgbClr val="6F6F6F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11,567,671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+2,600,000                   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+29%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711904928"/>
                  </a:ext>
                </a:extLst>
              </a:tr>
              <a:tr h="770018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bg1"/>
                          </a:solidFill>
                          <a:latin typeface="+mj-lt"/>
                        </a:rPr>
                        <a:t>       Total*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77,554,469</a:t>
                      </a:r>
                      <a:endParaRPr lang="en-US" sz="3600" b="1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81,831,342</a:t>
                      </a:r>
                      <a:endParaRPr lang="en-US" sz="3600" b="1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+4,276,873</a:t>
                      </a:r>
                      <a:endParaRPr lang="en-US" sz="3600" b="1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+5.5%</a:t>
                      </a:r>
                      <a:endParaRPr lang="en-US" sz="3600" b="1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224687662"/>
                  </a:ext>
                </a:extLst>
              </a:tr>
            </a:tbl>
          </a:graphicData>
        </a:graphic>
      </p:graphicFrame>
      <p:sp>
        <p:nvSpPr>
          <p:cNvPr id="13" name="Slide Number Placeholder 9">
            <a:extLst>
              <a:ext uri="{FF2B5EF4-FFF2-40B4-BE49-F238E27FC236}">
                <a16:creationId xmlns:a16="http://schemas.microsoft.com/office/drawing/2014/main" id="{FE46777A-8069-549C-27F6-4063781693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4C3E5D9-98E6-0EA9-A3AF-587F44DE8D39}"/>
              </a:ext>
            </a:extLst>
          </p:cNvPr>
          <p:cNvSpPr txBox="1"/>
          <p:nvPr/>
        </p:nvSpPr>
        <p:spPr>
          <a:xfrm>
            <a:off x="2341765" y="11604690"/>
            <a:ext cx="176280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*General Fund (Fund 010 only) – Original budget adopted in June 2022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0B9921D-075A-054E-9124-CD6369AF725C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</a:t>
            </a:r>
            <a:r>
              <a:rPr lang="en-US" sz="18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 23, 2023 City Council Meeting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7" name="Picture 2">
            <a:extLst>
              <a:ext uri="{FF2B5EF4-FFF2-40B4-BE49-F238E27FC236}">
                <a16:creationId xmlns:a16="http://schemas.microsoft.com/office/drawing/2014/main" id="{47FCC5FD-3A66-D76A-455D-510F8B5A51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5277" y="1501576"/>
            <a:ext cx="1460450" cy="14613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634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169056" y="1073404"/>
            <a:ext cx="2094966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GF Proposed Amended Budget Summary – FY 2023-24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378FCA1-FB13-48AB-8E13-8651870A8D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9227802"/>
              </p:ext>
            </p:extLst>
          </p:nvPr>
        </p:nvGraphicFramePr>
        <p:xfrm>
          <a:off x="1629508" y="3805760"/>
          <a:ext cx="21441511" cy="6088976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7057292">
                  <a:extLst>
                    <a:ext uri="{9D8B030D-6E8A-4147-A177-3AD203B41FA5}">
                      <a16:colId xmlns:a16="http://schemas.microsoft.com/office/drawing/2014/main" val="4195496170"/>
                    </a:ext>
                  </a:extLst>
                </a:gridCol>
                <a:gridCol w="4065814">
                  <a:extLst>
                    <a:ext uri="{9D8B030D-6E8A-4147-A177-3AD203B41FA5}">
                      <a16:colId xmlns:a16="http://schemas.microsoft.com/office/drawing/2014/main" val="969918590"/>
                    </a:ext>
                  </a:extLst>
                </a:gridCol>
                <a:gridCol w="4359729">
                  <a:extLst>
                    <a:ext uri="{9D8B030D-6E8A-4147-A177-3AD203B41FA5}">
                      <a16:colId xmlns:a16="http://schemas.microsoft.com/office/drawing/2014/main" val="2548152584"/>
                    </a:ext>
                  </a:extLst>
                </a:gridCol>
                <a:gridCol w="3151414">
                  <a:extLst>
                    <a:ext uri="{9D8B030D-6E8A-4147-A177-3AD203B41FA5}">
                      <a16:colId xmlns:a16="http://schemas.microsoft.com/office/drawing/2014/main" val="2189534011"/>
                    </a:ext>
                  </a:extLst>
                </a:gridCol>
                <a:gridCol w="2807262">
                  <a:extLst>
                    <a:ext uri="{9D8B030D-6E8A-4147-A177-3AD203B41FA5}">
                      <a16:colId xmlns:a16="http://schemas.microsoft.com/office/drawing/2014/main" val="2701210807"/>
                    </a:ext>
                  </a:extLst>
                </a:gridCol>
              </a:tblGrid>
              <a:tr h="777226">
                <a:tc>
                  <a:txBody>
                    <a:bodyPr/>
                    <a:lstStyle/>
                    <a:p>
                      <a:pPr algn="l"/>
                      <a:r>
                        <a:rPr lang="en-US" sz="4400" dirty="0">
                          <a:latin typeface="+mj-lt"/>
                        </a:rPr>
                        <a:t>General Fund*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>
                          <a:latin typeface="+mj-lt"/>
                        </a:rPr>
                        <a:t>2024 Originally Adopted Budget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>
                          <a:latin typeface="+mj-lt"/>
                        </a:rPr>
                        <a:t>2024 Proposed Amended Budget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>
                          <a:latin typeface="+mj-lt"/>
                        </a:rPr>
                        <a:t>Difference in $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>
                          <a:latin typeface="+mj-lt"/>
                        </a:rPr>
                        <a:t>Difference in 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05119683"/>
                  </a:ext>
                </a:extLst>
              </a:tr>
              <a:tr h="713359">
                <a:tc>
                  <a:txBody>
                    <a:bodyPr/>
                    <a:lstStyle/>
                    <a:p>
                      <a:r>
                        <a:rPr lang="en-US" sz="44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</a:rPr>
                        <a:t>Revenue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0" u="none" strike="noStrike" dirty="0">
                          <a:solidFill>
                            <a:srgbClr val="6F6F6F"/>
                          </a:solidFill>
                          <a:effectLst/>
                          <a:latin typeface="+mn-lt"/>
                        </a:rPr>
                        <a:t>    </a:t>
                      </a:r>
                      <a:r>
                        <a:rPr lang="en-US" sz="4400" kern="1200" dirty="0">
                          <a:solidFill>
                            <a:srgbClr val="6F6F6F"/>
                          </a:solidFill>
                          <a:latin typeface="+mn-lt"/>
                        </a:rPr>
                        <a:t>77,593,605</a:t>
                      </a:r>
                      <a:r>
                        <a:rPr lang="en-US" sz="4400" b="0" u="none" strike="noStrike" dirty="0">
                          <a:solidFill>
                            <a:srgbClr val="6F6F6F"/>
                          </a:solidFill>
                          <a:effectLst/>
                          <a:latin typeface="+mn-lt"/>
                        </a:rPr>
                        <a:t> </a:t>
                      </a:r>
                      <a:endParaRPr lang="en-US" sz="4400" b="0" i="0" u="none" strike="noStrike" dirty="0">
                        <a:solidFill>
                          <a:srgbClr val="6F6F6F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0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US" sz="4400" b="0" u="none" strike="noStrike" kern="12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82,002,199</a:t>
                      </a:r>
                      <a:r>
                        <a:rPr lang="en-US" sz="4400" b="0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 </a:t>
                      </a:r>
                      <a:endParaRPr lang="en-US" sz="4400" b="0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0" i="0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+4,408,594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0" i="0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+5.7%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562701875"/>
                  </a:ext>
                </a:extLst>
              </a:tr>
              <a:tr h="713359">
                <a:tc>
                  <a:txBody>
                    <a:bodyPr/>
                    <a:lstStyle/>
                    <a:p>
                      <a:r>
                        <a:rPr lang="en-US" sz="44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</a:rPr>
                        <a:t>Less Expenditures</a:t>
                      </a:r>
                    </a:p>
                  </a:txBody>
                  <a:tcPr>
                    <a:lnB w="381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0" u="none" strike="noStrike" dirty="0">
                          <a:solidFill>
                            <a:srgbClr val="6F6F6F"/>
                          </a:solidFill>
                          <a:effectLst/>
                          <a:latin typeface="+mn-lt"/>
                        </a:rPr>
                        <a:t>      </a:t>
                      </a:r>
                      <a:r>
                        <a:rPr lang="en-US" sz="4400" kern="1200" dirty="0">
                          <a:solidFill>
                            <a:srgbClr val="6F6F6F"/>
                          </a:solidFill>
                          <a:latin typeface="+mn-lt"/>
                        </a:rPr>
                        <a:t>77,554,469</a:t>
                      </a:r>
                      <a:r>
                        <a:rPr lang="en-US" sz="4400" b="0" u="none" strike="noStrike" dirty="0">
                          <a:solidFill>
                            <a:srgbClr val="6F6F6F"/>
                          </a:solidFill>
                          <a:effectLst/>
                          <a:latin typeface="+mn-lt"/>
                        </a:rPr>
                        <a:t> </a:t>
                      </a:r>
                      <a:endParaRPr lang="en-US" sz="4400" b="0" i="0" u="none" strike="noStrike" dirty="0">
                        <a:solidFill>
                          <a:srgbClr val="6F6F6F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>
                    <a:lnB w="381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0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81,831,342</a:t>
                      </a:r>
                      <a:endParaRPr lang="en-US" sz="4400" b="0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>
                    <a:lnB w="381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0" i="0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+4,276,873</a:t>
                      </a:r>
                    </a:p>
                  </a:txBody>
                  <a:tcPr marL="7620" marR="7620" marT="7620" marB="0" anchor="b">
                    <a:lnB w="381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0" i="0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+5.5%</a:t>
                      </a:r>
                    </a:p>
                  </a:txBody>
                  <a:tcPr marL="7620" marR="7620" marT="7620" marB="0" anchor="b">
                    <a:lnB w="381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3818720"/>
                  </a:ext>
                </a:extLst>
              </a:tr>
              <a:tr h="713359">
                <a:tc>
                  <a:txBody>
                    <a:bodyPr/>
                    <a:lstStyle/>
                    <a:p>
                      <a:r>
                        <a:rPr lang="en-US" sz="4400" b="1" dirty="0">
                          <a:solidFill>
                            <a:srgbClr val="000000"/>
                          </a:solidFill>
                          <a:latin typeface="+mj-lt"/>
                        </a:rPr>
                        <a:t>Surplus / </a:t>
                      </a:r>
                      <a:r>
                        <a:rPr lang="en-US" sz="4400" b="1" dirty="0">
                          <a:solidFill>
                            <a:srgbClr val="FF0000"/>
                          </a:solidFill>
                          <a:latin typeface="+mj-lt"/>
                        </a:rPr>
                        <a:t>(Deficit)</a:t>
                      </a:r>
                    </a:p>
                  </a:txBody>
                  <a:tcPr>
                    <a:lnT w="381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1" u="none" strike="noStrike" dirty="0">
                          <a:solidFill>
                            <a:srgbClr val="6F6F6F"/>
                          </a:solidFill>
                          <a:effectLst/>
                          <a:latin typeface="+mj-lt"/>
                        </a:rPr>
                        <a:t>39,136</a:t>
                      </a:r>
                      <a:endParaRPr lang="en-US" sz="4400" b="1" i="0" u="none" strike="noStrike" dirty="0">
                        <a:solidFill>
                          <a:srgbClr val="6F6F6F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T w="381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170,857</a:t>
                      </a:r>
                    </a:p>
                  </a:txBody>
                  <a:tcPr marL="7620" marR="7620" marT="7620" marB="0" anchor="b">
                    <a:lnT w="381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4400" b="1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T w="381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4400" b="1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T w="381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004243272"/>
                  </a:ext>
                </a:extLst>
              </a:tr>
              <a:tr h="846416">
                <a:tc>
                  <a:txBody>
                    <a:bodyPr/>
                    <a:lstStyle/>
                    <a:p>
                      <a:r>
                        <a:rPr lang="en-US" sz="4400" b="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n-lt"/>
                        </a:rPr>
                        <a:t>Projected Beginning Balance</a:t>
                      </a:r>
                    </a:p>
                  </a:txBody>
                  <a:tcPr>
                    <a:lnB w="381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4400" b="0" i="0" u="none" strike="noStrike" dirty="0">
                        <a:solidFill>
                          <a:srgbClr val="6F6F6F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0" i="0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33,727,899</a:t>
                      </a:r>
                    </a:p>
                  </a:txBody>
                  <a:tcPr marL="7620" marR="7620" marT="7620" marB="0" anchor="b"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4400" b="0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sz="4400" b="0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711904928"/>
                  </a:ext>
                </a:extLst>
              </a:tr>
              <a:tr h="713359">
                <a:tc>
                  <a:txBody>
                    <a:bodyPr/>
                    <a:lstStyle/>
                    <a:p>
                      <a:r>
                        <a:rPr lang="en-US" sz="4400" b="1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Projected Ending Balance</a:t>
                      </a:r>
                    </a:p>
                  </a:txBody>
                  <a:tcPr>
                    <a:lnT w="381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4400" b="1" i="0" u="none" strike="noStrike" dirty="0">
                        <a:solidFill>
                          <a:srgbClr val="6F6F6F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33,898,746</a:t>
                      </a:r>
                    </a:p>
                  </a:txBody>
                  <a:tcPr marL="7620" marR="7620" marT="7620" marB="0" anchor="b"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4400" b="0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sz="4400" b="0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24060338"/>
                  </a:ext>
                </a:extLst>
              </a:tr>
              <a:tr h="713359">
                <a:tc>
                  <a:txBody>
                    <a:bodyPr/>
                    <a:lstStyle/>
                    <a:p>
                      <a:r>
                        <a:rPr lang="en-US" sz="4400" b="1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% of Expenditures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endParaRPr lang="en-US" sz="4400" b="1" i="0" u="none" strike="noStrike" dirty="0">
                        <a:solidFill>
                          <a:srgbClr val="6F6F6F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41%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sz="4400" b="0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sz="4400" b="0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595482387"/>
                  </a:ext>
                </a:extLst>
              </a:tr>
            </a:tbl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3CFEBC34-DD7F-3C0E-D58C-2E7E212EA442}"/>
              </a:ext>
            </a:extLst>
          </p:cNvPr>
          <p:cNvSpPr txBox="1"/>
          <p:nvPr/>
        </p:nvSpPr>
        <p:spPr>
          <a:xfrm>
            <a:off x="1926303" y="10503434"/>
            <a:ext cx="176280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*General Fund (Fund 010 only) – Original budget adopted in June 2022</a:t>
            </a:r>
          </a:p>
        </p:txBody>
      </p:sp>
      <p:sp>
        <p:nvSpPr>
          <p:cNvPr id="13" name="Slide Number Placeholder 9">
            <a:extLst>
              <a:ext uri="{FF2B5EF4-FFF2-40B4-BE49-F238E27FC236}">
                <a16:creationId xmlns:a16="http://schemas.microsoft.com/office/drawing/2014/main" id="{D4233BBF-3E57-42E2-C5E6-DD3FC2AF1F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E858AF3-8E4B-3D4D-3890-222A132FDAB3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</a:t>
            </a:r>
            <a:r>
              <a:rPr lang="en-US" sz="18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 23, 2023 City Council Meeting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8" name="Picture 2">
            <a:extLst>
              <a:ext uri="{FF2B5EF4-FFF2-40B4-BE49-F238E27FC236}">
                <a16:creationId xmlns:a16="http://schemas.microsoft.com/office/drawing/2014/main" id="{1895033F-FEF7-948D-104A-5FEF2D073C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5277" y="1501576"/>
            <a:ext cx="1460450" cy="14613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6806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419600"/>
            <a:ext cx="24384000" cy="4593771"/>
          </a:xfrm>
          <a:prstGeom prst="rect">
            <a:avLst/>
          </a:prstGeom>
          <a:solidFill>
            <a:schemeClr val="bg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8698"/>
              </a:solidFill>
              <a:latin typeface="Bebas Neue" panose="020B0606020202050201" pitchFamily="34" charset="-9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8720" y="4960503"/>
            <a:ext cx="810112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spc="100" dirty="0">
                <a:solidFill>
                  <a:schemeClr val="bg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Proposed Amended Budget by Department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0694375" y="4960503"/>
            <a:ext cx="1286556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Open Sans" panose="020B0606030504020204" pitchFamily="34" charset="0"/>
                <a:cs typeface="Open Sans" panose="020B0606030504020204" pitchFamily="34" charset="0"/>
              </a:rPr>
              <a:t>General Fund Proposed Amended Budget </a:t>
            </a:r>
          </a:p>
          <a:p>
            <a:pPr algn="ctr"/>
            <a:r>
              <a:rPr lang="en-US" sz="8000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Open Sans" panose="020B0606030504020204" pitchFamily="34" charset="0"/>
                <a:cs typeface="Open Sans" panose="020B0606030504020204" pitchFamily="34" charset="0"/>
              </a:rPr>
              <a:t>Fiscal Year 2023-2024 </a:t>
            </a:r>
          </a:p>
        </p:txBody>
      </p:sp>
      <p:cxnSp>
        <p:nvCxnSpPr>
          <p:cNvPr id="4" name="Straight Connector 3"/>
          <p:cNvCxnSpPr>
            <a:cxnSpLocks/>
          </p:cNvCxnSpPr>
          <p:nvPr/>
        </p:nvCxnSpPr>
        <p:spPr>
          <a:xfrm>
            <a:off x="8851369" y="5275385"/>
            <a:ext cx="0" cy="3155888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2">
            <a:extLst>
              <a:ext uri="{FF2B5EF4-FFF2-40B4-BE49-F238E27FC236}">
                <a16:creationId xmlns:a16="http://schemas.microsoft.com/office/drawing/2014/main" id="{C13E25AD-24C5-C4D2-A36C-28958492A5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201400" y="1388569"/>
            <a:ext cx="1981200" cy="19824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01183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169057" y="1073404"/>
            <a:ext cx="18600697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Proposed Amended Budget – FY 2023-24</a:t>
            </a:r>
          </a:p>
          <a:p>
            <a:r>
              <a:rPr lang="en-US" sz="6600" spc="100" dirty="0">
                <a:solidFill>
                  <a:schemeClr val="bg2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Elected &amp; City Manager’s Offices</a:t>
            </a:r>
          </a:p>
        </p:txBody>
      </p:sp>
      <p:sp>
        <p:nvSpPr>
          <p:cNvPr id="9" name="Slide Number Placeholder 9">
            <a:extLst>
              <a:ext uri="{FF2B5EF4-FFF2-40B4-BE49-F238E27FC236}">
                <a16:creationId xmlns:a16="http://schemas.microsoft.com/office/drawing/2014/main" id="{82402622-6C03-9E06-FC20-D36E56AC4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5B8E334-E021-4589-39E4-864F733ECFA1}"/>
              </a:ext>
            </a:extLst>
          </p:cNvPr>
          <p:cNvSpPr txBox="1"/>
          <p:nvPr/>
        </p:nvSpPr>
        <p:spPr>
          <a:xfrm>
            <a:off x="9184816" y="3332200"/>
            <a:ext cx="601436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/>
              </a:rPr>
              <a:t>$2,859,708</a:t>
            </a:r>
          </a:p>
        </p:txBody>
      </p:sp>
      <p:graphicFrame>
        <p:nvGraphicFramePr>
          <p:cNvPr id="21" name="Diagram 20">
            <a:extLst>
              <a:ext uri="{FF2B5EF4-FFF2-40B4-BE49-F238E27FC236}">
                <a16:creationId xmlns:a16="http://schemas.microsoft.com/office/drawing/2014/main" id="{C477D9DF-BC0A-C06E-6A49-747CF0CB78A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44079922"/>
              </p:ext>
            </p:extLst>
          </p:nvPr>
        </p:nvGraphicFramePr>
        <p:xfrm>
          <a:off x="19821177" y="2198689"/>
          <a:ext cx="4370318" cy="22670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22" name="Content Placeholder 14">
            <a:extLst>
              <a:ext uri="{FF2B5EF4-FFF2-40B4-BE49-F238E27FC236}">
                <a16:creationId xmlns:a16="http://schemas.microsoft.com/office/drawing/2014/main" id="{A8F67BF9-ABB9-B562-192F-0908692F6C3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9270553"/>
              </p:ext>
            </p:extLst>
          </p:nvPr>
        </p:nvGraphicFramePr>
        <p:xfrm>
          <a:off x="6192640" y="4465711"/>
          <a:ext cx="11839556" cy="82106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23" name="Rectangle 22">
            <a:extLst>
              <a:ext uri="{FF2B5EF4-FFF2-40B4-BE49-F238E27FC236}">
                <a16:creationId xmlns:a16="http://schemas.microsoft.com/office/drawing/2014/main" id="{C63C5FEC-3218-4F71-2615-09D4465B60D4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</a:t>
            </a:r>
            <a:r>
              <a:rPr lang="en-US" sz="18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 23, 2023 City Council Meeting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7" name="Picture 2">
            <a:extLst>
              <a:ext uri="{FF2B5EF4-FFF2-40B4-BE49-F238E27FC236}">
                <a16:creationId xmlns:a16="http://schemas.microsoft.com/office/drawing/2014/main" id="{88E00A1D-76D5-5642-C925-04C4DF0900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5277" y="1501576"/>
            <a:ext cx="1460450" cy="14613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1787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169057" y="1073404"/>
            <a:ext cx="18600697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Proposed Amended Budget – FY 2023-24</a:t>
            </a:r>
          </a:p>
          <a:p>
            <a:r>
              <a:rPr lang="en-US" sz="6600" spc="100" dirty="0">
                <a:solidFill>
                  <a:schemeClr val="bg2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Administrative Services</a:t>
            </a:r>
          </a:p>
        </p:txBody>
      </p:sp>
      <p:sp>
        <p:nvSpPr>
          <p:cNvPr id="9" name="Slide Number Placeholder 9">
            <a:extLst>
              <a:ext uri="{FF2B5EF4-FFF2-40B4-BE49-F238E27FC236}">
                <a16:creationId xmlns:a16="http://schemas.microsoft.com/office/drawing/2014/main" id="{82402622-6C03-9E06-FC20-D36E56AC4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13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5B8E334-E021-4589-39E4-864F733ECFA1}"/>
              </a:ext>
            </a:extLst>
          </p:cNvPr>
          <p:cNvSpPr txBox="1"/>
          <p:nvPr/>
        </p:nvSpPr>
        <p:spPr>
          <a:xfrm>
            <a:off x="9274968" y="3332200"/>
            <a:ext cx="601436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/>
              </a:rPr>
              <a:t>$2,867,147</a:t>
            </a:r>
          </a:p>
        </p:txBody>
      </p:sp>
      <p:graphicFrame>
        <p:nvGraphicFramePr>
          <p:cNvPr id="21" name="Diagram 20">
            <a:extLst>
              <a:ext uri="{FF2B5EF4-FFF2-40B4-BE49-F238E27FC236}">
                <a16:creationId xmlns:a16="http://schemas.microsoft.com/office/drawing/2014/main" id="{C477D9DF-BC0A-C06E-6A49-747CF0CB78A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2204805"/>
              </p:ext>
            </p:extLst>
          </p:nvPr>
        </p:nvGraphicFramePr>
        <p:xfrm>
          <a:off x="19821177" y="2198689"/>
          <a:ext cx="4370318" cy="22670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22" name="Content Placeholder 14">
            <a:extLst>
              <a:ext uri="{FF2B5EF4-FFF2-40B4-BE49-F238E27FC236}">
                <a16:creationId xmlns:a16="http://schemas.microsoft.com/office/drawing/2014/main" id="{A8F67BF9-ABB9-B562-192F-0908692F6C3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43592386"/>
              </p:ext>
            </p:extLst>
          </p:nvPr>
        </p:nvGraphicFramePr>
        <p:xfrm>
          <a:off x="5372100" y="4570732"/>
          <a:ext cx="12698647" cy="80523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23" name="Rectangle 22">
            <a:extLst>
              <a:ext uri="{FF2B5EF4-FFF2-40B4-BE49-F238E27FC236}">
                <a16:creationId xmlns:a16="http://schemas.microsoft.com/office/drawing/2014/main" id="{C63C5FEC-3218-4F71-2615-09D4465B60D4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</a:t>
            </a:r>
            <a:r>
              <a:rPr lang="en-US" sz="18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 23, 2023 City Council Meeting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7" name="Picture 2">
            <a:extLst>
              <a:ext uri="{FF2B5EF4-FFF2-40B4-BE49-F238E27FC236}">
                <a16:creationId xmlns:a16="http://schemas.microsoft.com/office/drawing/2014/main" id="{42A77327-2C97-F36B-BF3F-93BEBA60B8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5277" y="1501576"/>
            <a:ext cx="1460450" cy="14613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9119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169057" y="1073404"/>
            <a:ext cx="18600697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Proposed Amended Budget – FY 2023-24</a:t>
            </a:r>
          </a:p>
          <a:p>
            <a:r>
              <a:rPr lang="en-US" sz="6600" spc="100" dirty="0">
                <a:solidFill>
                  <a:schemeClr val="bg2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Public Works</a:t>
            </a:r>
          </a:p>
        </p:txBody>
      </p:sp>
      <p:sp>
        <p:nvSpPr>
          <p:cNvPr id="9" name="Slide Number Placeholder 9">
            <a:extLst>
              <a:ext uri="{FF2B5EF4-FFF2-40B4-BE49-F238E27FC236}">
                <a16:creationId xmlns:a16="http://schemas.microsoft.com/office/drawing/2014/main" id="{82402622-6C03-9E06-FC20-D36E56AC4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14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5B8E334-E021-4589-39E4-864F733ECFA1}"/>
              </a:ext>
            </a:extLst>
          </p:cNvPr>
          <p:cNvSpPr txBox="1"/>
          <p:nvPr/>
        </p:nvSpPr>
        <p:spPr>
          <a:xfrm>
            <a:off x="9029420" y="3321011"/>
            <a:ext cx="585623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/>
              </a:rPr>
              <a:t>$6,979,413</a:t>
            </a:r>
          </a:p>
        </p:txBody>
      </p:sp>
      <p:graphicFrame>
        <p:nvGraphicFramePr>
          <p:cNvPr id="21" name="Diagram 20">
            <a:extLst>
              <a:ext uri="{FF2B5EF4-FFF2-40B4-BE49-F238E27FC236}">
                <a16:creationId xmlns:a16="http://schemas.microsoft.com/office/drawing/2014/main" id="{C477D9DF-BC0A-C06E-6A49-747CF0CB78A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57109509"/>
              </p:ext>
            </p:extLst>
          </p:nvPr>
        </p:nvGraphicFramePr>
        <p:xfrm>
          <a:off x="19821177" y="2198689"/>
          <a:ext cx="4370318" cy="22670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22" name="Content Placeholder 14">
            <a:extLst>
              <a:ext uri="{FF2B5EF4-FFF2-40B4-BE49-F238E27FC236}">
                <a16:creationId xmlns:a16="http://schemas.microsoft.com/office/drawing/2014/main" id="{A8F67BF9-ABB9-B562-192F-0908692F6C3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97714500"/>
              </p:ext>
            </p:extLst>
          </p:nvPr>
        </p:nvGraphicFramePr>
        <p:xfrm>
          <a:off x="5829300" y="4835779"/>
          <a:ext cx="12469313" cy="80523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23" name="Rectangle 22">
            <a:extLst>
              <a:ext uri="{FF2B5EF4-FFF2-40B4-BE49-F238E27FC236}">
                <a16:creationId xmlns:a16="http://schemas.microsoft.com/office/drawing/2014/main" id="{C63C5FEC-3218-4F71-2615-09D4465B60D4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</a:t>
            </a:r>
            <a:r>
              <a:rPr lang="en-US" sz="18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 23, 2023 City Council Meeting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7" name="Picture 2">
            <a:extLst>
              <a:ext uri="{FF2B5EF4-FFF2-40B4-BE49-F238E27FC236}">
                <a16:creationId xmlns:a16="http://schemas.microsoft.com/office/drawing/2014/main" id="{BA7543DB-4728-6440-CAF9-F35D957086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5277" y="1501576"/>
            <a:ext cx="1460450" cy="14613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93261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169057" y="1073404"/>
            <a:ext cx="18600697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Proposed Amended Budget – FY 2023-24</a:t>
            </a:r>
          </a:p>
          <a:p>
            <a:r>
              <a:rPr lang="en-US" sz="6600" spc="100" dirty="0">
                <a:solidFill>
                  <a:schemeClr val="bg2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Community Development</a:t>
            </a:r>
          </a:p>
        </p:txBody>
      </p:sp>
      <p:sp>
        <p:nvSpPr>
          <p:cNvPr id="9" name="Slide Number Placeholder 9">
            <a:extLst>
              <a:ext uri="{FF2B5EF4-FFF2-40B4-BE49-F238E27FC236}">
                <a16:creationId xmlns:a16="http://schemas.microsoft.com/office/drawing/2014/main" id="{82402622-6C03-9E06-FC20-D36E56AC4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5B8E334-E021-4589-39E4-864F733ECFA1}"/>
              </a:ext>
            </a:extLst>
          </p:cNvPr>
          <p:cNvSpPr txBox="1"/>
          <p:nvPr/>
        </p:nvSpPr>
        <p:spPr>
          <a:xfrm>
            <a:off x="9184816" y="3332200"/>
            <a:ext cx="601436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/>
              </a:rPr>
              <a:t>$3,041,130</a:t>
            </a:r>
          </a:p>
        </p:txBody>
      </p:sp>
      <p:graphicFrame>
        <p:nvGraphicFramePr>
          <p:cNvPr id="21" name="Diagram 20">
            <a:extLst>
              <a:ext uri="{FF2B5EF4-FFF2-40B4-BE49-F238E27FC236}">
                <a16:creationId xmlns:a16="http://schemas.microsoft.com/office/drawing/2014/main" id="{C477D9DF-BC0A-C06E-6A49-747CF0CB78A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85468061"/>
              </p:ext>
            </p:extLst>
          </p:nvPr>
        </p:nvGraphicFramePr>
        <p:xfrm>
          <a:off x="19821177" y="2198689"/>
          <a:ext cx="4370318" cy="22670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22" name="Content Placeholder 14">
            <a:extLst>
              <a:ext uri="{FF2B5EF4-FFF2-40B4-BE49-F238E27FC236}">
                <a16:creationId xmlns:a16="http://schemas.microsoft.com/office/drawing/2014/main" id="{A8F67BF9-ABB9-B562-192F-0908692F6C3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5792856"/>
              </p:ext>
            </p:extLst>
          </p:nvPr>
        </p:nvGraphicFramePr>
        <p:xfrm>
          <a:off x="6440966" y="4913888"/>
          <a:ext cx="11502067" cy="78812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23" name="Rectangle 22">
            <a:extLst>
              <a:ext uri="{FF2B5EF4-FFF2-40B4-BE49-F238E27FC236}">
                <a16:creationId xmlns:a16="http://schemas.microsoft.com/office/drawing/2014/main" id="{C63C5FEC-3218-4F71-2615-09D4465B60D4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</a:t>
            </a:r>
            <a:r>
              <a:rPr lang="en-US" sz="18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 23, 2023 City Council Meeting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8" name="Picture 2">
            <a:extLst>
              <a:ext uri="{FF2B5EF4-FFF2-40B4-BE49-F238E27FC236}">
                <a16:creationId xmlns:a16="http://schemas.microsoft.com/office/drawing/2014/main" id="{C5B9B983-3FD3-C054-E0FC-1C9829D664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5277" y="1501576"/>
            <a:ext cx="1460450" cy="14613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05240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169057" y="1073404"/>
            <a:ext cx="18600697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Proposed Amended Budget – FY 2023-24</a:t>
            </a:r>
          </a:p>
          <a:p>
            <a:r>
              <a:rPr lang="en-US" sz="6600" spc="100" dirty="0">
                <a:solidFill>
                  <a:schemeClr val="bg2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Recreation &amp; Human Services</a:t>
            </a:r>
          </a:p>
        </p:txBody>
      </p:sp>
      <p:sp>
        <p:nvSpPr>
          <p:cNvPr id="9" name="Slide Number Placeholder 9">
            <a:extLst>
              <a:ext uri="{FF2B5EF4-FFF2-40B4-BE49-F238E27FC236}">
                <a16:creationId xmlns:a16="http://schemas.microsoft.com/office/drawing/2014/main" id="{82402622-6C03-9E06-FC20-D36E56AC4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16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5B8E334-E021-4589-39E4-864F733ECFA1}"/>
              </a:ext>
            </a:extLst>
          </p:cNvPr>
          <p:cNvSpPr txBox="1"/>
          <p:nvPr/>
        </p:nvSpPr>
        <p:spPr>
          <a:xfrm>
            <a:off x="9029420" y="3321011"/>
            <a:ext cx="585623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/>
              </a:rPr>
              <a:t>$5,066,301</a:t>
            </a:r>
          </a:p>
        </p:txBody>
      </p:sp>
      <p:graphicFrame>
        <p:nvGraphicFramePr>
          <p:cNvPr id="21" name="Diagram 20">
            <a:extLst>
              <a:ext uri="{FF2B5EF4-FFF2-40B4-BE49-F238E27FC236}">
                <a16:creationId xmlns:a16="http://schemas.microsoft.com/office/drawing/2014/main" id="{C477D9DF-BC0A-C06E-6A49-747CF0CB78A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87373887"/>
              </p:ext>
            </p:extLst>
          </p:nvPr>
        </p:nvGraphicFramePr>
        <p:xfrm>
          <a:off x="19821177" y="2198689"/>
          <a:ext cx="4370318" cy="22670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22" name="Content Placeholder 14">
            <a:extLst>
              <a:ext uri="{FF2B5EF4-FFF2-40B4-BE49-F238E27FC236}">
                <a16:creationId xmlns:a16="http://schemas.microsoft.com/office/drawing/2014/main" id="{A8F67BF9-ABB9-B562-192F-0908692F6C3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58672217"/>
              </p:ext>
            </p:extLst>
          </p:nvPr>
        </p:nvGraphicFramePr>
        <p:xfrm>
          <a:off x="5926015" y="4190642"/>
          <a:ext cx="12063046" cy="86834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23" name="Rectangle 22">
            <a:extLst>
              <a:ext uri="{FF2B5EF4-FFF2-40B4-BE49-F238E27FC236}">
                <a16:creationId xmlns:a16="http://schemas.microsoft.com/office/drawing/2014/main" id="{C63C5FEC-3218-4F71-2615-09D4465B60D4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</a:t>
            </a:r>
            <a:r>
              <a:rPr lang="en-US" sz="18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 23, 2023 City Council Meeting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7" name="Picture 2">
            <a:extLst>
              <a:ext uri="{FF2B5EF4-FFF2-40B4-BE49-F238E27FC236}">
                <a16:creationId xmlns:a16="http://schemas.microsoft.com/office/drawing/2014/main" id="{D7CAEFDC-8E7C-8641-90CD-777BB15C92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5277" y="1501576"/>
            <a:ext cx="1460450" cy="14613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25147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169057" y="1073404"/>
            <a:ext cx="18600697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Proposed Amended Budget – FY 2023-24</a:t>
            </a:r>
          </a:p>
          <a:p>
            <a:r>
              <a:rPr lang="en-US" sz="6600" spc="100" dirty="0">
                <a:solidFill>
                  <a:schemeClr val="bg2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Police Department</a:t>
            </a:r>
          </a:p>
        </p:txBody>
      </p:sp>
      <p:sp>
        <p:nvSpPr>
          <p:cNvPr id="9" name="Slide Number Placeholder 9">
            <a:extLst>
              <a:ext uri="{FF2B5EF4-FFF2-40B4-BE49-F238E27FC236}">
                <a16:creationId xmlns:a16="http://schemas.microsoft.com/office/drawing/2014/main" id="{82402622-6C03-9E06-FC20-D36E56AC4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17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5B8E334-E021-4589-39E4-864F733ECFA1}"/>
              </a:ext>
            </a:extLst>
          </p:cNvPr>
          <p:cNvSpPr txBox="1"/>
          <p:nvPr/>
        </p:nvSpPr>
        <p:spPr>
          <a:xfrm>
            <a:off x="8867949" y="3332200"/>
            <a:ext cx="648893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/>
              </a:rPr>
              <a:t>$34,809,188</a:t>
            </a:r>
          </a:p>
        </p:txBody>
      </p:sp>
      <p:graphicFrame>
        <p:nvGraphicFramePr>
          <p:cNvPr id="21" name="Diagram 20">
            <a:extLst>
              <a:ext uri="{FF2B5EF4-FFF2-40B4-BE49-F238E27FC236}">
                <a16:creationId xmlns:a16="http://schemas.microsoft.com/office/drawing/2014/main" id="{C477D9DF-BC0A-C06E-6A49-747CF0CB78A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54941801"/>
              </p:ext>
            </p:extLst>
          </p:nvPr>
        </p:nvGraphicFramePr>
        <p:xfrm>
          <a:off x="19821177" y="2198689"/>
          <a:ext cx="4370318" cy="22670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22" name="Content Placeholder 14">
            <a:extLst>
              <a:ext uri="{FF2B5EF4-FFF2-40B4-BE49-F238E27FC236}">
                <a16:creationId xmlns:a16="http://schemas.microsoft.com/office/drawing/2014/main" id="{A8F67BF9-ABB9-B562-192F-0908692F6C3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50004490"/>
              </p:ext>
            </p:extLst>
          </p:nvPr>
        </p:nvGraphicFramePr>
        <p:xfrm>
          <a:off x="6243965" y="4889312"/>
          <a:ext cx="11896069" cy="84030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23" name="Rectangle 22">
            <a:extLst>
              <a:ext uri="{FF2B5EF4-FFF2-40B4-BE49-F238E27FC236}">
                <a16:creationId xmlns:a16="http://schemas.microsoft.com/office/drawing/2014/main" id="{C63C5FEC-3218-4F71-2615-09D4465B60D4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</a:t>
            </a:r>
            <a:r>
              <a:rPr lang="en-US" sz="18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 23, 2023 City Council Meeting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A6A22581-14E8-9E8B-5532-70A3F2865E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5277" y="1501576"/>
            <a:ext cx="1460450" cy="14613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2992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169057" y="1073404"/>
            <a:ext cx="18600697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Proposed Amended Budget – FY 2023-24</a:t>
            </a:r>
          </a:p>
          <a:p>
            <a:r>
              <a:rPr lang="en-US" sz="6600" spc="100" dirty="0">
                <a:solidFill>
                  <a:schemeClr val="bg2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Non-Departmental, Debt Service &amp; Transfers</a:t>
            </a:r>
          </a:p>
        </p:txBody>
      </p:sp>
      <p:sp>
        <p:nvSpPr>
          <p:cNvPr id="9" name="Slide Number Placeholder 9">
            <a:extLst>
              <a:ext uri="{FF2B5EF4-FFF2-40B4-BE49-F238E27FC236}">
                <a16:creationId xmlns:a16="http://schemas.microsoft.com/office/drawing/2014/main" id="{82402622-6C03-9E06-FC20-D36E56AC4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18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5B8E334-E021-4589-39E4-864F733ECFA1}"/>
              </a:ext>
            </a:extLst>
          </p:cNvPr>
          <p:cNvSpPr txBox="1"/>
          <p:nvPr/>
        </p:nvSpPr>
        <p:spPr>
          <a:xfrm>
            <a:off x="8866451" y="3390226"/>
            <a:ext cx="649193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/>
              </a:rPr>
              <a:t>$26,208,185</a:t>
            </a:r>
          </a:p>
        </p:txBody>
      </p:sp>
      <p:graphicFrame>
        <p:nvGraphicFramePr>
          <p:cNvPr id="21" name="Diagram 20">
            <a:extLst>
              <a:ext uri="{FF2B5EF4-FFF2-40B4-BE49-F238E27FC236}">
                <a16:creationId xmlns:a16="http://schemas.microsoft.com/office/drawing/2014/main" id="{C477D9DF-BC0A-C06E-6A49-747CF0CB78A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65395821"/>
              </p:ext>
            </p:extLst>
          </p:nvPr>
        </p:nvGraphicFramePr>
        <p:xfrm>
          <a:off x="19821177" y="2198689"/>
          <a:ext cx="4370318" cy="22670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22" name="Content Placeholder 14">
            <a:extLst>
              <a:ext uri="{FF2B5EF4-FFF2-40B4-BE49-F238E27FC236}">
                <a16:creationId xmlns:a16="http://schemas.microsoft.com/office/drawing/2014/main" id="{A8F67BF9-ABB9-B562-192F-0908692F6C3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10761530"/>
              </p:ext>
            </p:extLst>
          </p:nvPr>
        </p:nvGraphicFramePr>
        <p:xfrm>
          <a:off x="5754560" y="4666505"/>
          <a:ext cx="12874879" cy="81214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23" name="Rectangle 22">
            <a:extLst>
              <a:ext uri="{FF2B5EF4-FFF2-40B4-BE49-F238E27FC236}">
                <a16:creationId xmlns:a16="http://schemas.microsoft.com/office/drawing/2014/main" id="{C63C5FEC-3218-4F71-2615-09D4465B60D4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</a:t>
            </a:r>
            <a:r>
              <a:rPr lang="en-US" sz="18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 23, 2023 City Council Meeting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A8E93367-1B51-B33B-BBBB-57DCCA03AB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5277" y="1501576"/>
            <a:ext cx="1460450" cy="14613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32298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419600"/>
            <a:ext cx="24384000" cy="4593771"/>
          </a:xfrm>
          <a:prstGeom prst="rect">
            <a:avLst/>
          </a:prstGeom>
          <a:solidFill>
            <a:schemeClr val="bg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8698"/>
              </a:solidFill>
              <a:latin typeface="Bebas Neue" panose="020B0606020202050201" pitchFamily="34" charset="-9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25531" y="5576056"/>
            <a:ext cx="7600308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600" b="1" spc="100" dirty="0">
                <a:solidFill>
                  <a:schemeClr val="bg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Proposed Amended Budget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476900" y="5439212"/>
            <a:ext cx="1409476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Open Sans" panose="020B0606030504020204" pitchFamily="34" charset="0"/>
                <a:cs typeface="Open Sans" panose="020B0606030504020204" pitchFamily="34" charset="0"/>
              </a:rPr>
              <a:t>Proposed Amended </a:t>
            </a:r>
          </a:p>
          <a:p>
            <a:pPr algn="ctr"/>
            <a:r>
              <a:rPr lang="en-US" sz="8000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Open Sans" panose="020B0606030504020204" pitchFamily="34" charset="0"/>
                <a:cs typeface="Open Sans" panose="020B0606030504020204" pitchFamily="34" charset="0"/>
              </a:rPr>
              <a:t>Fiscal Year 2023-2024 Budget</a:t>
            </a:r>
          </a:p>
        </p:txBody>
      </p:sp>
      <p:cxnSp>
        <p:nvCxnSpPr>
          <p:cNvPr id="4" name="Straight Connector 3"/>
          <p:cNvCxnSpPr>
            <a:cxnSpLocks/>
          </p:cNvCxnSpPr>
          <p:nvPr/>
        </p:nvCxnSpPr>
        <p:spPr>
          <a:xfrm>
            <a:off x="8851369" y="5275385"/>
            <a:ext cx="0" cy="3155888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2">
            <a:extLst>
              <a:ext uri="{FF2B5EF4-FFF2-40B4-BE49-F238E27FC236}">
                <a16:creationId xmlns:a16="http://schemas.microsoft.com/office/drawing/2014/main" id="{C13E25AD-24C5-C4D2-A36C-28958492A5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201400" y="1388569"/>
            <a:ext cx="1981200" cy="19824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7830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419600"/>
            <a:ext cx="24384000" cy="4593771"/>
          </a:xfrm>
          <a:prstGeom prst="rect">
            <a:avLst/>
          </a:prstGeom>
          <a:solidFill>
            <a:schemeClr val="bg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8698"/>
              </a:solidFill>
              <a:latin typeface="Bebas Neue" panose="020B0606020202050201" pitchFamily="34" charset="-9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6997" y="5576056"/>
            <a:ext cx="798221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spc="100" dirty="0">
                <a:solidFill>
                  <a:schemeClr val="bg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Proposed Amended Budget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556956" y="4960503"/>
            <a:ext cx="1400298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Open Sans" panose="020B0606030504020204" pitchFamily="34" charset="0"/>
                <a:cs typeface="Open Sans" panose="020B0606030504020204" pitchFamily="34" charset="0"/>
              </a:rPr>
              <a:t>Proposed Amended Budget Fiscal Year 2023-2024 </a:t>
            </a:r>
          </a:p>
          <a:p>
            <a:pPr algn="ctr"/>
            <a:r>
              <a:rPr lang="en-US" sz="8000" b="1" u="sng" spc="1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Open Sans" panose="020B0606030504020204" pitchFamily="34" charset="0"/>
                <a:cs typeface="Open Sans" panose="020B0606030504020204" pitchFamily="34" charset="0"/>
              </a:rPr>
              <a:t>GTrans</a:t>
            </a:r>
            <a:endParaRPr lang="en-US" sz="8000" b="1" u="sng" spc="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4" name="Straight Connector 3"/>
          <p:cNvCxnSpPr>
            <a:cxnSpLocks/>
          </p:cNvCxnSpPr>
          <p:nvPr/>
        </p:nvCxnSpPr>
        <p:spPr>
          <a:xfrm>
            <a:off x="8851369" y="5275385"/>
            <a:ext cx="0" cy="3155888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2">
            <a:extLst>
              <a:ext uri="{FF2B5EF4-FFF2-40B4-BE49-F238E27FC236}">
                <a16:creationId xmlns:a16="http://schemas.microsoft.com/office/drawing/2014/main" id="{C13E25AD-24C5-C4D2-A36C-28958492A5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201400" y="1388569"/>
            <a:ext cx="1981200" cy="19824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17291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169057" y="1073404"/>
            <a:ext cx="18600697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Proposed Amended Budget – FY 2023-24</a:t>
            </a:r>
          </a:p>
          <a:p>
            <a:r>
              <a:rPr lang="en-US" sz="6600" spc="100" dirty="0" err="1">
                <a:solidFill>
                  <a:schemeClr val="bg2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GTrans</a:t>
            </a:r>
            <a:endParaRPr lang="en-US" sz="6600" spc="100" dirty="0">
              <a:solidFill>
                <a:schemeClr val="bg2"/>
              </a:solidFill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Slide Number Placeholder 9">
            <a:extLst>
              <a:ext uri="{FF2B5EF4-FFF2-40B4-BE49-F238E27FC236}">
                <a16:creationId xmlns:a16="http://schemas.microsoft.com/office/drawing/2014/main" id="{82402622-6C03-9E06-FC20-D36E56AC4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5B8E334-E021-4589-39E4-864F733ECFA1}"/>
              </a:ext>
            </a:extLst>
          </p:cNvPr>
          <p:cNvSpPr txBox="1"/>
          <p:nvPr/>
        </p:nvSpPr>
        <p:spPr>
          <a:xfrm>
            <a:off x="8841908" y="2556542"/>
            <a:ext cx="649193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/>
              </a:rPr>
              <a:t>$50,068,535</a:t>
            </a:r>
          </a:p>
        </p:txBody>
      </p:sp>
      <p:graphicFrame>
        <p:nvGraphicFramePr>
          <p:cNvPr id="21" name="Diagram 20">
            <a:extLst>
              <a:ext uri="{FF2B5EF4-FFF2-40B4-BE49-F238E27FC236}">
                <a16:creationId xmlns:a16="http://schemas.microsoft.com/office/drawing/2014/main" id="{C477D9DF-BC0A-C06E-6A49-747CF0CB78A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4010783"/>
              </p:ext>
            </p:extLst>
          </p:nvPr>
        </p:nvGraphicFramePr>
        <p:xfrm>
          <a:off x="19821177" y="2198689"/>
          <a:ext cx="4370318" cy="22670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3" name="Rectangle 22">
            <a:extLst>
              <a:ext uri="{FF2B5EF4-FFF2-40B4-BE49-F238E27FC236}">
                <a16:creationId xmlns:a16="http://schemas.microsoft.com/office/drawing/2014/main" id="{C63C5FEC-3218-4F71-2615-09D4465B60D4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</a:t>
            </a:r>
            <a:r>
              <a:rPr lang="en-US" sz="18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 23, 2023 City Council Meeting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13" name="Content Placeholder 14">
            <a:extLst>
              <a:ext uri="{FF2B5EF4-FFF2-40B4-BE49-F238E27FC236}">
                <a16:creationId xmlns:a16="http://schemas.microsoft.com/office/drawing/2014/main" id="{592FEF53-4F7A-FF2B-6A52-C93D3203A3C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99206517"/>
              </p:ext>
            </p:extLst>
          </p:nvPr>
        </p:nvGraphicFramePr>
        <p:xfrm>
          <a:off x="13434492" y="5745910"/>
          <a:ext cx="10577672" cy="69680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7" name="Content Placeholder 14">
            <a:extLst>
              <a:ext uri="{FF2B5EF4-FFF2-40B4-BE49-F238E27FC236}">
                <a16:creationId xmlns:a16="http://schemas.microsoft.com/office/drawing/2014/main" id="{DD7024CF-D0FE-249B-357B-C890098AB89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70236438"/>
              </p:ext>
            </p:extLst>
          </p:nvPr>
        </p:nvGraphicFramePr>
        <p:xfrm>
          <a:off x="453374" y="6095497"/>
          <a:ext cx="10577672" cy="61720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pic>
        <p:nvPicPr>
          <p:cNvPr id="18" name="Picture 2">
            <a:extLst>
              <a:ext uri="{FF2B5EF4-FFF2-40B4-BE49-F238E27FC236}">
                <a16:creationId xmlns:a16="http://schemas.microsoft.com/office/drawing/2014/main" id="{176130F1-ABC7-92CC-300C-72AF776070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5277" y="1501576"/>
            <a:ext cx="1460450" cy="14613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F37FBC25-9918-A583-FDF5-2B53BDF54352}"/>
              </a:ext>
            </a:extLst>
          </p:cNvPr>
          <p:cNvSpPr txBox="1"/>
          <p:nvPr/>
        </p:nvSpPr>
        <p:spPr>
          <a:xfrm>
            <a:off x="2644782" y="4228429"/>
            <a:ext cx="51505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/>
            <a:r>
              <a:rPr lang="en-US" sz="6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anose="02060603020205020403"/>
              </a:rPr>
              <a:t>REVENUES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6771B4F-DB1E-90DD-03A7-22B05324661F}"/>
              </a:ext>
            </a:extLst>
          </p:cNvPr>
          <p:cNvSpPr txBox="1"/>
          <p:nvPr/>
        </p:nvSpPr>
        <p:spPr>
          <a:xfrm>
            <a:off x="14918561" y="4228429"/>
            <a:ext cx="64778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/>
            <a:r>
              <a:rPr lang="en-US" sz="6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anose="02060603020205020403"/>
              </a:rPr>
              <a:t>EXPENDITURES</a:t>
            </a:r>
          </a:p>
        </p:txBody>
      </p:sp>
    </p:spTree>
    <p:extLst>
      <p:ext uri="{BB962C8B-B14F-4D97-AF65-F5344CB8AC3E}">
        <p14:creationId xmlns:p14="http://schemas.microsoft.com/office/powerpoint/2010/main" val="2618533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419600"/>
            <a:ext cx="24384000" cy="4593771"/>
          </a:xfrm>
          <a:prstGeom prst="rect">
            <a:avLst/>
          </a:prstGeom>
          <a:solidFill>
            <a:schemeClr val="bg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8698"/>
              </a:solidFill>
              <a:latin typeface="Bebas Neue" panose="020B0606020202050201" pitchFamily="34" charset="-9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6998" y="5576056"/>
            <a:ext cx="760030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spc="100" dirty="0">
                <a:solidFill>
                  <a:schemeClr val="bg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Proposed Budget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0694375" y="4960503"/>
            <a:ext cx="1286556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Open Sans" panose="020B0606030504020204" pitchFamily="34" charset="0"/>
                <a:cs typeface="Open Sans" panose="020B0606030504020204" pitchFamily="34" charset="0"/>
              </a:rPr>
              <a:t>Proposed Amended Budget Fiscal Year 2023-2024 </a:t>
            </a:r>
          </a:p>
          <a:p>
            <a:pPr algn="ctr"/>
            <a:r>
              <a:rPr lang="en-US" sz="8000" b="1" u="sng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Open Sans" panose="020B0606030504020204" pitchFamily="34" charset="0"/>
                <a:cs typeface="Open Sans" panose="020B0606030504020204" pitchFamily="34" charset="0"/>
              </a:rPr>
              <a:t>All Funds</a:t>
            </a:r>
          </a:p>
        </p:txBody>
      </p:sp>
      <p:cxnSp>
        <p:nvCxnSpPr>
          <p:cNvPr id="4" name="Straight Connector 3"/>
          <p:cNvCxnSpPr>
            <a:cxnSpLocks/>
          </p:cNvCxnSpPr>
          <p:nvPr/>
        </p:nvCxnSpPr>
        <p:spPr>
          <a:xfrm>
            <a:off x="8851369" y="5275385"/>
            <a:ext cx="0" cy="3155888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2">
            <a:extLst>
              <a:ext uri="{FF2B5EF4-FFF2-40B4-BE49-F238E27FC236}">
                <a16:creationId xmlns:a16="http://schemas.microsoft.com/office/drawing/2014/main" id="{C13E25AD-24C5-C4D2-A36C-28958492A5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201400" y="1388569"/>
            <a:ext cx="1981200" cy="19824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8021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Chart 24">
            <a:extLst>
              <a:ext uri="{FF2B5EF4-FFF2-40B4-BE49-F238E27FC236}">
                <a16:creationId xmlns:a16="http://schemas.microsoft.com/office/drawing/2014/main" id="{743B4C06-90FD-C9C4-DFB5-D1B9DD2C664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9031534"/>
              </p:ext>
            </p:extLst>
          </p:nvPr>
        </p:nvGraphicFramePr>
        <p:xfrm>
          <a:off x="13378334" y="5624562"/>
          <a:ext cx="9882618" cy="76367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Rectangle 9"/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169057" y="1073404"/>
            <a:ext cx="18600697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Proposed Amended Budget – FY 2023-24</a:t>
            </a:r>
          </a:p>
          <a:p>
            <a:r>
              <a:rPr lang="en-US" sz="6600" spc="100" dirty="0">
                <a:solidFill>
                  <a:schemeClr val="bg2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ALL FUNDS</a:t>
            </a:r>
          </a:p>
        </p:txBody>
      </p:sp>
      <p:sp>
        <p:nvSpPr>
          <p:cNvPr id="9" name="Slide Number Placeholder 9">
            <a:extLst>
              <a:ext uri="{FF2B5EF4-FFF2-40B4-BE49-F238E27FC236}">
                <a16:creationId xmlns:a16="http://schemas.microsoft.com/office/drawing/2014/main" id="{82402622-6C03-9E06-FC20-D36E56AC4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22</a:t>
            </a:r>
          </a:p>
        </p:txBody>
      </p:sp>
      <p:graphicFrame>
        <p:nvGraphicFramePr>
          <p:cNvPr id="21" name="Diagram 20">
            <a:extLst>
              <a:ext uri="{FF2B5EF4-FFF2-40B4-BE49-F238E27FC236}">
                <a16:creationId xmlns:a16="http://schemas.microsoft.com/office/drawing/2014/main" id="{C477D9DF-BC0A-C06E-6A49-747CF0CB78A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65935977"/>
              </p:ext>
            </p:extLst>
          </p:nvPr>
        </p:nvGraphicFramePr>
        <p:xfrm>
          <a:off x="19821177" y="2198689"/>
          <a:ext cx="4370318" cy="22670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23" name="Rectangle 22">
            <a:extLst>
              <a:ext uri="{FF2B5EF4-FFF2-40B4-BE49-F238E27FC236}">
                <a16:creationId xmlns:a16="http://schemas.microsoft.com/office/drawing/2014/main" id="{C63C5FEC-3218-4F71-2615-09D4465B60D4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</a:t>
            </a:r>
            <a:r>
              <a:rPr lang="en-US" sz="18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 23, 2023 City Council Meeting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8676F62-7C80-4CE1-DE25-2264E579B7A9}"/>
              </a:ext>
            </a:extLst>
          </p:cNvPr>
          <p:cNvSpPr txBox="1"/>
          <p:nvPr/>
        </p:nvSpPr>
        <p:spPr>
          <a:xfrm>
            <a:off x="2826480" y="3970521"/>
            <a:ext cx="515054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/>
            <a:r>
              <a:rPr lang="en-US" sz="6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anose="02060603020205020403"/>
              </a:rPr>
              <a:t>REVENUES</a:t>
            </a:r>
          </a:p>
          <a:p>
            <a:pPr algn="ctr" defTabSz="457200"/>
            <a:r>
              <a:rPr lang="en-US" sz="6000" b="1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anose="02060603020205020403"/>
              </a:rPr>
              <a:t>$281,993,104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EFDE71B-64F0-3603-536E-7CB17666D0FB}"/>
              </a:ext>
            </a:extLst>
          </p:cNvPr>
          <p:cNvSpPr txBox="1"/>
          <p:nvPr/>
        </p:nvSpPr>
        <p:spPr>
          <a:xfrm>
            <a:off x="14959122" y="3970521"/>
            <a:ext cx="647781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/>
            <a:r>
              <a:rPr lang="en-US" sz="6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anose="02060603020205020403"/>
              </a:rPr>
              <a:t>EXPENDITURES</a:t>
            </a:r>
          </a:p>
          <a:p>
            <a:pPr algn="ctr" defTabSz="457200"/>
            <a:r>
              <a:rPr lang="en-US" sz="6000" b="1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anose="02060603020205020403"/>
              </a:rPr>
              <a:t>$291,181,312</a:t>
            </a:r>
          </a:p>
        </p:txBody>
      </p:sp>
      <p:graphicFrame>
        <p:nvGraphicFramePr>
          <p:cNvPr id="24" name="Chart 23">
            <a:extLst>
              <a:ext uri="{FF2B5EF4-FFF2-40B4-BE49-F238E27FC236}">
                <a16:creationId xmlns:a16="http://schemas.microsoft.com/office/drawing/2014/main" id="{C6F217C8-D74E-87E7-5E1A-F0F3ED51248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55505435"/>
              </p:ext>
            </p:extLst>
          </p:nvPr>
        </p:nvGraphicFramePr>
        <p:xfrm>
          <a:off x="654850" y="5624562"/>
          <a:ext cx="10102370" cy="74615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pic>
        <p:nvPicPr>
          <p:cNvPr id="17" name="Picture 2">
            <a:extLst>
              <a:ext uri="{FF2B5EF4-FFF2-40B4-BE49-F238E27FC236}">
                <a16:creationId xmlns:a16="http://schemas.microsoft.com/office/drawing/2014/main" id="{BD2F44E1-106D-66A6-B94F-BC65D7C4E5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5277" y="1501576"/>
            <a:ext cx="1460450" cy="14613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6FFD6BB-DE46-60FE-91E7-80E0F3C798A4}"/>
              </a:ext>
            </a:extLst>
          </p:cNvPr>
          <p:cNvSpPr txBox="1"/>
          <p:nvPr/>
        </p:nvSpPr>
        <p:spPr>
          <a:xfrm>
            <a:off x="9923289" y="12573243"/>
            <a:ext cx="43782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000000"/>
                </a:solidFill>
              </a:rPr>
              <a:t>The difference represents timing for Special Revenue Funds</a:t>
            </a:r>
          </a:p>
        </p:txBody>
      </p:sp>
    </p:spTree>
    <p:extLst>
      <p:ext uri="{BB962C8B-B14F-4D97-AF65-F5344CB8AC3E}">
        <p14:creationId xmlns:p14="http://schemas.microsoft.com/office/powerpoint/2010/main" val="357723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419600"/>
            <a:ext cx="24384000" cy="4593771"/>
          </a:xfrm>
          <a:prstGeom prst="rect">
            <a:avLst/>
          </a:prstGeom>
          <a:solidFill>
            <a:schemeClr val="bg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8698"/>
              </a:solidFill>
              <a:latin typeface="Bebas Neue" panose="020B0606020202050201" pitchFamily="34" charset="-9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6998" y="5576056"/>
            <a:ext cx="760030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spc="100" dirty="0">
                <a:solidFill>
                  <a:schemeClr val="bg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Proposed CIP Budget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964618" y="4960503"/>
            <a:ext cx="1359531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Open Sans" panose="020B0606030504020204" pitchFamily="34" charset="0"/>
                <a:cs typeface="Open Sans" panose="020B0606030504020204" pitchFamily="34" charset="0"/>
              </a:rPr>
              <a:t>Proposed Amended Budget Fiscal Year 2023-2024 </a:t>
            </a:r>
          </a:p>
          <a:p>
            <a:pPr algn="ctr"/>
            <a:r>
              <a:rPr lang="en-US" sz="8000" b="1" u="sng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Open Sans" panose="020B0606030504020204" pitchFamily="34" charset="0"/>
                <a:cs typeface="Open Sans" panose="020B0606030504020204" pitchFamily="34" charset="0"/>
              </a:rPr>
              <a:t>Capital Improvement Program</a:t>
            </a:r>
          </a:p>
        </p:txBody>
      </p:sp>
      <p:cxnSp>
        <p:nvCxnSpPr>
          <p:cNvPr id="4" name="Straight Connector 3"/>
          <p:cNvCxnSpPr>
            <a:cxnSpLocks/>
          </p:cNvCxnSpPr>
          <p:nvPr/>
        </p:nvCxnSpPr>
        <p:spPr>
          <a:xfrm>
            <a:off x="8851369" y="5275385"/>
            <a:ext cx="0" cy="3155888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2">
            <a:extLst>
              <a:ext uri="{FF2B5EF4-FFF2-40B4-BE49-F238E27FC236}">
                <a16:creationId xmlns:a16="http://schemas.microsoft.com/office/drawing/2014/main" id="{C13E25AD-24C5-C4D2-A36C-28958492A5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201400" y="1388569"/>
            <a:ext cx="1981200" cy="19824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95292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169057" y="1073404"/>
            <a:ext cx="18600697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Proposed Budget – Fiscal Year 2023-24</a:t>
            </a:r>
          </a:p>
          <a:p>
            <a:r>
              <a:rPr lang="en-US" sz="6600" spc="100" dirty="0">
                <a:solidFill>
                  <a:schemeClr val="bg2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Capital Improvement Program (CIP)</a:t>
            </a:r>
          </a:p>
        </p:txBody>
      </p:sp>
      <p:sp>
        <p:nvSpPr>
          <p:cNvPr id="9" name="Slide Number Placeholder 9">
            <a:extLst>
              <a:ext uri="{FF2B5EF4-FFF2-40B4-BE49-F238E27FC236}">
                <a16:creationId xmlns:a16="http://schemas.microsoft.com/office/drawing/2014/main" id="{82402622-6C03-9E06-FC20-D36E56AC4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24</a:t>
            </a:r>
          </a:p>
        </p:txBody>
      </p:sp>
      <p:graphicFrame>
        <p:nvGraphicFramePr>
          <p:cNvPr id="21" name="Diagram 20">
            <a:extLst>
              <a:ext uri="{FF2B5EF4-FFF2-40B4-BE49-F238E27FC236}">
                <a16:creationId xmlns:a16="http://schemas.microsoft.com/office/drawing/2014/main" id="{C477D9DF-BC0A-C06E-6A49-747CF0CB78A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32573582"/>
              </p:ext>
            </p:extLst>
          </p:nvPr>
        </p:nvGraphicFramePr>
        <p:xfrm>
          <a:off x="19821177" y="2198689"/>
          <a:ext cx="4370318" cy="22670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3" name="Rectangle 22">
            <a:extLst>
              <a:ext uri="{FF2B5EF4-FFF2-40B4-BE49-F238E27FC236}">
                <a16:creationId xmlns:a16="http://schemas.microsoft.com/office/drawing/2014/main" id="{C63C5FEC-3218-4F71-2615-09D4465B60D4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</a:t>
            </a:r>
            <a:r>
              <a:rPr lang="en-US" sz="18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 23, 2023 City Council Meeting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CE9737C-FCF4-C7BE-DFB4-7F087510AC35}"/>
              </a:ext>
            </a:extLst>
          </p:cNvPr>
          <p:cNvSpPr txBox="1"/>
          <p:nvPr/>
        </p:nvSpPr>
        <p:spPr>
          <a:xfrm>
            <a:off x="8866451" y="3390226"/>
            <a:ext cx="649193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/>
              </a:rPr>
              <a:t>$50,894,884</a:t>
            </a:r>
          </a:p>
        </p:txBody>
      </p:sp>
      <p:graphicFrame>
        <p:nvGraphicFramePr>
          <p:cNvPr id="17" name="Chart 16">
            <a:extLst>
              <a:ext uri="{FF2B5EF4-FFF2-40B4-BE49-F238E27FC236}">
                <a16:creationId xmlns:a16="http://schemas.microsoft.com/office/drawing/2014/main" id="{C9D49469-3384-6022-CEAF-357E398087A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52680422"/>
              </p:ext>
            </p:extLst>
          </p:nvPr>
        </p:nvGraphicFramePr>
        <p:xfrm>
          <a:off x="4457247" y="4316969"/>
          <a:ext cx="14529572" cy="86717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pic>
        <p:nvPicPr>
          <p:cNvPr id="18" name="Picture 2">
            <a:extLst>
              <a:ext uri="{FF2B5EF4-FFF2-40B4-BE49-F238E27FC236}">
                <a16:creationId xmlns:a16="http://schemas.microsoft.com/office/drawing/2014/main" id="{B3E204EC-33F8-572A-1C04-28E3089769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5277" y="1501576"/>
            <a:ext cx="1460450" cy="14613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12456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169057" y="1073404"/>
            <a:ext cx="18600697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Proposed Budget – Fiscal Year 2023-24</a:t>
            </a:r>
          </a:p>
          <a:p>
            <a:r>
              <a:rPr lang="en-US" sz="6600" spc="100" dirty="0">
                <a:solidFill>
                  <a:schemeClr val="bg2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CIP Project Summary</a:t>
            </a:r>
          </a:p>
        </p:txBody>
      </p:sp>
      <p:sp>
        <p:nvSpPr>
          <p:cNvPr id="9" name="Slide Number Placeholder 9">
            <a:extLst>
              <a:ext uri="{FF2B5EF4-FFF2-40B4-BE49-F238E27FC236}">
                <a16:creationId xmlns:a16="http://schemas.microsoft.com/office/drawing/2014/main" id="{82402622-6C03-9E06-FC20-D36E56AC4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63C5FEC-3218-4F71-2615-09D4465B60D4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</a:t>
            </a:r>
            <a:r>
              <a:rPr lang="en-US" sz="18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 23, 2023 City Council Meeting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4715E87C-5AA0-0FDE-689D-692015FD6D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6102997"/>
              </p:ext>
            </p:extLst>
          </p:nvPr>
        </p:nvGraphicFramePr>
        <p:xfrm>
          <a:off x="1339404" y="3332542"/>
          <a:ext cx="21739539" cy="9216953"/>
        </p:xfrm>
        <a:graphic>
          <a:graphicData uri="http://schemas.openxmlformats.org/drawingml/2006/table">
            <a:tbl>
              <a:tblPr firstRow="1" lastRow="1" bandRow="1">
                <a:tableStyleId>{21E4AEA4-8DFA-4A89-87EB-49C32662AFE0}</a:tableStyleId>
              </a:tblPr>
              <a:tblGrid>
                <a:gridCol w="9532098">
                  <a:extLst>
                    <a:ext uri="{9D8B030D-6E8A-4147-A177-3AD203B41FA5}">
                      <a16:colId xmlns:a16="http://schemas.microsoft.com/office/drawing/2014/main" val="873373190"/>
                    </a:ext>
                  </a:extLst>
                </a:gridCol>
                <a:gridCol w="8874625">
                  <a:extLst>
                    <a:ext uri="{9D8B030D-6E8A-4147-A177-3AD203B41FA5}">
                      <a16:colId xmlns:a16="http://schemas.microsoft.com/office/drawing/2014/main" val="2213102465"/>
                    </a:ext>
                  </a:extLst>
                </a:gridCol>
                <a:gridCol w="3332816">
                  <a:extLst>
                    <a:ext uri="{9D8B030D-6E8A-4147-A177-3AD203B41FA5}">
                      <a16:colId xmlns:a16="http://schemas.microsoft.com/office/drawing/2014/main" val="1143413646"/>
                    </a:ext>
                  </a:extLst>
                </a:gridCol>
              </a:tblGrid>
              <a:tr h="740923">
                <a:tc>
                  <a:txBody>
                    <a:bodyPr/>
                    <a:lstStyle/>
                    <a:p>
                      <a:r>
                        <a:rPr lang="en-US" dirty="0"/>
                        <a:t>Major Projects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Fund Sources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Budget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4324653"/>
                  </a:ext>
                </a:extLst>
              </a:tr>
              <a:tr h="740923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Community Aquatic &amp; Senior Center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>
                          <a:solidFill>
                            <a:srgbClr val="000000"/>
                          </a:solidFill>
                        </a:rPr>
                        <a:t>Prop 68, Measure G/Bonds, Federal Earmarks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16,050,000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5546469"/>
                  </a:ext>
                </a:extLst>
              </a:tr>
              <a:tr h="740923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Rosecrans Community Center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>
                          <a:solidFill>
                            <a:srgbClr val="000000"/>
                          </a:solidFill>
                        </a:rPr>
                        <a:t>Measure G/Bonds &amp; Federal Earmarks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1,024,000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82908896"/>
                  </a:ext>
                </a:extLst>
              </a:tr>
              <a:tr h="740923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Mas </a:t>
                      </a:r>
                      <a:r>
                        <a:rPr lang="en-US" dirty="0" err="1">
                          <a:solidFill>
                            <a:srgbClr val="000000"/>
                          </a:solidFill>
                        </a:rPr>
                        <a:t>Fukai</a:t>
                      </a:r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 Park Rehabilitation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>
                          <a:solidFill>
                            <a:srgbClr val="000000"/>
                          </a:solidFill>
                        </a:rPr>
                        <a:t>Park in Lieu &amp; Measure G/Bonds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7,626,000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1419633"/>
                  </a:ext>
                </a:extLst>
              </a:tr>
              <a:tr h="740923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Redondo Beach Blvd Street Improvements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>
                          <a:solidFill>
                            <a:srgbClr val="000000"/>
                          </a:solidFill>
                        </a:rPr>
                        <a:t>Measure M Highway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5,246,000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4997842"/>
                  </a:ext>
                </a:extLst>
              </a:tr>
              <a:tr h="740923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Local Street Improvements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>
                          <a:solidFill>
                            <a:srgbClr val="000000"/>
                          </a:solidFill>
                        </a:rPr>
                        <a:t>SB1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4,218,000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2520041"/>
                  </a:ext>
                </a:extLst>
              </a:tr>
              <a:tr h="740923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Artesia Blvd Signal Improvements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>
                          <a:solidFill>
                            <a:srgbClr val="000000"/>
                          </a:solidFill>
                        </a:rPr>
                        <a:t>Measure R Highway &amp; Prop 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3,708,000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7841597"/>
                  </a:ext>
                </a:extLst>
              </a:tr>
              <a:tr h="740923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Van Ness Ave Street Improvements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>
                          <a:solidFill>
                            <a:srgbClr val="000000"/>
                          </a:solidFill>
                        </a:rPr>
                        <a:t>Prop C, Gas Tax and Measure 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1,899,000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464179"/>
                  </a:ext>
                </a:extLst>
              </a:tr>
              <a:tr h="740923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Various Road/Street Projects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>
                          <a:solidFill>
                            <a:srgbClr val="000000"/>
                          </a:solidFill>
                        </a:rPr>
                        <a:t>Measure R, Prop C, Measure M, SB1, Gas Tax, Measure R Highway, and Other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6,728,884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1883903"/>
                  </a:ext>
                </a:extLst>
              </a:tr>
              <a:tr h="740923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Various Park &amp; Facility Projects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>
                          <a:solidFill>
                            <a:srgbClr val="000000"/>
                          </a:solidFill>
                        </a:rPr>
                        <a:t>Measure A, Park in Lieu, Deferred Maintenance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3,365,000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65734581"/>
                  </a:ext>
                </a:extLst>
              </a:tr>
              <a:tr h="740923">
                <a:tc>
                  <a:txBody>
                    <a:bodyPr/>
                    <a:lstStyle/>
                    <a:p>
                      <a:pPr marL="0" marR="0" lvl="0" indent="0" algn="l" defTabSz="1828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Various Sewer &amp; Storm Drain Projects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>
                          <a:solidFill>
                            <a:srgbClr val="000000"/>
                          </a:solidFill>
                        </a:rPr>
                        <a:t>Sewer, Measure 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1,030,000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5358187"/>
                  </a:ext>
                </a:extLst>
              </a:tr>
              <a:tr h="740923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/>
                        <a:t>50,894,884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21646120"/>
                  </a:ext>
                </a:extLst>
              </a:tr>
            </a:tbl>
          </a:graphicData>
        </a:graphic>
      </p:graphicFrame>
      <p:pic>
        <p:nvPicPr>
          <p:cNvPr id="16" name="Picture 2">
            <a:extLst>
              <a:ext uri="{FF2B5EF4-FFF2-40B4-BE49-F238E27FC236}">
                <a16:creationId xmlns:a16="http://schemas.microsoft.com/office/drawing/2014/main" id="{61B0053E-7562-C965-E31C-E63F9DE2CC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5277" y="1501576"/>
            <a:ext cx="1460450" cy="14613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76099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419600"/>
            <a:ext cx="24384000" cy="4593771"/>
          </a:xfrm>
          <a:prstGeom prst="rect">
            <a:avLst/>
          </a:prstGeom>
          <a:solidFill>
            <a:schemeClr val="bg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8698"/>
              </a:solidFill>
              <a:latin typeface="Bebas Neue" panose="020B0606020202050201" pitchFamily="34" charset="-9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6184" y="4960503"/>
            <a:ext cx="812408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spc="100" dirty="0">
                <a:solidFill>
                  <a:schemeClr val="bg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Long-Term</a:t>
            </a:r>
          </a:p>
          <a:p>
            <a:pPr algn="ctr"/>
            <a:r>
              <a:rPr lang="en-US" sz="8000" b="1" spc="100" dirty="0">
                <a:solidFill>
                  <a:schemeClr val="bg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Financial Forecast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0706098" y="5439212"/>
            <a:ext cx="1286556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Open Sans" panose="020B0606030504020204" pitchFamily="34" charset="0"/>
                <a:cs typeface="Open Sans" panose="020B0606030504020204" pitchFamily="34" charset="0"/>
              </a:rPr>
              <a:t>General Fund Long-Term </a:t>
            </a:r>
          </a:p>
          <a:p>
            <a:pPr algn="ctr"/>
            <a:r>
              <a:rPr lang="en-US" sz="8000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Open Sans" panose="020B0606030504020204" pitchFamily="34" charset="0"/>
                <a:cs typeface="Open Sans" panose="020B0606030504020204" pitchFamily="34" charset="0"/>
              </a:rPr>
              <a:t>Financial Forecast</a:t>
            </a:r>
          </a:p>
        </p:txBody>
      </p:sp>
      <p:cxnSp>
        <p:nvCxnSpPr>
          <p:cNvPr id="4" name="Straight Connector 3"/>
          <p:cNvCxnSpPr>
            <a:cxnSpLocks/>
          </p:cNvCxnSpPr>
          <p:nvPr/>
        </p:nvCxnSpPr>
        <p:spPr>
          <a:xfrm>
            <a:off x="8851369" y="5275385"/>
            <a:ext cx="0" cy="3155888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2">
            <a:extLst>
              <a:ext uri="{FF2B5EF4-FFF2-40B4-BE49-F238E27FC236}">
                <a16:creationId xmlns:a16="http://schemas.microsoft.com/office/drawing/2014/main" id="{C13E25AD-24C5-C4D2-A36C-28958492A5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201400" y="1388569"/>
            <a:ext cx="1981200" cy="19824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10991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169057" y="1073404"/>
            <a:ext cx="1909306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General Fund 5-Year Forecast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CFEBC34-DD7F-3C0E-D58C-2E7E212EA442}"/>
              </a:ext>
            </a:extLst>
          </p:cNvPr>
          <p:cNvSpPr txBox="1"/>
          <p:nvPr/>
        </p:nvSpPr>
        <p:spPr>
          <a:xfrm>
            <a:off x="1697407" y="12813897"/>
            <a:ext cx="176280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*General Fund (Fund 010 only) – Projected as of March 31, 2023</a:t>
            </a:r>
          </a:p>
        </p:txBody>
      </p:sp>
      <p:sp>
        <p:nvSpPr>
          <p:cNvPr id="18" name="Slide Number Placeholder 9">
            <a:extLst>
              <a:ext uri="{FF2B5EF4-FFF2-40B4-BE49-F238E27FC236}">
                <a16:creationId xmlns:a16="http://schemas.microsoft.com/office/drawing/2014/main" id="{D987F24C-2CA2-6F34-5ADC-C1ACCEB78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27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0BDD1B2A-7525-B0A0-465B-E0EEE77D72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2528161"/>
              </p:ext>
            </p:extLst>
          </p:nvPr>
        </p:nvGraphicFramePr>
        <p:xfrm>
          <a:off x="1468707" y="2340974"/>
          <a:ext cx="21520079" cy="10425921"/>
        </p:xfrm>
        <a:graphic>
          <a:graphicData uri="http://schemas.openxmlformats.org/drawingml/2006/table">
            <a:tbl>
              <a:tblPr/>
              <a:tblGrid>
                <a:gridCol w="286722">
                  <a:extLst>
                    <a:ext uri="{9D8B030D-6E8A-4147-A177-3AD203B41FA5}">
                      <a16:colId xmlns:a16="http://schemas.microsoft.com/office/drawing/2014/main" val="2559798498"/>
                    </a:ext>
                  </a:extLst>
                </a:gridCol>
                <a:gridCol w="7661849">
                  <a:extLst>
                    <a:ext uri="{9D8B030D-6E8A-4147-A177-3AD203B41FA5}">
                      <a16:colId xmlns:a16="http://schemas.microsoft.com/office/drawing/2014/main" val="2625745475"/>
                    </a:ext>
                  </a:extLst>
                </a:gridCol>
                <a:gridCol w="2718549">
                  <a:extLst>
                    <a:ext uri="{9D8B030D-6E8A-4147-A177-3AD203B41FA5}">
                      <a16:colId xmlns:a16="http://schemas.microsoft.com/office/drawing/2014/main" val="22315165"/>
                    </a:ext>
                  </a:extLst>
                </a:gridCol>
                <a:gridCol w="2718549">
                  <a:extLst>
                    <a:ext uri="{9D8B030D-6E8A-4147-A177-3AD203B41FA5}">
                      <a16:colId xmlns:a16="http://schemas.microsoft.com/office/drawing/2014/main" val="2710793952"/>
                    </a:ext>
                  </a:extLst>
                </a:gridCol>
                <a:gridCol w="2697312">
                  <a:extLst>
                    <a:ext uri="{9D8B030D-6E8A-4147-A177-3AD203B41FA5}">
                      <a16:colId xmlns:a16="http://schemas.microsoft.com/office/drawing/2014/main" val="697490298"/>
                    </a:ext>
                  </a:extLst>
                </a:gridCol>
                <a:gridCol w="2718549">
                  <a:extLst>
                    <a:ext uri="{9D8B030D-6E8A-4147-A177-3AD203B41FA5}">
                      <a16:colId xmlns:a16="http://schemas.microsoft.com/office/drawing/2014/main" val="917126147"/>
                    </a:ext>
                  </a:extLst>
                </a:gridCol>
                <a:gridCol w="2718549">
                  <a:extLst>
                    <a:ext uri="{9D8B030D-6E8A-4147-A177-3AD203B41FA5}">
                      <a16:colId xmlns:a16="http://schemas.microsoft.com/office/drawing/2014/main" val="2632051322"/>
                    </a:ext>
                  </a:extLst>
                </a:gridCol>
              </a:tblGrid>
              <a:tr h="1013317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GENERAL FUND REVENUE SOURCES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FY 22-23 PROJECTED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FY 23-24 PROPOSED AMENDED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FY 24-25 PROJECTED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FY 25-26 PROJECTED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FY 26-27 PROJECTED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829321"/>
                  </a:ext>
                </a:extLst>
              </a:tr>
              <a:tr h="402989">
                <a:tc>
                  <a:txBody>
                    <a:bodyPr/>
                    <a:lstStyle/>
                    <a:p>
                      <a:pPr algn="l" fontAlgn="b"/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Sales and Use Tax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27,331,311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27,151,875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28,018,206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28,953,570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29,666,095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9707093"/>
                  </a:ext>
                </a:extLst>
              </a:tr>
              <a:tr h="402989">
                <a:tc>
                  <a:txBody>
                    <a:bodyPr/>
                    <a:lstStyle/>
                    <a:p>
                      <a:pPr algn="l" fontAlgn="b"/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Card Club Gross Revenue Fees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8,717,869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9,193,600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9,202,472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9,386,521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9,574,252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0841950"/>
                  </a:ext>
                </a:extLst>
              </a:tr>
              <a:tr h="402989">
                <a:tc>
                  <a:txBody>
                    <a:bodyPr/>
                    <a:lstStyle/>
                    <a:p>
                      <a:pPr algn="l" fontAlgn="b"/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Property Taxes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9,655,905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9,945,583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10,243,950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10,551,269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10,867,807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7003561"/>
                  </a:ext>
                </a:extLst>
              </a:tr>
              <a:tr h="402989">
                <a:tc>
                  <a:txBody>
                    <a:bodyPr/>
                    <a:lstStyle/>
                    <a:p>
                      <a:pPr algn="l" fontAlgn="b"/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Utility Users Tax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5,693,506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5,962,277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6,144,955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6,235,158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6,435,158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0458699"/>
                  </a:ext>
                </a:extLst>
              </a:tr>
              <a:tr h="402989">
                <a:tc>
                  <a:txBody>
                    <a:bodyPr/>
                    <a:lstStyle/>
                    <a:p>
                      <a:pPr algn="l" fontAlgn="b"/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Vehicle License Fees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7,912,464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7,962,464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8,171,713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8,335,148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8,501,850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7530246"/>
                  </a:ext>
                </a:extLst>
              </a:tr>
              <a:tr h="402989">
                <a:tc>
                  <a:txBody>
                    <a:bodyPr/>
                    <a:lstStyle/>
                    <a:p>
                      <a:pPr algn="l" fontAlgn="b"/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Franchise, Business </a:t>
                      </a:r>
                      <a:r>
                        <a:rPr lang="en-US" sz="2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Licese</a:t>
                      </a: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&amp; Other Taxes 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(Including TOT)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7,600,632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7,690,804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7,893,414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8,151,025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8,411,784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7322302"/>
                  </a:ext>
                </a:extLst>
              </a:tr>
              <a:tr h="402989">
                <a:tc>
                  <a:txBody>
                    <a:bodyPr/>
                    <a:lstStyle/>
                    <a:p>
                      <a:pPr algn="l" fontAlgn="b"/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Other Revenue 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(Permits, Parking, Investment, &amp; Other)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4,660,776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4,594,255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4,657,671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4,754,891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4,887,729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2623256"/>
                  </a:ext>
                </a:extLst>
              </a:tr>
              <a:tr h="402989">
                <a:tc>
                  <a:txBody>
                    <a:bodyPr/>
                    <a:lstStyle/>
                    <a:p>
                      <a:pPr algn="l" fontAlgn="b"/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Current Service Charges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2,506,467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2,556,467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2,633,161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2,762,156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2,845,021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6501454"/>
                  </a:ext>
                </a:extLst>
              </a:tr>
              <a:tr h="402989">
                <a:tc>
                  <a:txBody>
                    <a:bodyPr/>
                    <a:lstStyle/>
                    <a:p>
                      <a:pPr algn="l" fontAlgn="b"/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Transfers In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1,819,000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1,789,000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1,789,000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1,789,000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2,589,000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7341877"/>
                  </a:ext>
                </a:extLst>
              </a:tr>
              <a:tr h="402989">
                <a:tc>
                  <a:txBody>
                    <a:bodyPr/>
                    <a:lstStyle/>
                    <a:p>
                      <a:pPr algn="l" fontAlgn="b"/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Charges to Other Funds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2,698,115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2,702,388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2,717,439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2,717,439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2,717,439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073155"/>
                  </a:ext>
                </a:extLst>
              </a:tr>
              <a:tr h="402989">
                <a:tc>
                  <a:txBody>
                    <a:bodyPr/>
                    <a:lstStyle/>
                    <a:p>
                      <a:pPr algn="l" fontAlgn="b"/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American Rescue Plan Act of 2021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994,962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2,453,486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500,000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055741"/>
                  </a:ext>
                </a:extLst>
              </a:tr>
              <a:tr h="434278">
                <a:tc>
                  <a:txBody>
                    <a:bodyPr/>
                    <a:lstStyle/>
                    <a:p>
                      <a:pPr algn="l" fontAlgn="b"/>
                      <a:endParaRPr lang="en-US" sz="2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TOTAL GF REVENUE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79,591,008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82,002,199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81,971,982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83,636,176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86,496,135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549487"/>
                  </a:ext>
                </a:extLst>
              </a:tr>
              <a:tr h="345420">
                <a:tc>
                  <a:txBody>
                    <a:bodyPr/>
                    <a:lstStyle/>
                    <a:p>
                      <a:pPr algn="l" fontAlgn="b"/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1684735"/>
                  </a:ext>
                </a:extLst>
              </a:tr>
              <a:tr h="434278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GENERAL FUND EXPENDITURES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2400" b="1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3702809"/>
                  </a:ext>
                </a:extLst>
              </a:tr>
              <a:tr h="402989">
                <a:tc>
                  <a:txBody>
                    <a:bodyPr/>
                    <a:lstStyle/>
                    <a:p>
                      <a:pPr algn="l" fontAlgn="b"/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Departmental Budget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50,787,121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55,623,157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56,954,833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59,544,341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61,598,530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6202206"/>
                  </a:ext>
                </a:extLst>
              </a:tr>
              <a:tr h="402989">
                <a:tc>
                  <a:txBody>
                    <a:bodyPr/>
                    <a:lstStyle/>
                    <a:p>
                      <a:pPr algn="l" fontAlgn="b"/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Non-Departmental-Including Fire, RCC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14,020,867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14,640,514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15,372,540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16,129,667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16,773,853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380459"/>
                  </a:ext>
                </a:extLst>
              </a:tr>
              <a:tr h="402989">
                <a:tc>
                  <a:txBody>
                    <a:bodyPr/>
                    <a:lstStyle/>
                    <a:p>
                      <a:pPr algn="l" fontAlgn="b"/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Transfer to Debt Service, Internal Service &amp; Grants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14,455,562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11,567,671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9,549,808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7,888,433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8,053,078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870416"/>
                  </a:ext>
                </a:extLst>
              </a:tr>
              <a:tr h="434278">
                <a:tc>
                  <a:txBody>
                    <a:bodyPr/>
                    <a:lstStyle/>
                    <a:p>
                      <a:pPr algn="l" fontAlgn="b"/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TOTAL GF EXPENDITURES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79,263,550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81,831,342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81,877,180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83,562,441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86,425,462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5942293"/>
                  </a:ext>
                </a:extLst>
              </a:tr>
              <a:tr h="345420">
                <a:tc>
                  <a:txBody>
                    <a:bodyPr/>
                    <a:lstStyle/>
                    <a:p>
                      <a:pPr algn="l" fontAlgn="b"/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1389709"/>
                  </a:ext>
                </a:extLst>
              </a:tr>
              <a:tr h="440069">
                <a:tc>
                  <a:txBody>
                    <a:bodyPr/>
                    <a:lstStyle/>
                    <a:p>
                      <a:pPr algn="l" fontAlgn="b"/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OPERATING SURPLUS/ </a:t>
                      </a:r>
                      <a:r>
                        <a:rPr lang="en-US" sz="2400" b="1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(DEFICIT)</a:t>
                      </a:r>
                      <a:endParaRPr lang="en-US" sz="2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42900" marR="0" marT="0" marB="0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327,458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170,857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94,801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73,735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70,673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9731379"/>
                  </a:ext>
                </a:extLst>
              </a:tr>
              <a:tr h="440069">
                <a:tc>
                  <a:txBody>
                    <a:bodyPr/>
                    <a:lstStyle/>
                    <a:p>
                      <a:pPr algn="l" fontAlgn="b"/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ENDING GENERAL FUND BALANCE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33,727,889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33,898,746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33,993,547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34,067,282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34,137,955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7569508"/>
                  </a:ext>
                </a:extLst>
              </a:tr>
              <a:tr h="440069">
                <a:tc>
                  <a:txBody>
                    <a:bodyPr/>
                    <a:lstStyle/>
                    <a:p>
                      <a:pPr algn="l" fontAlgn="b"/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GF BALANCE  % OF EXPENDITURES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43%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41%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42%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41%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5615815"/>
                  </a:ext>
                </a:extLst>
              </a:tr>
            </a:tbl>
          </a:graphicData>
        </a:graphic>
      </p:graphicFrame>
      <p:sp>
        <p:nvSpPr>
          <p:cNvPr id="13" name="Rectangle 12">
            <a:extLst>
              <a:ext uri="{FF2B5EF4-FFF2-40B4-BE49-F238E27FC236}">
                <a16:creationId xmlns:a16="http://schemas.microsoft.com/office/drawing/2014/main" id="{F8C02B16-FC09-7C1F-248D-F5A02DB4E89F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</a:t>
            </a:r>
            <a:r>
              <a:rPr lang="en-US" sz="18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 23, 2023 City Council Meeting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6" name="Picture 2">
            <a:extLst>
              <a:ext uri="{FF2B5EF4-FFF2-40B4-BE49-F238E27FC236}">
                <a16:creationId xmlns:a16="http://schemas.microsoft.com/office/drawing/2014/main" id="{3BB3C62D-8DED-7F55-FF3B-29B25917FC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5277" y="1501576"/>
            <a:ext cx="1460450" cy="14613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4317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169057" y="1073404"/>
            <a:ext cx="1909306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General Fund 10-Year Fund Balance Overview</a:t>
            </a:r>
          </a:p>
        </p:txBody>
      </p:sp>
      <p:sp>
        <p:nvSpPr>
          <p:cNvPr id="18" name="Slide Number Placeholder 9">
            <a:extLst>
              <a:ext uri="{FF2B5EF4-FFF2-40B4-BE49-F238E27FC236}">
                <a16:creationId xmlns:a16="http://schemas.microsoft.com/office/drawing/2014/main" id="{D987F24C-2CA2-6F34-5ADC-C1ACCEB78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28</a:t>
            </a:r>
          </a:p>
        </p:txBody>
      </p:sp>
      <p:graphicFrame>
        <p:nvGraphicFramePr>
          <p:cNvPr id="13" name="Chart 12">
            <a:extLst>
              <a:ext uri="{FF2B5EF4-FFF2-40B4-BE49-F238E27FC236}">
                <a16:creationId xmlns:a16="http://schemas.microsoft.com/office/drawing/2014/main" id="{86A19FB9-4DFE-2631-CE53-B063A5F9F0F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51591035"/>
              </p:ext>
            </p:extLst>
          </p:nvPr>
        </p:nvGraphicFramePr>
        <p:xfrm>
          <a:off x="1764623" y="2632538"/>
          <a:ext cx="20854753" cy="95597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4AB32191-7DF1-061E-4234-A61B55D4E52C}"/>
              </a:ext>
            </a:extLst>
          </p:cNvPr>
          <p:cNvSpPr txBox="1"/>
          <p:nvPr/>
        </p:nvSpPr>
        <p:spPr>
          <a:xfrm>
            <a:off x="1570289" y="12335907"/>
            <a:ext cx="176280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*General Fund (Fund 010 only) – Projected as of March 31, 2023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EE6FF58-5A38-2C3C-AC5A-C9AADF5E26D8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</a:t>
            </a:r>
            <a:r>
              <a:rPr lang="en-US" sz="18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 23, 2023 City Council Meeting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9" name="Picture 2">
            <a:extLst>
              <a:ext uri="{FF2B5EF4-FFF2-40B4-BE49-F238E27FC236}">
                <a16:creationId xmlns:a16="http://schemas.microsoft.com/office/drawing/2014/main" id="{A1F3BB0C-19B6-71B0-FFEC-DD50A0696C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5277" y="1501576"/>
            <a:ext cx="1460450" cy="14613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05031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169057" y="1073404"/>
            <a:ext cx="1785061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Mission &amp; Vision</a:t>
            </a:r>
          </a:p>
        </p:txBody>
      </p:sp>
      <p:sp>
        <p:nvSpPr>
          <p:cNvPr id="9" name="Slide Number Placeholder 9">
            <a:extLst>
              <a:ext uri="{FF2B5EF4-FFF2-40B4-BE49-F238E27FC236}">
                <a16:creationId xmlns:a16="http://schemas.microsoft.com/office/drawing/2014/main" id="{CC979330-F08D-E206-EE7D-9EC4892584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502BE34-47F0-6BEB-2E3D-4BF66476D351}"/>
              </a:ext>
            </a:extLst>
          </p:cNvPr>
          <p:cNvSpPr/>
          <p:nvPr/>
        </p:nvSpPr>
        <p:spPr>
          <a:xfrm>
            <a:off x="15837262" y="12934188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</a:t>
            </a:r>
            <a:r>
              <a:rPr lang="en-US" sz="18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 23, 2023 City Council Meeting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B40EB29-3F6C-9749-0477-AA123B461261}"/>
              </a:ext>
            </a:extLst>
          </p:cNvPr>
          <p:cNvSpPr txBox="1">
            <a:spLocks/>
          </p:cNvSpPr>
          <p:nvPr/>
        </p:nvSpPr>
        <p:spPr>
          <a:xfrm>
            <a:off x="2031749" y="2628669"/>
            <a:ext cx="11285666" cy="14146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4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HIGHER QUALITY OF LIFE</a:t>
            </a:r>
            <a:br>
              <a:rPr lang="en-US" sz="6600" b="1" dirty="0">
                <a:solidFill>
                  <a:prstClr val="black"/>
                </a:solidFill>
                <a:latin typeface="Corbel" panose="020B0503020204020204"/>
              </a:rPr>
            </a:br>
            <a:r>
              <a:rPr lang="en-US" sz="3200" b="1" i="1" dirty="0">
                <a:solidFill>
                  <a:prstClr val="black"/>
                </a:solidFill>
                <a:latin typeface="Corbel" panose="020B0503020204020204"/>
              </a:rPr>
              <a:t>…ACHIEVED BY CONSISTENT &amp; CONTINUOUS IMPROVEMENT</a:t>
            </a:r>
            <a:endParaRPr lang="en-US" sz="6600" b="1" i="1" dirty="0">
              <a:solidFill>
                <a:prstClr val="black"/>
              </a:solidFill>
              <a:latin typeface="Corbel" panose="020B0503020204020204"/>
            </a:endParaRP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33440B04-BE3A-9173-2720-ADE7F0977E21}"/>
              </a:ext>
            </a:extLst>
          </p:cNvPr>
          <p:cNvSpPr txBox="1">
            <a:spLocks/>
          </p:cNvSpPr>
          <p:nvPr/>
        </p:nvSpPr>
        <p:spPr>
          <a:xfrm>
            <a:off x="2031749" y="4334272"/>
            <a:ext cx="12751051" cy="85999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A53010">
                  <a:lumMod val="75000"/>
                </a:srgbClr>
              </a:buClr>
              <a:buSzPct val="100000"/>
              <a:buFont typeface="Wingdings 3" charset="2"/>
              <a:buChar char=""/>
              <a:defRPr/>
            </a:pPr>
            <a:r>
              <a:rPr lang="en-US" sz="3200" b="1" u="sng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 MISSION </a:t>
            </a:r>
          </a:p>
          <a:p>
            <a:pPr marL="0" indent="0" algn="just">
              <a:buFont typeface="Arial" panose="020B0604020202020204" pitchFamily="34" charset="0"/>
              <a:buNone/>
              <a:defRPr/>
            </a:pPr>
            <a:r>
              <a:rPr lang="en-US" sz="3200" dirty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The elected leadership and employees of the City of Gardena individually and collectively are committed to maintaining an efficient and effective government that ensures the highest quality of life, a safe and attractive environment, and a sound economic future for the community. </a:t>
            </a:r>
          </a:p>
          <a:p>
            <a:pPr>
              <a:buClr>
                <a:srgbClr val="A53010">
                  <a:lumMod val="75000"/>
                </a:srgbClr>
              </a:buClr>
              <a:buSzPct val="100000"/>
              <a:buFont typeface="Wingdings 3" charset="2"/>
              <a:buChar char=""/>
              <a:defRPr/>
            </a:pPr>
            <a:r>
              <a:rPr lang="en-US" sz="3200" b="1" u="sng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 VISION</a:t>
            </a:r>
          </a:p>
          <a:p>
            <a:pPr marL="0" indent="0" algn="just">
              <a:buFont typeface="Arial" panose="020B0604020202020204" pitchFamily="34" charset="0"/>
              <a:buNone/>
              <a:defRPr/>
            </a:pPr>
            <a:r>
              <a:rPr lang="en-US" sz="3200" dirty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We envision Gardena as one of the most desired communities in which to live, do business, work, and play in the South Bay. </a:t>
            </a:r>
          </a:p>
          <a:p>
            <a:pPr>
              <a:buClr>
                <a:srgbClr val="A53010">
                  <a:lumMod val="75000"/>
                </a:srgbClr>
              </a:buClr>
              <a:buSzPct val="100000"/>
              <a:buFont typeface="Wingdings 3" charset="2"/>
              <a:buChar char=""/>
              <a:defRPr/>
            </a:pPr>
            <a:r>
              <a:rPr lang="en-US" sz="3200" b="1" u="sng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 DUTY</a:t>
            </a:r>
          </a:p>
          <a:p>
            <a:pPr marL="0" indent="0" algn="just">
              <a:buFont typeface="Arial" panose="020B0604020202020204" pitchFamily="34" charset="0"/>
              <a:buNone/>
              <a:defRPr/>
            </a:pPr>
            <a:r>
              <a:rPr lang="en-US" sz="3200" dirty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As public servants it is our duty and our desire to provide reliable service guided by our commitment to these Core Values. </a:t>
            </a:r>
          </a:p>
          <a:p>
            <a:pPr marL="0" indent="0" algn="just">
              <a:buFont typeface="Arial" panose="020B0604020202020204" pitchFamily="34" charset="0"/>
              <a:buNone/>
              <a:defRPr/>
            </a:pPr>
            <a:endParaRPr lang="en-US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en-US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2293755-F99B-F0A6-4D08-704F993EC48A}"/>
              </a:ext>
            </a:extLst>
          </p:cNvPr>
          <p:cNvSpPr/>
          <p:nvPr/>
        </p:nvSpPr>
        <p:spPr>
          <a:xfrm>
            <a:off x="15837262" y="4334272"/>
            <a:ext cx="726749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>
              <a:defRPr/>
            </a:pPr>
            <a:r>
              <a:rPr lang="en-US" sz="40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ORGANIZATIONAL VALUES</a:t>
            </a:r>
          </a:p>
          <a:p>
            <a:pPr marL="257175" indent="-257175" defTabSz="457200">
              <a:buClr>
                <a:srgbClr val="92AA4C">
                  <a:lumMod val="75000"/>
                </a:srgbClr>
              </a:buClr>
              <a:buFont typeface="Arial" panose="020B0604020202020204" pitchFamily="34" charset="0"/>
              <a:buChar char="•"/>
              <a:defRPr/>
            </a:pPr>
            <a:r>
              <a:rPr lang="en-US" sz="32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Fiscal Accountability &amp; Sustainability </a:t>
            </a:r>
          </a:p>
          <a:p>
            <a:pPr marL="257175" indent="-257175" defTabSz="457200">
              <a:buClr>
                <a:srgbClr val="92AA4C">
                  <a:lumMod val="75000"/>
                </a:srgbClr>
              </a:buClr>
              <a:buFont typeface="Arial" panose="020B0604020202020204" pitchFamily="34" charset="0"/>
              <a:buChar char="•"/>
              <a:defRPr/>
            </a:pPr>
            <a:r>
              <a:rPr lang="en-US" sz="32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Workforce Excellence </a:t>
            </a:r>
          </a:p>
          <a:p>
            <a:pPr marL="257175" indent="-257175" defTabSz="457200">
              <a:buClr>
                <a:srgbClr val="92AA4C">
                  <a:lumMod val="75000"/>
                </a:srgbClr>
              </a:buClr>
              <a:buFont typeface="Arial" panose="020B0604020202020204" pitchFamily="34" charset="0"/>
              <a:buChar char="•"/>
              <a:defRPr/>
            </a:pPr>
            <a:r>
              <a:rPr lang="en-US" sz="32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Community Involvement 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8083B97-A1A9-53B6-8D9F-67603ADC0F14}"/>
              </a:ext>
            </a:extLst>
          </p:cNvPr>
          <p:cNvSpPr/>
          <p:nvPr/>
        </p:nvSpPr>
        <p:spPr>
          <a:xfrm>
            <a:off x="15837262" y="8058585"/>
            <a:ext cx="7123161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>
              <a:defRPr/>
            </a:pPr>
            <a:r>
              <a:rPr lang="en-US" sz="40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COMMUNITY VALUES </a:t>
            </a:r>
          </a:p>
          <a:p>
            <a:pPr marL="214313" indent="-214313" defTabSz="457200">
              <a:buClr>
                <a:srgbClr val="92AA4C">
                  <a:lumMod val="75000"/>
                </a:srgbClr>
              </a:buClr>
              <a:buFont typeface="Arial" panose="020B0604020202020204" pitchFamily="34" charset="0"/>
              <a:buChar char="•"/>
              <a:defRPr/>
            </a:pPr>
            <a:r>
              <a:rPr lang="en-US" sz="32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Safe Community Environment</a:t>
            </a:r>
          </a:p>
          <a:p>
            <a:pPr marL="214313" indent="-214313" defTabSz="457200">
              <a:buClr>
                <a:srgbClr val="92AA4C">
                  <a:lumMod val="75000"/>
                </a:srgbClr>
              </a:buClr>
              <a:buFont typeface="Arial" panose="020B0604020202020204" pitchFamily="34" charset="0"/>
              <a:buChar char="•"/>
              <a:defRPr/>
            </a:pPr>
            <a:r>
              <a:rPr lang="en-US" sz="32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Sustainable Economic Development</a:t>
            </a:r>
          </a:p>
          <a:p>
            <a:pPr marL="214313" indent="-214313" defTabSz="457200">
              <a:buClr>
                <a:srgbClr val="92AA4C">
                  <a:lumMod val="75000"/>
                </a:srgbClr>
              </a:buClr>
              <a:buFont typeface="Arial" panose="020B0604020202020204" pitchFamily="34" charset="0"/>
              <a:buChar char="•"/>
              <a:defRPr/>
            </a:pPr>
            <a:r>
              <a:rPr lang="en-US" sz="32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Attractive &amp; Livable Neighborhoods</a:t>
            </a:r>
          </a:p>
        </p:txBody>
      </p:sp>
      <p:pic>
        <p:nvPicPr>
          <p:cNvPr id="20" name="Picture 2">
            <a:extLst>
              <a:ext uri="{FF2B5EF4-FFF2-40B4-BE49-F238E27FC236}">
                <a16:creationId xmlns:a16="http://schemas.microsoft.com/office/drawing/2014/main" id="{58827B7D-FF2E-28C3-AD86-C69E7DF4DB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5277" y="1501576"/>
            <a:ext cx="1460450" cy="14613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2525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169057" y="1073404"/>
            <a:ext cx="1909306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FY 2023-2024 Budget Forums</a:t>
            </a:r>
          </a:p>
        </p:txBody>
      </p:sp>
      <p:sp>
        <p:nvSpPr>
          <p:cNvPr id="18" name="Slide Number Placeholder 9">
            <a:extLst>
              <a:ext uri="{FF2B5EF4-FFF2-40B4-BE49-F238E27FC236}">
                <a16:creationId xmlns:a16="http://schemas.microsoft.com/office/drawing/2014/main" id="{D987F24C-2CA2-6F34-5ADC-C1ACCEB78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29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EE6FF58-5A38-2C3C-AC5A-C9AADF5E26D8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</a:t>
            </a:r>
            <a:r>
              <a:rPr lang="en-US" sz="18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 23, 2023 City Council Meeting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9" name="Picture 2">
            <a:extLst>
              <a:ext uri="{FF2B5EF4-FFF2-40B4-BE49-F238E27FC236}">
                <a16:creationId xmlns:a16="http://schemas.microsoft.com/office/drawing/2014/main" id="{A1F3BB0C-19B6-71B0-FFEC-DD50A0696C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5277" y="1501576"/>
            <a:ext cx="1460450" cy="14613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Text&#10;&#10;Description automatically generated">
            <a:extLst>
              <a:ext uri="{FF2B5EF4-FFF2-40B4-BE49-F238E27FC236}">
                <a16:creationId xmlns:a16="http://schemas.microsoft.com/office/drawing/2014/main" id="{2B466EDF-94B4-C144-C41C-5B20AEDB1E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62797" y="4955957"/>
            <a:ext cx="7307637" cy="7307637"/>
          </a:xfrm>
          <a:prstGeom prst="rect">
            <a:avLst/>
          </a:prstGeom>
        </p:spPr>
      </p:pic>
      <p:pic>
        <p:nvPicPr>
          <p:cNvPr id="5" name="Picture 4" descr="Text&#10;&#10;Description automatically generated">
            <a:extLst>
              <a:ext uri="{FF2B5EF4-FFF2-40B4-BE49-F238E27FC236}">
                <a16:creationId xmlns:a16="http://schemas.microsoft.com/office/drawing/2014/main" id="{77D43D2C-1216-1CE8-C293-B01037407C1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5045" y="4955957"/>
            <a:ext cx="7307636" cy="730763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6358C41E-8243-1C5C-EF7F-CD7FD26A2611}"/>
              </a:ext>
            </a:extLst>
          </p:cNvPr>
          <p:cNvSpPr txBox="1"/>
          <p:nvPr/>
        </p:nvSpPr>
        <p:spPr>
          <a:xfrm>
            <a:off x="2705172" y="3133645"/>
            <a:ext cx="742738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/>
            <a:r>
              <a:rPr lang="en-US" sz="4400" b="1" dirty="0">
                <a:solidFill>
                  <a:prstClr val="black"/>
                </a:solidFill>
                <a:latin typeface="Rockwell" panose="02060603020205020403"/>
              </a:rPr>
              <a:t>In-Person Budget Forum June 7 @ 6:00pm at NCC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6F19333-9D6D-5A0D-EC23-789886C4F7DA}"/>
              </a:ext>
            </a:extLst>
          </p:cNvPr>
          <p:cNvSpPr txBox="1"/>
          <p:nvPr/>
        </p:nvSpPr>
        <p:spPr>
          <a:xfrm>
            <a:off x="13494125" y="3135803"/>
            <a:ext cx="804498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/>
            <a:r>
              <a:rPr lang="en-US" sz="4400" b="1" dirty="0">
                <a:solidFill>
                  <a:prstClr val="black"/>
                </a:solidFill>
                <a:latin typeface="Rockwell" panose="02060603020205020403"/>
              </a:rPr>
              <a:t>Virtual Budget Forum     June 14 @ 6:00pm via Zoom</a:t>
            </a:r>
          </a:p>
        </p:txBody>
      </p:sp>
    </p:spTree>
    <p:extLst>
      <p:ext uri="{BB962C8B-B14F-4D97-AF65-F5344CB8AC3E}">
        <p14:creationId xmlns:p14="http://schemas.microsoft.com/office/powerpoint/2010/main" val="4050344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5A945E4-1F38-24DC-5B57-76CF1629A0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  <p:sp>
        <p:nvSpPr>
          <p:cNvPr id="44" name="TextBox 43"/>
          <p:cNvSpPr txBox="1"/>
          <p:nvPr/>
        </p:nvSpPr>
        <p:spPr>
          <a:xfrm>
            <a:off x="2871936" y="7479138"/>
            <a:ext cx="18443968" cy="6955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PROPOSED AMENDED BUDGET </a:t>
            </a:r>
          </a:p>
          <a:p>
            <a:pPr algn="ctr"/>
            <a:r>
              <a:rPr lang="en-US" sz="11500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FISCAL YEAR 2023-2024</a:t>
            </a:r>
          </a:p>
          <a:p>
            <a:pPr algn="ctr"/>
            <a:endParaRPr lang="en-US" spc="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City Council Meeting – May 23, 2023</a:t>
            </a:r>
          </a:p>
          <a:p>
            <a:pPr algn="ctr"/>
            <a:endParaRPr lang="en-US" sz="7200" u="sng" spc="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endParaRPr lang="en-US" sz="7200" u="sng" spc="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42" name="Straight Connector 41"/>
          <p:cNvCxnSpPr/>
          <p:nvPr/>
        </p:nvCxnSpPr>
        <p:spPr>
          <a:xfrm>
            <a:off x="6548612" y="4056539"/>
            <a:ext cx="10785815" cy="24979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>
            <a:extLst>
              <a:ext uri="{FF2B5EF4-FFF2-40B4-BE49-F238E27FC236}">
                <a16:creationId xmlns:a16="http://schemas.microsoft.com/office/drawing/2014/main" id="{75FE2678-4F6A-20DD-962A-DCA4EBA68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591341" y="2868206"/>
            <a:ext cx="2700355" cy="270203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AD122E7-5086-2844-A4E1-CB1752C09508}"/>
              </a:ext>
            </a:extLst>
          </p:cNvPr>
          <p:cNvSpPr txBox="1"/>
          <p:nvPr/>
        </p:nvSpPr>
        <p:spPr>
          <a:xfrm>
            <a:off x="2719534" y="1165667"/>
            <a:ext cx="18443968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ettenschweiler" panose="020B070604090206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CITY OF GARDENA</a:t>
            </a:r>
            <a:endParaRPr lang="en-US" sz="19900" spc="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ettenschweiler" panose="020B070604090206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endParaRPr lang="en-US" sz="8000" u="sng" spc="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endParaRPr lang="en-US" sz="8000" u="sng" spc="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7117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Content Placeholder 3" descr="SmartArt timeline">
            <a:extLst>
              <a:ext uri="{FF2B5EF4-FFF2-40B4-BE49-F238E27FC236}">
                <a16:creationId xmlns:a16="http://schemas.microsoft.com/office/drawing/2014/main" id="{AFBB864B-E017-D878-50FB-DF099D2F7EC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24307052"/>
              </p:ext>
            </p:extLst>
          </p:nvPr>
        </p:nvGraphicFramePr>
        <p:xfrm>
          <a:off x="737678" y="2455381"/>
          <a:ext cx="22908643" cy="117553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2" name="Rectangle 21"/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169057" y="1073404"/>
            <a:ext cx="1840140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Proposed Amended FY 2023-24 Budget Timeline</a:t>
            </a:r>
          </a:p>
        </p:txBody>
      </p:sp>
      <p:sp>
        <p:nvSpPr>
          <p:cNvPr id="9" name="Slide Number Placeholder 9">
            <a:extLst>
              <a:ext uri="{FF2B5EF4-FFF2-40B4-BE49-F238E27FC236}">
                <a16:creationId xmlns:a16="http://schemas.microsoft.com/office/drawing/2014/main" id="{CC979330-F08D-E206-EE7D-9EC4892584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502BE34-47F0-6BEB-2E3D-4BF66476D351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</a:t>
            </a:r>
            <a:r>
              <a:rPr lang="en-US" sz="18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 23, 2023 City Council Meeting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6" name="Picture 2">
            <a:extLst>
              <a:ext uri="{FF2B5EF4-FFF2-40B4-BE49-F238E27FC236}">
                <a16:creationId xmlns:a16="http://schemas.microsoft.com/office/drawing/2014/main" id="{E364A3D8-BA7B-FC2C-0610-20D98EC9DA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5277" y="1501576"/>
            <a:ext cx="1460450" cy="14613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3059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169057" y="1073404"/>
            <a:ext cx="1899342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Proposed Amended FY 2023-24 Budget Highlights</a:t>
            </a:r>
          </a:p>
        </p:txBody>
      </p:sp>
      <p:sp>
        <p:nvSpPr>
          <p:cNvPr id="9" name="Slide Number Placeholder 9">
            <a:extLst>
              <a:ext uri="{FF2B5EF4-FFF2-40B4-BE49-F238E27FC236}">
                <a16:creationId xmlns:a16="http://schemas.microsoft.com/office/drawing/2014/main" id="{CC979330-F08D-E206-EE7D-9EC4892584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502BE34-47F0-6BEB-2E3D-4BF66476D351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</a:t>
            </a:r>
            <a:r>
              <a:rPr lang="en-US" sz="18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 23, 2023 City Council Meeting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6" name="Picture 2">
            <a:extLst>
              <a:ext uri="{FF2B5EF4-FFF2-40B4-BE49-F238E27FC236}">
                <a16:creationId xmlns:a16="http://schemas.microsoft.com/office/drawing/2014/main" id="{E364A3D8-BA7B-FC2C-0610-20D98EC9DA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5277" y="1501576"/>
            <a:ext cx="1460450" cy="14613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055E8AB-96F2-4CA2-A1A8-04A8160C4C6E}"/>
              </a:ext>
            </a:extLst>
          </p:cNvPr>
          <p:cNvSpPr txBox="1"/>
          <p:nvPr/>
        </p:nvSpPr>
        <p:spPr>
          <a:xfrm>
            <a:off x="2073967" y="2648004"/>
            <a:ext cx="20972585" cy="10556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Font typeface="+mj-lt"/>
              <a:buAutoNum type="arabicPeriod"/>
            </a:pPr>
            <a:r>
              <a:rPr lang="en-US" sz="4000" b="1" dirty="0">
                <a:solidFill>
                  <a:srgbClr val="000000"/>
                </a:solidFill>
              </a:rPr>
              <a:t>Measure G (Effective July 1, 2020)</a:t>
            </a:r>
          </a:p>
          <a:p>
            <a:pPr marL="1657350" lvl="1" indent="-742950"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rgbClr val="000000"/>
                </a:solidFill>
              </a:rPr>
              <a:t>Measure G is now 14% of GF Budget, at $11.4M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4000" b="1" dirty="0">
                <a:solidFill>
                  <a:srgbClr val="000000"/>
                </a:solidFill>
              </a:rPr>
              <a:t>Personnel - Added 4 positions </a:t>
            </a:r>
          </a:p>
          <a:p>
            <a:pPr marL="1657350" lvl="1" indent="-742950"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rgbClr val="000000"/>
                </a:solidFill>
              </a:rPr>
              <a:t>1 Code Enforcement Officer, 1 Code Enforcement Supervisor, 1 Permit Tech, and 1 Associate Planner 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4000" b="1" dirty="0">
                <a:solidFill>
                  <a:srgbClr val="000000"/>
                </a:solidFill>
              </a:rPr>
              <a:t>Maintain General Fund Reserve (</a:t>
            </a:r>
            <a:r>
              <a:rPr lang="en-US" sz="3200" b="1" dirty="0">
                <a:solidFill>
                  <a:srgbClr val="000000"/>
                </a:solidFill>
              </a:rPr>
              <a:t>Fund 010</a:t>
            </a:r>
            <a:r>
              <a:rPr lang="en-US" sz="4000" b="1" dirty="0">
                <a:solidFill>
                  <a:srgbClr val="000000"/>
                </a:solidFill>
              </a:rPr>
              <a:t>) above 40% &amp; largest reserve of $33.9M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4000" b="1" dirty="0">
                <a:solidFill>
                  <a:srgbClr val="000000"/>
                </a:solidFill>
              </a:rPr>
              <a:t>CIP Budget for 2023-2024</a:t>
            </a:r>
          </a:p>
          <a:p>
            <a:pPr marL="1657350" lvl="1" indent="-742950"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rgbClr val="000000"/>
                </a:solidFill>
              </a:rPr>
              <a:t>At $50.9M, the single largest one-year CIP budget in City’s history</a:t>
            </a:r>
          </a:p>
          <a:p>
            <a:pPr marL="1657350" lvl="1" indent="-742950"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rgbClr val="000000"/>
                </a:solidFill>
              </a:rPr>
              <a:t>$16M for Community Aquatic &amp; Senior Center</a:t>
            </a:r>
          </a:p>
          <a:p>
            <a:pPr marL="1657350" lvl="1" indent="-742950"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rgbClr val="000000"/>
                </a:solidFill>
              </a:rPr>
              <a:t>$7.6M for Mas </a:t>
            </a:r>
            <a:r>
              <a:rPr lang="en-US" sz="4000" dirty="0" err="1">
                <a:solidFill>
                  <a:srgbClr val="000000"/>
                </a:solidFill>
              </a:rPr>
              <a:t>Fukai</a:t>
            </a:r>
            <a:r>
              <a:rPr lang="en-US" sz="4000" dirty="0">
                <a:solidFill>
                  <a:srgbClr val="000000"/>
                </a:solidFill>
              </a:rPr>
              <a:t> Park Improvement Project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4000" b="1" dirty="0">
                <a:solidFill>
                  <a:srgbClr val="000000"/>
                </a:solidFill>
              </a:rPr>
              <a:t>Grants – Added several grants including </a:t>
            </a:r>
          </a:p>
          <a:p>
            <a:pPr marL="1657350" lvl="1" indent="-742950"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rgbClr val="000000"/>
                </a:solidFill>
              </a:rPr>
              <a:t>$4M for the Digital Divide </a:t>
            </a:r>
          </a:p>
          <a:p>
            <a:pPr marL="1657350" lvl="1" indent="-742950"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rgbClr val="000000"/>
                </a:solidFill>
              </a:rPr>
              <a:t>$2M for Gardena Blvd Revitalization</a:t>
            </a:r>
          </a:p>
          <a:p>
            <a:pPr marL="1657350" lvl="1" indent="-742950"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rgbClr val="000000"/>
                </a:solidFill>
              </a:rPr>
              <a:t>$1M for Rosecrans Community Building Project</a:t>
            </a:r>
          </a:p>
          <a:p>
            <a:pPr marL="1657350" lvl="1" indent="-742950"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rgbClr val="000000"/>
                </a:solidFill>
              </a:rPr>
              <a:t>$250K for Façade Improvement Program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4000" b="1" dirty="0">
                <a:solidFill>
                  <a:srgbClr val="000000"/>
                </a:solidFill>
              </a:rPr>
              <a:t>Proposed Amended All Funds Budget Expenditures Total of $291M is the largest in the City’s history</a:t>
            </a:r>
          </a:p>
        </p:txBody>
      </p:sp>
    </p:spTree>
    <p:extLst>
      <p:ext uri="{BB962C8B-B14F-4D97-AF65-F5344CB8AC3E}">
        <p14:creationId xmlns:p14="http://schemas.microsoft.com/office/powerpoint/2010/main" val="3636704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Chart 29">
            <a:extLst>
              <a:ext uri="{FF2B5EF4-FFF2-40B4-BE49-F238E27FC236}">
                <a16:creationId xmlns:a16="http://schemas.microsoft.com/office/drawing/2014/main" id="{D28862BA-0731-5B7F-8F98-E08F33EC561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09012212"/>
              </p:ext>
            </p:extLst>
          </p:nvPr>
        </p:nvGraphicFramePr>
        <p:xfrm>
          <a:off x="1725727" y="2027270"/>
          <a:ext cx="22109723" cy="111156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Rectangle 9"/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169057" y="1073404"/>
            <a:ext cx="1909306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10-Year Historical Budgeted Expenditures Overview</a:t>
            </a:r>
          </a:p>
        </p:txBody>
      </p:sp>
      <p:sp>
        <p:nvSpPr>
          <p:cNvPr id="18" name="Slide Number Placeholder 9">
            <a:extLst>
              <a:ext uri="{FF2B5EF4-FFF2-40B4-BE49-F238E27FC236}">
                <a16:creationId xmlns:a16="http://schemas.microsoft.com/office/drawing/2014/main" id="{D987F24C-2CA2-6F34-5ADC-C1ACCEB78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EE6FF58-5A38-2C3C-AC5A-C9AADF5E26D8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</a:t>
            </a:r>
            <a:r>
              <a:rPr lang="en-US" sz="18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 23, 2023 City Council Meeting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9" name="Picture 2">
            <a:extLst>
              <a:ext uri="{FF2B5EF4-FFF2-40B4-BE49-F238E27FC236}">
                <a16:creationId xmlns:a16="http://schemas.microsoft.com/office/drawing/2014/main" id="{A1F3BB0C-19B6-71B0-FFEC-DD50A0696C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5277" y="1501576"/>
            <a:ext cx="1460450" cy="14613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F03E4B2-D383-A647-707D-13C9212DECFA}"/>
              </a:ext>
            </a:extLst>
          </p:cNvPr>
          <p:cNvSpPr txBox="1"/>
          <p:nvPr/>
        </p:nvSpPr>
        <p:spPr>
          <a:xfrm>
            <a:off x="3963933" y="7112145"/>
            <a:ext cx="14037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$121.9M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D58773-1235-BE91-6B0E-911900AC377E}"/>
              </a:ext>
            </a:extLst>
          </p:cNvPr>
          <p:cNvSpPr txBox="1"/>
          <p:nvPr/>
        </p:nvSpPr>
        <p:spPr>
          <a:xfrm>
            <a:off x="5825673" y="7599548"/>
            <a:ext cx="14037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$101.8M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C630A22-7A4D-88E9-1588-6A4F28E8C904}"/>
              </a:ext>
            </a:extLst>
          </p:cNvPr>
          <p:cNvSpPr txBox="1"/>
          <p:nvPr/>
        </p:nvSpPr>
        <p:spPr>
          <a:xfrm>
            <a:off x="7728443" y="6887479"/>
            <a:ext cx="14037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$129.2M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F7E7F6C-A1A0-181C-5BEA-442BE20475FD}"/>
              </a:ext>
            </a:extLst>
          </p:cNvPr>
          <p:cNvSpPr txBox="1"/>
          <p:nvPr/>
        </p:nvSpPr>
        <p:spPr>
          <a:xfrm>
            <a:off x="9607768" y="7464829"/>
            <a:ext cx="14037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$109.7M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C34C038-38E9-EB7F-CB7C-3B108F62E60E}"/>
              </a:ext>
            </a:extLst>
          </p:cNvPr>
          <p:cNvSpPr txBox="1"/>
          <p:nvPr/>
        </p:nvSpPr>
        <p:spPr>
          <a:xfrm>
            <a:off x="11490101" y="6425814"/>
            <a:ext cx="14037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$143.9M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577F6B5-8640-2E26-53A3-E30AE848CC00}"/>
              </a:ext>
            </a:extLst>
          </p:cNvPr>
          <p:cNvSpPr txBox="1"/>
          <p:nvPr/>
        </p:nvSpPr>
        <p:spPr>
          <a:xfrm>
            <a:off x="13487977" y="6536312"/>
            <a:ext cx="14037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$141.8M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3667C3D-307E-97BD-CF44-8B6BAE0F247F}"/>
              </a:ext>
            </a:extLst>
          </p:cNvPr>
          <p:cNvSpPr txBox="1"/>
          <p:nvPr/>
        </p:nvSpPr>
        <p:spPr>
          <a:xfrm>
            <a:off x="15334655" y="5756677"/>
            <a:ext cx="14037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$167.1M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2B3F733-7C57-50DE-DB26-F4D1ECE01AB2}"/>
              </a:ext>
            </a:extLst>
          </p:cNvPr>
          <p:cNvSpPr txBox="1"/>
          <p:nvPr/>
        </p:nvSpPr>
        <p:spPr>
          <a:xfrm>
            <a:off x="17212825" y="4558757"/>
            <a:ext cx="14037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$211.5M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D8FD536-280A-D557-F82B-56D32336CC7B}"/>
              </a:ext>
            </a:extLst>
          </p:cNvPr>
          <p:cNvSpPr txBox="1"/>
          <p:nvPr/>
        </p:nvSpPr>
        <p:spPr>
          <a:xfrm>
            <a:off x="19132107" y="3577584"/>
            <a:ext cx="14037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$242.1M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5871677-DC42-F38E-9A00-847B50615500}"/>
              </a:ext>
            </a:extLst>
          </p:cNvPr>
          <p:cNvSpPr txBox="1"/>
          <p:nvPr/>
        </p:nvSpPr>
        <p:spPr>
          <a:xfrm>
            <a:off x="21022537" y="2232255"/>
            <a:ext cx="14037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$291.1M</a:t>
            </a:r>
          </a:p>
        </p:txBody>
      </p:sp>
    </p:spTree>
    <p:extLst>
      <p:ext uri="{BB962C8B-B14F-4D97-AF65-F5344CB8AC3E}">
        <p14:creationId xmlns:p14="http://schemas.microsoft.com/office/powerpoint/2010/main" val="1811857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Content Placeholder 14">
            <a:extLst>
              <a:ext uri="{FF2B5EF4-FFF2-40B4-BE49-F238E27FC236}">
                <a16:creationId xmlns:a16="http://schemas.microsoft.com/office/drawing/2014/main" id="{1FC712AC-7BCF-C2B2-0721-4FDC47347C9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51019429"/>
              </p:ext>
            </p:extLst>
          </p:nvPr>
        </p:nvGraphicFramePr>
        <p:xfrm>
          <a:off x="12605217" y="5991908"/>
          <a:ext cx="11212418" cy="72539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Rectangle 9"/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258951" y="1104920"/>
            <a:ext cx="1897581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GF Proposed Amended Revenue – FY 2023-24</a:t>
            </a:r>
          </a:p>
        </p:txBody>
      </p:sp>
      <p:sp>
        <p:nvSpPr>
          <p:cNvPr id="9" name="Slide Number Placeholder 9">
            <a:extLst>
              <a:ext uri="{FF2B5EF4-FFF2-40B4-BE49-F238E27FC236}">
                <a16:creationId xmlns:a16="http://schemas.microsoft.com/office/drawing/2014/main" id="{82402622-6C03-9E06-FC20-D36E56AC4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5B8E334-E021-4589-39E4-864F733ECFA1}"/>
              </a:ext>
            </a:extLst>
          </p:cNvPr>
          <p:cNvSpPr txBox="1"/>
          <p:nvPr/>
        </p:nvSpPr>
        <p:spPr>
          <a:xfrm>
            <a:off x="8953522" y="2393032"/>
            <a:ext cx="647695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/>
              </a:rPr>
              <a:t>$82,002,199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A480E38-8B5E-64E3-274D-8E5B7DE7593C}"/>
              </a:ext>
            </a:extLst>
          </p:cNvPr>
          <p:cNvSpPr txBox="1"/>
          <p:nvPr/>
        </p:nvSpPr>
        <p:spPr>
          <a:xfrm>
            <a:off x="3293434" y="3989078"/>
            <a:ext cx="454198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/>
            <a:r>
              <a:rPr lang="en-US" sz="6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Top 5 (73%)</a:t>
            </a:r>
          </a:p>
          <a:p>
            <a:pPr algn="ctr" defTabSz="457200"/>
            <a:r>
              <a:rPr lang="en-US" sz="6000" b="1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$60,215,799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AB7A492-C18E-234F-BC33-099F7BA15E6B}"/>
              </a:ext>
            </a:extLst>
          </p:cNvPr>
          <p:cNvSpPr txBox="1"/>
          <p:nvPr/>
        </p:nvSpPr>
        <p:spPr>
          <a:xfrm>
            <a:off x="14897941" y="3946249"/>
            <a:ext cx="63115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/>
            <a:r>
              <a:rPr lang="en-US" sz="6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Other (27%)</a:t>
            </a:r>
          </a:p>
          <a:p>
            <a:pPr algn="ctr" defTabSz="457200"/>
            <a:r>
              <a:rPr lang="en-US" sz="6000" b="1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$21,786,400</a:t>
            </a:r>
          </a:p>
        </p:txBody>
      </p:sp>
      <p:graphicFrame>
        <p:nvGraphicFramePr>
          <p:cNvPr id="19" name="Content Placeholder 14">
            <a:extLst>
              <a:ext uri="{FF2B5EF4-FFF2-40B4-BE49-F238E27FC236}">
                <a16:creationId xmlns:a16="http://schemas.microsoft.com/office/drawing/2014/main" id="{1F0CAF14-74B6-E778-6676-3560433E4EC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84791779"/>
              </p:ext>
            </p:extLst>
          </p:nvPr>
        </p:nvGraphicFramePr>
        <p:xfrm>
          <a:off x="566365" y="5885241"/>
          <a:ext cx="9996127" cy="64184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1" name="Diagram 20">
            <a:extLst>
              <a:ext uri="{FF2B5EF4-FFF2-40B4-BE49-F238E27FC236}">
                <a16:creationId xmlns:a16="http://schemas.microsoft.com/office/drawing/2014/main" id="{C477D9DF-BC0A-C06E-6A49-747CF0CB78A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40965770"/>
              </p:ext>
            </p:extLst>
          </p:nvPr>
        </p:nvGraphicFramePr>
        <p:xfrm>
          <a:off x="19821177" y="2198689"/>
          <a:ext cx="4370318" cy="22670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22" name="Rectangle 21">
            <a:extLst>
              <a:ext uri="{FF2B5EF4-FFF2-40B4-BE49-F238E27FC236}">
                <a16:creationId xmlns:a16="http://schemas.microsoft.com/office/drawing/2014/main" id="{031F218C-A586-9B7A-6017-8B44454003BE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</a:t>
            </a:r>
            <a:r>
              <a:rPr lang="en-US" sz="18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 23, 2023 City Council Meeting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25" name="Picture 2">
            <a:extLst>
              <a:ext uri="{FF2B5EF4-FFF2-40B4-BE49-F238E27FC236}">
                <a16:creationId xmlns:a16="http://schemas.microsoft.com/office/drawing/2014/main" id="{76312398-2493-31AC-C557-7589D0C046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5277" y="1501576"/>
            <a:ext cx="1460450" cy="14613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37121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169057" y="1073404"/>
            <a:ext cx="1860069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GF Proposed Amended Revenue – FY 2023-24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378FCA1-FB13-48AB-8E13-8651870A8D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1924683"/>
              </p:ext>
            </p:extLst>
          </p:nvPr>
        </p:nvGraphicFramePr>
        <p:xfrm>
          <a:off x="1788972" y="2362799"/>
          <a:ext cx="20806055" cy="10518054"/>
        </p:xfrm>
        <a:graphic>
          <a:graphicData uri="http://schemas.openxmlformats.org/drawingml/2006/table">
            <a:tbl>
              <a:tblPr firstRow="1" lastRow="1" bandRow="1">
                <a:tableStyleId>{5C22544A-7EE6-4342-B048-85BDC9FD1C3A}</a:tableStyleId>
              </a:tblPr>
              <a:tblGrid>
                <a:gridCol w="912122">
                  <a:extLst>
                    <a:ext uri="{9D8B030D-6E8A-4147-A177-3AD203B41FA5}">
                      <a16:colId xmlns:a16="http://schemas.microsoft.com/office/drawing/2014/main" val="1405684027"/>
                    </a:ext>
                  </a:extLst>
                </a:gridCol>
                <a:gridCol w="7545000">
                  <a:extLst>
                    <a:ext uri="{9D8B030D-6E8A-4147-A177-3AD203B41FA5}">
                      <a16:colId xmlns:a16="http://schemas.microsoft.com/office/drawing/2014/main" val="4195496170"/>
                    </a:ext>
                  </a:extLst>
                </a:gridCol>
                <a:gridCol w="3450963">
                  <a:extLst>
                    <a:ext uri="{9D8B030D-6E8A-4147-A177-3AD203B41FA5}">
                      <a16:colId xmlns:a16="http://schemas.microsoft.com/office/drawing/2014/main" val="969918590"/>
                    </a:ext>
                  </a:extLst>
                </a:gridCol>
                <a:gridCol w="3454222">
                  <a:extLst>
                    <a:ext uri="{9D8B030D-6E8A-4147-A177-3AD203B41FA5}">
                      <a16:colId xmlns:a16="http://schemas.microsoft.com/office/drawing/2014/main" val="2718347793"/>
                    </a:ext>
                  </a:extLst>
                </a:gridCol>
                <a:gridCol w="2802104">
                  <a:extLst>
                    <a:ext uri="{9D8B030D-6E8A-4147-A177-3AD203B41FA5}">
                      <a16:colId xmlns:a16="http://schemas.microsoft.com/office/drawing/2014/main" val="1820195188"/>
                    </a:ext>
                  </a:extLst>
                </a:gridCol>
                <a:gridCol w="2641644">
                  <a:extLst>
                    <a:ext uri="{9D8B030D-6E8A-4147-A177-3AD203B41FA5}">
                      <a16:colId xmlns:a16="http://schemas.microsoft.com/office/drawing/2014/main" val="2701210807"/>
                    </a:ext>
                  </a:extLst>
                </a:gridCol>
              </a:tblGrid>
              <a:tr h="1072008">
                <a:tc>
                  <a:txBody>
                    <a:bodyPr/>
                    <a:lstStyle/>
                    <a:p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>
                          <a:latin typeface="+mj-lt"/>
                        </a:rPr>
                        <a:t>Revenue Sources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latin typeface="+mj-lt"/>
                        </a:rPr>
                        <a:t>2024 Originally Adopted Budget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latin typeface="+mj-lt"/>
                        </a:rPr>
                        <a:t>2024 Proposed Amended Budget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latin typeface="+mj-lt"/>
                        </a:rPr>
                        <a:t>Change in $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latin typeface="+mj-lt"/>
                        </a:rPr>
                        <a:t>Change in 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05119683"/>
                  </a:ext>
                </a:extLst>
              </a:tr>
              <a:tr h="581947">
                <a:tc>
                  <a:txBody>
                    <a:bodyPr/>
                    <a:lstStyle/>
                    <a:p>
                      <a:r>
                        <a:rPr lang="en-US" sz="32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dirty="0">
                          <a:solidFill>
                            <a:srgbClr val="000000"/>
                          </a:solidFill>
                        </a:rPr>
                        <a:t>Sales Tax – Bradley-Burns 1%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6F6F6F"/>
                          </a:solidFill>
                          <a:effectLst/>
                        </a:rPr>
                        <a:t>      </a:t>
                      </a:r>
                      <a:r>
                        <a:rPr lang="en-US" sz="3200" b="1" kern="1200" dirty="0">
                          <a:solidFill>
                            <a:srgbClr val="6F6F6F"/>
                          </a:solidFill>
                        </a:rPr>
                        <a:t>15,018,576</a:t>
                      </a:r>
                      <a:r>
                        <a:rPr lang="en-US" sz="3200" b="1" u="none" strike="noStrike" dirty="0">
                          <a:solidFill>
                            <a:srgbClr val="6F6F6F"/>
                          </a:solidFill>
                          <a:effectLst/>
                        </a:rPr>
                        <a:t> </a:t>
                      </a:r>
                      <a:endParaRPr lang="en-US" sz="3200" b="1" i="0" u="none" strike="noStrike" dirty="0">
                        <a:solidFill>
                          <a:srgbClr val="6F6F6F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15,728,875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710,299 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+4.7%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562701875"/>
                  </a:ext>
                </a:extLst>
              </a:tr>
              <a:tr h="581947">
                <a:tc>
                  <a:txBody>
                    <a:bodyPr/>
                    <a:lstStyle/>
                    <a:p>
                      <a:r>
                        <a:rPr lang="en-US" sz="32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dirty="0">
                          <a:solidFill>
                            <a:srgbClr val="000000"/>
                          </a:solidFill>
                        </a:rPr>
                        <a:t>Sales Tax – Measure G 0.75%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6F6F6F"/>
                          </a:solidFill>
                          <a:effectLst/>
                        </a:rPr>
                        <a:t>10,605,000        </a:t>
                      </a:r>
                      <a:endParaRPr lang="en-US" sz="3200" b="1" i="0" u="none" strike="noStrike" dirty="0">
                        <a:solidFill>
                          <a:srgbClr val="6F6F6F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11,423,000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818,000 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+7.7%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813818720"/>
                  </a:ext>
                </a:extLst>
              </a:tr>
              <a:tr h="581947">
                <a:tc>
                  <a:txBody>
                    <a:bodyPr/>
                    <a:lstStyle/>
                    <a:p>
                      <a:r>
                        <a:rPr lang="en-US" sz="32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dirty="0">
                          <a:solidFill>
                            <a:srgbClr val="000000"/>
                          </a:solidFill>
                        </a:rPr>
                        <a:t>Card Club Revenue Fees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6F6F6F"/>
                          </a:solidFill>
                          <a:effectLst/>
                        </a:rPr>
                        <a:t>9,193,600</a:t>
                      </a:r>
                      <a:endParaRPr lang="en-US" sz="3200" b="1" i="0" u="none" strike="noStrike" dirty="0">
                        <a:solidFill>
                          <a:srgbClr val="6F6F6F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9,193,600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lvl="0" indent="0" algn="r" defTabSz="1828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-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lvl="0" indent="0" algn="r" defTabSz="1828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-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004243272"/>
                  </a:ext>
                </a:extLst>
              </a:tr>
              <a:tr h="581947">
                <a:tc>
                  <a:txBody>
                    <a:bodyPr/>
                    <a:lstStyle/>
                    <a:p>
                      <a:r>
                        <a:rPr lang="en-US" sz="32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dirty="0">
                          <a:solidFill>
                            <a:srgbClr val="000000"/>
                          </a:solidFill>
                        </a:rPr>
                        <a:t>Property Tax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1828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u="none" strike="noStrike" dirty="0">
                          <a:solidFill>
                            <a:srgbClr val="6F6F6F"/>
                          </a:solidFill>
                          <a:effectLst/>
                        </a:rPr>
                        <a:t>9,234,746</a:t>
                      </a:r>
                      <a:endParaRPr lang="en-US" sz="3200" b="1" i="0" u="none" strike="noStrike" dirty="0">
                        <a:solidFill>
                          <a:srgbClr val="6F6F6F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9,945,583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710,837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+7.7%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382577214"/>
                  </a:ext>
                </a:extLst>
              </a:tr>
              <a:tr h="581947">
                <a:tc>
                  <a:txBody>
                    <a:bodyPr/>
                    <a:lstStyle/>
                    <a:p>
                      <a:r>
                        <a:rPr lang="en-US" sz="3200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dirty="0">
                          <a:solidFill>
                            <a:srgbClr val="000000"/>
                          </a:solidFill>
                        </a:rPr>
                        <a:t>Utility User Tax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1828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u="none" strike="noStrike" dirty="0">
                          <a:solidFill>
                            <a:srgbClr val="6F6F6F"/>
                          </a:solidFill>
                          <a:effectLst/>
                        </a:rPr>
                        <a:t>4,929,272</a:t>
                      </a:r>
                      <a:endParaRPr lang="en-US" sz="3200" b="1" i="0" u="none" strike="noStrike" dirty="0">
                        <a:solidFill>
                          <a:srgbClr val="6F6F6F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5,962,277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1,033,005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+20.9%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719976222"/>
                  </a:ext>
                </a:extLst>
              </a:tr>
              <a:tr h="581947">
                <a:tc>
                  <a:txBody>
                    <a:bodyPr/>
                    <a:lstStyle/>
                    <a:p>
                      <a:r>
                        <a:rPr lang="en-US" sz="3200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dirty="0">
                          <a:solidFill>
                            <a:srgbClr val="000000"/>
                          </a:solidFill>
                        </a:rPr>
                        <a:t>Vehicle License Fees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1828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u="none" strike="noStrike" dirty="0">
                          <a:solidFill>
                            <a:srgbClr val="6F6F6F"/>
                          </a:solidFill>
                          <a:effectLst/>
                        </a:rPr>
                        <a:t>7,659,916</a:t>
                      </a:r>
                      <a:endParaRPr lang="en-US" sz="3200" b="1" i="0" u="none" strike="noStrike" dirty="0">
                        <a:solidFill>
                          <a:srgbClr val="6F6F6F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7,962,464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302,548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+3.9%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827328654"/>
                  </a:ext>
                </a:extLst>
              </a:tr>
              <a:tr h="581947">
                <a:tc>
                  <a:txBody>
                    <a:bodyPr/>
                    <a:lstStyle/>
                    <a:p>
                      <a:r>
                        <a:rPr lang="en-US" sz="3200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dirty="0">
                          <a:solidFill>
                            <a:srgbClr val="000000"/>
                          </a:solidFill>
                        </a:rPr>
                        <a:t>Business License Tax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1828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u="none" strike="noStrike" dirty="0">
                          <a:solidFill>
                            <a:srgbClr val="6F6F6F"/>
                          </a:solidFill>
                          <a:effectLst/>
                        </a:rPr>
                        <a:t>2,811,375</a:t>
                      </a:r>
                      <a:endParaRPr lang="en-US" sz="3200" b="1" i="0" u="none" strike="noStrike" dirty="0">
                        <a:solidFill>
                          <a:srgbClr val="6F6F6F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2,811,375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-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-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170084979"/>
                  </a:ext>
                </a:extLst>
              </a:tr>
              <a:tr h="581947">
                <a:tc>
                  <a:txBody>
                    <a:bodyPr/>
                    <a:lstStyle/>
                    <a:p>
                      <a:r>
                        <a:rPr lang="en-US" sz="3200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dirty="0">
                          <a:solidFill>
                            <a:srgbClr val="000000"/>
                          </a:solidFill>
                        </a:rPr>
                        <a:t>Franchise, TOT &amp; Other Taxes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1828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u="none" strike="noStrike" dirty="0">
                          <a:solidFill>
                            <a:srgbClr val="6F6F6F"/>
                          </a:solidFill>
                          <a:effectLst/>
                        </a:rPr>
                        <a:t>4,879,429</a:t>
                      </a:r>
                      <a:endParaRPr lang="en-US" sz="3200" b="1" i="0" u="none" strike="noStrike" dirty="0">
                        <a:solidFill>
                          <a:srgbClr val="6F6F6F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4,879,429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-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-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248580723"/>
                  </a:ext>
                </a:extLst>
              </a:tr>
              <a:tr h="581947">
                <a:tc>
                  <a:txBody>
                    <a:bodyPr/>
                    <a:lstStyle/>
                    <a:p>
                      <a:r>
                        <a:rPr lang="en-US" sz="3200" dirty="0"/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dirty="0">
                          <a:solidFill>
                            <a:srgbClr val="000000"/>
                          </a:solidFill>
                        </a:rPr>
                        <a:t>License &amp; Permits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1828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u="none" strike="noStrike" dirty="0">
                          <a:solidFill>
                            <a:srgbClr val="6F6F6F"/>
                          </a:solidFill>
                          <a:effectLst/>
                        </a:rPr>
                        <a:t>1,968,790</a:t>
                      </a:r>
                      <a:endParaRPr lang="en-US" sz="3200" b="1" i="0" u="none" strike="noStrike" dirty="0">
                        <a:solidFill>
                          <a:srgbClr val="6F6F6F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1,968,790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-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732466524"/>
                  </a:ext>
                </a:extLst>
              </a:tr>
              <a:tr h="581947">
                <a:tc>
                  <a:txBody>
                    <a:bodyPr/>
                    <a:lstStyle/>
                    <a:p>
                      <a:r>
                        <a:rPr lang="en-US" sz="3200" dirty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dirty="0">
                          <a:solidFill>
                            <a:srgbClr val="000000"/>
                          </a:solidFill>
                        </a:rPr>
                        <a:t>Fines &amp; Forfeitures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1828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u="none" strike="noStrike" dirty="0">
                          <a:solidFill>
                            <a:srgbClr val="6F6F6F"/>
                          </a:solidFill>
                          <a:effectLst/>
                        </a:rPr>
                        <a:t>1,220,929</a:t>
                      </a:r>
                      <a:endParaRPr lang="en-US" sz="3200" b="1" i="0" u="none" strike="noStrike" dirty="0">
                        <a:solidFill>
                          <a:srgbClr val="6F6F6F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1,220,929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-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-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34277638"/>
                  </a:ext>
                </a:extLst>
              </a:tr>
              <a:tr h="581947">
                <a:tc>
                  <a:txBody>
                    <a:bodyPr/>
                    <a:lstStyle/>
                    <a:p>
                      <a:r>
                        <a:rPr lang="en-US" sz="3200" dirty="0"/>
                        <a:t>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828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dirty="0">
                          <a:solidFill>
                            <a:srgbClr val="000000"/>
                          </a:solidFill>
                        </a:rPr>
                        <a:t>Intergovernmental, Interest &amp; Other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1828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u="none" strike="noStrike" dirty="0">
                          <a:solidFill>
                            <a:srgbClr val="6F6F6F"/>
                          </a:solidFill>
                          <a:effectLst/>
                        </a:rPr>
                        <a:t>1,404,536</a:t>
                      </a:r>
                      <a:endParaRPr lang="en-US" sz="3200" b="1" i="0" u="none" strike="noStrike" dirty="0">
                        <a:solidFill>
                          <a:srgbClr val="6F6F6F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1,404,536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-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-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289451326"/>
                  </a:ext>
                </a:extLst>
              </a:tr>
              <a:tr h="581947">
                <a:tc>
                  <a:txBody>
                    <a:bodyPr/>
                    <a:lstStyle/>
                    <a:p>
                      <a:r>
                        <a:rPr lang="en-US" sz="3200" dirty="0"/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dirty="0">
                          <a:solidFill>
                            <a:srgbClr val="000000"/>
                          </a:solidFill>
                        </a:rPr>
                        <a:t>Current Service Charges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1828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u="none" strike="noStrike" dirty="0">
                          <a:solidFill>
                            <a:srgbClr val="6F6F6F"/>
                          </a:solidFill>
                          <a:effectLst/>
                        </a:rPr>
                        <a:t>2,377,600</a:t>
                      </a:r>
                      <a:endParaRPr lang="en-US" sz="3200" b="1" i="0" u="none" strike="noStrike" dirty="0">
                        <a:solidFill>
                          <a:srgbClr val="6F6F6F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2,556,467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178,867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+8.1%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162227381"/>
                  </a:ext>
                </a:extLst>
              </a:tr>
              <a:tr h="581947">
                <a:tc>
                  <a:txBody>
                    <a:bodyPr/>
                    <a:lstStyle/>
                    <a:p>
                      <a:r>
                        <a:rPr lang="en-US" sz="3200" dirty="0"/>
                        <a:t>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dirty="0">
                          <a:solidFill>
                            <a:srgbClr val="000000"/>
                          </a:solidFill>
                        </a:rPr>
                        <a:t>Transfers 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1828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u="none" strike="noStrike" dirty="0">
                          <a:solidFill>
                            <a:srgbClr val="6F6F6F"/>
                          </a:solidFill>
                          <a:effectLst/>
                        </a:rPr>
                        <a:t>1,939,000</a:t>
                      </a:r>
                      <a:endParaRPr lang="en-US" sz="3200" b="1" i="0" u="none" strike="noStrike" dirty="0">
                        <a:solidFill>
                          <a:srgbClr val="6F6F6F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1,789,000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(150,000)</a:t>
                      </a:r>
                      <a:endParaRPr lang="en-US" sz="3200" b="1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-7.6%</a:t>
                      </a:r>
                      <a:endParaRPr lang="en-US" sz="3200" b="1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316291058"/>
                  </a:ext>
                </a:extLst>
              </a:tr>
              <a:tr h="581947">
                <a:tc>
                  <a:txBody>
                    <a:bodyPr/>
                    <a:lstStyle/>
                    <a:p>
                      <a:r>
                        <a:rPr lang="en-US" sz="3200" dirty="0"/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dirty="0">
                          <a:solidFill>
                            <a:srgbClr val="000000"/>
                          </a:solidFill>
                        </a:rPr>
                        <a:t>Charges to Other Funds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1828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u="none" strike="noStrike" dirty="0">
                          <a:solidFill>
                            <a:srgbClr val="6F6F6F"/>
                          </a:solidFill>
                          <a:effectLst/>
                        </a:rPr>
                        <a:t>2,702,388</a:t>
                      </a:r>
                      <a:endParaRPr lang="en-US" sz="3200" b="1" i="0" u="none" strike="noStrike" dirty="0">
                        <a:solidFill>
                          <a:srgbClr val="6F6F6F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2,702,388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-               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-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711904928"/>
                  </a:ext>
                </a:extLst>
              </a:tr>
              <a:tr h="581947">
                <a:tc>
                  <a:txBody>
                    <a:bodyPr/>
                    <a:lstStyle/>
                    <a:p>
                      <a:r>
                        <a:rPr lang="en-US" sz="3200" dirty="0"/>
                        <a:t>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dirty="0">
                          <a:solidFill>
                            <a:srgbClr val="000000"/>
                          </a:solidFill>
                        </a:rPr>
                        <a:t>ARPA Reimbursement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1828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u="none" strike="noStrike" dirty="0">
                          <a:solidFill>
                            <a:srgbClr val="6F6F6F"/>
                          </a:solidFill>
                          <a:effectLst/>
                        </a:rPr>
                        <a:t>1,648,448</a:t>
                      </a:r>
                      <a:endParaRPr lang="en-US" sz="3200" b="1" i="0" u="none" strike="noStrike" dirty="0">
                        <a:solidFill>
                          <a:srgbClr val="6F6F6F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2,453,486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805,038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2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+48.8%</a:t>
                      </a:r>
                      <a:endParaRPr lang="en-US" sz="3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47141428"/>
                  </a:ext>
                </a:extLst>
              </a:tr>
              <a:tr h="7168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       Total*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77,593,605</a:t>
                      </a:r>
                      <a:endParaRPr lang="en-US" sz="3600" b="1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82,002,199</a:t>
                      </a:r>
                      <a:endParaRPr lang="en-US" sz="3600" b="1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+4,408,594</a:t>
                      </a:r>
                      <a:endParaRPr lang="en-US" sz="3600" b="1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+5.7%</a:t>
                      </a:r>
                      <a:endParaRPr lang="en-US" sz="3600" b="1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224687662"/>
                  </a:ext>
                </a:extLst>
              </a:tr>
            </a:tbl>
          </a:graphicData>
        </a:graphic>
      </p:graphicFrame>
      <p:sp>
        <p:nvSpPr>
          <p:cNvPr id="9" name="Slide Number Placeholder 9">
            <a:extLst>
              <a:ext uri="{FF2B5EF4-FFF2-40B4-BE49-F238E27FC236}">
                <a16:creationId xmlns:a16="http://schemas.microsoft.com/office/drawing/2014/main" id="{82402622-6C03-9E06-FC20-D36E56AC4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A1AE2EA-5DB2-EEF1-EE01-BEB96642E5DC}"/>
              </a:ext>
            </a:extLst>
          </p:cNvPr>
          <p:cNvSpPr txBox="1"/>
          <p:nvPr/>
        </p:nvSpPr>
        <p:spPr>
          <a:xfrm>
            <a:off x="1990073" y="12897818"/>
            <a:ext cx="176280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*General Fund (Fund 010 only) – Original budget adopted in June 2022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B00F783-69CB-D24C-22FC-F8E61862515F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</a:t>
            </a:r>
            <a:r>
              <a:rPr lang="en-US" sz="18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 23, 2023 City Council Meeting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CE101117-42BD-E702-8672-5826C6B5B7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5277" y="1501576"/>
            <a:ext cx="1460450" cy="14613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46511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169056" y="1073404"/>
            <a:ext cx="2009189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GF Proposed Amended Expenditures – FY 2023-24</a:t>
            </a:r>
          </a:p>
        </p:txBody>
      </p:sp>
      <p:sp>
        <p:nvSpPr>
          <p:cNvPr id="9" name="Slide Number Placeholder 9">
            <a:extLst>
              <a:ext uri="{FF2B5EF4-FFF2-40B4-BE49-F238E27FC236}">
                <a16:creationId xmlns:a16="http://schemas.microsoft.com/office/drawing/2014/main" id="{82402622-6C03-9E06-FC20-D36E56AC4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5B8E334-E021-4589-39E4-864F733ECFA1}"/>
              </a:ext>
            </a:extLst>
          </p:cNvPr>
          <p:cNvSpPr txBox="1"/>
          <p:nvPr/>
        </p:nvSpPr>
        <p:spPr>
          <a:xfrm>
            <a:off x="8953522" y="2393032"/>
            <a:ext cx="647695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/>
              </a:rPr>
              <a:t>$81,831,342</a:t>
            </a:r>
          </a:p>
        </p:txBody>
      </p:sp>
      <p:graphicFrame>
        <p:nvGraphicFramePr>
          <p:cNvPr id="21" name="Diagram 20">
            <a:extLst>
              <a:ext uri="{FF2B5EF4-FFF2-40B4-BE49-F238E27FC236}">
                <a16:creationId xmlns:a16="http://schemas.microsoft.com/office/drawing/2014/main" id="{C477D9DF-BC0A-C06E-6A49-747CF0CB78A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26547207"/>
              </p:ext>
            </p:extLst>
          </p:nvPr>
        </p:nvGraphicFramePr>
        <p:xfrm>
          <a:off x="19821177" y="2198689"/>
          <a:ext cx="4370318" cy="22670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22" name="Content Placeholder 7">
            <a:extLst>
              <a:ext uri="{FF2B5EF4-FFF2-40B4-BE49-F238E27FC236}">
                <a16:creationId xmlns:a16="http://schemas.microsoft.com/office/drawing/2014/main" id="{8BC4A0F7-A5EA-484A-FBC3-30C1B990000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22994159"/>
              </p:ext>
            </p:extLst>
          </p:nvPr>
        </p:nvGraphicFramePr>
        <p:xfrm>
          <a:off x="2941941" y="4499277"/>
          <a:ext cx="18500115" cy="10133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23" name="Rectangle 22">
            <a:extLst>
              <a:ext uri="{FF2B5EF4-FFF2-40B4-BE49-F238E27FC236}">
                <a16:creationId xmlns:a16="http://schemas.microsoft.com/office/drawing/2014/main" id="{891BE62F-1E69-4486-6278-D6807D7EC14D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</a:t>
            </a:r>
            <a:r>
              <a:rPr lang="en-US" sz="18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 23, 2023 City Council Meeting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7" name="Picture 2">
            <a:extLst>
              <a:ext uri="{FF2B5EF4-FFF2-40B4-BE49-F238E27FC236}">
                <a16:creationId xmlns:a16="http://schemas.microsoft.com/office/drawing/2014/main" id="{779EF60D-9C2F-2B54-4217-B0B2FA0757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5277" y="1501576"/>
            <a:ext cx="1460450" cy="14613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7216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_rels/themeOverr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theme/_rels/themeOverrid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theme/_rels/themeOverrid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theme/_rels/themeOverrid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Overrid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theme/_rels/themeOverride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theme/_rels/themeOverride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theme/_rels/themeOverr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Overr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Overr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Overr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theme/_rels/themeOverr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theme/_rels/themeOverr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theme/_rels/themeOverr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theme/_rels/themeOverr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theme/theme1.xml><?xml version="1.0" encoding="utf-8"?>
<a:theme xmlns:a="http://schemas.openxmlformats.org/drawingml/2006/main" name="Office Theme">
  <a:themeElements>
    <a:clrScheme name="Fishers">
      <a:dk1>
        <a:srgbClr val="4B4F54"/>
      </a:dk1>
      <a:lt1>
        <a:srgbClr val="FFFFFF"/>
      </a:lt1>
      <a:dk2>
        <a:srgbClr val="4C8B2B"/>
      </a:dk2>
      <a:lt2>
        <a:srgbClr val="004A97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ranklin Gothic">
      <a:majorFont>
        <a:latin typeface="Franklin Gothic Medium" panose="020B0603020102020204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0.xml><?xml version="1.0" encoding="utf-8"?>
<a:themeOverride xmlns:a="http://schemas.openxmlformats.org/drawingml/2006/main">
  <a:clrScheme name="Damask">
    <a:dk1>
      <a:sysClr val="windowText" lastClr="000000"/>
    </a:dk1>
    <a:lt1>
      <a:sysClr val="window" lastClr="FFFFFF"/>
    </a:lt1>
    <a:dk2>
      <a:srgbClr val="2A5B7F"/>
    </a:dk2>
    <a:lt2>
      <a:srgbClr val="ABDAFC"/>
    </a:lt2>
    <a:accent1>
      <a:srgbClr val="9EC544"/>
    </a:accent1>
    <a:accent2>
      <a:srgbClr val="50BEA3"/>
    </a:accent2>
    <a:accent3>
      <a:srgbClr val="4A9CCC"/>
    </a:accent3>
    <a:accent4>
      <a:srgbClr val="9A66CA"/>
    </a:accent4>
    <a:accent5>
      <a:srgbClr val="C54F71"/>
    </a:accent5>
    <a:accent6>
      <a:srgbClr val="DE9C3C"/>
    </a:accent6>
    <a:hlink>
      <a:srgbClr val="6BA9DA"/>
    </a:hlink>
    <a:folHlink>
      <a:srgbClr val="A0BCD3"/>
    </a:folHlink>
  </a:clrScheme>
  <a:fontScheme name="Damask">
    <a:majorFont>
      <a:latin typeface="Bookman Old Style" panose="0205060405050502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Rockwell" panose="02060603020205020403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Damask">
    <a:fillStyleLst>
      <a:solidFill>
        <a:schemeClr val="phClr"/>
      </a:solidFill>
      <a:gradFill rotWithShape="1">
        <a:gsLst>
          <a:gs pos="0">
            <a:schemeClr val="phClr">
              <a:tint val="48000"/>
              <a:satMod val="105000"/>
              <a:lumMod val="110000"/>
            </a:schemeClr>
          </a:gs>
          <a:gs pos="100000">
            <a:schemeClr val="phClr">
              <a:tint val="78000"/>
              <a:satMod val="109000"/>
              <a:lumMod val="100000"/>
            </a:schemeClr>
          </a:gs>
        </a:gsLst>
        <a:lin ang="5400000" scaled="0"/>
      </a:gradFill>
      <a:gradFill rotWithShape="1">
        <a:gsLst>
          <a:gs pos="0">
            <a:schemeClr val="phClr">
              <a:tint val="94000"/>
              <a:satMod val="100000"/>
              <a:lumMod val="104000"/>
            </a:schemeClr>
          </a:gs>
          <a:gs pos="69000">
            <a:schemeClr val="phClr">
              <a:shade val="86000"/>
              <a:satMod val="130000"/>
              <a:lumMod val="102000"/>
            </a:schemeClr>
          </a:gs>
          <a:gs pos="100000">
            <a:schemeClr val="phClr">
              <a:shade val="72000"/>
              <a:satMod val="130000"/>
              <a:lumMod val="100000"/>
            </a:schemeClr>
          </a:gs>
        </a:gsLst>
        <a:lin ang="5400000" scaled="0"/>
      </a:gradFill>
    </a:fillStyleLst>
    <a:lnStyleLst>
      <a:ln w="12700" cap="flat" cmpd="sng" algn="ctr">
        <a:solidFill>
          <a:schemeClr val="phClr"/>
        </a:solidFill>
        <a:prstDash val="solid"/>
      </a:ln>
      <a:ln w="19050" cap="flat" cmpd="sng" algn="ctr">
        <a:solidFill>
          <a:schemeClr val="phClr"/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>
          <a:outerShdw blurRad="50800" dist="38100" dir="5400000" sy="96000" rotWithShape="0">
            <a:srgbClr val="000000">
              <a:alpha val="54000"/>
            </a:srgbClr>
          </a:outerShdw>
        </a:effectLst>
      </a:effectStyle>
      <a:effectStyle>
        <a:effectLst>
          <a:outerShdw blurRad="76200" dist="38100" dir="5400000" algn="ctr" rotWithShape="0">
            <a:srgbClr val="000000">
              <a:alpha val="76000"/>
            </a:srgbClr>
          </a:outerShdw>
        </a:effectLst>
        <a:scene3d>
          <a:camera prst="orthographicFront">
            <a:rot lat="0" lon="0" rev="0"/>
          </a:camera>
          <a:lightRig rig="balanced" dir="t"/>
        </a:scene3d>
        <a:sp3d prstMaterial="matte">
          <a:bevelT w="25400" h="25400" prst="relaxedInset"/>
        </a:sp3d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blipFill rotWithShape="1">
        <a:blip xmlns:r="http://schemas.openxmlformats.org/officeDocument/2006/relationships" r:embed="rId1">
          <a:duotone>
            <a:schemeClr val="phClr">
              <a:shade val="18000"/>
              <a:satMod val="160000"/>
              <a:lumMod val="28000"/>
            </a:schemeClr>
            <a:schemeClr val="phClr">
              <a:tint val="95000"/>
              <a:satMod val="160000"/>
              <a:lumMod val="116000"/>
            </a:schemeClr>
          </a:duotone>
        </a:blip>
        <a:stretch/>
      </a:blipFill>
    </a:bgFillStyleLst>
  </a:fmtScheme>
</a:themeOverride>
</file>

<file path=ppt/theme/themeOverride11.xml><?xml version="1.0" encoding="utf-8"?>
<a:themeOverride xmlns:a="http://schemas.openxmlformats.org/drawingml/2006/main">
  <a:clrScheme name="Damask">
    <a:dk1>
      <a:sysClr val="windowText" lastClr="000000"/>
    </a:dk1>
    <a:lt1>
      <a:sysClr val="window" lastClr="FFFFFF"/>
    </a:lt1>
    <a:dk2>
      <a:srgbClr val="2A5B7F"/>
    </a:dk2>
    <a:lt2>
      <a:srgbClr val="ABDAFC"/>
    </a:lt2>
    <a:accent1>
      <a:srgbClr val="9EC544"/>
    </a:accent1>
    <a:accent2>
      <a:srgbClr val="50BEA3"/>
    </a:accent2>
    <a:accent3>
      <a:srgbClr val="4A9CCC"/>
    </a:accent3>
    <a:accent4>
      <a:srgbClr val="9A66CA"/>
    </a:accent4>
    <a:accent5>
      <a:srgbClr val="C54F71"/>
    </a:accent5>
    <a:accent6>
      <a:srgbClr val="DE9C3C"/>
    </a:accent6>
    <a:hlink>
      <a:srgbClr val="6BA9DA"/>
    </a:hlink>
    <a:folHlink>
      <a:srgbClr val="A0BCD3"/>
    </a:folHlink>
  </a:clrScheme>
  <a:fontScheme name="Damask">
    <a:majorFont>
      <a:latin typeface="Bookman Old Style" panose="0205060405050502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Rockwell" panose="02060603020205020403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Damask">
    <a:fillStyleLst>
      <a:solidFill>
        <a:schemeClr val="phClr"/>
      </a:solidFill>
      <a:gradFill rotWithShape="1">
        <a:gsLst>
          <a:gs pos="0">
            <a:schemeClr val="phClr">
              <a:tint val="48000"/>
              <a:satMod val="105000"/>
              <a:lumMod val="110000"/>
            </a:schemeClr>
          </a:gs>
          <a:gs pos="100000">
            <a:schemeClr val="phClr">
              <a:tint val="78000"/>
              <a:satMod val="109000"/>
              <a:lumMod val="100000"/>
            </a:schemeClr>
          </a:gs>
        </a:gsLst>
        <a:lin ang="5400000" scaled="0"/>
      </a:gradFill>
      <a:gradFill rotWithShape="1">
        <a:gsLst>
          <a:gs pos="0">
            <a:schemeClr val="phClr">
              <a:tint val="94000"/>
              <a:satMod val="100000"/>
              <a:lumMod val="104000"/>
            </a:schemeClr>
          </a:gs>
          <a:gs pos="69000">
            <a:schemeClr val="phClr">
              <a:shade val="86000"/>
              <a:satMod val="130000"/>
              <a:lumMod val="102000"/>
            </a:schemeClr>
          </a:gs>
          <a:gs pos="100000">
            <a:schemeClr val="phClr">
              <a:shade val="72000"/>
              <a:satMod val="130000"/>
              <a:lumMod val="100000"/>
            </a:schemeClr>
          </a:gs>
        </a:gsLst>
        <a:lin ang="5400000" scaled="0"/>
      </a:gradFill>
    </a:fillStyleLst>
    <a:lnStyleLst>
      <a:ln w="12700" cap="flat" cmpd="sng" algn="ctr">
        <a:solidFill>
          <a:schemeClr val="phClr"/>
        </a:solidFill>
        <a:prstDash val="solid"/>
      </a:ln>
      <a:ln w="19050" cap="flat" cmpd="sng" algn="ctr">
        <a:solidFill>
          <a:schemeClr val="phClr"/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>
          <a:outerShdw blurRad="50800" dist="38100" dir="5400000" sy="96000" rotWithShape="0">
            <a:srgbClr val="000000">
              <a:alpha val="54000"/>
            </a:srgbClr>
          </a:outerShdw>
        </a:effectLst>
      </a:effectStyle>
      <a:effectStyle>
        <a:effectLst>
          <a:outerShdw blurRad="76200" dist="38100" dir="5400000" algn="ctr" rotWithShape="0">
            <a:srgbClr val="000000">
              <a:alpha val="76000"/>
            </a:srgbClr>
          </a:outerShdw>
        </a:effectLst>
        <a:scene3d>
          <a:camera prst="orthographicFront">
            <a:rot lat="0" lon="0" rev="0"/>
          </a:camera>
          <a:lightRig rig="balanced" dir="t"/>
        </a:scene3d>
        <a:sp3d prstMaterial="matte">
          <a:bevelT w="25400" h="25400" prst="relaxedInset"/>
        </a:sp3d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blipFill rotWithShape="1">
        <a:blip xmlns:r="http://schemas.openxmlformats.org/officeDocument/2006/relationships" r:embed="rId1">
          <a:duotone>
            <a:schemeClr val="phClr">
              <a:shade val="18000"/>
              <a:satMod val="160000"/>
              <a:lumMod val="28000"/>
            </a:schemeClr>
            <a:schemeClr val="phClr">
              <a:tint val="95000"/>
              <a:satMod val="160000"/>
              <a:lumMod val="116000"/>
            </a:schemeClr>
          </a:duotone>
        </a:blip>
        <a:stretch/>
      </a:blipFill>
    </a:bgFillStyleLst>
  </a:fmtScheme>
</a:themeOverride>
</file>

<file path=ppt/theme/themeOverride12.xml><?xml version="1.0" encoding="utf-8"?>
<a:themeOverride xmlns:a="http://schemas.openxmlformats.org/drawingml/2006/main">
  <a:clrScheme name="Damask">
    <a:dk1>
      <a:sysClr val="windowText" lastClr="000000"/>
    </a:dk1>
    <a:lt1>
      <a:sysClr val="window" lastClr="FFFFFF"/>
    </a:lt1>
    <a:dk2>
      <a:srgbClr val="2A5B7F"/>
    </a:dk2>
    <a:lt2>
      <a:srgbClr val="ABDAFC"/>
    </a:lt2>
    <a:accent1>
      <a:srgbClr val="9EC544"/>
    </a:accent1>
    <a:accent2>
      <a:srgbClr val="50BEA3"/>
    </a:accent2>
    <a:accent3>
      <a:srgbClr val="4A9CCC"/>
    </a:accent3>
    <a:accent4>
      <a:srgbClr val="9A66CA"/>
    </a:accent4>
    <a:accent5>
      <a:srgbClr val="C54F71"/>
    </a:accent5>
    <a:accent6>
      <a:srgbClr val="DE9C3C"/>
    </a:accent6>
    <a:hlink>
      <a:srgbClr val="6BA9DA"/>
    </a:hlink>
    <a:folHlink>
      <a:srgbClr val="A0BCD3"/>
    </a:folHlink>
  </a:clrScheme>
  <a:fontScheme name="Damask">
    <a:majorFont>
      <a:latin typeface="Bookman Old Style" panose="0205060405050502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Rockwell" panose="02060603020205020403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Damask">
    <a:fillStyleLst>
      <a:solidFill>
        <a:schemeClr val="phClr"/>
      </a:solidFill>
      <a:gradFill rotWithShape="1">
        <a:gsLst>
          <a:gs pos="0">
            <a:schemeClr val="phClr">
              <a:tint val="48000"/>
              <a:satMod val="105000"/>
              <a:lumMod val="110000"/>
            </a:schemeClr>
          </a:gs>
          <a:gs pos="100000">
            <a:schemeClr val="phClr">
              <a:tint val="78000"/>
              <a:satMod val="109000"/>
              <a:lumMod val="100000"/>
            </a:schemeClr>
          </a:gs>
        </a:gsLst>
        <a:lin ang="5400000" scaled="0"/>
      </a:gradFill>
      <a:gradFill rotWithShape="1">
        <a:gsLst>
          <a:gs pos="0">
            <a:schemeClr val="phClr">
              <a:tint val="94000"/>
              <a:satMod val="100000"/>
              <a:lumMod val="104000"/>
            </a:schemeClr>
          </a:gs>
          <a:gs pos="69000">
            <a:schemeClr val="phClr">
              <a:shade val="86000"/>
              <a:satMod val="130000"/>
              <a:lumMod val="102000"/>
            </a:schemeClr>
          </a:gs>
          <a:gs pos="100000">
            <a:schemeClr val="phClr">
              <a:shade val="72000"/>
              <a:satMod val="130000"/>
              <a:lumMod val="100000"/>
            </a:schemeClr>
          </a:gs>
        </a:gsLst>
        <a:lin ang="5400000" scaled="0"/>
      </a:gradFill>
    </a:fillStyleLst>
    <a:lnStyleLst>
      <a:ln w="12700" cap="flat" cmpd="sng" algn="ctr">
        <a:solidFill>
          <a:schemeClr val="phClr"/>
        </a:solidFill>
        <a:prstDash val="solid"/>
      </a:ln>
      <a:ln w="19050" cap="flat" cmpd="sng" algn="ctr">
        <a:solidFill>
          <a:schemeClr val="phClr"/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>
          <a:outerShdw blurRad="50800" dist="38100" dir="5400000" sy="96000" rotWithShape="0">
            <a:srgbClr val="000000">
              <a:alpha val="54000"/>
            </a:srgbClr>
          </a:outerShdw>
        </a:effectLst>
      </a:effectStyle>
      <a:effectStyle>
        <a:effectLst>
          <a:outerShdw blurRad="76200" dist="38100" dir="5400000" algn="ctr" rotWithShape="0">
            <a:srgbClr val="000000">
              <a:alpha val="76000"/>
            </a:srgbClr>
          </a:outerShdw>
        </a:effectLst>
        <a:scene3d>
          <a:camera prst="orthographicFront">
            <a:rot lat="0" lon="0" rev="0"/>
          </a:camera>
          <a:lightRig rig="balanced" dir="t"/>
        </a:scene3d>
        <a:sp3d prstMaterial="matte">
          <a:bevelT w="25400" h="25400" prst="relaxedInset"/>
        </a:sp3d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blipFill rotWithShape="1">
        <a:blip xmlns:r="http://schemas.openxmlformats.org/officeDocument/2006/relationships" r:embed="rId1">
          <a:duotone>
            <a:schemeClr val="phClr">
              <a:shade val="18000"/>
              <a:satMod val="160000"/>
              <a:lumMod val="28000"/>
            </a:schemeClr>
            <a:schemeClr val="phClr">
              <a:tint val="95000"/>
              <a:satMod val="160000"/>
              <a:lumMod val="116000"/>
            </a:schemeClr>
          </a:duotone>
        </a:blip>
        <a:stretch/>
      </a:blipFill>
    </a:bgFillStyleLst>
  </a:fmtScheme>
</a:themeOverride>
</file>

<file path=ppt/theme/themeOverride13.xml><?xml version="1.0" encoding="utf-8"?>
<a:themeOverride xmlns:a="http://schemas.openxmlformats.org/drawingml/2006/main">
  <a:clrScheme name="Custom 7">
    <a:dk1>
      <a:sysClr val="windowText" lastClr="000000"/>
    </a:dk1>
    <a:lt1>
      <a:srgbClr val="00B050"/>
    </a:lt1>
    <a:dk2>
      <a:srgbClr val="766F54"/>
    </a:dk2>
    <a:lt2>
      <a:srgbClr val="E3EACF"/>
    </a:lt2>
    <a:accent1>
      <a:srgbClr val="A53010"/>
    </a:accent1>
    <a:accent2>
      <a:srgbClr val="DE7E18"/>
    </a:accent2>
    <a:accent3>
      <a:srgbClr val="9F8351"/>
    </a:accent3>
    <a:accent4>
      <a:srgbClr val="728653"/>
    </a:accent4>
    <a:accent5>
      <a:srgbClr val="92AA4C"/>
    </a:accent5>
    <a:accent6>
      <a:srgbClr val="6AAC91"/>
    </a:accent6>
    <a:hlink>
      <a:srgbClr val="FB4A18"/>
    </a:hlink>
    <a:folHlink>
      <a:srgbClr val="FB9318"/>
    </a:folHlink>
  </a:clrScheme>
  <a:fontScheme name="Parallax">
    <a:majorFont>
      <a:latin typeface="Corbel" panose="020B0503020204020204"/>
      <a:ea typeface=""/>
      <a:cs typeface=""/>
      <a:font script="Jpan" typeface="HGｺﾞｼｯｸM"/>
      <a:font script="Hang" typeface="HY엽서L"/>
      <a:font script="Hans" typeface="华文楷体"/>
      <a:font script="Hant" typeface="新細明體"/>
      <a:font script="Arab" typeface="Tahoma"/>
      <a:font script="Hebr" typeface="Miriam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ajorFont>
    <a:minorFont>
      <a:latin typeface="Corbel" panose="020B0503020204020204"/>
      <a:ea typeface=""/>
      <a:cs typeface=""/>
      <a:font script="Jpan" typeface="HGｺﾞｼｯｸM"/>
      <a:font script="Hang" typeface="HY엽서L"/>
      <a:font script="Hans" typeface="华文楷体"/>
      <a:font script="Hant" typeface="新細明體"/>
      <a:font script="Arab" typeface="Tahoma"/>
      <a:font script="Hebr" typeface="Miriam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Parallax">
    <a:fillStyleLst>
      <a:solidFill>
        <a:schemeClr val="phClr"/>
      </a:solidFill>
      <a:gradFill rotWithShape="1">
        <a:gsLst>
          <a:gs pos="0">
            <a:schemeClr val="phClr">
              <a:tint val="60000"/>
              <a:lumMod val="104000"/>
            </a:schemeClr>
          </a:gs>
          <a:gs pos="100000">
            <a:schemeClr val="phClr">
              <a:tint val="84000"/>
            </a:schemeClr>
          </a:gs>
        </a:gsLst>
        <a:lin ang="5400000" scaled="0"/>
      </a:gradFill>
      <a:gradFill rotWithShape="1">
        <a:gsLst>
          <a:gs pos="0">
            <a:schemeClr val="phClr">
              <a:tint val="96000"/>
              <a:lumMod val="102000"/>
            </a:schemeClr>
          </a:gs>
          <a:gs pos="100000">
            <a:schemeClr val="phClr">
              <a:shade val="88000"/>
              <a:lumMod val="94000"/>
            </a:schemeClr>
          </a:gs>
        </a:gsLst>
        <a:path path="circle">
          <a:fillToRect l="50000" t="100000" r="100000" b="50000"/>
        </a:path>
      </a:gradFill>
    </a:fillStyleLst>
    <a:lnStyleLst>
      <a:ln w="9525" cap="rnd" cmpd="sng" algn="ctr">
        <a:solidFill>
          <a:schemeClr val="phClr">
            <a:tint val="60000"/>
          </a:schemeClr>
        </a:solidFill>
        <a:prstDash val="solid"/>
      </a:ln>
      <a:ln w="15875" cap="rnd" cmpd="sng" algn="ctr">
        <a:solidFill>
          <a:schemeClr val="phClr"/>
        </a:solidFill>
        <a:prstDash val="solid"/>
      </a:ln>
      <a:ln w="22225" cap="rnd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>
          <a:reflection blurRad="12700" stA="26000" endPos="32000" dist="12700" dir="5400000" sy="-100000" rotWithShape="0"/>
        </a:effectLst>
      </a:effectStyle>
      <a:effectStyle>
        <a:effectLst>
          <a:outerShdw blurRad="38100" dist="25400" dir="5400000" rotWithShape="0">
            <a:srgbClr val="000000">
              <a:alpha val="6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1200000"/>
          </a:lightRig>
        </a:scene3d>
        <a:sp3d>
          <a:bevelT w="25400" h="127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0000"/>
              <a:lumMod val="110000"/>
            </a:schemeClr>
          </a:gs>
          <a:gs pos="100000">
            <a:schemeClr val="phClr">
              <a:shade val="64000"/>
              <a:lumMod val="98000"/>
            </a:schemeClr>
          </a:gs>
        </a:gsLst>
        <a:lin ang="5400000" scaled="0"/>
      </a:gradFill>
      <a:blipFill rotWithShape="1">
        <a:blip xmlns:r="http://schemas.openxmlformats.org/officeDocument/2006/relationships" r:embed="rId1">
          <a:duotone>
            <a:schemeClr val="phClr">
              <a:shade val="76000"/>
              <a:satMod val="180000"/>
            </a:schemeClr>
            <a:schemeClr val="phClr">
              <a:tint val="80000"/>
              <a:satMod val="120000"/>
              <a:lumMod val="180000"/>
            </a:schemeClr>
          </a:duotone>
        </a:blip>
        <a:stretch/>
      </a:blipFill>
    </a:bgFillStyleLst>
  </a:fmtScheme>
</a:themeOverride>
</file>

<file path=ppt/theme/themeOverride14.xml><?xml version="1.0" encoding="utf-8"?>
<a:themeOverride xmlns:a="http://schemas.openxmlformats.org/drawingml/2006/main">
  <a:clrScheme name="Ion">
    <a:dk1>
      <a:sysClr val="windowText" lastClr="000000"/>
    </a:dk1>
    <a:lt1>
      <a:sysClr val="window" lastClr="FFFFFF"/>
    </a:lt1>
    <a:dk2>
      <a:srgbClr val="0E5580"/>
    </a:dk2>
    <a:lt2>
      <a:srgbClr val="EBEBEB"/>
    </a:lt2>
    <a:accent1>
      <a:srgbClr val="ACD433"/>
    </a:accent1>
    <a:accent2>
      <a:srgbClr val="E6C133"/>
    </a:accent2>
    <a:accent3>
      <a:srgbClr val="EF7A24"/>
    </a:accent3>
    <a:accent4>
      <a:srgbClr val="5AA0F5"/>
    </a:accent4>
    <a:accent5>
      <a:srgbClr val="75CEEC"/>
    </a:accent5>
    <a:accent6>
      <a:srgbClr val="65D6A0"/>
    </a:accent6>
    <a:hlink>
      <a:srgbClr val="C4E46E"/>
    </a:hlink>
    <a:folHlink>
      <a:srgbClr val="BDE0FB"/>
    </a:folHlink>
  </a:clrScheme>
  <a:fontScheme name="Ion">
    <a:majorFont>
      <a:latin typeface="Century Gothic" panose="020B050202020202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entury Gothic" panose="020B050202020202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Ion">
    <a:fillStyleLst>
      <a:solidFill>
        <a:schemeClr val="phClr"/>
      </a:solidFill>
      <a:gradFill rotWithShape="1">
        <a:gsLst>
          <a:gs pos="0">
            <a:schemeClr val="phClr">
              <a:tint val="64000"/>
              <a:lumMod val="118000"/>
            </a:schemeClr>
          </a:gs>
          <a:gs pos="100000">
            <a:schemeClr val="phClr">
              <a:tint val="92000"/>
              <a:alpha val="100000"/>
              <a:lumMod val="110000"/>
            </a:schemeClr>
          </a:gs>
        </a:gsLst>
        <a:lin ang="5400000" scaled="0"/>
      </a:gradFill>
      <a:gradFill rotWithShape="1">
        <a:gsLst>
          <a:gs pos="0">
            <a:schemeClr val="phClr">
              <a:tint val="98000"/>
              <a:lumMod val="114000"/>
            </a:schemeClr>
          </a:gs>
          <a:gs pos="100000">
            <a:schemeClr val="phClr">
              <a:shade val="90000"/>
              <a:lumMod val="84000"/>
            </a:schemeClr>
          </a:gs>
        </a:gsLst>
        <a:lin ang="5400000" scaled="0"/>
      </a:gradFill>
    </a:fillStyleLst>
    <a:lnStyleLst>
      <a:ln w="9525" cap="rnd" cmpd="sng" algn="ctr">
        <a:solidFill>
          <a:schemeClr val="phClr"/>
        </a:solidFill>
        <a:prstDash val="solid"/>
      </a:ln>
      <a:ln w="19050" cap="rnd" cmpd="sng" algn="ctr">
        <a:solidFill>
          <a:schemeClr val="phClr"/>
        </a:solidFill>
        <a:prstDash val="solid"/>
      </a:ln>
      <a:ln w="28575" cap="rnd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>
          <a:outerShdw blurRad="38100" dist="25400" dir="5400000" rotWithShape="0">
            <a:srgbClr val="000000">
              <a:alpha val="45000"/>
            </a:srgbClr>
          </a:outerShdw>
        </a:effectLst>
      </a:effectStyle>
      <a:effectStyle>
        <a:effectLst>
          <a:outerShdw blurRad="63500" dist="38100" dir="5400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2000"/>
              <a:hueMod val="96000"/>
              <a:satMod val="128000"/>
              <a:lumMod val="114000"/>
            </a:schemeClr>
          </a:gs>
          <a:gs pos="100000">
            <a:schemeClr val="phClr">
              <a:shade val="62000"/>
              <a:hueMod val="100000"/>
              <a:satMod val="134000"/>
              <a:lumMod val="56000"/>
            </a:schemeClr>
          </a:gs>
        </a:gsLst>
        <a:path path="circle">
          <a:fillToRect l="45000" t="65000" r="125000" b="100000"/>
        </a:path>
      </a:gradFill>
      <a:blipFill rotWithShape="1">
        <a:blip xmlns:r="http://schemas.openxmlformats.org/officeDocument/2006/relationships" r:embed="rId1">
          <a:duotone>
            <a:schemeClr val="phClr">
              <a:shade val="62000"/>
              <a:hueMod val="108000"/>
              <a:satMod val="164000"/>
              <a:lumMod val="69000"/>
            </a:schemeClr>
            <a:schemeClr val="phClr">
              <a:tint val="96000"/>
              <a:hueMod val="90000"/>
              <a:satMod val="130000"/>
              <a:lumMod val="134000"/>
            </a:schemeClr>
          </a:duotone>
        </a:blip>
        <a:stretch/>
      </a:blipFill>
    </a:bgFillStyleLst>
  </a:fmtScheme>
</a:themeOverride>
</file>

<file path=ppt/theme/themeOverride15.xml><?xml version="1.0" encoding="utf-8"?>
<a:themeOverride xmlns:a="http://schemas.openxmlformats.org/drawingml/2006/main">
  <a:clrScheme name="Ion">
    <a:dk1>
      <a:sysClr val="windowText" lastClr="000000"/>
    </a:dk1>
    <a:lt1>
      <a:sysClr val="window" lastClr="FFFFFF"/>
    </a:lt1>
    <a:dk2>
      <a:srgbClr val="0E5580"/>
    </a:dk2>
    <a:lt2>
      <a:srgbClr val="EBEBEB"/>
    </a:lt2>
    <a:accent1>
      <a:srgbClr val="ACD433"/>
    </a:accent1>
    <a:accent2>
      <a:srgbClr val="E6C133"/>
    </a:accent2>
    <a:accent3>
      <a:srgbClr val="EF7A24"/>
    </a:accent3>
    <a:accent4>
      <a:srgbClr val="5AA0F5"/>
    </a:accent4>
    <a:accent5>
      <a:srgbClr val="75CEEC"/>
    </a:accent5>
    <a:accent6>
      <a:srgbClr val="65D6A0"/>
    </a:accent6>
    <a:hlink>
      <a:srgbClr val="C4E46E"/>
    </a:hlink>
    <a:folHlink>
      <a:srgbClr val="BDE0FB"/>
    </a:folHlink>
  </a:clrScheme>
  <a:fontScheme name="Ion">
    <a:majorFont>
      <a:latin typeface="Century Gothic" panose="020B050202020202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entury Gothic" panose="020B050202020202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Ion">
    <a:fillStyleLst>
      <a:solidFill>
        <a:schemeClr val="phClr"/>
      </a:solidFill>
      <a:gradFill rotWithShape="1">
        <a:gsLst>
          <a:gs pos="0">
            <a:schemeClr val="phClr">
              <a:tint val="64000"/>
              <a:lumMod val="118000"/>
            </a:schemeClr>
          </a:gs>
          <a:gs pos="100000">
            <a:schemeClr val="phClr">
              <a:tint val="92000"/>
              <a:alpha val="100000"/>
              <a:lumMod val="110000"/>
            </a:schemeClr>
          </a:gs>
        </a:gsLst>
        <a:lin ang="5400000" scaled="0"/>
      </a:gradFill>
      <a:gradFill rotWithShape="1">
        <a:gsLst>
          <a:gs pos="0">
            <a:schemeClr val="phClr">
              <a:tint val="98000"/>
              <a:lumMod val="114000"/>
            </a:schemeClr>
          </a:gs>
          <a:gs pos="100000">
            <a:schemeClr val="phClr">
              <a:shade val="90000"/>
              <a:lumMod val="84000"/>
            </a:schemeClr>
          </a:gs>
        </a:gsLst>
        <a:lin ang="5400000" scaled="0"/>
      </a:gradFill>
    </a:fillStyleLst>
    <a:lnStyleLst>
      <a:ln w="9525" cap="rnd" cmpd="sng" algn="ctr">
        <a:solidFill>
          <a:schemeClr val="phClr"/>
        </a:solidFill>
        <a:prstDash val="solid"/>
      </a:ln>
      <a:ln w="19050" cap="rnd" cmpd="sng" algn="ctr">
        <a:solidFill>
          <a:schemeClr val="phClr"/>
        </a:solidFill>
        <a:prstDash val="solid"/>
      </a:ln>
      <a:ln w="28575" cap="rnd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>
          <a:outerShdw blurRad="38100" dist="25400" dir="5400000" rotWithShape="0">
            <a:srgbClr val="000000">
              <a:alpha val="45000"/>
            </a:srgbClr>
          </a:outerShdw>
        </a:effectLst>
      </a:effectStyle>
      <a:effectStyle>
        <a:effectLst>
          <a:outerShdw blurRad="63500" dist="38100" dir="5400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2000"/>
              <a:hueMod val="96000"/>
              <a:satMod val="128000"/>
              <a:lumMod val="114000"/>
            </a:schemeClr>
          </a:gs>
          <a:gs pos="100000">
            <a:schemeClr val="phClr">
              <a:shade val="62000"/>
              <a:hueMod val="100000"/>
              <a:satMod val="134000"/>
              <a:lumMod val="56000"/>
            </a:schemeClr>
          </a:gs>
        </a:gsLst>
        <a:path path="circle">
          <a:fillToRect l="45000" t="65000" r="125000" b="100000"/>
        </a:path>
      </a:gradFill>
      <a:blipFill rotWithShape="1">
        <a:blip xmlns:r="http://schemas.openxmlformats.org/officeDocument/2006/relationships" r:embed="rId1">
          <a:duotone>
            <a:schemeClr val="phClr">
              <a:shade val="62000"/>
              <a:hueMod val="108000"/>
              <a:satMod val="164000"/>
              <a:lumMod val="69000"/>
            </a:schemeClr>
            <a:schemeClr val="phClr">
              <a:tint val="96000"/>
              <a:hueMod val="90000"/>
              <a:satMod val="130000"/>
              <a:lumMod val="134000"/>
            </a:schemeClr>
          </a:duotone>
        </a:blip>
        <a:stretch/>
      </a:blipFill>
    </a:bgFillStyleLst>
  </a:fmtScheme>
</a:themeOverride>
</file>

<file path=ppt/theme/themeOverride16.xml><?xml version="1.0" encoding="utf-8"?>
<a:themeOverride xmlns:a="http://schemas.openxmlformats.org/drawingml/2006/main">
  <a:clrScheme name="Damask">
    <a:dk1>
      <a:sysClr val="windowText" lastClr="000000"/>
    </a:dk1>
    <a:lt1>
      <a:sysClr val="window" lastClr="FFFFFF"/>
    </a:lt1>
    <a:dk2>
      <a:srgbClr val="2A5B7F"/>
    </a:dk2>
    <a:lt2>
      <a:srgbClr val="ABDAFC"/>
    </a:lt2>
    <a:accent1>
      <a:srgbClr val="9EC544"/>
    </a:accent1>
    <a:accent2>
      <a:srgbClr val="50BEA3"/>
    </a:accent2>
    <a:accent3>
      <a:srgbClr val="4A9CCC"/>
    </a:accent3>
    <a:accent4>
      <a:srgbClr val="9A66CA"/>
    </a:accent4>
    <a:accent5>
      <a:srgbClr val="C54F71"/>
    </a:accent5>
    <a:accent6>
      <a:srgbClr val="DE9C3C"/>
    </a:accent6>
    <a:hlink>
      <a:srgbClr val="6BA9DA"/>
    </a:hlink>
    <a:folHlink>
      <a:srgbClr val="A0BCD3"/>
    </a:folHlink>
  </a:clrScheme>
  <a:fontScheme name="Damask">
    <a:majorFont>
      <a:latin typeface="Bookman Old Style" panose="0205060405050502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Rockwell" panose="02060603020205020403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Damask">
    <a:fillStyleLst>
      <a:solidFill>
        <a:schemeClr val="phClr"/>
      </a:solidFill>
      <a:gradFill rotWithShape="1">
        <a:gsLst>
          <a:gs pos="0">
            <a:schemeClr val="phClr">
              <a:tint val="48000"/>
              <a:satMod val="105000"/>
              <a:lumMod val="110000"/>
            </a:schemeClr>
          </a:gs>
          <a:gs pos="100000">
            <a:schemeClr val="phClr">
              <a:tint val="78000"/>
              <a:satMod val="109000"/>
              <a:lumMod val="100000"/>
            </a:schemeClr>
          </a:gs>
        </a:gsLst>
        <a:lin ang="5400000" scaled="0"/>
      </a:gradFill>
      <a:gradFill rotWithShape="1">
        <a:gsLst>
          <a:gs pos="0">
            <a:schemeClr val="phClr">
              <a:tint val="94000"/>
              <a:satMod val="100000"/>
              <a:lumMod val="104000"/>
            </a:schemeClr>
          </a:gs>
          <a:gs pos="69000">
            <a:schemeClr val="phClr">
              <a:shade val="86000"/>
              <a:satMod val="130000"/>
              <a:lumMod val="102000"/>
            </a:schemeClr>
          </a:gs>
          <a:gs pos="100000">
            <a:schemeClr val="phClr">
              <a:shade val="72000"/>
              <a:satMod val="130000"/>
              <a:lumMod val="100000"/>
            </a:schemeClr>
          </a:gs>
        </a:gsLst>
        <a:lin ang="5400000" scaled="0"/>
      </a:gradFill>
    </a:fillStyleLst>
    <a:lnStyleLst>
      <a:ln w="12700" cap="flat" cmpd="sng" algn="ctr">
        <a:solidFill>
          <a:schemeClr val="phClr"/>
        </a:solidFill>
        <a:prstDash val="solid"/>
      </a:ln>
      <a:ln w="19050" cap="flat" cmpd="sng" algn="ctr">
        <a:solidFill>
          <a:schemeClr val="phClr"/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>
          <a:outerShdw blurRad="50800" dist="38100" dir="5400000" sy="96000" rotWithShape="0">
            <a:srgbClr val="000000">
              <a:alpha val="54000"/>
            </a:srgbClr>
          </a:outerShdw>
        </a:effectLst>
      </a:effectStyle>
      <a:effectStyle>
        <a:effectLst>
          <a:outerShdw blurRad="76200" dist="38100" dir="5400000" algn="ctr" rotWithShape="0">
            <a:srgbClr val="000000">
              <a:alpha val="76000"/>
            </a:srgbClr>
          </a:outerShdw>
        </a:effectLst>
        <a:scene3d>
          <a:camera prst="orthographicFront">
            <a:rot lat="0" lon="0" rev="0"/>
          </a:camera>
          <a:lightRig rig="balanced" dir="t"/>
        </a:scene3d>
        <a:sp3d prstMaterial="matte">
          <a:bevelT w="25400" h="25400" prst="relaxedInset"/>
        </a:sp3d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blipFill rotWithShape="1">
        <a:blip xmlns:r="http://schemas.openxmlformats.org/officeDocument/2006/relationships" r:embed="rId1">
          <a:duotone>
            <a:schemeClr val="phClr">
              <a:shade val="18000"/>
              <a:satMod val="160000"/>
              <a:lumMod val="28000"/>
            </a:schemeClr>
            <a:schemeClr val="phClr">
              <a:tint val="95000"/>
              <a:satMod val="160000"/>
              <a:lumMod val="116000"/>
            </a:schemeClr>
          </a:duotone>
        </a:blip>
        <a:stretch/>
      </a:blipFill>
    </a:bgFillStyleLst>
  </a:fmtScheme>
</a:themeOverride>
</file>

<file path=ppt/theme/themeOverride2.xml><?xml version="1.0" encoding="utf-8"?>
<a:themeOverride xmlns:a="http://schemas.openxmlformats.org/drawingml/2006/main">
  <a:clrScheme name="Custom 7">
    <a:dk1>
      <a:sysClr val="windowText" lastClr="000000"/>
    </a:dk1>
    <a:lt1>
      <a:srgbClr val="00B050"/>
    </a:lt1>
    <a:dk2>
      <a:srgbClr val="766F54"/>
    </a:dk2>
    <a:lt2>
      <a:srgbClr val="E3EACF"/>
    </a:lt2>
    <a:accent1>
      <a:srgbClr val="A53010"/>
    </a:accent1>
    <a:accent2>
      <a:srgbClr val="DE7E18"/>
    </a:accent2>
    <a:accent3>
      <a:srgbClr val="9F8351"/>
    </a:accent3>
    <a:accent4>
      <a:srgbClr val="728653"/>
    </a:accent4>
    <a:accent5>
      <a:srgbClr val="92AA4C"/>
    </a:accent5>
    <a:accent6>
      <a:srgbClr val="6AAC91"/>
    </a:accent6>
    <a:hlink>
      <a:srgbClr val="FB4A18"/>
    </a:hlink>
    <a:folHlink>
      <a:srgbClr val="FB9318"/>
    </a:folHlink>
  </a:clrScheme>
  <a:fontScheme name="Parallax">
    <a:majorFont>
      <a:latin typeface="Corbel" panose="020B0503020204020204"/>
      <a:ea typeface=""/>
      <a:cs typeface=""/>
      <a:font script="Jpan" typeface="HGｺﾞｼｯｸM"/>
      <a:font script="Hang" typeface="HY엽서L"/>
      <a:font script="Hans" typeface="华文楷体"/>
      <a:font script="Hant" typeface="新細明體"/>
      <a:font script="Arab" typeface="Tahoma"/>
      <a:font script="Hebr" typeface="Miriam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ajorFont>
    <a:minorFont>
      <a:latin typeface="Corbel" panose="020B0503020204020204"/>
      <a:ea typeface=""/>
      <a:cs typeface=""/>
      <a:font script="Jpan" typeface="HGｺﾞｼｯｸM"/>
      <a:font script="Hang" typeface="HY엽서L"/>
      <a:font script="Hans" typeface="华文楷体"/>
      <a:font script="Hant" typeface="新細明體"/>
      <a:font script="Arab" typeface="Tahoma"/>
      <a:font script="Hebr" typeface="Miriam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Parallax">
    <a:fillStyleLst>
      <a:solidFill>
        <a:schemeClr val="phClr"/>
      </a:solidFill>
      <a:gradFill rotWithShape="1">
        <a:gsLst>
          <a:gs pos="0">
            <a:schemeClr val="phClr">
              <a:tint val="60000"/>
              <a:lumMod val="104000"/>
            </a:schemeClr>
          </a:gs>
          <a:gs pos="100000">
            <a:schemeClr val="phClr">
              <a:tint val="84000"/>
            </a:schemeClr>
          </a:gs>
        </a:gsLst>
        <a:lin ang="5400000" scaled="0"/>
      </a:gradFill>
      <a:gradFill rotWithShape="1">
        <a:gsLst>
          <a:gs pos="0">
            <a:schemeClr val="phClr">
              <a:tint val="96000"/>
              <a:lumMod val="102000"/>
            </a:schemeClr>
          </a:gs>
          <a:gs pos="100000">
            <a:schemeClr val="phClr">
              <a:shade val="88000"/>
              <a:lumMod val="94000"/>
            </a:schemeClr>
          </a:gs>
        </a:gsLst>
        <a:path path="circle">
          <a:fillToRect l="50000" t="100000" r="100000" b="50000"/>
        </a:path>
      </a:gradFill>
    </a:fillStyleLst>
    <a:lnStyleLst>
      <a:ln w="9525" cap="rnd" cmpd="sng" algn="ctr">
        <a:solidFill>
          <a:schemeClr val="phClr">
            <a:tint val="60000"/>
          </a:schemeClr>
        </a:solidFill>
        <a:prstDash val="solid"/>
      </a:ln>
      <a:ln w="15875" cap="rnd" cmpd="sng" algn="ctr">
        <a:solidFill>
          <a:schemeClr val="phClr"/>
        </a:solidFill>
        <a:prstDash val="solid"/>
      </a:ln>
      <a:ln w="22225" cap="rnd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>
          <a:reflection blurRad="12700" stA="26000" endPos="32000" dist="12700" dir="5400000" sy="-100000" rotWithShape="0"/>
        </a:effectLst>
      </a:effectStyle>
      <a:effectStyle>
        <a:effectLst>
          <a:outerShdw blurRad="38100" dist="25400" dir="5400000" rotWithShape="0">
            <a:srgbClr val="000000">
              <a:alpha val="6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1200000"/>
          </a:lightRig>
        </a:scene3d>
        <a:sp3d>
          <a:bevelT w="25400" h="127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0000"/>
              <a:lumMod val="110000"/>
            </a:schemeClr>
          </a:gs>
          <a:gs pos="100000">
            <a:schemeClr val="phClr">
              <a:shade val="64000"/>
              <a:lumMod val="98000"/>
            </a:schemeClr>
          </a:gs>
        </a:gsLst>
        <a:lin ang="5400000" scaled="0"/>
      </a:gradFill>
      <a:blipFill rotWithShape="1">
        <a:blip xmlns:r="http://schemas.openxmlformats.org/officeDocument/2006/relationships" r:embed="rId1">
          <a:duotone>
            <a:schemeClr val="phClr">
              <a:shade val="76000"/>
              <a:satMod val="180000"/>
            </a:schemeClr>
            <a:schemeClr val="phClr">
              <a:tint val="80000"/>
              <a:satMod val="120000"/>
              <a:lumMod val="180000"/>
            </a:schemeClr>
          </a:duotone>
        </a:blip>
        <a:stretch/>
      </a:blipFill>
    </a:bgFillStyleLst>
  </a:fmtScheme>
</a:themeOverride>
</file>

<file path=ppt/theme/themeOverride3.xml><?xml version="1.0" encoding="utf-8"?>
<a:themeOverride xmlns:a="http://schemas.openxmlformats.org/drawingml/2006/main">
  <a:clrScheme name="Custom 7">
    <a:dk1>
      <a:sysClr val="windowText" lastClr="000000"/>
    </a:dk1>
    <a:lt1>
      <a:srgbClr val="00B050"/>
    </a:lt1>
    <a:dk2>
      <a:srgbClr val="766F54"/>
    </a:dk2>
    <a:lt2>
      <a:srgbClr val="E3EACF"/>
    </a:lt2>
    <a:accent1>
      <a:srgbClr val="A53010"/>
    </a:accent1>
    <a:accent2>
      <a:srgbClr val="DE7E18"/>
    </a:accent2>
    <a:accent3>
      <a:srgbClr val="9F8351"/>
    </a:accent3>
    <a:accent4>
      <a:srgbClr val="728653"/>
    </a:accent4>
    <a:accent5>
      <a:srgbClr val="92AA4C"/>
    </a:accent5>
    <a:accent6>
      <a:srgbClr val="6AAC91"/>
    </a:accent6>
    <a:hlink>
      <a:srgbClr val="FB4A18"/>
    </a:hlink>
    <a:folHlink>
      <a:srgbClr val="FB9318"/>
    </a:folHlink>
  </a:clrScheme>
  <a:fontScheme name="Parallax">
    <a:majorFont>
      <a:latin typeface="Corbel" panose="020B0503020204020204"/>
      <a:ea typeface=""/>
      <a:cs typeface=""/>
      <a:font script="Jpan" typeface="HGｺﾞｼｯｸM"/>
      <a:font script="Hang" typeface="HY엽서L"/>
      <a:font script="Hans" typeface="华文楷体"/>
      <a:font script="Hant" typeface="新細明體"/>
      <a:font script="Arab" typeface="Tahoma"/>
      <a:font script="Hebr" typeface="Miriam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ajorFont>
    <a:minorFont>
      <a:latin typeface="Corbel" panose="020B0503020204020204"/>
      <a:ea typeface=""/>
      <a:cs typeface=""/>
      <a:font script="Jpan" typeface="HGｺﾞｼｯｸM"/>
      <a:font script="Hang" typeface="HY엽서L"/>
      <a:font script="Hans" typeface="华文楷体"/>
      <a:font script="Hant" typeface="新細明體"/>
      <a:font script="Arab" typeface="Tahoma"/>
      <a:font script="Hebr" typeface="Miriam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Parallax">
    <a:fillStyleLst>
      <a:solidFill>
        <a:schemeClr val="phClr"/>
      </a:solidFill>
      <a:gradFill rotWithShape="1">
        <a:gsLst>
          <a:gs pos="0">
            <a:schemeClr val="phClr">
              <a:tint val="60000"/>
              <a:lumMod val="104000"/>
            </a:schemeClr>
          </a:gs>
          <a:gs pos="100000">
            <a:schemeClr val="phClr">
              <a:tint val="84000"/>
            </a:schemeClr>
          </a:gs>
        </a:gsLst>
        <a:lin ang="5400000" scaled="0"/>
      </a:gradFill>
      <a:gradFill rotWithShape="1">
        <a:gsLst>
          <a:gs pos="0">
            <a:schemeClr val="phClr">
              <a:tint val="96000"/>
              <a:lumMod val="102000"/>
            </a:schemeClr>
          </a:gs>
          <a:gs pos="100000">
            <a:schemeClr val="phClr">
              <a:shade val="88000"/>
              <a:lumMod val="94000"/>
            </a:schemeClr>
          </a:gs>
        </a:gsLst>
        <a:path path="circle">
          <a:fillToRect l="50000" t="100000" r="100000" b="50000"/>
        </a:path>
      </a:gradFill>
    </a:fillStyleLst>
    <a:lnStyleLst>
      <a:ln w="9525" cap="rnd" cmpd="sng" algn="ctr">
        <a:solidFill>
          <a:schemeClr val="phClr">
            <a:tint val="60000"/>
          </a:schemeClr>
        </a:solidFill>
        <a:prstDash val="solid"/>
      </a:ln>
      <a:ln w="15875" cap="rnd" cmpd="sng" algn="ctr">
        <a:solidFill>
          <a:schemeClr val="phClr"/>
        </a:solidFill>
        <a:prstDash val="solid"/>
      </a:ln>
      <a:ln w="22225" cap="rnd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>
          <a:reflection blurRad="12700" stA="26000" endPos="32000" dist="12700" dir="5400000" sy="-100000" rotWithShape="0"/>
        </a:effectLst>
      </a:effectStyle>
      <a:effectStyle>
        <a:effectLst>
          <a:outerShdw blurRad="38100" dist="25400" dir="5400000" rotWithShape="0">
            <a:srgbClr val="000000">
              <a:alpha val="6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1200000"/>
          </a:lightRig>
        </a:scene3d>
        <a:sp3d>
          <a:bevelT w="25400" h="127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0000"/>
              <a:lumMod val="110000"/>
            </a:schemeClr>
          </a:gs>
          <a:gs pos="100000">
            <a:schemeClr val="phClr">
              <a:shade val="64000"/>
              <a:lumMod val="98000"/>
            </a:schemeClr>
          </a:gs>
        </a:gsLst>
        <a:lin ang="5400000" scaled="0"/>
      </a:gradFill>
      <a:blipFill rotWithShape="1">
        <a:blip xmlns:r="http://schemas.openxmlformats.org/officeDocument/2006/relationships" r:embed="rId1">
          <a:duotone>
            <a:schemeClr val="phClr">
              <a:shade val="76000"/>
              <a:satMod val="180000"/>
            </a:schemeClr>
            <a:schemeClr val="phClr">
              <a:tint val="80000"/>
              <a:satMod val="120000"/>
              <a:lumMod val="180000"/>
            </a:schemeClr>
          </a:duotone>
        </a:blip>
        <a:stretch/>
      </a:blipFill>
    </a:bgFillStyleLst>
  </a:fmtScheme>
</a:themeOverride>
</file>

<file path=ppt/theme/themeOverride4.xml><?xml version="1.0" encoding="utf-8"?>
<a:themeOverride xmlns:a="http://schemas.openxmlformats.org/drawingml/2006/main">
  <a:clrScheme name="Custom 7">
    <a:dk1>
      <a:sysClr val="windowText" lastClr="000000"/>
    </a:dk1>
    <a:lt1>
      <a:srgbClr val="00B050"/>
    </a:lt1>
    <a:dk2>
      <a:srgbClr val="766F54"/>
    </a:dk2>
    <a:lt2>
      <a:srgbClr val="E3EACF"/>
    </a:lt2>
    <a:accent1>
      <a:srgbClr val="A53010"/>
    </a:accent1>
    <a:accent2>
      <a:srgbClr val="DE7E18"/>
    </a:accent2>
    <a:accent3>
      <a:srgbClr val="9F8351"/>
    </a:accent3>
    <a:accent4>
      <a:srgbClr val="728653"/>
    </a:accent4>
    <a:accent5>
      <a:srgbClr val="92AA4C"/>
    </a:accent5>
    <a:accent6>
      <a:srgbClr val="6AAC91"/>
    </a:accent6>
    <a:hlink>
      <a:srgbClr val="FB4A18"/>
    </a:hlink>
    <a:folHlink>
      <a:srgbClr val="FB9318"/>
    </a:folHlink>
  </a:clrScheme>
  <a:fontScheme name="Parallax">
    <a:majorFont>
      <a:latin typeface="Corbel" panose="020B0503020204020204"/>
      <a:ea typeface=""/>
      <a:cs typeface=""/>
      <a:font script="Jpan" typeface="HGｺﾞｼｯｸM"/>
      <a:font script="Hang" typeface="HY엽서L"/>
      <a:font script="Hans" typeface="华文楷体"/>
      <a:font script="Hant" typeface="新細明體"/>
      <a:font script="Arab" typeface="Tahoma"/>
      <a:font script="Hebr" typeface="Miriam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ajorFont>
    <a:minorFont>
      <a:latin typeface="Corbel" panose="020B0503020204020204"/>
      <a:ea typeface=""/>
      <a:cs typeface=""/>
      <a:font script="Jpan" typeface="HGｺﾞｼｯｸM"/>
      <a:font script="Hang" typeface="HY엽서L"/>
      <a:font script="Hans" typeface="华文楷体"/>
      <a:font script="Hant" typeface="新細明體"/>
      <a:font script="Arab" typeface="Tahoma"/>
      <a:font script="Hebr" typeface="Miriam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Parallax">
    <a:fillStyleLst>
      <a:solidFill>
        <a:schemeClr val="phClr"/>
      </a:solidFill>
      <a:gradFill rotWithShape="1">
        <a:gsLst>
          <a:gs pos="0">
            <a:schemeClr val="phClr">
              <a:tint val="60000"/>
              <a:lumMod val="104000"/>
            </a:schemeClr>
          </a:gs>
          <a:gs pos="100000">
            <a:schemeClr val="phClr">
              <a:tint val="84000"/>
            </a:schemeClr>
          </a:gs>
        </a:gsLst>
        <a:lin ang="5400000" scaled="0"/>
      </a:gradFill>
      <a:gradFill rotWithShape="1">
        <a:gsLst>
          <a:gs pos="0">
            <a:schemeClr val="phClr">
              <a:tint val="96000"/>
              <a:lumMod val="102000"/>
            </a:schemeClr>
          </a:gs>
          <a:gs pos="100000">
            <a:schemeClr val="phClr">
              <a:shade val="88000"/>
              <a:lumMod val="94000"/>
            </a:schemeClr>
          </a:gs>
        </a:gsLst>
        <a:path path="circle">
          <a:fillToRect l="50000" t="100000" r="100000" b="50000"/>
        </a:path>
      </a:gradFill>
    </a:fillStyleLst>
    <a:lnStyleLst>
      <a:ln w="9525" cap="rnd" cmpd="sng" algn="ctr">
        <a:solidFill>
          <a:schemeClr val="phClr">
            <a:tint val="60000"/>
          </a:schemeClr>
        </a:solidFill>
        <a:prstDash val="solid"/>
      </a:ln>
      <a:ln w="15875" cap="rnd" cmpd="sng" algn="ctr">
        <a:solidFill>
          <a:schemeClr val="phClr"/>
        </a:solidFill>
        <a:prstDash val="solid"/>
      </a:ln>
      <a:ln w="22225" cap="rnd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>
          <a:reflection blurRad="12700" stA="26000" endPos="32000" dist="12700" dir="5400000" sy="-100000" rotWithShape="0"/>
        </a:effectLst>
      </a:effectStyle>
      <a:effectStyle>
        <a:effectLst>
          <a:outerShdw blurRad="38100" dist="25400" dir="5400000" rotWithShape="0">
            <a:srgbClr val="000000">
              <a:alpha val="6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1200000"/>
          </a:lightRig>
        </a:scene3d>
        <a:sp3d>
          <a:bevelT w="25400" h="127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0000"/>
              <a:lumMod val="110000"/>
            </a:schemeClr>
          </a:gs>
          <a:gs pos="100000">
            <a:schemeClr val="phClr">
              <a:shade val="64000"/>
              <a:lumMod val="98000"/>
            </a:schemeClr>
          </a:gs>
        </a:gsLst>
        <a:lin ang="5400000" scaled="0"/>
      </a:gradFill>
      <a:blipFill rotWithShape="1">
        <a:blip xmlns:r="http://schemas.openxmlformats.org/officeDocument/2006/relationships" r:embed="rId1">
          <a:duotone>
            <a:schemeClr val="phClr">
              <a:shade val="76000"/>
              <a:satMod val="180000"/>
            </a:schemeClr>
            <a:schemeClr val="phClr">
              <a:tint val="80000"/>
              <a:satMod val="120000"/>
              <a:lumMod val="180000"/>
            </a:schemeClr>
          </a:duotone>
        </a:blip>
        <a:stretch/>
      </a:blipFill>
    </a:bgFillStyleLst>
  </a:fmtScheme>
</a:themeOverride>
</file>

<file path=ppt/theme/themeOverride5.xml><?xml version="1.0" encoding="utf-8"?>
<a:themeOverride xmlns:a="http://schemas.openxmlformats.org/drawingml/2006/main">
  <a:clrScheme name="Damask">
    <a:dk1>
      <a:sysClr val="windowText" lastClr="000000"/>
    </a:dk1>
    <a:lt1>
      <a:sysClr val="window" lastClr="FFFFFF"/>
    </a:lt1>
    <a:dk2>
      <a:srgbClr val="2A5B7F"/>
    </a:dk2>
    <a:lt2>
      <a:srgbClr val="ABDAFC"/>
    </a:lt2>
    <a:accent1>
      <a:srgbClr val="9EC544"/>
    </a:accent1>
    <a:accent2>
      <a:srgbClr val="50BEA3"/>
    </a:accent2>
    <a:accent3>
      <a:srgbClr val="4A9CCC"/>
    </a:accent3>
    <a:accent4>
      <a:srgbClr val="9A66CA"/>
    </a:accent4>
    <a:accent5>
      <a:srgbClr val="C54F71"/>
    </a:accent5>
    <a:accent6>
      <a:srgbClr val="DE9C3C"/>
    </a:accent6>
    <a:hlink>
      <a:srgbClr val="6BA9DA"/>
    </a:hlink>
    <a:folHlink>
      <a:srgbClr val="A0BCD3"/>
    </a:folHlink>
  </a:clrScheme>
  <a:fontScheme name="Damask">
    <a:majorFont>
      <a:latin typeface="Bookman Old Style" panose="0205060405050502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Rockwell" panose="02060603020205020403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Damask">
    <a:fillStyleLst>
      <a:solidFill>
        <a:schemeClr val="phClr"/>
      </a:solidFill>
      <a:gradFill rotWithShape="1">
        <a:gsLst>
          <a:gs pos="0">
            <a:schemeClr val="phClr">
              <a:tint val="48000"/>
              <a:satMod val="105000"/>
              <a:lumMod val="110000"/>
            </a:schemeClr>
          </a:gs>
          <a:gs pos="100000">
            <a:schemeClr val="phClr">
              <a:tint val="78000"/>
              <a:satMod val="109000"/>
              <a:lumMod val="100000"/>
            </a:schemeClr>
          </a:gs>
        </a:gsLst>
        <a:lin ang="5400000" scaled="0"/>
      </a:gradFill>
      <a:gradFill rotWithShape="1">
        <a:gsLst>
          <a:gs pos="0">
            <a:schemeClr val="phClr">
              <a:tint val="94000"/>
              <a:satMod val="100000"/>
              <a:lumMod val="104000"/>
            </a:schemeClr>
          </a:gs>
          <a:gs pos="69000">
            <a:schemeClr val="phClr">
              <a:shade val="86000"/>
              <a:satMod val="130000"/>
              <a:lumMod val="102000"/>
            </a:schemeClr>
          </a:gs>
          <a:gs pos="100000">
            <a:schemeClr val="phClr">
              <a:shade val="72000"/>
              <a:satMod val="130000"/>
              <a:lumMod val="100000"/>
            </a:schemeClr>
          </a:gs>
        </a:gsLst>
        <a:lin ang="5400000" scaled="0"/>
      </a:gradFill>
    </a:fillStyleLst>
    <a:lnStyleLst>
      <a:ln w="12700" cap="flat" cmpd="sng" algn="ctr">
        <a:solidFill>
          <a:schemeClr val="phClr"/>
        </a:solidFill>
        <a:prstDash val="solid"/>
      </a:ln>
      <a:ln w="19050" cap="flat" cmpd="sng" algn="ctr">
        <a:solidFill>
          <a:schemeClr val="phClr"/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>
          <a:outerShdw blurRad="50800" dist="38100" dir="5400000" sy="96000" rotWithShape="0">
            <a:srgbClr val="000000">
              <a:alpha val="54000"/>
            </a:srgbClr>
          </a:outerShdw>
        </a:effectLst>
      </a:effectStyle>
      <a:effectStyle>
        <a:effectLst>
          <a:outerShdw blurRad="76200" dist="38100" dir="5400000" algn="ctr" rotWithShape="0">
            <a:srgbClr val="000000">
              <a:alpha val="76000"/>
            </a:srgbClr>
          </a:outerShdw>
        </a:effectLst>
        <a:scene3d>
          <a:camera prst="orthographicFront">
            <a:rot lat="0" lon="0" rev="0"/>
          </a:camera>
          <a:lightRig rig="balanced" dir="t"/>
        </a:scene3d>
        <a:sp3d prstMaterial="matte">
          <a:bevelT w="25400" h="25400" prst="relaxedInset"/>
        </a:sp3d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blipFill rotWithShape="1">
        <a:blip xmlns:r="http://schemas.openxmlformats.org/officeDocument/2006/relationships" r:embed="rId1">
          <a:duotone>
            <a:schemeClr val="phClr">
              <a:shade val="18000"/>
              <a:satMod val="160000"/>
              <a:lumMod val="28000"/>
            </a:schemeClr>
            <a:schemeClr val="phClr">
              <a:tint val="95000"/>
              <a:satMod val="160000"/>
              <a:lumMod val="116000"/>
            </a:schemeClr>
          </a:duotone>
        </a:blip>
        <a:stretch/>
      </a:blipFill>
    </a:bgFillStyleLst>
  </a:fmtScheme>
</a:themeOverride>
</file>

<file path=ppt/theme/themeOverride6.xml><?xml version="1.0" encoding="utf-8"?>
<a:themeOverride xmlns:a="http://schemas.openxmlformats.org/drawingml/2006/main">
  <a:clrScheme name="Damask">
    <a:dk1>
      <a:sysClr val="windowText" lastClr="000000"/>
    </a:dk1>
    <a:lt1>
      <a:sysClr val="window" lastClr="FFFFFF"/>
    </a:lt1>
    <a:dk2>
      <a:srgbClr val="2A5B7F"/>
    </a:dk2>
    <a:lt2>
      <a:srgbClr val="ABDAFC"/>
    </a:lt2>
    <a:accent1>
      <a:srgbClr val="9EC544"/>
    </a:accent1>
    <a:accent2>
      <a:srgbClr val="50BEA3"/>
    </a:accent2>
    <a:accent3>
      <a:srgbClr val="4A9CCC"/>
    </a:accent3>
    <a:accent4>
      <a:srgbClr val="9A66CA"/>
    </a:accent4>
    <a:accent5>
      <a:srgbClr val="C54F71"/>
    </a:accent5>
    <a:accent6>
      <a:srgbClr val="DE9C3C"/>
    </a:accent6>
    <a:hlink>
      <a:srgbClr val="6BA9DA"/>
    </a:hlink>
    <a:folHlink>
      <a:srgbClr val="A0BCD3"/>
    </a:folHlink>
  </a:clrScheme>
  <a:fontScheme name="Damask">
    <a:majorFont>
      <a:latin typeface="Bookman Old Style" panose="0205060405050502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Rockwell" panose="02060603020205020403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Damask">
    <a:fillStyleLst>
      <a:solidFill>
        <a:schemeClr val="phClr"/>
      </a:solidFill>
      <a:gradFill rotWithShape="1">
        <a:gsLst>
          <a:gs pos="0">
            <a:schemeClr val="phClr">
              <a:tint val="48000"/>
              <a:satMod val="105000"/>
              <a:lumMod val="110000"/>
            </a:schemeClr>
          </a:gs>
          <a:gs pos="100000">
            <a:schemeClr val="phClr">
              <a:tint val="78000"/>
              <a:satMod val="109000"/>
              <a:lumMod val="100000"/>
            </a:schemeClr>
          </a:gs>
        </a:gsLst>
        <a:lin ang="5400000" scaled="0"/>
      </a:gradFill>
      <a:gradFill rotWithShape="1">
        <a:gsLst>
          <a:gs pos="0">
            <a:schemeClr val="phClr">
              <a:tint val="94000"/>
              <a:satMod val="100000"/>
              <a:lumMod val="104000"/>
            </a:schemeClr>
          </a:gs>
          <a:gs pos="69000">
            <a:schemeClr val="phClr">
              <a:shade val="86000"/>
              <a:satMod val="130000"/>
              <a:lumMod val="102000"/>
            </a:schemeClr>
          </a:gs>
          <a:gs pos="100000">
            <a:schemeClr val="phClr">
              <a:shade val="72000"/>
              <a:satMod val="130000"/>
              <a:lumMod val="100000"/>
            </a:schemeClr>
          </a:gs>
        </a:gsLst>
        <a:lin ang="5400000" scaled="0"/>
      </a:gradFill>
    </a:fillStyleLst>
    <a:lnStyleLst>
      <a:ln w="12700" cap="flat" cmpd="sng" algn="ctr">
        <a:solidFill>
          <a:schemeClr val="phClr"/>
        </a:solidFill>
        <a:prstDash val="solid"/>
      </a:ln>
      <a:ln w="19050" cap="flat" cmpd="sng" algn="ctr">
        <a:solidFill>
          <a:schemeClr val="phClr"/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>
          <a:outerShdw blurRad="50800" dist="38100" dir="5400000" sy="96000" rotWithShape="0">
            <a:srgbClr val="000000">
              <a:alpha val="54000"/>
            </a:srgbClr>
          </a:outerShdw>
        </a:effectLst>
      </a:effectStyle>
      <a:effectStyle>
        <a:effectLst>
          <a:outerShdw blurRad="76200" dist="38100" dir="5400000" algn="ctr" rotWithShape="0">
            <a:srgbClr val="000000">
              <a:alpha val="76000"/>
            </a:srgbClr>
          </a:outerShdw>
        </a:effectLst>
        <a:scene3d>
          <a:camera prst="orthographicFront">
            <a:rot lat="0" lon="0" rev="0"/>
          </a:camera>
          <a:lightRig rig="balanced" dir="t"/>
        </a:scene3d>
        <a:sp3d prstMaterial="matte">
          <a:bevelT w="25400" h="25400" prst="relaxedInset"/>
        </a:sp3d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blipFill rotWithShape="1">
        <a:blip xmlns:r="http://schemas.openxmlformats.org/officeDocument/2006/relationships" r:embed="rId1">
          <a:duotone>
            <a:schemeClr val="phClr">
              <a:shade val="18000"/>
              <a:satMod val="160000"/>
              <a:lumMod val="28000"/>
            </a:schemeClr>
            <a:schemeClr val="phClr">
              <a:tint val="95000"/>
              <a:satMod val="160000"/>
              <a:lumMod val="116000"/>
            </a:schemeClr>
          </a:duotone>
        </a:blip>
        <a:stretch/>
      </a:blipFill>
    </a:bgFillStyleLst>
  </a:fmtScheme>
</a:themeOverride>
</file>

<file path=ppt/theme/themeOverride7.xml><?xml version="1.0" encoding="utf-8"?>
<a:themeOverride xmlns:a="http://schemas.openxmlformats.org/drawingml/2006/main">
  <a:clrScheme name="Damask">
    <a:dk1>
      <a:sysClr val="windowText" lastClr="000000"/>
    </a:dk1>
    <a:lt1>
      <a:sysClr val="window" lastClr="FFFFFF"/>
    </a:lt1>
    <a:dk2>
      <a:srgbClr val="2A5B7F"/>
    </a:dk2>
    <a:lt2>
      <a:srgbClr val="ABDAFC"/>
    </a:lt2>
    <a:accent1>
      <a:srgbClr val="9EC544"/>
    </a:accent1>
    <a:accent2>
      <a:srgbClr val="50BEA3"/>
    </a:accent2>
    <a:accent3>
      <a:srgbClr val="4A9CCC"/>
    </a:accent3>
    <a:accent4>
      <a:srgbClr val="9A66CA"/>
    </a:accent4>
    <a:accent5>
      <a:srgbClr val="C54F71"/>
    </a:accent5>
    <a:accent6>
      <a:srgbClr val="DE9C3C"/>
    </a:accent6>
    <a:hlink>
      <a:srgbClr val="6BA9DA"/>
    </a:hlink>
    <a:folHlink>
      <a:srgbClr val="A0BCD3"/>
    </a:folHlink>
  </a:clrScheme>
  <a:fontScheme name="Damask">
    <a:majorFont>
      <a:latin typeface="Bookman Old Style" panose="0205060405050502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Rockwell" panose="02060603020205020403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Damask">
    <a:fillStyleLst>
      <a:solidFill>
        <a:schemeClr val="phClr"/>
      </a:solidFill>
      <a:gradFill rotWithShape="1">
        <a:gsLst>
          <a:gs pos="0">
            <a:schemeClr val="phClr">
              <a:tint val="48000"/>
              <a:satMod val="105000"/>
              <a:lumMod val="110000"/>
            </a:schemeClr>
          </a:gs>
          <a:gs pos="100000">
            <a:schemeClr val="phClr">
              <a:tint val="78000"/>
              <a:satMod val="109000"/>
              <a:lumMod val="100000"/>
            </a:schemeClr>
          </a:gs>
        </a:gsLst>
        <a:lin ang="5400000" scaled="0"/>
      </a:gradFill>
      <a:gradFill rotWithShape="1">
        <a:gsLst>
          <a:gs pos="0">
            <a:schemeClr val="phClr">
              <a:tint val="94000"/>
              <a:satMod val="100000"/>
              <a:lumMod val="104000"/>
            </a:schemeClr>
          </a:gs>
          <a:gs pos="69000">
            <a:schemeClr val="phClr">
              <a:shade val="86000"/>
              <a:satMod val="130000"/>
              <a:lumMod val="102000"/>
            </a:schemeClr>
          </a:gs>
          <a:gs pos="100000">
            <a:schemeClr val="phClr">
              <a:shade val="72000"/>
              <a:satMod val="130000"/>
              <a:lumMod val="100000"/>
            </a:schemeClr>
          </a:gs>
        </a:gsLst>
        <a:lin ang="5400000" scaled="0"/>
      </a:gradFill>
    </a:fillStyleLst>
    <a:lnStyleLst>
      <a:ln w="12700" cap="flat" cmpd="sng" algn="ctr">
        <a:solidFill>
          <a:schemeClr val="phClr"/>
        </a:solidFill>
        <a:prstDash val="solid"/>
      </a:ln>
      <a:ln w="19050" cap="flat" cmpd="sng" algn="ctr">
        <a:solidFill>
          <a:schemeClr val="phClr"/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>
          <a:outerShdw blurRad="50800" dist="38100" dir="5400000" sy="96000" rotWithShape="0">
            <a:srgbClr val="000000">
              <a:alpha val="54000"/>
            </a:srgbClr>
          </a:outerShdw>
        </a:effectLst>
      </a:effectStyle>
      <a:effectStyle>
        <a:effectLst>
          <a:outerShdw blurRad="76200" dist="38100" dir="5400000" algn="ctr" rotWithShape="0">
            <a:srgbClr val="000000">
              <a:alpha val="76000"/>
            </a:srgbClr>
          </a:outerShdw>
        </a:effectLst>
        <a:scene3d>
          <a:camera prst="orthographicFront">
            <a:rot lat="0" lon="0" rev="0"/>
          </a:camera>
          <a:lightRig rig="balanced" dir="t"/>
        </a:scene3d>
        <a:sp3d prstMaterial="matte">
          <a:bevelT w="25400" h="25400" prst="relaxedInset"/>
        </a:sp3d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blipFill rotWithShape="1">
        <a:blip xmlns:r="http://schemas.openxmlformats.org/officeDocument/2006/relationships" r:embed="rId1">
          <a:duotone>
            <a:schemeClr val="phClr">
              <a:shade val="18000"/>
              <a:satMod val="160000"/>
              <a:lumMod val="28000"/>
            </a:schemeClr>
            <a:schemeClr val="phClr">
              <a:tint val="95000"/>
              <a:satMod val="160000"/>
              <a:lumMod val="116000"/>
            </a:schemeClr>
          </a:duotone>
        </a:blip>
        <a:stretch/>
      </a:blipFill>
    </a:bgFillStyleLst>
  </a:fmtScheme>
</a:themeOverride>
</file>

<file path=ppt/theme/themeOverride8.xml><?xml version="1.0" encoding="utf-8"?>
<a:themeOverride xmlns:a="http://schemas.openxmlformats.org/drawingml/2006/main">
  <a:clrScheme name="Damask">
    <a:dk1>
      <a:sysClr val="windowText" lastClr="000000"/>
    </a:dk1>
    <a:lt1>
      <a:sysClr val="window" lastClr="FFFFFF"/>
    </a:lt1>
    <a:dk2>
      <a:srgbClr val="2A5B7F"/>
    </a:dk2>
    <a:lt2>
      <a:srgbClr val="ABDAFC"/>
    </a:lt2>
    <a:accent1>
      <a:srgbClr val="9EC544"/>
    </a:accent1>
    <a:accent2>
      <a:srgbClr val="50BEA3"/>
    </a:accent2>
    <a:accent3>
      <a:srgbClr val="4A9CCC"/>
    </a:accent3>
    <a:accent4>
      <a:srgbClr val="9A66CA"/>
    </a:accent4>
    <a:accent5>
      <a:srgbClr val="C54F71"/>
    </a:accent5>
    <a:accent6>
      <a:srgbClr val="DE9C3C"/>
    </a:accent6>
    <a:hlink>
      <a:srgbClr val="6BA9DA"/>
    </a:hlink>
    <a:folHlink>
      <a:srgbClr val="A0BCD3"/>
    </a:folHlink>
  </a:clrScheme>
  <a:fontScheme name="Damask">
    <a:majorFont>
      <a:latin typeface="Bookman Old Style" panose="0205060405050502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Rockwell" panose="02060603020205020403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Damask">
    <a:fillStyleLst>
      <a:solidFill>
        <a:schemeClr val="phClr"/>
      </a:solidFill>
      <a:gradFill rotWithShape="1">
        <a:gsLst>
          <a:gs pos="0">
            <a:schemeClr val="phClr">
              <a:tint val="48000"/>
              <a:satMod val="105000"/>
              <a:lumMod val="110000"/>
            </a:schemeClr>
          </a:gs>
          <a:gs pos="100000">
            <a:schemeClr val="phClr">
              <a:tint val="78000"/>
              <a:satMod val="109000"/>
              <a:lumMod val="100000"/>
            </a:schemeClr>
          </a:gs>
        </a:gsLst>
        <a:lin ang="5400000" scaled="0"/>
      </a:gradFill>
      <a:gradFill rotWithShape="1">
        <a:gsLst>
          <a:gs pos="0">
            <a:schemeClr val="phClr">
              <a:tint val="94000"/>
              <a:satMod val="100000"/>
              <a:lumMod val="104000"/>
            </a:schemeClr>
          </a:gs>
          <a:gs pos="69000">
            <a:schemeClr val="phClr">
              <a:shade val="86000"/>
              <a:satMod val="130000"/>
              <a:lumMod val="102000"/>
            </a:schemeClr>
          </a:gs>
          <a:gs pos="100000">
            <a:schemeClr val="phClr">
              <a:shade val="72000"/>
              <a:satMod val="130000"/>
              <a:lumMod val="100000"/>
            </a:schemeClr>
          </a:gs>
        </a:gsLst>
        <a:lin ang="5400000" scaled="0"/>
      </a:gradFill>
    </a:fillStyleLst>
    <a:lnStyleLst>
      <a:ln w="12700" cap="flat" cmpd="sng" algn="ctr">
        <a:solidFill>
          <a:schemeClr val="phClr"/>
        </a:solidFill>
        <a:prstDash val="solid"/>
      </a:ln>
      <a:ln w="19050" cap="flat" cmpd="sng" algn="ctr">
        <a:solidFill>
          <a:schemeClr val="phClr"/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>
          <a:outerShdw blurRad="50800" dist="38100" dir="5400000" sy="96000" rotWithShape="0">
            <a:srgbClr val="000000">
              <a:alpha val="54000"/>
            </a:srgbClr>
          </a:outerShdw>
        </a:effectLst>
      </a:effectStyle>
      <a:effectStyle>
        <a:effectLst>
          <a:outerShdw blurRad="76200" dist="38100" dir="5400000" algn="ctr" rotWithShape="0">
            <a:srgbClr val="000000">
              <a:alpha val="76000"/>
            </a:srgbClr>
          </a:outerShdw>
        </a:effectLst>
        <a:scene3d>
          <a:camera prst="orthographicFront">
            <a:rot lat="0" lon="0" rev="0"/>
          </a:camera>
          <a:lightRig rig="balanced" dir="t"/>
        </a:scene3d>
        <a:sp3d prstMaterial="matte">
          <a:bevelT w="25400" h="25400" prst="relaxedInset"/>
        </a:sp3d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blipFill rotWithShape="1">
        <a:blip xmlns:r="http://schemas.openxmlformats.org/officeDocument/2006/relationships" r:embed="rId1">
          <a:duotone>
            <a:schemeClr val="phClr">
              <a:shade val="18000"/>
              <a:satMod val="160000"/>
              <a:lumMod val="28000"/>
            </a:schemeClr>
            <a:schemeClr val="phClr">
              <a:tint val="95000"/>
              <a:satMod val="160000"/>
              <a:lumMod val="116000"/>
            </a:schemeClr>
          </a:duotone>
        </a:blip>
        <a:stretch/>
      </a:blipFill>
    </a:bgFillStyleLst>
  </a:fmtScheme>
</a:themeOverride>
</file>

<file path=ppt/theme/themeOverride9.xml><?xml version="1.0" encoding="utf-8"?>
<a:themeOverride xmlns:a="http://schemas.openxmlformats.org/drawingml/2006/main">
  <a:clrScheme name="Damask">
    <a:dk1>
      <a:sysClr val="windowText" lastClr="000000"/>
    </a:dk1>
    <a:lt1>
      <a:sysClr val="window" lastClr="FFFFFF"/>
    </a:lt1>
    <a:dk2>
      <a:srgbClr val="2A5B7F"/>
    </a:dk2>
    <a:lt2>
      <a:srgbClr val="ABDAFC"/>
    </a:lt2>
    <a:accent1>
      <a:srgbClr val="9EC544"/>
    </a:accent1>
    <a:accent2>
      <a:srgbClr val="50BEA3"/>
    </a:accent2>
    <a:accent3>
      <a:srgbClr val="4A9CCC"/>
    </a:accent3>
    <a:accent4>
      <a:srgbClr val="9A66CA"/>
    </a:accent4>
    <a:accent5>
      <a:srgbClr val="C54F71"/>
    </a:accent5>
    <a:accent6>
      <a:srgbClr val="DE9C3C"/>
    </a:accent6>
    <a:hlink>
      <a:srgbClr val="6BA9DA"/>
    </a:hlink>
    <a:folHlink>
      <a:srgbClr val="A0BCD3"/>
    </a:folHlink>
  </a:clrScheme>
  <a:fontScheme name="Damask">
    <a:majorFont>
      <a:latin typeface="Bookman Old Style" panose="0205060405050502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Rockwell" panose="02060603020205020403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Damask">
    <a:fillStyleLst>
      <a:solidFill>
        <a:schemeClr val="phClr"/>
      </a:solidFill>
      <a:gradFill rotWithShape="1">
        <a:gsLst>
          <a:gs pos="0">
            <a:schemeClr val="phClr">
              <a:tint val="48000"/>
              <a:satMod val="105000"/>
              <a:lumMod val="110000"/>
            </a:schemeClr>
          </a:gs>
          <a:gs pos="100000">
            <a:schemeClr val="phClr">
              <a:tint val="78000"/>
              <a:satMod val="109000"/>
              <a:lumMod val="100000"/>
            </a:schemeClr>
          </a:gs>
        </a:gsLst>
        <a:lin ang="5400000" scaled="0"/>
      </a:gradFill>
      <a:gradFill rotWithShape="1">
        <a:gsLst>
          <a:gs pos="0">
            <a:schemeClr val="phClr">
              <a:tint val="94000"/>
              <a:satMod val="100000"/>
              <a:lumMod val="104000"/>
            </a:schemeClr>
          </a:gs>
          <a:gs pos="69000">
            <a:schemeClr val="phClr">
              <a:shade val="86000"/>
              <a:satMod val="130000"/>
              <a:lumMod val="102000"/>
            </a:schemeClr>
          </a:gs>
          <a:gs pos="100000">
            <a:schemeClr val="phClr">
              <a:shade val="72000"/>
              <a:satMod val="130000"/>
              <a:lumMod val="100000"/>
            </a:schemeClr>
          </a:gs>
        </a:gsLst>
        <a:lin ang="5400000" scaled="0"/>
      </a:gradFill>
    </a:fillStyleLst>
    <a:lnStyleLst>
      <a:ln w="12700" cap="flat" cmpd="sng" algn="ctr">
        <a:solidFill>
          <a:schemeClr val="phClr"/>
        </a:solidFill>
        <a:prstDash val="solid"/>
      </a:ln>
      <a:ln w="19050" cap="flat" cmpd="sng" algn="ctr">
        <a:solidFill>
          <a:schemeClr val="phClr"/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>
          <a:outerShdw blurRad="50800" dist="38100" dir="5400000" sy="96000" rotWithShape="0">
            <a:srgbClr val="000000">
              <a:alpha val="54000"/>
            </a:srgbClr>
          </a:outerShdw>
        </a:effectLst>
      </a:effectStyle>
      <a:effectStyle>
        <a:effectLst>
          <a:outerShdw blurRad="76200" dist="38100" dir="5400000" algn="ctr" rotWithShape="0">
            <a:srgbClr val="000000">
              <a:alpha val="76000"/>
            </a:srgbClr>
          </a:outerShdw>
        </a:effectLst>
        <a:scene3d>
          <a:camera prst="orthographicFront">
            <a:rot lat="0" lon="0" rev="0"/>
          </a:camera>
          <a:lightRig rig="balanced" dir="t"/>
        </a:scene3d>
        <a:sp3d prstMaterial="matte">
          <a:bevelT w="25400" h="25400" prst="relaxedInset"/>
        </a:sp3d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blipFill rotWithShape="1">
        <a:blip xmlns:r="http://schemas.openxmlformats.org/officeDocument/2006/relationships" r:embed="rId1">
          <a:duotone>
            <a:schemeClr val="phClr">
              <a:shade val="18000"/>
              <a:satMod val="160000"/>
              <a:lumMod val="28000"/>
            </a:schemeClr>
            <a:schemeClr val="phClr">
              <a:tint val="95000"/>
              <a:satMod val="160000"/>
              <a:lumMod val="116000"/>
            </a:schemeClr>
          </a:duotone>
        </a:blip>
        <a:stretch/>
      </a:blip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DB197E5374F1B44AA15734F409B9E3C" ma:contentTypeVersion="4" ma:contentTypeDescription="Create a new document." ma:contentTypeScope="" ma:versionID="1052810364ea0c988fdc6b6043414ae6">
  <xsd:schema xmlns:xsd="http://www.w3.org/2001/XMLSchema" xmlns:xs="http://www.w3.org/2001/XMLSchema" xmlns:p="http://schemas.microsoft.com/office/2006/metadata/properties" xmlns:ns2="f5e1f45e-8092-43e1-a9e0-9113f0c320f4" xmlns:ns3="5eb1292e-9e6a-4fa6-9697-dfec8dc1b944" targetNamespace="http://schemas.microsoft.com/office/2006/metadata/properties" ma:root="true" ma:fieldsID="66a937c00a97b683be5db51ae60d7f51" ns2:_="" ns3:_="">
    <xsd:import namespace="f5e1f45e-8092-43e1-a9e0-9113f0c320f4"/>
    <xsd:import namespace="5eb1292e-9e6a-4fa6-9697-dfec8dc1b94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5e1f45e-8092-43e1-a9e0-9113f0c320f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b1292e-9e6a-4fa6-9697-dfec8dc1b944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487FE90-AC56-47E3-9178-2C8B26B212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5e1f45e-8092-43e1-a9e0-9113f0c320f4"/>
    <ds:schemaRef ds:uri="5eb1292e-9e6a-4fa6-9697-dfec8dc1b94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3ED2E96-F321-4BD0-82B6-F22C04CA7BFB}">
  <ds:schemaRefs>
    <ds:schemaRef ds:uri="http://schemas.microsoft.com/office/infopath/2007/PartnerControls"/>
    <ds:schemaRef ds:uri="5eb1292e-9e6a-4fa6-9697-dfec8dc1b944"/>
    <ds:schemaRef ds:uri="http://purl.org/dc/dcmitype/"/>
    <ds:schemaRef ds:uri="http://purl.org/dc/terms/"/>
    <ds:schemaRef ds:uri="http://schemas.microsoft.com/office/2006/metadata/properties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f5e1f45e-8092-43e1-a9e0-9113f0c320f4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DF6D94C2-A063-4F84-99FF-FFF0BA86BA6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9851</TotalTime>
  <Words>2289</Words>
  <Application>Microsoft Office PowerPoint</Application>
  <PresentationFormat>Custom</PresentationFormat>
  <Paragraphs>637</Paragraphs>
  <Slides>31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46" baseType="lpstr">
      <vt:lpstr>Arial</vt:lpstr>
      <vt:lpstr>Bebas Neue</vt:lpstr>
      <vt:lpstr>Book Antiqua</vt:lpstr>
      <vt:lpstr>Calibri</vt:lpstr>
      <vt:lpstr>Century Gothic</vt:lpstr>
      <vt:lpstr>Corbel</vt:lpstr>
      <vt:lpstr>Franklin Gothic Book</vt:lpstr>
      <vt:lpstr>Franklin Gothic Medium</vt:lpstr>
      <vt:lpstr>Haettenschweiler</vt:lpstr>
      <vt:lpstr>Impact</vt:lpstr>
      <vt:lpstr>Rockwell</vt:lpstr>
      <vt:lpstr>Tahoma</vt:lpstr>
      <vt:lpstr>Times New Roman</vt:lpstr>
      <vt:lpstr>Wingdings 3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City Presentation PowerPoint Template</dc:title>
  <dc:creator>USER</dc:creator>
  <cp:lastModifiedBy>Raymond Beeman</cp:lastModifiedBy>
  <cp:revision>531</cp:revision>
  <cp:lastPrinted>2023-05-23T23:04:19Z</cp:lastPrinted>
  <dcterms:created xsi:type="dcterms:W3CDTF">2014-09-26T10:57:37Z</dcterms:created>
  <dcterms:modified xsi:type="dcterms:W3CDTF">2023-05-23T23:55:45Z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0x0101001DB197E5374F1B44AA15734F409B9E3C</vt:lpwstr>
  </property>
  <property fmtid="{D5CDD505-2E9C-101B-9397-08002B2CF9AE}" pid="3" name="City Department">
    <vt:lpwstr>60;#Public Relations|a031e958-9d8c-4657-b5d0-cf40ba4b1611</vt:lpwstr>
  </property>
</Properties>
</file>