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17"/>
  </p:notesMasterIdLst>
  <p:sldIdLst>
    <p:sldId id="286" r:id="rId2"/>
    <p:sldId id="257" r:id="rId3"/>
    <p:sldId id="288" r:id="rId4"/>
    <p:sldId id="282" r:id="rId5"/>
    <p:sldId id="270" r:id="rId6"/>
    <p:sldId id="281" r:id="rId7"/>
    <p:sldId id="284" r:id="rId8"/>
    <p:sldId id="262" r:id="rId9"/>
    <p:sldId id="256" r:id="rId10"/>
    <p:sldId id="261" r:id="rId11"/>
    <p:sldId id="285" r:id="rId12"/>
    <p:sldId id="258" r:id="rId13"/>
    <p:sldId id="259" r:id="rId14"/>
    <p:sldId id="289" r:id="rId15"/>
    <p:sldId id="287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F355C63-811E-0FF3-054E-ED92C6D8328B}" name="Hong Lee" initials="HL" userId="S::HLee@cityofgardena.org::60d6ead8-922a-4d82-b62b-72d5b457504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F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EF281E-6E28-4B6E-B75B-820924027954}" v="2" dt="2023-05-16T19:37:34.7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680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402852-3456-4925-AD64-6B8256267027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A1CB6A-AF29-4117-A815-A17E9CC744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648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9692DE-22C6-4FC6-8D04-916380DAC68D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591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  </a:t>
            </a:r>
            <a:endParaRPr lang="en-US" dirty="0">
              <a:cs typeface="Calibri" panose="020F0502020204030204"/>
            </a:endParaRPr>
          </a:p>
          <a:p>
            <a:endParaRPr lang="en-US" dirty="0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9692DE-22C6-4FC6-8D04-916380DAC68D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42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9692DE-22C6-4FC6-8D04-916380DAC68D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060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20219812-3948-465E-A9FE-5457DDB89A2E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DC720081-0A3A-43A1-B539-BC8EB9DB038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2278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19812-3948-465E-A9FE-5457DDB89A2E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0081-0A3A-43A1-B539-BC8EB9DB03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70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19812-3948-465E-A9FE-5457DDB89A2E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0081-0A3A-43A1-B539-BC8EB9DB038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7024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19812-3948-465E-A9FE-5457DDB89A2E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0081-0A3A-43A1-B539-BC8EB9DB038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84973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19812-3948-465E-A9FE-5457DDB89A2E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0081-0A3A-43A1-B539-BC8EB9DB03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3016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19812-3948-465E-A9FE-5457DDB89A2E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0081-0A3A-43A1-B539-BC8EB9DB038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7179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19812-3948-465E-A9FE-5457DDB89A2E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0081-0A3A-43A1-B539-BC8EB9DB038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31008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19812-3948-465E-A9FE-5457DDB89A2E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0081-0A3A-43A1-B539-BC8EB9DB038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8318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19812-3948-465E-A9FE-5457DDB89A2E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0081-0A3A-43A1-B539-BC8EB9DB038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7901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19812-3948-465E-A9FE-5457DDB89A2E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0081-0A3A-43A1-B539-BC8EB9DB03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046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19812-3948-465E-A9FE-5457DDB89A2E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0081-0A3A-43A1-B539-BC8EB9DB038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724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957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19812-3948-465E-A9FE-5457DDB89A2E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0081-0A3A-43A1-B539-BC8EB9DB03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5300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19812-3948-465E-A9FE-5457DDB89A2E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0081-0A3A-43A1-B539-BC8EB9DB038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190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19812-3948-465E-A9FE-5457DDB89A2E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0081-0A3A-43A1-B539-BC8EB9DB038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6192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19812-3948-465E-A9FE-5457DDB89A2E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0081-0A3A-43A1-B539-BC8EB9DB03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40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19812-3948-465E-A9FE-5457DDB89A2E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0081-0A3A-43A1-B539-BC8EB9DB038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8615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8221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19812-3948-465E-A9FE-5457DDB89A2E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0081-0A3A-43A1-B539-BC8EB9DB03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511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0219812-3948-465E-A9FE-5457DDB89A2E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C720081-0A3A-43A1-B539-BC8EB9DB038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81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microsoft.com/office/2007/relationships/hdphoto" Target="../media/hdphoto3.wdp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8.png"/><Relationship Id="rId12" Type="http://schemas.openxmlformats.org/officeDocument/2006/relationships/image" Target="../media/image11.png"/><Relationship Id="rId17" Type="http://schemas.openxmlformats.org/officeDocument/2006/relationships/image" Target="../media/image15.svg"/><Relationship Id="rId2" Type="http://schemas.openxmlformats.org/officeDocument/2006/relationships/tags" Target="../tags/tag4.xml"/><Relationship Id="rId16" Type="http://schemas.openxmlformats.org/officeDocument/2006/relationships/image" Target="../media/image14.png"/><Relationship Id="rId1" Type="http://schemas.openxmlformats.org/officeDocument/2006/relationships/tags" Target="../tags/tag3.xml"/><Relationship Id="rId6" Type="http://schemas.openxmlformats.org/officeDocument/2006/relationships/image" Target="../media/image7.emf"/><Relationship Id="rId11" Type="http://schemas.openxmlformats.org/officeDocument/2006/relationships/image" Target="../media/image10.png"/><Relationship Id="rId5" Type="http://schemas.openxmlformats.org/officeDocument/2006/relationships/oleObject" Target="../embeddings/oleObject2.bin"/><Relationship Id="rId15" Type="http://schemas.openxmlformats.org/officeDocument/2006/relationships/image" Target="../media/image13.svg"/><Relationship Id="rId10" Type="http://schemas.microsoft.com/office/2007/relationships/hdphoto" Target="../media/hdphoto2.wdp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9.png"/><Relationship Id="rId1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806BA-A877-4B6F-942C-E528CF8A3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346739"/>
            <a:ext cx="7886700" cy="1325563"/>
          </a:xfrm>
        </p:spPr>
        <p:txBody>
          <a:bodyPr/>
          <a:lstStyle/>
          <a:p>
            <a:pPr algn="ctr"/>
            <a:r>
              <a:rPr lang="en-US" b="1" dirty="0"/>
              <a:t>City of Gardena </a:t>
            </a:r>
            <a:br>
              <a:rPr lang="en-US" b="1" dirty="0"/>
            </a:br>
            <a:r>
              <a:rPr lang="en-US" b="1" dirty="0"/>
              <a:t>Public Electric Vehicle Chargers</a:t>
            </a:r>
          </a:p>
        </p:txBody>
      </p:sp>
      <p:pic>
        <p:nvPicPr>
          <p:cNvPr id="5" name="Content Placeholder 4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4F9EE748-81EF-4792-B417-90AC0042D9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3327" y="5159229"/>
            <a:ext cx="1153938" cy="115393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5B48B43-A2A4-4EE6-8FA6-D071DA4FA0E5}"/>
              </a:ext>
            </a:extLst>
          </p:cNvPr>
          <p:cNvSpPr txBox="1"/>
          <p:nvPr/>
        </p:nvSpPr>
        <p:spPr>
          <a:xfrm>
            <a:off x="3973598" y="4351375"/>
            <a:ext cx="1385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May 23, 2023</a:t>
            </a:r>
          </a:p>
        </p:txBody>
      </p:sp>
    </p:spTree>
    <p:extLst>
      <p:ext uri="{BB962C8B-B14F-4D97-AF65-F5344CB8AC3E}">
        <p14:creationId xmlns:p14="http://schemas.microsoft.com/office/powerpoint/2010/main" val="42447588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E4319CC-79F3-F8DD-6699-80B6B45108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4761"/>
            <a:ext cx="9143999" cy="5651057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92A43D4-C0A0-D400-355D-A2FB226914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0979" y="109057"/>
            <a:ext cx="6902042" cy="973123"/>
          </a:xfrm>
        </p:spPr>
        <p:txBody>
          <a:bodyPr>
            <a:noAutofit/>
          </a:bodyPr>
          <a:lstStyle/>
          <a:p>
            <a:r>
              <a:rPr lang="en-US" sz="2400" b="1" dirty="0"/>
              <a:t>162</a:t>
            </a:r>
            <a:r>
              <a:rPr lang="en-US" sz="2400" b="1" baseline="30000" dirty="0"/>
              <a:t>nd</a:t>
            </a:r>
            <a:r>
              <a:rPr lang="en-US" sz="2400" b="1" dirty="0"/>
              <a:t> Street Parking Lot (City Hall)</a:t>
            </a:r>
          </a:p>
          <a:p>
            <a:r>
              <a:rPr lang="en-US" sz="2400" b="1" dirty="0"/>
              <a:t>18 EV Stalls/36 Total Parking Spaces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F759A9-0743-D151-13CD-389F8EABCAD4}"/>
              </a:ext>
            </a:extLst>
          </p:cNvPr>
          <p:cNvSpPr txBox="1"/>
          <p:nvPr/>
        </p:nvSpPr>
        <p:spPr>
          <a:xfrm>
            <a:off x="6513184" y="1701158"/>
            <a:ext cx="802016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18 EV</a:t>
            </a:r>
          </a:p>
        </p:txBody>
      </p:sp>
    </p:spTree>
    <p:extLst>
      <p:ext uri="{BB962C8B-B14F-4D97-AF65-F5344CB8AC3E}">
        <p14:creationId xmlns:p14="http://schemas.microsoft.com/office/powerpoint/2010/main" val="815909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92A43D4-C0A0-D400-355D-A2FB226914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68352"/>
            <a:ext cx="6858000" cy="1017747"/>
          </a:xfrm>
        </p:spPr>
        <p:txBody>
          <a:bodyPr>
            <a:noAutofit/>
          </a:bodyPr>
          <a:lstStyle/>
          <a:p>
            <a:r>
              <a:rPr lang="en-US" sz="2400" b="1" dirty="0"/>
              <a:t>162</a:t>
            </a:r>
            <a:r>
              <a:rPr lang="en-US" sz="2400" b="1" baseline="30000" dirty="0"/>
              <a:t>nd</a:t>
            </a:r>
            <a:r>
              <a:rPr lang="en-US" sz="2400" b="1" dirty="0"/>
              <a:t> Street Parking Lot (City Hall)</a:t>
            </a:r>
          </a:p>
          <a:p>
            <a:r>
              <a:rPr lang="en-US" sz="2400" b="1" dirty="0"/>
              <a:t>18 EV Stalls/36 Total Parking Spaces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F759A9-0743-D151-13CD-389F8EABCAD4}"/>
              </a:ext>
            </a:extLst>
          </p:cNvPr>
          <p:cNvSpPr txBox="1"/>
          <p:nvPr/>
        </p:nvSpPr>
        <p:spPr>
          <a:xfrm>
            <a:off x="6446072" y="1717936"/>
            <a:ext cx="949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18 EVs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168819-2BB2-BB25-9897-CE2B0013BF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09162"/>
            <a:ext cx="9162269" cy="46909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E4319CC-79F3-F8DD-6699-80B6B451082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3907" y="3103390"/>
            <a:ext cx="1641100" cy="110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841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92A43D4-C0A0-D400-355D-A2FB226914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0820" y="226503"/>
            <a:ext cx="7242359" cy="939566"/>
          </a:xfrm>
        </p:spPr>
        <p:txBody>
          <a:bodyPr>
            <a:noAutofit/>
          </a:bodyPr>
          <a:lstStyle/>
          <a:p>
            <a:r>
              <a:rPr lang="en-US" sz="2400" b="1" dirty="0"/>
              <a:t>Johnson Park </a:t>
            </a:r>
          </a:p>
          <a:p>
            <a:r>
              <a:rPr lang="en-US" sz="2400" b="1" dirty="0"/>
              <a:t>25 EV Stalls/122 Total Parking Spaces</a:t>
            </a:r>
          </a:p>
          <a:p>
            <a:endParaRPr lang="en-US" sz="24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3073FA-E271-D308-92DF-F3E1BD141B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33" y="1379177"/>
            <a:ext cx="9034933" cy="47057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95F6510-6D47-4AF5-B38E-5528B0567B96}"/>
              </a:ext>
            </a:extLst>
          </p:cNvPr>
          <p:cNvSpPr txBox="1"/>
          <p:nvPr/>
        </p:nvSpPr>
        <p:spPr>
          <a:xfrm>
            <a:off x="4278407" y="3732029"/>
            <a:ext cx="763376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25 EV</a:t>
            </a:r>
          </a:p>
        </p:txBody>
      </p:sp>
    </p:spTree>
    <p:extLst>
      <p:ext uri="{BB962C8B-B14F-4D97-AF65-F5344CB8AC3E}">
        <p14:creationId xmlns:p14="http://schemas.microsoft.com/office/powerpoint/2010/main" val="535462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D11BDD8-0EBE-B003-14DC-B82C0125B5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2292" y="1225130"/>
            <a:ext cx="9166292" cy="4896166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92A43D4-C0A0-D400-355D-A2FB226914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5707" y="169649"/>
            <a:ext cx="7172586" cy="778458"/>
          </a:xfrm>
        </p:spPr>
        <p:txBody>
          <a:bodyPr>
            <a:noAutofit/>
          </a:bodyPr>
          <a:lstStyle/>
          <a:p>
            <a:r>
              <a:rPr lang="en-US" sz="2400" b="1" dirty="0"/>
              <a:t>Johnson Park </a:t>
            </a:r>
          </a:p>
          <a:p>
            <a:r>
              <a:rPr lang="en-US" sz="2400" b="1" dirty="0"/>
              <a:t>25 EV Stalls/122 Total Parking Spaces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058E10-044B-C8F8-991C-56B41AD6657D}"/>
              </a:ext>
            </a:extLst>
          </p:cNvPr>
          <p:cNvSpPr txBox="1"/>
          <p:nvPr/>
        </p:nvSpPr>
        <p:spPr>
          <a:xfrm>
            <a:off x="1757362" y="3002188"/>
            <a:ext cx="519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C9B11E-85AF-A617-6929-7193057DFD59}"/>
              </a:ext>
            </a:extLst>
          </p:cNvPr>
          <p:cNvSpPr txBox="1"/>
          <p:nvPr/>
        </p:nvSpPr>
        <p:spPr>
          <a:xfrm>
            <a:off x="1684020" y="5427974"/>
            <a:ext cx="519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78866A-51EC-4E3B-15FD-7A15A4D50601}"/>
              </a:ext>
            </a:extLst>
          </p:cNvPr>
          <p:cNvSpPr txBox="1"/>
          <p:nvPr/>
        </p:nvSpPr>
        <p:spPr>
          <a:xfrm>
            <a:off x="2407660" y="2638547"/>
            <a:ext cx="519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F759A9-0743-D151-13CD-389F8EABCAD4}"/>
              </a:ext>
            </a:extLst>
          </p:cNvPr>
          <p:cNvSpPr txBox="1"/>
          <p:nvPr/>
        </p:nvSpPr>
        <p:spPr>
          <a:xfrm>
            <a:off x="6329375" y="2497714"/>
            <a:ext cx="456908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80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2E4D82-7C2B-25B2-2237-D944DF3907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517" y="1801906"/>
            <a:ext cx="4213504" cy="18846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8412AC1-8E71-BBE9-19A0-BEF644D199E2}"/>
              </a:ext>
            </a:extLst>
          </p:cNvPr>
          <p:cNvSpPr txBox="1"/>
          <p:nvPr/>
        </p:nvSpPr>
        <p:spPr>
          <a:xfrm>
            <a:off x="2672074" y="2497714"/>
            <a:ext cx="771768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25 EV</a:t>
            </a:r>
          </a:p>
        </p:txBody>
      </p:sp>
    </p:spTree>
    <p:extLst>
      <p:ext uri="{BB962C8B-B14F-4D97-AF65-F5344CB8AC3E}">
        <p14:creationId xmlns:p14="http://schemas.microsoft.com/office/powerpoint/2010/main" val="28358612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92A43D4-C0A0-D400-355D-A2FB226914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21654" y="711173"/>
            <a:ext cx="5360031" cy="902474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4800" b="1" dirty="0"/>
              <a:t>Next Steps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071D353D-CE5D-9DAE-819F-B91B82F8B2D7}"/>
              </a:ext>
            </a:extLst>
          </p:cNvPr>
          <p:cNvSpPr txBox="1">
            <a:spLocks/>
          </p:cNvSpPr>
          <p:nvPr/>
        </p:nvSpPr>
        <p:spPr>
          <a:xfrm>
            <a:off x="1013012" y="1828800"/>
            <a:ext cx="7853082" cy="49395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dirty="0"/>
              <a:t>City Council reviews Conceptual Designs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dirty="0"/>
              <a:t>City Council to review and approve contracts with SCE for charger infrastructure and easements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dirty="0"/>
              <a:t>City Council to review and approve contract with firm to provide and install chargers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dirty="0"/>
              <a:t>City Council to review and approve pricing structure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303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806BA-A877-4B6F-942C-E528CF8A3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346739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/>
              <a:t>Questions?</a:t>
            </a:r>
          </a:p>
        </p:txBody>
      </p:sp>
      <p:pic>
        <p:nvPicPr>
          <p:cNvPr id="5" name="Content Placeholder 4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4F9EE748-81EF-4792-B417-90AC0042D9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3327" y="5159229"/>
            <a:ext cx="1153938" cy="1153938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C6A1670-EC01-41A2-B4CF-8B608CA5AAF9}"/>
              </a:ext>
            </a:extLst>
          </p:cNvPr>
          <p:cNvSpPr txBox="1">
            <a:spLocks/>
          </p:cNvSpPr>
          <p:nvPr/>
        </p:nvSpPr>
        <p:spPr>
          <a:xfrm>
            <a:off x="628650" y="4410635"/>
            <a:ext cx="7886700" cy="132556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US" sz="1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651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92A43D4-C0A0-D400-355D-A2FB226914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8530" y="357224"/>
            <a:ext cx="6858000" cy="1265387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2800" b="1" dirty="0"/>
              <a:t>Southern California Edison</a:t>
            </a:r>
          </a:p>
          <a:p>
            <a:r>
              <a:rPr lang="en-US" sz="2800" b="1" dirty="0"/>
              <a:t>Charge Ready Program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071D353D-CE5D-9DAE-819F-B91B82F8B2D7}"/>
              </a:ext>
            </a:extLst>
          </p:cNvPr>
          <p:cNvSpPr txBox="1">
            <a:spLocks/>
          </p:cNvSpPr>
          <p:nvPr/>
        </p:nvSpPr>
        <p:spPr>
          <a:xfrm>
            <a:off x="1510552" y="1998258"/>
            <a:ext cx="6122895" cy="4707341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400" b="1" dirty="0"/>
              <a:t>SCE will provide all infrastructure for the EV chargers at no cost to the City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400" b="1" dirty="0"/>
              <a:t>City will purchase and install 70 Level 2 EV chargers - $1,500 per port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400" b="1" dirty="0"/>
              <a:t>Level 2 chargers charge at 25 miles per hour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400" b="1" dirty="0"/>
              <a:t>Customers will pay for EV charging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400" b="1" dirty="0"/>
              <a:t>Parking spaces will not be restricted for Electric Vehicle (EV) Charging until demand justifies restrictions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400" b="1" dirty="0"/>
              <a:t>Public needs to have charging stations available to be confident in purchasing EV’s – “Build it and they will come”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400" b="1" dirty="0"/>
              <a:t>Three locations for EV charging – Johnson Park, City Hall, and Rowley Park</a:t>
            </a:r>
          </a:p>
          <a:p>
            <a:pPr algn="l"/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1604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92A43D4-C0A0-D400-355D-A2FB226914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8020" y="0"/>
            <a:ext cx="4527957" cy="494952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2400" b="1" dirty="0"/>
              <a:t>Charger Types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87302E-B3AA-4553-995B-70365BBC3A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277" y="1127000"/>
            <a:ext cx="9141469" cy="573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657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CAFB4F7D-BF20-4332-8F8D-44480083AF6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191" y="858441"/>
          <a:ext cx="1191" cy="1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404" imgH="404" progId="TCLayout.ActiveDocument.1">
                  <p:embed/>
                </p:oleObj>
              </mc:Choice>
              <mc:Fallback>
                <p:oleObj name="think-cell Slide" r:id="rId5" imgW="404" imgH="404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CAFB4F7D-BF20-4332-8F8D-44480083AF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1" y="858441"/>
                        <a:ext cx="1191" cy="1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:a16="http://schemas.microsoft.com/office/drawing/2014/main" id="{0202CB3C-6203-4373-8076-1E197A8B202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857250"/>
            <a:ext cx="119063" cy="119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>
              <a:defRPr/>
            </a:pPr>
            <a:endParaRPr lang="en-US" sz="2100" dirty="0">
              <a:solidFill>
                <a:prstClr val="white"/>
              </a:solidFill>
              <a:latin typeface="Segoe UI Light" panose="020B0502040204020203" pitchFamily="34" charset="0"/>
              <a:ea typeface="+mj-ea"/>
              <a:cs typeface="Segoe UI Semibold" panose="020B0702040204020203" pitchFamily="34" charset="0"/>
              <a:sym typeface="Segoe UI Light" panose="020B0502040204020203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FFB918E-6B85-4ACE-9770-53862E31896C}"/>
              </a:ext>
            </a:extLst>
          </p:cNvPr>
          <p:cNvSpPr/>
          <p:nvPr/>
        </p:nvSpPr>
        <p:spPr>
          <a:xfrm>
            <a:off x="1681545" y="1760684"/>
            <a:ext cx="1940128" cy="4268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1050" dirty="0">
                <a:solidFill>
                  <a:prstClr val="white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    CHARGING INFRASTRUCTURE &amp; REBATE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637E238-365F-4023-93C4-7DB68F104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84811"/>
            <a:ext cx="7886700" cy="1325563"/>
          </a:xfrm>
        </p:spPr>
        <p:txBody>
          <a:bodyPr>
            <a:normAutofit/>
          </a:bodyPr>
          <a:lstStyle/>
          <a:p>
            <a:r>
              <a:rPr lang="en-US" sz="2400" b="1" dirty="0"/>
              <a:t>Charge Ready Program Offerings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11651F-B373-4653-BB72-F736ABFAE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5E94BA17-8AE8-4651-9FD9-8589E5D42325}" type="slidenum">
              <a:rPr lang="en-US" sz="900" b="1">
                <a:solidFill>
                  <a:prstClr val="white">
                    <a:lumMod val="50000"/>
                  </a:prstClr>
                </a:solidFill>
                <a:latin typeface="Open Sans"/>
              </a:rPr>
              <a:pPr defTabSz="685800">
                <a:defRPr/>
              </a:pPr>
              <a:t>4</a:t>
            </a:fld>
            <a:endParaRPr lang="en-US" sz="900" b="1" dirty="0">
              <a:solidFill>
                <a:prstClr val="white">
                  <a:lumMod val="50000"/>
                </a:prstClr>
              </a:solidFill>
              <a:latin typeface="Open San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970AB0-390F-49F3-9CC1-7E9F0C3E0297}"/>
              </a:ext>
            </a:extLst>
          </p:cNvPr>
          <p:cNvSpPr/>
          <p:nvPr/>
        </p:nvSpPr>
        <p:spPr>
          <a:xfrm>
            <a:off x="1108319" y="5494754"/>
            <a:ext cx="2513355" cy="49338"/>
          </a:xfrm>
          <a:prstGeom prst="rect">
            <a:avLst/>
          </a:prstGeom>
          <a:solidFill>
            <a:srgbClr val="0062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Segoe U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A389243-F782-427B-93B2-DA1AA69233CD}"/>
              </a:ext>
            </a:extLst>
          </p:cNvPr>
          <p:cNvSpPr/>
          <p:nvPr/>
        </p:nvSpPr>
        <p:spPr>
          <a:xfrm>
            <a:off x="3674230" y="5494751"/>
            <a:ext cx="2494721" cy="493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Segoe UI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6E60845-D71D-4C03-A7D8-1DCB2B00D346}"/>
              </a:ext>
            </a:extLst>
          </p:cNvPr>
          <p:cNvSpPr/>
          <p:nvPr/>
        </p:nvSpPr>
        <p:spPr>
          <a:xfrm>
            <a:off x="6217419" y="5494751"/>
            <a:ext cx="2513355" cy="4933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Segoe UI"/>
            </a:endParaRPr>
          </a:p>
        </p:txBody>
      </p:sp>
      <p:sp>
        <p:nvSpPr>
          <p:cNvPr id="21" name="Arrow: Pentagon 20">
            <a:extLst>
              <a:ext uri="{FF2B5EF4-FFF2-40B4-BE49-F238E27FC236}">
                <a16:creationId xmlns:a16="http://schemas.microsoft.com/office/drawing/2014/main" id="{F7F8EE06-050D-4CA0-9CC9-FB3BA7EA42A7}"/>
              </a:ext>
            </a:extLst>
          </p:cNvPr>
          <p:cNvSpPr/>
          <p:nvPr/>
        </p:nvSpPr>
        <p:spPr>
          <a:xfrm>
            <a:off x="1088584" y="1736388"/>
            <a:ext cx="664398" cy="473200"/>
          </a:xfrm>
          <a:prstGeom prst="homePlate">
            <a:avLst>
              <a:gd name="adj" fmla="val 24308"/>
            </a:avLst>
          </a:prstGeom>
          <a:solidFill>
            <a:schemeClr val="accent1"/>
          </a:solidFill>
          <a:ln w="57150"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1350" dirty="0">
                <a:solidFill>
                  <a:prstClr val="white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1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DC2CE61-683B-4DD8-8770-8728D71B7026}"/>
              </a:ext>
            </a:extLst>
          </p:cNvPr>
          <p:cNvSpPr/>
          <p:nvPr/>
        </p:nvSpPr>
        <p:spPr>
          <a:xfrm>
            <a:off x="4191239" y="1760684"/>
            <a:ext cx="1977711" cy="4268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1050" dirty="0">
                <a:solidFill>
                  <a:prstClr val="white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TURNKEY INSTALLATION</a:t>
            </a:r>
          </a:p>
        </p:txBody>
      </p:sp>
      <p:sp>
        <p:nvSpPr>
          <p:cNvPr id="24" name="Arrow: Pentagon 23">
            <a:extLst>
              <a:ext uri="{FF2B5EF4-FFF2-40B4-BE49-F238E27FC236}">
                <a16:creationId xmlns:a16="http://schemas.microsoft.com/office/drawing/2014/main" id="{3CBF252E-B091-4A78-9DFF-89BD443DB6DE}"/>
              </a:ext>
            </a:extLst>
          </p:cNvPr>
          <p:cNvSpPr/>
          <p:nvPr/>
        </p:nvSpPr>
        <p:spPr>
          <a:xfrm>
            <a:off x="3639200" y="1736388"/>
            <a:ext cx="664398" cy="473200"/>
          </a:xfrm>
          <a:prstGeom prst="homePlate">
            <a:avLst>
              <a:gd name="adj" fmla="val 24308"/>
            </a:avLst>
          </a:prstGeom>
          <a:solidFill>
            <a:schemeClr val="accent2"/>
          </a:solidFill>
          <a:ln w="57150"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1350" dirty="0">
                <a:solidFill>
                  <a:prstClr val="white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2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1CBC600-8671-4CAF-8E15-D7D6358939BD}"/>
              </a:ext>
            </a:extLst>
          </p:cNvPr>
          <p:cNvSpPr/>
          <p:nvPr/>
        </p:nvSpPr>
        <p:spPr>
          <a:xfrm>
            <a:off x="6602643" y="1760684"/>
            <a:ext cx="2128131" cy="42683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1050" dirty="0">
                <a:solidFill>
                  <a:prstClr val="white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       NEW CONSTRUCTION REBATE</a:t>
            </a:r>
          </a:p>
        </p:txBody>
      </p:sp>
      <p:sp>
        <p:nvSpPr>
          <p:cNvPr id="26" name="Arrow: Pentagon 25">
            <a:extLst>
              <a:ext uri="{FF2B5EF4-FFF2-40B4-BE49-F238E27FC236}">
                <a16:creationId xmlns:a16="http://schemas.microsoft.com/office/drawing/2014/main" id="{84B76E9A-AE4D-4167-853E-70D18216465E}"/>
              </a:ext>
            </a:extLst>
          </p:cNvPr>
          <p:cNvSpPr/>
          <p:nvPr/>
        </p:nvSpPr>
        <p:spPr>
          <a:xfrm>
            <a:off x="6197684" y="1736388"/>
            <a:ext cx="664398" cy="473200"/>
          </a:xfrm>
          <a:prstGeom prst="homePlate">
            <a:avLst>
              <a:gd name="adj" fmla="val 24308"/>
            </a:avLst>
          </a:prstGeom>
          <a:solidFill>
            <a:schemeClr val="accent5"/>
          </a:solidFill>
          <a:ln w="57150"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1350" dirty="0">
                <a:solidFill>
                  <a:prstClr val="white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3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B9E2682-684E-4E12-989A-04E261B6A9F1}"/>
              </a:ext>
            </a:extLst>
          </p:cNvPr>
          <p:cNvSpPr/>
          <p:nvPr/>
        </p:nvSpPr>
        <p:spPr>
          <a:xfrm>
            <a:off x="981155" y="2193473"/>
            <a:ext cx="2653030" cy="95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Segoe UI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DE0C4BD-AC50-4BE5-BF01-7804A8390F4C}"/>
              </a:ext>
            </a:extLst>
          </p:cNvPr>
          <p:cNvSpPr/>
          <p:nvPr/>
        </p:nvSpPr>
        <p:spPr>
          <a:xfrm>
            <a:off x="3550237" y="2191840"/>
            <a:ext cx="2647085" cy="95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Segoe UI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5B114F4-45A1-4CFD-BA95-8A6474516332}"/>
              </a:ext>
            </a:extLst>
          </p:cNvPr>
          <p:cNvSpPr/>
          <p:nvPr/>
        </p:nvSpPr>
        <p:spPr>
          <a:xfrm>
            <a:off x="6221443" y="2192328"/>
            <a:ext cx="2509332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Segoe UI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820A332-04E0-41B3-8123-595906B99070}"/>
              </a:ext>
            </a:extLst>
          </p:cNvPr>
          <p:cNvSpPr/>
          <p:nvPr/>
        </p:nvSpPr>
        <p:spPr>
          <a:xfrm>
            <a:off x="122830" y="2340190"/>
            <a:ext cx="844397" cy="38384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1050" b="1" dirty="0">
                <a:solidFill>
                  <a:prstClr val="black">
                    <a:lumMod val="50000"/>
                  </a:prstClr>
                </a:solidFill>
                <a:latin typeface="Segoe UI"/>
              </a:rPr>
              <a:t>Objective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E27554D-3D2D-4BFC-82B4-6BD0F7B2EDD0}"/>
              </a:ext>
            </a:extLst>
          </p:cNvPr>
          <p:cNvSpPr/>
          <p:nvPr/>
        </p:nvSpPr>
        <p:spPr>
          <a:xfrm>
            <a:off x="122830" y="2902531"/>
            <a:ext cx="844397" cy="38384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1050" b="1" dirty="0">
                <a:solidFill>
                  <a:prstClr val="black">
                    <a:lumMod val="50000"/>
                  </a:prstClr>
                </a:solidFill>
                <a:latin typeface="Segoe UI"/>
              </a:rPr>
              <a:t>Target Customers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89D98A8-4CC6-4169-A300-35432DA8BF80}"/>
              </a:ext>
            </a:extLst>
          </p:cNvPr>
          <p:cNvSpPr/>
          <p:nvPr/>
        </p:nvSpPr>
        <p:spPr>
          <a:xfrm>
            <a:off x="1108319" y="2230600"/>
            <a:ext cx="2513355" cy="60302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1050" dirty="0">
                <a:solidFill>
                  <a:srgbClr val="404040"/>
                </a:solidFill>
                <a:latin typeface="Segoe UI"/>
              </a:rPr>
              <a:t>Provide </a:t>
            </a:r>
            <a:r>
              <a:rPr lang="en-US" sz="1050" b="1" dirty="0">
                <a:solidFill>
                  <a:srgbClr val="404040"/>
                </a:solidFill>
                <a:latin typeface="Segoe UI"/>
              </a:rPr>
              <a:t>make-ready infrastructure </a:t>
            </a:r>
            <a:r>
              <a:rPr lang="en-US" sz="1050" dirty="0">
                <a:solidFill>
                  <a:srgbClr val="404040"/>
                </a:solidFill>
                <a:latin typeface="Segoe UI"/>
              </a:rPr>
              <a:t>for EV charging to non-residential and multifamily sites</a:t>
            </a:r>
            <a:endParaRPr lang="en-US" sz="1050" dirty="0">
              <a:solidFill>
                <a:prstClr val="black">
                  <a:lumMod val="50000"/>
                </a:prstClr>
              </a:solidFill>
              <a:latin typeface="Segoe UI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DA99837-25D1-47AF-AF58-9284272E5F49}"/>
              </a:ext>
            </a:extLst>
          </p:cNvPr>
          <p:cNvSpPr/>
          <p:nvPr/>
        </p:nvSpPr>
        <p:spPr>
          <a:xfrm>
            <a:off x="3674230" y="2230599"/>
            <a:ext cx="2494721" cy="60302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1050" dirty="0">
                <a:solidFill>
                  <a:srgbClr val="404040"/>
                </a:solidFill>
                <a:latin typeface="Segoe UI"/>
              </a:rPr>
              <a:t>Provide </a:t>
            </a:r>
            <a:r>
              <a:rPr lang="en-US" sz="1050" b="1" dirty="0">
                <a:solidFill>
                  <a:srgbClr val="404040"/>
                </a:solidFill>
                <a:latin typeface="Segoe UI"/>
              </a:rPr>
              <a:t>full turnkey solution </a:t>
            </a:r>
            <a:r>
              <a:rPr lang="en-US" sz="1050" dirty="0">
                <a:solidFill>
                  <a:srgbClr val="404040"/>
                </a:solidFill>
                <a:latin typeface="Segoe UI"/>
              </a:rPr>
              <a:t>to multifamily properties in DACs 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822B1C6-8228-4324-8525-AC0A145D033C}"/>
              </a:ext>
            </a:extLst>
          </p:cNvPr>
          <p:cNvSpPr/>
          <p:nvPr/>
        </p:nvSpPr>
        <p:spPr>
          <a:xfrm>
            <a:off x="6217420" y="2230599"/>
            <a:ext cx="2513355" cy="60302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1050" dirty="0">
                <a:solidFill>
                  <a:srgbClr val="404040"/>
                </a:solidFill>
                <a:latin typeface="Segoe UI"/>
              </a:rPr>
              <a:t>Incentivize multifamily developers to install charging stations at </a:t>
            </a:r>
            <a:r>
              <a:rPr lang="en-US" sz="1050" b="1" dirty="0">
                <a:solidFill>
                  <a:srgbClr val="404040"/>
                </a:solidFill>
                <a:latin typeface="Segoe UI"/>
              </a:rPr>
              <a:t>new construction projects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273E5DA-0856-47BA-952B-6CCEC8A20786}"/>
              </a:ext>
            </a:extLst>
          </p:cNvPr>
          <p:cNvSpPr/>
          <p:nvPr/>
        </p:nvSpPr>
        <p:spPr>
          <a:xfrm>
            <a:off x="1108319" y="2870265"/>
            <a:ext cx="2513355" cy="44271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1050" dirty="0">
                <a:solidFill>
                  <a:srgbClr val="404040"/>
                </a:solidFill>
                <a:latin typeface="Segoe UI"/>
              </a:rPr>
              <a:t>Existing </a:t>
            </a:r>
            <a:r>
              <a:rPr lang="en-US" sz="1050" b="1" dirty="0">
                <a:solidFill>
                  <a:srgbClr val="404040"/>
                </a:solidFill>
                <a:latin typeface="Segoe UI"/>
              </a:rPr>
              <a:t>non-residential and</a:t>
            </a:r>
            <a:br>
              <a:rPr lang="en-US" sz="1050" b="1" dirty="0">
                <a:solidFill>
                  <a:srgbClr val="404040"/>
                </a:solidFill>
                <a:latin typeface="Segoe UI"/>
              </a:rPr>
            </a:br>
            <a:r>
              <a:rPr lang="en-US" sz="1050" b="1" dirty="0">
                <a:solidFill>
                  <a:srgbClr val="404040"/>
                </a:solidFill>
                <a:latin typeface="Segoe UI"/>
              </a:rPr>
              <a:t>multifamily</a:t>
            </a:r>
            <a:r>
              <a:rPr lang="en-US" sz="1050" dirty="0">
                <a:solidFill>
                  <a:srgbClr val="404040"/>
                </a:solidFill>
                <a:latin typeface="Segoe UI"/>
              </a:rPr>
              <a:t> properties</a:t>
            </a:r>
            <a:endParaRPr lang="en-US" sz="1050" dirty="0">
              <a:solidFill>
                <a:prstClr val="black">
                  <a:lumMod val="50000"/>
                </a:prstClr>
              </a:solidFill>
              <a:latin typeface="Segoe UI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6F0EBFD-942A-43E9-AB98-32DE3CDB13B7}"/>
              </a:ext>
            </a:extLst>
          </p:cNvPr>
          <p:cNvSpPr/>
          <p:nvPr/>
        </p:nvSpPr>
        <p:spPr>
          <a:xfrm>
            <a:off x="3674287" y="2870264"/>
            <a:ext cx="2494664" cy="44271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7153" algn="ctr" defTabSz="685800">
              <a:spcAft>
                <a:spcPts val="900"/>
              </a:spcAft>
              <a:defRPr/>
            </a:pPr>
            <a:r>
              <a:rPr lang="en-US" sz="1050" b="1" dirty="0">
                <a:solidFill>
                  <a:srgbClr val="404040"/>
                </a:solidFill>
                <a:latin typeface="Segoe UI"/>
              </a:rPr>
              <a:t>Multifamily properties</a:t>
            </a:r>
            <a:br>
              <a:rPr lang="en-US" sz="1050" b="1" dirty="0">
                <a:solidFill>
                  <a:srgbClr val="404040"/>
                </a:solidFill>
                <a:latin typeface="Segoe UI"/>
              </a:rPr>
            </a:br>
            <a:r>
              <a:rPr lang="en-US" sz="1050" b="1" dirty="0">
                <a:solidFill>
                  <a:srgbClr val="404040"/>
                </a:solidFill>
                <a:latin typeface="Segoe UI"/>
              </a:rPr>
              <a:t>located in DACs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D581F21-3F5D-417B-AC8F-24DD6E2F896B}"/>
              </a:ext>
            </a:extLst>
          </p:cNvPr>
          <p:cNvSpPr/>
          <p:nvPr/>
        </p:nvSpPr>
        <p:spPr>
          <a:xfrm>
            <a:off x="6217420" y="2867636"/>
            <a:ext cx="2513355" cy="44271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7153" algn="ctr" defTabSz="685800">
              <a:spcAft>
                <a:spcPts val="900"/>
              </a:spcAft>
              <a:defRPr/>
            </a:pPr>
            <a:r>
              <a:rPr lang="en-US" sz="1050" b="1" dirty="0">
                <a:solidFill>
                  <a:srgbClr val="404040"/>
                </a:solidFill>
                <a:latin typeface="Segoe UI"/>
              </a:rPr>
              <a:t>New construction</a:t>
            </a:r>
            <a:br>
              <a:rPr lang="en-US" sz="1050" b="1" dirty="0">
                <a:solidFill>
                  <a:srgbClr val="404040"/>
                </a:solidFill>
                <a:latin typeface="Segoe UI"/>
              </a:rPr>
            </a:br>
            <a:r>
              <a:rPr lang="en-US" sz="1050" b="1" dirty="0">
                <a:solidFill>
                  <a:srgbClr val="404040"/>
                </a:solidFill>
                <a:latin typeface="Segoe UI"/>
              </a:rPr>
              <a:t>multifamily properties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2D16E18-A7C1-4501-A0FE-8716C9464F25}"/>
              </a:ext>
            </a:extLst>
          </p:cNvPr>
          <p:cNvSpPr/>
          <p:nvPr/>
        </p:nvSpPr>
        <p:spPr>
          <a:xfrm>
            <a:off x="122830" y="3716430"/>
            <a:ext cx="844397" cy="38384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1050" b="1" dirty="0">
                <a:solidFill>
                  <a:prstClr val="black">
                    <a:lumMod val="50000"/>
                  </a:prstClr>
                </a:solidFill>
                <a:latin typeface="Segoe UI"/>
              </a:rPr>
              <a:t>Offering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DE4860A-DF48-42E9-9BDC-528E9F42612E}"/>
              </a:ext>
            </a:extLst>
          </p:cNvPr>
          <p:cNvSpPr/>
          <p:nvPr/>
        </p:nvSpPr>
        <p:spPr>
          <a:xfrm>
            <a:off x="1108319" y="3351144"/>
            <a:ext cx="2513355" cy="112428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7153" algn="ctr" defTabSz="685800">
              <a:defRPr/>
            </a:pPr>
            <a:r>
              <a:rPr lang="en-US" sz="1050" dirty="0">
                <a:solidFill>
                  <a:srgbClr val="404040"/>
                </a:solidFill>
                <a:latin typeface="Segoe UI"/>
              </a:rPr>
              <a:t>Covers </a:t>
            </a:r>
            <a:r>
              <a:rPr lang="en-US" sz="1050" b="1" dirty="0">
                <a:solidFill>
                  <a:srgbClr val="404040"/>
                </a:solidFill>
                <a:latin typeface="Segoe UI"/>
              </a:rPr>
              <a:t>make-ready infrastructure </a:t>
            </a:r>
            <a:r>
              <a:rPr lang="en-US" sz="1050" dirty="0">
                <a:solidFill>
                  <a:srgbClr val="404040"/>
                </a:solidFill>
                <a:latin typeface="Segoe UI"/>
              </a:rPr>
              <a:t>up to EVSE stub-out</a:t>
            </a:r>
          </a:p>
          <a:p>
            <a:pPr marL="77153" algn="ctr" defTabSz="685800">
              <a:spcBef>
                <a:spcPts val="450"/>
              </a:spcBef>
              <a:spcAft>
                <a:spcPts val="450"/>
              </a:spcAft>
              <a:defRPr/>
            </a:pPr>
            <a:r>
              <a:rPr lang="en-US" sz="825" dirty="0">
                <a:solidFill>
                  <a:srgbClr val="404040"/>
                </a:solidFill>
                <a:latin typeface="Segoe UI"/>
              </a:rPr>
              <a:t>- AND - </a:t>
            </a:r>
          </a:p>
          <a:p>
            <a:pPr marL="77153" algn="ctr" defTabSz="685800">
              <a:defRPr/>
            </a:pPr>
            <a:r>
              <a:rPr lang="en-US" sz="1050" b="1" dirty="0">
                <a:solidFill>
                  <a:srgbClr val="404040"/>
                </a:solidFill>
                <a:latin typeface="Segoe UI"/>
              </a:rPr>
              <a:t>EVSE rebate</a:t>
            </a:r>
            <a:r>
              <a:rPr lang="en-US" sz="1050" dirty="0">
                <a:solidFill>
                  <a:srgbClr val="404040"/>
                </a:solidFill>
                <a:latin typeface="Segoe UI"/>
              </a:rPr>
              <a:t> to help offset equipment and installation costs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32CB1D3-3EB0-4A44-A76D-981207AFC5F0}"/>
              </a:ext>
            </a:extLst>
          </p:cNvPr>
          <p:cNvSpPr/>
          <p:nvPr/>
        </p:nvSpPr>
        <p:spPr>
          <a:xfrm>
            <a:off x="3674230" y="3346209"/>
            <a:ext cx="2494721" cy="112428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77153" algn="ctr" defTabSz="685800">
              <a:defRPr/>
            </a:pPr>
            <a:r>
              <a:rPr lang="en-US" sz="1013" dirty="0">
                <a:solidFill>
                  <a:srgbClr val="404040"/>
                </a:solidFill>
                <a:latin typeface="Segoe UI"/>
              </a:rPr>
              <a:t>Covers </a:t>
            </a:r>
            <a:r>
              <a:rPr lang="en-US" sz="1013" b="1" dirty="0">
                <a:solidFill>
                  <a:srgbClr val="404040"/>
                </a:solidFill>
                <a:latin typeface="Segoe UI"/>
              </a:rPr>
              <a:t>make-ready infrastructure and EVSE </a:t>
            </a:r>
            <a:r>
              <a:rPr lang="en-US" sz="1013" dirty="0">
                <a:solidFill>
                  <a:srgbClr val="404040"/>
                </a:solidFill>
                <a:latin typeface="Segoe UI"/>
              </a:rPr>
              <a:t>–</a:t>
            </a:r>
            <a:r>
              <a:rPr lang="en-US" sz="1013" b="1" dirty="0">
                <a:solidFill>
                  <a:srgbClr val="404040"/>
                </a:solidFill>
                <a:latin typeface="Segoe UI"/>
              </a:rPr>
              <a:t> </a:t>
            </a:r>
            <a:r>
              <a:rPr lang="en-US" sz="1013" dirty="0">
                <a:solidFill>
                  <a:srgbClr val="404040"/>
                </a:solidFill>
                <a:latin typeface="Segoe UI"/>
              </a:rPr>
              <a:t>owned and operated by SCE</a:t>
            </a:r>
          </a:p>
          <a:p>
            <a:pPr marL="77153" algn="ctr" defTabSz="685800">
              <a:spcBef>
                <a:spcPts val="450"/>
              </a:spcBef>
              <a:spcAft>
                <a:spcPts val="450"/>
              </a:spcAft>
              <a:defRPr/>
            </a:pPr>
            <a:r>
              <a:rPr lang="en-US" sz="825" dirty="0">
                <a:solidFill>
                  <a:srgbClr val="404040"/>
                </a:solidFill>
                <a:latin typeface="Segoe UI"/>
              </a:rPr>
              <a:t>- OR -</a:t>
            </a:r>
          </a:p>
          <a:p>
            <a:pPr marL="77153" algn="ctr" defTabSz="685800">
              <a:defRPr/>
            </a:pPr>
            <a:r>
              <a:rPr lang="en-US" sz="1013" dirty="0">
                <a:solidFill>
                  <a:srgbClr val="404040"/>
                </a:solidFill>
                <a:latin typeface="Segoe UI"/>
              </a:rPr>
              <a:t>Customers can choose to own EVSE and receive a </a:t>
            </a:r>
            <a:r>
              <a:rPr lang="en-US" sz="1013" b="1" dirty="0">
                <a:solidFill>
                  <a:srgbClr val="404040"/>
                </a:solidFill>
                <a:latin typeface="Segoe UI"/>
              </a:rPr>
              <a:t>rebate on EVSE, maintenance, and networking</a:t>
            </a:r>
            <a:endParaRPr lang="en-US" sz="1013" b="1" dirty="0">
              <a:solidFill>
                <a:srgbClr val="404040"/>
              </a:solidFill>
              <a:latin typeface="Segoe UI"/>
              <a:cs typeface="Segoe UI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1743DF2-3A66-45B7-B11D-7F75A21470BC}"/>
              </a:ext>
            </a:extLst>
          </p:cNvPr>
          <p:cNvSpPr/>
          <p:nvPr/>
        </p:nvSpPr>
        <p:spPr>
          <a:xfrm>
            <a:off x="6217420" y="3346209"/>
            <a:ext cx="2513355" cy="112428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7153" algn="ctr" defTabSz="685800">
              <a:spcAft>
                <a:spcPts val="900"/>
              </a:spcAft>
              <a:defRPr/>
            </a:pPr>
            <a:r>
              <a:rPr lang="en-US" sz="1050" b="1" dirty="0">
                <a:solidFill>
                  <a:srgbClr val="404040"/>
                </a:solidFill>
                <a:latin typeface="Segoe UI"/>
              </a:rPr>
              <a:t>$3,500 per port </a:t>
            </a:r>
            <a:r>
              <a:rPr lang="en-US" sz="1050" dirty="0">
                <a:solidFill>
                  <a:srgbClr val="404040"/>
                </a:solidFill>
                <a:latin typeface="Segoe UI"/>
              </a:rPr>
              <a:t>to help </a:t>
            </a:r>
            <a:br>
              <a:rPr lang="en-US" sz="1050" dirty="0">
                <a:solidFill>
                  <a:srgbClr val="404040"/>
                </a:solidFill>
                <a:latin typeface="Segoe UI"/>
              </a:rPr>
            </a:br>
            <a:r>
              <a:rPr lang="en-US" sz="1050" dirty="0">
                <a:solidFill>
                  <a:srgbClr val="404040"/>
                </a:solidFill>
                <a:latin typeface="Segoe UI"/>
              </a:rPr>
              <a:t>offset charging station and infrastructure costs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8EF7AB8-194C-4A64-B4F6-6BBA32E98978}"/>
              </a:ext>
            </a:extLst>
          </p:cNvPr>
          <p:cNvSpPr/>
          <p:nvPr/>
        </p:nvSpPr>
        <p:spPr>
          <a:xfrm>
            <a:off x="122830" y="4789068"/>
            <a:ext cx="844397" cy="38384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1050" b="1" dirty="0">
                <a:solidFill>
                  <a:prstClr val="black">
                    <a:lumMod val="50000"/>
                  </a:prstClr>
                </a:solidFill>
                <a:latin typeface="Segoe UI"/>
              </a:rPr>
              <a:t>Program Targets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B7B91CF-196A-4D8E-A567-7ED708D9EF18}"/>
              </a:ext>
            </a:extLst>
          </p:cNvPr>
          <p:cNvSpPr/>
          <p:nvPr/>
        </p:nvSpPr>
        <p:spPr>
          <a:xfrm>
            <a:off x="1108319" y="4503728"/>
            <a:ext cx="2513355" cy="95452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1465" indent="-214313" defTabSz="685800">
              <a:buFont typeface="Wingdings" panose="05000000000000000000" pitchFamily="2" charset="2"/>
              <a:buChar char="§"/>
              <a:defRPr/>
            </a:pPr>
            <a:r>
              <a:rPr lang="en-US" sz="1050" dirty="0">
                <a:solidFill>
                  <a:srgbClr val="404040"/>
                </a:solidFill>
                <a:latin typeface="Segoe UI"/>
              </a:rPr>
              <a:t>~19,500 Level 1 or 2 ports and ~200 DCFC ports (2 port min. public accessibility required)</a:t>
            </a:r>
          </a:p>
          <a:p>
            <a:pPr marL="291465" indent="-214313" defTabSz="685800">
              <a:buFont typeface="Wingdings" panose="05000000000000000000" pitchFamily="2" charset="2"/>
              <a:buChar char="§"/>
              <a:defRPr/>
            </a:pPr>
            <a:r>
              <a:rPr lang="en-US" sz="1050" dirty="0">
                <a:solidFill>
                  <a:srgbClr val="404040"/>
                </a:solidFill>
                <a:latin typeface="Segoe UI"/>
              </a:rPr>
              <a:t>50% ports in DAC</a:t>
            </a:r>
          </a:p>
          <a:p>
            <a:pPr marL="291465" indent="-214313" defTabSz="685800">
              <a:buFont typeface="Wingdings" panose="05000000000000000000" pitchFamily="2" charset="2"/>
              <a:buChar char="§"/>
              <a:defRPr/>
            </a:pPr>
            <a:r>
              <a:rPr lang="en-US" sz="1050" dirty="0">
                <a:solidFill>
                  <a:srgbClr val="404040"/>
                </a:solidFill>
                <a:latin typeface="Segoe UI"/>
              </a:rPr>
              <a:t>30% ports at multifamily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83766F4-9494-4AA1-A8D2-4F50DA00C24D}"/>
              </a:ext>
            </a:extLst>
          </p:cNvPr>
          <p:cNvSpPr/>
          <p:nvPr/>
        </p:nvSpPr>
        <p:spPr>
          <a:xfrm>
            <a:off x="3674230" y="4503727"/>
            <a:ext cx="2494721" cy="95452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7153" algn="ctr" defTabSz="685800">
              <a:defRPr/>
            </a:pPr>
            <a:r>
              <a:rPr lang="en-US" sz="1050" dirty="0">
                <a:solidFill>
                  <a:srgbClr val="404040"/>
                </a:solidFill>
                <a:latin typeface="Segoe UI"/>
              </a:rPr>
              <a:t>Up to 2,500 Level 1 or 2 ports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46C401B-3246-406D-8015-704497F9C8BB}"/>
              </a:ext>
            </a:extLst>
          </p:cNvPr>
          <p:cNvSpPr/>
          <p:nvPr/>
        </p:nvSpPr>
        <p:spPr>
          <a:xfrm>
            <a:off x="6217420" y="4503727"/>
            <a:ext cx="2513355" cy="95452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1465" indent="-214313" defTabSz="685800">
              <a:buFont typeface="Wingdings" panose="05000000000000000000" pitchFamily="2" charset="2"/>
              <a:buChar char="§"/>
              <a:defRPr/>
            </a:pPr>
            <a:r>
              <a:rPr lang="en-US" sz="1050" dirty="0">
                <a:solidFill>
                  <a:srgbClr val="404040"/>
                </a:solidFill>
                <a:latin typeface="Segoe UI"/>
              </a:rPr>
              <a:t>Up to ~15,000 Level 1 or 2 ports</a:t>
            </a:r>
          </a:p>
          <a:p>
            <a:pPr marL="291465" indent="-214313" defTabSz="685800">
              <a:buFont typeface="Wingdings" panose="05000000000000000000" pitchFamily="2" charset="2"/>
              <a:buChar char="§"/>
              <a:defRPr/>
            </a:pPr>
            <a:r>
              <a:rPr lang="en-US" sz="1050" dirty="0">
                <a:solidFill>
                  <a:srgbClr val="404040"/>
                </a:solidFill>
                <a:latin typeface="Segoe UI"/>
              </a:rPr>
              <a:t>50% ports in DAC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968AEE8-62F8-468F-84D0-3D42137D7671}"/>
              </a:ext>
            </a:extLst>
          </p:cNvPr>
          <p:cNvSpPr txBox="1"/>
          <p:nvPr/>
        </p:nvSpPr>
        <p:spPr>
          <a:xfrm>
            <a:off x="3889762" y="1329630"/>
            <a:ext cx="1364476" cy="253916"/>
          </a:xfrm>
          <a:prstGeom prst="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050" b="1" kern="0" dirty="0">
                <a:solidFill>
                  <a:prstClr val="white"/>
                </a:solidFill>
                <a:latin typeface="Segoe UI"/>
              </a:rPr>
              <a:t>Program Overview</a:t>
            </a:r>
          </a:p>
        </p:txBody>
      </p:sp>
    </p:spTree>
    <p:extLst>
      <p:ext uri="{BB962C8B-B14F-4D97-AF65-F5344CB8AC3E}">
        <p14:creationId xmlns:p14="http://schemas.microsoft.com/office/powerpoint/2010/main" val="3053595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Object 38" hidden="1">
            <a:extLst>
              <a:ext uri="{FF2B5EF4-FFF2-40B4-BE49-F238E27FC236}">
                <a16:creationId xmlns:a16="http://schemas.microsoft.com/office/drawing/2014/main" id="{C882924B-2CE3-4B8F-B22A-2925D69FB78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191" y="858441"/>
          <a:ext cx="1191" cy="1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404" imgH="404" progId="TCLayout.ActiveDocument.1">
                  <p:embed/>
                </p:oleObj>
              </mc:Choice>
              <mc:Fallback>
                <p:oleObj name="think-cell Slide" r:id="rId5" imgW="404" imgH="404" progId="TCLayout.ActiveDocument.1">
                  <p:embed/>
                  <p:pic>
                    <p:nvPicPr>
                      <p:cNvPr id="39" name="Object 38" hidden="1">
                        <a:extLst>
                          <a:ext uri="{FF2B5EF4-FFF2-40B4-BE49-F238E27FC236}">
                            <a16:creationId xmlns:a16="http://schemas.microsoft.com/office/drawing/2014/main" id="{C882924B-2CE3-4B8F-B22A-2925D69FB7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1" y="858441"/>
                        <a:ext cx="1191" cy="1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ectangle 39" hidden="1">
            <a:extLst>
              <a:ext uri="{FF2B5EF4-FFF2-40B4-BE49-F238E27FC236}">
                <a16:creationId xmlns:a16="http://schemas.microsoft.com/office/drawing/2014/main" id="{EC97EDB8-80FA-4501-AA5D-A65C6251FD2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857250"/>
            <a:ext cx="119063" cy="119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en-US" sz="2100" dirty="0">
              <a:latin typeface="Segoe UI Light" panose="020B0502040204020203" pitchFamily="34" charset="0"/>
              <a:ea typeface="+mj-ea"/>
              <a:cs typeface="Segoe UI Light" panose="020B0502040204020203" pitchFamily="34" charset="0"/>
              <a:sym typeface="Segoe UI Light" panose="020B05020402040202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940F24E-2A5E-44D7-B1F9-51ED59561E48}"/>
              </a:ext>
            </a:extLst>
          </p:cNvPr>
          <p:cNvCxnSpPr>
            <a:cxnSpLocks/>
          </p:cNvCxnSpPr>
          <p:nvPr/>
        </p:nvCxnSpPr>
        <p:spPr>
          <a:xfrm>
            <a:off x="3279612" y="1436929"/>
            <a:ext cx="0" cy="1416569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22" y="568493"/>
            <a:ext cx="7886700" cy="404172"/>
          </a:xfrm>
        </p:spPr>
        <p:txBody>
          <a:bodyPr>
            <a:noAutofit/>
          </a:bodyPr>
          <a:lstStyle/>
          <a:p>
            <a:r>
              <a:rPr lang="en-US" sz="2400" b="1" dirty="0">
                <a:cs typeface="Segoe UI Light" panose="020B0502040204020203" pitchFamily="34" charset="0"/>
              </a:rPr>
              <a:t>Charge Ready Program Options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4BA17-8AE8-4651-9FD9-8589E5D42325}" type="slidenum">
              <a:rPr lang="en-US" smtClean="0"/>
              <a:t>5</a:t>
            </a:fld>
            <a:endParaRPr lang="en-US" dirty="0"/>
          </a:p>
        </p:txBody>
      </p:sp>
      <p:sp>
        <p:nvSpPr>
          <p:cNvPr id="4" name="Rectangle 35">
            <a:extLst>
              <a:ext uri="{FF2B5EF4-FFF2-40B4-BE49-F238E27FC236}">
                <a16:creationId xmlns:a16="http://schemas.microsoft.com/office/drawing/2014/main" id="{2C843ACE-235C-450C-9940-F77D937B116F}"/>
              </a:ext>
            </a:extLst>
          </p:cNvPr>
          <p:cNvSpPr/>
          <p:nvPr/>
        </p:nvSpPr>
        <p:spPr>
          <a:xfrm>
            <a:off x="3311680" y="2060258"/>
            <a:ext cx="3044909" cy="729179"/>
          </a:xfrm>
          <a:custGeom>
            <a:avLst/>
            <a:gdLst>
              <a:gd name="connsiteX0" fmla="*/ 0 w 4679155"/>
              <a:gd name="connsiteY0" fmla="*/ 0 h 477568"/>
              <a:gd name="connsiteX1" fmla="*/ 4679155 w 4679155"/>
              <a:gd name="connsiteY1" fmla="*/ 0 h 477568"/>
              <a:gd name="connsiteX2" fmla="*/ 4679155 w 4679155"/>
              <a:gd name="connsiteY2" fmla="*/ 477568 h 477568"/>
              <a:gd name="connsiteX3" fmla="*/ 0 w 4679155"/>
              <a:gd name="connsiteY3" fmla="*/ 477568 h 477568"/>
              <a:gd name="connsiteX4" fmla="*/ 0 w 4679155"/>
              <a:gd name="connsiteY4" fmla="*/ 0 h 477568"/>
              <a:gd name="connsiteX0" fmla="*/ 11652 w 4690807"/>
              <a:gd name="connsiteY0" fmla="*/ 5932 h 483500"/>
              <a:gd name="connsiteX1" fmla="*/ 0 w 4690807"/>
              <a:gd name="connsiteY1" fmla="*/ 0 h 483500"/>
              <a:gd name="connsiteX2" fmla="*/ 4690807 w 4690807"/>
              <a:gd name="connsiteY2" fmla="*/ 5932 h 483500"/>
              <a:gd name="connsiteX3" fmla="*/ 4690807 w 4690807"/>
              <a:gd name="connsiteY3" fmla="*/ 483500 h 483500"/>
              <a:gd name="connsiteX4" fmla="*/ 11652 w 4690807"/>
              <a:gd name="connsiteY4" fmla="*/ 483500 h 483500"/>
              <a:gd name="connsiteX5" fmla="*/ 11652 w 4690807"/>
              <a:gd name="connsiteY5" fmla="*/ 5932 h 483500"/>
              <a:gd name="connsiteX0" fmla="*/ 11652 w 4690807"/>
              <a:gd name="connsiteY0" fmla="*/ 5932 h 483500"/>
              <a:gd name="connsiteX1" fmla="*/ 0 w 4690807"/>
              <a:gd name="connsiteY1" fmla="*/ 0 h 483500"/>
              <a:gd name="connsiteX2" fmla="*/ 213360 w 4690807"/>
              <a:gd name="connsiteY2" fmla="*/ 0 h 483500"/>
              <a:gd name="connsiteX3" fmla="*/ 4690807 w 4690807"/>
              <a:gd name="connsiteY3" fmla="*/ 5932 h 483500"/>
              <a:gd name="connsiteX4" fmla="*/ 4690807 w 4690807"/>
              <a:gd name="connsiteY4" fmla="*/ 483500 h 483500"/>
              <a:gd name="connsiteX5" fmla="*/ 11652 w 4690807"/>
              <a:gd name="connsiteY5" fmla="*/ 483500 h 483500"/>
              <a:gd name="connsiteX6" fmla="*/ 11652 w 4690807"/>
              <a:gd name="connsiteY6" fmla="*/ 5932 h 483500"/>
              <a:gd name="connsiteX0" fmla="*/ 11652 w 4690807"/>
              <a:gd name="connsiteY0" fmla="*/ 5932 h 483500"/>
              <a:gd name="connsiteX1" fmla="*/ 0 w 4690807"/>
              <a:gd name="connsiteY1" fmla="*/ 0 h 483500"/>
              <a:gd name="connsiteX2" fmla="*/ 213360 w 4690807"/>
              <a:gd name="connsiteY2" fmla="*/ 0 h 483500"/>
              <a:gd name="connsiteX3" fmla="*/ 4690807 w 4690807"/>
              <a:gd name="connsiteY3" fmla="*/ 5932 h 483500"/>
              <a:gd name="connsiteX4" fmla="*/ 4690807 w 4690807"/>
              <a:gd name="connsiteY4" fmla="*/ 483500 h 483500"/>
              <a:gd name="connsiteX5" fmla="*/ 198120 w 4690807"/>
              <a:gd name="connsiteY5" fmla="*/ 477520 h 483500"/>
              <a:gd name="connsiteX6" fmla="*/ 11652 w 4690807"/>
              <a:gd name="connsiteY6" fmla="*/ 483500 h 483500"/>
              <a:gd name="connsiteX7" fmla="*/ 11652 w 4690807"/>
              <a:gd name="connsiteY7" fmla="*/ 5932 h 483500"/>
              <a:gd name="connsiteX0" fmla="*/ 25400 w 4704555"/>
              <a:gd name="connsiteY0" fmla="*/ 5932 h 981340"/>
              <a:gd name="connsiteX1" fmla="*/ 13748 w 4704555"/>
              <a:gd name="connsiteY1" fmla="*/ 0 h 981340"/>
              <a:gd name="connsiteX2" fmla="*/ 227108 w 4704555"/>
              <a:gd name="connsiteY2" fmla="*/ 0 h 981340"/>
              <a:gd name="connsiteX3" fmla="*/ 4704555 w 4704555"/>
              <a:gd name="connsiteY3" fmla="*/ 5932 h 981340"/>
              <a:gd name="connsiteX4" fmla="*/ 4704555 w 4704555"/>
              <a:gd name="connsiteY4" fmla="*/ 483500 h 981340"/>
              <a:gd name="connsiteX5" fmla="*/ 211868 w 4704555"/>
              <a:gd name="connsiteY5" fmla="*/ 477520 h 981340"/>
              <a:gd name="connsiteX6" fmla="*/ 0 w 4704555"/>
              <a:gd name="connsiteY6" fmla="*/ 981340 h 981340"/>
              <a:gd name="connsiteX7" fmla="*/ 25400 w 4704555"/>
              <a:gd name="connsiteY7" fmla="*/ 5932 h 981340"/>
              <a:gd name="connsiteX0" fmla="*/ 0 w 4750275"/>
              <a:gd name="connsiteY0" fmla="*/ 0 h 1310688"/>
              <a:gd name="connsiteX1" fmla="*/ 59468 w 4750275"/>
              <a:gd name="connsiteY1" fmla="*/ 329348 h 1310688"/>
              <a:gd name="connsiteX2" fmla="*/ 272828 w 4750275"/>
              <a:gd name="connsiteY2" fmla="*/ 329348 h 1310688"/>
              <a:gd name="connsiteX3" fmla="*/ 4750275 w 4750275"/>
              <a:gd name="connsiteY3" fmla="*/ 335280 h 1310688"/>
              <a:gd name="connsiteX4" fmla="*/ 4750275 w 4750275"/>
              <a:gd name="connsiteY4" fmla="*/ 812848 h 1310688"/>
              <a:gd name="connsiteX5" fmla="*/ 257588 w 4750275"/>
              <a:gd name="connsiteY5" fmla="*/ 806868 h 1310688"/>
              <a:gd name="connsiteX6" fmla="*/ 45720 w 4750275"/>
              <a:gd name="connsiteY6" fmla="*/ 1310688 h 1310688"/>
              <a:gd name="connsiteX7" fmla="*/ 0 w 4750275"/>
              <a:gd name="connsiteY7" fmla="*/ 0 h 1310688"/>
              <a:gd name="connsiteX0" fmla="*/ 0 w 4750275"/>
              <a:gd name="connsiteY0" fmla="*/ 0 h 1310688"/>
              <a:gd name="connsiteX1" fmla="*/ 59468 w 4750275"/>
              <a:gd name="connsiteY1" fmla="*/ 329348 h 1310688"/>
              <a:gd name="connsiteX2" fmla="*/ 272828 w 4750275"/>
              <a:gd name="connsiteY2" fmla="*/ 329348 h 1310688"/>
              <a:gd name="connsiteX3" fmla="*/ 4750275 w 4750275"/>
              <a:gd name="connsiteY3" fmla="*/ 335280 h 1310688"/>
              <a:gd name="connsiteX4" fmla="*/ 4750275 w 4750275"/>
              <a:gd name="connsiteY4" fmla="*/ 812848 h 1310688"/>
              <a:gd name="connsiteX5" fmla="*/ 257588 w 4750275"/>
              <a:gd name="connsiteY5" fmla="*/ 806868 h 1310688"/>
              <a:gd name="connsiteX6" fmla="*/ 45720 w 4750275"/>
              <a:gd name="connsiteY6" fmla="*/ 1310688 h 1310688"/>
              <a:gd name="connsiteX7" fmla="*/ 28988 w 4750275"/>
              <a:gd name="connsiteY7" fmla="*/ 710348 h 1310688"/>
              <a:gd name="connsiteX8" fmla="*/ 0 w 4750275"/>
              <a:gd name="connsiteY8" fmla="*/ 0 h 1310688"/>
              <a:gd name="connsiteX0" fmla="*/ 0 w 4750275"/>
              <a:gd name="connsiteY0" fmla="*/ 0 h 1310688"/>
              <a:gd name="connsiteX1" fmla="*/ 59468 w 4750275"/>
              <a:gd name="connsiteY1" fmla="*/ 329348 h 1310688"/>
              <a:gd name="connsiteX2" fmla="*/ 272828 w 4750275"/>
              <a:gd name="connsiteY2" fmla="*/ 329348 h 1310688"/>
              <a:gd name="connsiteX3" fmla="*/ 4750275 w 4750275"/>
              <a:gd name="connsiteY3" fmla="*/ 335280 h 1310688"/>
              <a:gd name="connsiteX4" fmla="*/ 4750275 w 4750275"/>
              <a:gd name="connsiteY4" fmla="*/ 812848 h 1310688"/>
              <a:gd name="connsiteX5" fmla="*/ 257588 w 4750275"/>
              <a:gd name="connsiteY5" fmla="*/ 806868 h 1310688"/>
              <a:gd name="connsiteX6" fmla="*/ 45720 w 4750275"/>
              <a:gd name="connsiteY6" fmla="*/ 1310688 h 1310688"/>
              <a:gd name="connsiteX7" fmla="*/ 39148 w 4750275"/>
              <a:gd name="connsiteY7" fmla="*/ 1060868 h 1310688"/>
              <a:gd name="connsiteX8" fmla="*/ 28988 w 4750275"/>
              <a:gd name="connsiteY8" fmla="*/ 710348 h 1310688"/>
              <a:gd name="connsiteX9" fmla="*/ 0 w 4750275"/>
              <a:gd name="connsiteY9" fmla="*/ 0 h 1310688"/>
              <a:gd name="connsiteX0" fmla="*/ 585692 w 5335967"/>
              <a:gd name="connsiteY0" fmla="*/ 0 h 1310688"/>
              <a:gd name="connsiteX1" fmla="*/ 645160 w 5335967"/>
              <a:gd name="connsiteY1" fmla="*/ 329348 h 1310688"/>
              <a:gd name="connsiteX2" fmla="*/ 858520 w 5335967"/>
              <a:gd name="connsiteY2" fmla="*/ 329348 h 1310688"/>
              <a:gd name="connsiteX3" fmla="*/ 5335967 w 5335967"/>
              <a:gd name="connsiteY3" fmla="*/ 335280 h 1310688"/>
              <a:gd name="connsiteX4" fmla="*/ 5335967 w 5335967"/>
              <a:gd name="connsiteY4" fmla="*/ 812848 h 1310688"/>
              <a:gd name="connsiteX5" fmla="*/ 843280 w 5335967"/>
              <a:gd name="connsiteY5" fmla="*/ 806868 h 1310688"/>
              <a:gd name="connsiteX6" fmla="*/ 631412 w 5335967"/>
              <a:gd name="connsiteY6" fmla="*/ 1310688 h 1310688"/>
              <a:gd name="connsiteX7" fmla="*/ 0 w 5335967"/>
              <a:gd name="connsiteY7" fmla="*/ 1284388 h 1310688"/>
              <a:gd name="connsiteX8" fmla="*/ 614680 w 5335967"/>
              <a:gd name="connsiteY8" fmla="*/ 710348 h 1310688"/>
              <a:gd name="connsiteX9" fmla="*/ 585692 w 5335967"/>
              <a:gd name="connsiteY9" fmla="*/ 0 h 1310688"/>
              <a:gd name="connsiteX0" fmla="*/ 590772 w 5341047"/>
              <a:gd name="connsiteY0" fmla="*/ 0 h 1310688"/>
              <a:gd name="connsiteX1" fmla="*/ 650240 w 5341047"/>
              <a:gd name="connsiteY1" fmla="*/ 329348 h 1310688"/>
              <a:gd name="connsiteX2" fmla="*/ 863600 w 5341047"/>
              <a:gd name="connsiteY2" fmla="*/ 329348 h 1310688"/>
              <a:gd name="connsiteX3" fmla="*/ 5341047 w 5341047"/>
              <a:gd name="connsiteY3" fmla="*/ 335280 h 1310688"/>
              <a:gd name="connsiteX4" fmla="*/ 5341047 w 5341047"/>
              <a:gd name="connsiteY4" fmla="*/ 812848 h 1310688"/>
              <a:gd name="connsiteX5" fmla="*/ 848360 w 5341047"/>
              <a:gd name="connsiteY5" fmla="*/ 806868 h 1310688"/>
              <a:gd name="connsiteX6" fmla="*/ 636492 w 5341047"/>
              <a:gd name="connsiteY6" fmla="*/ 1310688 h 1310688"/>
              <a:gd name="connsiteX7" fmla="*/ 5080 w 5341047"/>
              <a:gd name="connsiteY7" fmla="*/ 1284388 h 1310688"/>
              <a:gd name="connsiteX8" fmla="*/ 0 w 5341047"/>
              <a:gd name="connsiteY8" fmla="*/ 14388 h 1310688"/>
              <a:gd name="connsiteX9" fmla="*/ 590772 w 5341047"/>
              <a:gd name="connsiteY9" fmla="*/ 0 h 1310688"/>
              <a:gd name="connsiteX0" fmla="*/ 590772 w 5341047"/>
              <a:gd name="connsiteY0" fmla="*/ 0 h 1310688"/>
              <a:gd name="connsiteX1" fmla="*/ 650240 w 5341047"/>
              <a:gd name="connsiteY1" fmla="*/ 329348 h 1310688"/>
              <a:gd name="connsiteX2" fmla="*/ 863600 w 5341047"/>
              <a:gd name="connsiteY2" fmla="*/ 329348 h 1310688"/>
              <a:gd name="connsiteX3" fmla="*/ 5341047 w 5341047"/>
              <a:gd name="connsiteY3" fmla="*/ 335280 h 1310688"/>
              <a:gd name="connsiteX4" fmla="*/ 5341047 w 5341047"/>
              <a:gd name="connsiteY4" fmla="*/ 812848 h 1310688"/>
              <a:gd name="connsiteX5" fmla="*/ 635000 w 5341047"/>
              <a:gd name="connsiteY5" fmla="*/ 806868 h 1310688"/>
              <a:gd name="connsiteX6" fmla="*/ 636492 w 5341047"/>
              <a:gd name="connsiteY6" fmla="*/ 1310688 h 1310688"/>
              <a:gd name="connsiteX7" fmla="*/ 5080 w 5341047"/>
              <a:gd name="connsiteY7" fmla="*/ 1284388 h 1310688"/>
              <a:gd name="connsiteX8" fmla="*/ 0 w 5341047"/>
              <a:gd name="connsiteY8" fmla="*/ 14388 h 1310688"/>
              <a:gd name="connsiteX9" fmla="*/ 590772 w 5341047"/>
              <a:gd name="connsiteY9" fmla="*/ 0 h 1310688"/>
              <a:gd name="connsiteX0" fmla="*/ 590772 w 5341047"/>
              <a:gd name="connsiteY0" fmla="*/ 0 h 1310688"/>
              <a:gd name="connsiteX1" fmla="*/ 619760 w 5341047"/>
              <a:gd name="connsiteY1" fmla="*/ 329348 h 1310688"/>
              <a:gd name="connsiteX2" fmla="*/ 863600 w 5341047"/>
              <a:gd name="connsiteY2" fmla="*/ 329348 h 1310688"/>
              <a:gd name="connsiteX3" fmla="*/ 5341047 w 5341047"/>
              <a:gd name="connsiteY3" fmla="*/ 335280 h 1310688"/>
              <a:gd name="connsiteX4" fmla="*/ 5341047 w 5341047"/>
              <a:gd name="connsiteY4" fmla="*/ 812848 h 1310688"/>
              <a:gd name="connsiteX5" fmla="*/ 635000 w 5341047"/>
              <a:gd name="connsiteY5" fmla="*/ 806868 h 1310688"/>
              <a:gd name="connsiteX6" fmla="*/ 636492 w 5341047"/>
              <a:gd name="connsiteY6" fmla="*/ 1310688 h 1310688"/>
              <a:gd name="connsiteX7" fmla="*/ 5080 w 5341047"/>
              <a:gd name="connsiteY7" fmla="*/ 1284388 h 1310688"/>
              <a:gd name="connsiteX8" fmla="*/ 0 w 5341047"/>
              <a:gd name="connsiteY8" fmla="*/ 14388 h 1310688"/>
              <a:gd name="connsiteX9" fmla="*/ 590772 w 5341047"/>
              <a:gd name="connsiteY9" fmla="*/ 0 h 1310688"/>
              <a:gd name="connsiteX0" fmla="*/ 590772 w 5341047"/>
              <a:gd name="connsiteY0" fmla="*/ 0 h 1310688"/>
              <a:gd name="connsiteX1" fmla="*/ 619760 w 5341047"/>
              <a:gd name="connsiteY1" fmla="*/ 329348 h 1310688"/>
              <a:gd name="connsiteX2" fmla="*/ 5341047 w 5341047"/>
              <a:gd name="connsiteY2" fmla="*/ 335280 h 1310688"/>
              <a:gd name="connsiteX3" fmla="*/ 5341047 w 5341047"/>
              <a:gd name="connsiteY3" fmla="*/ 812848 h 1310688"/>
              <a:gd name="connsiteX4" fmla="*/ 635000 w 5341047"/>
              <a:gd name="connsiteY4" fmla="*/ 806868 h 1310688"/>
              <a:gd name="connsiteX5" fmla="*/ 636492 w 5341047"/>
              <a:gd name="connsiteY5" fmla="*/ 1310688 h 1310688"/>
              <a:gd name="connsiteX6" fmla="*/ 5080 w 5341047"/>
              <a:gd name="connsiteY6" fmla="*/ 1284388 h 1310688"/>
              <a:gd name="connsiteX7" fmla="*/ 0 w 5341047"/>
              <a:gd name="connsiteY7" fmla="*/ 14388 h 1310688"/>
              <a:gd name="connsiteX8" fmla="*/ 590772 w 5341047"/>
              <a:gd name="connsiteY8" fmla="*/ 0 h 1310688"/>
              <a:gd name="connsiteX0" fmla="*/ 626332 w 5341047"/>
              <a:gd name="connsiteY0" fmla="*/ 0 h 1300528"/>
              <a:gd name="connsiteX1" fmla="*/ 619760 w 5341047"/>
              <a:gd name="connsiteY1" fmla="*/ 319188 h 1300528"/>
              <a:gd name="connsiteX2" fmla="*/ 5341047 w 5341047"/>
              <a:gd name="connsiteY2" fmla="*/ 325120 h 1300528"/>
              <a:gd name="connsiteX3" fmla="*/ 5341047 w 5341047"/>
              <a:gd name="connsiteY3" fmla="*/ 802688 h 1300528"/>
              <a:gd name="connsiteX4" fmla="*/ 635000 w 5341047"/>
              <a:gd name="connsiteY4" fmla="*/ 796708 h 1300528"/>
              <a:gd name="connsiteX5" fmla="*/ 636492 w 5341047"/>
              <a:gd name="connsiteY5" fmla="*/ 1300528 h 1300528"/>
              <a:gd name="connsiteX6" fmla="*/ 5080 w 5341047"/>
              <a:gd name="connsiteY6" fmla="*/ 1274228 h 1300528"/>
              <a:gd name="connsiteX7" fmla="*/ 0 w 5341047"/>
              <a:gd name="connsiteY7" fmla="*/ 4228 h 1300528"/>
              <a:gd name="connsiteX8" fmla="*/ 626332 w 5341047"/>
              <a:gd name="connsiteY8" fmla="*/ 0 h 1300528"/>
              <a:gd name="connsiteX0" fmla="*/ 621252 w 5341047"/>
              <a:gd name="connsiteY0" fmla="*/ 5932 h 1296300"/>
              <a:gd name="connsiteX1" fmla="*/ 619760 w 5341047"/>
              <a:gd name="connsiteY1" fmla="*/ 314960 h 1296300"/>
              <a:gd name="connsiteX2" fmla="*/ 5341047 w 5341047"/>
              <a:gd name="connsiteY2" fmla="*/ 320892 h 1296300"/>
              <a:gd name="connsiteX3" fmla="*/ 5341047 w 5341047"/>
              <a:gd name="connsiteY3" fmla="*/ 798460 h 1296300"/>
              <a:gd name="connsiteX4" fmla="*/ 635000 w 5341047"/>
              <a:gd name="connsiteY4" fmla="*/ 792480 h 1296300"/>
              <a:gd name="connsiteX5" fmla="*/ 636492 w 5341047"/>
              <a:gd name="connsiteY5" fmla="*/ 1296300 h 1296300"/>
              <a:gd name="connsiteX6" fmla="*/ 5080 w 5341047"/>
              <a:gd name="connsiteY6" fmla="*/ 1270000 h 1296300"/>
              <a:gd name="connsiteX7" fmla="*/ 0 w 5341047"/>
              <a:gd name="connsiteY7" fmla="*/ 0 h 1296300"/>
              <a:gd name="connsiteX8" fmla="*/ 621252 w 5341047"/>
              <a:gd name="connsiteY8" fmla="*/ 5932 h 1296300"/>
              <a:gd name="connsiteX0" fmla="*/ 621252 w 5341047"/>
              <a:gd name="connsiteY0" fmla="*/ 5932 h 1275980"/>
              <a:gd name="connsiteX1" fmla="*/ 619760 w 5341047"/>
              <a:gd name="connsiteY1" fmla="*/ 314960 h 1275980"/>
              <a:gd name="connsiteX2" fmla="*/ 5341047 w 5341047"/>
              <a:gd name="connsiteY2" fmla="*/ 320892 h 1275980"/>
              <a:gd name="connsiteX3" fmla="*/ 5341047 w 5341047"/>
              <a:gd name="connsiteY3" fmla="*/ 798460 h 1275980"/>
              <a:gd name="connsiteX4" fmla="*/ 635000 w 5341047"/>
              <a:gd name="connsiteY4" fmla="*/ 792480 h 1275980"/>
              <a:gd name="connsiteX5" fmla="*/ 636492 w 5341047"/>
              <a:gd name="connsiteY5" fmla="*/ 1275980 h 1275980"/>
              <a:gd name="connsiteX6" fmla="*/ 5080 w 5341047"/>
              <a:gd name="connsiteY6" fmla="*/ 1270000 h 1275980"/>
              <a:gd name="connsiteX7" fmla="*/ 0 w 5341047"/>
              <a:gd name="connsiteY7" fmla="*/ 0 h 1275980"/>
              <a:gd name="connsiteX8" fmla="*/ 621252 w 5341047"/>
              <a:gd name="connsiteY8" fmla="*/ 5932 h 1275980"/>
              <a:gd name="connsiteX0" fmla="*/ 651732 w 5371527"/>
              <a:gd name="connsiteY0" fmla="*/ 5932 h 1275980"/>
              <a:gd name="connsiteX1" fmla="*/ 650240 w 5371527"/>
              <a:gd name="connsiteY1" fmla="*/ 314960 h 1275980"/>
              <a:gd name="connsiteX2" fmla="*/ 5371527 w 5371527"/>
              <a:gd name="connsiteY2" fmla="*/ 320892 h 1275980"/>
              <a:gd name="connsiteX3" fmla="*/ 5371527 w 5371527"/>
              <a:gd name="connsiteY3" fmla="*/ 798460 h 1275980"/>
              <a:gd name="connsiteX4" fmla="*/ 665480 w 5371527"/>
              <a:gd name="connsiteY4" fmla="*/ 792480 h 1275980"/>
              <a:gd name="connsiteX5" fmla="*/ 666972 w 5371527"/>
              <a:gd name="connsiteY5" fmla="*/ 1275980 h 1275980"/>
              <a:gd name="connsiteX6" fmla="*/ 35560 w 5371527"/>
              <a:gd name="connsiteY6" fmla="*/ 1270000 h 1275980"/>
              <a:gd name="connsiteX7" fmla="*/ 0 w 5371527"/>
              <a:gd name="connsiteY7" fmla="*/ 0 h 1275980"/>
              <a:gd name="connsiteX8" fmla="*/ 651732 w 5371527"/>
              <a:gd name="connsiteY8" fmla="*/ 5932 h 1275980"/>
              <a:gd name="connsiteX0" fmla="*/ 657037 w 5376832"/>
              <a:gd name="connsiteY0" fmla="*/ 5932 h 1275980"/>
              <a:gd name="connsiteX1" fmla="*/ 655545 w 5376832"/>
              <a:gd name="connsiteY1" fmla="*/ 314960 h 1275980"/>
              <a:gd name="connsiteX2" fmla="*/ 5376832 w 5376832"/>
              <a:gd name="connsiteY2" fmla="*/ 320892 h 1275980"/>
              <a:gd name="connsiteX3" fmla="*/ 5376832 w 5376832"/>
              <a:gd name="connsiteY3" fmla="*/ 798460 h 1275980"/>
              <a:gd name="connsiteX4" fmla="*/ 670785 w 5376832"/>
              <a:gd name="connsiteY4" fmla="*/ 792480 h 1275980"/>
              <a:gd name="connsiteX5" fmla="*/ 672277 w 5376832"/>
              <a:gd name="connsiteY5" fmla="*/ 1275980 h 1275980"/>
              <a:gd name="connsiteX6" fmla="*/ 225 w 5376832"/>
              <a:gd name="connsiteY6" fmla="*/ 1270000 h 1275980"/>
              <a:gd name="connsiteX7" fmla="*/ 5305 w 5376832"/>
              <a:gd name="connsiteY7" fmla="*/ 0 h 1275980"/>
              <a:gd name="connsiteX8" fmla="*/ 657037 w 5376832"/>
              <a:gd name="connsiteY8" fmla="*/ 5932 h 1275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76832" h="1275980">
                <a:moveTo>
                  <a:pt x="657037" y="5932"/>
                </a:moveTo>
                <a:cubicBezTo>
                  <a:pt x="656540" y="108941"/>
                  <a:pt x="656042" y="211951"/>
                  <a:pt x="655545" y="314960"/>
                </a:cubicBezTo>
                <a:lnTo>
                  <a:pt x="5376832" y="320892"/>
                </a:lnTo>
                <a:lnTo>
                  <a:pt x="5376832" y="798460"/>
                </a:lnTo>
                <a:lnTo>
                  <a:pt x="670785" y="792480"/>
                </a:lnTo>
                <a:cubicBezTo>
                  <a:pt x="671282" y="960420"/>
                  <a:pt x="671780" y="1108040"/>
                  <a:pt x="672277" y="1275980"/>
                </a:cubicBezTo>
                <a:lnTo>
                  <a:pt x="225" y="1270000"/>
                </a:lnTo>
                <a:cubicBezTo>
                  <a:pt x="-1468" y="846667"/>
                  <a:pt x="6998" y="423333"/>
                  <a:pt x="5305" y="0"/>
                </a:cubicBezTo>
                <a:lnTo>
                  <a:pt x="657037" y="593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285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3A0E1038-2266-4586-82E4-E3CFA7FC14AB}"/>
              </a:ext>
            </a:extLst>
          </p:cNvPr>
          <p:cNvSpPr/>
          <p:nvPr/>
        </p:nvSpPr>
        <p:spPr>
          <a:xfrm>
            <a:off x="1898568" y="1594831"/>
            <a:ext cx="1355939" cy="1194606"/>
          </a:xfrm>
          <a:custGeom>
            <a:avLst/>
            <a:gdLst>
              <a:gd name="connsiteX0" fmla="*/ 2573517 w 7051249"/>
              <a:gd name="connsiteY0" fmla="*/ 0 h 1272618"/>
              <a:gd name="connsiteX1" fmla="*/ 1093509 w 7051249"/>
              <a:gd name="connsiteY1" fmla="*/ 0 h 1272618"/>
              <a:gd name="connsiteX2" fmla="*/ 1093509 w 7051249"/>
              <a:gd name="connsiteY2" fmla="*/ 273377 h 1272618"/>
              <a:gd name="connsiteX3" fmla="*/ 0 w 7051249"/>
              <a:gd name="connsiteY3" fmla="*/ 273377 h 1272618"/>
              <a:gd name="connsiteX4" fmla="*/ 0 w 7051249"/>
              <a:gd name="connsiteY4" fmla="*/ 725863 h 1272618"/>
              <a:gd name="connsiteX5" fmla="*/ 1121789 w 7051249"/>
              <a:gd name="connsiteY5" fmla="*/ 725863 h 1272618"/>
              <a:gd name="connsiteX6" fmla="*/ 1121789 w 7051249"/>
              <a:gd name="connsiteY6" fmla="*/ 1272618 h 1272618"/>
              <a:gd name="connsiteX7" fmla="*/ 2686639 w 7051249"/>
              <a:gd name="connsiteY7" fmla="*/ 1272618 h 1272618"/>
              <a:gd name="connsiteX8" fmla="*/ 2686639 w 7051249"/>
              <a:gd name="connsiteY8" fmla="*/ 801278 h 1272618"/>
              <a:gd name="connsiteX9" fmla="*/ 2686639 w 7051249"/>
              <a:gd name="connsiteY9" fmla="*/ 772998 h 1272618"/>
              <a:gd name="connsiteX10" fmla="*/ 7051249 w 7051249"/>
              <a:gd name="connsiteY10" fmla="*/ 772998 h 1272618"/>
              <a:gd name="connsiteX11" fmla="*/ 7051249 w 7051249"/>
              <a:gd name="connsiteY11" fmla="*/ 339365 h 1272618"/>
              <a:gd name="connsiteX12" fmla="*/ 2696066 w 7051249"/>
              <a:gd name="connsiteY12" fmla="*/ 339365 h 1272618"/>
              <a:gd name="connsiteX13" fmla="*/ 2696066 w 7051249"/>
              <a:gd name="connsiteY13" fmla="*/ 9426 h 1272618"/>
              <a:gd name="connsiteX14" fmla="*/ 2573517 w 7051249"/>
              <a:gd name="connsiteY14" fmla="*/ 0 h 1272618"/>
              <a:gd name="connsiteX0" fmla="*/ 2573517 w 7051249"/>
              <a:gd name="connsiteY0" fmla="*/ 99 h 1272717"/>
              <a:gd name="connsiteX1" fmla="*/ 1093509 w 7051249"/>
              <a:gd name="connsiteY1" fmla="*/ 99 h 1272717"/>
              <a:gd name="connsiteX2" fmla="*/ 1093509 w 7051249"/>
              <a:gd name="connsiteY2" fmla="*/ 273476 h 1272717"/>
              <a:gd name="connsiteX3" fmla="*/ 0 w 7051249"/>
              <a:gd name="connsiteY3" fmla="*/ 273476 h 1272717"/>
              <a:gd name="connsiteX4" fmla="*/ 0 w 7051249"/>
              <a:gd name="connsiteY4" fmla="*/ 725962 h 1272717"/>
              <a:gd name="connsiteX5" fmla="*/ 1121789 w 7051249"/>
              <a:gd name="connsiteY5" fmla="*/ 725962 h 1272717"/>
              <a:gd name="connsiteX6" fmla="*/ 1121789 w 7051249"/>
              <a:gd name="connsiteY6" fmla="*/ 1272717 h 1272717"/>
              <a:gd name="connsiteX7" fmla="*/ 2686639 w 7051249"/>
              <a:gd name="connsiteY7" fmla="*/ 1272717 h 1272717"/>
              <a:gd name="connsiteX8" fmla="*/ 2686639 w 7051249"/>
              <a:gd name="connsiteY8" fmla="*/ 801377 h 1272717"/>
              <a:gd name="connsiteX9" fmla="*/ 2686639 w 7051249"/>
              <a:gd name="connsiteY9" fmla="*/ 773097 h 1272717"/>
              <a:gd name="connsiteX10" fmla="*/ 7051249 w 7051249"/>
              <a:gd name="connsiteY10" fmla="*/ 773097 h 1272717"/>
              <a:gd name="connsiteX11" fmla="*/ 7051249 w 7051249"/>
              <a:gd name="connsiteY11" fmla="*/ 339464 h 1272717"/>
              <a:gd name="connsiteX12" fmla="*/ 2696066 w 7051249"/>
              <a:gd name="connsiteY12" fmla="*/ 339464 h 1272717"/>
              <a:gd name="connsiteX13" fmla="*/ 2696066 w 7051249"/>
              <a:gd name="connsiteY13" fmla="*/ 0 h 1272717"/>
              <a:gd name="connsiteX14" fmla="*/ 2573517 w 7051249"/>
              <a:gd name="connsiteY14" fmla="*/ 99 h 1272717"/>
              <a:gd name="connsiteX0" fmla="*/ 2573517 w 7051249"/>
              <a:gd name="connsiteY0" fmla="*/ 0 h 1272618"/>
              <a:gd name="connsiteX1" fmla="*/ 1093509 w 7051249"/>
              <a:gd name="connsiteY1" fmla="*/ 0 h 1272618"/>
              <a:gd name="connsiteX2" fmla="*/ 1093509 w 7051249"/>
              <a:gd name="connsiteY2" fmla="*/ 273377 h 1272618"/>
              <a:gd name="connsiteX3" fmla="*/ 0 w 7051249"/>
              <a:gd name="connsiteY3" fmla="*/ 273377 h 1272618"/>
              <a:gd name="connsiteX4" fmla="*/ 0 w 7051249"/>
              <a:gd name="connsiteY4" fmla="*/ 725863 h 1272618"/>
              <a:gd name="connsiteX5" fmla="*/ 1121789 w 7051249"/>
              <a:gd name="connsiteY5" fmla="*/ 725863 h 1272618"/>
              <a:gd name="connsiteX6" fmla="*/ 1121789 w 7051249"/>
              <a:gd name="connsiteY6" fmla="*/ 1272618 h 1272618"/>
              <a:gd name="connsiteX7" fmla="*/ 2686639 w 7051249"/>
              <a:gd name="connsiteY7" fmla="*/ 1272618 h 1272618"/>
              <a:gd name="connsiteX8" fmla="*/ 2686639 w 7051249"/>
              <a:gd name="connsiteY8" fmla="*/ 801278 h 1272618"/>
              <a:gd name="connsiteX9" fmla="*/ 2686639 w 7051249"/>
              <a:gd name="connsiteY9" fmla="*/ 772998 h 1272618"/>
              <a:gd name="connsiteX10" fmla="*/ 7051249 w 7051249"/>
              <a:gd name="connsiteY10" fmla="*/ 772998 h 1272618"/>
              <a:gd name="connsiteX11" fmla="*/ 7051249 w 7051249"/>
              <a:gd name="connsiteY11" fmla="*/ 339365 h 1272618"/>
              <a:gd name="connsiteX12" fmla="*/ 2696066 w 7051249"/>
              <a:gd name="connsiteY12" fmla="*/ 339365 h 1272618"/>
              <a:gd name="connsiteX13" fmla="*/ 2696066 w 7051249"/>
              <a:gd name="connsiteY13" fmla="*/ 2282 h 1272618"/>
              <a:gd name="connsiteX14" fmla="*/ 2573517 w 7051249"/>
              <a:gd name="connsiteY14" fmla="*/ 0 h 1272618"/>
              <a:gd name="connsiteX0" fmla="*/ 2837456 w 7315188"/>
              <a:gd name="connsiteY0" fmla="*/ 0 h 1272618"/>
              <a:gd name="connsiteX1" fmla="*/ 1357448 w 7315188"/>
              <a:gd name="connsiteY1" fmla="*/ 0 h 1272618"/>
              <a:gd name="connsiteX2" fmla="*/ 1357448 w 7315188"/>
              <a:gd name="connsiteY2" fmla="*/ 273377 h 1272618"/>
              <a:gd name="connsiteX3" fmla="*/ 263939 w 7315188"/>
              <a:gd name="connsiteY3" fmla="*/ 273377 h 1272618"/>
              <a:gd name="connsiteX4" fmla="*/ 0 w 7315188"/>
              <a:gd name="connsiteY4" fmla="*/ 731959 h 1272618"/>
              <a:gd name="connsiteX5" fmla="*/ 1385728 w 7315188"/>
              <a:gd name="connsiteY5" fmla="*/ 725863 h 1272618"/>
              <a:gd name="connsiteX6" fmla="*/ 1385728 w 7315188"/>
              <a:gd name="connsiteY6" fmla="*/ 1272618 h 1272618"/>
              <a:gd name="connsiteX7" fmla="*/ 2950578 w 7315188"/>
              <a:gd name="connsiteY7" fmla="*/ 1272618 h 1272618"/>
              <a:gd name="connsiteX8" fmla="*/ 2950578 w 7315188"/>
              <a:gd name="connsiteY8" fmla="*/ 801278 h 1272618"/>
              <a:gd name="connsiteX9" fmla="*/ 2950578 w 7315188"/>
              <a:gd name="connsiteY9" fmla="*/ 772998 h 1272618"/>
              <a:gd name="connsiteX10" fmla="*/ 7315188 w 7315188"/>
              <a:gd name="connsiteY10" fmla="*/ 772998 h 1272618"/>
              <a:gd name="connsiteX11" fmla="*/ 7315188 w 7315188"/>
              <a:gd name="connsiteY11" fmla="*/ 339365 h 1272618"/>
              <a:gd name="connsiteX12" fmla="*/ 2960005 w 7315188"/>
              <a:gd name="connsiteY12" fmla="*/ 339365 h 1272618"/>
              <a:gd name="connsiteX13" fmla="*/ 2960005 w 7315188"/>
              <a:gd name="connsiteY13" fmla="*/ 2282 h 1272618"/>
              <a:gd name="connsiteX14" fmla="*/ 2837456 w 7315188"/>
              <a:gd name="connsiteY14" fmla="*/ 0 h 1272618"/>
              <a:gd name="connsiteX0" fmla="*/ 2855052 w 7332784"/>
              <a:gd name="connsiteY0" fmla="*/ 958015 h 2230633"/>
              <a:gd name="connsiteX1" fmla="*/ 1375044 w 7332784"/>
              <a:gd name="connsiteY1" fmla="*/ 958015 h 2230633"/>
              <a:gd name="connsiteX2" fmla="*/ 1375044 w 7332784"/>
              <a:gd name="connsiteY2" fmla="*/ 1231392 h 2230633"/>
              <a:gd name="connsiteX3" fmla="*/ 0 w 7332784"/>
              <a:gd name="connsiteY3" fmla="*/ 0 h 2230633"/>
              <a:gd name="connsiteX4" fmla="*/ 17596 w 7332784"/>
              <a:gd name="connsiteY4" fmla="*/ 1689974 h 2230633"/>
              <a:gd name="connsiteX5" fmla="*/ 1403324 w 7332784"/>
              <a:gd name="connsiteY5" fmla="*/ 1683878 h 2230633"/>
              <a:gd name="connsiteX6" fmla="*/ 1403324 w 7332784"/>
              <a:gd name="connsiteY6" fmla="*/ 2230633 h 2230633"/>
              <a:gd name="connsiteX7" fmla="*/ 2968174 w 7332784"/>
              <a:gd name="connsiteY7" fmla="*/ 2230633 h 2230633"/>
              <a:gd name="connsiteX8" fmla="*/ 2968174 w 7332784"/>
              <a:gd name="connsiteY8" fmla="*/ 1759293 h 2230633"/>
              <a:gd name="connsiteX9" fmla="*/ 2968174 w 7332784"/>
              <a:gd name="connsiteY9" fmla="*/ 1731013 h 2230633"/>
              <a:gd name="connsiteX10" fmla="*/ 7332784 w 7332784"/>
              <a:gd name="connsiteY10" fmla="*/ 1731013 h 2230633"/>
              <a:gd name="connsiteX11" fmla="*/ 7332784 w 7332784"/>
              <a:gd name="connsiteY11" fmla="*/ 1297380 h 2230633"/>
              <a:gd name="connsiteX12" fmla="*/ 2977601 w 7332784"/>
              <a:gd name="connsiteY12" fmla="*/ 1297380 h 2230633"/>
              <a:gd name="connsiteX13" fmla="*/ 2977601 w 7332784"/>
              <a:gd name="connsiteY13" fmla="*/ 960297 h 2230633"/>
              <a:gd name="connsiteX14" fmla="*/ 2855052 w 7332784"/>
              <a:gd name="connsiteY14" fmla="*/ 958015 h 2230633"/>
              <a:gd name="connsiteX0" fmla="*/ 2855052 w 7332784"/>
              <a:gd name="connsiteY0" fmla="*/ 958015 h 2230633"/>
              <a:gd name="connsiteX1" fmla="*/ 1375044 w 7332784"/>
              <a:gd name="connsiteY1" fmla="*/ 958015 h 2230633"/>
              <a:gd name="connsiteX2" fmla="*/ 1380910 w 7332784"/>
              <a:gd name="connsiteY2" fmla="*/ 176784 h 2230633"/>
              <a:gd name="connsiteX3" fmla="*/ 0 w 7332784"/>
              <a:gd name="connsiteY3" fmla="*/ 0 h 2230633"/>
              <a:gd name="connsiteX4" fmla="*/ 17596 w 7332784"/>
              <a:gd name="connsiteY4" fmla="*/ 1689974 h 2230633"/>
              <a:gd name="connsiteX5" fmla="*/ 1403324 w 7332784"/>
              <a:gd name="connsiteY5" fmla="*/ 1683878 h 2230633"/>
              <a:gd name="connsiteX6" fmla="*/ 1403324 w 7332784"/>
              <a:gd name="connsiteY6" fmla="*/ 2230633 h 2230633"/>
              <a:gd name="connsiteX7" fmla="*/ 2968174 w 7332784"/>
              <a:gd name="connsiteY7" fmla="*/ 2230633 h 2230633"/>
              <a:gd name="connsiteX8" fmla="*/ 2968174 w 7332784"/>
              <a:gd name="connsiteY8" fmla="*/ 1759293 h 2230633"/>
              <a:gd name="connsiteX9" fmla="*/ 2968174 w 7332784"/>
              <a:gd name="connsiteY9" fmla="*/ 1731013 h 2230633"/>
              <a:gd name="connsiteX10" fmla="*/ 7332784 w 7332784"/>
              <a:gd name="connsiteY10" fmla="*/ 1731013 h 2230633"/>
              <a:gd name="connsiteX11" fmla="*/ 7332784 w 7332784"/>
              <a:gd name="connsiteY11" fmla="*/ 1297380 h 2230633"/>
              <a:gd name="connsiteX12" fmla="*/ 2977601 w 7332784"/>
              <a:gd name="connsiteY12" fmla="*/ 1297380 h 2230633"/>
              <a:gd name="connsiteX13" fmla="*/ 2977601 w 7332784"/>
              <a:gd name="connsiteY13" fmla="*/ 960297 h 2230633"/>
              <a:gd name="connsiteX14" fmla="*/ 2855052 w 7332784"/>
              <a:gd name="connsiteY14" fmla="*/ 958015 h 2230633"/>
              <a:gd name="connsiteX0" fmla="*/ 2843321 w 7321053"/>
              <a:gd name="connsiteY0" fmla="*/ 817807 h 2090425"/>
              <a:gd name="connsiteX1" fmla="*/ 1363313 w 7321053"/>
              <a:gd name="connsiteY1" fmla="*/ 817807 h 2090425"/>
              <a:gd name="connsiteX2" fmla="*/ 1369179 w 7321053"/>
              <a:gd name="connsiteY2" fmla="*/ 36576 h 2090425"/>
              <a:gd name="connsiteX3" fmla="*/ 0 w 7321053"/>
              <a:gd name="connsiteY3" fmla="*/ 0 h 2090425"/>
              <a:gd name="connsiteX4" fmla="*/ 5865 w 7321053"/>
              <a:gd name="connsiteY4" fmla="*/ 1549766 h 2090425"/>
              <a:gd name="connsiteX5" fmla="*/ 1391593 w 7321053"/>
              <a:gd name="connsiteY5" fmla="*/ 1543670 h 2090425"/>
              <a:gd name="connsiteX6" fmla="*/ 1391593 w 7321053"/>
              <a:gd name="connsiteY6" fmla="*/ 2090425 h 2090425"/>
              <a:gd name="connsiteX7" fmla="*/ 2956443 w 7321053"/>
              <a:gd name="connsiteY7" fmla="*/ 2090425 h 2090425"/>
              <a:gd name="connsiteX8" fmla="*/ 2956443 w 7321053"/>
              <a:gd name="connsiteY8" fmla="*/ 1619085 h 2090425"/>
              <a:gd name="connsiteX9" fmla="*/ 2956443 w 7321053"/>
              <a:gd name="connsiteY9" fmla="*/ 1590805 h 2090425"/>
              <a:gd name="connsiteX10" fmla="*/ 7321053 w 7321053"/>
              <a:gd name="connsiteY10" fmla="*/ 1590805 h 2090425"/>
              <a:gd name="connsiteX11" fmla="*/ 7321053 w 7321053"/>
              <a:gd name="connsiteY11" fmla="*/ 1157172 h 2090425"/>
              <a:gd name="connsiteX12" fmla="*/ 2965870 w 7321053"/>
              <a:gd name="connsiteY12" fmla="*/ 1157172 h 2090425"/>
              <a:gd name="connsiteX13" fmla="*/ 2965870 w 7321053"/>
              <a:gd name="connsiteY13" fmla="*/ 820089 h 2090425"/>
              <a:gd name="connsiteX14" fmla="*/ 2843321 w 7321053"/>
              <a:gd name="connsiteY14" fmla="*/ 817807 h 2090425"/>
              <a:gd name="connsiteX0" fmla="*/ 2843321 w 7321053"/>
              <a:gd name="connsiteY0" fmla="*/ 817807 h 2090425"/>
              <a:gd name="connsiteX1" fmla="*/ 1040720 w 7321053"/>
              <a:gd name="connsiteY1" fmla="*/ 817807 h 2090425"/>
              <a:gd name="connsiteX2" fmla="*/ 1369179 w 7321053"/>
              <a:gd name="connsiteY2" fmla="*/ 36576 h 2090425"/>
              <a:gd name="connsiteX3" fmla="*/ 0 w 7321053"/>
              <a:gd name="connsiteY3" fmla="*/ 0 h 2090425"/>
              <a:gd name="connsiteX4" fmla="*/ 5865 w 7321053"/>
              <a:gd name="connsiteY4" fmla="*/ 1549766 h 2090425"/>
              <a:gd name="connsiteX5" fmla="*/ 1391593 w 7321053"/>
              <a:gd name="connsiteY5" fmla="*/ 1543670 h 2090425"/>
              <a:gd name="connsiteX6" fmla="*/ 1391593 w 7321053"/>
              <a:gd name="connsiteY6" fmla="*/ 2090425 h 2090425"/>
              <a:gd name="connsiteX7" fmla="*/ 2956443 w 7321053"/>
              <a:gd name="connsiteY7" fmla="*/ 2090425 h 2090425"/>
              <a:gd name="connsiteX8" fmla="*/ 2956443 w 7321053"/>
              <a:gd name="connsiteY8" fmla="*/ 1619085 h 2090425"/>
              <a:gd name="connsiteX9" fmla="*/ 2956443 w 7321053"/>
              <a:gd name="connsiteY9" fmla="*/ 1590805 h 2090425"/>
              <a:gd name="connsiteX10" fmla="*/ 7321053 w 7321053"/>
              <a:gd name="connsiteY10" fmla="*/ 1590805 h 2090425"/>
              <a:gd name="connsiteX11" fmla="*/ 7321053 w 7321053"/>
              <a:gd name="connsiteY11" fmla="*/ 1157172 h 2090425"/>
              <a:gd name="connsiteX12" fmla="*/ 2965870 w 7321053"/>
              <a:gd name="connsiteY12" fmla="*/ 1157172 h 2090425"/>
              <a:gd name="connsiteX13" fmla="*/ 2965870 w 7321053"/>
              <a:gd name="connsiteY13" fmla="*/ 820089 h 2090425"/>
              <a:gd name="connsiteX14" fmla="*/ 2843321 w 7321053"/>
              <a:gd name="connsiteY14" fmla="*/ 817807 h 2090425"/>
              <a:gd name="connsiteX0" fmla="*/ 2843321 w 7321053"/>
              <a:gd name="connsiteY0" fmla="*/ 817807 h 2090425"/>
              <a:gd name="connsiteX1" fmla="*/ 1040720 w 7321053"/>
              <a:gd name="connsiteY1" fmla="*/ 817807 h 2090425"/>
              <a:gd name="connsiteX2" fmla="*/ 1052452 w 7321053"/>
              <a:gd name="connsiteY2" fmla="*/ 0 h 2090425"/>
              <a:gd name="connsiteX3" fmla="*/ 0 w 7321053"/>
              <a:gd name="connsiteY3" fmla="*/ 0 h 2090425"/>
              <a:gd name="connsiteX4" fmla="*/ 5865 w 7321053"/>
              <a:gd name="connsiteY4" fmla="*/ 1549766 h 2090425"/>
              <a:gd name="connsiteX5" fmla="*/ 1391593 w 7321053"/>
              <a:gd name="connsiteY5" fmla="*/ 1543670 h 2090425"/>
              <a:gd name="connsiteX6" fmla="*/ 1391593 w 7321053"/>
              <a:gd name="connsiteY6" fmla="*/ 2090425 h 2090425"/>
              <a:gd name="connsiteX7" fmla="*/ 2956443 w 7321053"/>
              <a:gd name="connsiteY7" fmla="*/ 2090425 h 2090425"/>
              <a:gd name="connsiteX8" fmla="*/ 2956443 w 7321053"/>
              <a:gd name="connsiteY8" fmla="*/ 1619085 h 2090425"/>
              <a:gd name="connsiteX9" fmla="*/ 2956443 w 7321053"/>
              <a:gd name="connsiteY9" fmla="*/ 1590805 h 2090425"/>
              <a:gd name="connsiteX10" fmla="*/ 7321053 w 7321053"/>
              <a:gd name="connsiteY10" fmla="*/ 1590805 h 2090425"/>
              <a:gd name="connsiteX11" fmla="*/ 7321053 w 7321053"/>
              <a:gd name="connsiteY11" fmla="*/ 1157172 h 2090425"/>
              <a:gd name="connsiteX12" fmla="*/ 2965870 w 7321053"/>
              <a:gd name="connsiteY12" fmla="*/ 1157172 h 2090425"/>
              <a:gd name="connsiteX13" fmla="*/ 2965870 w 7321053"/>
              <a:gd name="connsiteY13" fmla="*/ 820089 h 2090425"/>
              <a:gd name="connsiteX14" fmla="*/ 2843321 w 7321053"/>
              <a:gd name="connsiteY14" fmla="*/ 817807 h 2090425"/>
              <a:gd name="connsiteX0" fmla="*/ 2843321 w 7321053"/>
              <a:gd name="connsiteY0" fmla="*/ 817807 h 2090425"/>
              <a:gd name="connsiteX1" fmla="*/ 1052451 w 7321053"/>
              <a:gd name="connsiteY1" fmla="*/ 817807 h 2090425"/>
              <a:gd name="connsiteX2" fmla="*/ 1052452 w 7321053"/>
              <a:gd name="connsiteY2" fmla="*/ 0 h 2090425"/>
              <a:gd name="connsiteX3" fmla="*/ 0 w 7321053"/>
              <a:gd name="connsiteY3" fmla="*/ 0 h 2090425"/>
              <a:gd name="connsiteX4" fmla="*/ 5865 w 7321053"/>
              <a:gd name="connsiteY4" fmla="*/ 1549766 h 2090425"/>
              <a:gd name="connsiteX5" fmla="*/ 1391593 w 7321053"/>
              <a:gd name="connsiteY5" fmla="*/ 1543670 h 2090425"/>
              <a:gd name="connsiteX6" fmla="*/ 1391593 w 7321053"/>
              <a:gd name="connsiteY6" fmla="*/ 2090425 h 2090425"/>
              <a:gd name="connsiteX7" fmla="*/ 2956443 w 7321053"/>
              <a:gd name="connsiteY7" fmla="*/ 2090425 h 2090425"/>
              <a:gd name="connsiteX8" fmla="*/ 2956443 w 7321053"/>
              <a:gd name="connsiteY8" fmla="*/ 1619085 h 2090425"/>
              <a:gd name="connsiteX9" fmla="*/ 2956443 w 7321053"/>
              <a:gd name="connsiteY9" fmla="*/ 1590805 h 2090425"/>
              <a:gd name="connsiteX10" fmla="*/ 7321053 w 7321053"/>
              <a:gd name="connsiteY10" fmla="*/ 1590805 h 2090425"/>
              <a:gd name="connsiteX11" fmla="*/ 7321053 w 7321053"/>
              <a:gd name="connsiteY11" fmla="*/ 1157172 h 2090425"/>
              <a:gd name="connsiteX12" fmla="*/ 2965870 w 7321053"/>
              <a:gd name="connsiteY12" fmla="*/ 1157172 h 2090425"/>
              <a:gd name="connsiteX13" fmla="*/ 2965870 w 7321053"/>
              <a:gd name="connsiteY13" fmla="*/ 820089 h 2090425"/>
              <a:gd name="connsiteX14" fmla="*/ 2843321 w 7321053"/>
              <a:gd name="connsiteY14" fmla="*/ 817807 h 2090425"/>
              <a:gd name="connsiteX0" fmla="*/ 2843321 w 7321053"/>
              <a:gd name="connsiteY0" fmla="*/ 817807 h 2090425"/>
              <a:gd name="connsiteX1" fmla="*/ 1052451 w 7321053"/>
              <a:gd name="connsiteY1" fmla="*/ 817807 h 2090425"/>
              <a:gd name="connsiteX2" fmla="*/ 1052452 w 7321053"/>
              <a:gd name="connsiteY2" fmla="*/ 0 h 2090425"/>
              <a:gd name="connsiteX3" fmla="*/ 0 w 7321053"/>
              <a:gd name="connsiteY3" fmla="*/ 0 h 2090425"/>
              <a:gd name="connsiteX4" fmla="*/ 5865 w 7321053"/>
              <a:gd name="connsiteY4" fmla="*/ 1549766 h 2090425"/>
              <a:gd name="connsiteX5" fmla="*/ 1391593 w 7321053"/>
              <a:gd name="connsiteY5" fmla="*/ 1543670 h 2090425"/>
              <a:gd name="connsiteX6" fmla="*/ 1391593 w 7321053"/>
              <a:gd name="connsiteY6" fmla="*/ 2090425 h 2090425"/>
              <a:gd name="connsiteX7" fmla="*/ 2956443 w 7321053"/>
              <a:gd name="connsiteY7" fmla="*/ 2090425 h 2090425"/>
              <a:gd name="connsiteX8" fmla="*/ 2956443 w 7321053"/>
              <a:gd name="connsiteY8" fmla="*/ 1619085 h 2090425"/>
              <a:gd name="connsiteX9" fmla="*/ 2956443 w 7321053"/>
              <a:gd name="connsiteY9" fmla="*/ 1590805 h 2090425"/>
              <a:gd name="connsiteX10" fmla="*/ 7321053 w 7321053"/>
              <a:gd name="connsiteY10" fmla="*/ 1157172 h 2090425"/>
              <a:gd name="connsiteX11" fmla="*/ 2965870 w 7321053"/>
              <a:gd name="connsiteY11" fmla="*/ 1157172 h 2090425"/>
              <a:gd name="connsiteX12" fmla="*/ 2965870 w 7321053"/>
              <a:gd name="connsiteY12" fmla="*/ 820089 h 2090425"/>
              <a:gd name="connsiteX13" fmla="*/ 2843321 w 7321053"/>
              <a:gd name="connsiteY13" fmla="*/ 817807 h 2090425"/>
              <a:gd name="connsiteX0" fmla="*/ 2843321 w 2965870"/>
              <a:gd name="connsiteY0" fmla="*/ 817807 h 2090425"/>
              <a:gd name="connsiteX1" fmla="*/ 1052451 w 2965870"/>
              <a:gd name="connsiteY1" fmla="*/ 817807 h 2090425"/>
              <a:gd name="connsiteX2" fmla="*/ 1052452 w 2965870"/>
              <a:gd name="connsiteY2" fmla="*/ 0 h 2090425"/>
              <a:gd name="connsiteX3" fmla="*/ 0 w 2965870"/>
              <a:gd name="connsiteY3" fmla="*/ 0 h 2090425"/>
              <a:gd name="connsiteX4" fmla="*/ 5865 w 2965870"/>
              <a:gd name="connsiteY4" fmla="*/ 1549766 h 2090425"/>
              <a:gd name="connsiteX5" fmla="*/ 1391593 w 2965870"/>
              <a:gd name="connsiteY5" fmla="*/ 1543670 h 2090425"/>
              <a:gd name="connsiteX6" fmla="*/ 1391593 w 2965870"/>
              <a:gd name="connsiteY6" fmla="*/ 2090425 h 2090425"/>
              <a:gd name="connsiteX7" fmla="*/ 2956443 w 2965870"/>
              <a:gd name="connsiteY7" fmla="*/ 2090425 h 2090425"/>
              <a:gd name="connsiteX8" fmla="*/ 2956443 w 2965870"/>
              <a:gd name="connsiteY8" fmla="*/ 1619085 h 2090425"/>
              <a:gd name="connsiteX9" fmla="*/ 2956443 w 2965870"/>
              <a:gd name="connsiteY9" fmla="*/ 1590805 h 2090425"/>
              <a:gd name="connsiteX10" fmla="*/ 2965870 w 2965870"/>
              <a:gd name="connsiteY10" fmla="*/ 1157172 h 2090425"/>
              <a:gd name="connsiteX11" fmla="*/ 2965870 w 2965870"/>
              <a:gd name="connsiteY11" fmla="*/ 820089 h 2090425"/>
              <a:gd name="connsiteX12" fmla="*/ 2843321 w 2965870"/>
              <a:gd name="connsiteY12" fmla="*/ 817807 h 2090425"/>
              <a:gd name="connsiteX0" fmla="*/ 2843321 w 2965870"/>
              <a:gd name="connsiteY0" fmla="*/ 817807 h 2090425"/>
              <a:gd name="connsiteX1" fmla="*/ 1052451 w 2965870"/>
              <a:gd name="connsiteY1" fmla="*/ 817807 h 2090425"/>
              <a:gd name="connsiteX2" fmla="*/ 1052452 w 2965870"/>
              <a:gd name="connsiteY2" fmla="*/ 0 h 2090425"/>
              <a:gd name="connsiteX3" fmla="*/ 0 w 2965870"/>
              <a:gd name="connsiteY3" fmla="*/ 0 h 2090425"/>
              <a:gd name="connsiteX4" fmla="*/ 5865 w 2965870"/>
              <a:gd name="connsiteY4" fmla="*/ 1549766 h 2090425"/>
              <a:gd name="connsiteX5" fmla="*/ 1391593 w 2965870"/>
              <a:gd name="connsiteY5" fmla="*/ 1543670 h 2090425"/>
              <a:gd name="connsiteX6" fmla="*/ 1391593 w 2965870"/>
              <a:gd name="connsiteY6" fmla="*/ 2090425 h 2090425"/>
              <a:gd name="connsiteX7" fmla="*/ 2956443 w 2965870"/>
              <a:gd name="connsiteY7" fmla="*/ 2090425 h 2090425"/>
              <a:gd name="connsiteX8" fmla="*/ 2956443 w 2965870"/>
              <a:gd name="connsiteY8" fmla="*/ 1619085 h 2090425"/>
              <a:gd name="connsiteX9" fmla="*/ 2965870 w 2965870"/>
              <a:gd name="connsiteY9" fmla="*/ 1157172 h 2090425"/>
              <a:gd name="connsiteX10" fmla="*/ 2965870 w 2965870"/>
              <a:gd name="connsiteY10" fmla="*/ 820089 h 2090425"/>
              <a:gd name="connsiteX11" fmla="*/ 2843321 w 2965870"/>
              <a:gd name="connsiteY11" fmla="*/ 817807 h 2090425"/>
              <a:gd name="connsiteX0" fmla="*/ 2843321 w 2965870"/>
              <a:gd name="connsiteY0" fmla="*/ 817807 h 2090425"/>
              <a:gd name="connsiteX1" fmla="*/ 1052451 w 2965870"/>
              <a:gd name="connsiteY1" fmla="*/ 817807 h 2090425"/>
              <a:gd name="connsiteX2" fmla="*/ 1052452 w 2965870"/>
              <a:gd name="connsiteY2" fmla="*/ 0 h 2090425"/>
              <a:gd name="connsiteX3" fmla="*/ 0 w 2965870"/>
              <a:gd name="connsiteY3" fmla="*/ 0 h 2090425"/>
              <a:gd name="connsiteX4" fmla="*/ 5865 w 2965870"/>
              <a:gd name="connsiteY4" fmla="*/ 1549766 h 2090425"/>
              <a:gd name="connsiteX5" fmla="*/ 1391593 w 2965870"/>
              <a:gd name="connsiteY5" fmla="*/ 1543670 h 2090425"/>
              <a:gd name="connsiteX6" fmla="*/ 1391593 w 2965870"/>
              <a:gd name="connsiteY6" fmla="*/ 2090425 h 2090425"/>
              <a:gd name="connsiteX7" fmla="*/ 2956443 w 2965870"/>
              <a:gd name="connsiteY7" fmla="*/ 2090425 h 2090425"/>
              <a:gd name="connsiteX8" fmla="*/ 2956443 w 2965870"/>
              <a:gd name="connsiteY8" fmla="*/ 1619085 h 2090425"/>
              <a:gd name="connsiteX9" fmla="*/ 2965870 w 2965870"/>
              <a:gd name="connsiteY9" fmla="*/ 820089 h 2090425"/>
              <a:gd name="connsiteX10" fmla="*/ 2843321 w 2965870"/>
              <a:gd name="connsiteY10" fmla="*/ 817807 h 2090425"/>
              <a:gd name="connsiteX0" fmla="*/ 2965870 w 2965870"/>
              <a:gd name="connsiteY0" fmla="*/ 820089 h 2090425"/>
              <a:gd name="connsiteX1" fmla="*/ 1052451 w 2965870"/>
              <a:gd name="connsiteY1" fmla="*/ 817807 h 2090425"/>
              <a:gd name="connsiteX2" fmla="*/ 1052452 w 2965870"/>
              <a:gd name="connsiteY2" fmla="*/ 0 h 2090425"/>
              <a:gd name="connsiteX3" fmla="*/ 0 w 2965870"/>
              <a:gd name="connsiteY3" fmla="*/ 0 h 2090425"/>
              <a:gd name="connsiteX4" fmla="*/ 5865 w 2965870"/>
              <a:gd name="connsiteY4" fmla="*/ 1549766 h 2090425"/>
              <a:gd name="connsiteX5" fmla="*/ 1391593 w 2965870"/>
              <a:gd name="connsiteY5" fmla="*/ 1543670 h 2090425"/>
              <a:gd name="connsiteX6" fmla="*/ 1391593 w 2965870"/>
              <a:gd name="connsiteY6" fmla="*/ 2090425 h 2090425"/>
              <a:gd name="connsiteX7" fmla="*/ 2956443 w 2965870"/>
              <a:gd name="connsiteY7" fmla="*/ 2090425 h 2090425"/>
              <a:gd name="connsiteX8" fmla="*/ 2956443 w 2965870"/>
              <a:gd name="connsiteY8" fmla="*/ 1619085 h 2090425"/>
              <a:gd name="connsiteX9" fmla="*/ 2965870 w 2965870"/>
              <a:gd name="connsiteY9" fmla="*/ 820089 h 2090425"/>
              <a:gd name="connsiteX0" fmla="*/ 2965870 w 2965870"/>
              <a:gd name="connsiteY0" fmla="*/ 820089 h 2090425"/>
              <a:gd name="connsiteX1" fmla="*/ 1052451 w 2965870"/>
              <a:gd name="connsiteY1" fmla="*/ 817807 h 2090425"/>
              <a:gd name="connsiteX2" fmla="*/ 1052452 w 2965870"/>
              <a:gd name="connsiteY2" fmla="*/ 0 h 2090425"/>
              <a:gd name="connsiteX3" fmla="*/ 0 w 2965870"/>
              <a:gd name="connsiteY3" fmla="*/ 0 h 2090425"/>
              <a:gd name="connsiteX4" fmla="*/ 5865 w 2965870"/>
              <a:gd name="connsiteY4" fmla="*/ 1549766 h 2090425"/>
              <a:gd name="connsiteX5" fmla="*/ 1391593 w 2965870"/>
              <a:gd name="connsiteY5" fmla="*/ 1543670 h 2090425"/>
              <a:gd name="connsiteX6" fmla="*/ 1391593 w 2965870"/>
              <a:gd name="connsiteY6" fmla="*/ 2090425 h 2090425"/>
              <a:gd name="connsiteX7" fmla="*/ 2956443 w 2965870"/>
              <a:gd name="connsiteY7" fmla="*/ 2090425 h 2090425"/>
              <a:gd name="connsiteX8" fmla="*/ 2965870 w 2965870"/>
              <a:gd name="connsiteY8" fmla="*/ 820089 h 2090425"/>
              <a:gd name="connsiteX0" fmla="*/ 2965870 w 2965870"/>
              <a:gd name="connsiteY0" fmla="*/ 820089 h 2090425"/>
              <a:gd name="connsiteX1" fmla="*/ 1052451 w 2965870"/>
              <a:gd name="connsiteY1" fmla="*/ 817807 h 2090425"/>
              <a:gd name="connsiteX2" fmla="*/ 1052452 w 2965870"/>
              <a:gd name="connsiteY2" fmla="*/ 0 h 2090425"/>
              <a:gd name="connsiteX3" fmla="*/ 0 w 2965870"/>
              <a:gd name="connsiteY3" fmla="*/ 0 h 2090425"/>
              <a:gd name="connsiteX4" fmla="*/ 5865 w 2965870"/>
              <a:gd name="connsiteY4" fmla="*/ 1549766 h 2090425"/>
              <a:gd name="connsiteX5" fmla="*/ 1391593 w 2965870"/>
              <a:gd name="connsiteY5" fmla="*/ 1543670 h 2090425"/>
              <a:gd name="connsiteX6" fmla="*/ 1391593 w 2965870"/>
              <a:gd name="connsiteY6" fmla="*/ 2090425 h 2090425"/>
              <a:gd name="connsiteX7" fmla="*/ 2834249 w 2965870"/>
              <a:gd name="connsiteY7" fmla="*/ 2090425 h 2090425"/>
              <a:gd name="connsiteX8" fmla="*/ 2965870 w 2965870"/>
              <a:gd name="connsiteY8" fmla="*/ 820089 h 2090425"/>
              <a:gd name="connsiteX0" fmla="*/ 2833900 w 2835117"/>
              <a:gd name="connsiteY0" fmla="*/ 820089 h 2090425"/>
              <a:gd name="connsiteX1" fmla="*/ 1052451 w 2835117"/>
              <a:gd name="connsiteY1" fmla="*/ 817807 h 2090425"/>
              <a:gd name="connsiteX2" fmla="*/ 1052452 w 2835117"/>
              <a:gd name="connsiteY2" fmla="*/ 0 h 2090425"/>
              <a:gd name="connsiteX3" fmla="*/ 0 w 2835117"/>
              <a:gd name="connsiteY3" fmla="*/ 0 h 2090425"/>
              <a:gd name="connsiteX4" fmla="*/ 5865 w 2835117"/>
              <a:gd name="connsiteY4" fmla="*/ 1549766 h 2090425"/>
              <a:gd name="connsiteX5" fmla="*/ 1391593 w 2835117"/>
              <a:gd name="connsiteY5" fmla="*/ 1543670 h 2090425"/>
              <a:gd name="connsiteX6" fmla="*/ 1391593 w 2835117"/>
              <a:gd name="connsiteY6" fmla="*/ 2090425 h 2090425"/>
              <a:gd name="connsiteX7" fmla="*/ 2834249 w 2835117"/>
              <a:gd name="connsiteY7" fmla="*/ 2090425 h 2090425"/>
              <a:gd name="connsiteX8" fmla="*/ 2833900 w 2835117"/>
              <a:gd name="connsiteY8" fmla="*/ 820089 h 2090425"/>
              <a:gd name="connsiteX0" fmla="*/ 2833900 w 2833900"/>
              <a:gd name="connsiteY0" fmla="*/ 820089 h 2090425"/>
              <a:gd name="connsiteX1" fmla="*/ 1052451 w 2833900"/>
              <a:gd name="connsiteY1" fmla="*/ 817807 h 2090425"/>
              <a:gd name="connsiteX2" fmla="*/ 1052452 w 2833900"/>
              <a:gd name="connsiteY2" fmla="*/ 0 h 2090425"/>
              <a:gd name="connsiteX3" fmla="*/ 0 w 2833900"/>
              <a:gd name="connsiteY3" fmla="*/ 0 h 2090425"/>
              <a:gd name="connsiteX4" fmla="*/ 5865 w 2833900"/>
              <a:gd name="connsiteY4" fmla="*/ 1549766 h 2090425"/>
              <a:gd name="connsiteX5" fmla="*/ 1391593 w 2833900"/>
              <a:gd name="connsiteY5" fmla="*/ 1543670 h 2090425"/>
              <a:gd name="connsiteX6" fmla="*/ 1391593 w 2833900"/>
              <a:gd name="connsiteY6" fmla="*/ 2090425 h 2090425"/>
              <a:gd name="connsiteX7" fmla="*/ 2154850 w 2833900"/>
              <a:gd name="connsiteY7" fmla="*/ 2090425 h 2090425"/>
              <a:gd name="connsiteX8" fmla="*/ 2833900 w 2833900"/>
              <a:gd name="connsiteY8" fmla="*/ 820089 h 2090425"/>
              <a:gd name="connsiteX0" fmla="*/ 2193603 w 2193603"/>
              <a:gd name="connsiteY0" fmla="*/ 820089 h 2090425"/>
              <a:gd name="connsiteX1" fmla="*/ 1052451 w 2193603"/>
              <a:gd name="connsiteY1" fmla="*/ 817807 h 2090425"/>
              <a:gd name="connsiteX2" fmla="*/ 1052452 w 2193603"/>
              <a:gd name="connsiteY2" fmla="*/ 0 h 2090425"/>
              <a:gd name="connsiteX3" fmla="*/ 0 w 2193603"/>
              <a:gd name="connsiteY3" fmla="*/ 0 h 2090425"/>
              <a:gd name="connsiteX4" fmla="*/ 5865 w 2193603"/>
              <a:gd name="connsiteY4" fmla="*/ 1549766 h 2090425"/>
              <a:gd name="connsiteX5" fmla="*/ 1391593 w 2193603"/>
              <a:gd name="connsiteY5" fmla="*/ 1543670 h 2090425"/>
              <a:gd name="connsiteX6" fmla="*/ 1391593 w 2193603"/>
              <a:gd name="connsiteY6" fmla="*/ 2090425 h 2090425"/>
              <a:gd name="connsiteX7" fmla="*/ 2154850 w 2193603"/>
              <a:gd name="connsiteY7" fmla="*/ 2090425 h 2090425"/>
              <a:gd name="connsiteX8" fmla="*/ 2193603 w 2193603"/>
              <a:gd name="connsiteY8" fmla="*/ 820089 h 2090425"/>
              <a:gd name="connsiteX0" fmla="*/ 2193603 w 2193603"/>
              <a:gd name="connsiteY0" fmla="*/ 820089 h 2090425"/>
              <a:gd name="connsiteX1" fmla="*/ 1052451 w 2193603"/>
              <a:gd name="connsiteY1" fmla="*/ 817807 h 2090425"/>
              <a:gd name="connsiteX2" fmla="*/ 1052452 w 2193603"/>
              <a:gd name="connsiteY2" fmla="*/ 0 h 2090425"/>
              <a:gd name="connsiteX3" fmla="*/ 0 w 2193603"/>
              <a:gd name="connsiteY3" fmla="*/ 0 h 2090425"/>
              <a:gd name="connsiteX4" fmla="*/ 5865 w 2193603"/>
              <a:gd name="connsiteY4" fmla="*/ 1549766 h 2090425"/>
              <a:gd name="connsiteX5" fmla="*/ 1391593 w 2193603"/>
              <a:gd name="connsiteY5" fmla="*/ 1543670 h 2090425"/>
              <a:gd name="connsiteX6" fmla="*/ 1391593 w 2193603"/>
              <a:gd name="connsiteY6" fmla="*/ 2090425 h 2090425"/>
              <a:gd name="connsiteX7" fmla="*/ 2184177 w 2193603"/>
              <a:gd name="connsiteY7" fmla="*/ 2090425 h 2090425"/>
              <a:gd name="connsiteX8" fmla="*/ 2193603 w 2193603"/>
              <a:gd name="connsiteY8" fmla="*/ 820089 h 2090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3603" h="2090425">
                <a:moveTo>
                  <a:pt x="2193603" y="820089"/>
                </a:moveTo>
                <a:lnTo>
                  <a:pt x="1052451" y="817807"/>
                </a:lnTo>
                <a:cubicBezTo>
                  <a:pt x="1054406" y="557397"/>
                  <a:pt x="1050497" y="260410"/>
                  <a:pt x="1052452" y="0"/>
                </a:cubicBezTo>
                <a:lnTo>
                  <a:pt x="0" y="0"/>
                </a:lnTo>
                <a:lnTo>
                  <a:pt x="5865" y="1549766"/>
                </a:lnTo>
                <a:lnTo>
                  <a:pt x="1391593" y="1543670"/>
                </a:lnTo>
                <a:lnTo>
                  <a:pt x="1391593" y="2090425"/>
                </a:lnTo>
                <a:lnTo>
                  <a:pt x="2184177" y="2090425"/>
                </a:lnTo>
                <a:lnTo>
                  <a:pt x="2193603" y="820089"/>
                </a:lnTo>
                <a:close/>
              </a:path>
            </a:pathLst>
          </a:custGeom>
          <a:solidFill>
            <a:srgbClr val="E1F8FF"/>
          </a:solidFill>
          <a:ln w="285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5DB7D88-E6C3-4B76-AB93-4B9AD53C352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3728" y="2201672"/>
            <a:ext cx="455064" cy="4550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06BCD8C-5A80-4468-B13F-FEE02E9AEC9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6655" y="1700611"/>
            <a:ext cx="508630" cy="508630"/>
          </a:xfrm>
          <a:prstGeom prst="rect">
            <a:avLst/>
          </a:prstGeom>
        </p:spPr>
      </p:pic>
      <p:cxnSp>
        <p:nvCxnSpPr>
          <p:cNvPr id="9" name="Elbow Connector 9">
            <a:extLst>
              <a:ext uri="{FF2B5EF4-FFF2-40B4-BE49-F238E27FC236}">
                <a16:creationId xmlns:a16="http://schemas.microsoft.com/office/drawing/2014/main" id="{A6DDFB00-45DB-426B-9909-7471C3D4FE20}"/>
              </a:ext>
            </a:extLst>
          </p:cNvPr>
          <p:cNvCxnSpPr>
            <a:cxnSpLocks/>
          </p:cNvCxnSpPr>
          <p:nvPr/>
        </p:nvCxnSpPr>
        <p:spPr>
          <a:xfrm>
            <a:off x="2226165" y="2281600"/>
            <a:ext cx="646961" cy="105152"/>
          </a:xfrm>
          <a:prstGeom prst="bentConnector3">
            <a:avLst>
              <a:gd name="adj1" fmla="val 3481"/>
            </a:avLst>
          </a:prstGeom>
          <a:ln w="57150">
            <a:solidFill>
              <a:srgbClr val="30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86F6593-9974-4492-9556-D2F873449DB1}"/>
              </a:ext>
            </a:extLst>
          </p:cNvPr>
          <p:cNvCxnSpPr>
            <a:cxnSpLocks/>
          </p:cNvCxnSpPr>
          <p:nvPr/>
        </p:nvCxnSpPr>
        <p:spPr>
          <a:xfrm>
            <a:off x="3654655" y="2386243"/>
            <a:ext cx="2563148" cy="1"/>
          </a:xfrm>
          <a:prstGeom prst="line">
            <a:avLst/>
          </a:prstGeom>
          <a:ln w="57150">
            <a:solidFill>
              <a:srgbClr val="30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A815C97-558E-4D48-A108-59D6BD233E9F}"/>
              </a:ext>
            </a:extLst>
          </p:cNvPr>
          <p:cNvCxnSpPr>
            <a:cxnSpLocks/>
          </p:cNvCxnSpPr>
          <p:nvPr/>
        </p:nvCxnSpPr>
        <p:spPr>
          <a:xfrm>
            <a:off x="5265750" y="2311654"/>
            <a:ext cx="1" cy="150197"/>
          </a:xfrm>
          <a:prstGeom prst="line">
            <a:avLst/>
          </a:prstGeom>
          <a:ln w="57150">
            <a:solidFill>
              <a:srgbClr val="30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FD14460-FD35-4CAB-9D9E-87F9BD491ECB}"/>
              </a:ext>
            </a:extLst>
          </p:cNvPr>
          <p:cNvCxnSpPr>
            <a:cxnSpLocks/>
          </p:cNvCxnSpPr>
          <p:nvPr/>
        </p:nvCxnSpPr>
        <p:spPr>
          <a:xfrm>
            <a:off x="6217802" y="2311654"/>
            <a:ext cx="1" cy="150197"/>
          </a:xfrm>
          <a:prstGeom prst="line">
            <a:avLst/>
          </a:prstGeom>
          <a:ln w="57150">
            <a:solidFill>
              <a:srgbClr val="30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16B02E9-3A1D-4D3A-A01F-ABADD3A577C1}"/>
              </a:ext>
            </a:extLst>
          </p:cNvPr>
          <p:cNvCxnSpPr>
            <a:cxnSpLocks/>
          </p:cNvCxnSpPr>
          <p:nvPr/>
        </p:nvCxnSpPr>
        <p:spPr>
          <a:xfrm>
            <a:off x="5741775" y="2311654"/>
            <a:ext cx="1" cy="150197"/>
          </a:xfrm>
          <a:prstGeom prst="line">
            <a:avLst/>
          </a:prstGeom>
          <a:ln w="57150">
            <a:solidFill>
              <a:srgbClr val="30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1A414C6-EC99-42CC-90E7-8D7D01FA9A3B}"/>
              </a:ext>
            </a:extLst>
          </p:cNvPr>
          <p:cNvCxnSpPr>
            <a:cxnSpLocks/>
          </p:cNvCxnSpPr>
          <p:nvPr/>
        </p:nvCxnSpPr>
        <p:spPr>
          <a:xfrm>
            <a:off x="4789724" y="2311654"/>
            <a:ext cx="1" cy="150197"/>
          </a:xfrm>
          <a:prstGeom prst="line">
            <a:avLst/>
          </a:prstGeom>
          <a:ln w="57150">
            <a:solidFill>
              <a:srgbClr val="30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EFF13D7-B380-4A14-853C-A41293EBA988}"/>
              </a:ext>
            </a:extLst>
          </p:cNvPr>
          <p:cNvSpPr txBox="1"/>
          <p:nvPr/>
        </p:nvSpPr>
        <p:spPr>
          <a:xfrm>
            <a:off x="1901407" y="2121804"/>
            <a:ext cx="800531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50" b="1" dirty="0">
                <a:solidFill>
                  <a:schemeClr val="tx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Transformer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12EEC4B-80B8-4C6E-A80C-0C06FE6FE4E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690" y="2512569"/>
            <a:ext cx="194826" cy="34482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E6463AD-78BD-4E3C-934D-BC3001664AB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9987" y="2512569"/>
            <a:ext cx="194826" cy="34482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66CAF99-97B7-45B9-A639-75CDBE08618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8445" y="2512569"/>
            <a:ext cx="194826" cy="34482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460459F-673D-4979-9A17-8D38040372D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0389" y="2508673"/>
            <a:ext cx="194826" cy="34482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FF9F145-DF82-49E0-933C-F025044518A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5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5559" y="2187422"/>
            <a:ext cx="325937" cy="465922"/>
          </a:xfrm>
          <a:prstGeom prst="rect">
            <a:avLst/>
          </a:prstGeom>
          <a:ln>
            <a:noFill/>
          </a:ln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D8BB900-90F3-4463-A40E-E4C95221B61B}"/>
              </a:ext>
            </a:extLst>
          </p:cNvPr>
          <p:cNvSpPr txBox="1"/>
          <p:nvPr/>
        </p:nvSpPr>
        <p:spPr>
          <a:xfrm>
            <a:off x="2805580" y="2611575"/>
            <a:ext cx="48300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50" b="1" dirty="0">
                <a:solidFill>
                  <a:schemeClr val="tx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Meter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08316A0-EC93-4591-8B0B-9270E2D954BA}"/>
              </a:ext>
            </a:extLst>
          </p:cNvPr>
          <p:cNvSpPr txBox="1"/>
          <p:nvPr/>
        </p:nvSpPr>
        <p:spPr>
          <a:xfrm>
            <a:off x="3303196" y="2608857"/>
            <a:ext cx="512964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50" b="1" dirty="0">
                <a:solidFill>
                  <a:schemeClr val="tx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Panel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3866B87-3B8D-43D6-BD22-98093D2A6476}"/>
              </a:ext>
            </a:extLst>
          </p:cNvPr>
          <p:cNvSpPr txBox="1"/>
          <p:nvPr/>
        </p:nvSpPr>
        <p:spPr>
          <a:xfrm>
            <a:off x="3700505" y="2216883"/>
            <a:ext cx="125145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50" b="1" dirty="0">
                <a:solidFill>
                  <a:schemeClr val="tx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Conduits and Wires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D807FE-0A5D-45C6-8743-B9182AE5EC51}"/>
              </a:ext>
            </a:extLst>
          </p:cNvPr>
          <p:cNvSpPr txBox="1"/>
          <p:nvPr/>
        </p:nvSpPr>
        <p:spPr>
          <a:xfrm>
            <a:off x="5080458" y="1704309"/>
            <a:ext cx="1100590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50" b="1" dirty="0">
                <a:solidFill>
                  <a:schemeClr val="tx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Charging Stations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F51A748-D848-427D-94FF-5044D7C0C547}"/>
              </a:ext>
            </a:extLst>
          </p:cNvPr>
          <p:cNvSpPr txBox="1"/>
          <p:nvPr/>
        </p:nvSpPr>
        <p:spPr>
          <a:xfrm>
            <a:off x="2423695" y="2222166"/>
            <a:ext cx="546760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50" b="1" dirty="0">
                <a:solidFill>
                  <a:schemeClr val="tx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Service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77C5253-E6AB-470B-8BA5-81CA3E66720B}"/>
              </a:ext>
            </a:extLst>
          </p:cNvPr>
          <p:cNvSpPr txBox="1"/>
          <p:nvPr/>
        </p:nvSpPr>
        <p:spPr>
          <a:xfrm>
            <a:off x="2358398" y="1429320"/>
            <a:ext cx="88500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50" b="1" dirty="0">
                <a:solidFill>
                  <a:schemeClr val="tx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Utility-Side</a:t>
            </a:r>
          </a:p>
          <a:p>
            <a:pPr algn="r"/>
            <a:r>
              <a:rPr lang="en-US" sz="750" b="1" dirty="0">
                <a:solidFill>
                  <a:schemeClr val="tx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Infrastructure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350EF64-DB20-44D0-88A0-3C668C5171BE}"/>
              </a:ext>
            </a:extLst>
          </p:cNvPr>
          <p:cNvSpPr txBox="1"/>
          <p:nvPr/>
        </p:nvSpPr>
        <p:spPr>
          <a:xfrm>
            <a:off x="3335559" y="1417610"/>
            <a:ext cx="93756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50" b="1" dirty="0">
                <a:solidFill>
                  <a:schemeClr val="tx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Customer-Side</a:t>
            </a:r>
          </a:p>
          <a:p>
            <a:r>
              <a:rPr lang="en-US" sz="750" b="1" dirty="0">
                <a:solidFill>
                  <a:schemeClr val="tx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Infrastructure</a:t>
            </a:r>
          </a:p>
        </p:txBody>
      </p:sp>
      <p:graphicFrame>
        <p:nvGraphicFramePr>
          <p:cNvPr id="44" name="Table 44">
            <a:extLst>
              <a:ext uri="{FF2B5EF4-FFF2-40B4-BE49-F238E27FC236}">
                <a16:creationId xmlns:a16="http://schemas.microsoft.com/office/drawing/2014/main" id="{1E2621B9-80D9-46BA-9F7D-0179E6BC0C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608938"/>
              </p:ext>
            </p:extLst>
          </p:nvPr>
        </p:nvGraphicFramePr>
        <p:xfrm>
          <a:off x="483982" y="2870226"/>
          <a:ext cx="7863512" cy="285063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74734">
                  <a:extLst>
                    <a:ext uri="{9D8B030D-6E8A-4147-A177-3AD203B41FA5}">
                      <a16:colId xmlns:a16="http://schemas.microsoft.com/office/drawing/2014/main" val="3467687743"/>
                    </a:ext>
                  </a:extLst>
                </a:gridCol>
                <a:gridCol w="174734">
                  <a:extLst>
                    <a:ext uri="{9D8B030D-6E8A-4147-A177-3AD203B41FA5}">
                      <a16:colId xmlns:a16="http://schemas.microsoft.com/office/drawing/2014/main" val="2507169660"/>
                    </a:ext>
                  </a:extLst>
                </a:gridCol>
                <a:gridCol w="272613">
                  <a:extLst>
                    <a:ext uri="{9D8B030D-6E8A-4147-A177-3AD203B41FA5}">
                      <a16:colId xmlns:a16="http://schemas.microsoft.com/office/drawing/2014/main" val="3191704072"/>
                    </a:ext>
                  </a:extLst>
                </a:gridCol>
                <a:gridCol w="803631">
                  <a:extLst>
                    <a:ext uri="{9D8B030D-6E8A-4147-A177-3AD203B41FA5}">
                      <a16:colId xmlns:a16="http://schemas.microsoft.com/office/drawing/2014/main" val="1330112401"/>
                    </a:ext>
                  </a:extLst>
                </a:gridCol>
                <a:gridCol w="183629">
                  <a:extLst>
                    <a:ext uri="{9D8B030D-6E8A-4147-A177-3AD203B41FA5}">
                      <a16:colId xmlns:a16="http://schemas.microsoft.com/office/drawing/2014/main" val="831042167"/>
                    </a:ext>
                  </a:extLst>
                </a:gridCol>
                <a:gridCol w="758320">
                  <a:extLst>
                    <a:ext uri="{9D8B030D-6E8A-4147-A177-3AD203B41FA5}">
                      <a16:colId xmlns:a16="http://schemas.microsoft.com/office/drawing/2014/main" val="2352469098"/>
                    </a:ext>
                  </a:extLst>
                </a:gridCol>
                <a:gridCol w="579487">
                  <a:extLst>
                    <a:ext uri="{9D8B030D-6E8A-4147-A177-3AD203B41FA5}">
                      <a16:colId xmlns:a16="http://schemas.microsoft.com/office/drawing/2014/main" val="3557124035"/>
                    </a:ext>
                  </a:extLst>
                </a:gridCol>
                <a:gridCol w="1337807">
                  <a:extLst>
                    <a:ext uri="{9D8B030D-6E8A-4147-A177-3AD203B41FA5}">
                      <a16:colId xmlns:a16="http://schemas.microsoft.com/office/drawing/2014/main" val="304748843"/>
                    </a:ext>
                  </a:extLst>
                </a:gridCol>
                <a:gridCol w="677596">
                  <a:extLst>
                    <a:ext uri="{9D8B030D-6E8A-4147-A177-3AD203B41FA5}">
                      <a16:colId xmlns:a16="http://schemas.microsoft.com/office/drawing/2014/main" val="2200645797"/>
                    </a:ext>
                  </a:extLst>
                </a:gridCol>
                <a:gridCol w="362623">
                  <a:extLst>
                    <a:ext uri="{9D8B030D-6E8A-4147-A177-3AD203B41FA5}">
                      <a16:colId xmlns:a16="http://schemas.microsoft.com/office/drawing/2014/main" val="3960687441"/>
                    </a:ext>
                  </a:extLst>
                </a:gridCol>
                <a:gridCol w="314972">
                  <a:extLst>
                    <a:ext uri="{9D8B030D-6E8A-4147-A177-3AD203B41FA5}">
                      <a16:colId xmlns:a16="http://schemas.microsoft.com/office/drawing/2014/main" val="2014318949"/>
                    </a:ext>
                  </a:extLst>
                </a:gridCol>
                <a:gridCol w="413691">
                  <a:extLst>
                    <a:ext uri="{9D8B030D-6E8A-4147-A177-3AD203B41FA5}">
                      <a16:colId xmlns:a16="http://schemas.microsoft.com/office/drawing/2014/main" val="392903486"/>
                    </a:ext>
                  </a:extLst>
                </a:gridCol>
                <a:gridCol w="273423">
                  <a:extLst>
                    <a:ext uri="{9D8B030D-6E8A-4147-A177-3AD203B41FA5}">
                      <a16:colId xmlns:a16="http://schemas.microsoft.com/office/drawing/2014/main" val="3958434945"/>
                    </a:ext>
                  </a:extLst>
                </a:gridCol>
                <a:gridCol w="677594">
                  <a:extLst>
                    <a:ext uri="{9D8B030D-6E8A-4147-A177-3AD203B41FA5}">
                      <a16:colId xmlns:a16="http://schemas.microsoft.com/office/drawing/2014/main" val="224204798"/>
                    </a:ext>
                  </a:extLst>
                </a:gridCol>
                <a:gridCol w="683924">
                  <a:extLst>
                    <a:ext uri="{9D8B030D-6E8A-4147-A177-3AD203B41FA5}">
                      <a16:colId xmlns:a16="http://schemas.microsoft.com/office/drawing/2014/main" val="3082613727"/>
                    </a:ext>
                  </a:extLst>
                </a:gridCol>
                <a:gridCol w="174734">
                  <a:extLst>
                    <a:ext uri="{9D8B030D-6E8A-4147-A177-3AD203B41FA5}">
                      <a16:colId xmlns:a16="http://schemas.microsoft.com/office/drawing/2014/main" val="954013776"/>
                    </a:ext>
                  </a:extLst>
                </a:gridCol>
              </a:tblGrid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b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b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b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4085287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b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b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0519944"/>
                  </a:ext>
                </a:extLst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b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b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b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1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37392"/>
                  </a:ext>
                </a:extLst>
              </a:tr>
              <a:tr h="2937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b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7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b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OPTIONS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>
                        <a:solidFill>
                          <a:schemeClr val="bg2">
                            <a:lumMod val="50000"/>
                          </a:schemeClr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AVAILABLE TO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AVAILABLE TO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Minimum Port Req.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UTILITY-SIDE INFRASTRUCTURE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CUSTOMER-SIDE INFRASTRUCTURE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CUSTOMER-SIDE INFRASTRUCTURE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EVSE REBATE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EVSE REBATE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INFRASTRUCTURE REBATE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INFRASTRUCTURE REBATE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MAINT./NET. REBATE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0963222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1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1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SCE-Built Infrastructure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Non-residential and multi-family</a:t>
                      </a:r>
                      <a:endParaRPr lang="en-US" sz="600" b="1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Non-residential and multi-family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4 +</a:t>
                      </a:r>
                      <a:endParaRPr lang="en-US" sz="600" b="1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SCE-installed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SCE-installed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SCE-installed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0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>
                        <a:solidFill>
                          <a:srgbClr val="00B05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NA</a:t>
                      </a:r>
                      <a:endParaRPr lang="en-US" sz="600" b="0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NA</a:t>
                      </a:r>
                      <a:endParaRPr kumimoji="0" lang="en-US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NA</a:t>
                      </a:r>
                      <a:endParaRPr kumimoji="0" lang="en-US" sz="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7137928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1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2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Customer-Built Infrastructure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+mn-lt"/>
                          <a:ea typeface="Segoe UI" panose="020B0502040204020203" pitchFamily="34" charset="0"/>
                          <a:cs typeface="Segoe UI"/>
                        </a:rPr>
                        <a:t>Non-residential and multi-family</a:t>
                      </a: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 </a:t>
                      </a:r>
                      <a:b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</a:b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choosing to own infrastructure</a:t>
                      </a:r>
                      <a:endParaRPr lang="en-US" sz="600" b="1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dirty="0">
                          <a:solidFill>
                            <a:srgbClr val="000000"/>
                          </a:solidFill>
                          <a:latin typeface="+mn-lt"/>
                          <a:ea typeface="Segoe UI" panose="020B0502040204020203" pitchFamily="34" charset="0"/>
                          <a:cs typeface="Segoe UI"/>
                        </a:rPr>
                        <a:t>Non-residential and multi-family</a:t>
                      </a:r>
                      <a:r>
                        <a:rPr lang="en-US" sz="8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 </a:t>
                      </a:r>
                      <a:br>
                        <a:rPr lang="en-US" sz="8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</a:br>
                      <a:r>
                        <a:rPr lang="en-US" sz="8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choosing to own infrastructure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4+</a:t>
                      </a:r>
                      <a:endParaRPr lang="en-US" sz="600" b="1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SCE-installed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Customer-installed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Customer-installed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0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 dirty="0">
                        <a:solidFill>
                          <a:srgbClr val="00B05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chemeClr val="tx1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Up to 80% of SCE’s cost</a:t>
                      </a:r>
                      <a:endParaRPr lang="en-US" sz="600" b="0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Up to 80% of SCE’s cost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NA</a:t>
                      </a:r>
                      <a:endParaRPr kumimoji="0" lang="en-US" sz="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0029903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1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3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Charging Station Rebate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+mn-lt"/>
                          <a:ea typeface="Segoe UI" panose="020B0502040204020203" pitchFamily="34" charset="0"/>
                          <a:cs typeface="Segoe UI"/>
                        </a:rPr>
                        <a:t>Non-residential and multi-family </a:t>
                      </a:r>
                      <a:br>
                        <a:rPr lang="en-US" sz="600" b="0" dirty="0">
                          <a:solidFill>
                            <a:srgbClr val="000000"/>
                          </a:solidFill>
                          <a:latin typeface="+mn-lt"/>
                          <a:ea typeface="Segoe UI" panose="020B0502040204020203" pitchFamily="34" charset="0"/>
                          <a:cs typeface="Segoe UI"/>
                        </a:rPr>
                      </a:b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+mn-lt"/>
                          <a:ea typeface="Segoe UI" panose="020B0502040204020203" pitchFamily="34" charset="0"/>
                          <a:cs typeface="Segoe UI"/>
                        </a:rPr>
                        <a:t>a</a:t>
                      </a: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pplying for four ports or less</a:t>
                      </a:r>
                      <a:endParaRPr lang="en-US" sz="600" b="1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800" b="0" dirty="0">
                          <a:solidFill>
                            <a:srgbClr val="000000"/>
                          </a:solidFill>
                          <a:latin typeface="+mn-lt"/>
                          <a:ea typeface="Segoe UI" panose="020B0502040204020203" pitchFamily="34" charset="0"/>
                          <a:cs typeface="Segoe UI"/>
                        </a:rPr>
                        <a:t>Non-residential and multi-family </a:t>
                      </a:r>
                      <a:br>
                        <a:rPr lang="en-US" sz="800" b="0" dirty="0">
                          <a:solidFill>
                            <a:srgbClr val="000000"/>
                          </a:solidFill>
                          <a:latin typeface="+mn-lt"/>
                          <a:ea typeface="Segoe UI" panose="020B0502040204020203" pitchFamily="34" charset="0"/>
                          <a:cs typeface="Segoe UI"/>
                        </a:rPr>
                      </a:br>
                      <a:r>
                        <a:rPr lang="en-US" sz="800" b="0" dirty="0">
                          <a:solidFill>
                            <a:srgbClr val="000000"/>
                          </a:solidFill>
                          <a:latin typeface="+mn-lt"/>
                          <a:ea typeface="Segoe UI" panose="020B0502040204020203" pitchFamily="34" charset="0"/>
                          <a:cs typeface="Segoe UI"/>
                        </a:rPr>
                        <a:t>a</a:t>
                      </a:r>
                      <a:r>
                        <a:rPr lang="en-US" sz="8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pplying for four ports or less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1-4</a:t>
                      </a:r>
                      <a:endParaRPr lang="en-US" sz="600" b="1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cs typeface="Segoe UI"/>
                        </a:rPr>
                        <a:t>SCE-installed</a:t>
                      </a:r>
                      <a:b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cs typeface="Segoe UI"/>
                        </a:rPr>
                      </a:b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cs typeface="Segoe UI"/>
                        </a:rPr>
                        <a:t>(outside of program)</a:t>
                      </a:r>
                      <a:endParaRPr lang="en-US" sz="600" b="0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+mn-lt"/>
                          <a:ea typeface="Segoe UI" panose="020B0502040204020203" pitchFamily="34" charset="0"/>
                          <a:cs typeface="Segoe UI"/>
                        </a:rPr>
                        <a:t>Customer-installed</a:t>
                      </a:r>
                      <a:endParaRPr lang="en-US" sz="600" b="0" dirty="0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+mn-lt"/>
                          <a:ea typeface="Segoe UI" panose="020B0502040204020203" pitchFamily="34" charset="0"/>
                          <a:cs typeface="Segoe UI"/>
                        </a:rPr>
                        <a:t>Customer-installed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600" b="0" dirty="0">
                          <a:solidFill>
                            <a:schemeClr val="tx1"/>
                          </a:solidFill>
                          <a:latin typeface="+mn-lt"/>
                          <a:ea typeface="Segoe UI" panose="020B0502040204020203" pitchFamily="34" charset="0"/>
                          <a:cs typeface="Segoe UI"/>
                        </a:rPr>
                        <a:t>Single rebate covering </a:t>
                      </a:r>
                      <a:br>
                        <a:rPr lang="en-US" sz="600" b="0" dirty="0">
                          <a:solidFill>
                            <a:schemeClr val="tx1"/>
                          </a:solidFill>
                          <a:latin typeface="+mn-lt"/>
                          <a:ea typeface="Segoe UI" panose="020B0502040204020203" pitchFamily="34" charset="0"/>
                          <a:cs typeface="Segoe UI"/>
                        </a:rPr>
                      </a:br>
                      <a:r>
                        <a:rPr lang="en-US" sz="600" b="0" dirty="0">
                          <a:solidFill>
                            <a:schemeClr val="tx1"/>
                          </a:solidFill>
                          <a:latin typeface="+mn-lt"/>
                          <a:ea typeface="Segoe UI" panose="020B0502040204020203" pitchFamily="34" charset="0"/>
                          <a:cs typeface="Segoe UI"/>
                        </a:rPr>
                        <a:t>EVSE and infrastructure</a:t>
                      </a:r>
                      <a:endParaRPr lang="en-US" sz="600" b="0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+mn-lt"/>
                          <a:ea typeface="Segoe UI" panose="020B0502040204020203" pitchFamily="34" charset="0"/>
                          <a:cs typeface="Segoe UI"/>
                        </a:rPr>
                        <a:t>Single rebate covering </a:t>
                      </a:r>
                      <a:br>
                        <a:rPr lang="en-US" sz="800" b="0" dirty="0">
                          <a:solidFill>
                            <a:schemeClr val="tx1"/>
                          </a:solidFill>
                          <a:latin typeface="+mn-lt"/>
                          <a:ea typeface="Segoe UI" panose="020B0502040204020203" pitchFamily="34" charset="0"/>
                          <a:cs typeface="Segoe UI"/>
                        </a:rPr>
                      </a:b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+mn-lt"/>
                          <a:ea typeface="Segoe UI" panose="020B0502040204020203" pitchFamily="34" charset="0"/>
                          <a:cs typeface="Segoe UI"/>
                        </a:rPr>
                        <a:t>EVSE and infrastructure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NA</a:t>
                      </a:r>
                      <a:endParaRPr kumimoji="0" lang="en-US" sz="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5512454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1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4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Maintenance/ </a:t>
                      </a:r>
                      <a:br>
                        <a:rPr lang="en-US" sz="600" b="1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</a:br>
                      <a:r>
                        <a:rPr lang="en-US" sz="600" b="1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Networking Rebate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Multi-family located in </a:t>
                      </a: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+mn-lt"/>
                          <a:ea typeface="Segoe UI" panose="020B0502040204020203" pitchFamily="34" charset="0"/>
                          <a:cs typeface="Segoe UI"/>
                        </a:rPr>
                        <a:t>DAC / Choosing to own charging stations</a:t>
                      </a:r>
                      <a:endParaRPr lang="en-US" sz="600" b="1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Multi-family located in </a:t>
                      </a:r>
                      <a:r>
                        <a:rPr lang="en-US" sz="800" b="0" dirty="0">
                          <a:solidFill>
                            <a:srgbClr val="000000"/>
                          </a:solidFill>
                          <a:latin typeface="+mn-lt"/>
                          <a:ea typeface="Segoe UI" panose="020B0502040204020203" pitchFamily="34" charset="0"/>
                          <a:cs typeface="Segoe UI"/>
                        </a:rPr>
                        <a:t>DAC / Choosing to own charging stations</a:t>
                      </a:r>
                      <a:endParaRPr lang="en-US" sz="800" b="0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4+</a:t>
                      </a:r>
                      <a:endParaRPr lang="en-US" sz="600" b="1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SCE-installed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SCE-installed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SCE-installed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0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0">
                        <a:solidFill>
                          <a:srgbClr val="FF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NA</a:t>
                      </a:r>
                      <a:endParaRPr lang="en-US" sz="600" b="0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NA</a:t>
                      </a:r>
                      <a:endParaRPr kumimoji="0" lang="en-US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3254924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1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5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Turnkey Installation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Multi-family located in DAC</a:t>
                      </a:r>
                      <a:endParaRPr lang="en-US" sz="600" b="1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Multi-family located in DAC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4+</a:t>
                      </a:r>
                      <a:endParaRPr lang="en-US" sz="600" b="1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SCE-installed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SCE-installed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SCE-installed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chemeClr val="tx1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NA</a:t>
                      </a:r>
                      <a:endParaRPr lang="en-US" sz="600" b="0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dirty="0">
                          <a:solidFill>
                            <a:schemeClr val="tx1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NA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NA</a:t>
                      </a:r>
                      <a:endParaRPr lang="en-US" sz="600" b="0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NA</a:t>
                      </a:r>
                      <a:endParaRPr kumimoji="0" lang="en-US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chemeClr val="tx1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NA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dirty="0">
                        <a:solidFill>
                          <a:srgbClr val="00B05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1709614"/>
                  </a:ext>
                </a:extLst>
              </a:tr>
              <a:tr h="2937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1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b="1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6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New Construction Rebate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New multi-family construction</a:t>
                      </a:r>
                      <a:endParaRPr lang="en-US" sz="600" b="1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New multi-family construction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1 +</a:t>
                      </a:r>
                      <a:endParaRPr lang="en-US" sz="600" b="1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SCE-installed</a:t>
                      </a:r>
                      <a:b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</a:b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(outside of program)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Customer-installed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Customer-installed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chemeClr val="tx1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Single rebate covering</a:t>
                      </a:r>
                      <a:br>
                        <a:rPr lang="en-US" sz="600" b="0" dirty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</a:br>
                      <a:r>
                        <a:rPr lang="en-US" sz="600" b="0" dirty="0">
                          <a:solidFill>
                            <a:schemeClr val="tx1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EVSE and infrastructure</a:t>
                      </a:r>
                      <a:endParaRPr lang="en-US" sz="600" b="0" dirty="0">
                        <a:solidFill>
                          <a:srgbClr val="000000"/>
                        </a:solidFill>
                        <a:latin typeface="Segoe UI"/>
                        <a:ea typeface="Segoe UI" panose="020B0502040204020203" pitchFamily="34" charset="0"/>
                        <a:cs typeface="Segoe UI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>
                          <a:solidFill>
                            <a:schemeClr val="tx1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Single rebate covering</a:t>
                      </a:r>
                      <a:br>
                        <a:rPr lang="en-US" sz="800" b="0">
                          <a:solidFill>
                            <a:srgbClr val="000000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</a:br>
                      <a:r>
                        <a:rPr lang="en-US" sz="800" b="0">
                          <a:solidFill>
                            <a:schemeClr val="tx1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EVSE and infrastructure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0" dirty="0">
                          <a:solidFill>
                            <a:schemeClr val="tx1"/>
                          </a:solidFill>
                          <a:latin typeface="Segoe UI"/>
                          <a:ea typeface="Segoe UI" panose="020B0502040204020203" pitchFamily="34" charset="0"/>
                          <a:cs typeface="Segoe UI"/>
                        </a:rPr>
                        <a:t>NA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dirty="0">
                        <a:solidFill>
                          <a:srgbClr val="00B05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5924561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1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1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0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0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0" dirty="0">
                        <a:solidFill>
                          <a:srgbClr val="00000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b="0">
                        <a:solidFill>
                          <a:srgbClr val="00B05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0" dirty="0">
                        <a:solidFill>
                          <a:srgbClr val="00B05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00" b="0" dirty="0">
                        <a:solidFill>
                          <a:srgbClr val="00B050"/>
                        </a:solidFill>
                        <a:latin typeface="Segoe UI" panose="020B0502040204020203" pitchFamily="34" charset="0"/>
                        <a:ea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0247541"/>
                  </a:ext>
                </a:extLst>
              </a:tr>
            </a:tbl>
          </a:graphicData>
        </a:graphic>
      </p:graphicFrame>
      <p:sp>
        <p:nvSpPr>
          <p:cNvPr id="33" name="Callout: Bent Line 32">
            <a:extLst>
              <a:ext uri="{FF2B5EF4-FFF2-40B4-BE49-F238E27FC236}">
                <a16:creationId xmlns:a16="http://schemas.microsoft.com/office/drawing/2014/main" id="{DC9592C0-D30E-4F4C-A823-34E3E1C024A5}"/>
              </a:ext>
            </a:extLst>
          </p:cNvPr>
          <p:cNvSpPr/>
          <p:nvPr/>
        </p:nvSpPr>
        <p:spPr>
          <a:xfrm>
            <a:off x="410084" y="2187422"/>
            <a:ext cx="1119775" cy="666076"/>
          </a:xfrm>
          <a:prstGeom prst="borderCallout2">
            <a:avLst>
              <a:gd name="adj1" fmla="val 40373"/>
              <a:gd name="adj2" fmla="val 105172"/>
              <a:gd name="adj3" fmla="val 40373"/>
              <a:gd name="adj4" fmla="val 115275"/>
              <a:gd name="adj5" fmla="val 26702"/>
              <a:gd name="adj6" fmla="val 138724"/>
            </a:avLst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rgbClr val="000000"/>
                </a:solidFill>
              </a:rPr>
              <a:t>Utility-side infrastructure is installed by SCE T&amp;D</a:t>
            </a:r>
          </a:p>
        </p:txBody>
      </p:sp>
      <p:sp>
        <p:nvSpPr>
          <p:cNvPr id="37" name="Callout: Bent Line 36">
            <a:extLst>
              <a:ext uri="{FF2B5EF4-FFF2-40B4-BE49-F238E27FC236}">
                <a16:creationId xmlns:a16="http://schemas.microsoft.com/office/drawing/2014/main" id="{942CB289-A75C-4B96-AB9A-C9AB1203DC85}"/>
              </a:ext>
            </a:extLst>
          </p:cNvPr>
          <p:cNvSpPr/>
          <p:nvPr/>
        </p:nvSpPr>
        <p:spPr>
          <a:xfrm>
            <a:off x="6705333" y="2329553"/>
            <a:ext cx="1839689" cy="774607"/>
          </a:xfrm>
          <a:prstGeom prst="borderCallout2">
            <a:avLst>
              <a:gd name="adj1" fmla="val 44064"/>
              <a:gd name="adj2" fmla="val -5560"/>
              <a:gd name="adj3" fmla="val 44065"/>
              <a:gd name="adj4" fmla="val -14216"/>
              <a:gd name="adj5" fmla="val 4316"/>
              <a:gd name="adj6" fmla="val -30898"/>
            </a:avLst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rgbClr val="000000"/>
                </a:solidFill>
              </a:rPr>
              <a:t>Customer-side infrastructure is installed by a SCE-hired general contractor or customer-hired general contractor</a:t>
            </a:r>
          </a:p>
        </p:txBody>
      </p:sp>
      <p:sp>
        <p:nvSpPr>
          <p:cNvPr id="38" name="Callout: Bent Line 37">
            <a:extLst>
              <a:ext uri="{FF2B5EF4-FFF2-40B4-BE49-F238E27FC236}">
                <a16:creationId xmlns:a16="http://schemas.microsoft.com/office/drawing/2014/main" id="{534FC421-8377-492C-83DF-09862FB95879}"/>
              </a:ext>
            </a:extLst>
          </p:cNvPr>
          <p:cNvSpPr/>
          <p:nvPr/>
        </p:nvSpPr>
        <p:spPr>
          <a:xfrm>
            <a:off x="6795258" y="1319549"/>
            <a:ext cx="1552236" cy="729179"/>
          </a:xfrm>
          <a:prstGeom prst="borderCallout2">
            <a:avLst>
              <a:gd name="adj1" fmla="val 43193"/>
              <a:gd name="adj2" fmla="val -6708"/>
              <a:gd name="adj3" fmla="val 43193"/>
              <a:gd name="adj4" fmla="val -14599"/>
              <a:gd name="adj5" fmla="val 73955"/>
              <a:gd name="adj6" fmla="val -42784"/>
            </a:avLst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rgbClr val="000000"/>
                </a:solidFill>
              </a:rPr>
              <a:t>Charging stations are installed by a customer-hired installer or SCE-hired general contractor</a:t>
            </a:r>
          </a:p>
        </p:txBody>
      </p:sp>
      <p:pic>
        <p:nvPicPr>
          <p:cNvPr id="35" name="Graphic 34" descr="Checkmark">
            <a:extLst>
              <a:ext uri="{FF2B5EF4-FFF2-40B4-BE49-F238E27FC236}">
                <a16:creationId xmlns:a16="http://schemas.microsoft.com/office/drawing/2014/main" id="{6D15BCD0-9012-4E2F-BF0F-BC74BC9CC0EC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962365" y="3568264"/>
            <a:ext cx="158023" cy="158023"/>
          </a:xfrm>
          <a:prstGeom prst="rect">
            <a:avLst/>
          </a:prstGeom>
        </p:spPr>
      </p:pic>
      <p:pic>
        <p:nvPicPr>
          <p:cNvPr id="57" name="Graphic 56" descr="Checkmark">
            <a:extLst>
              <a:ext uri="{FF2B5EF4-FFF2-40B4-BE49-F238E27FC236}">
                <a16:creationId xmlns:a16="http://schemas.microsoft.com/office/drawing/2014/main" id="{BD8A9664-C60A-494D-B2F7-9D561CBDF60A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962366" y="3909162"/>
            <a:ext cx="158023" cy="158023"/>
          </a:xfrm>
          <a:prstGeom prst="rect">
            <a:avLst/>
          </a:prstGeom>
        </p:spPr>
      </p:pic>
      <p:pic>
        <p:nvPicPr>
          <p:cNvPr id="58" name="Graphic 57" descr="Checkmark">
            <a:extLst>
              <a:ext uri="{FF2B5EF4-FFF2-40B4-BE49-F238E27FC236}">
                <a16:creationId xmlns:a16="http://schemas.microsoft.com/office/drawing/2014/main" id="{56DEC052-6C5E-46B6-A7E8-269DC5D3475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961056" y="4727199"/>
            <a:ext cx="158023" cy="158023"/>
          </a:xfrm>
          <a:prstGeom prst="rect">
            <a:avLst/>
          </a:prstGeom>
        </p:spPr>
      </p:pic>
      <p:pic>
        <p:nvPicPr>
          <p:cNvPr id="59" name="Graphic 58" descr="Checkmark">
            <a:extLst>
              <a:ext uri="{FF2B5EF4-FFF2-40B4-BE49-F238E27FC236}">
                <a16:creationId xmlns:a16="http://schemas.microsoft.com/office/drawing/2014/main" id="{5F85BA4E-EBA4-45E3-AB98-B47DB3E7FFFC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615445" y="4706877"/>
            <a:ext cx="155638" cy="155638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3AB6AE85-75A6-4F1C-8C42-28E7B33587E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690" y="1889711"/>
            <a:ext cx="194826" cy="344825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85AA6901-83D7-47A4-9ABE-70C11A864B3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9987" y="1889711"/>
            <a:ext cx="194826" cy="344825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1FBB077E-3FBD-47B7-931D-98D44C30575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8445" y="1889711"/>
            <a:ext cx="194826" cy="344825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99335E4B-68C6-4466-A7AF-1591D56C068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0389" y="1885816"/>
            <a:ext cx="194826" cy="344825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6D2D3521-DFA8-42E1-9AC7-7FF852D769BA}"/>
              </a:ext>
            </a:extLst>
          </p:cNvPr>
          <p:cNvSpPr txBox="1"/>
          <p:nvPr/>
        </p:nvSpPr>
        <p:spPr>
          <a:xfrm>
            <a:off x="3889762" y="1036647"/>
            <a:ext cx="1364476" cy="253916"/>
          </a:xfrm>
          <a:prstGeom prst="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050" b="1" kern="0" dirty="0">
                <a:solidFill>
                  <a:prstClr val="white"/>
                </a:solidFill>
                <a:latin typeface="Segoe UI"/>
              </a:rPr>
              <a:t>Program Overview</a:t>
            </a:r>
          </a:p>
        </p:txBody>
      </p:sp>
    </p:spTree>
    <p:extLst>
      <p:ext uri="{BB962C8B-B14F-4D97-AF65-F5344CB8AC3E}">
        <p14:creationId xmlns:p14="http://schemas.microsoft.com/office/powerpoint/2010/main" val="21158248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CAFB4F7D-BF20-4332-8F8D-44480083AF6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191" y="858441"/>
          <a:ext cx="1191" cy="1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404" imgH="404" progId="TCLayout.ActiveDocument.1">
                  <p:embed/>
                </p:oleObj>
              </mc:Choice>
              <mc:Fallback>
                <p:oleObj name="think-cell Slide" r:id="rId5" imgW="404" imgH="404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CAFB4F7D-BF20-4332-8F8D-44480083AF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1" y="858441"/>
                        <a:ext cx="1191" cy="1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:a16="http://schemas.microsoft.com/office/drawing/2014/main" id="{0202CB3C-6203-4373-8076-1E197A8B202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857250"/>
            <a:ext cx="119063" cy="119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>
              <a:defRPr/>
            </a:pPr>
            <a:endParaRPr lang="en-US" sz="2100" dirty="0">
              <a:solidFill>
                <a:prstClr val="white"/>
              </a:solidFill>
              <a:latin typeface="Segoe UI Light" panose="020B0502040204020203" pitchFamily="34" charset="0"/>
              <a:ea typeface="+mj-ea"/>
              <a:cs typeface="Segoe UI Semibold" panose="020B0702040204020203" pitchFamily="34" charset="0"/>
              <a:sym typeface="Segoe UI Light" panose="020B0502040204020203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D4B2C2F-9E64-4F46-AD71-7D27A4EFE75C}"/>
              </a:ext>
            </a:extLst>
          </p:cNvPr>
          <p:cNvSpPr/>
          <p:nvPr/>
        </p:nvSpPr>
        <p:spPr>
          <a:xfrm>
            <a:off x="6146296" y="2334837"/>
            <a:ext cx="2491577" cy="2987512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Segoe UI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8444ED2-6412-44F4-95E6-DABFAD641FDB}"/>
              </a:ext>
            </a:extLst>
          </p:cNvPr>
          <p:cNvSpPr/>
          <p:nvPr/>
        </p:nvSpPr>
        <p:spPr>
          <a:xfrm>
            <a:off x="3393056" y="2334837"/>
            <a:ext cx="2485994" cy="2987512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Segoe UI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9E2D8EB-A63C-4D27-B6FB-B3CDBCDE0EF9}"/>
              </a:ext>
            </a:extLst>
          </p:cNvPr>
          <p:cNvSpPr/>
          <p:nvPr/>
        </p:nvSpPr>
        <p:spPr>
          <a:xfrm>
            <a:off x="628650" y="2334837"/>
            <a:ext cx="2491576" cy="2987512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Segoe UI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FFB918E-6B85-4ACE-9770-53862E31896C}"/>
              </a:ext>
            </a:extLst>
          </p:cNvPr>
          <p:cNvSpPr/>
          <p:nvPr/>
        </p:nvSpPr>
        <p:spPr>
          <a:xfrm>
            <a:off x="628649" y="1908001"/>
            <a:ext cx="2491577" cy="4268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1350" dirty="0">
                <a:solidFill>
                  <a:prstClr val="white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APPLICANT ROLE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637E238-365F-4023-93C4-7DB68F104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09433"/>
            <a:ext cx="7886700" cy="1325563"/>
          </a:xfrm>
        </p:spPr>
        <p:txBody>
          <a:bodyPr>
            <a:normAutofit/>
          </a:bodyPr>
          <a:lstStyle/>
          <a:p>
            <a:r>
              <a:rPr lang="en-US" sz="2400" b="1" dirty="0"/>
              <a:t>Charge Ready Key Program Requirements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11651F-B373-4653-BB72-F736ABFAE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5E94BA17-8AE8-4651-9FD9-8589E5D42325}" type="slidenum">
              <a:rPr lang="en-US" sz="900" b="1">
                <a:solidFill>
                  <a:prstClr val="white">
                    <a:lumMod val="50000"/>
                  </a:prstClr>
                </a:solidFill>
                <a:latin typeface="Open Sans"/>
              </a:rPr>
              <a:pPr defTabSz="685800">
                <a:defRPr/>
              </a:pPr>
              <a:t>6</a:t>
            </a:fld>
            <a:endParaRPr lang="en-US" sz="900" b="1" dirty="0">
              <a:solidFill>
                <a:prstClr val="white">
                  <a:lumMod val="50000"/>
                </a:prstClr>
              </a:solidFill>
              <a:latin typeface="Open San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970AB0-390F-49F3-9CC1-7E9F0C3E0297}"/>
              </a:ext>
            </a:extLst>
          </p:cNvPr>
          <p:cNvSpPr/>
          <p:nvPr/>
        </p:nvSpPr>
        <p:spPr>
          <a:xfrm>
            <a:off x="628650" y="5322351"/>
            <a:ext cx="2491576" cy="49338"/>
          </a:xfrm>
          <a:prstGeom prst="rect">
            <a:avLst/>
          </a:prstGeom>
          <a:solidFill>
            <a:srgbClr val="0062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Segoe U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A389243-F782-427B-93B2-DA1AA69233CD}"/>
              </a:ext>
            </a:extLst>
          </p:cNvPr>
          <p:cNvSpPr/>
          <p:nvPr/>
        </p:nvSpPr>
        <p:spPr>
          <a:xfrm>
            <a:off x="3387474" y="5322350"/>
            <a:ext cx="2491576" cy="493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Segoe UI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6E60845-D71D-4C03-A7D8-1DCB2B00D346}"/>
              </a:ext>
            </a:extLst>
          </p:cNvPr>
          <p:cNvSpPr/>
          <p:nvPr/>
        </p:nvSpPr>
        <p:spPr>
          <a:xfrm>
            <a:off x="6146298" y="5322349"/>
            <a:ext cx="2491576" cy="4933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Segoe UI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DC2CE61-683B-4DD8-8770-8728D71B7026}"/>
              </a:ext>
            </a:extLst>
          </p:cNvPr>
          <p:cNvSpPr/>
          <p:nvPr/>
        </p:nvSpPr>
        <p:spPr>
          <a:xfrm>
            <a:off x="3393056" y="1908001"/>
            <a:ext cx="2485994" cy="4268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1350" dirty="0">
                <a:solidFill>
                  <a:prstClr val="white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DEPLOYMENT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1CBC600-8671-4CAF-8E15-D7D6358939BD}"/>
              </a:ext>
            </a:extLst>
          </p:cNvPr>
          <p:cNvSpPr/>
          <p:nvPr/>
        </p:nvSpPr>
        <p:spPr>
          <a:xfrm>
            <a:off x="6151878" y="1908001"/>
            <a:ext cx="2485996" cy="42683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sz="1350" dirty="0">
                <a:solidFill>
                  <a:prstClr val="white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EQUIPMENT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4BF3A0B-607D-4EFB-A119-1543A9A01302}"/>
              </a:ext>
            </a:extLst>
          </p:cNvPr>
          <p:cNvSpPr/>
          <p:nvPr/>
        </p:nvSpPr>
        <p:spPr>
          <a:xfrm>
            <a:off x="628650" y="2416335"/>
            <a:ext cx="2491576" cy="28172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14313" indent="-137160"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125" dirty="0">
                <a:solidFill>
                  <a:schemeClr val="tx1"/>
                </a:solidFill>
              </a:rPr>
              <a:t>Project site must be </a:t>
            </a:r>
            <a:r>
              <a:rPr lang="en-US" sz="1125" b="1" dirty="0">
                <a:solidFill>
                  <a:schemeClr val="tx1"/>
                </a:solidFill>
              </a:rPr>
              <a:t>located in SCE service area </a:t>
            </a:r>
            <a:endParaRPr lang="en-US" sz="1125" b="1" dirty="0">
              <a:solidFill>
                <a:schemeClr val="tx1"/>
              </a:solidFill>
              <a:cs typeface="Segoe UI"/>
            </a:endParaRPr>
          </a:p>
          <a:p>
            <a:pPr marL="214313" indent="-137160" defTabSz="685800"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125" b="1" dirty="0">
                <a:solidFill>
                  <a:schemeClr val="tx1"/>
                </a:solidFill>
                <a:latin typeface="Segoe UI"/>
              </a:rPr>
              <a:t>Non-residential</a:t>
            </a:r>
            <a:r>
              <a:rPr lang="en-US" sz="1125" dirty="0">
                <a:solidFill>
                  <a:schemeClr val="tx1"/>
                </a:solidFill>
                <a:latin typeface="Segoe UI"/>
              </a:rPr>
              <a:t> SCE customer</a:t>
            </a:r>
          </a:p>
          <a:p>
            <a:pPr marL="214313" indent="-137160" defTabSz="685800"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125" b="1" dirty="0">
                <a:solidFill>
                  <a:schemeClr val="tx1"/>
                </a:solidFill>
                <a:latin typeface="Segoe UI"/>
              </a:rPr>
              <a:t>Own</a:t>
            </a:r>
            <a:r>
              <a:rPr lang="en-US" sz="1125" dirty="0">
                <a:solidFill>
                  <a:schemeClr val="tx1"/>
                </a:solidFill>
                <a:latin typeface="Segoe UI"/>
              </a:rPr>
              <a:t>, </a:t>
            </a:r>
            <a:r>
              <a:rPr lang="en-US" sz="1125" b="1" dirty="0">
                <a:solidFill>
                  <a:schemeClr val="tx1"/>
                </a:solidFill>
                <a:latin typeface="Segoe UI"/>
              </a:rPr>
              <a:t>lease</a:t>
            </a:r>
            <a:r>
              <a:rPr lang="en-US" sz="1125" dirty="0">
                <a:solidFill>
                  <a:schemeClr val="tx1"/>
                </a:solidFill>
                <a:latin typeface="Segoe UI"/>
              </a:rPr>
              <a:t>, </a:t>
            </a:r>
            <a:r>
              <a:rPr lang="en-US" sz="1125" b="1" dirty="0">
                <a:solidFill>
                  <a:schemeClr val="tx1"/>
                </a:solidFill>
                <a:latin typeface="Segoe UI"/>
              </a:rPr>
              <a:t>manage</a:t>
            </a:r>
            <a:r>
              <a:rPr lang="en-US" sz="1125" dirty="0">
                <a:solidFill>
                  <a:schemeClr val="tx1"/>
                </a:solidFill>
                <a:latin typeface="Segoe UI"/>
              </a:rPr>
              <a:t>, or be the customer of record of charging site</a:t>
            </a:r>
            <a:endParaRPr lang="en-US" sz="1125" dirty="0">
              <a:solidFill>
                <a:schemeClr val="tx1"/>
              </a:solidFill>
              <a:latin typeface="Segoe UI"/>
              <a:cs typeface="Segoe UI"/>
            </a:endParaRPr>
          </a:p>
          <a:p>
            <a:pPr marL="214313" indent="-137160"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125" dirty="0">
                <a:solidFill>
                  <a:schemeClr val="tx1"/>
                </a:solidFill>
                <a:latin typeface="Segoe UI"/>
              </a:rPr>
              <a:t>Obtain </a:t>
            </a:r>
            <a:r>
              <a:rPr lang="en-US" sz="1125" b="1" dirty="0">
                <a:solidFill>
                  <a:schemeClr val="tx1"/>
                </a:solidFill>
                <a:latin typeface="Segoe UI"/>
              </a:rPr>
              <a:t>consent from property owner </a:t>
            </a:r>
            <a:r>
              <a:rPr lang="en-US" sz="1125" dirty="0">
                <a:solidFill>
                  <a:schemeClr val="tx1"/>
                </a:solidFill>
                <a:latin typeface="Segoe UI"/>
              </a:rPr>
              <a:t>(if applicable)</a:t>
            </a:r>
            <a:endParaRPr lang="en-US" sz="1125" dirty="0">
              <a:solidFill>
                <a:schemeClr val="tx1"/>
              </a:solidFill>
              <a:latin typeface="Segoe UI"/>
              <a:cs typeface="Segoe UI"/>
            </a:endParaRPr>
          </a:p>
          <a:p>
            <a:pPr marL="214313" indent="-137160" defTabSz="685800"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125" dirty="0">
                <a:solidFill>
                  <a:schemeClr val="tx1"/>
                </a:solidFill>
                <a:latin typeface="Segoe UI"/>
              </a:rPr>
              <a:t>Grant </a:t>
            </a:r>
            <a:r>
              <a:rPr lang="en-US" sz="1125" b="1" dirty="0">
                <a:solidFill>
                  <a:schemeClr val="tx1"/>
                </a:solidFill>
                <a:latin typeface="Segoe UI"/>
              </a:rPr>
              <a:t>easement rights </a:t>
            </a:r>
            <a:r>
              <a:rPr lang="en-US" sz="1125" dirty="0">
                <a:solidFill>
                  <a:schemeClr val="tx1"/>
                </a:solidFill>
                <a:latin typeface="Segoe UI"/>
              </a:rPr>
              <a:t>to SCE</a:t>
            </a:r>
            <a:endParaRPr lang="en-US" sz="1125" dirty="0">
              <a:solidFill>
                <a:schemeClr val="tx1"/>
              </a:solidFill>
              <a:latin typeface="Segoe UI"/>
              <a:cs typeface="Segoe UI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5C8B3E3-0427-4F5D-95CC-B4EDAD7DDA96}"/>
              </a:ext>
            </a:extLst>
          </p:cNvPr>
          <p:cNvSpPr/>
          <p:nvPr/>
        </p:nvSpPr>
        <p:spPr>
          <a:xfrm>
            <a:off x="3367740" y="2420075"/>
            <a:ext cx="2491576" cy="28172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14313" indent="-137160" defTabSz="685800"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125" dirty="0">
                <a:solidFill>
                  <a:schemeClr val="tx1"/>
                </a:solidFill>
                <a:latin typeface="Segoe UI"/>
              </a:rPr>
              <a:t>All charging equipment must be </a:t>
            </a:r>
            <a:r>
              <a:rPr lang="en-US" sz="1125" b="1" dirty="0">
                <a:solidFill>
                  <a:schemeClr val="tx1"/>
                </a:solidFill>
                <a:latin typeface="Segoe UI"/>
              </a:rPr>
              <a:t>separately metered</a:t>
            </a:r>
            <a:endParaRPr lang="en-US" sz="1125" b="1" dirty="0">
              <a:solidFill>
                <a:schemeClr val="tx1"/>
              </a:solidFill>
              <a:latin typeface="Segoe UI"/>
              <a:cs typeface="Segoe UI"/>
            </a:endParaRPr>
          </a:p>
          <a:p>
            <a:pPr marL="214313" indent="-137160" defTabSz="685800"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125" dirty="0">
                <a:solidFill>
                  <a:schemeClr val="tx1"/>
                </a:solidFill>
                <a:latin typeface="Segoe UI"/>
              </a:rPr>
              <a:t>Enroll in a </a:t>
            </a:r>
            <a:r>
              <a:rPr lang="en-US" sz="1125" b="1" dirty="0">
                <a:solidFill>
                  <a:schemeClr val="tx1"/>
                </a:solidFill>
                <a:latin typeface="Segoe UI"/>
              </a:rPr>
              <a:t>demand response program</a:t>
            </a:r>
            <a:endParaRPr lang="en-US" sz="1125" b="1" dirty="0">
              <a:solidFill>
                <a:schemeClr val="tx1"/>
              </a:solidFill>
              <a:latin typeface="Segoe UI"/>
              <a:cs typeface="Segoe UI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C728359-0D14-485F-85B9-29F2EF736028}"/>
              </a:ext>
            </a:extLst>
          </p:cNvPr>
          <p:cNvSpPr/>
          <p:nvPr/>
        </p:nvSpPr>
        <p:spPr>
          <a:xfrm>
            <a:off x="6146298" y="2431023"/>
            <a:ext cx="2491576" cy="28172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pPr marL="214313" indent="-137160"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125" dirty="0">
                <a:solidFill>
                  <a:schemeClr val="tx1"/>
                </a:solidFill>
                <a:latin typeface="Segoe UI"/>
              </a:rPr>
              <a:t>Select from </a:t>
            </a:r>
            <a:r>
              <a:rPr lang="en-US" sz="1125" b="1" dirty="0">
                <a:solidFill>
                  <a:schemeClr val="tx1"/>
                </a:solidFill>
                <a:latin typeface="Segoe UI"/>
              </a:rPr>
              <a:t>SCE’s Approved Product List</a:t>
            </a:r>
            <a:r>
              <a:rPr lang="en-US" sz="1125" dirty="0">
                <a:solidFill>
                  <a:schemeClr val="tx1"/>
                </a:solidFill>
                <a:latin typeface="Segoe UI"/>
              </a:rPr>
              <a:t> </a:t>
            </a:r>
            <a:r>
              <a:rPr lang="en-US" sz="1125" b="1" dirty="0">
                <a:solidFill>
                  <a:schemeClr val="tx1"/>
                </a:solidFill>
                <a:latin typeface="Segoe UI"/>
              </a:rPr>
              <a:t>(APL) </a:t>
            </a:r>
            <a:r>
              <a:rPr lang="en-US" sz="1125" dirty="0">
                <a:solidFill>
                  <a:schemeClr val="tx1"/>
                </a:solidFill>
                <a:latin typeface="Segoe UI"/>
              </a:rPr>
              <a:t>to qualify for the rebate</a:t>
            </a:r>
          </a:p>
          <a:p>
            <a:pPr marL="214313" indent="-137160"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125" dirty="0">
                <a:solidFill>
                  <a:schemeClr val="tx1"/>
                </a:solidFill>
                <a:latin typeface="Segoe UI"/>
              </a:rPr>
              <a:t>Keep equipment </a:t>
            </a:r>
            <a:r>
              <a:rPr lang="en-US" sz="1125" b="1" dirty="0">
                <a:solidFill>
                  <a:schemeClr val="tx1"/>
                </a:solidFill>
                <a:latin typeface="Segoe UI"/>
              </a:rPr>
              <a:t>operational for 10 years</a:t>
            </a:r>
            <a:r>
              <a:rPr lang="en-US" sz="1125" dirty="0">
                <a:solidFill>
                  <a:schemeClr val="tx1"/>
                </a:solidFill>
                <a:latin typeface="Segoe UI"/>
              </a:rPr>
              <a:t> </a:t>
            </a:r>
            <a:endParaRPr lang="en-US" sz="1125" dirty="0">
              <a:solidFill>
                <a:schemeClr val="tx1"/>
              </a:solidFill>
              <a:latin typeface="Segoe UI"/>
              <a:cs typeface="Segoe UI"/>
            </a:endParaRPr>
          </a:p>
          <a:p>
            <a:pPr marL="214313" indent="-137160" defTabSz="685800"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125" dirty="0">
                <a:solidFill>
                  <a:schemeClr val="tx1"/>
                </a:solidFill>
                <a:latin typeface="Segoe UI"/>
              </a:rPr>
              <a:t>Provide </a:t>
            </a:r>
            <a:r>
              <a:rPr lang="en-US" sz="1125" b="1" dirty="0">
                <a:solidFill>
                  <a:schemeClr val="tx1"/>
                </a:solidFill>
                <a:latin typeface="Segoe UI"/>
              </a:rPr>
              <a:t>monthly charging data</a:t>
            </a:r>
            <a:endParaRPr lang="en-US" sz="1125" b="1" dirty="0">
              <a:solidFill>
                <a:schemeClr val="tx1"/>
              </a:solidFill>
              <a:latin typeface="Segoe UI"/>
              <a:cs typeface="Segoe UI"/>
            </a:endParaRPr>
          </a:p>
          <a:p>
            <a:pPr marL="214313" indent="-137160" defTabSz="685800"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125" dirty="0">
                <a:solidFill>
                  <a:schemeClr val="tx1"/>
                </a:solidFill>
                <a:latin typeface="Segoe UI"/>
              </a:rPr>
              <a:t>Report </a:t>
            </a:r>
            <a:r>
              <a:rPr lang="en-US" sz="1125" b="1" dirty="0">
                <a:solidFill>
                  <a:schemeClr val="tx1"/>
                </a:solidFill>
                <a:latin typeface="Segoe UI"/>
              </a:rPr>
              <a:t>prices charged </a:t>
            </a:r>
            <a:r>
              <a:rPr lang="en-US" sz="1125" dirty="0">
                <a:solidFill>
                  <a:schemeClr val="tx1"/>
                </a:solidFill>
                <a:latin typeface="Segoe UI"/>
              </a:rPr>
              <a:t>to EV drivers</a:t>
            </a:r>
            <a:endParaRPr lang="en-US" sz="1125" dirty="0">
              <a:solidFill>
                <a:schemeClr val="tx1"/>
              </a:solidFill>
              <a:latin typeface="Segoe UI"/>
              <a:cs typeface="Segoe UI"/>
            </a:endParaRPr>
          </a:p>
          <a:p>
            <a:pPr marL="214313" indent="-137160" defTabSz="685800"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endParaRPr lang="en-US" sz="1125" dirty="0">
              <a:solidFill>
                <a:srgbClr val="404040"/>
              </a:solidFill>
              <a:latin typeface="Segoe UI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B9E2682-684E-4E12-989A-04E261B6A9F1}"/>
              </a:ext>
            </a:extLst>
          </p:cNvPr>
          <p:cNvSpPr/>
          <p:nvPr/>
        </p:nvSpPr>
        <p:spPr>
          <a:xfrm>
            <a:off x="628650" y="2340790"/>
            <a:ext cx="2491576" cy="95058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Segoe UI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DE0C4BD-AC50-4BE5-BF01-7804A8390F4C}"/>
              </a:ext>
            </a:extLst>
          </p:cNvPr>
          <p:cNvSpPr/>
          <p:nvPr/>
        </p:nvSpPr>
        <p:spPr>
          <a:xfrm>
            <a:off x="3393056" y="2339157"/>
            <a:ext cx="2485993" cy="95058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Segoe UI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5B114F4-45A1-4CFD-BA95-8A6474516332}"/>
              </a:ext>
            </a:extLst>
          </p:cNvPr>
          <p:cNvSpPr/>
          <p:nvPr/>
        </p:nvSpPr>
        <p:spPr>
          <a:xfrm>
            <a:off x="6150321" y="2339645"/>
            <a:ext cx="2485993" cy="95058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prstClr val="white"/>
              </a:solidFill>
              <a:latin typeface="Segoe UI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AB47C9F-11C1-4912-81A8-4420AAD8E67D}"/>
              </a:ext>
            </a:extLst>
          </p:cNvPr>
          <p:cNvSpPr txBox="1"/>
          <p:nvPr/>
        </p:nvSpPr>
        <p:spPr>
          <a:xfrm>
            <a:off x="3951024" y="1281735"/>
            <a:ext cx="1364476" cy="253916"/>
          </a:xfrm>
          <a:prstGeom prst="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050" b="1" kern="0" dirty="0">
                <a:solidFill>
                  <a:prstClr val="white"/>
                </a:solidFill>
                <a:latin typeface="Segoe UI"/>
              </a:rPr>
              <a:t>Program Overview</a:t>
            </a:r>
          </a:p>
        </p:txBody>
      </p:sp>
    </p:spTree>
    <p:extLst>
      <p:ext uri="{BB962C8B-B14F-4D97-AF65-F5344CB8AC3E}">
        <p14:creationId xmlns:p14="http://schemas.microsoft.com/office/powerpoint/2010/main" val="1760462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AF352D7-99FF-5A7B-BB40-C7CAA490CE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642" y="471021"/>
            <a:ext cx="6610715" cy="591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6318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9EDD0B9-8984-8C84-691D-FC00735F45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882"/>
          <a:stretch/>
        </p:blipFill>
        <p:spPr>
          <a:xfrm rot="5400000">
            <a:off x="2380013" y="-1062938"/>
            <a:ext cx="4404217" cy="9164243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BB5AFF01-FCFE-00FB-52F8-2CEDAAA00960}"/>
              </a:ext>
            </a:extLst>
          </p:cNvPr>
          <p:cNvSpPr txBox="1">
            <a:spLocks/>
          </p:cNvSpPr>
          <p:nvPr/>
        </p:nvSpPr>
        <p:spPr>
          <a:xfrm>
            <a:off x="1142999" y="316102"/>
            <a:ext cx="6858000" cy="9422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Rowley Park </a:t>
            </a:r>
          </a:p>
          <a:p>
            <a:r>
              <a:rPr lang="en-US" b="1" dirty="0"/>
              <a:t>27 EV Stalls/226 Total Parking Spaces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6C48C0-85B5-40B4-9F0D-A1B509E382D4}"/>
              </a:ext>
            </a:extLst>
          </p:cNvPr>
          <p:cNvSpPr txBox="1"/>
          <p:nvPr/>
        </p:nvSpPr>
        <p:spPr>
          <a:xfrm>
            <a:off x="226524" y="3244334"/>
            <a:ext cx="763378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27 EV</a:t>
            </a:r>
          </a:p>
        </p:txBody>
      </p:sp>
    </p:spTree>
    <p:extLst>
      <p:ext uri="{BB962C8B-B14F-4D97-AF65-F5344CB8AC3E}">
        <p14:creationId xmlns:p14="http://schemas.microsoft.com/office/powerpoint/2010/main" val="144754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92A43D4-C0A0-D400-355D-A2FB226914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3705" y="159905"/>
            <a:ext cx="7216589" cy="539656"/>
          </a:xfrm>
        </p:spPr>
        <p:txBody>
          <a:bodyPr>
            <a:noAutofit/>
          </a:bodyPr>
          <a:lstStyle/>
          <a:p>
            <a:r>
              <a:rPr lang="en-US" sz="2400" b="1" dirty="0"/>
              <a:t>Rowley Park – 27 EV Stalls/226 Total Parking Spaces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157BC8-6D85-6DF3-3C6F-D03F186888D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052592"/>
            <a:ext cx="9143999" cy="54000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94EBE19-27E0-0D8A-7808-AF7BDBB68D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01" b="5882"/>
          <a:stretch/>
        </p:blipFill>
        <p:spPr>
          <a:xfrm>
            <a:off x="1000795" y="3530579"/>
            <a:ext cx="519153" cy="15468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8412AC1-8E71-BBE9-19A0-BEF644D199E2}"/>
              </a:ext>
            </a:extLst>
          </p:cNvPr>
          <p:cNvSpPr txBox="1"/>
          <p:nvPr/>
        </p:nvSpPr>
        <p:spPr>
          <a:xfrm>
            <a:off x="1575695" y="4119343"/>
            <a:ext cx="785069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27 EV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058E10-044B-C8F8-991C-56B41AD6657D}"/>
              </a:ext>
            </a:extLst>
          </p:cNvPr>
          <p:cNvSpPr txBox="1"/>
          <p:nvPr/>
        </p:nvSpPr>
        <p:spPr>
          <a:xfrm>
            <a:off x="1056542" y="2935076"/>
            <a:ext cx="519153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C9B11E-85AF-A617-6929-7193057DFD59}"/>
              </a:ext>
            </a:extLst>
          </p:cNvPr>
          <p:cNvSpPr txBox="1"/>
          <p:nvPr/>
        </p:nvSpPr>
        <p:spPr>
          <a:xfrm>
            <a:off x="1260371" y="5597729"/>
            <a:ext cx="371283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78866A-51EC-4E3B-15FD-7A15A4D50601}"/>
              </a:ext>
            </a:extLst>
          </p:cNvPr>
          <p:cNvSpPr txBox="1"/>
          <p:nvPr/>
        </p:nvSpPr>
        <p:spPr>
          <a:xfrm>
            <a:off x="3108960" y="6083300"/>
            <a:ext cx="519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F759A9-0743-D151-13CD-389F8EABCAD4}"/>
              </a:ext>
            </a:extLst>
          </p:cNvPr>
          <p:cNvSpPr txBox="1"/>
          <p:nvPr/>
        </p:nvSpPr>
        <p:spPr>
          <a:xfrm>
            <a:off x="6411776" y="1709630"/>
            <a:ext cx="534309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116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09CCF7-8A40-768A-2B1B-0878184D2594}"/>
              </a:ext>
            </a:extLst>
          </p:cNvPr>
          <p:cNvSpPr txBox="1"/>
          <p:nvPr/>
        </p:nvSpPr>
        <p:spPr>
          <a:xfrm>
            <a:off x="3368536" y="5730269"/>
            <a:ext cx="519153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57</a:t>
            </a:r>
          </a:p>
        </p:txBody>
      </p:sp>
    </p:spTree>
    <p:extLst>
      <p:ext uri="{BB962C8B-B14F-4D97-AF65-F5344CB8AC3E}">
        <p14:creationId xmlns:p14="http://schemas.microsoft.com/office/powerpoint/2010/main" val="11836012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VknZIxLUjtbrOq7y.Plg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2hzGCnwHuTPh_nsLhPwl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VknZIxLUjtbrOq7y.Plgg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4"/>
      </a:accent6>
      <a:hlink>
        <a:srgbClr val="BB7826"/>
      </a:hlink>
      <a:folHlink>
        <a:srgbClr val="CF9C5F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206</TotalTime>
  <Words>749</Words>
  <Application>Microsoft Office PowerPoint</Application>
  <PresentationFormat>On-screen Show (4:3)</PresentationFormat>
  <Paragraphs>169</Paragraphs>
  <Slides>15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Arial</vt:lpstr>
      <vt:lpstr>Calibri</vt:lpstr>
      <vt:lpstr>Garamond</vt:lpstr>
      <vt:lpstr>Open Sans</vt:lpstr>
      <vt:lpstr>Segoe UI</vt:lpstr>
      <vt:lpstr>Segoe UI Light</vt:lpstr>
      <vt:lpstr>Segoe UI Semibold</vt:lpstr>
      <vt:lpstr>Wingdings</vt:lpstr>
      <vt:lpstr>Organic</vt:lpstr>
      <vt:lpstr>think-cell Slide</vt:lpstr>
      <vt:lpstr>City of Gardena  Public Electric Vehicle Chargers</vt:lpstr>
      <vt:lpstr>PowerPoint Presentation</vt:lpstr>
      <vt:lpstr>PowerPoint Presentation</vt:lpstr>
      <vt:lpstr>Charge Ready Program Offerings</vt:lpstr>
      <vt:lpstr>Charge Ready Program Options</vt:lpstr>
      <vt:lpstr>Charge Ready Key Program Requirements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Allan Rigg</dc:creator>
  <cp:lastModifiedBy>Becky Romero</cp:lastModifiedBy>
  <cp:revision>17</cp:revision>
  <dcterms:created xsi:type="dcterms:W3CDTF">2023-05-08T14:24:24Z</dcterms:created>
  <dcterms:modified xsi:type="dcterms:W3CDTF">2023-05-23T23:27:27Z</dcterms:modified>
</cp:coreProperties>
</file>