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9" r:id="rId1"/>
  </p:sldMasterIdLst>
  <p:notesMasterIdLst>
    <p:notesMasterId r:id="rId10"/>
  </p:notesMasterIdLst>
  <p:handoutMasterIdLst>
    <p:handoutMasterId r:id="rId11"/>
  </p:handoutMasterIdLst>
  <p:sldIdLst>
    <p:sldId id="518" r:id="rId2"/>
    <p:sldId id="512" r:id="rId3"/>
    <p:sldId id="516" r:id="rId4"/>
    <p:sldId id="514" r:id="rId5"/>
    <p:sldId id="513" r:id="rId6"/>
    <p:sldId id="517" r:id="rId7"/>
    <p:sldId id="504" r:id="rId8"/>
    <p:sldId id="474" r:id="rId9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513"/>
    <a:srgbClr val="D6E3FF"/>
    <a:srgbClr val="0E63E0"/>
    <a:srgbClr val="010C25"/>
    <a:srgbClr val="40D3FF"/>
    <a:srgbClr val="629DD1"/>
    <a:srgbClr val="FEADAA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6" autoAdjust="0"/>
    <p:restoredTop sz="92800" autoAdjust="0"/>
  </p:normalViewPr>
  <p:slideViewPr>
    <p:cSldViewPr snapToGrid="0">
      <p:cViewPr>
        <p:scale>
          <a:sx n="140" d="100"/>
          <a:sy n="140" d="100"/>
        </p:scale>
        <p:origin x="948" y="288"/>
      </p:cViewPr>
      <p:guideLst>
        <p:guide orient="horz" pos="2160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47D92A-788E-4CF6-21EA-9DE5CAFBA9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E7EBCC-60E4-8C15-6FC2-B7808445C8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A5EA7BBA-68DD-43C6-839D-061C7FD1AD51}" type="datetimeFigureOut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5C554-94C8-F696-A653-0C86A79453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A1BCAA-67EB-106B-5CBF-4F34EDC49E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2B493E2-81F9-4CD4-8EE9-9CEE0D4CB5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4BA3267-D903-F3BD-D499-7603F40F027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5C64595A-70EE-8053-18A6-0B480B34C1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96C4C94A-8E51-0B19-E5A9-1AF75C5F503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8500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>
            <a:extLst>
              <a:ext uri="{FF2B5EF4-FFF2-40B4-BE49-F238E27FC236}">
                <a16:creationId xmlns:a16="http://schemas.microsoft.com/office/drawing/2014/main" id="{7DF420D6-37FF-C069-9368-046C7DB8AD2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26" name="Rectangle 6">
            <a:extLst>
              <a:ext uri="{FF2B5EF4-FFF2-40B4-BE49-F238E27FC236}">
                <a16:creationId xmlns:a16="http://schemas.microsoft.com/office/drawing/2014/main" id="{887F5A3A-DED5-F30D-E4D0-1A989787167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31F8D37A-0B05-5047-92D1-34F0F57779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CC446D-B6DE-44C0-A25F-1821DB61BA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1615D4B1-FBE6-7EA5-117A-5B301517A9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EF2243F-53B5-428E-A7D1-954591AAD79C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8F7B7665-1EA2-7724-84F4-B84B8979B0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93050117-8B3F-3551-6A24-3871FD4E3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C1BE1D71-BCC3-2EB6-73F3-87C1636E83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CD2814D0-8C8B-AA18-CB2C-08519644DA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11487801-A89D-9DEB-43B6-890D65B14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defTabSz="931863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defTabSz="931863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defTabSz="931863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defTabSz="931863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fld id="{EAFEAE32-63A3-48D6-996C-1E636DEE4503}" type="slidenum">
              <a:rPr lang="en-US" altLang="en-US" smtClean="0">
                <a:latin typeface="Arial" panose="020B0604020202020204" pitchFamily="34" charset="0"/>
              </a:rPr>
              <a:pPr/>
              <a:t>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CC446D-B6DE-44C0-A25F-1821DB61BA87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716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610BE953-FC36-4DFA-802F-AC43269F27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16A207-BE01-4B22-B41D-4400D9530C88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60480308-BDE0-D5D3-2AA3-78AD6E6811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557104FE-238C-6B15-3D38-05E5D0103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56E89580-D581-31D2-9B06-58239745AD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7BAC4E4-CD93-4BDE-B150-A8E46F068018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9FDCF5EE-48EF-5093-A2C4-ECAE54C301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6B958F96-ABBE-57C5-E85D-CCB0170967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B4866077-9FB2-37F6-6351-D339CDA422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1915D16-3BE2-4652-BAED-0EE593CCFCDC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BE0B3016-0FFB-3CA6-46A1-44F997F326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5775" y="698500"/>
            <a:ext cx="6196013" cy="3486150"/>
          </a:xfrm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B4A9C06D-CE3A-D9B5-F911-3389747E15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A7F8A7-C662-6C1E-FD9E-D26F16438EE3}"/>
              </a:ext>
            </a:extLst>
          </p:cNvPr>
          <p:cNvSpPr/>
          <p:nvPr/>
        </p:nvSpPr>
        <p:spPr bwMode="white">
          <a:xfrm>
            <a:off x="0" y="5970588"/>
            <a:ext cx="12192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EEAEA9-3F6F-05AE-04F7-A02F9CF4CEEF}"/>
              </a:ext>
            </a:extLst>
          </p:cNvPr>
          <p:cNvSpPr/>
          <p:nvPr/>
        </p:nvSpPr>
        <p:spPr>
          <a:xfrm>
            <a:off x="-12700" y="6053138"/>
            <a:ext cx="29987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639EC-190E-2F6A-F294-DA1815E47A20}"/>
              </a:ext>
            </a:extLst>
          </p:cNvPr>
          <p:cNvSpPr/>
          <p:nvPr/>
        </p:nvSpPr>
        <p:spPr>
          <a:xfrm>
            <a:off x="3144838" y="6043613"/>
            <a:ext cx="9047162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EAD5FB-FB8A-67C4-20D5-E80A8DA164C1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6792B40-E44D-14EB-94CF-49D73760D2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0" y="601666"/>
            <a:ext cx="12192000" cy="1828800"/>
          </a:xfrm>
        </p:spPr>
        <p:txBody>
          <a:bodyPr anchor="b"/>
          <a:lstStyle>
            <a:lvl1pPr algn="ctr"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27">
            <a:extLst>
              <a:ext uri="{FF2B5EF4-FFF2-40B4-BE49-F238E27FC236}">
                <a16:creationId xmlns:a16="http://schemas.microsoft.com/office/drawing/2014/main" id="{2E525576-2363-C394-CA5A-98C222F54D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00" y="6069013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16">
            <a:extLst>
              <a:ext uri="{FF2B5EF4-FFF2-40B4-BE49-F238E27FC236}">
                <a16:creationId xmlns:a16="http://schemas.microsoft.com/office/drawing/2014/main" id="{700CED04-408D-29C8-344A-C3F92CD20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81300" y="236538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>
            <a:extLst>
              <a:ext uri="{FF2B5EF4-FFF2-40B4-BE49-F238E27FC236}">
                <a16:creationId xmlns:a16="http://schemas.microsoft.com/office/drawing/2014/main" id="{0A0B1237-A3DB-2602-CF8D-A5B10A978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839BB10-4FBB-4969-9F0F-2347344D16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5759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753858-86DC-E14E-E90B-2BA952EC82E9}"/>
              </a:ext>
            </a:extLst>
          </p:cNvPr>
          <p:cNvSpPr/>
          <p:nvPr userDrawn="1"/>
        </p:nvSpPr>
        <p:spPr>
          <a:xfrm>
            <a:off x="1384300" y="7938"/>
            <a:ext cx="4678363" cy="6850062"/>
          </a:xfrm>
          <a:prstGeom prst="rect">
            <a:avLst/>
          </a:prstGeom>
          <a:solidFill>
            <a:srgbClr val="1222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384300" y="898528"/>
            <a:ext cx="4678363" cy="990600"/>
          </a:xfrm>
        </p:spPr>
        <p:txBody>
          <a:bodyPr/>
          <a:lstStyle>
            <a:lvl1pPr algn="ctr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1380597" y="2528047"/>
            <a:ext cx="467836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8DAE9B-A85C-FA82-CB90-2699EBBDA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91AFCA-7C99-6688-EC39-A3D0A7503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5D94F-83F1-9C44-AE25-599E22847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5A331-0BB3-4201-ABFF-10364B830F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191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/>
          <a:lstStyle>
            <a:lvl1pPr algn="l">
              <a:buNone/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9EB95AF4-0966-80E6-B23F-4BC8B1C08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650574-B3D0-5B74-B61D-AB73BD581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320AE6E0-CC2B-109F-7A9C-9ECE707ED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A5E29-A5CA-4AF6-92FE-9B078FD2A7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789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B7CF17F-2258-42BF-8544-5A8B553B0218}"/>
              </a:ext>
            </a:extLst>
          </p:cNvPr>
          <p:cNvSpPr/>
          <p:nvPr/>
        </p:nvSpPr>
        <p:spPr bwMode="white">
          <a:xfrm>
            <a:off x="-12700" y="4572000"/>
            <a:ext cx="12192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C70704-0780-EC06-7A35-E76350ABC40B}"/>
              </a:ext>
            </a:extLst>
          </p:cNvPr>
          <p:cNvSpPr/>
          <p:nvPr/>
        </p:nvSpPr>
        <p:spPr>
          <a:xfrm>
            <a:off x="-12700" y="4664075"/>
            <a:ext cx="1951038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83015E-164E-E504-D19F-94744EF2A0FB}"/>
              </a:ext>
            </a:extLst>
          </p:cNvPr>
          <p:cNvSpPr/>
          <p:nvPr/>
        </p:nvSpPr>
        <p:spPr>
          <a:xfrm>
            <a:off x="2058988" y="4654550"/>
            <a:ext cx="1013301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1F59D2-679C-5F0D-6CFB-8993647845C2}"/>
              </a:ext>
            </a:extLst>
          </p:cNvPr>
          <p:cNvSpPr/>
          <p:nvPr/>
        </p:nvSpPr>
        <p:spPr bwMode="white">
          <a:xfrm>
            <a:off x="1930400" y="0"/>
            <a:ext cx="133350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4FF3BFF-2AED-7C1B-B4F4-55715A7D3C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697538"/>
            <a:ext cx="992188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10" name="Date Placeholder 11">
            <a:extLst>
              <a:ext uri="{FF2B5EF4-FFF2-40B4-BE49-F238E27FC236}">
                <a16:creationId xmlns:a16="http://schemas.microsoft.com/office/drawing/2014/main" id="{E7085FFB-8332-0FDF-B776-432FA4095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DC797596-F74A-D863-7471-3B0229B03E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9304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25BE6539-F835-469D-9947-2584FF7843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2" name="Footer Placeholder 13">
            <a:extLst>
              <a:ext uri="{FF2B5EF4-FFF2-40B4-BE49-F238E27FC236}">
                <a16:creationId xmlns:a16="http://schemas.microsoft.com/office/drawing/2014/main" id="{612A18DD-1C57-F410-2811-43A08C8D937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133600" y="6248400"/>
            <a:ext cx="6096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2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2E1EB77-179D-5CB9-B882-9ABFE9E1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4D7B2BBA-8D40-12CF-8A43-5615CE01A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E80BE636-9D3E-C44D-A23D-4B000558C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F4D23-1B99-480A-9A8B-837F18B9A3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679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234FD4-9149-0A7E-AC32-E0D5CD67C080}"/>
              </a:ext>
            </a:extLst>
          </p:cNvPr>
          <p:cNvSpPr/>
          <p:nvPr/>
        </p:nvSpPr>
        <p:spPr bwMode="white">
          <a:xfrm>
            <a:off x="8128000" y="0"/>
            <a:ext cx="427038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8766D-14B8-C201-DB5A-FC79E4B3AF51}"/>
              </a:ext>
            </a:extLst>
          </p:cNvPr>
          <p:cNvSpPr/>
          <p:nvPr/>
        </p:nvSpPr>
        <p:spPr>
          <a:xfrm>
            <a:off x="8189913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47EBFD-C7F0-57A1-34FE-D208908629B6}"/>
              </a:ext>
            </a:extLst>
          </p:cNvPr>
          <p:cNvSpPr/>
          <p:nvPr/>
        </p:nvSpPr>
        <p:spPr>
          <a:xfrm>
            <a:off x="8189913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ADD1F4-2D82-6D6A-6D13-249491F61FF5}"/>
              </a:ext>
            </a:extLst>
          </p:cNvPr>
          <p:cNvSpPr/>
          <p:nvPr userDrawn="1"/>
        </p:nvSpPr>
        <p:spPr>
          <a:xfrm rot="5400000">
            <a:off x="-2646362" y="3276600"/>
            <a:ext cx="6858000" cy="304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29AD79-D3D7-E573-E723-CBA5F189A6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12713"/>
            <a:ext cx="947737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3"/>
            <a:ext cx="27432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4EDE791-F257-30D0-D6BC-3CC987C0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248400"/>
            <a:ext cx="2946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B266515-400A-CED0-F7D4-DC0E30699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74310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84812508-57A1-A7EA-B4FA-8B6BFF576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5400000">
            <a:off x="8074819" y="103981"/>
            <a:ext cx="533400" cy="3254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21769-BBDA-49B4-BA7D-4C316FFB3C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4360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28600"/>
            <a:ext cx="1097280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F74065BA-C73C-6D42-2692-2F2FBE8A7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F65C9FF-FF26-F3FA-74B3-5AB0C823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DC07DD88-6603-E025-AACF-857A48B54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803E-D4FF-4F94-8ECF-F3061CF153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892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A1EFD1F4-1CAA-1ABC-5647-C172E908B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492D837-3864-2156-5D92-0A34D0705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209F3339-77D5-A7D9-088D-528D1CFA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ADCE9-9314-49ED-A5D2-50F91AAB03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223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DA8504C-0153-BEEE-E801-8E3D85F7742D}"/>
              </a:ext>
            </a:extLst>
          </p:cNvPr>
          <p:cNvSpPr/>
          <p:nvPr userDrawn="1"/>
        </p:nvSpPr>
        <p:spPr>
          <a:xfrm>
            <a:off x="0" y="190500"/>
            <a:ext cx="12192000" cy="990600"/>
          </a:xfrm>
          <a:prstGeom prst="rect">
            <a:avLst/>
          </a:prstGeom>
          <a:solidFill>
            <a:srgbClr val="1222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11199" y="196857"/>
            <a:ext cx="10972799" cy="990600"/>
          </a:xfrm>
        </p:spPr>
        <p:txBody>
          <a:bodyPr/>
          <a:lstStyle>
            <a:lvl1pPr algn="ctr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A8EB71-EE79-AC58-306A-969B8E65C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44EA58-B9D9-BE2B-7DC4-A5A776C6B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47EF61-85B5-35C0-8819-5FF784E48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7B36-6AC9-4540-ADBB-AD94399601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901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5B5C466-A0E3-699A-077C-3B0D06710F40}"/>
              </a:ext>
            </a:extLst>
          </p:cNvPr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F6BB3-3A9A-A520-459A-2110D3955EE7}"/>
              </a:ext>
            </a:extLst>
          </p:cNvPr>
          <p:cNvSpPr/>
          <p:nvPr userDrawn="1"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C28A79-F57B-EC5D-1A02-D43A13FEFC46}"/>
              </a:ext>
            </a:extLst>
          </p:cNvPr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BFB3EC-F29C-2736-6B6D-E5A425EBA24E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4B83FAE-0585-B97F-3A33-8679313CE2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2" y="2743200"/>
            <a:ext cx="9497484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11">
            <a:extLst>
              <a:ext uri="{FF2B5EF4-FFF2-40B4-BE49-F238E27FC236}">
                <a16:creationId xmlns:a16="http://schemas.microsoft.com/office/drawing/2014/main" id="{256F1F7D-751E-A565-9D4B-13FA6D30E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9E661BAB-0E45-CE17-D647-E2136C3E84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A7383654-DB7A-4B92-970F-E8010DCEFF9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1" name="Footer Placeholder 13">
            <a:extLst>
              <a:ext uri="{FF2B5EF4-FFF2-40B4-BE49-F238E27FC236}">
                <a16:creationId xmlns:a16="http://schemas.microsoft.com/office/drawing/2014/main" id="{8BD36523-CE43-0EF8-AF05-03950D50828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98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7">
            <a:extLst>
              <a:ext uri="{FF2B5EF4-FFF2-40B4-BE49-F238E27FC236}">
                <a16:creationId xmlns:a16="http://schemas.microsoft.com/office/drawing/2014/main" id="{8A338FDC-799E-26BC-0581-2F83D9D3D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0369EC91-41ED-8F45-F45A-66E422AE8D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53C19-8090-4A42-9616-3CBF615B4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11">
            <a:extLst>
              <a:ext uri="{FF2B5EF4-FFF2-40B4-BE49-F238E27FC236}">
                <a16:creationId xmlns:a16="http://schemas.microsoft.com/office/drawing/2014/main" id="{FD354B43-EE32-D515-4A04-4642205DE7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6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AE88C3C9-E030-B925-0941-6A05E4391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1">
            <a:extLst>
              <a:ext uri="{FF2B5EF4-FFF2-40B4-BE49-F238E27FC236}">
                <a16:creationId xmlns:a16="http://schemas.microsoft.com/office/drawing/2014/main" id="{E3ABCD8B-12CE-0AFE-3391-BFC94B0C7C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3EF00-8277-4688-AFCE-CBE36CE6CB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13">
            <a:extLst>
              <a:ext uri="{FF2B5EF4-FFF2-40B4-BE49-F238E27FC236}">
                <a16:creationId xmlns:a16="http://schemas.microsoft.com/office/drawing/2014/main" id="{E9FCD5E2-E38D-D640-E8AD-CECD52836FC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24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BFE2E07A-3F2A-512D-0164-C477F8D9C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DF9D3B8D-CC81-E3E4-8AE2-E0C660FF4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9A3CBA71-CDEC-2B48-E4AD-731C752B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3D140-1C3F-45BF-8814-469B32DB97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058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E76398-0CF8-0C81-6100-77F2A1B57AA1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13BB42BC-73DD-203B-1655-1CF7D13150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10445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11200" y="228600"/>
            <a:ext cx="1090168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F23CB1D1-8760-3835-B38C-6839F8173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D8D48A2-45BF-9B3E-4594-F28D9C2E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691E74F-60F9-8F7C-1EC5-27FD2DEAC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0F82199-FB86-4B01-B4C4-0C00B0C73F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105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>
            <a:extLst>
              <a:ext uri="{FF2B5EF4-FFF2-40B4-BE49-F238E27FC236}">
                <a16:creationId xmlns:a16="http://schemas.microsoft.com/office/drawing/2014/main" id="{A4D1DE94-1D87-4FA7-5D51-8AC492F517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11200" y="228600"/>
            <a:ext cx="109013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>
            <a:extLst>
              <a:ext uri="{FF2B5EF4-FFF2-40B4-BE49-F238E27FC236}">
                <a16:creationId xmlns:a16="http://schemas.microsoft.com/office/drawing/2014/main" id="{76BAA24C-8191-CBC6-53E1-E48714F3D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11200" y="1600200"/>
            <a:ext cx="109013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433048E-8D6E-766F-8113-FA78DE97E7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F09C44-D31F-8430-0812-1EA5223391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248400"/>
            <a:ext cx="7227888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3EE102-3B70-1535-D8BF-708EC26A2478}"/>
              </a:ext>
            </a:extLst>
          </p:cNvPr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346FBA-CB9F-8FDE-501D-01DF24206D68}"/>
              </a:ext>
            </a:extLst>
          </p:cNvPr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5D74B1-8D35-0CE8-B073-38FFA7772988}"/>
              </a:ext>
            </a:extLst>
          </p:cNvPr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6934FEB-84F7-FC10-CDF8-EFAD582C2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8922903-71C9-487D-AAE8-22EF9FF954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8A01E6-C59D-8381-A3E9-EC4C3909F24F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1035" name="Picture 2">
            <a:extLst>
              <a:ext uri="{FF2B5EF4-FFF2-40B4-BE49-F238E27FC236}">
                <a16:creationId xmlns:a16="http://schemas.microsoft.com/office/drawing/2014/main" id="{300BE60E-45EA-5ACD-1AD1-E561AC58D46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80" r:id="rId1"/>
    <p:sldLayoutId id="2147486875" r:id="rId2"/>
    <p:sldLayoutId id="2147486876" r:id="rId3"/>
    <p:sldLayoutId id="2147486881" r:id="rId4"/>
    <p:sldLayoutId id="2147486882" r:id="rId5"/>
    <p:sldLayoutId id="2147486883" r:id="rId6"/>
    <p:sldLayoutId id="2147486884" r:id="rId7"/>
    <p:sldLayoutId id="2147486877" r:id="rId8"/>
    <p:sldLayoutId id="2147486885" r:id="rId9"/>
    <p:sldLayoutId id="2147486886" r:id="rId10"/>
    <p:sldLayoutId id="2147486878" r:id="rId11"/>
    <p:sldLayoutId id="2147486887" r:id="rId12"/>
    <p:sldLayoutId id="2147486879" r:id="rId13"/>
    <p:sldLayoutId id="2147486888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60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4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3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7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0BEAF"/>
        </a:buClr>
        <a:buSzPct val="6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1B9977D-5663-4D61-C604-33123B13C51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290638"/>
            <a:ext cx="12192000" cy="28559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latin typeface="Arial" charset="0"/>
              </a:rPr>
            </a:br>
            <a:endParaRPr lang="en-US" dirty="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4F2149C-2E06-D116-BC1D-B5756F284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30215"/>
            <a:ext cx="12192000" cy="28067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6000" b="1" dirty="0"/>
              <a:t>ORDINANCE NO. 1883: </a:t>
            </a:r>
          </a:p>
          <a:p>
            <a:pPr algn="ctr" eaLnBrk="1" hangingPunct="1"/>
            <a:r>
              <a:rPr lang="en-US" altLang="en-US" sz="3000" dirty="0"/>
              <a:t>CITY COUNCIL MEETING </a:t>
            </a:r>
          </a:p>
          <a:p>
            <a:pPr algn="ctr" eaLnBrk="1" hangingPunct="1"/>
            <a:r>
              <a:rPr lang="en-US" altLang="en-US" sz="3000" dirty="0"/>
              <a:t>MAY 27, 2025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9E503928-C170-3634-C30A-267CADDDFB5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11200" y="1431925"/>
            <a:ext cx="10972800" cy="4495800"/>
          </a:xfrm>
        </p:spPr>
        <p:txBody>
          <a:bodyPr/>
          <a:lstStyle/>
          <a:p>
            <a:r>
              <a:rPr lang="en-US" altLang="en-US" sz="3200" dirty="0"/>
              <a:t>State laws regarding Accessory Dwelling Units (ADUs) and Junior Accessory Dwelling Units (JADUs)</a:t>
            </a:r>
          </a:p>
          <a:p>
            <a:r>
              <a:rPr lang="en-US" altLang="en-US" sz="3200" dirty="0"/>
              <a:t>Ordinance No. 1883</a:t>
            </a:r>
          </a:p>
          <a:p>
            <a:pPr lvl="1"/>
            <a:r>
              <a:rPr lang="en-US" altLang="en-US" sz="2800" dirty="0"/>
              <a:t>Two primary bills passed that have impacted ADUs and JADUs</a:t>
            </a:r>
          </a:p>
          <a:p>
            <a:pPr lvl="2"/>
            <a:r>
              <a:rPr lang="en-US" altLang="en-US" sz="2400" dirty="0"/>
              <a:t>Assembly Bill 2533 (AB 2533) – Approved September 28, 2024</a:t>
            </a:r>
          </a:p>
          <a:p>
            <a:pPr lvl="2"/>
            <a:r>
              <a:rPr lang="en-US" altLang="en-US" sz="2400" dirty="0"/>
              <a:t>Senate Bill 1211 (SB 1211) – Approved September 19, 2024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E86AB38D-6F45-2C33-5C09-AB899DAF5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Background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1">
            <a:extLst>
              <a:ext uri="{FF2B5EF4-FFF2-40B4-BE49-F238E27FC236}">
                <a16:creationId xmlns:a16="http://schemas.microsoft.com/office/drawing/2014/main" id="{E383EE35-B437-8BCE-3A19-177904CE2FB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11200" y="1431925"/>
            <a:ext cx="10972800" cy="4495800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Unpermitted ADUs/JADUs</a:t>
            </a:r>
          </a:p>
          <a:p>
            <a:pPr lvl="1">
              <a:defRPr/>
            </a:pPr>
            <a:r>
              <a:rPr lang="en-US" altLang="en-US" sz="2800" dirty="0"/>
              <a:t>Definitions:</a:t>
            </a:r>
          </a:p>
          <a:p>
            <a:pPr lvl="2">
              <a:defRPr/>
            </a:pPr>
            <a:r>
              <a:rPr lang="en-US" altLang="en-US" sz="2400" dirty="0"/>
              <a:t>In violation of building standards of the Health and Safety Code §17960; or </a:t>
            </a:r>
          </a:p>
          <a:p>
            <a:pPr lvl="2">
              <a:defRPr/>
            </a:pPr>
            <a:r>
              <a:rPr lang="en-US" altLang="en-US" sz="2400" dirty="0"/>
              <a:t>Does not comply with state law or the provisions of the Gardena Zoning code regulating ADUs/JADUs </a:t>
            </a:r>
          </a:p>
          <a:p>
            <a:pPr lvl="1">
              <a:defRPr/>
            </a:pPr>
            <a:r>
              <a:rPr lang="en-US" altLang="en-US" sz="2800" dirty="0"/>
              <a:t>Updated process to allow permitting of previously unpermitted ADUs/JADUs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5F7CAD55-AB22-B948-3C1A-1C20866D4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 dirty="0"/>
              <a:t>Major Proposed Amendments (AB 2533)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7D305384-C8B4-B5FC-5C51-4A1205C7C08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11200" y="1431925"/>
            <a:ext cx="10972800" cy="4495800"/>
          </a:xfrm>
        </p:spPr>
        <p:txBody>
          <a:bodyPr/>
          <a:lstStyle/>
          <a:p>
            <a:r>
              <a:rPr lang="en-US" altLang="en-US" sz="3200" dirty="0"/>
              <a:t>Multi-family dwelling lots may have:</a:t>
            </a:r>
          </a:p>
          <a:p>
            <a:pPr lvl="1"/>
            <a:r>
              <a:rPr lang="en-US" altLang="en-US" sz="2800" dirty="0"/>
              <a:t>Up to 8 detached ADUs, but no more than the existing units on the lot may be proposed  </a:t>
            </a:r>
          </a:p>
          <a:p>
            <a:r>
              <a:rPr lang="en-US" altLang="en-US" sz="3200" dirty="0"/>
              <a:t>Parking ratios:</a:t>
            </a:r>
          </a:p>
          <a:p>
            <a:pPr lvl="1"/>
            <a:r>
              <a:rPr lang="en-US" altLang="en-US" sz="2800" dirty="0"/>
              <a:t>Required parking for an ADU is one space per ADU that contains at least one bedroom. </a:t>
            </a:r>
          </a:p>
          <a:p>
            <a:pPr lvl="1"/>
            <a:r>
              <a:rPr lang="en-US" altLang="en-US" sz="2800" dirty="0"/>
              <a:t>No Parking space required for a studio or ADU created within an existing living space. </a:t>
            </a:r>
          </a:p>
          <a:p>
            <a:endParaRPr lang="en-US" altLang="en-US" sz="3200" dirty="0"/>
          </a:p>
          <a:p>
            <a:pPr lvl="1"/>
            <a:endParaRPr lang="en-US" altLang="en-US" sz="2800" dirty="0"/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ED1CF78D-E7C8-1152-BCCF-C4A7A324A214}"/>
              </a:ext>
            </a:extLst>
          </p:cNvPr>
          <p:cNvSpPr txBox="1">
            <a:spLocks/>
          </p:cNvSpPr>
          <p:nvPr/>
        </p:nvSpPr>
        <p:spPr bwMode="auto">
          <a:xfrm>
            <a:off x="711200" y="19685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dirty="0">
                <a:solidFill>
                  <a:srgbClr val="FFFFFF"/>
                </a:solidFill>
              </a:rPr>
              <a:t>Major Proposed Amendments (SB 1211)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>
            <a:extLst>
              <a:ext uri="{FF2B5EF4-FFF2-40B4-BE49-F238E27FC236}">
                <a16:creationId xmlns:a16="http://schemas.microsoft.com/office/drawing/2014/main" id="{8A1A6911-9159-74F3-E105-F38F29A9D42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11200" y="1431925"/>
            <a:ext cx="10972800" cy="4495800"/>
          </a:xfrm>
        </p:spPr>
        <p:txBody>
          <a:bodyPr/>
          <a:lstStyle/>
          <a:p>
            <a:r>
              <a:rPr lang="en-US" altLang="en-US" sz="3200" dirty="0"/>
              <a:t>When an ADU is proposed in conjunction with a primary dwelling unit, the City shall not issue a Certificate of Occupancy to an ADU until one is issued to the primary dwelling.</a:t>
            </a:r>
          </a:p>
        </p:txBody>
      </p:sp>
      <p:sp>
        <p:nvSpPr>
          <p:cNvPr id="19459" name="Title 2">
            <a:extLst>
              <a:ext uri="{FF2B5EF4-FFF2-40B4-BE49-F238E27FC236}">
                <a16:creationId xmlns:a16="http://schemas.microsoft.com/office/drawing/2014/main" id="{C0A3DDF8-1AED-1C8B-44CC-B9E81B441C42}"/>
              </a:ext>
            </a:extLst>
          </p:cNvPr>
          <p:cNvSpPr txBox="1">
            <a:spLocks/>
          </p:cNvSpPr>
          <p:nvPr/>
        </p:nvSpPr>
        <p:spPr bwMode="auto">
          <a:xfrm>
            <a:off x="711200" y="19685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dirty="0">
                <a:solidFill>
                  <a:srgbClr val="FFFFFF"/>
                </a:solidFill>
              </a:rPr>
              <a:t>Major Proposed Amendments (SB 1211)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D0E2A7F-6511-C6A4-3EEE-5EB03A8653C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325438"/>
            <a:ext cx="12192000" cy="974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Arial" charset="0"/>
              </a:rPr>
              <a:t>Staff recommendation</a:t>
            </a:r>
            <a:endParaRPr lang="en-US" dirty="0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7F10416-745B-C2B6-1FCF-45876A059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2938" y="1355725"/>
            <a:ext cx="836612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661988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cs typeface="Times New Roman" panose="02020603050405020304" pitchFamily="18" charset="0"/>
              </a:rPr>
              <a:t>Conduct the public hearing;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cs typeface="Times New Roman" panose="02020603050405020304" pitchFamily="18" charset="0"/>
              </a:rPr>
              <a:t>Receive testimony from the public; </a:t>
            </a:r>
            <a:endParaRPr lang="en-US" altLang="en-US" sz="2800" b="1" u="sng" dirty="0"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cs typeface="Times New Roman" panose="02020603050405020304" pitchFamily="18" charset="0"/>
              </a:rPr>
              <a:t>Allow three (3) minutes for each speaker; and </a:t>
            </a:r>
          </a:p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cs typeface="Times New Roman" panose="02020603050405020304" pitchFamily="18" charset="0"/>
              </a:rPr>
              <a:t>Close the public hearing.</a:t>
            </a:r>
            <a:endParaRPr lang="en-US" altLang="en-US" sz="320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98E16D8-2CA1-B558-2F6E-CAC7549DD39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208088"/>
            <a:ext cx="12192000" cy="974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Arial" charset="0"/>
              </a:rPr>
              <a:t>Staff recommendation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for motion</a:t>
            </a:r>
            <a:endParaRPr lang="en-US" dirty="0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CCCD6E84-2F64-D4DC-4914-4BF6535C9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2938" y="1355725"/>
            <a:ext cx="836612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661988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b="1" u="sng" dirty="0">
                <a:cs typeface="Times New Roman" panose="02020603050405020304" pitchFamily="18" charset="0"/>
              </a:rPr>
              <a:t>Introduce Ordinance No. 1883</a:t>
            </a:r>
            <a:r>
              <a:rPr lang="en-US" altLang="en-US" sz="2800" dirty="0"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solidFill>
                  <a:srgbClr val="FFFFFF"/>
                </a:solidFill>
                <a:cs typeface="Times New Roman" panose="02020603050405020304" pitchFamily="18" charset="0"/>
              </a:rPr>
              <a:t>Find that the adoption of the ordinance is exempt from the provisions of CEQA; and</a:t>
            </a:r>
          </a:p>
          <a:p>
            <a:pPr eaLnBrk="1" hangingPunct="1">
              <a:buClrTx/>
              <a:buFont typeface="Wingdings" panose="05000000000000000000" pitchFamily="2" charset="2"/>
              <a:buChar char="¨"/>
            </a:pPr>
            <a:r>
              <a:rPr lang="en-US" altLang="en-US" sz="2800" dirty="0">
                <a:solidFill>
                  <a:srgbClr val="FFFFFF"/>
                </a:solidFill>
                <a:cs typeface="Times New Roman" panose="02020603050405020304" pitchFamily="18" charset="0"/>
              </a:rPr>
              <a:t>Direct staff to file a notice of exemption</a:t>
            </a:r>
            <a:endParaRPr lang="en-US" altLang="en-US" sz="320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creen Recording 8">
            <a:hlinkClick r:id="" action="ppaction://media"/>
            <a:extLst>
              <a:ext uri="{FF2B5EF4-FFF2-40B4-BE49-F238E27FC236}">
                <a16:creationId xmlns:a16="http://schemas.microsoft.com/office/drawing/2014/main" id="{63C71881-7B88-C60E-8002-DD9B2C918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075" y="3053101"/>
            <a:ext cx="3963850" cy="13425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4579" name="TextBox 10">
            <a:extLst>
              <a:ext uri="{FF2B5EF4-FFF2-40B4-BE49-F238E27FC236}">
                <a16:creationId xmlns:a16="http://schemas.microsoft.com/office/drawing/2014/main" id="{A64D22B1-D18F-8CE9-EC49-A7DF6FBD6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223000"/>
            <a:ext cx="3505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>
                <a:latin typeface="Garamond" panose="02020404030301010803" pitchFamily="18" charset="0"/>
              </a:rPr>
              <a:t>Planning Commission Meeting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C79C415-03B4-DCB2-9801-8FF6C11D3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0" y="1081088"/>
            <a:ext cx="6838950" cy="138112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50">
                <a:solidFill>
                  <a:schemeClr val="tx1"/>
                </a:solidFill>
                <a:latin typeface="Arial" charset="0"/>
              </a:rPr>
              <a:t>PLANNING COMMISSION</a:t>
            </a:r>
            <a:br>
              <a:rPr lang="en-US" sz="4050">
                <a:solidFill>
                  <a:schemeClr val="tx1"/>
                </a:solidFill>
                <a:latin typeface="Arial" charset="0"/>
              </a:rPr>
            </a:br>
            <a:r>
              <a:rPr lang="en-US" sz="4050">
                <a:solidFill>
                  <a:schemeClr val="tx1"/>
                </a:solidFill>
                <a:latin typeface="Arial" charset="0"/>
              </a:rPr>
              <a:t>PUBLIC HEARING</a:t>
            </a:r>
            <a:endParaRPr lang="en-US" sz="405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002060"/>
      </a:lt2>
      <a:accent1>
        <a:srgbClr val="062B62"/>
      </a:accent1>
      <a:accent2>
        <a:srgbClr val="629DD1"/>
      </a:accent2>
      <a:accent3>
        <a:srgbClr val="002060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txDef>
      <a:spPr>
        <a:noFill/>
      </a:spPr>
      <a:bodyPr wrap="none">
        <a:spAutoFit/>
      </a:bodyPr>
      <a:lstStyle>
        <a:defPPr eaLnBrk="1" hangingPunct="1">
          <a:defRPr dirty="0">
            <a:solidFill>
              <a:schemeClr val="bg1"/>
            </a:solidFill>
            <a:latin typeface="+mn-lt"/>
            <a:cs typeface="Arial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6">
    <a:dk1>
      <a:sysClr val="windowText" lastClr="000000"/>
    </a:dk1>
    <a:lt1>
      <a:sysClr val="window" lastClr="FFFFFF"/>
    </a:lt1>
    <a:dk2>
      <a:srgbClr val="242852"/>
    </a:dk2>
    <a:lt2>
      <a:srgbClr val="002060"/>
    </a:lt2>
    <a:accent1>
      <a:srgbClr val="062B62"/>
    </a:accent1>
    <a:accent2>
      <a:srgbClr val="629DD1"/>
    </a:accent2>
    <a:accent3>
      <a:srgbClr val="002060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76158</TotalTime>
  <Words>315</Words>
  <Application>Microsoft Office PowerPoint</Application>
  <PresentationFormat>Widescreen</PresentationFormat>
  <Paragraphs>41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Garamond</vt:lpstr>
      <vt:lpstr>Arial</vt:lpstr>
      <vt:lpstr>Wingdings</vt:lpstr>
      <vt:lpstr>Wingdings 2</vt:lpstr>
      <vt:lpstr>Tw Cen MT</vt:lpstr>
      <vt:lpstr>Times New Roman</vt:lpstr>
      <vt:lpstr>Median</vt:lpstr>
      <vt:lpstr> </vt:lpstr>
      <vt:lpstr>Background</vt:lpstr>
      <vt:lpstr>Major Proposed Amendments (AB 2533)</vt:lpstr>
      <vt:lpstr>PowerPoint Presentation</vt:lpstr>
      <vt:lpstr>PowerPoint Presentation</vt:lpstr>
      <vt:lpstr>Staff recommendation</vt:lpstr>
      <vt:lpstr>Staff recommendation for motion</vt:lpstr>
      <vt:lpstr>PowerPoint Presentation</vt:lpstr>
    </vt:vector>
  </TitlesOfParts>
  <Company>City of Santa Clarita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December 7, 2010 Planning Commission</dc:title>
  <dc:creator>mike marshall</dc:creator>
  <cp:lastModifiedBy>Kevin La</cp:lastModifiedBy>
  <cp:revision>838</cp:revision>
  <cp:lastPrinted>2024-08-21T01:52:18Z</cp:lastPrinted>
  <dcterms:created xsi:type="dcterms:W3CDTF">2010-11-24T17:36:49Z</dcterms:created>
  <dcterms:modified xsi:type="dcterms:W3CDTF">2025-05-28T00:39:14Z</dcterms:modified>
</cp:coreProperties>
</file>