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5.xml" ContentType="application/vnd.openxmlformats-officedocument.themeOverr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3"/>
  </p:notesMasterIdLst>
  <p:sldIdLst>
    <p:sldId id="596" r:id="rId5"/>
    <p:sldId id="589" r:id="rId6"/>
    <p:sldId id="590" r:id="rId7"/>
    <p:sldId id="573" r:id="rId8"/>
    <p:sldId id="574" r:id="rId9"/>
    <p:sldId id="575" r:id="rId10"/>
    <p:sldId id="584" r:id="rId11"/>
    <p:sldId id="579" r:id="rId12"/>
    <p:sldId id="580" r:id="rId13"/>
    <p:sldId id="600" r:id="rId14"/>
    <p:sldId id="599" r:id="rId15"/>
    <p:sldId id="581" r:id="rId16"/>
    <p:sldId id="597" r:id="rId17"/>
    <p:sldId id="598" r:id="rId18"/>
    <p:sldId id="582" r:id="rId19"/>
    <p:sldId id="507" r:id="rId20"/>
    <p:sldId id="576" r:id="rId21"/>
    <p:sldId id="595" r:id="rId22"/>
  </p:sldIdLst>
  <p:sldSz cx="24384000" cy="13716000"/>
  <p:notesSz cx="7010400" cy="9296400"/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254B"/>
    <a:srgbClr val="6F6F6F"/>
    <a:srgbClr val="DDD937"/>
    <a:srgbClr val="507392"/>
    <a:srgbClr val="33A9AF"/>
    <a:srgbClr val="C25252"/>
    <a:srgbClr val="3C59D4"/>
    <a:srgbClr val="98B53D"/>
    <a:srgbClr val="A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8" autoAdjust="0"/>
    <p:restoredTop sz="96037" autoAdjust="0"/>
  </p:normalViewPr>
  <p:slideViewPr>
    <p:cSldViewPr snapToGrid="0">
      <p:cViewPr varScale="1">
        <p:scale>
          <a:sx n="77" d="100"/>
          <a:sy n="77" d="100"/>
        </p:scale>
        <p:origin x="168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126303657417088"/>
          <c:y val="9.9859119597491525E-2"/>
          <c:w val="0.63198667420581289"/>
          <c:h val="0.801387642191565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E390-4845-A1CF-1126B280E30E}"/>
              </c:ext>
            </c:extLst>
          </c:dPt>
          <c:dPt>
            <c:idx val="2"/>
            <c:bubble3D val="0"/>
            <c:spPr>
              <a:solidFill>
                <a:srgbClr val="7CCA62">
                  <a:lumMod val="75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E390-4845-A1CF-1126B280E30E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E390-4845-A1CF-1126B280E30E}"/>
              </c:ext>
            </c:extLst>
          </c:dPt>
          <c:dLbls>
            <c:dLbl>
              <c:idx val="0"/>
              <c:layout>
                <c:manualLayout>
                  <c:x val="0"/>
                  <c:y val="-0.19412369897992252"/>
                </c:manualLayout>
              </c:layout>
              <c:tx>
                <c:rich>
                  <a:bodyPr/>
                  <a:lstStyle/>
                  <a:p>
                    <a:fld id="{1944533D-B25A-4CAB-A610-140A4583AB4A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$29.3M, 65%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40880437362972"/>
                      <c:h val="0.279179959172699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390-4845-A1CF-1126B280E30E}"/>
                </c:ext>
              </c:extLst>
            </c:dLbl>
            <c:dLbl>
              <c:idx val="1"/>
              <c:layout>
                <c:manualLayout>
                  <c:x val="0"/>
                  <c:y val="3.1709569545436869E-2"/>
                </c:manualLayout>
              </c:layout>
              <c:tx>
                <c:rich>
                  <a:bodyPr/>
                  <a:lstStyle/>
                  <a:p>
                    <a:fld id="{29C1BF22-370C-43DF-BB67-CBD64C7077D2}" type="CATEGORYNAME">
                      <a:rPr lang="en-US" dirty="0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45B89DC6-B280-49C0-AAE7-A74BBEB84788}" type="VALUE">
                      <a:rPr lang="en-US" baseline="0" dirty="0"/>
                      <a:pPr/>
                      <a:t>[VALUE]</a:t>
                    </a:fld>
                    <a:r>
                      <a:rPr lang="en-US" baseline="0" dirty="0"/>
                      <a:t>,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61090493257874"/>
                      <c:h val="0.209757002501587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E390-4845-A1CF-1126B280E30E}"/>
                </c:ext>
              </c:extLst>
            </c:dLbl>
            <c:dLbl>
              <c:idx val="2"/>
              <c:layout>
                <c:manualLayout>
                  <c:x val="-1.4918216409054857E-2"/>
                  <c:y val="-5.2339162810592213E-2"/>
                </c:manualLayout>
              </c:layout>
              <c:tx>
                <c:rich>
                  <a:bodyPr/>
                  <a:lstStyle/>
                  <a:p>
                    <a:fld id="{F3DF1F09-54A6-4B94-B8D9-65C8E48D57E4}" type="CATEGORYNAME">
                      <a:rPr lang="en-US"/>
                      <a:pPr/>
                      <a:t>[CATEGORY NAME]</a:t>
                    </a:fld>
                    <a:r>
                      <a:rPr lang="en-US" dirty="0"/>
                      <a:t>, </a:t>
                    </a:r>
                    <a:fld id="{2EF064C6-AFA4-4DB3-8C4C-528E970DA5E6}" type="VALUE">
                      <a:rPr lang="en-US"/>
                      <a:pPr/>
                      <a:t>[VALUE]</a:t>
                    </a:fld>
                    <a:r>
                      <a:rPr lang="en-US" dirty="0"/>
                      <a:t>, 31%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86776523227418"/>
                      <c:h val="0.263255660976526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390-4845-A1CF-1126B280E30E}"/>
                </c:ext>
              </c:extLst>
            </c:dLbl>
            <c:dLbl>
              <c:idx val="3"/>
              <c:layout>
                <c:manualLayout>
                  <c:x val="1.9979254414392838E-2"/>
                  <c:y val="-4.1527977602364215E-2"/>
                </c:manualLayout>
              </c:layout>
              <c:tx>
                <c:rich>
                  <a:bodyPr/>
                  <a:lstStyle/>
                  <a:p>
                    <a:fld id="{0BC24806-63DF-4808-B2FD-3FAEE515A74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$0.4M, 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57066469824363"/>
                      <c:h val="0.122383054010965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390-4845-A1CF-1126B280E3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Operating Grant Revenue</c:v>
                </c:pt>
                <c:pt idx="1">
                  <c:v>Fare Revenue</c:v>
                </c:pt>
                <c:pt idx="2">
                  <c:v>Capital Grant Revenue</c:v>
                </c:pt>
                <c:pt idx="3">
                  <c:v>Other Revenue</c:v>
                </c:pt>
              </c:strCache>
            </c:strRef>
          </c:cat>
          <c:val>
            <c:numRef>
              <c:f>Sheet1!$B$2:$B$5</c:f>
              <c:numCache>
                <c:formatCode>"$"#.#,,"M"</c:formatCode>
                <c:ptCount val="4"/>
                <c:pt idx="0">
                  <c:v>29272369</c:v>
                </c:pt>
                <c:pt idx="1">
                  <c:v>1400000</c:v>
                </c:pt>
                <c:pt idx="2">
                  <c:v>14100000</c:v>
                </c:pt>
                <c:pt idx="3">
                  <c:v>446000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390-4845-A1CF-1126B280E3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5466-4BBA-8CE5-DD2453401CC5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5466-4BBA-8CE5-DD2453401CC5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5466-4BBA-8CE5-DD2453401CC5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5466-4BBA-8CE5-DD2453401CC5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5466-4BBA-8CE5-DD2453401CC5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16866465289402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466-4BBA-8CE5-DD2453401CC5}"/>
                </c:ext>
              </c:extLst>
            </c:dLbl>
            <c:dLbl>
              <c:idx val="1"/>
              <c:layout>
                <c:manualLayout>
                  <c:x val="0.11393319815551096"/>
                  <c:y val="0.12887003990805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699898427555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466-4BBA-8CE5-DD2453401CC5}"/>
                </c:ext>
              </c:extLst>
            </c:dLbl>
            <c:dLbl>
              <c:idx val="2"/>
              <c:layout>
                <c:manualLayout>
                  <c:x val="1.954465973231161E-2"/>
                  <c:y val="0.133050713431197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5755799574803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466-4BBA-8CE5-DD2453401CC5}"/>
                </c:ext>
              </c:extLst>
            </c:dLbl>
            <c:dLbl>
              <c:idx val="3"/>
              <c:layout>
                <c:manualLayout>
                  <c:x val="0.19090211910522459"/>
                  <c:y val="7.65497668202828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350700607846417"/>
                      <c:h val="0.192358628338396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466-4BBA-8CE5-DD2453401CC5}"/>
                </c:ext>
              </c:extLst>
            </c:dLbl>
            <c:dLbl>
              <c:idx val="4"/>
              <c:layout>
                <c:manualLayout>
                  <c:x val="-0.21071266910148093"/>
                  <c:y val="-7.2904539828840802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00B41362-5972-4D60-99F7-4A116F964081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$3.5M, </a:t>
                    </a:r>
                    <a:fld id="{0AC1B6F6-C494-4E8D-A441-11B9D70FC99E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97488445472688"/>
                      <c:h val="0.16997693461094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466-4BBA-8CE5-DD2453401CC5}"/>
                </c:ext>
              </c:extLst>
            </c:dLbl>
            <c:dLbl>
              <c:idx val="5"/>
              <c:layout>
                <c:manualLayout>
                  <c:x val="1.2006422585234256E-3"/>
                  <c:y val="-8.0194993811724888E-2"/>
                </c:manualLayout>
              </c:layout>
              <c:tx>
                <c:rich>
                  <a:bodyPr/>
                  <a:lstStyle/>
                  <a:p>
                    <a:fld id="{A464BF7F-2FBE-416D-95C1-AC2642B8EE94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$14.1M, </a:t>
                    </a:r>
                    <a:fld id="{C8C2F1FF-0083-402C-969F-78DB3FDDE2C8}" type="PERCENTAGE">
                      <a:rPr lang="en-US" sz="3200" baseline="0"/>
                      <a:pPr/>
                      <a:t>[PERCENTAGE]</a:t>
                    </a:fld>
                    <a:endParaRPr lang="en-US" sz="3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94809973309817"/>
                      <c:h val="0.219069100874624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5466-4BBA-8CE5-DD2453401CC5}"/>
                </c:ext>
              </c:extLst>
            </c:dLbl>
            <c:dLbl>
              <c:idx val="6"/>
              <c:layout>
                <c:manualLayout>
                  <c:x val="-0.2287223502487126"/>
                  <c:y val="-0.1197320729458715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125CD1C-824B-4A38-8C19-2303CEE2C0F5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$2.6M, </a:t>
                    </a:r>
                    <a:fld id="{B0DBD408-88E8-4412-B81E-6AD410B69B57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299352447305981"/>
                      <c:h val="0.186890787851233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466-4BBA-8CE5-DD2453401C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Sheet1!$B$2:$B$8</c:f>
              <c:numCache>
                <c:formatCode>"$"#0.#,,"M"</c:formatCode>
                <c:ptCount val="7"/>
                <c:pt idx="0">
                  <c:v>1814579</c:v>
                </c:pt>
                <c:pt idx="1">
                  <c:v>7167467</c:v>
                </c:pt>
                <c:pt idx="2" formatCode="&quot;$&quot;#0.0,,&quot;M&quot;">
                  <c:v>1201125</c:v>
                </c:pt>
                <c:pt idx="3" formatCode="&quot;$&quot;#0.0,,&quot;M&quot;">
                  <c:v>14781921</c:v>
                </c:pt>
                <c:pt idx="4" formatCode="_(* #,##0_);_(* \(#,##0\);_(* &quot;-&quot;??_);_(@_)">
                  <c:v>3506382</c:v>
                </c:pt>
                <c:pt idx="5" formatCode="_(* #,##0_);_(* \(#,##0\);_(* &quot;-&quot;??_);_(@_)">
                  <c:v>14107359</c:v>
                </c:pt>
                <c:pt idx="6" formatCode="_(* #,##0_);_(* \(#,##0\);_(* &quot;-&quot;??_);_(@_)">
                  <c:v>2639536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466-4BBA-8CE5-DD2453401C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4.0129244820838184E-2</c:v>
                </c:pt>
                <c:pt idx="1">
                  <c:v>0.15850786214779219</c:v>
                </c:pt>
                <c:pt idx="2">
                  <c:v>2.6562767002940774E-2</c:v>
                </c:pt>
                <c:pt idx="3">
                  <c:v>0.32690079998241423</c:v>
                </c:pt>
                <c:pt idx="4">
                  <c:v>7.7543309888067832E-2</c:v>
                </c:pt>
                <c:pt idx="5">
                  <c:v>0.31198292446151693</c:v>
                </c:pt>
                <c:pt idx="6">
                  <c:v>5.8373091696429832E-2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466-4BBA-8CE5-DD2453401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727060979944454"/>
          <c:y val="0.12535481328296941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1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1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0A92-4C12-89F0-A4B51A207CC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2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2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0A92-4C12-89F0-A4B51A207CC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3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3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0A92-4C12-89F0-A4B51A207CC8}"/>
              </c:ext>
            </c:extLst>
          </c:dPt>
          <c:dPt>
            <c:idx val="3"/>
            <c:bubble3D val="0"/>
            <c:spPr>
              <a:solidFill>
                <a:srgbClr val="4A9CCC">
                  <a:lumMod val="40000"/>
                  <a:lumOff val="60000"/>
                </a:srgbClr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0A92-4C12-89F0-A4B51A207CC8}"/>
              </c:ext>
            </c:extLst>
          </c:dPt>
          <c:dPt>
            <c:idx val="4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0A92-4C12-89F0-A4B51A207CC8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0A92-4C12-89F0-A4B51A207CC8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1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1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0A92-4C12-89F0-A4B51A207CC8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2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2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F-0A92-4C12-89F0-A4B51A207CC8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3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3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1-0A92-4C12-89F0-A4B51A207CC8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4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4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3-0A92-4C12-89F0-A4B51A207CC8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5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5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5-9F20-4B32-B731-09B966A290CC}"/>
              </c:ext>
            </c:extLst>
          </c:dPt>
          <c:dLbls>
            <c:dLbl>
              <c:idx val="0"/>
              <c:layout>
                <c:manualLayout>
                  <c:x val="8.4785704630528688E-2"/>
                  <c:y val="2.562913028281529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3200" b="1" i="0" u="none" strike="noStrike" kern="1200" baseline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EDB68432-67ED-4B24-A448-BB4F9096CC01}" type="CATEGORYNAME">
                      <a:rPr lang="en-US"/>
                      <a:pPr>
                        <a:defRPr sz="3200" b="1">
                          <a:solidFill>
                            <a:schemeClr val="bg1"/>
                          </a:solidFill>
                          <a:effectLst/>
                        </a:defRPr>
                      </a:pPr>
                      <a:t>[CATEGORY NAME]</a:t>
                    </a:fld>
                    <a:r>
                      <a:rPr lang="en-US" baseline="0" dirty="0"/>
                      <a:t>, $8.9M, </a:t>
                    </a:r>
                    <a:fld id="{99051337-7B62-429B-827A-A26A6EFFDD5D}" type="PERCENTAGE">
                      <a:rPr lang="en-US" baseline="0"/>
                      <a:pPr>
                        <a:defRPr sz="3200" b="1">
                          <a:solidFill>
                            <a:schemeClr val="bg1"/>
                          </a:solidFill>
                          <a:effectLst/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448267299270755"/>
                      <c:h val="0.148648955640328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A92-4C12-89F0-A4B51A207CC8}"/>
                </c:ext>
              </c:extLst>
            </c:dLbl>
            <c:dLbl>
              <c:idx val="1"/>
              <c:layout>
                <c:manualLayout>
                  <c:x val="-1.6104466119167299E-2"/>
                  <c:y val="1.802076691813773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92-4C12-89F0-A4B51A207CC8}"/>
                </c:ext>
              </c:extLst>
            </c:dLbl>
            <c:dLbl>
              <c:idx val="3"/>
              <c:layout>
                <c:manualLayout>
                  <c:x val="5.8865464171964626E-3"/>
                  <c:y val="1.274145437155689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931852087590743"/>
                      <c:h val="0.140563181254859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A92-4C12-89F0-A4B51A207CC8}"/>
                </c:ext>
              </c:extLst>
            </c:dLbl>
            <c:dLbl>
              <c:idx val="4"/>
              <c:layout>
                <c:manualLayout>
                  <c:x val="-1.2991435673397675E-2"/>
                  <c:y val="8.209739807534168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05233409490657"/>
                      <c:h val="0.13581974528161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0A92-4C12-89F0-A4B51A207CC8}"/>
                </c:ext>
              </c:extLst>
            </c:dLbl>
            <c:dLbl>
              <c:idx val="5"/>
              <c:layout>
                <c:manualLayout>
                  <c:x val="1.7347035411641856E-2"/>
                  <c:y val="-2.1336005912516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354051998228168"/>
                      <c:h val="0.13801318369380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0A92-4C12-89F0-A4B51A207CC8}"/>
                </c:ext>
              </c:extLst>
            </c:dLbl>
            <c:dLbl>
              <c:idx val="6"/>
              <c:layout>
                <c:manualLayout>
                  <c:x val="-3.6301551071153369E-2"/>
                  <c:y val="-2.666548121128170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A92-4C12-89F0-A4B51A207CC8}"/>
                </c:ext>
              </c:extLst>
            </c:dLbl>
            <c:dLbl>
              <c:idx val="7"/>
              <c:layout>
                <c:manualLayout>
                  <c:x val="6.2639835502380616E-3"/>
                  <c:y val="-4.21702689865152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0651485122894"/>
                      <c:h val="0.147535919125189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0A92-4C12-89F0-A4B51A207CC8}"/>
                </c:ext>
              </c:extLst>
            </c:dLbl>
            <c:dLbl>
              <c:idx val="8"/>
              <c:layout>
                <c:manualLayout>
                  <c:x val="1.1636337257559961E-2"/>
                  <c:y val="-3.29992494037839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42200830141452"/>
                      <c:h val="0.114467018451705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0A92-4C12-89F0-A4B51A207CC8}"/>
                </c:ext>
              </c:extLst>
            </c:dLbl>
            <c:dLbl>
              <c:idx val="9"/>
              <c:layout>
                <c:manualLayout>
                  <c:x val="-9.1978070654799737E-2"/>
                  <c:y val="-3.11593719069906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A92-4C12-89F0-A4B51A207CC8}"/>
                </c:ext>
              </c:extLst>
            </c:dLbl>
            <c:dLbl>
              <c:idx val="10"/>
              <c:layout>
                <c:manualLayout>
                  <c:x val="0.17481592024871759"/>
                  <c:y val="-2.525146818303473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182517970935407"/>
                      <c:h val="0.135204646154828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9F20-4B32-B731-09B966A290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Sheet1!$A$2:$A$12</c:f>
              <c:strCache>
                <c:ptCount val="11"/>
                <c:pt idx="0">
                  <c:v>Other</c:v>
                </c:pt>
                <c:pt idx="1">
                  <c:v>Park in Lieu</c:v>
                </c:pt>
                <c:pt idx="2">
                  <c:v>State Earmarks</c:v>
                </c:pt>
                <c:pt idx="3">
                  <c:v>Measure M Highway</c:v>
                </c:pt>
                <c:pt idx="4">
                  <c:v>Measure M Highway</c:v>
                </c:pt>
                <c:pt idx="5">
                  <c:v>Measure R Highway</c:v>
                </c:pt>
                <c:pt idx="6">
                  <c:v>Prop C</c:v>
                </c:pt>
                <c:pt idx="7">
                  <c:v>SB1 &amp; Gas Tax</c:v>
                </c:pt>
                <c:pt idx="8">
                  <c:v>Measure A</c:v>
                </c:pt>
                <c:pt idx="9">
                  <c:v>Sewer Fund</c:v>
                </c:pt>
                <c:pt idx="10">
                  <c:v>Bond Proceeds / Measure G</c:v>
                </c:pt>
              </c:strCache>
            </c:strRef>
          </c:cat>
          <c:val>
            <c:numRef>
              <c:f>Sheet1!$B$2:$B$12</c:f>
              <c:numCache>
                <c:formatCode>"$"0.0,,"M"</c:formatCode>
                <c:ptCount val="11"/>
                <c:pt idx="0">
                  <c:v>9180549</c:v>
                </c:pt>
                <c:pt idx="1">
                  <c:v>3374977</c:v>
                </c:pt>
                <c:pt idx="2">
                  <c:v>8498900</c:v>
                </c:pt>
                <c:pt idx="3">
                  <c:v>5357000</c:v>
                </c:pt>
                <c:pt idx="4">
                  <c:v>10649446</c:v>
                </c:pt>
                <c:pt idx="5">
                  <c:v>5289456</c:v>
                </c:pt>
                <c:pt idx="6">
                  <c:v>4310000</c:v>
                </c:pt>
                <c:pt idx="7">
                  <c:v>6733618</c:v>
                </c:pt>
                <c:pt idx="8">
                  <c:v>3126024</c:v>
                </c:pt>
                <c:pt idx="9">
                  <c:v>4972984</c:v>
                </c:pt>
                <c:pt idx="10">
                  <c:v>6562334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A92-4C12-89F0-A4B51A207C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73B2-404D-8FC9-C58195409EE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73B2-404D-8FC9-C58195409EE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73B2-404D-8FC9-C58195409EE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73B2-404D-8FC9-C58195409EE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73B2-404D-8FC9-C58195409EE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73B2-404D-8FC9-C58195409EE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73B2-404D-8FC9-C58195409EE2}"/>
              </c:ext>
            </c:extLst>
          </c:dPt>
          <c:dLbls>
            <c:dLbl>
              <c:idx val="0"/>
              <c:layout>
                <c:manualLayout>
                  <c:x val="-3.3890166366902119E-2"/>
                  <c:y val="4.4330801609953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B2-404D-8FC9-C58195409EE2}"/>
                </c:ext>
              </c:extLst>
            </c:dLbl>
            <c:dLbl>
              <c:idx val="1"/>
              <c:layout>
                <c:manualLayout>
                  <c:x val="-4.9493336804266975E-8"/>
                  <c:y val="-7.64345747498118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284404550615348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3B2-404D-8FC9-C58195409EE2}"/>
                </c:ext>
              </c:extLst>
            </c:dLbl>
            <c:dLbl>
              <c:idx val="2"/>
              <c:layout>
                <c:manualLayout>
                  <c:x val="2.702831117846595E-2"/>
                  <c:y val="2.680127972827217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199774904304633"/>
                      <c:h val="0.140710873187248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3B2-404D-8FC9-C58195409EE2}"/>
                </c:ext>
              </c:extLst>
            </c:dLbl>
            <c:dLbl>
              <c:idx val="3"/>
              <c:layout>
                <c:manualLayout>
                  <c:x val="-5.1087517087574502E-3"/>
                  <c:y val="-6.7009900310711508E-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80400435081880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73B2-404D-8FC9-C58195409EE2}"/>
                </c:ext>
              </c:extLst>
            </c:dLbl>
            <c:dLbl>
              <c:idx val="4"/>
              <c:layout>
                <c:manualLayout>
                  <c:x val="1.3513320159769618E-2"/>
                  <c:y val="8.529064017081571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3B2-404D-8FC9-C58195409EE2}"/>
                </c:ext>
              </c:extLst>
            </c:dLbl>
            <c:dLbl>
              <c:idx val="5"/>
              <c:layout>
                <c:manualLayout>
                  <c:x val="-3.6756953774045267E-2"/>
                  <c:y val="-6.3267144934697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3B2-404D-8FC9-C58195409EE2}"/>
                </c:ext>
              </c:extLst>
            </c:dLbl>
            <c:dLbl>
              <c:idx val="6"/>
              <c:layout>
                <c:manualLayout>
                  <c:x val="8.3814491055069201E-3"/>
                  <c:y val="3.65892818468571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790633202099735"/>
                      <c:h val="0.238671998031496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73B2-404D-8FC9-C58195409E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87404784</c:v>
                </c:pt>
                <c:pt idx="1">
                  <c:v>17701027</c:v>
                </c:pt>
                <c:pt idx="2">
                  <c:v>8617853</c:v>
                </c:pt>
                <c:pt idx="3">
                  <c:v>45218369</c:v>
                </c:pt>
                <c:pt idx="4">
                  <c:v>2612500</c:v>
                </c:pt>
                <c:pt idx="5">
                  <c:v>68055288</c:v>
                </c:pt>
                <c:pt idx="6">
                  <c:v>51035418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3B2-404D-8FC9-C58195409E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4EA0-4D98-AF45-4EE4039BB24B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4EA0-4D98-AF45-4EE4039BB24B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4EA0-4D98-AF45-4EE4039BB24B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4EA0-4D98-AF45-4EE4039BB24B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4EA0-4D98-AF45-4EE4039BB24B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4EA0-4D98-AF45-4EE4039BB24B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4EA0-4D98-AF45-4EE4039BB24B}"/>
              </c:ext>
            </c:extLst>
          </c:dPt>
          <c:dLbls>
            <c:dLbl>
              <c:idx val="0"/>
              <c:layout>
                <c:manualLayout>
                  <c:x val="-2.3283101704426996E-2"/>
                  <c:y val="5.04662257549054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EA0-4D98-AF45-4EE4039BB24B}"/>
                </c:ext>
              </c:extLst>
            </c:dLbl>
            <c:dLbl>
              <c:idx val="1"/>
              <c:layout>
                <c:manualLayout>
                  <c:x val="4.2282520684296401E-2"/>
                  <c:y val="-0.1284544958975355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28459402154367"/>
                      <c:h val="0.29044485017254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EA0-4D98-AF45-4EE4039BB24B}"/>
                </c:ext>
              </c:extLst>
            </c:dLbl>
            <c:dLbl>
              <c:idx val="2"/>
              <c:layout>
                <c:manualLayout>
                  <c:x val="3.20528913508226E-2"/>
                  <c:y val="-1.3232655587832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27066410944951"/>
                      <c:h val="0.22247379808507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EA0-4D98-AF45-4EE4039BB24B}"/>
                </c:ext>
              </c:extLst>
            </c:dLbl>
            <c:dLbl>
              <c:idx val="3"/>
              <c:layout>
                <c:manualLayout>
                  <c:x val="-4.5022988847692028E-2"/>
                  <c:y val="-2.9063275730739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EA0-4D98-AF45-4EE4039BB24B}"/>
                </c:ext>
              </c:extLst>
            </c:dLbl>
            <c:dLbl>
              <c:idx val="4"/>
              <c:layout>
                <c:manualLayout>
                  <c:x val="-5.1633692594087559E-2"/>
                  <c:y val="1.284582329054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EA0-4D98-AF45-4EE4039BB24B}"/>
                </c:ext>
              </c:extLst>
            </c:dLbl>
            <c:dLbl>
              <c:idx val="5"/>
              <c:layout>
                <c:manualLayout>
                  <c:x val="-1.9348314383901107E-2"/>
                  <c:y val="-5.61903877709250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EA0-4D98-AF45-4EE4039BB24B}"/>
                </c:ext>
              </c:extLst>
            </c:dLbl>
            <c:dLbl>
              <c:idx val="6"/>
              <c:layout>
                <c:manualLayout>
                  <c:x val="1.3585570139410428E-2"/>
                  <c:y val="6.08258669164412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$78.5M,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209142759540035"/>
                      <c:h val="0.1893921904747188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EA0-4D98-AF45-4EE4039BB2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87331738</c:v>
                </c:pt>
                <c:pt idx="1">
                  <c:v>19134778</c:v>
                </c:pt>
                <c:pt idx="2">
                  <c:v>15180187</c:v>
                </c:pt>
                <c:pt idx="3">
                  <c:v>45218369</c:v>
                </c:pt>
                <c:pt idx="4">
                  <c:v>6925056</c:v>
                </c:pt>
                <c:pt idx="5">
                  <c:v>68055288</c:v>
                </c:pt>
                <c:pt idx="6">
                  <c:v>78547541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A0-4D98-AF45-4EE4039BB2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A6F-4C35-BC30-549F1EB2B07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A6F-4C35-BC30-549F1EB2B07F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A6F-4C35-BC30-549F1EB2B07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5A6F-4C35-BC30-549F1EB2B07F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5A6F-4C35-BC30-549F1EB2B07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$33.4M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A6F-4C35-BC30-549F1EB2B07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189F89B-E6B7-4B89-8EA5-133B770C6A2F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A6F-4C35-BC30-549F1EB2B0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A6F-4C35-BC30-549F1EB2B0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A6F-4C35-BC30-549F1EB2B0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$34M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5A6F-4C35-BC30-549F1EB2B0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June 2022*</c:v>
                </c:pt>
                <c:pt idx="1">
                  <c:v>June 2023*</c:v>
                </c:pt>
                <c:pt idx="2">
                  <c:v>June 2024*</c:v>
                </c:pt>
                <c:pt idx="3">
                  <c:v>June 2025 Projected*</c:v>
                </c:pt>
                <c:pt idx="4">
                  <c:v>June 2026 Proposed*</c:v>
                </c:pt>
              </c:strCache>
            </c:strRef>
          </c:cat>
          <c:val>
            <c:numRef>
              <c:f>Sheet1!$B$2:$B$6</c:f>
              <c:numCache>
                <c:formatCode>"$"#,##0.0</c:formatCode>
                <c:ptCount val="5"/>
                <c:pt idx="0">
                  <c:v>33.4</c:v>
                </c:pt>
                <c:pt idx="1">
                  <c:v>34.200000000000003</c:v>
                </c:pt>
                <c:pt idx="2">
                  <c:v>33.49</c:v>
                </c:pt>
                <c:pt idx="3">
                  <c:v>33.96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June 2022*</c:v>
                </c:pt>
                <c:pt idx="1">
                  <c:v>June 2023*</c:v>
                </c:pt>
                <c:pt idx="2">
                  <c:v>June 2024*</c:v>
                </c:pt>
                <c:pt idx="3">
                  <c:v>June 2025 Projected*</c:v>
                </c:pt>
                <c:pt idx="4">
                  <c:v>June 2026 Proposed*</c:v>
                </c:pt>
              </c:strCache>
            </c:strRef>
          </c:cat>
          <c:val>
            <c:numRef>
              <c:f>Sheet1!$D$2:$D$6</c:f>
              <c:numCache>
                <c:formatCode>"$"#,##0.0</c:formatCode>
                <c:ptCount val="5"/>
                <c:pt idx="0">
                  <c:v>18.0335</c:v>
                </c:pt>
                <c:pt idx="1">
                  <c:v>20.65</c:v>
                </c:pt>
                <c:pt idx="2">
                  <c:v>21.475000000000001</c:v>
                </c:pt>
                <c:pt idx="3">
                  <c:v>21.572500000000002</c:v>
                </c:pt>
                <c:pt idx="4">
                  <c:v>21.8325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20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7012307458160739"/>
          <c:y val="0.90890206864636391"/>
          <c:w val="0.47051076175643153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73DA33-EE14-4172-A7E1-7EE2465452BF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42AD43E-5DA1-4005-9B18-93DA757DDE02}">
      <dgm:prSet phldrT="[Text]"/>
      <dgm:spPr/>
      <dgm:t>
        <a:bodyPr/>
        <a:lstStyle/>
        <a:p>
          <a:r>
            <a:rPr lang="en-US" b="1" dirty="0"/>
            <a:t>February 2025</a:t>
          </a:r>
        </a:p>
      </dgm:t>
    </dgm:pt>
    <dgm:pt modelId="{B045A9D9-4D96-4F7C-B458-8547A09BE4FE}" type="parTrans" cxnId="{F6A2A9D6-3DB7-4563-B9A8-C83D9EAEE08A}">
      <dgm:prSet/>
      <dgm:spPr/>
      <dgm:t>
        <a:bodyPr/>
        <a:lstStyle/>
        <a:p>
          <a:endParaRPr lang="en-US"/>
        </a:p>
      </dgm:t>
    </dgm:pt>
    <dgm:pt modelId="{E638C529-05BE-4ED7-969C-934D6868C07A}" type="sibTrans" cxnId="{F6A2A9D6-3DB7-4563-B9A8-C83D9EAEE08A}">
      <dgm:prSet/>
      <dgm:spPr/>
      <dgm:t>
        <a:bodyPr/>
        <a:lstStyle/>
        <a:p>
          <a:endParaRPr lang="en-US"/>
        </a:p>
      </dgm:t>
    </dgm:pt>
    <dgm:pt modelId="{5075D69F-5A64-454C-825D-51E47190D173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Distribution of Budget Package </a:t>
          </a:r>
        </a:p>
      </dgm:t>
    </dgm:pt>
    <dgm:pt modelId="{047A465B-8E2F-4B2E-949E-4837F637C034}" type="parTrans" cxnId="{0A0325DE-B23F-4D6F-9442-015981949D9E}">
      <dgm:prSet/>
      <dgm:spPr/>
      <dgm:t>
        <a:bodyPr/>
        <a:lstStyle/>
        <a:p>
          <a:endParaRPr lang="en-US"/>
        </a:p>
      </dgm:t>
    </dgm:pt>
    <dgm:pt modelId="{D8679405-6013-4379-9703-4C6DB89EF676}" type="sibTrans" cxnId="{0A0325DE-B23F-4D6F-9442-015981949D9E}">
      <dgm:prSet/>
      <dgm:spPr/>
      <dgm:t>
        <a:bodyPr/>
        <a:lstStyle/>
        <a:p>
          <a:endParaRPr lang="en-US"/>
        </a:p>
      </dgm:t>
    </dgm:pt>
    <dgm:pt modelId="{1514B553-48AD-4D85-BB9A-5A857167ED6F}">
      <dgm:prSet phldrT="[Text]"/>
      <dgm:spPr/>
      <dgm:t>
        <a:bodyPr/>
        <a:lstStyle/>
        <a:p>
          <a:r>
            <a:rPr lang="en-US" b="1" dirty="0"/>
            <a:t>March 2025 </a:t>
          </a:r>
        </a:p>
      </dgm:t>
    </dgm:pt>
    <dgm:pt modelId="{460EE975-094D-40C4-9DFF-A8EF6BBC30C3}" type="parTrans" cxnId="{327CDA01-CC2B-418B-A8D8-55C5BC7BDF94}">
      <dgm:prSet/>
      <dgm:spPr/>
      <dgm:t>
        <a:bodyPr/>
        <a:lstStyle/>
        <a:p>
          <a:endParaRPr lang="en-US"/>
        </a:p>
      </dgm:t>
    </dgm:pt>
    <dgm:pt modelId="{BE695E1A-10CF-461F-AD1A-567F2EBC1013}" type="sibTrans" cxnId="{327CDA01-CC2B-418B-A8D8-55C5BC7BDF94}">
      <dgm:prSet/>
      <dgm:spPr/>
      <dgm:t>
        <a:bodyPr/>
        <a:lstStyle/>
        <a:p>
          <a:endParaRPr lang="en-US"/>
        </a:p>
      </dgm:t>
    </dgm:pt>
    <dgm:pt modelId="{3A32D5C3-6C1D-4BF5-8160-78AF4FAA3CED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 Supplemental Requests</a:t>
          </a:r>
        </a:p>
      </dgm:t>
    </dgm:pt>
    <dgm:pt modelId="{0C5A9AF2-468D-412D-B488-D5658FF66187}" type="parTrans" cxnId="{7FDEA145-534A-445C-9A8A-1257C15C8078}">
      <dgm:prSet/>
      <dgm:spPr/>
      <dgm:t>
        <a:bodyPr/>
        <a:lstStyle/>
        <a:p>
          <a:endParaRPr lang="en-US"/>
        </a:p>
      </dgm:t>
    </dgm:pt>
    <dgm:pt modelId="{A9E57014-F902-4C2F-B4E0-70D431849E30}" type="sibTrans" cxnId="{7FDEA145-534A-445C-9A8A-1257C15C8078}">
      <dgm:prSet/>
      <dgm:spPr/>
      <dgm:t>
        <a:bodyPr/>
        <a:lstStyle/>
        <a:p>
          <a:endParaRPr lang="en-US"/>
        </a:p>
      </dgm:t>
    </dgm:pt>
    <dgm:pt modelId="{6B44E587-AA58-49E3-8E34-03539E79CF0C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gm:t>
    </dgm:pt>
    <dgm:pt modelId="{36DEF791-77F3-4CB8-9705-52AF48D8FA4D}" type="parTrans" cxnId="{57D5F53D-0112-4068-9697-170EEB725F2A}">
      <dgm:prSet/>
      <dgm:spPr/>
      <dgm:t>
        <a:bodyPr/>
        <a:lstStyle/>
        <a:p>
          <a:endParaRPr lang="en-US"/>
        </a:p>
      </dgm:t>
    </dgm:pt>
    <dgm:pt modelId="{665F3EA3-8380-4CF8-AD71-0A3650B1A58A}" type="sibTrans" cxnId="{57D5F53D-0112-4068-9697-170EEB725F2A}">
      <dgm:prSet/>
      <dgm:spPr/>
      <dgm:t>
        <a:bodyPr/>
        <a:lstStyle/>
        <a:p>
          <a:endParaRPr lang="en-US"/>
        </a:p>
      </dgm:t>
    </dgm:pt>
    <dgm:pt modelId="{0F8A3CEE-FCBA-4B68-A9A3-45490005B5F9}">
      <dgm:prSet phldrT="[Text]" custT="1"/>
      <dgm:spPr/>
      <dgm:t>
        <a:bodyPr/>
        <a:lstStyle/>
        <a:p>
          <a:r>
            <a:rPr lang="en-US" sz="3600" b="1" dirty="0"/>
            <a:t>April 2025</a:t>
          </a:r>
        </a:p>
      </dgm:t>
    </dgm:pt>
    <dgm:pt modelId="{7163AA1D-DCCF-4018-B30F-357383F61D6C}" type="parTrans" cxnId="{3C045545-7DC4-42D4-B41A-D1D7700D4F28}">
      <dgm:prSet/>
      <dgm:spPr/>
      <dgm:t>
        <a:bodyPr/>
        <a:lstStyle/>
        <a:p>
          <a:endParaRPr lang="en-US"/>
        </a:p>
      </dgm:t>
    </dgm:pt>
    <dgm:pt modelId="{DADF343C-5CF2-4964-A993-006913387205}" type="sibTrans" cxnId="{3C045545-7DC4-42D4-B41A-D1D7700D4F28}">
      <dgm:prSet/>
      <dgm:spPr/>
      <dgm:t>
        <a:bodyPr/>
        <a:lstStyle/>
        <a:p>
          <a:endParaRPr lang="en-US"/>
        </a:p>
      </dgm:t>
    </dgm:pt>
    <dgm:pt modelId="{4D110E9A-88EE-40AA-9002-8C4A63E16BC3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CM Reviews of  Supplemental Requests</a:t>
          </a:r>
        </a:p>
      </dgm:t>
    </dgm:pt>
    <dgm:pt modelId="{B6CA74F1-DFAD-4C84-903F-CDED916F42A0}" type="parTrans" cxnId="{92C2E06A-4F3B-4DD9-BAF9-D1984C97D323}">
      <dgm:prSet/>
      <dgm:spPr/>
      <dgm:t>
        <a:bodyPr/>
        <a:lstStyle/>
        <a:p>
          <a:endParaRPr lang="en-US"/>
        </a:p>
      </dgm:t>
    </dgm:pt>
    <dgm:pt modelId="{D2C89AF9-E418-4444-B2F3-650360137609}" type="sibTrans" cxnId="{92C2E06A-4F3B-4DD9-BAF9-D1984C97D323}">
      <dgm:prSet/>
      <dgm:spPr/>
      <dgm:t>
        <a:bodyPr/>
        <a:lstStyle/>
        <a:p>
          <a:endParaRPr lang="en-US"/>
        </a:p>
      </dgm:t>
    </dgm:pt>
    <dgm:pt modelId="{EA1CABD0-EC4D-46F5-B698-F07981B60724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Program Budget</a:t>
          </a:r>
        </a:p>
      </dgm:t>
    </dgm:pt>
    <dgm:pt modelId="{532836B2-E184-4319-A644-864758631810}" type="parTrans" cxnId="{7EC5DC3C-CA2C-4423-9FF9-63570EB81B8D}">
      <dgm:prSet/>
      <dgm:spPr/>
      <dgm:t>
        <a:bodyPr/>
        <a:lstStyle/>
        <a:p>
          <a:endParaRPr lang="en-US"/>
        </a:p>
      </dgm:t>
    </dgm:pt>
    <dgm:pt modelId="{F11C7AD5-99A6-421F-8E36-B3588DEBD239}" type="sibTrans" cxnId="{7EC5DC3C-CA2C-4423-9FF9-63570EB81B8D}">
      <dgm:prSet/>
      <dgm:spPr/>
      <dgm:t>
        <a:bodyPr/>
        <a:lstStyle/>
        <a:p>
          <a:endParaRPr lang="en-US"/>
        </a:p>
      </dgm:t>
    </dgm:pt>
    <dgm:pt modelId="{0A2DFFAE-AE41-497F-81EF-4063A0010201}">
      <dgm:prSet custT="1"/>
      <dgm:spPr>
        <a:solidFill>
          <a:srgbClr val="6F6F6F"/>
        </a:solidFill>
      </dgm:spPr>
      <dgm:t>
        <a:bodyPr/>
        <a:lstStyle/>
        <a:p>
          <a:r>
            <a:rPr lang="en-US" sz="3600" b="1" dirty="0"/>
            <a:t>May 2025</a:t>
          </a:r>
        </a:p>
      </dgm:t>
    </dgm:pt>
    <dgm:pt modelId="{AD8C3550-34E0-4788-91CF-739A25A61937}" type="parTrans" cxnId="{E2A15565-7A29-4304-A0FC-BD1436F3921F}">
      <dgm:prSet/>
      <dgm:spPr/>
      <dgm:t>
        <a:bodyPr/>
        <a:lstStyle/>
        <a:p>
          <a:endParaRPr lang="en-US"/>
        </a:p>
      </dgm:t>
    </dgm:pt>
    <dgm:pt modelId="{4408BFD0-954C-4A8D-BF55-0B81C6951A21}" type="sibTrans" cxnId="{E2A15565-7A29-4304-A0FC-BD1436F3921F}">
      <dgm:prSet/>
      <dgm:spPr/>
      <dgm:t>
        <a:bodyPr/>
        <a:lstStyle/>
        <a:p>
          <a:endParaRPr lang="en-US"/>
        </a:p>
      </dgm:t>
    </dgm:pt>
    <dgm:pt modelId="{0345147C-D9AA-4346-AD17-53483C4C062F}">
      <dgm:prSet custT="1"/>
      <dgm:spPr>
        <a:solidFill>
          <a:srgbClr val="002060"/>
        </a:solidFill>
      </dgm:spPr>
      <dgm:t>
        <a:bodyPr/>
        <a:lstStyle/>
        <a:p>
          <a:r>
            <a:rPr lang="en-US" sz="3600" b="1" dirty="0"/>
            <a:t>June 2025</a:t>
          </a:r>
        </a:p>
      </dgm:t>
    </dgm:pt>
    <dgm:pt modelId="{759EEE3E-687F-4D2F-A21C-DAA52BEB6802}" type="parTrans" cxnId="{6CB2141C-96B7-4AD6-9194-C587A7F8E01A}">
      <dgm:prSet/>
      <dgm:spPr/>
      <dgm:t>
        <a:bodyPr/>
        <a:lstStyle/>
        <a:p>
          <a:endParaRPr lang="en-US"/>
        </a:p>
      </dgm:t>
    </dgm:pt>
    <dgm:pt modelId="{63771DF9-CA0E-43E3-AC67-8763AE1F4AF3}" type="sibTrans" cxnId="{6CB2141C-96B7-4AD6-9194-C587A7F8E01A}">
      <dgm:prSet/>
      <dgm:spPr/>
      <dgm:t>
        <a:bodyPr/>
        <a:lstStyle/>
        <a:p>
          <a:endParaRPr lang="en-US"/>
        </a:p>
      </dgm:t>
    </dgm:pt>
    <dgm:pt modelId="{419DC971-E97F-47CF-B638-E6937E64C072}">
      <dgm:prSet/>
      <dgm:spPr/>
      <dgm:t>
        <a:bodyPr/>
        <a:lstStyle/>
        <a:p>
          <a:r>
            <a:rPr lang="en-US" b="1" dirty="0"/>
            <a:t>February 2026</a:t>
          </a:r>
        </a:p>
      </dgm:t>
    </dgm:pt>
    <dgm:pt modelId="{C7C4477A-1483-40D8-A624-86A5210525F9}" type="parTrans" cxnId="{44A4DB7B-9EA7-41C3-9CA9-79081F9135D0}">
      <dgm:prSet/>
      <dgm:spPr/>
      <dgm:t>
        <a:bodyPr/>
        <a:lstStyle/>
        <a:p>
          <a:endParaRPr lang="en-US"/>
        </a:p>
      </dgm:t>
    </dgm:pt>
    <dgm:pt modelId="{EA12E128-B212-4291-80AC-0B848C166F3F}" type="sibTrans" cxnId="{44A4DB7B-9EA7-41C3-9CA9-79081F9135D0}">
      <dgm:prSet/>
      <dgm:spPr/>
      <dgm:t>
        <a:bodyPr/>
        <a:lstStyle/>
        <a:p>
          <a:endParaRPr lang="en-US"/>
        </a:p>
      </dgm:t>
    </dgm:pt>
    <dgm:pt modelId="{DA70529E-FADC-40FA-ADDE-1AF46A744197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to City Council</a:t>
          </a:r>
        </a:p>
      </dgm:t>
    </dgm:pt>
    <dgm:pt modelId="{EC7ED2A1-5DC4-4DEF-A566-C9B17999EC97}" type="parTrans" cxnId="{DCCE33B7-C904-425C-B785-B6A8A46488D6}">
      <dgm:prSet/>
      <dgm:spPr/>
      <dgm:t>
        <a:bodyPr/>
        <a:lstStyle/>
        <a:p>
          <a:endParaRPr lang="en-US"/>
        </a:p>
      </dgm:t>
    </dgm:pt>
    <dgm:pt modelId="{4785CE1F-3DB4-458C-8A74-164DE9C112A2}" type="sibTrans" cxnId="{DCCE33B7-C904-425C-B785-B6A8A46488D6}">
      <dgm:prSet/>
      <dgm:spPr/>
      <dgm:t>
        <a:bodyPr/>
        <a:lstStyle/>
        <a:p>
          <a:endParaRPr lang="en-US"/>
        </a:p>
      </dgm:t>
    </dgm:pt>
    <dgm:pt modelId="{A6A74792-78C4-46CB-AF62-D57A7BFF1306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Forum</a:t>
          </a:r>
        </a:p>
      </dgm:t>
    </dgm:pt>
    <dgm:pt modelId="{BAA815BE-1B89-480E-BD33-DFEB9C60F18F}" type="parTrans" cxnId="{3E2A8D6E-5675-42CB-A881-174201E2E47B}">
      <dgm:prSet/>
      <dgm:spPr/>
      <dgm:t>
        <a:bodyPr/>
        <a:lstStyle/>
        <a:p>
          <a:endParaRPr lang="en-US"/>
        </a:p>
      </dgm:t>
    </dgm:pt>
    <dgm:pt modelId="{1F947A6B-3E1D-45CA-A769-7C7F9CAF9099}" type="sibTrans" cxnId="{3E2A8D6E-5675-42CB-A881-174201E2E47B}">
      <dgm:prSet/>
      <dgm:spPr/>
      <dgm:t>
        <a:bodyPr/>
        <a:lstStyle/>
        <a:p>
          <a:endParaRPr lang="en-US"/>
        </a:p>
      </dgm:t>
    </dgm:pt>
    <dgm:pt modelId="{CAA8E5DB-8C23-45E1-9EA3-4A5B58B13A97}">
      <dgm:prSet/>
      <dgm:spPr/>
      <dgm:t>
        <a:bodyPr/>
        <a:lstStyle/>
        <a:p>
          <a:endParaRPr lang="en-US" sz="1900" dirty="0"/>
        </a:p>
      </dgm:t>
    </dgm:pt>
    <dgm:pt modelId="{2BEB737F-C385-4D62-A0F5-E901D1BDE024}" type="parTrans" cxnId="{60A6672B-6301-4BF2-A540-55B30D7846A2}">
      <dgm:prSet/>
      <dgm:spPr/>
      <dgm:t>
        <a:bodyPr/>
        <a:lstStyle/>
        <a:p>
          <a:endParaRPr lang="en-US"/>
        </a:p>
      </dgm:t>
    </dgm:pt>
    <dgm:pt modelId="{65CC0483-5E50-4343-B5F9-0BC0FB9A60F7}" type="sibTrans" cxnId="{60A6672B-6301-4BF2-A540-55B30D7846A2}">
      <dgm:prSet/>
      <dgm:spPr/>
      <dgm:t>
        <a:bodyPr/>
        <a:lstStyle/>
        <a:p>
          <a:endParaRPr lang="en-US"/>
        </a:p>
      </dgm:t>
    </dgm:pt>
    <dgm:pt modelId="{82D82CED-2469-4470-AE89-A4E3DD00B52D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</dgm:t>
    </dgm:pt>
    <dgm:pt modelId="{2B861813-7FFA-403F-9844-7C183BB5043D}" type="parTrans" cxnId="{D28B8566-DE94-4D74-8837-523824FC1426}">
      <dgm:prSet/>
      <dgm:spPr/>
      <dgm:t>
        <a:bodyPr/>
        <a:lstStyle/>
        <a:p>
          <a:endParaRPr lang="en-US"/>
        </a:p>
      </dgm:t>
    </dgm:pt>
    <dgm:pt modelId="{E08FEE2D-7495-40BA-9E7E-9FB1F8C529A7}" type="sibTrans" cxnId="{D28B8566-DE94-4D74-8837-523824FC1426}">
      <dgm:prSet/>
      <dgm:spPr/>
      <dgm:t>
        <a:bodyPr/>
        <a:lstStyle/>
        <a:p>
          <a:endParaRPr lang="en-US"/>
        </a:p>
      </dgm:t>
    </dgm:pt>
    <dgm:pt modelId="{9F719294-6C75-4BF2-A382-7AA8DBFE85D4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</a:t>
          </a:r>
        </a:p>
      </dgm:t>
    </dgm:pt>
    <dgm:pt modelId="{51EE8FF3-5310-4060-AB45-7151CDE776D2}" type="parTrans" cxnId="{C5CE8C3C-152A-411E-A4F0-7274239E90DA}">
      <dgm:prSet/>
      <dgm:spPr/>
      <dgm:t>
        <a:bodyPr/>
        <a:lstStyle/>
        <a:p>
          <a:endParaRPr lang="en-US"/>
        </a:p>
      </dgm:t>
    </dgm:pt>
    <dgm:pt modelId="{3BFD2479-2AD9-499A-9C97-1BA8B0ACF35F}" type="sibTrans" cxnId="{C5CE8C3C-152A-411E-A4F0-7274239E90DA}">
      <dgm:prSet/>
      <dgm:spPr/>
      <dgm:t>
        <a:bodyPr/>
        <a:lstStyle/>
        <a:p>
          <a:endParaRPr lang="en-US"/>
        </a:p>
      </dgm:t>
    </dgm:pt>
    <dgm:pt modelId="{43660335-11B2-4B2E-B94B-017479337F3F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</dgm:t>
    </dgm:pt>
    <dgm:pt modelId="{C25002EC-56B5-4664-B37D-36BE1AE0A348}" type="parTrans" cxnId="{3067AA25-2653-40DA-BD55-91B91FB343FD}">
      <dgm:prSet/>
      <dgm:spPr/>
      <dgm:t>
        <a:bodyPr/>
        <a:lstStyle/>
        <a:p>
          <a:endParaRPr lang="en-US"/>
        </a:p>
      </dgm:t>
    </dgm:pt>
    <dgm:pt modelId="{C3B85599-FBF4-43A5-8EF2-27A186E3446E}" type="sibTrans" cxnId="{3067AA25-2653-40DA-BD55-91B91FB343FD}">
      <dgm:prSet/>
      <dgm:spPr/>
      <dgm:t>
        <a:bodyPr/>
        <a:lstStyle/>
        <a:p>
          <a:endParaRPr lang="en-US"/>
        </a:p>
      </dgm:t>
    </dgm:pt>
    <dgm:pt modelId="{EF4DD738-444A-4BF5-8152-3831D7F51417}">
      <dgm:prSet phldrT="[Text]"/>
      <dgm:spPr/>
      <dgm:t>
        <a:bodyPr/>
        <a:lstStyle/>
        <a:p>
          <a:r>
            <a:rPr lang="en-US" b="1"/>
            <a:t>June 2024</a:t>
          </a:r>
          <a:endParaRPr lang="en-US" b="1" dirty="0"/>
        </a:p>
      </dgm:t>
    </dgm:pt>
    <dgm:pt modelId="{FF800893-5FEE-44D9-A3B3-D2FE23B034D7}" type="parTrans" cxnId="{8E996B70-B8B7-45D8-9457-9F36B0EE3201}">
      <dgm:prSet/>
      <dgm:spPr/>
      <dgm:t>
        <a:bodyPr/>
        <a:lstStyle/>
        <a:p>
          <a:endParaRPr lang="en-US"/>
        </a:p>
      </dgm:t>
    </dgm:pt>
    <dgm:pt modelId="{1B6261DC-36D5-4A24-BD63-415426209559}" type="sibTrans" cxnId="{8E996B70-B8B7-45D8-9457-9F36B0EE3201}">
      <dgm:prSet/>
      <dgm:spPr/>
      <dgm:t>
        <a:bodyPr/>
        <a:lstStyle/>
        <a:p>
          <a:endParaRPr lang="en-US"/>
        </a:p>
      </dgm:t>
    </dgm:pt>
    <dgm:pt modelId="{BB2F8B03-BF77-4E0A-93F5-F8CD62E8D57C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Originally Adopted</a:t>
          </a:r>
        </a:p>
      </dgm:t>
    </dgm:pt>
    <dgm:pt modelId="{ABEE7EE4-9B86-44D4-ADB7-4B2DDE59ACCF}" type="parTrans" cxnId="{8015E253-0F78-4314-ADAA-EAFBA34F27A3}">
      <dgm:prSet/>
      <dgm:spPr/>
      <dgm:t>
        <a:bodyPr/>
        <a:lstStyle/>
        <a:p>
          <a:endParaRPr lang="en-US"/>
        </a:p>
      </dgm:t>
    </dgm:pt>
    <dgm:pt modelId="{F87DC8E6-792B-4DE8-853C-673FE26E9399}" type="sibTrans" cxnId="{8015E253-0F78-4314-ADAA-EAFBA34F27A3}">
      <dgm:prSet/>
      <dgm:spPr/>
      <dgm:t>
        <a:bodyPr/>
        <a:lstStyle/>
        <a:p>
          <a:endParaRPr lang="en-US"/>
        </a:p>
      </dgm:t>
    </dgm:pt>
    <dgm:pt modelId="{BD29EB34-B8FF-4423-B680-BD76F6E24FE9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throughout Fiscal Year</a:t>
          </a:r>
        </a:p>
      </dgm:t>
    </dgm:pt>
    <dgm:pt modelId="{14BFA7B5-6537-4B5B-A979-A362A69992DF}" type="parTrans" cxnId="{9C9254B1-AC47-45C0-832C-447D4015389E}">
      <dgm:prSet/>
      <dgm:spPr/>
      <dgm:t>
        <a:bodyPr/>
        <a:lstStyle/>
        <a:p>
          <a:endParaRPr lang="en-US"/>
        </a:p>
      </dgm:t>
    </dgm:pt>
    <dgm:pt modelId="{84F7C747-6990-4922-A408-00BDD18098F5}" type="sibTrans" cxnId="{9C9254B1-AC47-45C0-832C-447D4015389E}">
      <dgm:prSet/>
      <dgm:spPr/>
      <dgm:t>
        <a:bodyPr/>
        <a:lstStyle/>
        <a:p>
          <a:endParaRPr lang="en-US"/>
        </a:p>
      </dgm:t>
    </dgm:pt>
    <dgm:pt modelId="{BE4A9D10-B1B9-4A75-9156-33A662649701}" type="pres">
      <dgm:prSet presAssocID="{A973DA33-EE14-4172-A7E1-7EE2465452BF}" presName="Name0" presStyleCnt="0">
        <dgm:presLayoutVars>
          <dgm:dir/>
          <dgm:animLvl val="lvl"/>
          <dgm:resizeHandles val="exact"/>
        </dgm:presLayoutVars>
      </dgm:prSet>
      <dgm:spPr/>
    </dgm:pt>
    <dgm:pt modelId="{DD75D9B2-6380-49C3-8912-BF77E9C7A146}" type="pres">
      <dgm:prSet presAssocID="{A973DA33-EE14-4172-A7E1-7EE2465452BF}" presName="tSp" presStyleCnt="0"/>
      <dgm:spPr/>
    </dgm:pt>
    <dgm:pt modelId="{A362A435-7821-4F85-93A6-CE97D6249821}" type="pres">
      <dgm:prSet presAssocID="{A973DA33-EE14-4172-A7E1-7EE2465452BF}" presName="bSp" presStyleCnt="0"/>
      <dgm:spPr/>
    </dgm:pt>
    <dgm:pt modelId="{8FBC7614-E597-43AD-BB2F-AEDD9551592F}" type="pres">
      <dgm:prSet presAssocID="{A973DA33-EE14-4172-A7E1-7EE2465452BF}" presName="process" presStyleCnt="0"/>
      <dgm:spPr/>
    </dgm:pt>
    <dgm:pt modelId="{D16E6794-7F0D-473F-9E09-72A74505C37B}" type="pres">
      <dgm:prSet presAssocID="{EF4DD738-444A-4BF5-8152-3831D7F51417}" presName="composite1" presStyleCnt="0"/>
      <dgm:spPr/>
    </dgm:pt>
    <dgm:pt modelId="{410C34CE-B33B-4673-ADB0-C3D3D7CFF615}" type="pres">
      <dgm:prSet presAssocID="{EF4DD738-444A-4BF5-8152-3831D7F51417}" presName="dummyNode1" presStyleLbl="node1" presStyleIdx="0" presStyleCnt="7"/>
      <dgm:spPr/>
    </dgm:pt>
    <dgm:pt modelId="{2B6DF45E-4C9E-4609-8E5C-3E265BFF6C28}" type="pres">
      <dgm:prSet presAssocID="{EF4DD738-444A-4BF5-8152-3831D7F51417}" presName="childNode1" presStyleLbl="bgAcc1" presStyleIdx="0" presStyleCnt="7" custScaleY="74220" custLinFactNeighborX="2089" custLinFactNeighborY="6263">
        <dgm:presLayoutVars>
          <dgm:bulletEnabled val="1"/>
        </dgm:presLayoutVars>
      </dgm:prSet>
      <dgm:spPr/>
    </dgm:pt>
    <dgm:pt modelId="{BB35C22F-026E-4B74-9456-8B92B61FFDBC}" type="pres">
      <dgm:prSet presAssocID="{EF4DD738-444A-4BF5-8152-3831D7F51417}" presName="childNode1tx" presStyleLbl="bgAcc1" presStyleIdx="0" presStyleCnt="7">
        <dgm:presLayoutVars>
          <dgm:bulletEnabled val="1"/>
        </dgm:presLayoutVars>
      </dgm:prSet>
      <dgm:spPr/>
    </dgm:pt>
    <dgm:pt modelId="{2F03B3F8-AF66-4511-8761-711F4A4908AF}" type="pres">
      <dgm:prSet presAssocID="{EF4DD738-444A-4BF5-8152-3831D7F51417}" presName="parentNode1" presStyleLbl="node1" presStyleIdx="0" presStyleCnt="7">
        <dgm:presLayoutVars>
          <dgm:chMax val="1"/>
          <dgm:bulletEnabled val="1"/>
        </dgm:presLayoutVars>
      </dgm:prSet>
      <dgm:spPr/>
    </dgm:pt>
    <dgm:pt modelId="{E84E34AB-01F8-4DA7-A42F-1310501875C5}" type="pres">
      <dgm:prSet presAssocID="{EF4DD738-444A-4BF5-8152-3831D7F51417}" presName="connSite1" presStyleCnt="0"/>
      <dgm:spPr/>
    </dgm:pt>
    <dgm:pt modelId="{5D9A64BD-6F07-4C01-89CC-13A9D45CF2C2}" type="pres">
      <dgm:prSet presAssocID="{1B6261DC-36D5-4A24-BD63-415426209559}" presName="Name9" presStyleLbl="sibTrans2D1" presStyleIdx="0" presStyleCnt="6"/>
      <dgm:spPr/>
    </dgm:pt>
    <dgm:pt modelId="{CF621C74-038E-49AF-AFE0-FE25622D4625}" type="pres">
      <dgm:prSet presAssocID="{342AD43E-5DA1-4005-9B18-93DA757DDE02}" presName="composite2" presStyleCnt="0"/>
      <dgm:spPr/>
    </dgm:pt>
    <dgm:pt modelId="{F3E5D240-D8D5-4D92-B50A-C70607C98EF7}" type="pres">
      <dgm:prSet presAssocID="{342AD43E-5DA1-4005-9B18-93DA757DDE02}" presName="dummyNode2" presStyleLbl="node1" presStyleIdx="0" presStyleCnt="7"/>
      <dgm:spPr/>
    </dgm:pt>
    <dgm:pt modelId="{071FBE3E-03EC-44D5-94C8-5870C3883FC9}" type="pres">
      <dgm:prSet presAssocID="{342AD43E-5DA1-4005-9B18-93DA757DDE02}" presName="childNode2" presStyleLbl="bgAcc1" presStyleIdx="1" presStyleCnt="7" custScaleX="107432" custScaleY="141170" custLinFactNeighborX="478" custLinFactNeighborY="6410">
        <dgm:presLayoutVars>
          <dgm:bulletEnabled val="1"/>
        </dgm:presLayoutVars>
      </dgm:prSet>
      <dgm:spPr/>
    </dgm:pt>
    <dgm:pt modelId="{2BCA2228-5AA7-419A-96AC-DDBA90FF9DA7}" type="pres">
      <dgm:prSet presAssocID="{342AD43E-5DA1-4005-9B18-93DA757DDE02}" presName="childNode2tx" presStyleLbl="bgAcc1" presStyleIdx="1" presStyleCnt="7">
        <dgm:presLayoutVars>
          <dgm:bulletEnabled val="1"/>
        </dgm:presLayoutVars>
      </dgm:prSet>
      <dgm:spPr/>
    </dgm:pt>
    <dgm:pt modelId="{E4615E11-0572-43CC-BF48-E4F6A17C8A83}" type="pres">
      <dgm:prSet presAssocID="{342AD43E-5DA1-4005-9B18-93DA757DDE02}" presName="parentNode2" presStyleLbl="node1" presStyleIdx="1" presStyleCnt="7">
        <dgm:presLayoutVars>
          <dgm:chMax val="0"/>
          <dgm:bulletEnabled val="1"/>
        </dgm:presLayoutVars>
      </dgm:prSet>
      <dgm:spPr/>
    </dgm:pt>
    <dgm:pt modelId="{F741BEAF-3C6A-4B4C-B1FB-006EA34A08BA}" type="pres">
      <dgm:prSet presAssocID="{342AD43E-5DA1-4005-9B18-93DA757DDE02}" presName="connSite2" presStyleCnt="0"/>
      <dgm:spPr/>
    </dgm:pt>
    <dgm:pt modelId="{2BFEB1F0-EF92-4298-A2C3-E674C4E33C42}" type="pres">
      <dgm:prSet presAssocID="{E638C529-05BE-4ED7-969C-934D6868C07A}" presName="Name18" presStyleLbl="sibTrans2D1" presStyleIdx="1" presStyleCnt="6"/>
      <dgm:spPr/>
    </dgm:pt>
    <dgm:pt modelId="{0DEDC197-9FFD-45B1-97A8-251248BD115B}" type="pres">
      <dgm:prSet presAssocID="{1514B553-48AD-4D85-BB9A-5A857167ED6F}" presName="composite1" presStyleCnt="0"/>
      <dgm:spPr/>
    </dgm:pt>
    <dgm:pt modelId="{BE9369CC-7632-493F-90AE-513299B9DDA3}" type="pres">
      <dgm:prSet presAssocID="{1514B553-48AD-4D85-BB9A-5A857167ED6F}" presName="dummyNode1" presStyleLbl="node1" presStyleIdx="1" presStyleCnt="7"/>
      <dgm:spPr/>
    </dgm:pt>
    <dgm:pt modelId="{308CBC64-FA29-4C0D-99C3-E95FA06D1F80}" type="pres">
      <dgm:prSet presAssocID="{1514B553-48AD-4D85-BB9A-5A857167ED6F}" presName="childNode1" presStyleLbl="bgAcc1" presStyleIdx="2" presStyleCnt="7" custScaleX="117792" custScaleY="124106" custLinFactNeighborX="3560" custLinFactNeighborY="-7006">
        <dgm:presLayoutVars>
          <dgm:bulletEnabled val="1"/>
        </dgm:presLayoutVars>
      </dgm:prSet>
      <dgm:spPr/>
    </dgm:pt>
    <dgm:pt modelId="{1144F6CE-257A-48B8-AA5A-EE0398930377}" type="pres">
      <dgm:prSet presAssocID="{1514B553-48AD-4D85-BB9A-5A857167ED6F}" presName="childNode1tx" presStyleLbl="bgAcc1" presStyleIdx="2" presStyleCnt="7">
        <dgm:presLayoutVars>
          <dgm:bulletEnabled val="1"/>
        </dgm:presLayoutVars>
      </dgm:prSet>
      <dgm:spPr/>
    </dgm:pt>
    <dgm:pt modelId="{BDD4E2B2-C093-47BE-9319-2DA8EE14B979}" type="pres">
      <dgm:prSet presAssocID="{1514B553-48AD-4D85-BB9A-5A857167ED6F}" presName="parentNode1" presStyleLbl="node1" presStyleIdx="2" presStyleCnt="7">
        <dgm:presLayoutVars>
          <dgm:chMax val="1"/>
          <dgm:bulletEnabled val="1"/>
        </dgm:presLayoutVars>
      </dgm:prSet>
      <dgm:spPr/>
    </dgm:pt>
    <dgm:pt modelId="{65AFE52B-8729-438C-AA06-C90559A526CB}" type="pres">
      <dgm:prSet presAssocID="{1514B553-48AD-4D85-BB9A-5A857167ED6F}" presName="connSite1" presStyleCnt="0"/>
      <dgm:spPr/>
    </dgm:pt>
    <dgm:pt modelId="{70F47D56-095B-4E4C-B431-19E963371E94}" type="pres">
      <dgm:prSet presAssocID="{BE695E1A-10CF-461F-AD1A-567F2EBC1013}" presName="Name9" presStyleLbl="sibTrans2D1" presStyleIdx="2" presStyleCnt="6"/>
      <dgm:spPr/>
    </dgm:pt>
    <dgm:pt modelId="{D9AD2869-CABB-4640-9532-79930A848E11}" type="pres">
      <dgm:prSet presAssocID="{0F8A3CEE-FCBA-4B68-A9A3-45490005B5F9}" presName="composite2" presStyleCnt="0"/>
      <dgm:spPr/>
    </dgm:pt>
    <dgm:pt modelId="{0437F3AF-D3EB-4C9C-A1A8-7521781B8BBC}" type="pres">
      <dgm:prSet presAssocID="{0F8A3CEE-FCBA-4B68-A9A3-45490005B5F9}" presName="dummyNode2" presStyleLbl="node1" presStyleIdx="2" presStyleCnt="7"/>
      <dgm:spPr/>
    </dgm:pt>
    <dgm:pt modelId="{BD989CC1-B7EB-4795-8C20-0A03FE510421}" type="pres">
      <dgm:prSet presAssocID="{0F8A3CEE-FCBA-4B68-A9A3-45490005B5F9}" presName="childNode2" presStyleLbl="bgAcc1" presStyleIdx="3" presStyleCnt="7" custScaleX="131807" custScaleY="172407" custLinFactNeighborX="1993" custLinFactNeighborY="17824">
        <dgm:presLayoutVars>
          <dgm:bulletEnabled val="1"/>
        </dgm:presLayoutVars>
      </dgm:prSet>
      <dgm:spPr/>
    </dgm:pt>
    <dgm:pt modelId="{5AECBACD-1A6F-4368-9981-C7B4FBB4D216}" type="pres">
      <dgm:prSet presAssocID="{0F8A3CEE-FCBA-4B68-A9A3-45490005B5F9}" presName="childNode2tx" presStyleLbl="bgAcc1" presStyleIdx="3" presStyleCnt="7">
        <dgm:presLayoutVars>
          <dgm:bulletEnabled val="1"/>
        </dgm:presLayoutVars>
      </dgm:prSet>
      <dgm:spPr/>
    </dgm:pt>
    <dgm:pt modelId="{AE22A081-3B93-4DE2-9BE6-E4FBA1AED114}" type="pres">
      <dgm:prSet presAssocID="{0F8A3CEE-FCBA-4B68-A9A3-45490005B5F9}" presName="parentNode2" presStyleLbl="node1" presStyleIdx="3" presStyleCnt="7">
        <dgm:presLayoutVars>
          <dgm:chMax val="0"/>
          <dgm:bulletEnabled val="1"/>
        </dgm:presLayoutVars>
      </dgm:prSet>
      <dgm:spPr/>
    </dgm:pt>
    <dgm:pt modelId="{8B93CBEB-78FE-4ACE-8B27-CD496ADF76DC}" type="pres">
      <dgm:prSet presAssocID="{0F8A3CEE-FCBA-4B68-A9A3-45490005B5F9}" presName="connSite2" presStyleCnt="0"/>
      <dgm:spPr/>
    </dgm:pt>
    <dgm:pt modelId="{0262F29B-17A7-4D86-96A3-7DA21CC60710}" type="pres">
      <dgm:prSet presAssocID="{DADF343C-5CF2-4964-A993-006913387205}" presName="Name18" presStyleLbl="sibTrans2D1" presStyleIdx="3" presStyleCnt="6"/>
      <dgm:spPr/>
    </dgm:pt>
    <dgm:pt modelId="{42357D3D-E207-445E-9AD3-7F71ABA7AB52}" type="pres">
      <dgm:prSet presAssocID="{0A2DFFAE-AE41-497F-81EF-4063A0010201}" presName="composite1" presStyleCnt="0"/>
      <dgm:spPr/>
    </dgm:pt>
    <dgm:pt modelId="{9264C0EB-1DCF-494C-ADB3-5EDCE2F10038}" type="pres">
      <dgm:prSet presAssocID="{0A2DFFAE-AE41-497F-81EF-4063A0010201}" presName="dummyNode1" presStyleLbl="node1" presStyleIdx="3" presStyleCnt="7"/>
      <dgm:spPr/>
    </dgm:pt>
    <dgm:pt modelId="{25E12869-42B5-4585-808D-53FD01936896}" type="pres">
      <dgm:prSet presAssocID="{0A2DFFAE-AE41-497F-81EF-4063A0010201}" presName="childNode1" presStyleLbl="bgAcc1" presStyleIdx="4" presStyleCnt="7" custScaleX="118929" custLinFactNeighborX="7170" custLinFactNeighborY="-17019">
        <dgm:presLayoutVars>
          <dgm:bulletEnabled val="1"/>
        </dgm:presLayoutVars>
      </dgm:prSet>
      <dgm:spPr/>
    </dgm:pt>
    <dgm:pt modelId="{5EDBE72E-BC27-4931-8124-42009D9D7921}" type="pres">
      <dgm:prSet presAssocID="{0A2DFFAE-AE41-497F-81EF-4063A0010201}" presName="childNode1tx" presStyleLbl="bgAcc1" presStyleIdx="4" presStyleCnt="7">
        <dgm:presLayoutVars>
          <dgm:bulletEnabled val="1"/>
        </dgm:presLayoutVars>
      </dgm:prSet>
      <dgm:spPr/>
    </dgm:pt>
    <dgm:pt modelId="{7239D9AA-FDAC-4A74-9B7B-CBF24186DC60}" type="pres">
      <dgm:prSet presAssocID="{0A2DFFAE-AE41-497F-81EF-4063A0010201}" presName="parentNode1" presStyleLbl="node1" presStyleIdx="4" presStyleCnt="7">
        <dgm:presLayoutVars>
          <dgm:chMax val="1"/>
          <dgm:bulletEnabled val="1"/>
        </dgm:presLayoutVars>
      </dgm:prSet>
      <dgm:spPr/>
    </dgm:pt>
    <dgm:pt modelId="{57B9B4A3-500F-4C24-9C76-4F2DD9581901}" type="pres">
      <dgm:prSet presAssocID="{0A2DFFAE-AE41-497F-81EF-4063A0010201}" presName="connSite1" presStyleCnt="0"/>
      <dgm:spPr/>
    </dgm:pt>
    <dgm:pt modelId="{35F6A121-CAE6-4B34-88F7-F7048121C5A3}" type="pres">
      <dgm:prSet presAssocID="{4408BFD0-954C-4A8D-BF55-0B81C6951A21}" presName="Name9" presStyleLbl="sibTrans2D1" presStyleIdx="4" presStyleCnt="6"/>
      <dgm:spPr/>
    </dgm:pt>
    <dgm:pt modelId="{D0A46C37-F64C-489B-B240-6F351C846858}" type="pres">
      <dgm:prSet presAssocID="{0345147C-D9AA-4346-AD17-53483C4C062F}" presName="composite2" presStyleCnt="0"/>
      <dgm:spPr/>
    </dgm:pt>
    <dgm:pt modelId="{9C3E1093-9AB4-42BA-BB50-889EA114A3F4}" type="pres">
      <dgm:prSet presAssocID="{0345147C-D9AA-4346-AD17-53483C4C062F}" presName="dummyNode2" presStyleLbl="node1" presStyleIdx="4" presStyleCnt="7"/>
      <dgm:spPr/>
    </dgm:pt>
    <dgm:pt modelId="{320526FD-333B-40E0-B79D-AE92809E5373}" type="pres">
      <dgm:prSet presAssocID="{0345147C-D9AA-4346-AD17-53483C4C062F}" presName="childNode2" presStyleLbl="bgAcc1" presStyleIdx="5" presStyleCnt="7" custScaleX="111321" custScaleY="196435" custLinFactNeighborX="6043" custLinFactNeighborY="24540">
        <dgm:presLayoutVars>
          <dgm:bulletEnabled val="1"/>
        </dgm:presLayoutVars>
      </dgm:prSet>
      <dgm:spPr/>
    </dgm:pt>
    <dgm:pt modelId="{55510594-2468-4DFC-A613-8BB170D47C6A}" type="pres">
      <dgm:prSet presAssocID="{0345147C-D9AA-4346-AD17-53483C4C062F}" presName="childNode2tx" presStyleLbl="bgAcc1" presStyleIdx="5" presStyleCnt="7">
        <dgm:presLayoutVars>
          <dgm:bulletEnabled val="1"/>
        </dgm:presLayoutVars>
      </dgm:prSet>
      <dgm:spPr/>
    </dgm:pt>
    <dgm:pt modelId="{C62A30DA-F71C-48D5-B0BC-4A79BA830C2B}" type="pres">
      <dgm:prSet presAssocID="{0345147C-D9AA-4346-AD17-53483C4C062F}" presName="parentNode2" presStyleLbl="node1" presStyleIdx="5" presStyleCnt="7">
        <dgm:presLayoutVars>
          <dgm:chMax val="0"/>
          <dgm:bulletEnabled val="1"/>
        </dgm:presLayoutVars>
      </dgm:prSet>
      <dgm:spPr/>
    </dgm:pt>
    <dgm:pt modelId="{0F9AA9CC-85BF-4CC3-A531-26C2F26166BB}" type="pres">
      <dgm:prSet presAssocID="{0345147C-D9AA-4346-AD17-53483C4C062F}" presName="connSite2" presStyleCnt="0"/>
      <dgm:spPr/>
    </dgm:pt>
    <dgm:pt modelId="{EBE23D4A-76A7-43E7-9255-F8DD8C85E8E4}" type="pres">
      <dgm:prSet presAssocID="{63771DF9-CA0E-43E3-AC67-8763AE1F4AF3}" presName="Name18" presStyleLbl="sibTrans2D1" presStyleIdx="5" presStyleCnt="6"/>
      <dgm:spPr/>
    </dgm:pt>
    <dgm:pt modelId="{C8B00BFB-6EC4-4B00-A645-1A0E17186BA8}" type="pres">
      <dgm:prSet presAssocID="{419DC971-E97F-47CF-B638-E6937E64C072}" presName="composite1" presStyleCnt="0"/>
      <dgm:spPr/>
    </dgm:pt>
    <dgm:pt modelId="{198AAE69-F3FB-494C-801C-8A2C383A33C4}" type="pres">
      <dgm:prSet presAssocID="{419DC971-E97F-47CF-B638-E6937E64C072}" presName="dummyNode1" presStyleLbl="node1" presStyleIdx="5" presStyleCnt="7"/>
      <dgm:spPr/>
    </dgm:pt>
    <dgm:pt modelId="{A0B65C93-E6EF-4D8F-97C1-20004A231DDE}" type="pres">
      <dgm:prSet presAssocID="{419DC971-E97F-47CF-B638-E6937E64C072}" presName="childNode1" presStyleLbl="bgAcc1" presStyleIdx="6" presStyleCnt="7" custScaleX="105803" custScaleY="157000" custLinFactNeighborX="8497" custLinFactNeighborY="-30224">
        <dgm:presLayoutVars>
          <dgm:bulletEnabled val="1"/>
        </dgm:presLayoutVars>
      </dgm:prSet>
      <dgm:spPr/>
    </dgm:pt>
    <dgm:pt modelId="{8E5DB996-B348-40E0-B5E5-3AE5CA1F4F15}" type="pres">
      <dgm:prSet presAssocID="{419DC971-E97F-47CF-B638-E6937E64C072}" presName="childNode1tx" presStyleLbl="bgAcc1" presStyleIdx="6" presStyleCnt="7">
        <dgm:presLayoutVars>
          <dgm:bulletEnabled val="1"/>
        </dgm:presLayoutVars>
      </dgm:prSet>
      <dgm:spPr/>
    </dgm:pt>
    <dgm:pt modelId="{9105F497-EC03-403C-89D3-4370C6D0E307}" type="pres">
      <dgm:prSet presAssocID="{419DC971-E97F-47CF-B638-E6937E64C072}" presName="parentNode1" presStyleLbl="node1" presStyleIdx="6" presStyleCnt="7">
        <dgm:presLayoutVars>
          <dgm:chMax val="1"/>
          <dgm:bulletEnabled val="1"/>
        </dgm:presLayoutVars>
      </dgm:prSet>
      <dgm:spPr/>
    </dgm:pt>
    <dgm:pt modelId="{C8F60A4A-68BA-4E8D-B639-3F6F4E59FB05}" type="pres">
      <dgm:prSet presAssocID="{419DC971-E97F-47CF-B638-E6937E64C072}" presName="connSite1" presStyleCnt="0"/>
      <dgm:spPr/>
    </dgm:pt>
  </dgm:ptLst>
  <dgm:cxnLst>
    <dgm:cxn modelId="{327CDA01-CC2B-418B-A8D8-55C5BC7BDF94}" srcId="{A973DA33-EE14-4172-A7E1-7EE2465452BF}" destId="{1514B553-48AD-4D85-BB9A-5A857167ED6F}" srcOrd="2" destOrd="0" parTransId="{460EE975-094D-40C4-9DFF-A8EF6BBC30C3}" sibTransId="{BE695E1A-10CF-461F-AD1A-567F2EBC1013}"/>
    <dgm:cxn modelId="{2B2DEA02-906F-4567-A43B-1572817910F1}" type="presOf" srcId="{0A2DFFAE-AE41-497F-81EF-4063A0010201}" destId="{7239D9AA-FDAC-4A74-9B7B-CBF24186DC60}" srcOrd="0" destOrd="0" presId="urn:microsoft.com/office/officeart/2005/8/layout/hProcess4"/>
    <dgm:cxn modelId="{F5274806-D11B-426E-B91A-90FFF67EE1F6}" type="presOf" srcId="{EA1CABD0-EC4D-46F5-B698-F07981B60724}" destId="{5AECBACD-1A6F-4368-9981-C7B4FBB4D216}" srcOrd="1" destOrd="1" presId="urn:microsoft.com/office/officeart/2005/8/layout/hProcess4"/>
    <dgm:cxn modelId="{47A24808-AEBA-402F-8C0F-EAE160F54D4E}" type="presOf" srcId="{4D110E9A-88EE-40AA-9002-8C4A63E16BC3}" destId="{BD989CC1-B7EB-4795-8C20-0A03FE510421}" srcOrd="0" destOrd="0" presId="urn:microsoft.com/office/officeart/2005/8/layout/hProcess4"/>
    <dgm:cxn modelId="{69D00517-BEBB-455A-ABAD-BB89EAA3FCEF}" type="presOf" srcId="{82D82CED-2469-4470-AE89-A4E3DD00B52D}" destId="{55510594-2468-4DFC-A613-8BB170D47C6A}" srcOrd="1" destOrd="1" presId="urn:microsoft.com/office/officeart/2005/8/layout/hProcess4"/>
    <dgm:cxn modelId="{6CB2141C-96B7-4AD6-9194-C587A7F8E01A}" srcId="{A973DA33-EE14-4172-A7E1-7EE2465452BF}" destId="{0345147C-D9AA-4346-AD17-53483C4C062F}" srcOrd="5" destOrd="0" parTransId="{759EEE3E-687F-4D2F-A21C-DAA52BEB6802}" sibTransId="{63771DF9-CA0E-43E3-AC67-8763AE1F4AF3}"/>
    <dgm:cxn modelId="{DDB9671D-C78A-4CFE-971F-723AD529C692}" type="presOf" srcId="{DADF343C-5CF2-4964-A993-006913387205}" destId="{0262F29B-17A7-4D86-96A3-7DA21CC60710}" srcOrd="0" destOrd="0" presId="urn:microsoft.com/office/officeart/2005/8/layout/hProcess4"/>
    <dgm:cxn modelId="{3067AA25-2653-40DA-BD55-91B91FB343FD}" srcId="{342AD43E-5DA1-4005-9B18-93DA757DDE02}" destId="{43660335-11B2-4B2E-B94B-017479337F3F}" srcOrd="1" destOrd="0" parTransId="{C25002EC-56B5-4664-B37D-36BE1AE0A348}" sibTransId="{C3B85599-FBF4-43A5-8EF2-27A186E3446E}"/>
    <dgm:cxn modelId="{B779CC27-9488-4195-852F-E2EDA3F7B3E7}" type="presOf" srcId="{E638C529-05BE-4ED7-969C-934D6868C07A}" destId="{2BFEB1F0-EF92-4298-A2C3-E674C4E33C42}" srcOrd="0" destOrd="0" presId="urn:microsoft.com/office/officeart/2005/8/layout/hProcess4"/>
    <dgm:cxn modelId="{60A6672B-6301-4BF2-A540-55B30D7846A2}" srcId="{0345147C-D9AA-4346-AD17-53483C4C062F}" destId="{CAA8E5DB-8C23-45E1-9EA3-4A5B58B13A97}" srcOrd="2" destOrd="0" parTransId="{2BEB737F-C385-4D62-A0F5-E901D1BDE024}" sibTransId="{65CC0483-5E50-4343-B5F9-0BC0FB9A60F7}"/>
    <dgm:cxn modelId="{95E41730-C0C8-4990-A5F6-4A575644687E}" type="presOf" srcId="{BD29EB34-B8FF-4423-B680-BD76F6E24FE9}" destId="{A0B65C93-E6EF-4D8F-97C1-20004A231DDE}" srcOrd="0" destOrd="0" presId="urn:microsoft.com/office/officeart/2005/8/layout/hProcess4"/>
    <dgm:cxn modelId="{05752233-6A80-4005-8C72-655D0C316C62}" type="presOf" srcId="{BE695E1A-10CF-461F-AD1A-567F2EBC1013}" destId="{70F47D56-095B-4E4C-B431-19E963371E94}" srcOrd="0" destOrd="0" presId="urn:microsoft.com/office/officeart/2005/8/layout/hProcess4"/>
    <dgm:cxn modelId="{FF5C1835-7380-4ED6-98D7-4FFB7E57EC62}" type="presOf" srcId="{342AD43E-5DA1-4005-9B18-93DA757DDE02}" destId="{E4615E11-0572-43CC-BF48-E4F6A17C8A83}" srcOrd="0" destOrd="0" presId="urn:microsoft.com/office/officeart/2005/8/layout/hProcess4"/>
    <dgm:cxn modelId="{C5CE8C3C-152A-411E-A4F0-7274239E90DA}" srcId="{419DC971-E97F-47CF-B638-E6937E64C072}" destId="{9F719294-6C75-4BF2-A382-7AA8DBFE85D4}" srcOrd="1" destOrd="0" parTransId="{51EE8FF3-5310-4060-AB45-7151CDE776D2}" sibTransId="{3BFD2479-2AD9-499A-9C97-1BA8B0ACF35F}"/>
    <dgm:cxn modelId="{7EC5DC3C-CA2C-4423-9FF9-63570EB81B8D}" srcId="{0F8A3CEE-FCBA-4B68-A9A3-45490005B5F9}" destId="{EA1CABD0-EC4D-46F5-B698-F07981B60724}" srcOrd="1" destOrd="0" parTransId="{532836B2-E184-4319-A644-864758631810}" sibTransId="{F11C7AD5-99A6-421F-8E36-B3588DEBD239}"/>
    <dgm:cxn modelId="{8BCB133D-E584-49CE-8375-910F9014DB9A}" type="presOf" srcId="{82D82CED-2469-4470-AE89-A4E3DD00B52D}" destId="{320526FD-333B-40E0-B79D-AE92809E5373}" srcOrd="0" destOrd="1" presId="urn:microsoft.com/office/officeart/2005/8/layout/hProcess4"/>
    <dgm:cxn modelId="{57D5F53D-0112-4068-9697-170EEB725F2A}" srcId="{1514B553-48AD-4D85-BB9A-5A857167ED6F}" destId="{6B44E587-AA58-49E3-8E34-03539E79CF0C}" srcOrd="1" destOrd="0" parTransId="{36DEF791-77F3-4CB8-9705-52AF48D8FA4D}" sibTransId="{665F3EA3-8380-4CF8-AD71-0A3650B1A58A}"/>
    <dgm:cxn modelId="{BA4F4F61-12AB-4571-A6C6-D22B7D256345}" type="presOf" srcId="{5075D69F-5A64-454C-825D-51E47190D173}" destId="{071FBE3E-03EC-44D5-94C8-5870C3883FC9}" srcOrd="0" destOrd="0" presId="urn:microsoft.com/office/officeart/2005/8/layout/hProcess4"/>
    <dgm:cxn modelId="{E21E8843-92C5-45B8-8BCE-34AD345800B4}" type="presOf" srcId="{CAA8E5DB-8C23-45E1-9EA3-4A5B58B13A97}" destId="{55510594-2468-4DFC-A613-8BB170D47C6A}" srcOrd="1" destOrd="2" presId="urn:microsoft.com/office/officeart/2005/8/layout/hProcess4"/>
    <dgm:cxn modelId="{3C045545-7DC4-42D4-B41A-D1D7700D4F28}" srcId="{A973DA33-EE14-4172-A7E1-7EE2465452BF}" destId="{0F8A3CEE-FCBA-4B68-A9A3-45490005B5F9}" srcOrd="3" destOrd="0" parTransId="{7163AA1D-DCCF-4018-B30F-357383F61D6C}" sibTransId="{DADF343C-5CF2-4964-A993-006913387205}"/>
    <dgm:cxn modelId="{E2A15565-7A29-4304-A0FC-BD1436F3921F}" srcId="{A973DA33-EE14-4172-A7E1-7EE2465452BF}" destId="{0A2DFFAE-AE41-497F-81EF-4063A0010201}" srcOrd="4" destOrd="0" parTransId="{AD8C3550-34E0-4788-91CF-739A25A61937}" sibTransId="{4408BFD0-954C-4A8D-BF55-0B81C6951A21}"/>
    <dgm:cxn modelId="{7FDEA145-534A-445C-9A8A-1257C15C8078}" srcId="{1514B553-48AD-4D85-BB9A-5A857167ED6F}" destId="{3A32D5C3-6C1D-4BF5-8160-78AF4FAA3CED}" srcOrd="0" destOrd="0" parTransId="{0C5A9AF2-468D-412D-B488-D5658FF66187}" sibTransId="{A9E57014-F902-4C2F-B4E0-70D431849E30}"/>
    <dgm:cxn modelId="{D28B8566-DE94-4D74-8837-523824FC1426}" srcId="{0345147C-D9AA-4346-AD17-53483C4C062F}" destId="{82D82CED-2469-4470-AE89-A4E3DD00B52D}" srcOrd="1" destOrd="0" parTransId="{2B861813-7FFA-403F-9844-7C183BB5043D}" sibTransId="{E08FEE2D-7495-40BA-9E7E-9FB1F8C529A7}"/>
    <dgm:cxn modelId="{B5125767-A0C2-410F-95D1-1A98D8A92EB7}" type="presOf" srcId="{A6A74792-78C4-46CB-AF62-D57A7BFF1306}" destId="{320526FD-333B-40E0-B79D-AE92809E5373}" srcOrd="0" destOrd="0" presId="urn:microsoft.com/office/officeart/2005/8/layout/hProcess4"/>
    <dgm:cxn modelId="{92C2E06A-4F3B-4DD9-BAF9-D1984C97D323}" srcId="{0F8A3CEE-FCBA-4B68-A9A3-45490005B5F9}" destId="{4D110E9A-88EE-40AA-9002-8C4A63E16BC3}" srcOrd="0" destOrd="0" parTransId="{B6CA74F1-DFAD-4C84-903F-CDED916F42A0}" sibTransId="{D2C89AF9-E418-4444-B2F3-650360137609}"/>
    <dgm:cxn modelId="{2B6F994B-FF14-4FBD-8A9C-DD0F82BE9436}" type="presOf" srcId="{6B44E587-AA58-49E3-8E34-03539E79CF0C}" destId="{1144F6CE-257A-48B8-AA5A-EE0398930377}" srcOrd="1" destOrd="1" presId="urn:microsoft.com/office/officeart/2005/8/layout/hProcess4"/>
    <dgm:cxn modelId="{7834644D-F401-453F-9ABF-BEF219FF6CF4}" type="presOf" srcId="{4D110E9A-88EE-40AA-9002-8C4A63E16BC3}" destId="{5AECBACD-1A6F-4368-9981-C7B4FBB4D216}" srcOrd="1" destOrd="0" presId="urn:microsoft.com/office/officeart/2005/8/layout/hProcess4"/>
    <dgm:cxn modelId="{E716706E-24BB-4050-BF71-6062E02A2B81}" type="presOf" srcId="{BB2F8B03-BF77-4E0A-93F5-F8CD62E8D57C}" destId="{BB35C22F-026E-4B74-9456-8B92B61FFDBC}" srcOrd="1" destOrd="0" presId="urn:microsoft.com/office/officeart/2005/8/layout/hProcess4"/>
    <dgm:cxn modelId="{3E2A8D6E-5675-42CB-A881-174201E2E47B}" srcId="{0345147C-D9AA-4346-AD17-53483C4C062F}" destId="{A6A74792-78C4-46CB-AF62-D57A7BFF1306}" srcOrd="0" destOrd="0" parTransId="{BAA815BE-1B89-480E-BD33-DFEB9C60F18F}" sibTransId="{1F947A6B-3E1D-45CA-A769-7C7F9CAF9099}"/>
    <dgm:cxn modelId="{8E996B70-B8B7-45D8-9457-9F36B0EE3201}" srcId="{A973DA33-EE14-4172-A7E1-7EE2465452BF}" destId="{EF4DD738-444A-4BF5-8152-3831D7F51417}" srcOrd="0" destOrd="0" parTransId="{FF800893-5FEE-44D9-A3B3-D2FE23B034D7}" sibTransId="{1B6261DC-36D5-4A24-BD63-415426209559}"/>
    <dgm:cxn modelId="{F98C7752-A8E4-4663-94EA-353F4BA9AD85}" type="presOf" srcId="{4408BFD0-954C-4A8D-BF55-0B81C6951A21}" destId="{35F6A121-CAE6-4B34-88F7-F7048121C5A3}" srcOrd="0" destOrd="0" presId="urn:microsoft.com/office/officeart/2005/8/layout/hProcess4"/>
    <dgm:cxn modelId="{8015E253-0F78-4314-ADAA-EAFBA34F27A3}" srcId="{EF4DD738-444A-4BF5-8152-3831D7F51417}" destId="{BB2F8B03-BF77-4E0A-93F5-F8CD62E8D57C}" srcOrd="0" destOrd="0" parTransId="{ABEE7EE4-9B86-44D4-ADB7-4B2DDE59ACCF}" sibTransId="{F87DC8E6-792B-4DE8-853C-673FE26E9399}"/>
    <dgm:cxn modelId="{D3417C54-EC9A-4D9B-B920-7610DD586C3C}" type="presOf" srcId="{DA70529E-FADC-40FA-ADDE-1AF46A744197}" destId="{25E12869-42B5-4585-808D-53FD01936896}" srcOrd="0" destOrd="0" presId="urn:microsoft.com/office/officeart/2005/8/layout/hProcess4"/>
    <dgm:cxn modelId="{AE7ABE74-6B26-471E-9A39-A4FA863D3E40}" type="presOf" srcId="{A973DA33-EE14-4172-A7E1-7EE2465452BF}" destId="{BE4A9D10-B1B9-4A75-9156-33A662649701}" srcOrd="0" destOrd="0" presId="urn:microsoft.com/office/officeart/2005/8/layout/hProcess4"/>
    <dgm:cxn modelId="{6DDC0E56-B6BA-4BB8-8A6A-AEECB0E66931}" type="presOf" srcId="{5075D69F-5A64-454C-825D-51E47190D173}" destId="{2BCA2228-5AA7-419A-96AC-DDBA90FF9DA7}" srcOrd="1" destOrd="0" presId="urn:microsoft.com/office/officeart/2005/8/layout/hProcess4"/>
    <dgm:cxn modelId="{9D35C256-FC44-4EAF-814F-29EDC1A5976A}" type="presOf" srcId="{CAA8E5DB-8C23-45E1-9EA3-4A5B58B13A97}" destId="{320526FD-333B-40E0-B79D-AE92809E5373}" srcOrd="0" destOrd="2" presId="urn:microsoft.com/office/officeart/2005/8/layout/hProcess4"/>
    <dgm:cxn modelId="{A2E7757A-62E7-47E9-8352-53EF20C70F4D}" type="presOf" srcId="{63771DF9-CA0E-43E3-AC67-8763AE1F4AF3}" destId="{EBE23D4A-76A7-43E7-9255-F8DD8C85E8E4}" srcOrd="0" destOrd="0" presId="urn:microsoft.com/office/officeart/2005/8/layout/hProcess4"/>
    <dgm:cxn modelId="{44A4DB7B-9EA7-41C3-9CA9-79081F9135D0}" srcId="{A973DA33-EE14-4172-A7E1-7EE2465452BF}" destId="{419DC971-E97F-47CF-B638-E6937E64C072}" srcOrd="6" destOrd="0" parTransId="{C7C4477A-1483-40D8-A624-86A5210525F9}" sibTransId="{EA12E128-B212-4291-80AC-0B848C166F3F}"/>
    <dgm:cxn modelId="{5A7CA37E-7647-4406-8F40-9AFF02D8F861}" type="presOf" srcId="{BD29EB34-B8FF-4423-B680-BD76F6E24FE9}" destId="{8E5DB996-B348-40E0-B5E5-3AE5CA1F4F15}" srcOrd="1" destOrd="0" presId="urn:microsoft.com/office/officeart/2005/8/layout/hProcess4"/>
    <dgm:cxn modelId="{B7784A8E-7E8E-4A14-A4F4-D768AD8AFBCC}" type="presOf" srcId="{419DC971-E97F-47CF-B638-E6937E64C072}" destId="{9105F497-EC03-403C-89D3-4370C6D0E307}" srcOrd="0" destOrd="0" presId="urn:microsoft.com/office/officeart/2005/8/layout/hProcess4"/>
    <dgm:cxn modelId="{303E269E-3A86-4876-9E9E-C2659777C46B}" type="presOf" srcId="{EA1CABD0-EC4D-46F5-B698-F07981B60724}" destId="{BD989CC1-B7EB-4795-8C20-0A03FE510421}" srcOrd="0" destOrd="1" presId="urn:microsoft.com/office/officeart/2005/8/layout/hProcess4"/>
    <dgm:cxn modelId="{F88EE6A7-109A-4C41-B635-70B6D4A07F0C}" type="presOf" srcId="{0345147C-D9AA-4346-AD17-53483C4C062F}" destId="{C62A30DA-F71C-48D5-B0BC-4A79BA830C2B}" srcOrd="0" destOrd="0" presId="urn:microsoft.com/office/officeart/2005/8/layout/hProcess4"/>
    <dgm:cxn modelId="{30BD10AA-7323-41F2-AD47-154F1CE00E7A}" type="presOf" srcId="{EF4DD738-444A-4BF5-8152-3831D7F51417}" destId="{2F03B3F8-AF66-4511-8761-711F4A4908AF}" srcOrd="0" destOrd="0" presId="urn:microsoft.com/office/officeart/2005/8/layout/hProcess4"/>
    <dgm:cxn modelId="{9C9254B1-AC47-45C0-832C-447D4015389E}" srcId="{419DC971-E97F-47CF-B638-E6937E64C072}" destId="{BD29EB34-B8FF-4423-B680-BD76F6E24FE9}" srcOrd="0" destOrd="0" parTransId="{14BFA7B5-6537-4B5B-A979-A362A69992DF}" sibTransId="{84F7C747-6990-4922-A408-00BDD18098F5}"/>
    <dgm:cxn modelId="{DCCE33B7-C904-425C-B785-B6A8A46488D6}" srcId="{0A2DFFAE-AE41-497F-81EF-4063A0010201}" destId="{DA70529E-FADC-40FA-ADDE-1AF46A744197}" srcOrd="0" destOrd="0" parTransId="{EC7ED2A1-5DC4-4DEF-A566-C9B17999EC97}" sibTransId="{4785CE1F-3DB4-458C-8A74-164DE9C112A2}"/>
    <dgm:cxn modelId="{1C2BDFBE-B116-4161-8C2D-EF80F8886D89}" type="presOf" srcId="{9F719294-6C75-4BF2-A382-7AA8DBFE85D4}" destId="{8E5DB996-B348-40E0-B5E5-3AE5CA1F4F15}" srcOrd="1" destOrd="1" presId="urn:microsoft.com/office/officeart/2005/8/layout/hProcess4"/>
    <dgm:cxn modelId="{8A0769C4-1628-4F27-ABD2-1721C65EE5B3}" type="presOf" srcId="{3A32D5C3-6C1D-4BF5-8160-78AF4FAA3CED}" destId="{1144F6CE-257A-48B8-AA5A-EE0398930377}" srcOrd="1" destOrd="0" presId="urn:microsoft.com/office/officeart/2005/8/layout/hProcess4"/>
    <dgm:cxn modelId="{48EFA9C9-A8A2-489D-9D36-DE9659CA7985}" type="presOf" srcId="{43660335-11B2-4B2E-B94B-017479337F3F}" destId="{2BCA2228-5AA7-419A-96AC-DDBA90FF9DA7}" srcOrd="1" destOrd="1" presId="urn:microsoft.com/office/officeart/2005/8/layout/hProcess4"/>
    <dgm:cxn modelId="{AD8B44D0-BCFD-46DC-BFA8-B21DAF3F9D01}" type="presOf" srcId="{9F719294-6C75-4BF2-A382-7AA8DBFE85D4}" destId="{A0B65C93-E6EF-4D8F-97C1-20004A231DDE}" srcOrd="0" destOrd="1" presId="urn:microsoft.com/office/officeart/2005/8/layout/hProcess4"/>
    <dgm:cxn modelId="{3B957AD0-5445-423C-9D4B-B03084345052}" type="presOf" srcId="{DA70529E-FADC-40FA-ADDE-1AF46A744197}" destId="{5EDBE72E-BC27-4931-8124-42009D9D7921}" srcOrd="1" destOrd="0" presId="urn:microsoft.com/office/officeart/2005/8/layout/hProcess4"/>
    <dgm:cxn modelId="{877ED0D3-D59B-4B89-AA30-F3E3183727AC}" type="presOf" srcId="{43660335-11B2-4B2E-B94B-017479337F3F}" destId="{071FBE3E-03EC-44D5-94C8-5870C3883FC9}" srcOrd="0" destOrd="1" presId="urn:microsoft.com/office/officeart/2005/8/layout/hProcess4"/>
    <dgm:cxn modelId="{FFB26DD6-0C98-49A3-B059-BCB1078E34F4}" type="presOf" srcId="{6B44E587-AA58-49E3-8E34-03539E79CF0C}" destId="{308CBC64-FA29-4C0D-99C3-E95FA06D1F80}" srcOrd="0" destOrd="1" presId="urn:microsoft.com/office/officeart/2005/8/layout/hProcess4"/>
    <dgm:cxn modelId="{F6A2A9D6-3DB7-4563-B9A8-C83D9EAEE08A}" srcId="{A973DA33-EE14-4172-A7E1-7EE2465452BF}" destId="{342AD43E-5DA1-4005-9B18-93DA757DDE02}" srcOrd="1" destOrd="0" parTransId="{B045A9D9-4D96-4F7C-B458-8547A09BE4FE}" sibTransId="{E638C529-05BE-4ED7-969C-934D6868C07A}"/>
    <dgm:cxn modelId="{0A0325DE-B23F-4D6F-9442-015981949D9E}" srcId="{342AD43E-5DA1-4005-9B18-93DA757DDE02}" destId="{5075D69F-5A64-454C-825D-51E47190D173}" srcOrd="0" destOrd="0" parTransId="{047A465B-8E2F-4B2E-949E-4837F637C034}" sibTransId="{D8679405-6013-4379-9703-4C6DB89EF676}"/>
    <dgm:cxn modelId="{59C29FE9-081F-4875-9515-D3367881D1E9}" type="presOf" srcId="{0F8A3CEE-FCBA-4B68-A9A3-45490005B5F9}" destId="{AE22A081-3B93-4DE2-9BE6-E4FBA1AED114}" srcOrd="0" destOrd="0" presId="urn:microsoft.com/office/officeart/2005/8/layout/hProcess4"/>
    <dgm:cxn modelId="{534FE1EB-20C8-43FA-9F52-51CE6607EBEC}" type="presOf" srcId="{BB2F8B03-BF77-4E0A-93F5-F8CD62E8D57C}" destId="{2B6DF45E-4C9E-4609-8E5C-3E265BFF6C28}" srcOrd="0" destOrd="0" presId="urn:microsoft.com/office/officeart/2005/8/layout/hProcess4"/>
    <dgm:cxn modelId="{F117C5EC-A57E-4120-B7BA-12B8DEDDCDDB}" type="presOf" srcId="{1514B553-48AD-4D85-BB9A-5A857167ED6F}" destId="{BDD4E2B2-C093-47BE-9319-2DA8EE14B979}" srcOrd="0" destOrd="0" presId="urn:microsoft.com/office/officeart/2005/8/layout/hProcess4"/>
    <dgm:cxn modelId="{19CD6EF0-9A5C-40C6-A339-D5CDB8CF6247}" type="presOf" srcId="{A6A74792-78C4-46CB-AF62-D57A7BFF1306}" destId="{55510594-2468-4DFC-A613-8BB170D47C6A}" srcOrd="1" destOrd="0" presId="urn:microsoft.com/office/officeart/2005/8/layout/hProcess4"/>
    <dgm:cxn modelId="{22191DF3-80DF-4EBE-B4E6-CCD01D5F6847}" type="presOf" srcId="{1B6261DC-36D5-4A24-BD63-415426209559}" destId="{5D9A64BD-6F07-4C01-89CC-13A9D45CF2C2}" srcOrd="0" destOrd="0" presId="urn:microsoft.com/office/officeart/2005/8/layout/hProcess4"/>
    <dgm:cxn modelId="{0ECB3DF3-4273-477D-9A1F-77DF7C24D924}" type="presOf" srcId="{3A32D5C3-6C1D-4BF5-8160-78AF4FAA3CED}" destId="{308CBC64-FA29-4C0D-99C3-E95FA06D1F80}" srcOrd="0" destOrd="0" presId="urn:microsoft.com/office/officeart/2005/8/layout/hProcess4"/>
    <dgm:cxn modelId="{FA51AC44-13CF-4CDF-ACA5-3A0724D09E9F}" type="presParOf" srcId="{BE4A9D10-B1B9-4A75-9156-33A662649701}" destId="{DD75D9B2-6380-49C3-8912-BF77E9C7A146}" srcOrd="0" destOrd="0" presId="urn:microsoft.com/office/officeart/2005/8/layout/hProcess4"/>
    <dgm:cxn modelId="{914F2B64-0835-4E90-AFD9-F371295A0459}" type="presParOf" srcId="{BE4A9D10-B1B9-4A75-9156-33A662649701}" destId="{A362A435-7821-4F85-93A6-CE97D6249821}" srcOrd="1" destOrd="0" presId="urn:microsoft.com/office/officeart/2005/8/layout/hProcess4"/>
    <dgm:cxn modelId="{9C6CF732-F169-4326-96AF-99D3CE708763}" type="presParOf" srcId="{BE4A9D10-B1B9-4A75-9156-33A662649701}" destId="{8FBC7614-E597-43AD-BB2F-AEDD9551592F}" srcOrd="2" destOrd="0" presId="urn:microsoft.com/office/officeart/2005/8/layout/hProcess4"/>
    <dgm:cxn modelId="{F858DAEB-A1B8-42EC-9182-6535F93F858A}" type="presParOf" srcId="{8FBC7614-E597-43AD-BB2F-AEDD9551592F}" destId="{D16E6794-7F0D-473F-9E09-72A74505C37B}" srcOrd="0" destOrd="0" presId="urn:microsoft.com/office/officeart/2005/8/layout/hProcess4"/>
    <dgm:cxn modelId="{A65F679A-6C8D-4989-A1B0-2FAFFA4A2005}" type="presParOf" srcId="{D16E6794-7F0D-473F-9E09-72A74505C37B}" destId="{410C34CE-B33B-4673-ADB0-C3D3D7CFF615}" srcOrd="0" destOrd="0" presId="urn:microsoft.com/office/officeart/2005/8/layout/hProcess4"/>
    <dgm:cxn modelId="{73D50B75-E310-41E4-B2B6-C8E6141D8BD7}" type="presParOf" srcId="{D16E6794-7F0D-473F-9E09-72A74505C37B}" destId="{2B6DF45E-4C9E-4609-8E5C-3E265BFF6C28}" srcOrd="1" destOrd="0" presId="urn:microsoft.com/office/officeart/2005/8/layout/hProcess4"/>
    <dgm:cxn modelId="{D00922CA-4AE5-4DE1-A005-40CE4579C94C}" type="presParOf" srcId="{D16E6794-7F0D-473F-9E09-72A74505C37B}" destId="{BB35C22F-026E-4B74-9456-8B92B61FFDBC}" srcOrd="2" destOrd="0" presId="urn:microsoft.com/office/officeart/2005/8/layout/hProcess4"/>
    <dgm:cxn modelId="{EEFAB31C-4E53-4835-BEC3-384A9AB15DBB}" type="presParOf" srcId="{D16E6794-7F0D-473F-9E09-72A74505C37B}" destId="{2F03B3F8-AF66-4511-8761-711F4A4908AF}" srcOrd="3" destOrd="0" presId="urn:microsoft.com/office/officeart/2005/8/layout/hProcess4"/>
    <dgm:cxn modelId="{D96F6039-239B-40AF-A130-6102F8009DEE}" type="presParOf" srcId="{D16E6794-7F0D-473F-9E09-72A74505C37B}" destId="{E84E34AB-01F8-4DA7-A42F-1310501875C5}" srcOrd="4" destOrd="0" presId="urn:microsoft.com/office/officeart/2005/8/layout/hProcess4"/>
    <dgm:cxn modelId="{A562E9D5-B6F9-460C-A4D0-8572826F33FA}" type="presParOf" srcId="{8FBC7614-E597-43AD-BB2F-AEDD9551592F}" destId="{5D9A64BD-6F07-4C01-89CC-13A9D45CF2C2}" srcOrd="1" destOrd="0" presId="urn:microsoft.com/office/officeart/2005/8/layout/hProcess4"/>
    <dgm:cxn modelId="{E6B5337F-58A4-403D-92A0-3785AA9608EB}" type="presParOf" srcId="{8FBC7614-E597-43AD-BB2F-AEDD9551592F}" destId="{CF621C74-038E-49AF-AFE0-FE25622D4625}" srcOrd="2" destOrd="0" presId="urn:microsoft.com/office/officeart/2005/8/layout/hProcess4"/>
    <dgm:cxn modelId="{3E06517A-3B8C-4F78-8C50-884C680E01AB}" type="presParOf" srcId="{CF621C74-038E-49AF-AFE0-FE25622D4625}" destId="{F3E5D240-D8D5-4D92-B50A-C70607C98EF7}" srcOrd="0" destOrd="0" presId="urn:microsoft.com/office/officeart/2005/8/layout/hProcess4"/>
    <dgm:cxn modelId="{A5D90B1E-4D20-45E3-B349-FCDB7E2CD80C}" type="presParOf" srcId="{CF621C74-038E-49AF-AFE0-FE25622D4625}" destId="{071FBE3E-03EC-44D5-94C8-5870C3883FC9}" srcOrd="1" destOrd="0" presId="urn:microsoft.com/office/officeart/2005/8/layout/hProcess4"/>
    <dgm:cxn modelId="{D5BCF262-5390-4FD4-906C-618842644D29}" type="presParOf" srcId="{CF621C74-038E-49AF-AFE0-FE25622D4625}" destId="{2BCA2228-5AA7-419A-96AC-DDBA90FF9DA7}" srcOrd="2" destOrd="0" presId="urn:microsoft.com/office/officeart/2005/8/layout/hProcess4"/>
    <dgm:cxn modelId="{C01710D3-6D10-4788-BB19-C74DBCE08591}" type="presParOf" srcId="{CF621C74-038E-49AF-AFE0-FE25622D4625}" destId="{E4615E11-0572-43CC-BF48-E4F6A17C8A83}" srcOrd="3" destOrd="0" presId="urn:microsoft.com/office/officeart/2005/8/layout/hProcess4"/>
    <dgm:cxn modelId="{E4A1BB05-4EC5-4E9E-9677-52E103410BAF}" type="presParOf" srcId="{CF621C74-038E-49AF-AFE0-FE25622D4625}" destId="{F741BEAF-3C6A-4B4C-B1FB-006EA34A08BA}" srcOrd="4" destOrd="0" presId="urn:microsoft.com/office/officeart/2005/8/layout/hProcess4"/>
    <dgm:cxn modelId="{158A6D2B-892C-4718-B7D2-8412E64C4070}" type="presParOf" srcId="{8FBC7614-E597-43AD-BB2F-AEDD9551592F}" destId="{2BFEB1F0-EF92-4298-A2C3-E674C4E33C42}" srcOrd="3" destOrd="0" presId="urn:microsoft.com/office/officeart/2005/8/layout/hProcess4"/>
    <dgm:cxn modelId="{45703501-E326-466C-9C1E-442571A5AF9D}" type="presParOf" srcId="{8FBC7614-E597-43AD-BB2F-AEDD9551592F}" destId="{0DEDC197-9FFD-45B1-97A8-251248BD115B}" srcOrd="4" destOrd="0" presId="urn:microsoft.com/office/officeart/2005/8/layout/hProcess4"/>
    <dgm:cxn modelId="{A93F74C9-1056-4BD2-95FD-2E193D1A60A7}" type="presParOf" srcId="{0DEDC197-9FFD-45B1-97A8-251248BD115B}" destId="{BE9369CC-7632-493F-90AE-513299B9DDA3}" srcOrd="0" destOrd="0" presId="urn:microsoft.com/office/officeart/2005/8/layout/hProcess4"/>
    <dgm:cxn modelId="{DB1FF45C-790B-4BE3-98D5-81648D1CDB4E}" type="presParOf" srcId="{0DEDC197-9FFD-45B1-97A8-251248BD115B}" destId="{308CBC64-FA29-4C0D-99C3-E95FA06D1F80}" srcOrd="1" destOrd="0" presId="urn:microsoft.com/office/officeart/2005/8/layout/hProcess4"/>
    <dgm:cxn modelId="{644B74BA-E59B-4ED9-9EA0-8AE5D16118FD}" type="presParOf" srcId="{0DEDC197-9FFD-45B1-97A8-251248BD115B}" destId="{1144F6CE-257A-48B8-AA5A-EE0398930377}" srcOrd="2" destOrd="0" presId="urn:microsoft.com/office/officeart/2005/8/layout/hProcess4"/>
    <dgm:cxn modelId="{8056A47D-C490-4210-889D-4FB9324A31A4}" type="presParOf" srcId="{0DEDC197-9FFD-45B1-97A8-251248BD115B}" destId="{BDD4E2B2-C093-47BE-9319-2DA8EE14B979}" srcOrd="3" destOrd="0" presId="urn:microsoft.com/office/officeart/2005/8/layout/hProcess4"/>
    <dgm:cxn modelId="{A09660D5-0D56-408D-8087-89634ED5825D}" type="presParOf" srcId="{0DEDC197-9FFD-45B1-97A8-251248BD115B}" destId="{65AFE52B-8729-438C-AA06-C90559A526CB}" srcOrd="4" destOrd="0" presId="urn:microsoft.com/office/officeart/2005/8/layout/hProcess4"/>
    <dgm:cxn modelId="{A89131F1-D084-4BD2-8C7B-83641628A486}" type="presParOf" srcId="{8FBC7614-E597-43AD-BB2F-AEDD9551592F}" destId="{70F47D56-095B-4E4C-B431-19E963371E94}" srcOrd="5" destOrd="0" presId="urn:microsoft.com/office/officeart/2005/8/layout/hProcess4"/>
    <dgm:cxn modelId="{5B84C74B-026F-4BC6-A54B-B529B5065227}" type="presParOf" srcId="{8FBC7614-E597-43AD-BB2F-AEDD9551592F}" destId="{D9AD2869-CABB-4640-9532-79930A848E11}" srcOrd="6" destOrd="0" presId="urn:microsoft.com/office/officeart/2005/8/layout/hProcess4"/>
    <dgm:cxn modelId="{E48D1AC4-79EA-49B7-B959-1E6F58306DC8}" type="presParOf" srcId="{D9AD2869-CABB-4640-9532-79930A848E11}" destId="{0437F3AF-D3EB-4C9C-A1A8-7521781B8BBC}" srcOrd="0" destOrd="0" presId="urn:microsoft.com/office/officeart/2005/8/layout/hProcess4"/>
    <dgm:cxn modelId="{542D7AC9-8B9F-43A2-B375-21E9EC7765BA}" type="presParOf" srcId="{D9AD2869-CABB-4640-9532-79930A848E11}" destId="{BD989CC1-B7EB-4795-8C20-0A03FE510421}" srcOrd="1" destOrd="0" presId="urn:microsoft.com/office/officeart/2005/8/layout/hProcess4"/>
    <dgm:cxn modelId="{D2F3C0BF-E72B-4D67-BA93-8A7D3A3793D9}" type="presParOf" srcId="{D9AD2869-CABB-4640-9532-79930A848E11}" destId="{5AECBACD-1A6F-4368-9981-C7B4FBB4D216}" srcOrd="2" destOrd="0" presId="urn:microsoft.com/office/officeart/2005/8/layout/hProcess4"/>
    <dgm:cxn modelId="{CA44C382-977E-45C0-A4D3-8452D89AE859}" type="presParOf" srcId="{D9AD2869-CABB-4640-9532-79930A848E11}" destId="{AE22A081-3B93-4DE2-9BE6-E4FBA1AED114}" srcOrd="3" destOrd="0" presId="urn:microsoft.com/office/officeart/2005/8/layout/hProcess4"/>
    <dgm:cxn modelId="{DC62F2C4-A414-476F-BB11-1A82C2CEBA77}" type="presParOf" srcId="{D9AD2869-CABB-4640-9532-79930A848E11}" destId="{8B93CBEB-78FE-4ACE-8B27-CD496ADF76DC}" srcOrd="4" destOrd="0" presId="urn:microsoft.com/office/officeart/2005/8/layout/hProcess4"/>
    <dgm:cxn modelId="{4358D633-E735-44FF-841F-D11B9A94FE04}" type="presParOf" srcId="{8FBC7614-E597-43AD-BB2F-AEDD9551592F}" destId="{0262F29B-17A7-4D86-96A3-7DA21CC60710}" srcOrd="7" destOrd="0" presId="urn:microsoft.com/office/officeart/2005/8/layout/hProcess4"/>
    <dgm:cxn modelId="{632C24AD-61D4-47BC-8C87-3A6554C842D1}" type="presParOf" srcId="{8FBC7614-E597-43AD-BB2F-AEDD9551592F}" destId="{42357D3D-E207-445E-9AD3-7F71ABA7AB52}" srcOrd="8" destOrd="0" presId="urn:microsoft.com/office/officeart/2005/8/layout/hProcess4"/>
    <dgm:cxn modelId="{61ECCF8F-3E95-47D7-9DCE-EB3CA15A2300}" type="presParOf" srcId="{42357D3D-E207-445E-9AD3-7F71ABA7AB52}" destId="{9264C0EB-1DCF-494C-ADB3-5EDCE2F10038}" srcOrd="0" destOrd="0" presId="urn:microsoft.com/office/officeart/2005/8/layout/hProcess4"/>
    <dgm:cxn modelId="{8B5EAF62-B827-4EB1-A9B5-41E10FC46F64}" type="presParOf" srcId="{42357D3D-E207-445E-9AD3-7F71ABA7AB52}" destId="{25E12869-42B5-4585-808D-53FD01936896}" srcOrd="1" destOrd="0" presId="urn:microsoft.com/office/officeart/2005/8/layout/hProcess4"/>
    <dgm:cxn modelId="{03E52436-22AD-40CE-B000-B20381C1FC23}" type="presParOf" srcId="{42357D3D-E207-445E-9AD3-7F71ABA7AB52}" destId="{5EDBE72E-BC27-4931-8124-42009D9D7921}" srcOrd="2" destOrd="0" presId="urn:microsoft.com/office/officeart/2005/8/layout/hProcess4"/>
    <dgm:cxn modelId="{FE3BBD3E-7F06-4A3C-8B7C-1CFB8A8F92BB}" type="presParOf" srcId="{42357D3D-E207-445E-9AD3-7F71ABA7AB52}" destId="{7239D9AA-FDAC-4A74-9B7B-CBF24186DC60}" srcOrd="3" destOrd="0" presId="urn:microsoft.com/office/officeart/2005/8/layout/hProcess4"/>
    <dgm:cxn modelId="{0E30079C-34E8-41D2-B1DE-7C50F077D7B7}" type="presParOf" srcId="{42357D3D-E207-445E-9AD3-7F71ABA7AB52}" destId="{57B9B4A3-500F-4C24-9C76-4F2DD9581901}" srcOrd="4" destOrd="0" presId="urn:microsoft.com/office/officeart/2005/8/layout/hProcess4"/>
    <dgm:cxn modelId="{FBC157E8-D41C-4949-A340-529C0BFAFFE4}" type="presParOf" srcId="{8FBC7614-E597-43AD-BB2F-AEDD9551592F}" destId="{35F6A121-CAE6-4B34-88F7-F7048121C5A3}" srcOrd="9" destOrd="0" presId="urn:microsoft.com/office/officeart/2005/8/layout/hProcess4"/>
    <dgm:cxn modelId="{6AB0EAAD-7919-4B38-B0A0-F7EC25FAF5DA}" type="presParOf" srcId="{8FBC7614-E597-43AD-BB2F-AEDD9551592F}" destId="{D0A46C37-F64C-489B-B240-6F351C846858}" srcOrd="10" destOrd="0" presId="urn:microsoft.com/office/officeart/2005/8/layout/hProcess4"/>
    <dgm:cxn modelId="{B62CD64C-941B-46B1-A3A4-B653D9E64A51}" type="presParOf" srcId="{D0A46C37-F64C-489B-B240-6F351C846858}" destId="{9C3E1093-9AB4-42BA-BB50-889EA114A3F4}" srcOrd="0" destOrd="0" presId="urn:microsoft.com/office/officeart/2005/8/layout/hProcess4"/>
    <dgm:cxn modelId="{11DB0749-287C-407F-8F04-C674D09D0138}" type="presParOf" srcId="{D0A46C37-F64C-489B-B240-6F351C846858}" destId="{320526FD-333B-40E0-B79D-AE92809E5373}" srcOrd="1" destOrd="0" presId="urn:microsoft.com/office/officeart/2005/8/layout/hProcess4"/>
    <dgm:cxn modelId="{F827D2A1-3A1C-4002-8A80-5EE4B351F352}" type="presParOf" srcId="{D0A46C37-F64C-489B-B240-6F351C846858}" destId="{55510594-2468-4DFC-A613-8BB170D47C6A}" srcOrd="2" destOrd="0" presId="urn:microsoft.com/office/officeart/2005/8/layout/hProcess4"/>
    <dgm:cxn modelId="{B199ABC1-8727-490C-8E6A-821A0F89B63A}" type="presParOf" srcId="{D0A46C37-F64C-489B-B240-6F351C846858}" destId="{C62A30DA-F71C-48D5-B0BC-4A79BA830C2B}" srcOrd="3" destOrd="0" presId="urn:microsoft.com/office/officeart/2005/8/layout/hProcess4"/>
    <dgm:cxn modelId="{B7A2B496-6574-44C1-81BF-B5E7FCEF3F35}" type="presParOf" srcId="{D0A46C37-F64C-489B-B240-6F351C846858}" destId="{0F9AA9CC-85BF-4CC3-A531-26C2F26166BB}" srcOrd="4" destOrd="0" presId="urn:microsoft.com/office/officeart/2005/8/layout/hProcess4"/>
    <dgm:cxn modelId="{6BDB8FEB-FC62-4714-A0D4-3894BCA67C69}" type="presParOf" srcId="{8FBC7614-E597-43AD-BB2F-AEDD9551592F}" destId="{EBE23D4A-76A7-43E7-9255-F8DD8C85E8E4}" srcOrd="11" destOrd="0" presId="urn:microsoft.com/office/officeart/2005/8/layout/hProcess4"/>
    <dgm:cxn modelId="{F8D69A1D-D6B8-4A2D-A43C-85F6BDE6EA5C}" type="presParOf" srcId="{8FBC7614-E597-43AD-BB2F-AEDD9551592F}" destId="{C8B00BFB-6EC4-4B00-A645-1A0E17186BA8}" srcOrd="12" destOrd="0" presId="urn:microsoft.com/office/officeart/2005/8/layout/hProcess4"/>
    <dgm:cxn modelId="{B6865E1F-1A65-4E06-8E87-CCB8F09B4405}" type="presParOf" srcId="{C8B00BFB-6EC4-4B00-A645-1A0E17186BA8}" destId="{198AAE69-F3FB-494C-801C-8A2C383A33C4}" srcOrd="0" destOrd="0" presId="urn:microsoft.com/office/officeart/2005/8/layout/hProcess4"/>
    <dgm:cxn modelId="{2134D93E-4968-482B-95CA-A6E38CD2726E}" type="presParOf" srcId="{C8B00BFB-6EC4-4B00-A645-1A0E17186BA8}" destId="{A0B65C93-E6EF-4D8F-97C1-20004A231DDE}" srcOrd="1" destOrd="0" presId="urn:microsoft.com/office/officeart/2005/8/layout/hProcess4"/>
    <dgm:cxn modelId="{D0D1D0DF-66E8-4002-8C0A-1835B8507F35}" type="presParOf" srcId="{C8B00BFB-6EC4-4B00-A645-1A0E17186BA8}" destId="{8E5DB996-B348-40E0-B5E5-3AE5CA1F4F15}" srcOrd="2" destOrd="0" presId="urn:microsoft.com/office/officeart/2005/8/layout/hProcess4"/>
    <dgm:cxn modelId="{0CF13546-D5A0-4FF5-8929-4067DEA95B19}" type="presParOf" srcId="{C8B00BFB-6EC4-4B00-A645-1A0E17186BA8}" destId="{9105F497-EC03-403C-89D3-4370C6D0E307}" srcOrd="3" destOrd="0" presId="urn:microsoft.com/office/officeart/2005/8/layout/hProcess4"/>
    <dgm:cxn modelId="{6CEE9A14-CD56-47DD-B313-67A297D90C7A}" type="presParOf" srcId="{C8B00BFB-6EC4-4B00-A645-1A0E17186BA8}" destId="{C8F60A4A-68BA-4E8D-B639-3F6F4E59FB0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6DF45E-4C9E-4609-8E5C-3E265BFF6C28}">
      <dsp:nvSpPr>
        <dsp:cNvPr id="0" name=""/>
        <dsp:cNvSpPr/>
      </dsp:nvSpPr>
      <dsp:spPr>
        <a:xfrm>
          <a:off x="60984" y="5738957"/>
          <a:ext cx="2566167" cy="1570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Originally Adopted</a:t>
          </a:r>
        </a:p>
      </dsp:txBody>
      <dsp:txXfrm>
        <a:off x="97135" y="5775108"/>
        <a:ext cx="2493865" cy="1161980"/>
      </dsp:txXfrm>
    </dsp:sp>
    <dsp:sp modelId="{5D9A64BD-6F07-4C01-89CC-13A9D45CF2C2}">
      <dsp:nvSpPr>
        <dsp:cNvPr id="0" name=""/>
        <dsp:cNvSpPr/>
      </dsp:nvSpPr>
      <dsp:spPr>
        <a:xfrm>
          <a:off x="1486007" y="5839243"/>
          <a:ext cx="2918614" cy="2918614"/>
        </a:xfrm>
        <a:prstGeom prst="leftCircularArrow">
          <a:avLst>
            <a:gd name="adj1" fmla="val 2880"/>
            <a:gd name="adj2" fmla="val 352153"/>
            <a:gd name="adj3" fmla="val 2328278"/>
            <a:gd name="adj4" fmla="val 9225103"/>
            <a:gd name="adj5" fmla="val 336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3B3F8-AF66-4511-8761-711F4A4908AF}">
      <dsp:nvSpPr>
        <dsp:cNvPr id="0" name=""/>
        <dsp:cNvSpPr/>
      </dsp:nvSpPr>
      <dsp:spPr>
        <a:xfrm>
          <a:off x="577637" y="6996579"/>
          <a:ext cx="2281037" cy="9070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/>
            <a:t>June 2024</a:t>
          </a:r>
          <a:endParaRPr lang="en-US" sz="3000" b="1" kern="1200" dirty="0"/>
        </a:p>
      </dsp:txBody>
      <dsp:txXfrm>
        <a:off x="604205" y="7023147"/>
        <a:ext cx="2227901" cy="853957"/>
      </dsp:txXfrm>
    </dsp:sp>
    <dsp:sp modelId="{071FBE3E-03EC-44D5-94C8-5870C3883FC9}">
      <dsp:nvSpPr>
        <dsp:cNvPr id="0" name=""/>
        <dsp:cNvSpPr/>
      </dsp:nvSpPr>
      <dsp:spPr>
        <a:xfrm>
          <a:off x="3271220" y="5030441"/>
          <a:ext cx="2756884" cy="2987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Distribution of Budget Package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</dsp:txBody>
      <dsp:txXfrm>
        <a:off x="3339981" y="5739474"/>
        <a:ext cx="2619362" cy="2210141"/>
      </dsp:txXfrm>
    </dsp:sp>
    <dsp:sp modelId="{2BFEB1F0-EF92-4298-A2C3-E674C4E33C42}">
      <dsp:nvSpPr>
        <dsp:cNvPr id="0" name=""/>
        <dsp:cNvSpPr/>
      </dsp:nvSpPr>
      <dsp:spPr>
        <a:xfrm>
          <a:off x="4798156" y="3874095"/>
          <a:ext cx="3489997" cy="3489997"/>
        </a:xfrm>
        <a:prstGeom prst="circularArrow">
          <a:avLst>
            <a:gd name="adj1" fmla="val 2409"/>
            <a:gd name="adj2" fmla="val 291284"/>
            <a:gd name="adj3" fmla="val 19357446"/>
            <a:gd name="adj4" fmla="val 12399752"/>
            <a:gd name="adj5" fmla="val 28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615E11-0572-43CC-BF48-E4F6A17C8A83}">
      <dsp:nvSpPr>
        <dsp:cNvPr id="0" name=""/>
        <dsp:cNvSpPr/>
      </dsp:nvSpPr>
      <dsp:spPr>
        <a:xfrm>
          <a:off x="3924572" y="4876915"/>
          <a:ext cx="2281037" cy="9070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February 2025</a:t>
          </a:r>
        </a:p>
      </dsp:txBody>
      <dsp:txXfrm>
        <a:off x="3951140" y="4903483"/>
        <a:ext cx="2227901" cy="853957"/>
      </dsp:txXfrm>
    </dsp:sp>
    <dsp:sp modelId="{308CBC64-FA29-4C0D-99C3-E95FA06D1F80}">
      <dsp:nvSpPr>
        <dsp:cNvPr id="0" name=""/>
        <dsp:cNvSpPr/>
      </dsp:nvSpPr>
      <dsp:spPr>
        <a:xfrm>
          <a:off x="6697245" y="4932003"/>
          <a:ext cx="3022739" cy="26267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 Supplemental Requests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sp:txBody>
      <dsp:txXfrm>
        <a:off x="6757694" y="4992452"/>
        <a:ext cx="2901841" cy="1942990"/>
      </dsp:txXfrm>
    </dsp:sp>
    <dsp:sp modelId="{70F47D56-095B-4E4C-B431-19E963371E94}">
      <dsp:nvSpPr>
        <dsp:cNvPr id="0" name=""/>
        <dsp:cNvSpPr/>
      </dsp:nvSpPr>
      <dsp:spPr>
        <a:xfrm>
          <a:off x="8343405" y="5649502"/>
          <a:ext cx="3349650" cy="3349650"/>
        </a:xfrm>
        <a:prstGeom prst="leftCircularArrow">
          <a:avLst>
            <a:gd name="adj1" fmla="val 2509"/>
            <a:gd name="adj2" fmla="val 304198"/>
            <a:gd name="adj3" fmla="val 2563547"/>
            <a:gd name="adj4" fmla="val 9508327"/>
            <a:gd name="adj5" fmla="val 292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D4E2B2-C093-47BE-9319-2DA8EE14B979}">
      <dsp:nvSpPr>
        <dsp:cNvPr id="0" name=""/>
        <dsp:cNvSpPr/>
      </dsp:nvSpPr>
      <dsp:spPr>
        <a:xfrm>
          <a:off x="7404435" y="6998401"/>
          <a:ext cx="2281037" cy="9070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March 2025 </a:t>
          </a:r>
        </a:p>
      </dsp:txBody>
      <dsp:txXfrm>
        <a:off x="7431003" y="7024969"/>
        <a:ext cx="2227901" cy="853957"/>
      </dsp:txXfrm>
    </dsp:sp>
    <dsp:sp modelId="{BD989CC1-B7EB-4795-8C20-0A03FE510421}">
      <dsp:nvSpPr>
        <dsp:cNvPr id="0" name=""/>
        <dsp:cNvSpPr/>
      </dsp:nvSpPr>
      <dsp:spPr>
        <a:xfrm>
          <a:off x="10136895" y="4944563"/>
          <a:ext cx="3382388" cy="3649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CM Reviews of  Supplemental Requests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Program Budget</a:t>
          </a:r>
        </a:p>
      </dsp:txBody>
      <dsp:txXfrm>
        <a:off x="10220871" y="5810485"/>
        <a:ext cx="3214436" cy="2699184"/>
      </dsp:txXfrm>
    </dsp:sp>
    <dsp:sp modelId="{0262F29B-17A7-4D86-96A3-7DA21CC60710}">
      <dsp:nvSpPr>
        <dsp:cNvPr id="0" name=""/>
        <dsp:cNvSpPr/>
      </dsp:nvSpPr>
      <dsp:spPr>
        <a:xfrm>
          <a:off x="11971162" y="3693772"/>
          <a:ext cx="3774379" cy="3774379"/>
        </a:xfrm>
        <a:prstGeom prst="circularArrow">
          <a:avLst>
            <a:gd name="adj1" fmla="val 2227"/>
            <a:gd name="adj2" fmla="val 268212"/>
            <a:gd name="adj3" fmla="val 19158962"/>
            <a:gd name="adj4" fmla="val 12178196"/>
            <a:gd name="adj5" fmla="val 259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2A081-3B93-4DE2-9BE6-E4FBA1AED114}">
      <dsp:nvSpPr>
        <dsp:cNvPr id="0" name=""/>
        <dsp:cNvSpPr/>
      </dsp:nvSpPr>
      <dsp:spPr>
        <a:xfrm>
          <a:off x="11064122" y="4880028"/>
          <a:ext cx="2281037" cy="90709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April 2025</a:t>
          </a:r>
        </a:p>
      </dsp:txBody>
      <dsp:txXfrm>
        <a:off x="11090690" y="4906596"/>
        <a:ext cx="2227901" cy="853957"/>
      </dsp:txXfrm>
    </dsp:sp>
    <dsp:sp modelId="{25E12869-42B5-4585-808D-53FD01936896}">
      <dsp:nvSpPr>
        <dsp:cNvPr id="0" name=""/>
        <dsp:cNvSpPr/>
      </dsp:nvSpPr>
      <dsp:spPr>
        <a:xfrm>
          <a:off x="14052414" y="4973358"/>
          <a:ext cx="3051917" cy="21165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to City Council</a:t>
          </a:r>
        </a:p>
      </dsp:txBody>
      <dsp:txXfrm>
        <a:off x="14101122" y="5022066"/>
        <a:ext cx="2954501" cy="1565588"/>
      </dsp:txXfrm>
    </dsp:sp>
    <dsp:sp modelId="{35F6A121-CAE6-4B34-88F7-F7048121C5A3}">
      <dsp:nvSpPr>
        <dsp:cNvPr id="0" name=""/>
        <dsp:cNvSpPr/>
      </dsp:nvSpPr>
      <dsp:spPr>
        <a:xfrm>
          <a:off x="15658433" y="5842065"/>
          <a:ext cx="3198733" cy="3198733"/>
        </a:xfrm>
        <a:prstGeom prst="leftCircularArrow">
          <a:avLst>
            <a:gd name="adj1" fmla="val 2628"/>
            <a:gd name="adj2" fmla="val 319428"/>
            <a:gd name="adj3" fmla="val 2799672"/>
            <a:gd name="adj4" fmla="val 9729223"/>
            <a:gd name="adj5" fmla="val 3066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9D9AA-FDAC-4A74-9B7B-CBF24186DC60}">
      <dsp:nvSpPr>
        <dsp:cNvPr id="0" name=""/>
        <dsp:cNvSpPr/>
      </dsp:nvSpPr>
      <dsp:spPr>
        <a:xfrm>
          <a:off x="14681554" y="6996579"/>
          <a:ext cx="2281037" cy="907093"/>
        </a:xfrm>
        <a:prstGeom prst="roundRect">
          <a:avLst>
            <a:gd name="adj" fmla="val 10000"/>
          </a:avLst>
        </a:prstGeom>
        <a:solidFill>
          <a:srgbClr val="6F6F6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May 2025</a:t>
          </a:r>
        </a:p>
      </dsp:txBody>
      <dsp:txXfrm>
        <a:off x="14708122" y="7023147"/>
        <a:ext cx="2227901" cy="853957"/>
      </dsp:txXfrm>
    </dsp:sp>
    <dsp:sp modelId="{320526FD-333B-40E0-B79D-AE92809E5373}">
      <dsp:nvSpPr>
        <dsp:cNvPr id="0" name=""/>
        <dsp:cNvSpPr/>
      </dsp:nvSpPr>
      <dsp:spPr>
        <a:xfrm>
          <a:off x="17517944" y="4832428"/>
          <a:ext cx="2856683" cy="41576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Forum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17601613" y="5807021"/>
        <a:ext cx="2689345" cy="3099385"/>
      </dsp:txXfrm>
    </dsp:sp>
    <dsp:sp modelId="{EBE23D4A-76A7-43E7-9255-F8DD8C85E8E4}">
      <dsp:nvSpPr>
        <dsp:cNvPr id="0" name=""/>
        <dsp:cNvSpPr/>
      </dsp:nvSpPr>
      <dsp:spPr>
        <a:xfrm>
          <a:off x="19056588" y="3594672"/>
          <a:ext cx="3538328" cy="3538328"/>
        </a:xfrm>
        <a:prstGeom prst="circularArrow">
          <a:avLst>
            <a:gd name="adj1" fmla="val 2376"/>
            <a:gd name="adj2" fmla="val 287087"/>
            <a:gd name="adj3" fmla="val 18767290"/>
            <a:gd name="adj4" fmla="val 11805398"/>
            <a:gd name="adj5" fmla="val 277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A30DA-F71C-48D5-B0BC-4A79BA830C2B}">
      <dsp:nvSpPr>
        <dsp:cNvPr id="0" name=""/>
        <dsp:cNvSpPr/>
      </dsp:nvSpPr>
      <dsp:spPr>
        <a:xfrm>
          <a:off x="18078388" y="4880028"/>
          <a:ext cx="2281037" cy="907093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June 2025</a:t>
          </a:r>
        </a:p>
      </dsp:txBody>
      <dsp:txXfrm>
        <a:off x="18104956" y="4906596"/>
        <a:ext cx="2227901" cy="853957"/>
      </dsp:txXfrm>
    </dsp:sp>
    <dsp:sp modelId="{A0B65C93-E6EF-4D8F-97C1-20004A231DDE}">
      <dsp:nvSpPr>
        <dsp:cNvPr id="0" name=""/>
        <dsp:cNvSpPr/>
      </dsp:nvSpPr>
      <dsp:spPr>
        <a:xfrm>
          <a:off x="20977753" y="4090651"/>
          <a:ext cx="2715082" cy="3322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throughout Fiscal Year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</a:t>
          </a:r>
        </a:p>
      </dsp:txBody>
      <dsp:txXfrm>
        <a:off x="21054224" y="4167122"/>
        <a:ext cx="2562140" cy="2457975"/>
      </dsp:txXfrm>
    </dsp:sp>
    <dsp:sp modelId="{9105F497-EC03-403C-89D3-4370C6D0E307}">
      <dsp:nvSpPr>
        <dsp:cNvPr id="0" name=""/>
        <dsp:cNvSpPr/>
      </dsp:nvSpPr>
      <dsp:spPr>
        <a:xfrm>
          <a:off x="21404422" y="6996579"/>
          <a:ext cx="2281037" cy="9070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February 2026</a:t>
          </a:r>
        </a:p>
      </dsp:txBody>
      <dsp:txXfrm>
        <a:off x="21430990" y="7023147"/>
        <a:ext cx="2227901" cy="853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74051A69-C562-4FC5-92DC-994CDC1376A2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8C747B73-6B03-4EF3-AD40-683CE00DAB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45544-5765-93C5-D9E7-7086B18D3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0D159E-4531-CDAD-60D1-938A6DF8D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8CD43A-6B92-08F3-CBFC-97B1E4C62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19CBB5-410F-B8C2-24D3-01B06F1A5B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016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41F4C-4C5B-BAFF-D837-F56D69443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42CD26-1347-C9C4-3D72-945FEA0881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E5084D-E01B-97B9-5473-A0C5B0577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B50289-FDB5-0401-6959-CBE1CB861A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95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7FF2A-6EE0-24E2-77CB-7EB598674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0E5959-F058-2DE7-0467-878207D85D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46AA4D-808F-CB8E-0B4C-E2AB5745E2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81EE5-A3D0-924E-C771-CFA6673480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871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7CF26-A8ED-1F38-7B61-1D4424096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FEFE76-B517-8FC8-023B-387352DCB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6850AD-5DA1-2753-6C3C-6CDEBEB79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8D564E-7337-8A8C-1EFD-F3F8F97044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27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26F56-4E56-1783-5501-75338D670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C69865-CCF7-1E8F-C798-8D544FAD69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A58161-D7B2-1661-8F87-E2A09B5FE8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BDBDBC-7584-606E-22BD-15956B77DE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103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5B7C0-F814-40A8-7BFD-F861D7361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C1089F-C377-8D73-CB92-283AF16C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CBA9C1-7EAD-96AE-63D7-F44B4ED92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E997F-4897-CFE8-9583-A3A817CB7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63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57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5DA8D-DB61-7A49-8197-C32F64D67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F5AFCE-A38B-F742-860E-FE089C0FD5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3F982D-2F2A-0D38-22FE-D8982E2CE7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48B6C2-C0AE-327F-C608-7F1FFE0CC2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329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0DC3F-DA7F-86AB-AD68-53C20332B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747C1-EE29-A659-AB33-70A8D28700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B462FB-3FFD-A0E2-9CDE-98ADB83A60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3C9D40-7530-99D6-DB7F-D1E0A57E15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763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97A5D-36DB-6A2F-9CE4-08C24BD51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743964-19BE-D219-BE1C-B0D056DD4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8DBF12-CD7E-C2E6-649C-E6543EE0F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53C07-F5EA-C8CD-BCEC-116B92A841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5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FCE94-5116-48D4-554B-7B7F47021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FA993E-B1ED-BFC9-D2B0-F8B532EB7D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F7E581-1E1F-615C-4110-3151BF4D5D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77CE26-F699-F1B1-0D7A-4DE5BA2A78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871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BDF44-CE2B-9BA1-06EF-5FF8B385F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A5F237-4411-1FB5-852B-22AC53B0EC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2CF3FD-9FFE-947C-7CB8-F7A356DA15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E2DAC-A263-FB98-6853-ED4361D6EE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83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E9927-A66E-07EA-BE2C-152D5F0B3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97D37F-FCAD-E547-1495-E18602A219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505B07-ACCA-9DBE-8A60-DC3AD209DC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38688-8E20-8EED-4D8A-1C44D913D7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713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16956-ED5A-2A16-B1CB-8E665AFFB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54F28E-CEE8-D986-D364-0B6083897B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35E252-26B4-6FC1-D7F7-C8D6130977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185DC-9D16-2AD8-3C4A-28DE312158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00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4F601-F467-BE46-D37D-15E0FF8A4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00BBBA-3654-6304-DB85-59C5A83CDF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6A7513-68FC-049C-40D3-3F829640C4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1A5773-BEA1-E6E5-91EF-3684D51506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227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3D556-4DF8-1F4B-0253-AEC577F31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14DB17-561A-42AB-FAC7-18FA59FBD9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5EFD16-470A-3BA3-83E0-E07599B63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5CA3AC-4D02-8D97-09D9-464D94A951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327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49CDC0-3CA7-4EDA-FBB0-43202DC76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44B18DA-0AF7-7A24-F931-D8DC5880A239}"/>
              </a:ext>
            </a:extLst>
          </p:cNvPr>
          <p:cNvSpPr/>
          <p:nvPr/>
        </p:nvSpPr>
        <p:spPr>
          <a:xfrm>
            <a:off x="0" y="3695178"/>
            <a:ext cx="24384000" cy="6789108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A8C974-5F65-4EA1-E2B7-8CF92D22318A}"/>
              </a:ext>
            </a:extLst>
          </p:cNvPr>
          <p:cNvSpPr txBox="1"/>
          <p:nvPr/>
        </p:nvSpPr>
        <p:spPr>
          <a:xfrm>
            <a:off x="9518317" y="4983230"/>
            <a:ext cx="14388125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</a:t>
            </a:r>
          </a:p>
          <a:p>
            <a:pPr algn="ctr"/>
            <a:r>
              <a:rPr lang="en-US" sz="115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2025-2026</a:t>
            </a:r>
          </a:p>
          <a:p>
            <a:pPr algn="ctr"/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May 27, 2025 City Council Meeting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1049336-1CD0-8B7E-8B3D-D0564343C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21539" y="2703962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B18133-55B3-C8B1-35F3-6C31CF6CC894}"/>
              </a:ext>
            </a:extLst>
          </p:cNvPr>
          <p:cNvSpPr txBox="1"/>
          <p:nvPr/>
        </p:nvSpPr>
        <p:spPr>
          <a:xfrm>
            <a:off x="443826" y="4674927"/>
            <a:ext cx="76333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325FA2-BA81-8F17-72A6-19A5D2596EE1}"/>
              </a:ext>
            </a:extLst>
          </p:cNvPr>
          <p:cNvCxnSpPr>
            <a:cxnSpLocks/>
          </p:cNvCxnSpPr>
          <p:nvPr/>
        </p:nvCxnSpPr>
        <p:spPr>
          <a:xfrm>
            <a:off x="8851369" y="3883068"/>
            <a:ext cx="0" cy="641332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612A63F-B233-BB35-89DC-D1AEBE28BF60}"/>
              </a:ext>
            </a:extLst>
          </p:cNvPr>
          <p:cNvSpPr txBox="1"/>
          <p:nvPr/>
        </p:nvSpPr>
        <p:spPr>
          <a:xfrm>
            <a:off x="889777" y="8775313"/>
            <a:ext cx="666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30CC763-A59D-8DE6-2DC1-8A7F31C61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489" y="7445729"/>
            <a:ext cx="1249788" cy="159119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E383DDF-C997-AC29-D254-D862B16BF827}"/>
              </a:ext>
            </a:extLst>
          </p:cNvPr>
          <p:cNvCxnSpPr>
            <a:cxnSpLocks/>
          </p:cNvCxnSpPr>
          <p:nvPr/>
        </p:nvCxnSpPr>
        <p:spPr>
          <a:xfrm>
            <a:off x="782286" y="5898760"/>
            <a:ext cx="6956477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FB894E1-4FFA-3994-2F06-112E6F509DEF}"/>
              </a:ext>
            </a:extLst>
          </p:cNvPr>
          <p:cNvSpPr txBox="1"/>
          <p:nvPr/>
        </p:nvSpPr>
        <p:spPr>
          <a:xfrm>
            <a:off x="10900158" y="9080280"/>
            <a:ext cx="12009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Presented by:</a:t>
            </a:r>
            <a:r>
              <a:rPr lang="en-US" sz="2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  Clint Osorio, City Manager</a:t>
            </a:r>
          </a:p>
          <a:p>
            <a:r>
              <a:rPr lang="en-US" sz="2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                       Ray Beeman, Director of Administrative Services</a:t>
            </a:r>
          </a:p>
        </p:txBody>
      </p:sp>
    </p:spTree>
    <p:extLst>
      <p:ext uri="{BB962C8B-B14F-4D97-AF65-F5344CB8AC3E}">
        <p14:creationId xmlns:p14="http://schemas.microsoft.com/office/powerpoint/2010/main" val="246677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8C207-2DD5-7A17-7DAC-7A7BDC623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C6ABF23-7E47-AF1F-73FD-174BE48B647E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6CD13A-E8D7-7831-D302-3823A3A79886}"/>
              </a:ext>
            </a:extLst>
          </p:cNvPr>
          <p:cNvSpPr txBox="1"/>
          <p:nvPr/>
        </p:nvSpPr>
        <p:spPr>
          <a:xfrm>
            <a:off x="1903956" y="1090657"/>
            <a:ext cx="221247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Project - Redondo Beach Blvd Street  Improvements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122F854A-223D-A128-3F05-5285B8AA2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0CD220-190C-69ED-59B8-AC96BE0B1FF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9B8C1F-31D5-9C88-2E68-3231D34C88E8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ADA157-B7B9-3886-1EDE-DC626AC45D31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C648E79-89DE-C227-BBCB-370A31E87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D245FE-2FD6-DF76-540D-C72333A1B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2D3C6D-B92A-73A4-8FA6-69D6338D6B58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150D4C1-437C-2327-20F4-05645FF5DE8D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9014CE-DE7A-D83D-47E4-D68F79036682}"/>
              </a:ext>
            </a:extLst>
          </p:cNvPr>
          <p:cNvSpPr txBox="1"/>
          <p:nvPr/>
        </p:nvSpPr>
        <p:spPr>
          <a:xfrm>
            <a:off x="2889740" y="2400511"/>
            <a:ext cx="186045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Improves traffic flow along Redondo Beach Blvd from Crenshaw to Vermont, including new medians</a:t>
            </a:r>
            <a:endParaRPr lang="en-US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E5620EC9-345F-0DF2-318F-EF6F4614A999}"/>
              </a:ext>
            </a:extLst>
          </p:cNvPr>
          <p:cNvSpPr/>
          <p:nvPr/>
        </p:nvSpPr>
        <p:spPr>
          <a:xfrm>
            <a:off x="11557174" y="7342834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49FE29-69A9-5094-E547-E376C24B35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54268" y="4463963"/>
            <a:ext cx="10122262" cy="759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6AFBFB-3C6C-A8B7-9D9A-CAC7E7F6C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502" y="4554223"/>
            <a:ext cx="10167611" cy="759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06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79D5F-D0F9-CF71-A637-970F88FE4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E26A1A9-FE3B-19B6-326B-8E5F7860ACBF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098713-72EA-EB7E-74F0-C5AEF0D05B1A}"/>
              </a:ext>
            </a:extLst>
          </p:cNvPr>
          <p:cNvSpPr txBox="1"/>
          <p:nvPr/>
        </p:nvSpPr>
        <p:spPr>
          <a:xfrm>
            <a:off x="1903956" y="1090657"/>
            <a:ext cx="221247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Project - Redondo Beach Blvd Street  Improvements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6F734829-0C1F-F82D-1801-E60AC0503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49879F-0B21-B85D-4EE7-582A755AE58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4FED3F-233F-4DE3-60E2-97855438FFE6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454955-D20D-FD7D-29F2-07FC2D92F2D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078B356-552C-F372-620E-FB23888AE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385EEF7-4C17-A292-3C1E-4D608E4E3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60A0158-F8AE-617F-CE76-FB7EF7AE06FF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BEDBD7-E9A6-80DA-5C4C-121104180FF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CF569D-25E8-B918-C403-4D3FCB056864}"/>
              </a:ext>
            </a:extLst>
          </p:cNvPr>
          <p:cNvSpPr txBox="1"/>
          <p:nvPr/>
        </p:nvSpPr>
        <p:spPr>
          <a:xfrm>
            <a:off x="2889740" y="2400511"/>
            <a:ext cx="18604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Improvements including new medians</a:t>
            </a:r>
            <a:endParaRPr lang="en-US" b="1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0E265BC-9AE3-4027-E327-B2CB01B47D2A}"/>
              </a:ext>
            </a:extLst>
          </p:cNvPr>
          <p:cNvSpPr/>
          <p:nvPr/>
        </p:nvSpPr>
        <p:spPr>
          <a:xfrm>
            <a:off x="11843709" y="7373395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8C6A8B1-1F4D-8169-8A46-FE0C77E6BF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3784956" y="4242207"/>
            <a:ext cx="9635616" cy="7915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1E6DB1-DF9D-F039-A526-3324FED3C4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451" y="4358585"/>
            <a:ext cx="10377608" cy="7799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936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88B01-526C-4DA7-DDF9-9FB76B510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06093B-1DFE-3942-4039-64805D229D4C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CFCBCB-597E-A9CF-8F4C-D4AD2DB1E1F4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Major Parks &amp; Facility Projects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73CAF032-2EC6-68B6-8305-7E6F4B11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40100B-189B-A263-6D27-9C4A4959D5A9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$27,115,146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1F3831F-81A6-E2BC-08AE-AA44DF537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775069"/>
              </p:ext>
            </p:extLst>
          </p:nvPr>
        </p:nvGraphicFramePr>
        <p:xfrm>
          <a:off x="2778536" y="4759393"/>
          <a:ext cx="18667764" cy="608245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60323">
                  <a:extLst>
                    <a:ext uri="{9D8B030D-6E8A-4147-A177-3AD203B41FA5}">
                      <a16:colId xmlns:a16="http://schemas.microsoft.com/office/drawing/2014/main" val="3290690399"/>
                    </a:ext>
                  </a:extLst>
                </a:gridCol>
                <a:gridCol w="10759093">
                  <a:extLst>
                    <a:ext uri="{9D8B030D-6E8A-4147-A177-3AD203B41FA5}">
                      <a16:colId xmlns:a16="http://schemas.microsoft.com/office/drawing/2014/main" val="1764973867"/>
                    </a:ext>
                  </a:extLst>
                </a:gridCol>
                <a:gridCol w="4148348">
                  <a:extLst>
                    <a:ext uri="{9D8B030D-6E8A-4147-A177-3AD203B41FA5}">
                      <a16:colId xmlns:a16="http://schemas.microsoft.com/office/drawing/2014/main" val="1345596279"/>
                    </a:ext>
                  </a:extLst>
                </a:gridCol>
              </a:tblGrid>
              <a:tr h="684972">
                <a:tc>
                  <a:txBody>
                    <a:bodyPr/>
                    <a:lstStyle/>
                    <a:p>
                      <a:r>
                        <a:rPr lang="en-US" dirty="0"/>
                        <a:t>Job Numbers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Proposed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301688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JN820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Mas Fukai Park Rehabilitation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$8,766,024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2959210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JN978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Gardena Community Aquatics and Senior Center</a:t>
                      </a:r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$7,962,334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282942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JN560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Fiber Infrastructure Upgrade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$3,542,990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391824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JN561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Rowley Park Gymnasium Renovation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$2,489,792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395764"/>
                  </a:ext>
                </a:extLst>
              </a:tr>
              <a:tr h="127209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JN528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Nakaoka Community Center Electrical System and Civic Center Outdoor Lighting Upgrades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$1,047,246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159220"/>
                  </a:ext>
                </a:extLst>
              </a:tr>
              <a:tr h="70053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Other various parks/facility improvement projects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$3,306,760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97382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Total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$27,115,146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4020362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FEB5830-0524-F15E-F965-521C19F54FD5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095B02-677E-FC09-A229-713F577CA521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66C523-EFB0-DDDA-6FC0-1AC58DE9DB3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8AF4435-DF49-DC0F-EA71-CDED8CAEF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633BC2-09A7-AD06-B773-C6D7A45F26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581BFA-DCF9-686C-0C19-7DD9D25CF8B1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BD9857-665E-59BA-BE7B-951F7E157CA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</p:spTree>
    <p:extLst>
      <p:ext uri="{BB962C8B-B14F-4D97-AF65-F5344CB8AC3E}">
        <p14:creationId xmlns:p14="http://schemas.microsoft.com/office/powerpoint/2010/main" val="216684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C7FB2-38AE-8038-4D74-0A3F46A55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uilding with cars parked in front of it&#10;&#10;Description automatically generated">
            <a:extLst>
              <a:ext uri="{FF2B5EF4-FFF2-40B4-BE49-F238E27FC236}">
                <a16:creationId xmlns:a16="http://schemas.microsoft.com/office/drawing/2014/main" id="{DCF447FE-EF3E-E0EC-E98A-31041E5C0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664" y="7163588"/>
            <a:ext cx="9906517" cy="5537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FE88AB-B533-F8D4-AEA0-DCC24BE44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0310" y="3065613"/>
            <a:ext cx="8976734" cy="5041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A high angle view of a construction site&#10;&#10;AI-generated content may be incorrect.">
            <a:extLst>
              <a:ext uri="{FF2B5EF4-FFF2-40B4-BE49-F238E27FC236}">
                <a16:creationId xmlns:a16="http://schemas.microsoft.com/office/drawing/2014/main" id="{3CD3DFF1-BE5E-6A5A-6E53-AA77B25B8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6" y="4778697"/>
            <a:ext cx="11788425" cy="6630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9EAD06D-6FD7-C93E-439F-ADF68E9C8A63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F92FA-D5F7-BE73-5F3A-1DA16635A585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Gardena Residents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FBAB9190-B19A-353A-0548-EC042B1ED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DFEFD5-6B2B-C448-663B-63B93966BE2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34C518-305F-D513-342F-D0769D9528E7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A66AF6-EB78-AF07-53D7-FAB21A5E38B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EA132D6-9972-1CA2-E2FD-9B7A423B4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D08E23D-EFEA-0DEE-CB16-004585CB08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005A14E-40B1-3CA7-5893-965829A5A877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4EA6B9-68BC-E6E2-D987-834942769C6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E1F80-4683-FBDA-B47C-BDD8F94E34A5}"/>
              </a:ext>
            </a:extLst>
          </p:cNvPr>
          <p:cNvSpPr txBox="1"/>
          <p:nvPr/>
        </p:nvSpPr>
        <p:spPr>
          <a:xfrm>
            <a:off x="2889738" y="2462954"/>
            <a:ext cx="186045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Community Aquatics &amp; Senior Center</a:t>
            </a:r>
          </a:p>
          <a:p>
            <a:pPr algn="ctr"/>
            <a:r>
              <a:rPr lang="en-US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of 8-lane pool &amp; 12,000 sf. Senior Center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D1A9651-F1FE-9EF9-82A6-2214E64D6F29}"/>
              </a:ext>
            </a:extLst>
          </p:cNvPr>
          <p:cNvSpPr/>
          <p:nvPr/>
        </p:nvSpPr>
        <p:spPr>
          <a:xfrm>
            <a:off x="11481308" y="4218746"/>
            <a:ext cx="2858619" cy="273490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 Narrow" panose="020B0606020202030204" pitchFamily="34" charset="0"/>
              </a:rPr>
              <a:t>Your Measure G Tax Dollars at Work!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81F33B99-9E80-C470-4033-31BF0DF260EA}"/>
              </a:ext>
            </a:extLst>
          </p:cNvPr>
          <p:cNvSpPr/>
          <p:nvPr/>
        </p:nvSpPr>
        <p:spPr>
          <a:xfrm>
            <a:off x="12249651" y="7643654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264F1-91D3-CD2A-6B96-B58EC50C7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ree, sky, outdoor, ground&#10;&#10;AI-generated content may be incorrect.">
            <a:extLst>
              <a:ext uri="{FF2B5EF4-FFF2-40B4-BE49-F238E27FC236}">
                <a16:creationId xmlns:a16="http://schemas.microsoft.com/office/drawing/2014/main" id="{40FBC74B-DA45-2655-F86E-EC1FBAC18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4001009"/>
            <a:ext cx="10750034" cy="8062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0C414E4-4F67-99B5-714F-FE986380401F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E963C8-F662-A379-5655-76B674881ED3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Gardena Residents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C75910C3-8958-5B92-09F4-15305A64F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174FCF-5684-4E2A-0730-0562FEB0C60E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B63A75-6990-BD8D-0BDB-D92897BAA101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D8BA40-6AC8-63D5-2B38-78F96C09DA9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34AD70E-0A58-D019-6210-2C73F7825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21974B2-30B2-F1B5-6A4C-21AD17BB3C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13F9FF0-C677-B1D7-AC36-9DEBFBFF8F05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FF9B594-C844-8CEA-436B-057B918F78E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79A349-A16C-8D84-656D-FC765442C9C7}"/>
              </a:ext>
            </a:extLst>
          </p:cNvPr>
          <p:cNvSpPr txBox="1"/>
          <p:nvPr/>
        </p:nvSpPr>
        <p:spPr>
          <a:xfrm>
            <a:off x="2889738" y="2462954"/>
            <a:ext cx="186045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 Fukai Park Community Building</a:t>
            </a:r>
          </a:p>
          <a:p>
            <a:pPr algn="ctr"/>
            <a:r>
              <a:rPr lang="en-US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of a 4,000 sf. multi-purpose community building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6CAA1E-0AD9-EE7F-5EFC-BD6080C4FCAE}"/>
              </a:ext>
            </a:extLst>
          </p:cNvPr>
          <p:cNvSpPr/>
          <p:nvPr/>
        </p:nvSpPr>
        <p:spPr>
          <a:xfrm>
            <a:off x="11342356" y="4236661"/>
            <a:ext cx="2858619" cy="273490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 Narrow" panose="020B0606020202030204" pitchFamily="34" charset="0"/>
              </a:rPr>
              <a:t>Your Measure G Tax Dollars at Work!</a:t>
            </a:r>
          </a:p>
        </p:txBody>
      </p:sp>
      <p:pic>
        <p:nvPicPr>
          <p:cNvPr id="23" name="Picture 22" descr="Two people in a wheelchair outside a building&#10;&#10;Description automatically generated">
            <a:extLst>
              <a:ext uri="{FF2B5EF4-FFF2-40B4-BE49-F238E27FC236}">
                <a16:creationId xmlns:a16="http://schemas.microsoft.com/office/drawing/2014/main" id="{586FC13A-394F-F397-B2F8-FE5D02E6DB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8112" y="3847949"/>
            <a:ext cx="8522643" cy="477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1" descr="A building with glass windows&#10;&#10;Description automatically generated">
            <a:extLst>
              <a:ext uri="{FF2B5EF4-FFF2-40B4-BE49-F238E27FC236}">
                <a16:creationId xmlns:a16="http://schemas.microsoft.com/office/drawing/2014/main" id="{F6418802-3F82-4052-1E28-63A3BE28F7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953" y="7376345"/>
            <a:ext cx="9644962" cy="5383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E0B8913C-6E11-F3D9-62CD-2311392D6E7C}"/>
              </a:ext>
            </a:extLst>
          </p:cNvPr>
          <p:cNvSpPr/>
          <p:nvPr/>
        </p:nvSpPr>
        <p:spPr>
          <a:xfrm>
            <a:off x="12249651" y="7643654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1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77F46-D83B-6314-7B5F-18561BBB4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4EA23DA-AC27-FBB7-C95F-5BDBCB3A5630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BudgetFY 2025-26 – All Funds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B88A63-C1C2-018A-0BDF-38CD8D87EDF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2B9AFA79-5326-7EB8-5FE5-3BA82568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C40664-F128-A719-C946-60965F3F9C24}"/>
              </a:ext>
            </a:extLst>
          </p:cNvPr>
          <p:cNvSpPr txBox="1"/>
          <p:nvPr/>
        </p:nvSpPr>
        <p:spPr>
          <a:xfrm>
            <a:off x="2784276" y="2628723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$280,645,239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8BD355-5B64-22F0-0D35-76617D9CB273}"/>
              </a:ext>
            </a:extLst>
          </p:cNvPr>
          <p:cNvSpPr txBox="1"/>
          <p:nvPr/>
        </p:nvSpPr>
        <p:spPr>
          <a:xfrm>
            <a:off x="15080734" y="262816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$320,392,957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5A5F683-1762-C2CB-71EC-A45A6F69A1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9409831"/>
              </p:ext>
            </p:extLst>
          </p:nvPr>
        </p:nvGraphicFramePr>
        <p:xfrm>
          <a:off x="753324" y="4445924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3A91854-5BDD-01F8-FD11-F99605D677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5437768"/>
              </p:ext>
            </p:extLst>
          </p:nvPr>
        </p:nvGraphicFramePr>
        <p:xfrm>
          <a:off x="13447466" y="4567161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62A6BD0-06F1-0344-5E06-F6E5031BF69A}"/>
              </a:ext>
            </a:extLst>
          </p:cNvPr>
          <p:cNvSpPr txBox="1"/>
          <p:nvPr/>
        </p:nvSpPr>
        <p:spPr>
          <a:xfrm>
            <a:off x="9585226" y="11974558"/>
            <a:ext cx="45664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solidFill>
                  <a:srgbClr val="000000"/>
                </a:solidFill>
              </a:rPr>
              <a:t>The difference of $39.7M represents timing of use for Special Revenue Funds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7104B4-8242-7644-038D-F1958037B560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9624E8-BBE7-BFEB-9862-7EA5B3364AC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AC57F3-01AB-2657-F2EB-23B8AC947EB7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DFE07B26-B3FF-2D7C-F1D3-05E8AB0B0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81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5-Year Fund Balance Overview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8864C75-8174-56ED-D6B6-0890C0463E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6514015"/>
              </p:ext>
            </p:extLst>
          </p:nvPr>
        </p:nvGraphicFramePr>
        <p:xfrm>
          <a:off x="1330297" y="2239133"/>
          <a:ext cx="21723406" cy="9640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93C8187-CCAA-7C31-D478-DD3605F7C589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C8AFBB-0875-AA30-5A02-0F5BC880FE82}"/>
              </a:ext>
            </a:extLst>
          </p:cNvPr>
          <p:cNvSpPr txBox="1"/>
          <p:nvPr/>
        </p:nvSpPr>
        <p:spPr>
          <a:xfrm>
            <a:off x="1341110" y="11730680"/>
            <a:ext cx="18872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00"/>
                </a:solidFill>
              </a:rPr>
              <a:t>Fire protection services 33% cost share staring FY2025-26 </a:t>
            </a:r>
          </a:p>
          <a:p>
            <a:r>
              <a:rPr lang="en-US" sz="2400" i="1" dirty="0">
                <a:solidFill>
                  <a:srgbClr val="000000"/>
                </a:solidFill>
              </a:rPr>
              <a:t>Assumes that CalPERS will achieve an investment return of 6.8% per fiscal year</a:t>
            </a:r>
          </a:p>
          <a:p>
            <a:r>
              <a:rPr lang="en-US" sz="2400" i="1" dirty="0"/>
              <a:t>*General Fund (Fund 010 only) – Projected as of April 30, 2025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0A316B-8864-4CA1-D93E-BB32F1FAFE0D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F306ED-3456-3303-11CC-34B4571CF1F6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AD1124-DD70-EF2E-4F28-77EA91FA317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474B0217-A969-5471-9A7F-CFB2A1639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34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3F583-43CF-A40B-D783-AFB803870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795A45DB-F35E-4E63-6EE6-FCBF9A2FE5D5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B314DA-76E4-C93B-D77D-5E6B1131E666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Community Budget Meeting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9FE46D2C-0551-0695-81DE-10EED9A00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590E60-F56D-B86E-66F6-1DD046EAA05A}"/>
              </a:ext>
            </a:extLst>
          </p:cNvPr>
          <p:cNvSpPr txBox="1"/>
          <p:nvPr/>
        </p:nvSpPr>
        <p:spPr>
          <a:xfrm>
            <a:off x="1725727" y="7937188"/>
            <a:ext cx="90965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WEDNESDAY, JUNE 18, 2025</a:t>
            </a:r>
          </a:p>
          <a:p>
            <a:pPr algn="ctr"/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@ 6:00 PM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  <a:p>
            <a:pPr algn="ctr"/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NAKAOKA COMMUNITY CENTER</a:t>
            </a:r>
          </a:p>
          <a:p>
            <a:pPr algn="ctr"/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1670 W 162</a:t>
            </a:r>
            <a:r>
              <a:rPr lang="en-US" sz="32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ND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 ST, GARDENA, CA 90247</a:t>
            </a:r>
          </a:p>
        </p:txBody>
      </p:sp>
      <p:pic>
        <p:nvPicPr>
          <p:cNvPr id="6" name="Picture 5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CFBA506F-5C50-C74E-7852-3139381226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0967" y="3900800"/>
            <a:ext cx="2708031" cy="3445519"/>
          </a:xfrm>
          <a:prstGeom prst="rect">
            <a:avLst/>
          </a:prstGeom>
        </p:spPr>
      </p:pic>
      <p:pic>
        <p:nvPicPr>
          <p:cNvPr id="7" name="Picture 6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DA2293B4-B7EA-ADD7-558F-E50EA27893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0966" y="8193859"/>
            <a:ext cx="2708031" cy="34455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0882E2-61EE-F0A4-F012-8B37BACC9D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1243" y="2982437"/>
            <a:ext cx="3600725" cy="467121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CA9852F-0A76-0641-580D-EDF121516C76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DB3B89-9B32-73C5-7156-925CDE788FF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5A2E4D-9E4A-33F4-13A3-0F491943B95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30937664-0CD9-1310-1E4D-70F125031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9895789-E8B6-F3E7-2DDF-BAE77EC135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5BDD646-9307-2ADB-0F55-FC308E6DC56A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C63A9E6-9A7B-461C-7E45-3EC320955A96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91115C-4A62-5E50-A51B-ECEEFA0FFFB0}"/>
              </a:ext>
            </a:extLst>
          </p:cNvPr>
          <p:cNvSpPr txBox="1"/>
          <p:nvPr/>
        </p:nvSpPr>
        <p:spPr>
          <a:xfrm>
            <a:off x="1216042" y="4802222"/>
            <a:ext cx="56294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Please join us!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67DD6B-C6C7-1C32-1C20-156E7AE7EC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42731" y="3511257"/>
            <a:ext cx="6454218" cy="36135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D69D707-02E9-B1FE-583B-B82786BC51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42731" y="7603291"/>
            <a:ext cx="5114987" cy="39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9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F80027-03FA-C81E-83C3-D89E5B393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7640DBC-F5DE-0F57-3335-7AB723FD0BCF}"/>
              </a:ext>
            </a:extLst>
          </p:cNvPr>
          <p:cNvSpPr/>
          <p:nvPr/>
        </p:nvSpPr>
        <p:spPr>
          <a:xfrm>
            <a:off x="0" y="3695178"/>
            <a:ext cx="24384000" cy="6789108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2EAA1A-C7E3-9B38-9D16-485C8B047495}"/>
              </a:ext>
            </a:extLst>
          </p:cNvPr>
          <p:cNvSpPr txBox="1"/>
          <p:nvPr/>
        </p:nvSpPr>
        <p:spPr>
          <a:xfrm>
            <a:off x="9518317" y="4983230"/>
            <a:ext cx="14388125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</a:t>
            </a:r>
          </a:p>
          <a:p>
            <a:pPr algn="ctr"/>
            <a:r>
              <a:rPr lang="en-US" sz="115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2025-2026</a:t>
            </a:r>
          </a:p>
          <a:p>
            <a:pPr algn="ctr"/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May 27, 2025 City Council Meeting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5ED35CA-C21A-ABAF-3EC6-5704CB44A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21539" y="2703962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274FE6-9C24-FC19-33E6-DE0A6267CE03}"/>
              </a:ext>
            </a:extLst>
          </p:cNvPr>
          <p:cNvSpPr txBox="1"/>
          <p:nvPr/>
        </p:nvSpPr>
        <p:spPr>
          <a:xfrm>
            <a:off x="443826" y="4674927"/>
            <a:ext cx="76333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8C1EEE1-3E55-D4DC-6972-C35A776C4766}"/>
              </a:ext>
            </a:extLst>
          </p:cNvPr>
          <p:cNvCxnSpPr>
            <a:cxnSpLocks/>
          </p:cNvCxnSpPr>
          <p:nvPr/>
        </p:nvCxnSpPr>
        <p:spPr>
          <a:xfrm>
            <a:off x="8851369" y="3883068"/>
            <a:ext cx="0" cy="641332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E5C2578-807F-3B96-C498-FD8762A7780C}"/>
              </a:ext>
            </a:extLst>
          </p:cNvPr>
          <p:cNvSpPr txBox="1"/>
          <p:nvPr/>
        </p:nvSpPr>
        <p:spPr>
          <a:xfrm>
            <a:off x="889777" y="8775313"/>
            <a:ext cx="666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CC9CB6-F73C-CC25-C4B1-88543CCAA0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489" y="7328184"/>
            <a:ext cx="1249788" cy="159119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2FC2616-E1EC-A1BA-DA88-6CC6174093B1}"/>
              </a:ext>
            </a:extLst>
          </p:cNvPr>
          <p:cNvCxnSpPr>
            <a:cxnSpLocks/>
          </p:cNvCxnSpPr>
          <p:nvPr/>
        </p:nvCxnSpPr>
        <p:spPr>
          <a:xfrm>
            <a:off x="782286" y="5898760"/>
            <a:ext cx="6956477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6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46625-2FE7-1525-DD30-7DFC36D32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DB83C8F-DF26-CBA7-611A-2510A3F055A7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244995-ABCB-8235-79D0-0380DD1C4105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A2D2F0-3E7A-7CFC-000C-8E822C23313E}"/>
              </a:ext>
            </a:extLst>
          </p:cNvPr>
          <p:cNvSpPr txBox="1"/>
          <p:nvPr/>
        </p:nvSpPr>
        <p:spPr>
          <a:xfrm>
            <a:off x="3169057" y="1073404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Mission &amp; Vision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8FED9BC5-4EF5-A660-0425-11E375B65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73D0EB-D482-8F3A-B517-8AC5BC4AE8ED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B871A0-7F39-ADA2-38D3-91DB4FF2C1A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7B2659-F27F-E6C6-4AA8-674479B2945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42B94778-177B-8D40-E0F5-6F7056B3C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515F450-D98F-8762-3EDB-FB66702317CF}"/>
              </a:ext>
            </a:extLst>
          </p:cNvPr>
          <p:cNvSpPr txBox="1">
            <a:spLocks/>
          </p:cNvSpPr>
          <p:nvPr/>
        </p:nvSpPr>
        <p:spPr>
          <a:xfrm>
            <a:off x="2031749" y="2628669"/>
            <a:ext cx="11285666" cy="1414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HIGHER QUALITY OF LIFE</a:t>
            </a:r>
            <a:br>
              <a:rPr lang="en-US" sz="6600" b="1" dirty="0">
                <a:solidFill>
                  <a:prstClr val="black"/>
                </a:solidFill>
                <a:latin typeface="Corbel" panose="020B0503020204020204"/>
              </a:rPr>
            </a:br>
            <a:r>
              <a:rPr lang="en-US" sz="3200" b="1" i="1" dirty="0">
                <a:solidFill>
                  <a:prstClr val="black"/>
                </a:solidFill>
                <a:latin typeface="Corbel" panose="020B0503020204020204"/>
              </a:rPr>
              <a:t>…ACHIEVED BY CONSISTENT &amp; CONTINUOUS IMPROVEMENT</a:t>
            </a:r>
            <a:endParaRPr lang="en-US" sz="6600" b="1" i="1" dirty="0">
              <a:solidFill>
                <a:prstClr val="black"/>
              </a:solidFill>
              <a:latin typeface="Corbel" panose="020B0503020204020204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FB67A66-DEED-99E9-9C17-A9330C31FD98}"/>
              </a:ext>
            </a:extLst>
          </p:cNvPr>
          <p:cNvSpPr txBox="1">
            <a:spLocks/>
          </p:cNvSpPr>
          <p:nvPr/>
        </p:nvSpPr>
        <p:spPr>
          <a:xfrm>
            <a:off x="2031749" y="4334272"/>
            <a:ext cx="12751051" cy="8599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MISSION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elected leadership and employees of the City of Gardena individually and collectively are committed to maintaining an efficient and effective government that ensures the highest quality of life, a safe and attractive environment, and a sound economic future for the community.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VISION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 envision Gardena as one of the most desired communities in which to live, do business, work, and play in the South Bay.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DUTY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 public servants it is our duty and our desire to provide reliable service guided by our commitment to these Core Values.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4B620D-B74A-F98F-9392-58440EAF487C}"/>
              </a:ext>
            </a:extLst>
          </p:cNvPr>
          <p:cNvSpPr/>
          <p:nvPr/>
        </p:nvSpPr>
        <p:spPr>
          <a:xfrm>
            <a:off x="15974988" y="4421393"/>
            <a:ext cx="769914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ORGANIZATIONAL VALUES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 Accountability &amp; Sustainability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Workforce Excellence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Involvement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5BDA97-211F-B810-4F3D-F02F9212BCE3}"/>
              </a:ext>
            </a:extLst>
          </p:cNvPr>
          <p:cNvSpPr/>
          <p:nvPr/>
        </p:nvSpPr>
        <p:spPr>
          <a:xfrm>
            <a:off x="15974988" y="8071111"/>
            <a:ext cx="742369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VALUES 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 Community Environment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Economic Development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Attractive &amp; Livable Neighborhoods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F5C4AA2-52E4-F5D0-7C85-42ABAF560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B7DD9C-B2F2-6D42-1FBD-ADD858EA3488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</p:spTree>
    <p:extLst>
      <p:ext uri="{BB962C8B-B14F-4D97-AF65-F5344CB8AC3E}">
        <p14:creationId xmlns:p14="http://schemas.microsoft.com/office/powerpoint/2010/main" val="383250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8A846-04DC-B49F-F942-3DAA3989F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E59812C-DBC2-390C-05A2-2ED2AF3AF4D9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C66A7A-4A6A-9CDF-A7B4-9ECD997BF369}"/>
              </a:ext>
            </a:extLst>
          </p:cNvPr>
          <p:cNvSpPr txBox="1"/>
          <p:nvPr/>
        </p:nvSpPr>
        <p:spPr>
          <a:xfrm>
            <a:off x="3118953" y="1202346"/>
            <a:ext cx="17937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2025-2026 Proposed Amended Budget Timeline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A498CAE5-4801-FBEA-71C7-F705AE45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BB2459-E995-A29C-C467-7765607231F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 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5C4D35A-34E4-91B9-10F4-DFF1AEE708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1999182"/>
              </p:ext>
            </p:extLst>
          </p:nvPr>
        </p:nvGraphicFramePr>
        <p:xfrm>
          <a:off x="425885" y="391432"/>
          <a:ext cx="23692838" cy="127837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27A24AD0-9F2E-A921-EEA6-586A93928D9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83C12F-014D-C80C-7DCD-FB817BD8483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56977A-FB46-0765-CAA9-9F4F379FE44A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E058D28-A538-93FB-8D3A-D8DE9A19C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BAD00AB-CB0B-AF08-760C-FF7983C00FE3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8BD4407-886D-8565-A024-B7518B193B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3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AFDBD-479F-339F-032F-562DF2616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B6A887A-695F-B3A2-DAC9-8F21DB4503C5}"/>
              </a:ext>
            </a:extLst>
          </p:cNvPr>
          <p:cNvSpPr txBox="1"/>
          <p:nvPr/>
        </p:nvSpPr>
        <p:spPr>
          <a:xfrm>
            <a:off x="3131479" y="951561"/>
            <a:ext cx="199986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Amended Budget FY 2025-26 Revenues</a:t>
            </a:r>
          </a:p>
        </p:txBody>
      </p:sp>
      <p:sp>
        <p:nvSpPr>
          <p:cNvPr id="14" name="Slide Number Placeholder 9">
            <a:extLst>
              <a:ext uri="{FF2B5EF4-FFF2-40B4-BE49-F238E27FC236}">
                <a16:creationId xmlns:a16="http://schemas.microsoft.com/office/drawing/2014/main" id="{D5113444-4BB4-4610-E2A4-F4DF21ED0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ACCACC-7762-ADCD-8DCB-8E8B00FE597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649E5D-9EB5-4431-5B64-19D960EC5455}"/>
              </a:ext>
            </a:extLst>
          </p:cNvPr>
          <p:cNvSpPr txBox="1"/>
          <p:nvPr/>
        </p:nvSpPr>
        <p:spPr>
          <a:xfrm>
            <a:off x="1846914" y="12941950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A066F7-82C7-0899-3EF0-0404AFA93B0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9B0485-A76F-6AA4-CD16-71B36B1D42B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A8E62E-3910-F3FD-CC1C-1CD91CB50D0C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2DBC187-24CD-5B01-B0DD-8CBBB7A9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540FB30-4645-5CB6-F7AE-ACB0E4D69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836937"/>
              </p:ext>
            </p:extLst>
          </p:nvPr>
        </p:nvGraphicFramePr>
        <p:xfrm>
          <a:off x="1831996" y="2162807"/>
          <a:ext cx="20720009" cy="10619359"/>
        </p:xfrm>
        <a:graphic>
          <a:graphicData uri="http://schemas.openxmlformats.org/drawingml/2006/table">
            <a:tbl>
              <a:tblPr firstRow="1" lastRow="1" bandRow="1">
                <a:tableStyleId>{6E25E649-3F16-4E02-A733-19D2CDBF48F0}</a:tableStyleId>
              </a:tblPr>
              <a:tblGrid>
                <a:gridCol w="795981">
                  <a:extLst>
                    <a:ext uri="{9D8B030D-6E8A-4147-A177-3AD203B41FA5}">
                      <a16:colId xmlns:a16="http://schemas.microsoft.com/office/drawing/2014/main" val="1405684027"/>
                    </a:ext>
                  </a:extLst>
                </a:gridCol>
                <a:gridCol w="6265502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231716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344449">
                  <a:extLst>
                    <a:ext uri="{9D8B030D-6E8A-4147-A177-3AD203B41FA5}">
                      <a16:colId xmlns:a16="http://schemas.microsoft.com/office/drawing/2014/main" val="3941396386"/>
                    </a:ext>
                  </a:extLst>
                </a:gridCol>
                <a:gridCol w="2818356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242159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  <a:gridCol w="2021846">
                  <a:extLst>
                    <a:ext uri="{9D8B030D-6E8A-4147-A177-3AD203B41FA5}">
                      <a16:colId xmlns:a16="http://schemas.microsoft.com/office/drawing/2014/main" val="3749785876"/>
                    </a:ext>
                  </a:extLst>
                </a:gridCol>
              </a:tblGrid>
              <a:tr h="327812">
                <a:tc>
                  <a:txBody>
                    <a:bodyPr/>
                    <a:lstStyle/>
                    <a:p>
                      <a:endParaRPr lang="en-US" sz="3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+mj-lt"/>
                        </a:rPr>
                        <a:t>Revenue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2026 </a:t>
                      </a:r>
                    </a:p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Originally 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2026              Proposed Amended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Difference        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Difference      in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% of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355212">
                <a:tc>
                  <a:txBody>
                    <a:bodyPr/>
                    <a:lstStyle/>
                    <a:p>
                      <a:r>
                        <a:rPr lang="en-US" sz="3600" dirty="0"/>
                        <a:t>1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Sales Tax – Bradley-Burns 1%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     </a:t>
                      </a:r>
                      <a:r>
                        <a:rPr lang="en-US" sz="3600" b="0" kern="1200" dirty="0">
                          <a:solidFill>
                            <a:srgbClr val="6F6F6F"/>
                          </a:solidFill>
                        </a:rPr>
                        <a:t>16,498,496</a:t>
                      </a: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15,658,436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(840,060)</a:t>
                      </a: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-5.1%</a:t>
                      </a:r>
                      <a:endParaRPr lang="en-US" sz="3600" b="1" i="0" u="none" strike="noStrike" kern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2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Sales Tax – Measure G 0.75%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12,731,000       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12,315,101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(415,899)</a:t>
                      </a:r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-3.3%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3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Card Club Revenue Fees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9,166,202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9,166,202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4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Property Tax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11,026,232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11,176,231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149,999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+1.4%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8257721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5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Utility User Tax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6,897,442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7,167,002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269,560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+3.9%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1997622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6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Vehicle License Fees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9,352,922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9,352,922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10.7%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732865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7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Business License Tax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3,213,000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3,013,000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(200,000)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-6.2%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08497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8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Franchise, TOT &amp; Other Taxes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5,386,539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5,637,716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251,177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+4.7%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4858072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9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License &amp; Permits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2,127,013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2,127,013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3246652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10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Fines &amp; Forfeitures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901,250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861,128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(40,122)              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-4.4%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34277638"/>
                  </a:ext>
                </a:extLst>
              </a:tr>
              <a:tr h="525185">
                <a:tc>
                  <a:txBody>
                    <a:bodyPr/>
                    <a:lstStyle/>
                    <a:p>
                      <a:r>
                        <a:rPr lang="en-US" sz="3600" dirty="0"/>
                        <a:t>11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Use of Money &amp; Property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730,000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880,000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150,000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B050"/>
                          </a:solidFill>
                          <a:effectLst/>
                        </a:rPr>
                        <a:t>+20.5%</a:t>
                      </a:r>
                      <a:endParaRPr lang="en-US" sz="3600" b="1" i="0" u="none" strike="noStrike" kern="1200" dirty="0">
                        <a:solidFill>
                          <a:srgbClr val="00B05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622273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12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Intergovernmental &amp; Other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1,070,811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1,070,811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283687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13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kern="1200" dirty="0">
                          <a:solidFill>
                            <a:srgbClr val="000000"/>
                          </a:solidFill>
                        </a:rPr>
                        <a:t>Service Charges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6,019,242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6,025,963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6,721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9223263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/>
                        <a:t>14</a:t>
                      </a:r>
                      <a:endParaRPr lang="en-US" sz="3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kern="1200" dirty="0">
                          <a:solidFill>
                            <a:srgbClr val="000000"/>
                          </a:solidFill>
                        </a:rPr>
                        <a:t>Transfers In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3,889,000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2,953,259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(935,741)              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-24%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General Fund Revenues Total*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89,009,149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87,404,784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(1,604,365)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-1.8%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70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1FA99-2C47-1FA7-D5F1-81B43C23C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2D60B2E-E14C-1689-A19D-0C3AEE6AF93B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B8B40E-4DB2-8948-7C17-B8FB718DB2C6}"/>
              </a:ext>
            </a:extLst>
          </p:cNvPr>
          <p:cNvSpPr txBox="1"/>
          <p:nvPr/>
        </p:nvSpPr>
        <p:spPr>
          <a:xfrm>
            <a:off x="3169056" y="1073404"/>
            <a:ext cx="200918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Amended Budget FY 2025-26 Expenditures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20C01EB-5845-9CC1-A91C-6A0DFEE98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254030"/>
              </p:ext>
            </p:extLst>
          </p:nvPr>
        </p:nvGraphicFramePr>
        <p:xfrm>
          <a:off x="1314295" y="2798339"/>
          <a:ext cx="22034779" cy="8245233"/>
        </p:xfrm>
        <a:graphic>
          <a:graphicData uri="http://schemas.openxmlformats.org/drawingml/2006/table">
            <a:tbl>
              <a:tblPr firstRow="1" lastRow="1" bandRow="1">
                <a:tableStyleId>{EB344D84-9AFB-497E-A393-DC336BA19D2E}</a:tableStyleId>
              </a:tblPr>
              <a:tblGrid>
                <a:gridCol w="7689963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392266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665234">
                  <a:extLst>
                    <a:ext uri="{9D8B030D-6E8A-4147-A177-3AD203B41FA5}">
                      <a16:colId xmlns:a16="http://schemas.microsoft.com/office/drawing/2014/main" val="3205657904"/>
                    </a:ext>
                  </a:extLst>
                </a:gridCol>
                <a:gridCol w="2906910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211780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  <a:gridCol w="2168626">
                  <a:extLst>
                    <a:ext uri="{9D8B030D-6E8A-4147-A177-3AD203B41FA5}">
                      <a16:colId xmlns:a16="http://schemas.microsoft.com/office/drawing/2014/main" val="3010881643"/>
                    </a:ext>
                  </a:extLst>
                </a:gridCol>
              </a:tblGrid>
              <a:tr h="1128754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Department</a:t>
                      </a:r>
                      <a:r>
                        <a:rPr lang="en-US" sz="4000" dirty="0">
                          <a:latin typeface="+mj-lt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2026 </a:t>
                      </a:r>
                    </a:p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Originally 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2026</a:t>
                      </a:r>
                    </a:p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Proposed Amended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j-lt"/>
                        </a:rPr>
                        <a:t>Difference</a:t>
                      </a:r>
                    </a:p>
                    <a:p>
                      <a:pPr algn="ctr"/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j-lt"/>
                        </a:rPr>
                        <a:t>in $</a:t>
                      </a:r>
                      <a:endParaRPr lang="en-US" sz="3200" b="1" kern="1200" dirty="0">
                        <a:solidFill>
                          <a:schemeClr val="l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+mj-lt"/>
                        </a:rPr>
                        <a:t>Difference</a:t>
                      </a:r>
                    </a:p>
                    <a:p>
                      <a:pPr algn="ctr"/>
                      <a:r>
                        <a:rPr lang="en-US" sz="3200" b="1" dirty="0">
                          <a:latin typeface="+mj-lt"/>
                        </a:rPr>
                        <a:t>in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+mj-lt"/>
                        </a:rPr>
                        <a:t>% of Budget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Administrative Services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3,485,722      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3,445,815</a:t>
                      </a:r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(39,907) 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-1.1%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Community Development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3,564,934       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3,615,115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+50,181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Elected &amp; City Manager’s Offices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2,895,320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2,895,660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Police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38,323,176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38,433,565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+110,389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+0.3%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705137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Public Works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7,692,514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7,557,665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(134,849)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-1.7%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58994825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Recreation &amp; Human Services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6,985,433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6,740,163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(245,270)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-3.5%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21129534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Non-Departmental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</a:rPr>
                        <a:t>(Including Fire &amp; RCC)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16,465,547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16,536,348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+70,801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+0.4%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46510834"/>
                  </a:ext>
                </a:extLst>
              </a:tr>
              <a:tr h="125343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Debt Service, Deferred </a:t>
                      </a:r>
                      <a:r>
                        <a:rPr lang="en-US" sz="3600" b="1" dirty="0" err="1">
                          <a:solidFill>
                            <a:srgbClr val="000000"/>
                          </a:solidFill>
                        </a:rPr>
                        <a:t>Maint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, Internal Service Fund Charges, &amp; Transfers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9,476,933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8,107,407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(1,369,526)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-14.4%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+mj-lt"/>
                        </a:rPr>
                        <a:t>   General Fund Expenditures 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88,889,579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87,331,738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(1,557,841)</a:t>
                      </a:r>
                      <a:endParaRPr lang="en-US" sz="40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-1.8%</a:t>
                      </a:r>
                      <a:endParaRPr lang="en-US" sz="40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05264B2E-FEEF-DEC2-5EB4-094427693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C5BB9C-D3BB-3D04-F91D-D9DA330B3051}"/>
              </a:ext>
            </a:extLst>
          </p:cNvPr>
          <p:cNvSpPr txBox="1"/>
          <p:nvPr/>
        </p:nvSpPr>
        <p:spPr>
          <a:xfrm>
            <a:off x="1725727" y="11877292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902DE5-959A-F597-AC10-B534CE84E73C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29A6E3-A10C-1507-5E0F-BEA973A5D77F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F6DFE5-22F8-4CB5-257A-2375898BAF0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DAF2D18-D7FD-A00C-51C3-3BA6DCF1E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CCFBB54-15D0-C895-9171-AC783C0F9A48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D4EF427-0B75-F5E8-42FA-87432D593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5FE5BE9-A120-C08C-9875-588346C7FF0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</p:spTree>
    <p:extLst>
      <p:ext uri="{BB962C8B-B14F-4D97-AF65-F5344CB8AC3E}">
        <p14:creationId xmlns:p14="http://schemas.microsoft.com/office/powerpoint/2010/main" val="175348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C700A-96B1-0D9B-3D96-62E03CC52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9D40F88-72CF-7C9F-70E8-4BF02DE30454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7BEFF8-9E82-C129-9018-6C4929CEDF3C}"/>
              </a:ext>
            </a:extLst>
          </p:cNvPr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Amended Budget FY 2025-26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9E7351-916D-F71F-B21A-8C37F666C9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25416"/>
              </p:ext>
            </p:extLst>
          </p:nvPr>
        </p:nvGraphicFramePr>
        <p:xfrm>
          <a:off x="1478072" y="3639296"/>
          <a:ext cx="21557293" cy="58451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14991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958225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246323">
                  <a:extLst>
                    <a:ext uri="{9D8B030D-6E8A-4147-A177-3AD203B41FA5}">
                      <a16:colId xmlns:a16="http://schemas.microsoft.com/office/drawing/2014/main" val="696890124"/>
                    </a:ext>
                  </a:extLst>
                </a:gridCol>
                <a:gridCol w="3306871">
                  <a:extLst>
                    <a:ext uri="{9D8B030D-6E8A-4147-A177-3AD203B41FA5}">
                      <a16:colId xmlns:a16="http://schemas.microsoft.com/office/drawing/2014/main" val="2629725198"/>
                    </a:ext>
                  </a:extLst>
                </a:gridCol>
                <a:gridCol w="2830883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3600" dirty="0">
                          <a:latin typeface="+mj-lt"/>
                        </a:rPr>
                        <a:t>General Fund*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2026 </a:t>
                      </a:r>
                    </a:p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Originally Adopted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2026  </a:t>
                      </a:r>
                    </a:p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Proposed Amended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Difference       in $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Difference      in %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Revenue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   </a:t>
                      </a:r>
                      <a:r>
                        <a:rPr lang="en-US" sz="4400" b="0" kern="1200" dirty="0">
                          <a:solidFill>
                            <a:srgbClr val="6F6F6F"/>
                          </a:solidFill>
                          <a:latin typeface="+mj-lt"/>
                        </a:rPr>
                        <a:t>89,009,149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</a:t>
                      </a:r>
                      <a:r>
                        <a:rPr lang="en-US" sz="44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87,404,784</a:t>
                      </a:r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(1,604,365)</a:t>
                      </a: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-1.8%</a:t>
                      </a:r>
                      <a:endParaRPr lang="en-US" sz="4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28024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   </a:t>
                      </a:r>
                      <a:r>
                        <a:rPr lang="en-US" sz="4400" b="0" u="none" strike="noStrike" kern="1200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88,889,579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87,331,738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(1,557,841)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-1.8%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119,570</a:t>
                      </a:r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73,046</a:t>
                      </a:r>
                      <a:endParaRPr lang="en-US" sz="44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(46,524)</a:t>
                      </a: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+mj-lt"/>
                        </a:rPr>
                        <a:t>Projected Beginning Balance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33,960,933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35227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Projected Ending Balance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34,033,979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39%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544BBD9-4E49-E0E6-E64D-904AB5862AC5}"/>
              </a:ext>
            </a:extLst>
          </p:cNvPr>
          <p:cNvSpPr txBox="1"/>
          <p:nvPr/>
        </p:nvSpPr>
        <p:spPr>
          <a:xfrm>
            <a:off x="2649012" y="11240482"/>
            <a:ext cx="17628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*General Fund (Fund 010 only)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3F5BB457-81EF-0000-94EA-286A3A526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E2936F-12D9-8AE7-653A-192956088DFA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E23CB5-4065-A062-478F-4C6FE611F2E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9D1118-5D47-0A4D-4853-3260A3E26901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3F23C5-0EEA-D067-FA61-FC29F972B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7E6478-BB80-4589-D89B-21AAE184D1A9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4147682-3D8F-AA17-FA45-0C1CB9C1D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7705C26-6BA5-1CE5-6901-15D5A792021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</p:spTree>
    <p:extLst>
      <p:ext uri="{BB962C8B-B14F-4D97-AF65-F5344CB8AC3E}">
        <p14:creationId xmlns:p14="http://schemas.microsoft.com/office/powerpoint/2010/main" val="6467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A743F-C4B8-8AF5-A0F0-156ED84A7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02588FA-CFFB-BE70-A933-96E68EA0FEA3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D6788C-F56A-44D7-36F4-F1CF52710494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 FY 2025-26 – </a:t>
            </a:r>
            <a:r>
              <a:rPr lang="en-US" sz="6600" spc="100" dirty="0" err="1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6600" spc="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7795AB40-ED18-4990-6DE6-B8973DA62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067285-0B83-1509-0C4D-BF835088C654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C439EE-5D6E-BB5E-3F4E-07D235FDCFA8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0BFDCE-45AB-870B-33B3-9FD699976B93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9419C43-DC72-71C9-D6A4-1ED070D45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4062E6-23F1-3D7B-745B-10681387D317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BFFA232-4848-C9CB-D0FB-51DF844B0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27F5B0C-A763-989D-0680-D6CD82B03C5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0D9359-2E2B-586A-BA83-C2CF463CE7A0}"/>
              </a:ext>
            </a:extLst>
          </p:cNvPr>
          <p:cNvSpPr txBox="1"/>
          <p:nvPr/>
        </p:nvSpPr>
        <p:spPr>
          <a:xfrm>
            <a:off x="15080734" y="262816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$45,218,369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9808DA-9831-D6FA-F78D-6C2BB5067A02}"/>
              </a:ext>
            </a:extLst>
          </p:cNvPr>
          <p:cNvSpPr txBox="1"/>
          <p:nvPr/>
        </p:nvSpPr>
        <p:spPr>
          <a:xfrm>
            <a:off x="2784276" y="2628723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$45,218,369</a:t>
            </a:r>
          </a:p>
        </p:txBody>
      </p:sp>
      <p:graphicFrame>
        <p:nvGraphicFramePr>
          <p:cNvPr id="11" name="Content Placeholder 14">
            <a:extLst>
              <a:ext uri="{FF2B5EF4-FFF2-40B4-BE49-F238E27FC236}">
                <a16:creationId xmlns:a16="http://schemas.microsoft.com/office/drawing/2014/main" id="{051C8EA9-D2AF-0D28-F868-E72EAE4C27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0400093"/>
              </p:ext>
            </p:extLst>
          </p:nvPr>
        </p:nvGraphicFramePr>
        <p:xfrm>
          <a:off x="872919" y="5083307"/>
          <a:ext cx="10577672" cy="617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Content Placeholder 14">
            <a:extLst>
              <a:ext uri="{FF2B5EF4-FFF2-40B4-BE49-F238E27FC236}">
                <a16:creationId xmlns:a16="http://schemas.microsoft.com/office/drawing/2014/main" id="{D8579A31-3F4E-3466-87E0-6FFF08A681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8252914"/>
              </p:ext>
            </p:extLst>
          </p:nvPr>
        </p:nvGraphicFramePr>
        <p:xfrm>
          <a:off x="12933411" y="4987690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45572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CEDCC-748C-A171-9F8B-3ECFF91EB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77A8E9-ADBA-77FA-147D-CA72B7F52107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C94954F3-E1DE-071B-D53E-3862CF317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5848418-BA4F-6DCB-E397-2C8ECDB90D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9678468"/>
              </p:ext>
            </p:extLst>
          </p:nvPr>
        </p:nvGraphicFramePr>
        <p:xfrm>
          <a:off x="4795914" y="3801949"/>
          <a:ext cx="14529572" cy="8671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FCC3C25-CBF3-AB08-EFBB-686CB2360EAD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$68,055,288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75DFBA-46B4-0EDF-0534-8C3C33BD2034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0EF6CB-A81D-2B65-B1D7-D602821AFF77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1DE047-28D0-3F14-AF2F-B7AEAFEA877D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DE9321-5349-EC36-C7DC-70E543220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245DA64-871C-5F7E-66B1-D00C6651CFA6}"/>
              </a:ext>
            </a:extLst>
          </p:cNvPr>
          <p:cNvSpPr txBox="1"/>
          <p:nvPr/>
        </p:nvSpPr>
        <p:spPr>
          <a:xfrm>
            <a:off x="2276028" y="189672"/>
            <a:ext cx="165505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 FY 2025-26   Capital Improvement Program (CIP)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2A2A99-F04E-4C3A-FEE4-301CAF22CC26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6802F65-E28F-171E-6E4A-3A8805E4E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0F7E15C-9FC2-59CF-B2C5-E23EA09E0422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</p:spTree>
    <p:extLst>
      <p:ext uri="{BB962C8B-B14F-4D97-AF65-F5344CB8AC3E}">
        <p14:creationId xmlns:p14="http://schemas.microsoft.com/office/powerpoint/2010/main" val="169406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4B8CC-E238-CA29-028E-1285B45D3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6B7C1BF-10A8-742E-7CD1-586D5BB13DB8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4F6A71-6285-E493-389B-97735F544168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Major Streets, Sewer &amp; Stormwater Projects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74156095-1281-1D2B-5F63-2FC86B98B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C6B20D-16BC-EA8B-5BEE-7321882B683E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$40,940,142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C565A3-F509-E024-8DF1-575D099ED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651581"/>
              </p:ext>
            </p:extLst>
          </p:nvPr>
        </p:nvGraphicFramePr>
        <p:xfrm>
          <a:off x="2506393" y="4264607"/>
          <a:ext cx="19371212" cy="7680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02021">
                  <a:extLst>
                    <a:ext uri="{9D8B030D-6E8A-4147-A177-3AD203B41FA5}">
                      <a16:colId xmlns:a16="http://schemas.microsoft.com/office/drawing/2014/main" val="3290690399"/>
                    </a:ext>
                  </a:extLst>
                </a:gridCol>
                <a:gridCol w="11164523">
                  <a:extLst>
                    <a:ext uri="{9D8B030D-6E8A-4147-A177-3AD203B41FA5}">
                      <a16:colId xmlns:a16="http://schemas.microsoft.com/office/drawing/2014/main" val="1764973867"/>
                    </a:ext>
                  </a:extLst>
                </a:gridCol>
                <a:gridCol w="4304668">
                  <a:extLst>
                    <a:ext uri="{9D8B030D-6E8A-4147-A177-3AD203B41FA5}">
                      <a16:colId xmlns:a16="http://schemas.microsoft.com/office/drawing/2014/main" val="1345596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Job Numbers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Proposed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301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JN945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Redondo Beach Blvd Street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$10,649,446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2959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JN935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Artesia Blvd Signal Improvements</a:t>
                      </a:r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$5,774,922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282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JN525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Local Street Improvements FY 2023/2024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6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$3,034,601</a:t>
                      </a:r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391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JN546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Annual  Sewer Improvements FY 2024/2025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$2,972,984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395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JN555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Annual  Sewer Improvements FY 2025/2026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$2,000,000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159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JN930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36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Vermont Ave Traffic Signal </a:t>
                      </a:r>
                      <a:r>
                        <a:rPr lang="en-US" sz="36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$1,939,534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197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JN988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NB Crenshaw Blvd Improvements (129th to Rosecrans)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$1,848,000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322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JN553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Annual Local Street Improvements FY 2025/2026 </a:t>
                      </a:r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$1,847,951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945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JN544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Annual Local Street Improvements FY 2024/2025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$1,698,340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23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Various Street Improvement Projects</a:t>
                      </a:r>
                      <a:endParaRPr lang="en-US" sz="36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$9,174,364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304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600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Total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600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$40,940,142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4020362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F2A4BF9-89D1-D5CE-716F-559510592D2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F84E43-CB74-FC41-3F92-95413EACF7A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CDCE87-4514-72F0-3643-1FE2E0CFC058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9C2CDB7-72B6-4AC0-FE86-028E48F9B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EEBE93A-F1B3-69CD-5DBB-1ACE568210A1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081CAF4-789E-261C-D28A-A21A5229E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22B37B-367F-4CB4-FB9C-9027720714D3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May 27, 2025 City Council Meeting</a:t>
            </a:r>
          </a:p>
        </p:txBody>
      </p:sp>
    </p:spTree>
    <p:extLst>
      <p:ext uri="{BB962C8B-B14F-4D97-AF65-F5344CB8AC3E}">
        <p14:creationId xmlns:p14="http://schemas.microsoft.com/office/powerpoint/2010/main" val="222371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theme/theme1.xml><?xml version="1.0" encoding="utf-8"?>
<a:theme xmlns:a="http://schemas.openxmlformats.org/drawingml/2006/main" name="Office Theme">
  <a:themeElements>
    <a:clrScheme name="Fishers">
      <a:dk1>
        <a:srgbClr val="4B4F54"/>
      </a:dk1>
      <a:lt1>
        <a:srgbClr val="FFFFFF"/>
      </a:lt1>
      <a:dk2>
        <a:srgbClr val="4C8B2B"/>
      </a:dk2>
      <a:lt2>
        <a:srgbClr val="004A97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3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82EA882B8EAE48A765031807DC4887" ma:contentTypeVersion="8" ma:contentTypeDescription="Create a new document." ma:contentTypeScope="" ma:versionID="1b18b59c5f73f91115681aec6f81139c">
  <xsd:schema xmlns:xsd="http://www.w3.org/2001/XMLSchema" xmlns:xs="http://www.w3.org/2001/XMLSchema" xmlns:p="http://schemas.microsoft.com/office/2006/metadata/properties" xmlns:ns3="a9306549-192f-4920-9146-bd8f845117e9" xmlns:ns4="b3d7f1ce-35d8-4270-b842-96c217b1d6cc" targetNamespace="http://schemas.microsoft.com/office/2006/metadata/properties" ma:root="true" ma:fieldsID="8dce555316e1b55fdb1be266f8374d36" ns3:_="" ns4:_="">
    <xsd:import namespace="a9306549-192f-4920-9146-bd8f845117e9"/>
    <xsd:import namespace="b3d7f1ce-35d8-4270-b842-96c217b1d6c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306549-192f-4920-9146-bd8f845117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7f1ce-35d8-4270-b842-96c217b1d6c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306549-192f-4920-9146-bd8f845117e9" xsi:nil="true"/>
  </documentManagement>
</p:properties>
</file>

<file path=customXml/itemProps1.xml><?xml version="1.0" encoding="utf-8"?>
<ds:datastoreItem xmlns:ds="http://schemas.openxmlformats.org/officeDocument/2006/customXml" ds:itemID="{345FF26A-1176-42A7-A77D-A0A17FF30E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306549-192f-4920-9146-bd8f845117e9"/>
    <ds:schemaRef ds:uri="b3d7f1ce-35d8-4270-b842-96c217b1d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6D94C2-A063-4F84-99FF-FFF0BA86BA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ED2E96-F321-4BD0-82B6-F22C04CA7BFB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b3d7f1ce-35d8-4270-b842-96c217b1d6cc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a9306549-192f-4920-9146-bd8f845117e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85623</TotalTime>
  <Words>1526</Words>
  <Application>Microsoft Office PowerPoint</Application>
  <PresentationFormat>Custom</PresentationFormat>
  <Paragraphs>438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Anton</vt:lpstr>
      <vt:lpstr>Arial</vt:lpstr>
      <vt:lpstr>Arial Narrow</vt:lpstr>
      <vt:lpstr>Bebas Neue</vt:lpstr>
      <vt:lpstr>Calibri</vt:lpstr>
      <vt:lpstr>Century Gothic</vt:lpstr>
      <vt:lpstr>Corbel</vt:lpstr>
      <vt:lpstr>Franklin Gothic Book</vt:lpstr>
      <vt:lpstr>Franklin Gothic Medium</vt:lpstr>
      <vt:lpstr>Impact</vt:lpstr>
      <vt:lpstr>Rockwell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Presentation PowerPoint Template</dc:title>
  <dc:creator>USER</dc:creator>
  <cp:lastModifiedBy>Khoi Quach</cp:lastModifiedBy>
  <cp:revision>720</cp:revision>
  <cp:lastPrinted>2025-05-20T23:26:25Z</cp:lastPrinted>
  <dcterms:created xsi:type="dcterms:W3CDTF">2014-09-26T10:57:37Z</dcterms:created>
  <dcterms:modified xsi:type="dcterms:W3CDTF">2025-05-28T00:01:08Z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0x0101005C82EA882B8EAE48A765031807DC4887</vt:lpwstr>
  </property>
  <property fmtid="{D5CDD505-2E9C-101B-9397-08002B2CF9AE}" pid="3" name="City Department">
    <vt:lpwstr>60;#Public Relations|a031e958-9d8c-4657-b5d0-cf40ba4b1611</vt:lpwstr>
  </property>
</Properties>
</file>