
<file path=[Content_Types].xml><?xml version="1.0" encoding="utf-8"?>
<Types xmlns="http://schemas.openxmlformats.org/package/2006/content-types">
  <Default Extension="emf" ContentType="image/x-emf"/>
  <Default Extension="jfif"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325" r:id="rId2"/>
    <p:sldId id="312" r:id="rId3"/>
    <p:sldId id="289" r:id="rId4"/>
    <p:sldId id="331" r:id="rId5"/>
    <p:sldId id="332" r:id="rId6"/>
    <p:sldId id="346" r:id="rId7"/>
    <p:sldId id="347" r:id="rId8"/>
    <p:sldId id="348" r:id="rId9"/>
    <p:sldId id="350" r:id="rId10"/>
    <p:sldId id="335" r:id="rId11"/>
    <p:sldId id="344" r:id="rId12"/>
    <p:sldId id="323" r:id="rId13"/>
    <p:sldId id="310" r:id="rId14"/>
    <p:sldId id="308" r:id="rId15"/>
    <p:sldId id="309" r:id="rId16"/>
    <p:sldId id="351" r:id="rId17"/>
    <p:sldId id="326" r:id="rId18"/>
    <p:sldId id="269" r:id="rId19"/>
    <p:sldId id="313" r:id="rId2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 initials="C" lastIdx="1" clrIdx="0">
    <p:extLst>
      <p:ext uri="{19B8F6BF-5375-455C-9EA6-DF929625EA0E}">
        <p15:presenceInfo xmlns:p15="http://schemas.microsoft.com/office/powerpoint/2012/main" userId="Ch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3B802"/>
    <a:srgbClr val="029987"/>
    <a:srgbClr val="A9599D"/>
    <a:srgbClr val="93C31F"/>
    <a:srgbClr val="029CE1"/>
    <a:srgbClr val="FF0000"/>
    <a:srgbClr val="FF3300"/>
    <a:srgbClr val="0F4C81"/>
    <a:srgbClr val="F9C93A"/>
    <a:srgbClr val="FFB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30" autoAdjust="0"/>
    <p:restoredTop sz="97386" autoAdjust="0"/>
  </p:normalViewPr>
  <p:slideViewPr>
    <p:cSldViewPr snapToGrid="0">
      <p:cViewPr varScale="1">
        <p:scale>
          <a:sx n="159" d="100"/>
          <a:sy n="159" d="100"/>
        </p:scale>
        <p:origin x="768"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69" d="100"/>
          <a:sy n="69" d="100"/>
        </p:scale>
        <p:origin x="278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35D465-7007-4F9D-871D-C4638FC24364}"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EBC1061A-F127-4464-BD6D-67FA533917F3}">
      <dgm:prSet/>
      <dgm:spPr>
        <a:solidFill>
          <a:srgbClr val="0F4C81"/>
        </a:solidFill>
      </dgm:spPr>
      <dgm:t>
        <a:bodyPr/>
        <a:lstStyle/>
        <a:p>
          <a:r>
            <a:rPr lang="en-US" dirty="0"/>
            <a:t>The Project Goal is to identify the full costs for the various services</a:t>
          </a:r>
        </a:p>
      </dgm:t>
    </dgm:pt>
    <dgm:pt modelId="{F6A86FBD-91BC-4AAE-B447-539CED55C298}" type="parTrans" cxnId="{AF4515A3-C2FB-46C1-AE89-E3F97F6144C6}">
      <dgm:prSet/>
      <dgm:spPr/>
      <dgm:t>
        <a:bodyPr/>
        <a:lstStyle/>
        <a:p>
          <a:endParaRPr lang="en-US"/>
        </a:p>
      </dgm:t>
    </dgm:pt>
    <dgm:pt modelId="{146CCA13-6D31-4D35-A44A-C7D6666BDC0B}" type="sibTrans" cxnId="{AF4515A3-C2FB-46C1-AE89-E3F97F6144C6}">
      <dgm:prSet/>
      <dgm:spPr/>
      <dgm:t>
        <a:bodyPr/>
        <a:lstStyle/>
        <a:p>
          <a:endParaRPr lang="en-US"/>
        </a:p>
      </dgm:t>
    </dgm:pt>
    <dgm:pt modelId="{C6A5405A-EA55-4082-91D6-518366702A54}">
      <dgm:prSet/>
      <dgm:spPr>
        <a:solidFill>
          <a:srgbClr val="0F4C81"/>
        </a:solidFill>
      </dgm:spPr>
      <dgm:t>
        <a:bodyPr/>
        <a:lstStyle/>
        <a:p>
          <a:r>
            <a:rPr lang="en-US" dirty="0"/>
            <a:t>RCS and City Staff have made fee recommendations for every service</a:t>
          </a:r>
        </a:p>
      </dgm:t>
    </dgm:pt>
    <dgm:pt modelId="{E46D3672-B18F-4697-925D-0EB886E878A6}" type="parTrans" cxnId="{EBBDCBAB-6F2C-44B8-8FC8-26DCE362FA93}">
      <dgm:prSet/>
      <dgm:spPr/>
      <dgm:t>
        <a:bodyPr/>
        <a:lstStyle/>
        <a:p>
          <a:endParaRPr lang="en-US"/>
        </a:p>
      </dgm:t>
    </dgm:pt>
    <dgm:pt modelId="{849F351B-715F-43FA-8486-9CF4C3675365}" type="sibTrans" cxnId="{EBBDCBAB-6F2C-44B8-8FC8-26DCE362FA93}">
      <dgm:prSet/>
      <dgm:spPr/>
      <dgm:t>
        <a:bodyPr/>
        <a:lstStyle/>
        <a:p>
          <a:endParaRPr lang="en-US"/>
        </a:p>
      </dgm:t>
    </dgm:pt>
    <dgm:pt modelId="{A81489E0-D7C4-40FE-8A29-46AAF326B72F}">
      <dgm:prSet/>
      <dgm:spPr>
        <a:solidFill>
          <a:srgbClr val="0F4C81"/>
        </a:solidFill>
      </dgm:spPr>
      <dgm:t>
        <a:bodyPr/>
        <a:lstStyle/>
        <a:p>
          <a:r>
            <a:rPr lang="en-US" b="1" dirty="0">
              <a:solidFill>
                <a:srgbClr val="FFBF00"/>
              </a:solidFill>
            </a:rPr>
            <a:t>City Council </a:t>
          </a:r>
          <a:r>
            <a:rPr lang="en-US" dirty="0"/>
            <a:t>decides which services should be charged the full costs and which services are subsidized with tax dollars</a:t>
          </a:r>
        </a:p>
      </dgm:t>
    </dgm:pt>
    <dgm:pt modelId="{ABE9BAD3-36BF-4F7F-B2DB-C870032DEB84}" type="parTrans" cxnId="{A1D9AA0F-7526-4047-9E93-6DE35DD9987D}">
      <dgm:prSet/>
      <dgm:spPr/>
      <dgm:t>
        <a:bodyPr/>
        <a:lstStyle/>
        <a:p>
          <a:endParaRPr lang="en-US"/>
        </a:p>
      </dgm:t>
    </dgm:pt>
    <dgm:pt modelId="{55334794-0821-47A9-A25E-CFA7533FCEDE}" type="sibTrans" cxnId="{A1D9AA0F-7526-4047-9E93-6DE35DD9987D}">
      <dgm:prSet/>
      <dgm:spPr/>
      <dgm:t>
        <a:bodyPr/>
        <a:lstStyle/>
        <a:p>
          <a:endParaRPr lang="en-US"/>
        </a:p>
      </dgm:t>
    </dgm:pt>
    <dgm:pt modelId="{61D11ADA-A3D4-486F-BDD6-51E033DFEC1B}" type="pres">
      <dgm:prSet presAssocID="{A435D465-7007-4F9D-871D-C4638FC24364}" presName="linear" presStyleCnt="0">
        <dgm:presLayoutVars>
          <dgm:animLvl val="lvl"/>
          <dgm:resizeHandles val="exact"/>
        </dgm:presLayoutVars>
      </dgm:prSet>
      <dgm:spPr/>
    </dgm:pt>
    <dgm:pt modelId="{DAFDB0AB-9EBA-49D3-AC40-C038C5AC3A29}" type="pres">
      <dgm:prSet presAssocID="{EBC1061A-F127-4464-BD6D-67FA533917F3}" presName="parentText" presStyleLbl="node1" presStyleIdx="0" presStyleCnt="3">
        <dgm:presLayoutVars>
          <dgm:chMax val="0"/>
          <dgm:bulletEnabled val="1"/>
        </dgm:presLayoutVars>
      </dgm:prSet>
      <dgm:spPr/>
    </dgm:pt>
    <dgm:pt modelId="{94C59EC4-1500-41BC-ABB7-41E5985EF077}" type="pres">
      <dgm:prSet presAssocID="{146CCA13-6D31-4D35-A44A-C7D6666BDC0B}" presName="spacer" presStyleCnt="0"/>
      <dgm:spPr/>
    </dgm:pt>
    <dgm:pt modelId="{7CAC0156-C9AA-48A4-BF5D-70CE107A97D4}" type="pres">
      <dgm:prSet presAssocID="{C6A5405A-EA55-4082-91D6-518366702A54}" presName="parentText" presStyleLbl="node1" presStyleIdx="1" presStyleCnt="3">
        <dgm:presLayoutVars>
          <dgm:chMax val="0"/>
          <dgm:bulletEnabled val="1"/>
        </dgm:presLayoutVars>
      </dgm:prSet>
      <dgm:spPr/>
    </dgm:pt>
    <dgm:pt modelId="{3C23E846-FADA-4BFE-9F7E-3C00E3AC9061}" type="pres">
      <dgm:prSet presAssocID="{849F351B-715F-43FA-8486-9CF4C3675365}" presName="spacer" presStyleCnt="0"/>
      <dgm:spPr/>
    </dgm:pt>
    <dgm:pt modelId="{DEDDF20F-C0E4-47AA-9FEE-4B77B63D018A}" type="pres">
      <dgm:prSet presAssocID="{A81489E0-D7C4-40FE-8A29-46AAF326B72F}" presName="parentText" presStyleLbl="node1" presStyleIdx="2" presStyleCnt="3">
        <dgm:presLayoutVars>
          <dgm:chMax val="0"/>
          <dgm:bulletEnabled val="1"/>
        </dgm:presLayoutVars>
      </dgm:prSet>
      <dgm:spPr/>
    </dgm:pt>
  </dgm:ptLst>
  <dgm:cxnLst>
    <dgm:cxn modelId="{A1D9AA0F-7526-4047-9E93-6DE35DD9987D}" srcId="{A435D465-7007-4F9D-871D-C4638FC24364}" destId="{A81489E0-D7C4-40FE-8A29-46AAF326B72F}" srcOrd="2" destOrd="0" parTransId="{ABE9BAD3-36BF-4F7F-B2DB-C870032DEB84}" sibTransId="{55334794-0821-47A9-A25E-CFA7533FCEDE}"/>
    <dgm:cxn modelId="{6472052F-ED03-4060-87A9-E2DEFE6F6FF6}" type="presOf" srcId="{A81489E0-D7C4-40FE-8A29-46AAF326B72F}" destId="{DEDDF20F-C0E4-47AA-9FEE-4B77B63D018A}" srcOrd="0" destOrd="0" presId="urn:microsoft.com/office/officeart/2005/8/layout/vList2"/>
    <dgm:cxn modelId="{77A6213B-7112-4A97-9822-E4544EDB616C}" type="presOf" srcId="{A435D465-7007-4F9D-871D-C4638FC24364}" destId="{61D11ADA-A3D4-486F-BDD6-51E033DFEC1B}" srcOrd="0" destOrd="0" presId="urn:microsoft.com/office/officeart/2005/8/layout/vList2"/>
    <dgm:cxn modelId="{A9937699-0A9C-4817-822C-3609A9432346}" type="presOf" srcId="{C6A5405A-EA55-4082-91D6-518366702A54}" destId="{7CAC0156-C9AA-48A4-BF5D-70CE107A97D4}" srcOrd="0" destOrd="0" presId="urn:microsoft.com/office/officeart/2005/8/layout/vList2"/>
    <dgm:cxn modelId="{AF4515A3-C2FB-46C1-AE89-E3F97F6144C6}" srcId="{A435D465-7007-4F9D-871D-C4638FC24364}" destId="{EBC1061A-F127-4464-BD6D-67FA533917F3}" srcOrd="0" destOrd="0" parTransId="{F6A86FBD-91BC-4AAE-B447-539CED55C298}" sibTransId="{146CCA13-6D31-4D35-A44A-C7D6666BDC0B}"/>
    <dgm:cxn modelId="{EBBDCBAB-6F2C-44B8-8FC8-26DCE362FA93}" srcId="{A435D465-7007-4F9D-871D-C4638FC24364}" destId="{C6A5405A-EA55-4082-91D6-518366702A54}" srcOrd="1" destOrd="0" parTransId="{E46D3672-B18F-4697-925D-0EB886E878A6}" sibTransId="{849F351B-715F-43FA-8486-9CF4C3675365}"/>
    <dgm:cxn modelId="{106DE8B8-6767-43C7-BEED-3E7F6217B6B6}" type="presOf" srcId="{EBC1061A-F127-4464-BD6D-67FA533917F3}" destId="{DAFDB0AB-9EBA-49D3-AC40-C038C5AC3A29}" srcOrd="0" destOrd="0" presId="urn:microsoft.com/office/officeart/2005/8/layout/vList2"/>
    <dgm:cxn modelId="{E6D491E2-A436-483B-B163-055C303838D0}" type="presParOf" srcId="{61D11ADA-A3D4-486F-BDD6-51E033DFEC1B}" destId="{DAFDB0AB-9EBA-49D3-AC40-C038C5AC3A29}" srcOrd="0" destOrd="0" presId="urn:microsoft.com/office/officeart/2005/8/layout/vList2"/>
    <dgm:cxn modelId="{1575A131-23A3-41A2-923D-9ACF2E09B9C5}" type="presParOf" srcId="{61D11ADA-A3D4-486F-BDD6-51E033DFEC1B}" destId="{94C59EC4-1500-41BC-ABB7-41E5985EF077}" srcOrd="1" destOrd="0" presId="urn:microsoft.com/office/officeart/2005/8/layout/vList2"/>
    <dgm:cxn modelId="{E63871D4-72BE-4A55-871B-116DBFE2997D}" type="presParOf" srcId="{61D11ADA-A3D4-486F-BDD6-51E033DFEC1B}" destId="{7CAC0156-C9AA-48A4-BF5D-70CE107A97D4}" srcOrd="2" destOrd="0" presId="urn:microsoft.com/office/officeart/2005/8/layout/vList2"/>
    <dgm:cxn modelId="{34858618-D111-498A-B806-3983CD5068D4}" type="presParOf" srcId="{61D11ADA-A3D4-486F-BDD6-51E033DFEC1B}" destId="{3C23E846-FADA-4BFE-9F7E-3C00E3AC9061}" srcOrd="3" destOrd="0" presId="urn:microsoft.com/office/officeart/2005/8/layout/vList2"/>
    <dgm:cxn modelId="{07CDE7B6-55F1-45BE-B91B-7E561B684885}" type="presParOf" srcId="{61D11ADA-A3D4-486F-BDD6-51E033DFEC1B}" destId="{DEDDF20F-C0E4-47AA-9FEE-4B77B63D018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DB0AB-9EBA-49D3-AC40-C038C5AC3A29}">
      <dsp:nvSpPr>
        <dsp:cNvPr id="0" name=""/>
        <dsp:cNvSpPr/>
      </dsp:nvSpPr>
      <dsp:spPr>
        <a:xfrm>
          <a:off x="0" y="619776"/>
          <a:ext cx="5978525" cy="1274130"/>
        </a:xfrm>
        <a:prstGeom prst="roundRect">
          <a:avLst/>
        </a:prstGeom>
        <a:solidFill>
          <a:srgbClr val="0F4C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The Project Goal is to identify the full costs for the various services</a:t>
          </a:r>
        </a:p>
      </dsp:txBody>
      <dsp:txXfrm>
        <a:off x="62198" y="681974"/>
        <a:ext cx="5854129" cy="1149734"/>
      </dsp:txXfrm>
    </dsp:sp>
    <dsp:sp modelId="{7CAC0156-C9AA-48A4-BF5D-70CE107A97D4}">
      <dsp:nvSpPr>
        <dsp:cNvPr id="0" name=""/>
        <dsp:cNvSpPr/>
      </dsp:nvSpPr>
      <dsp:spPr>
        <a:xfrm>
          <a:off x="0" y="1963026"/>
          <a:ext cx="5978525" cy="1274130"/>
        </a:xfrm>
        <a:prstGeom prst="roundRect">
          <a:avLst/>
        </a:prstGeom>
        <a:solidFill>
          <a:srgbClr val="0F4C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RCS and City Staff have made fee recommendations for every service</a:t>
          </a:r>
        </a:p>
      </dsp:txBody>
      <dsp:txXfrm>
        <a:off x="62198" y="2025224"/>
        <a:ext cx="5854129" cy="1149734"/>
      </dsp:txXfrm>
    </dsp:sp>
    <dsp:sp modelId="{DEDDF20F-C0E4-47AA-9FEE-4B77B63D018A}">
      <dsp:nvSpPr>
        <dsp:cNvPr id="0" name=""/>
        <dsp:cNvSpPr/>
      </dsp:nvSpPr>
      <dsp:spPr>
        <a:xfrm>
          <a:off x="0" y="3306276"/>
          <a:ext cx="5978525" cy="1274130"/>
        </a:xfrm>
        <a:prstGeom prst="roundRect">
          <a:avLst/>
        </a:prstGeom>
        <a:solidFill>
          <a:srgbClr val="0F4C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FFBF00"/>
              </a:solidFill>
            </a:rPr>
            <a:t>City Council </a:t>
          </a:r>
          <a:r>
            <a:rPr lang="en-US" sz="2400" kern="1200" dirty="0"/>
            <a:t>decides which services should be charged the full costs and which services are subsidized with tax dollars</a:t>
          </a:r>
        </a:p>
      </dsp:txBody>
      <dsp:txXfrm>
        <a:off x="62198" y="3368474"/>
        <a:ext cx="5854129" cy="114973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63D5444-F62C-42C3-A75A-D9DBA807730F}" type="datetimeFigureOut">
              <a:rPr lang="en-US" smtClean="0"/>
              <a:t>5/27/2025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4A4F617-7A30-41D4-AB86-5D833C98E18B}" type="slidenum">
              <a:rPr lang="en-US" smtClean="0"/>
              <a:t>‹#›</a:t>
            </a:fld>
            <a:endParaRPr lang="en-US"/>
          </a:p>
        </p:txBody>
      </p:sp>
    </p:spTree>
    <p:extLst>
      <p:ext uri="{BB962C8B-B14F-4D97-AF65-F5344CB8AC3E}">
        <p14:creationId xmlns:p14="http://schemas.microsoft.com/office/powerpoint/2010/main" val="994624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2CAA1FA-7B6A-47D2-8D61-F225D71B51FF}" type="datetimeFigureOut">
              <a:rPr lang="en-US" smtClean="0"/>
              <a:t>5/27/2025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B9A179D-2D27-49E2-B022-8EDDA2EFE682}" type="slidenum">
              <a:rPr lang="en-US" smtClean="0"/>
              <a:t>‹#›</a:t>
            </a:fld>
            <a:endParaRPr lang="en-US"/>
          </a:p>
        </p:txBody>
      </p:sp>
    </p:spTree>
    <p:extLst>
      <p:ext uri="{BB962C8B-B14F-4D97-AF65-F5344CB8AC3E}">
        <p14:creationId xmlns:p14="http://schemas.microsoft.com/office/powerpoint/2010/main" val="1174603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9A179D-2D27-49E2-B022-8EDDA2EFE682}" type="slidenum">
              <a:rPr lang="en-US" smtClean="0"/>
              <a:t>1</a:t>
            </a:fld>
            <a:endParaRPr lang="en-US"/>
          </a:p>
        </p:txBody>
      </p:sp>
    </p:spTree>
    <p:extLst>
      <p:ext uri="{BB962C8B-B14F-4D97-AF65-F5344CB8AC3E}">
        <p14:creationId xmlns:p14="http://schemas.microsoft.com/office/powerpoint/2010/main" val="1542422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sz="1400" dirty="0"/>
              <a:t>The costs are occurring.  The question now is who is going to pay for these services: the person receiving the service or the taxpayer.  Those are your only options.  And if the taxpayer is going to pay for it, then there is less money for Community Supported services that only taxes can pay for, such as Police, Fire, Parks, and Streets,</a:t>
            </a:r>
          </a:p>
        </p:txBody>
      </p:sp>
      <p:sp>
        <p:nvSpPr>
          <p:cNvPr id="4" name="Slide Number Placeholder 3"/>
          <p:cNvSpPr>
            <a:spLocks noGrp="1"/>
          </p:cNvSpPr>
          <p:nvPr>
            <p:ph type="sldNum" sz="quarter" idx="5"/>
          </p:nvPr>
        </p:nvSpPr>
        <p:spPr/>
        <p:txBody>
          <a:bodyPr/>
          <a:lstStyle/>
          <a:p>
            <a:fld id="{1B9A179D-2D27-49E2-B022-8EDDA2EFE682}" type="slidenum">
              <a:rPr lang="en-US" smtClean="0"/>
              <a:t>10</a:t>
            </a:fld>
            <a:endParaRPr lang="en-US"/>
          </a:p>
        </p:txBody>
      </p:sp>
    </p:spTree>
    <p:extLst>
      <p:ext uri="{BB962C8B-B14F-4D97-AF65-F5344CB8AC3E}">
        <p14:creationId xmlns:p14="http://schemas.microsoft.com/office/powerpoint/2010/main" val="785587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sz="1400" dirty="0"/>
              <a:t>The costs are occurring.  The question now is who is going to pay for these services: the person receiving the service or the taxpayer.  Those are your only options.  And if the taxpayer is going to pay for it, then there is less money for Community Supported services that only taxes can pay for, such as Police, Fire, Parks, and Streets,</a:t>
            </a:r>
          </a:p>
        </p:txBody>
      </p:sp>
      <p:sp>
        <p:nvSpPr>
          <p:cNvPr id="4" name="Slide Number Placeholder 3"/>
          <p:cNvSpPr>
            <a:spLocks noGrp="1"/>
          </p:cNvSpPr>
          <p:nvPr>
            <p:ph type="sldNum" sz="quarter" idx="5"/>
          </p:nvPr>
        </p:nvSpPr>
        <p:spPr/>
        <p:txBody>
          <a:bodyPr/>
          <a:lstStyle/>
          <a:p>
            <a:fld id="{1B9A179D-2D27-49E2-B022-8EDDA2EFE682}" type="slidenum">
              <a:rPr lang="en-US" smtClean="0"/>
              <a:t>11</a:t>
            </a:fld>
            <a:endParaRPr lang="en-US"/>
          </a:p>
        </p:txBody>
      </p:sp>
    </p:spTree>
    <p:extLst>
      <p:ext uri="{BB962C8B-B14F-4D97-AF65-F5344CB8AC3E}">
        <p14:creationId xmlns:p14="http://schemas.microsoft.com/office/powerpoint/2010/main" val="184880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519 page report</a:t>
            </a:r>
          </a:p>
        </p:txBody>
      </p:sp>
      <p:sp>
        <p:nvSpPr>
          <p:cNvPr id="4" name="Slide Number Placeholder 3"/>
          <p:cNvSpPr>
            <a:spLocks noGrp="1"/>
          </p:cNvSpPr>
          <p:nvPr>
            <p:ph type="sldNum" sz="quarter" idx="5"/>
          </p:nvPr>
        </p:nvSpPr>
        <p:spPr/>
        <p:txBody>
          <a:bodyPr/>
          <a:lstStyle/>
          <a:p>
            <a:fld id="{1B9A179D-2D27-49E2-B022-8EDDA2EFE682}" type="slidenum">
              <a:rPr lang="en-US" smtClean="0"/>
              <a:t>12</a:t>
            </a:fld>
            <a:endParaRPr lang="en-US"/>
          </a:p>
        </p:txBody>
      </p:sp>
    </p:spTree>
    <p:extLst>
      <p:ext uri="{BB962C8B-B14F-4D97-AF65-F5344CB8AC3E}">
        <p14:creationId xmlns:p14="http://schemas.microsoft.com/office/powerpoint/2010/main" val="910031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9A179D-2D27-49E2-B022-8EDDA2EFE682}" type="slidenum">
              <a:rPr lang="en-US" smtClean="0"/>
              <a:t>13</a:t>
            </a:fld>
            <a:endParaRPr lang="en-US"/>
          </a:p>
        </p:txBody>
      </p:sp>
    </p:spTree>
    <p:extLst>
      <p:ext uri="{BB962C8B-B14F-4D97-AF65-F5344CB8AC3E}">
        <p14:creationId xmlns:p14="http://schemas.microsoft.com/office/powerpoint/2010/main" val="3233127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14</a:t>
            </a:fld>
            <a:endParaRPr lang="en-US"/>
          </a:p>
        </p:txBody>
      </p:sp>
    </p:spTree>
    <p:extLst>
      <p:ext uri="{BB962C8B-B14F-4D97-AF65-F5344CB8AC3E}">
        <p14:creationId xmlns:p14="http://schemas.microsoft.com/office/powerpoint/2010/main" val="3670337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15</a:t>
            </a:fld>
            <a:endParaRPr lang="en-US"/>
          </a:p>
        </p:txBody>
      </p:sp>
    </p:spTree>
    <p:extLst>
      <p:ext uri="{BB962C8B-B14F-4D97-AF65-F5344CB8AC3E}">
        <p14:creationId xmlns:p14="http://schemas.microsoft.com/office/powerpoint/2010/main" val="1814725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0060E-4BDA-3410-EF7F-C0D800E72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687FF2-DFD3-49F2-26E9-42268EC7C5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155DCF-C1EF-034F-F07C-97047509A2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A037597-3637-FB3E-3923-59B3B50ADE4D}"/>
              </a:ext>
            </a:extLst>
          </p:cNvPr>
          <p:cNvSpPr>
            <a:spLocks noGrp="1"/>
          </p:cNvSpPr>
          <p:nvPr>
            <p:ph type="sldNum" sz="quarter" idx="5"/>
          </p:nvPr>
        </p:nvSpPr>
        <p:spPr/>
        <p:txBody>
          <a:bodyPr/>
          <a:lstStyle/>
          <a:p>
            <a:fld id="{1B9A179D-2D27-49E2-B022-8EDDA2EFE682}" type="slidenum">
              <a:rPr lang="en-US" smtClean="0"/>
              <a:t>16</a:t>
            </a:fld>
            <a:endParaRPr lang="en-US"/>
          </a:p>
        </p:txBody>
      </p:sp>
    </p:spTree>
    <p:extLst>
      <p:ext uri="{BB962C8B-B14F-4D97-AF65-F5344CB8AC3E}">
        <p14:creationId xmlns:p14="http://schemas.microsoft.com/office/powerpoint/2010/main" val="4023052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17</a:t>
            </a:fld>
            <a:endParaRPr lang="en-US"/>
          </a:p>
        </p:txBody>
      </p:sp>
    </p:spTree>
    <p:extLst>
      <p:ext uri="{BB962C8B-B14F-4D97-AF65-F5344CB8AC3E}">
        <p14:creationId xmlns:p14="http://schemas.microsoft.com/office/powerpoint/2010/main" val="3076560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9A179D-2D27-49E2-B022-8EDDA2EFE682}" type="slidenum">
              <a:rPr lang="en-US" smtClean="0"/>
              <a:t>18</a:t>
            </a:fld>
            <a:endParaRPr lang="en-US"/>
          </a:p>
        </p:txBody>
      </p:sp>
    </p:spTree>
    <p:extLst>
      <p:ext uri="{BB962C8B-B14F-4D97-AF65-F5344CB8AC3E}">
        <p14:creationId xmlns:p14="http://schemas.microsoft.com/office/powerpoint/2010/main" val="3893372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19</a:t>
            </a:fld>
            <a:endParaRPr lang="en-US"/>
          </a:p>
        </p:txBody>
      </p:sp>
    </p:spTree>
    <p:extLst>
      <p:ext uri="{BB962C8B-B14F-4D97-AF65-F5344CB8AC3E}">
        <p14:creationId xmlns:p14="http://schemas.microsoft.com/office/powerpoint/2010/main" val="3679665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2</a:t>
            </a:fld>
            <a:endParaRPr lang="en-US"/>
          </a:p>
        </p:txBody>
      </p:sp>
    </p:spTree>
    <p:extLst>
      <p:ext uri="{BB962C8B-B14F-4D97-AF65-F5344CB8AC3E}">
        <p14:creationId xmlns:p14="http://schemas.microsoft.com/office/powerpoint/2010/main" val="3447285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recast the City budget with a business orientation.  We did this because the voters told us to.  In 1978, they passed Proposition 13 which limited property taxes.  Then a year later they passed Proposition 4, which said that fees that do not exceed the cost reasonably borne of providing the service are not considered taxes.</a:t>
            </a:r>
          </a:p>
          <a:p>
            <a:r>
              <a:rPr lang="en-US" dirty="0"/>
              <a:t>They wanted government to act more like a business and know its costs.</a:t>
            </a:r>
          </a:p>
          <a:p>
            <a:r>
              <a:rPr lang="en-US" dirty="0"/>
              <a:t>But while governmental accounting does a great job of tracking revenues and expenses at fund, department, and division level, it was never really designed to track revenues and costs at a service level.  So we had to create that information.  Working with staff we identified what it costs to provide the full business cost of services to your customers.  So there is not City Council service, or City Manager service.  These costs, amongst others, are part of the overhead support costs.  IT’s just like when you go to the store and buy a can of corn, you know that the cost of that can includes, the farmer, and the canners, and the distributors, and the truck drivers, and the checkers at the grocery store.  You know that.  Well, we have done that same thing here with the City’s services.  We have identified the full business cost of providing services to your customers.  As a business, you will not stay in business very long if you don’t know this information.  Additionally, you will also not stay in business very long if you are not able to match up revenues with those costs.  So we have done this also.  For every fee service we have identified the revenue and matched that up with the cost of providing that service.</a:t>
            </a:r>
          </a:p>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3</a:t>
            </a:fld>
            <a:endParaRPr lang="en-US"/>
          </a:p>
        </p:txBody>
      </p:sp>
    </p:spTree>
    <p:extLst>
      <p:ext uri="{BB962C8B-B14F-4D97-AF65-F5344CB8AC3E}">
        <p14:creationId xmlns:p14="http://schemas.microsoft.com/office/powerpoint/2010/main" val="694454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all “fees” based on full cost recovery</a:t>
            </a:r>
          </a:p>
        </p:txBody>
      </p:sp>
      <p:sp>
        <p:nvSpPr>
          <p:cNvPr id="4" name="Slide Number Placeholder 3"/>
          <p:cNvSpPr>
            <a:spLocks noGrp="1"/>
          </p:cNvSpPr>
          <p:nvPr>
            <p:ph type="sldNum" sz="quarter" idx="5"/>
          </p:nvPr>
        </p:nvSpPr>
        <p:spPr/>
        <p:txBody>
          <a:bodyPr/>
          <a:lstStyle/>
          <a:p>
            <a:fld id="{1B9A179D-2D27-49E2-B022-8EDDA2EFE682}" type="slidenum">
              <a:rPr lang="en-US" smtClean="0"/>
              <a:t>4</a:t>
            </a:fld>
            <a:endParaRPr lang="en-US"/>
          </a:p>
        </p:txBody>
      </p:sp>
    </p:spTree>
    <p:extLst>
      <p:ext uri="{BB962C8B-B14F-4D97-AF65-F5344CB8AC3E}">
        <p14:creationId xmlns:p14="http://schemas.microsoft.com/office/powerpoint/2010/main" val="1534010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5</a:t>
            </a:fld>
            <a:endParaRPr lang="en-US"/>
          </a:p>
        </p:txBody>
      </p:sp>
    </p:spTree>
    <p:extLst>
      <p:ext uri="{BB962C8B-B14F-4D97-AF65-F5344CB8AC3E}">
        <p14:creationId xmlns:p14="http://schemas.microsoft.com/office/powerpoint/2010/main" val="2973030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6</a:t>
            </a:fld>
            <a:endParaRPr lang="en-US"/>
          </a:p>
        </p:txBody>
      </p:sp>
    </p:spTree>
    <p:extLst>
      <p:ext uri="{BB962C8B-B14F-4D97-AF65-F5344CB8AC3E}">
        <p14:creationId xmlns:p14="http://schemas.microsoft.com/office/powerpoint/2010/main" val="254339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7</a:t>
            </a:fld>
            <a:endParaRPr lang="en-US"/>
          </a:p>
        </p:txBody>
      </p:sp>
    </p:spTree>
    <p:extLst>
      <p:ext uri="{BB962C8B-B14F-4D97-AF65-F5344CB8AC3E}">
        <p14:creationId xmlns:p14="http://schemas.microsoft.com/office/powerpoint/2010/main" val="2696367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9A179D-2D27-49E2-B022-8EDDA2EFE682}" type="slidenum">
              <a:rPr lang="en-US" smtClean="0"/>
              <a:t>8</a:t>
            </a:fld>
            <a:endParaRPr lang="en-US"/>
          </a:p>
        </p:txBody>
      </p:sp>
    </p:spTree>
    <p:extLst>
      <p:ext uri="{BB962C8B-B14F-4D97-AF65-F5344CB8AC3E}">
        <p14:creationId xmlns:p14="http://schemas.microsoft.com/office/powerpoint/2010/main" val="3311334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9A179D-2D27-49E2-B022-8EDDA2EFE682}" type="slidenum">
              <a:rPr lang="en-US" smtClean="0"/>
              <a:t>9</a:t>
            </a:fld>
            <a:endParaRPr lang="en-US"/>
          </a:p>
        </p:txBody>
      </p:sp>
    </p:spTree>
    <p:extLst>
      <p:ext uri="{BB962C8B-B14F-4D97-AF65-F5344CB8AC3E}">
        <p14:creationId xmlns:p14="http://schemas.microsoft.com/office/powerpoint/2010/main" val="187102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Freeform 11"/>
          <p:cNvSpPr>
            <a:spLocks noChangeArrowheads="1"/>
          </p:cNvSpPr>
          <p:nvPr/>
        </p:nvSpPr>
        <p:spPr bwMode="white">
          <a:xfrm>
            <a:off x="8429021" y="0"/>
            <a:ext cx="3762979" cy="6858000"/>
          </a:xfrm>
          <a:custGeom>
            <a:avLst/>
            <a:gdLst>
              <a:gd name="connsiteX0" fmla="*/ 0 w 3762978"/>
              <a:gd name="connsiteY0" fmla="*/ 0 h 6858000"/>
              <a:gd name="connsiteX1" fmla="*/ 3762978 w 3762978"/>
              <a:gd name="connsiteY1" fmla="*/ 0 h 6858000"/>
              <a:gd name="connsiteX2" fmla="*/ 3762978 w 3762978"/>
              <a:gd name="connsiteY2" fmla="*/ 6858000 h 6858000"/>
              <a:gd name="connsiteX3" fmla="*/ 338667 w 3762978"/>
              <a:gd name="connsiteY3" fmla="*/ 6858000 h 6858000"/>
              <a:gd name="connsiteX4" fmla="*/ 1189567 w 3762978"/>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2978" h="6858000">
                <a:moveTo>
                  <a:pt x="0" y="0"/>
                </a:moveTo>
                <a:lnTo>
                  <a:pt x="3762978" y="0"/>
                </a:lnTo>
                <a:lnTo>
                  <a:pt x="3762978" y="6858000"/>
                </a:lnTo>
                <a:lnTo>
                  <a:pt x="338667" y="6858000"/>
                </a:lnTo>
                <a:lnTo>
                  <a:pt x="1189567" y="4337050"/>
                </a:lnTo>
                <a:close/>
              </a:path>
            </a:pathLst>
          </a:custGeom>
          <a:solidFill>
            <a:schemeClr val="tx1"/>
          </a:solidFill>
          <a:ln>
            <a:noFill/>
          </a:ln>
        </p:spPr>
        <p:txBody>
          <a:bodyPr vert="horz" wrap="square" lIns="68580" tIns="34290" rIns="68580" bIns="34290" numCol="1" anchor="t" anchorCtr="0" compatLnSpc="1">
            <a:prstTxWarp prst="textNoShape">
              <a:avLst/>
            </a:prstTxWarp>
            <a:noAutofit/>
          </a:bodyPr>
          <a:lstStyle/>
          <a:p>
            <a:endParaRPr lang="en-US" sz="1350"/>
          </a:p>
        </p:txBody>
      </p:sp>
      <p:sp>
        <p:nvSpPr>
          <p:cNvPr id="7" name="Freeform 6"/>
          <p:cNvSpPr>
            <a:spLocks/>
          </p:cNvSpPr>
          <p:nvPr/>
        </p:nvSpPr>
        <p:spPr bwMode="auto">
          <a:xfrm>
            <a:off x="8145386"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p:spPr>
        <p:txBody>
          <a:bodyPr vert="horz" wrap="square" lIns="68580" tIns="34290" rIns="68580" bIns="34290" numCol="1" anchor="t" anchorCtr="0" compatLnSpc="1">
            <a:prstTxWarp prst="textNoShape">
              <a:avLst/>
            </a:prstTxWarp>
          </a:bodyPr>
          <a:lstStyle/>
          <a:p>
            <a:pPr lvl="0"/>
            <a:endParaRPr lang="en-US" sz="1350"/>
          </a:p>
        </p:txBody>
      </p:sp>
      <p:sp>
        <p:nvSpPr>
          <p:cNvPr id="8" name="Freeform 7"/>
          <p:cNvSpPr>
            <a:spLocks/>
          </p:cNvSpPr>
          <p:nvPr/>
        </p:nvSpPr>
        <p:spPr bwMode="auto">
          <a:xfrm>
            <a:off x="7950653" y="0"/>
            <a:ext cx="1528232" cy="6858000"/>
          </a:xfrm>
          <a:custGeom>
            <a:avLst/>
            <a:gdLst/>
            <a:ahLst/>
            <a:cxnLst/>
            <a:rect l="l" t="t" r="r" b="b"/>
            <a:pathLst>
              <a:path w="1146174" h="6858000">
                <a:moveTo>
                  <a:pt x="0" y="0"/>
                </a:moveTo>
                <a:lnTo>
                  <a:pt x="253999" y="0"/>
                </a:lnTo>
                <a:lnTo>
                  <a:pt x="1146174" y="4337050"/>
                </a:lnTo>
                <a:lnTo>
                  <a:pt x="511174" y="6858000"/>
                </a:lnTo>
                <a:lnTo>
                  <a:pt x="254000" y="6858000"/>
                </a:lnTo>
                <a:lnTo>
                  <a:pt x="892175" y="4337050"/>
                </a:lnTo>
                <a:close/>
              </a:path>
            </a:pathLst>
          </a:custGeom>
          <a:solidFill>
            <a:schemeClr val="accent1"/>
          </a:solidFill>
          <a:ln>
            <a:noFill/>
          </a:ln>
          <a:effectLst>
            <a:innerShdw blurRad="177800" dist="50800" dir="10800000">
              <a:prstClr val="black">
                <a:alpha val="50000"/>
              </a:prstClr>
            </a:innerShdw>
          </a:effectLst>
        </p:spPr>
        <p:txBody>
          <a:bodyPr vert="horz" wrap="square" lIns="68580" tIns="34290" rIns="68580" bIns="34290" numCol="1" anchor="t" anchorCtr="0" compatLnSpc="1">
            <a:prstTxWarp prst="textNoShape">
              <a:avLst/>
            </a:prstTxWarp>
          </a:bodyPr>
          <a:lstStyle/>
          <a:p>
            <a:pPr lvl="0"/>
            <a:endParaRPr lang="en-US" sz="1350"/>
          </a:p>
        </p:txBody>
      </p:sp>
      <p:sp>
        <p:nvSpPr>
          <p:cNvPr id="2" name="Title 1"/>
          <p:cNvSpPr>
            <a:spLocks noGrp="1"/>
          </p:cNvSpPr>
          <p:nvPr>
            <p:ph type="ctrTitle"/>
          </p:nvPr>
        </p:nvSpPr>
        <p:spPr>
          <a:xfrm>
            <a:off x="1295400" y="1760850"/>
            <a:ext cx="6400800" cy="2097166"/>
          </a:xfrm>
        </p:spPr>
        <p:txBody>
          <a:bodyPr anchor="b">
            <a:normAutofit/>
          </a:bodyPr>
          <a:lstStyle>
            <a:lvl1pPr algn="l">
              <a:defRPr sz="3000">
                <a:solidFill>
                  <a:schemeClr val="tx1"/>
                </a:solidFill>
                <a:latin typeface="Arial Black" panose="020B0A04020102020204" pitchFamily="34" charset="0"/>
              </a:defRPr>
            </a:lvl1pPr>
          </a:lstStyle>
          <a:p>
            <a:r>
              <a:rPr lang="en-US" dirty="0"/>
              <a:t>Click to edit Master title style</a:t>
            </a:r>
          </a:p>
        </p:txBody>
      </p:sp>
      <p:sp>
        <p:nvSpPr>
          <p:cNvPr id="3" name="Subtitle 2"/>
          <p:cNvSpPr>
            <a:spLocks noGrp="1"/>
          </p:cNvSpPr>
          <p:nvPr>
            <p:ph type="subTitle" idx="1"/>
          </p:nvPr>
        </p:nvSpPr>
        <p:spPr>
          <a:xfrm>
            <a:off x="1295400" y="4058434"/>
            <a:ext cx="6400800" cy="1600200"/>
          </a:xfrm>
        </p:spPr>
        <p:txBody>
          <a:bodyPr/>
          <a:lstStyle>
            <a:lvl1pPr marL="0" indent="0" algn="l">
              <a:spcBef>
                <a:spcPts val="900"/>
              </a:spcBef>
              <a:buNone/>
              <a:defRPr sz="1800">
                <a:latin typeface="Cambria" panose="02040503050406030204" pitchFamily="18" charset="0"/>
                <a:ea typeface="Cambria" panose="02040503050406030204" pitchFamily="18"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512585971"/>
      </p:ext>
    </p:extLst>
  </p:cSld>
  <p:clrMapOvr>
    <a:masterClrMapping/>
  </p:clrMapOvr>
  <p:transition>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55134"/>
            <a:ext cx="9601200" cy="1036850"/>
          </a:xfrm>
        </p:spPr>
        <p:txBody>
          <a:bodyPr anchor="b">
            <a:normAutofit/>
          </a:bodyPr>
          <a:lstStyle>
            <a:lvl1pPr algn="ctr">
              <a:defRPr sz="2800">
                <a:latin typeface="Arial Black" panose="020B0A04020102020204" pitchFamily="34" charset="0"/>
                <a:cs typeface="Arial" panose="020B0604020202020204" pitchFamily="34" charset="0"/>
              </a:defRPr>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4724400" y="1828801"/>
            <a:ext cx="6172200" cy="4343400"/>
          </a:xfrm>
        </p:spPr>
        <p:txBody>
          <a:bodyPr tIns="274320">
            <a:normAutofit/>
          </a:bodyPr>
          <a:lstStyle>
            <a:lvl1pPr marL="0" indent="0" algn="ctr">
              <a:buNone/>
              <a:defRPr sz="1800">
                <a:latin typeface="Cambria" panose="02040503050406030204" pitchFamily="18" charset="0"/>
                <a:ea typeface="Cambria" panose="02040503050406030204" pitchFamily="18"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295400" y="1828800"/>
            <a:ext cx="3017520" cy="4343400"/>
          </a:xfrm>
        </p:spPr>
        <p:txBody>
          <a:bodyPr anchor="ctr">
            <a:normAutofit/>
          </a:bodyPr>
          <a:lstStyle>
            <a:lvl1pPr marL="0" indent="0">
              <a:spcBef>
                <a:spcPts val="900"/>
              </a:spcBef>
              <a:buNone/>
              <a:defRPr sz="1500">
                <a:latin typeface="Cambria" panose="02040503050406030204" pitchFamily="18" charset="0"/>
                <a:ea typeface="Cambria" panose="02040503050406030204" pitchFamily="18" charset="0"/>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5" name="Date Placeholder 4"/>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7" name="Slide Number Placeholder 6"/>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106759009"/>
      </p:ext>
    </p:extLst>
  </p:cSld>
  <p:clrMapOvr>
    <a:masterClrMapping/>
  </p:clrMapOvr>
  <p:transition>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Two Pictures with Captions">
    <p:spTree>
      <p:nvGrpSpPr>
        <p:cNvPr id="1" name=""/>
        <p:cNvGrpSpPr/>
        <p:nvPr/>
      </p:nvGrpSpPr>
      <p:grpSpPr>
        <a:xfrm>
          <a:off x="0" y="0"/>
          <a:ext cx="0" cy="0"/>
          <a:chOff x="0" y="0"/>
          <a:chExt cx="0" cy="0"/>
        </a:xfrm>
      </p:grpSpPr>
      <p:sp>
        <p:nvSpPr>
          <p:cNvPr id="9" name="Rectangle 8"/>
          <p:cNvSpPr/>
          <p:nvPr/>
        </p:nvSpPr>
        <p:spPr bwMode="invGray">
          <a:xfrm>
            <a:off x="1295400" y="5257800"/>
            <a:ext cx="4572000"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Cambria" panose="02040503050406030204" pitchFamily="18" charset="0"/>
              <a:ea typeface="Cambria" panose="02040503050406030204" pitchFamily="18" charset="0"/>
              <a:cs typeface="Arial" panose="020B0604020202020204" pitchFamily="34" charset="0"/>
            </a:endParaRPr>
          </a:p>
        </p:txBody>
      </p:sp>
      <p:sp>
        <p:nvSpPr>
          <p:cNvPr id="10" name="Rectangle 9"/>
          <p:cNvSpPr/>
          <p:nvPr/>
        </p:nvSpPr>
        <p:spPr bwMode="invGray">
          <a:xfrm>
            <a:off x="6324599" y="5257800"/>
            <a:ext cx="4572000"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Cambria" panose="02040503050406030204" pitchFamily="18" charset="0"/>
              <a:ea typeface="Cambria" panose="02040503050406030204" pitchFamily="18" charset="0"/>
              <a:cs typeface="Arial" panose="020B0604020202020204" pitchFamily="34" charset="0"/>
            </a:endParaRPr>
          </a:p>
        </p:txBody>
      </p:sp>
      <p:sp>
        <p:nvSpPr>
          <p:cNvPr id="11" name="Rectangle 10"/>
          <p:cNvSpPr/>
          <p:nvPr/>
        </p:nvSpPr>
        <p:spPr>
          <a:xfrm>
            <a:off x="1295400" y="5257802"/>
            <a:ext cx="4572000" cy="54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Cambria" panose="02040503050406030204" pitchFamily="18" charset="0"/>
              <a:ea typeface="Cambria" panose="02040503050406030204" pitchFamily="18" charset="0"/>
              <a:cs typeface="Arial" panose="020B0604020202020204" pitchFamily="34" charset="0"/>
            </a:endParaRPr>
          </a:p>
        </p:txBody>
      </p:sp>
      <p:sp>
        <p:nvSpPr>
          <p:cNvPr id="12" name="Rectangle 11"/>
          <p:cNvSpPr/>
          <p:nvPr/>
        </p:nvSpPr>
        <p:spPr>
          <a:xfrm>
            <a:off x="6324599" y="5257802"/>
            <a:ext cx="4572000" cy="54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Cambria" panose="02040503050406030204" pitchFamily="18" charset="0"/>
              <a:ea typeface="Cambria" panose="02040503050406030204" pitchFamily="18" charset="0"/>
              <a:cs typeface="Arial" panose="020B0604020202020204" pitchFamily="34" charset="0"/>
            </a:endParaRPr>
          </a:p>
        </p:txBody>
      </p:sp>
      <p:sp>
        <p:nvSpPr>
          <p:cNvPr id="2" name="Title 1"/>
          <p:cNvSpPr>
            <a:spLocks noGrp="1"/>
          </p:cNvSpPr>
          <p:nvPr>
            <p:ph type="title"/>
          </p:nvPr>
        </p:nvSpPr>
        <p:spPr>
          <a:xfrm>
            <a:off x="1295400" y="255134"/>
            <a:ext cx="9601200" cy="1036850"/>
          </a:xfrm>
        </p:spPr>
        <p:txBody>
          <a:bodyPr anchor="b">
            <a:normAutofit/>
          </a:bodyPr>
          <a:lstStyle>
            <a:lvl1pPr algn="ctr">
              <a:defRPr sz="2800">
                <a:latin typeface="Arial Black" panose="020B0A04020102020204" pitchFamily="34" charset="0"/>
                <a:cs typeface="Arial" panose="020B0604020202020204" pitchFamily="34" charset="0"/>
              </a:defRPr>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1298448" y="1828803"/>
            <a:ext cx="4572000" cy="3428999"/>
          </a:xfrm>
        </p:spPr>
        <p:txBody>
          <a:bodyPr tIns="274320">
            <a:normAutofit/>
          </a:bodyPr>
          <a:lstStyle>
            <a:lvl1pPr marL="0" indent="0" algn="ctr">
              <a:buNone/>
              <a:defRPr sz="1800">
                <a:latin typeface="Cambria" panose="02040503050406030204" pitchFamily="18" charset="0"/>
                <a:ea typeface="Cambria" panose="02040503050406030204" pitchFamily="18"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bwMode="invGray">
          <a:xfrm>
            <a:off x="1371274" y="5333098"/>
            <a:ext cx="4420252" cy="839102"/>
          </a:xfrm>
        </p:spPr>
        <p:txBody>
          <a:bodyPr anchor="t">
            <a:normAutofit/>
          </a:bodyPr>
          <a:lstStyle>
            <a:lvl1pPr marL="0" indent="0">
              <a:spcBef>
                <a:spcPts val="0"/>
              </a:spcBef>
              <a:buNone/>
              <a:defRPr sz="1350">
                <a:solidFill>
                  <a:schemeClr val="bg1"/>
                </a:solidFill>
                <a:latin typeface="Cambria" panose="02040503050406030204" pitchFamily="18" charset="0"/>
                <a:ea typeface="Cambria" panose="02040503050406030204" pitchFamily="18" charset="0"/>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8" name="Picture Placeholder 2" descr="An empty placeholder to add an image. Click on the placeholder and select the image that you wish to add"/>
          <p:cNvSpPr>
            <a:spLocks noGrp="1"/>
          </p:cNvSpPr>
          <p:nvPr>
            <p:ph type="pic" idx="13"/>
          </p:nvPr>
        </p:nvSpPr>
        <p:spPr>
          <a:xfrm>
            <a:off x="6324600" y="1828803"/>
            <a:ext cx="4572000" cy="3428999"/>
          </a:xfrm>
        </p:spPr>
        <p:txBody>
          <a:bodyPr tIns="274320">
            <a:normAutofit/>
          </a:bodyPr>
          <a:lstStyle>
            <a:lvl1pPr marL="0" indent="0" algn="ctr">
              <a:buNone/>
              <a:defRPr sz="1800">
                <a:latin typeface="Cambria" panose="02040503050406030204" pitchFamily="18" charset="0"/>
                <a:ea typeface="Cambria" panose="02040503050406030204" pitchFamily="18"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13" name="Text Placeholder 3"/>
          <p:cNvSpPr>
            <a:spLocks noGrp="1"/>
          </p:cNvSpPr>
          <p:nvPr>
            <p:ph type="body" sz="half" idx="14"/>
          </p:nvPr>
        </p:nvSpPr>
        <p:spPr bwMode="invGray">
          <a:xfrm>
            <a:off x="6412955" y="5333098"/>
            <a:ext cx="4420252" cy="839102"/>
          </a:xfrm>
        </p:spPr>
        <p:txBody>
          <a:bodyPr anchor="t">
            <a:normAutofit/>
          </a:bodyPr>
          <a:lstStyle>
            <a:lvl1pPr marL="0" indent="0">
              <a:spcBef>
                <a:spcPts val="0"/>
              </a:spcBef>
              <a:buNone/>
              <a:defRPr sz="1350">
                <a:solidFill>
                  <a:schemeClr val="bg1"/>
                </a:solidFill>
                <a:latin typeface="Cambria" panose="02040503050406030204" pitchFamily="18" charset="0"/>
                <a:ea typeface="Cambria" panose="02040503050406030204" pitchFamily="18" charset="0"/>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5" name="Date Placeholder 4"/>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7" name="Slide Number Placeholder 6"/>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3944010454"/>
      </p:ext>
    </p:extLst>
  </p:cSld>
  <p:clrMapOvr>
    <a:masterClrMapping/>
  </p:clrMapOvr>
  <p:transition>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2800">
                <a:latin typeface="Arial Black" panose="020B0A04020102020204" pitchFamily="34" charset="0"/>
                <a:cs typeface="Arial" panose="020B0604020202020204"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a:latin typeface="Cambria" panose="02040503050406030204" pitchFamily="18" charset="0"/>
                <a:ea typeface="Cambria" panose="02040503050406030204" pitchFamily="18" charset="0"/>
                <a:cs typeface="Arial" panose="020B0604020202020204" pitchFamily="34" charset="0"/>
              </a:defRPr>
            </a:lvl1pPr>
            <a:lvl2pPr>
              <a:defRPr>
                <a:latin typeface="Cambria" panose="02040503050406030204" pitchFamily="18" charset="0"/>
                <a:ea typeface="Cambria" panose="02040503050406030204" pitchFamily="18" charset="0"/>
                <a:cs typeface="Arial" panose="020B0604020202020204" pitchFamily="34" charset="0"/>
              </a:defRPr>
            </a:lvl2pPr>
            <a:lvl3pPr>
              <a:defRPr>
                <a:latin typeface="Cambria" panose="02040503050406030204" pitchFamily="18" charset="0"/>
                <a:ea typeface="Cambria" panose="02040503050406030204" pitchFamily="18" charset="0"/>
                <a:cs typeface="Arial" panose="020B0604020202020204" pitchFamily="34" charset="0"/>
              </a:defRPr>
            </a:lvl3pPr>
            <a:lvl4pPr>
              <a:defRPr>
                <a:latin typeface="Cambria" panose="02040503050406030204" pitchFamily="18" charset="0"/>
                <a:ea typeface="Cambria" panose="02040503050406030204" pitchFamily="18" charset="0"/>
                <a:cs typeface="Arial" panose="020B0604020202020204" pitchFamily="34" charset="0"/>
              </a:defRPr>
            </a:lvl4pPr>
            <a:lvl5pPr>
              <a:defRPr>
                <a:latin typeface="Cambria" panose="02040503050406030204" pitchFamily="18" charset="0"/>
                <a:ea typeface="Cambria" panose="02040503050406030204" pitchFamily="18"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4" name="Date Placeholder 3"/>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6" name="Slide Number Placeholder 5"/>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1092945374"/>
      </p:ext>
    </p:extLst>
  </p:cSld>
  <p:clrMapOvr>
    <a:masterClrMapping/>
  </p:clrMapOvr>
  <p:transition>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white">
          <a:xfrm rot="5400000">
            <a:off x="7562851" y="2228851"/>
            <a:ext cx="6858000" cy="2400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8" name="Rectangle 7"/>
          <p:cNvSpPr/>
          <p:nvPr/>
        </p:nvSpPr>
        <p:spPr>
          <a:xfrm rot="5400000">
            <a:off x="6331231" y="3387911"/>
            <a:ext cx="6858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9" name="Rectangle 8"/>
          <p:cNvSpPr/>
          <p:nvPr/>
        </p:nvSpPr>
        <p:spPr>
          <a:xfrm rot="5400000">
            <a:off x="6251613" y="3387911"/>
            <a:ext cx="6858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cs typeface="Arial" panose="020B0604020202020204" pitchFamily="34" charset="0"/>
            </a:endParaRPr>
          </a:p>
        </p:txBody>
      </p:sp>
      <p:sp>
        <p:nvSpPr>
          <p:cNvPr id="2" name="Vertical Title 1"/>
          <p:cNvSpPr>
            <a:spLocks noGrp="1"/>
          </p:cNvSpPr>
          <p:nvPr>
            <p:ph type="title" orient="vert"/>
          </p:nvPr>
        </p:nvSpPr>
        <p:spPr>
          <a:xfrm>
            <a:off x="9871319" y="685800"/>
            <a:ext cx="1033272" cy="5486400"/>
          </a:xfrm>
        </p:spPr>
        <p:txBody>
          <a:bodyPr vert="eaVert">
            <a:normAutofit/>
          </a:bodyPr>
          <a:lstStyle>
            <a:lvl1pPr algn="ctr">
              <a:defRPr sz="2800">
                <a:latin typeface="Arial Black" panose="020B0A04020102020204" pitchFamily="34" charset="0"/>
                <a:cs typeface="Arial" panose="020B060402020202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295400" y="685800"/>
            <a:ext cx="7976755" cy="5486400"/>
          </a:xfrm>
        </p:spPr>
        <p:txBody>
          <a:bodyPr vert="eaVert"/>
          <a:lstStyle>
            <a:lvl1pPr>
              <a:defRPr>
                <a:latin typeface="Cambria" panose="02040503050406030204" pitchFamily="18" charset="0"/>
                <a:ea typeface="Cambria" panose="02040503050406030204" pitchFamily="18" charset="0"/>
                <a:cs typeface="Arial" panose="020B0604020202020204" pitchFamily="34" charset="0"/>
              </a:defRPr>
            </a:lvl1pPr>
            <a:lvl2pPr>
              <a:defRPr>
                <a:latin typeface="Cambria" panose="02040503050406030204" pitchFamily="18" charset="0"/>
                <a:ea typeface="Cambria" panose="02040503050406030204" pitchFamily="18" charset="0"/>
                <a:cs typeface="Arial" panose="020B0604020202020204" pitchFamily="34" charset="0"/>
              </a:defRPr>
            </a:lvl2pPr>
            <a:lvl3pPr>
              <a:defRPr>
                <a:latin typeface="Cambria" panose="02040503050406030204" pitchFamily="18" charset="0"/>
                <a:ea typeface="Cambria" panose="02040503050406030204" pitchFamily="18" charset="0"/>
                <a:cs typeface="Arial" panose="020B0604020202020204" pitchFamily="34" charset="0"/>
              </a:defRPr>
            </a:lvl3pPr>
            <a:lvl4pPr>
              <a:defRPr>
                <a:latin typeface="Cambria" panose="02040503050406030204" pitchFamily="18" charset="0"/>
                <a:ea typeface="Cambria" panose="02040503050406030204" pitchFamily="18" charset="0"/>
                <a:cs typeface="Arial" panose="020B0604020202020204" pitchFamily="34" charset="0"/>
              </a:defRPr>
            </a:lvl4pPr>
            <a:lvl5pPr>
              <a:defRPr>
                <a:latin typeface="Cambria" panose="02040503050406030204" pitchFamily="18" charset="0"/>
                <a:ea typeface="Cambria" panose="02040503050406030204" pitchFamily="18"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4" name="Date Placeholder 3"/>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6" name="Slide Number Placeholder 5"/>
          <p:cNvSpPr>
            <a:spLocks noGrp="1"/>
          </p:cNvSpPr>
          <p:nvPr>
            <p:ph type="sldNum" sz="quarter" idx="12"/>
          </p:nvPr>
        </p:nvSpPr>
        <p:spPr/>
        <p:txBody>
          <a:bodyPr/>
          <a:lstStyle>
            <a:lvl1pPr>
              <a:defRPr>
                <a:solidFill>
                  <a:schemeClr val="bg1"/>
                </a:solidFill>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dirty="0"/>
          </a:p>
        </p:txBody>
      </p:sp>
    </p:spTree>
    <p:extLst>
      <p:ext uri="{BB962C8B-B14F-4D97-AF65-F5344CB8AC3E}">
        <p14:creationId xmlns:p14="http://schemas.microsoft.com/office/powerpoint/2010/main" val="1804110326"/>
      </p:ext>
    </p:extLst>
  </p:cSld>
  <p:clrMapOvr>
    <a:masterClrMapping/>
  </p:clrMapOvr>
  <p:transition>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2800">
                <a:latin typeface="Arial Black" panose="020B0A040201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vl2pPr>
              <a:defRPr>
                <a:latin typeface="Cambria" panose="02040503050406030204" pitchFamily="18" charset="0"/>
                <a:ea typeface="Cambria" panose="02040503050406030204" pitchFamily="18" charset="0"/>
                <a:cs typeface="Arial" panose="020B0604020202020204" pitchFamily="34" charset="0"/>
              </a:defRPr>
            </a:lvl2pPr>
            <a:lvl3pPr>
              <a:defRPr>
                <a:latin typeface="Cambria" panose="02040503050406030204" pitchFamily="18" charset="0"/>
                <a:ea typeface="Cambria" panose="02040503050406030204" pitchFamily="18" charset="0"/>
                <a:cs typeface="Arial" panose="020B0604020202020204" pitchFamily="34" charset="0"/>
              </a:defRPr>
            </a:lvl3pPr>
            <a:lvl4pPr>
              <a:defRPr>
                <a:latin typeface="Cambria" panose="02040503050406030204" pitchFamily="18" charset="0"/>
                <a:ea typeface="Cambria" panose="02040503050406030204" pitchFamily="18" charset="0"/>
                <a:cs typeface="Arial" panose="020B0604020202020204" pitchFamily="34" charset="0"/>
              </a:defRPr>
            </a:lvl4pPr>
            <a:lvl5pPr>
              <a:defRPr>
                <a:latin typeface="Cambria" panose="02040503050406030204" pitchFamily="18" charset="0"/>
                <a:ea typeface="Cambria" panose="02040503050406030204" pitchFamily="18"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4" name="Date Placeholder 3"/>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6" name="Slide Number Placeholder 5"/>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2596182316"/>
      </p:ext>
    </p:extLst>
  </p:cSld>
  <p:clrMapOvr>
    <a:masterClrMapping/>
  </p:clrMapOvr>
  <p:transition>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10" name="Rectangle 5"/>
          <p:cNvSpPr>
            <a:spLocks noChangeArrowheads="1"/>
          </p:cNvSpPr>
          <p:nvPr/>
        </p:nvSpPr>
        <p:spPr bwMode="white">
          <a:xfrm>
            <a:off x="6540503" y="0"/>
            <a:ext cx="5651496" cy="6858000"/>
          </a:xfrm>
          <a:custGeom>
            <a:avLst/>
            <a:gdLst/>
            <a:ahLst/>
            <a:cxnLst/>
            <a:rect l="l" t="t" r="r" b="b"/>
            <a:pathLst>
              <a:path w="4238622" h="685800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cs typeface="Arial" panose="020B0604020202020204" pitchFamily="34" charset="0"/>
            </a:endParaRPr>
          </a:p>
        </p:txBody>
      </p:sp>
      <p:sp>
        <p:nvSpPr>
          <p:cNvPr id="11" name="Freeform 6"/>
          <p:cNvSpPr>
            <a:spLocks/>
          </p:cNvSpPr>
          <p:nvPr/>
        </p:nvSpPr>
        <p:spPr bwMode="auto">
          <a:xfrm>
            <a:off x="6256869"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a:innerShdw blurRad="63500" dist="50800" dir="10800000">
              <a:prstClr val="black">
                <a:alpha val="50000"/>
              </a:prstClr>
            </a:innerShdw>
          </a:effectLst>
        </p:spPr>
        <p:txBody>
          <a:bodyPr vert="horz" wrap="square" lIns="68580" tIns="34290" rIns="68580" bIns="34290" numCol="1" anchor="t" anchorCtr="0" compatLnSpc="1">
            <a:prstTxWarp prst="textNoShape">
              <a:avLst/>
            </a:prstTxWarp>
          </a:bodyPr>
          <a:lstStyle/>
          <a:p>
            <a:pPr lvl="0"/>
            <a:endParaRPr lang="en-US" sz="1350">
              <a:latin typeface="Arial" panose="020B0604020202020204" pitchFamily="34" charset="0"/>
              <a:cs typeface="Arial" panose="020B0604020202020204" pitchFamily="34" charset="0"/>
            </a:endParaRPr>
          </a:p>
        </p:txBody>
      </p:sp>
      <p:sp>
        <p:nvSpPr>
          <p:cNvPr id="12" name="Freeform 7"/>
          <p:cNvSpPr>
            <a:spLocks/>
          </p:cNvSpPr>
          <p:nvPr/>
        </p:nvSpPr>
        <p:spPr bwMode="auto">
          <a:xfrm>
            <a:off x="6062136" y="0"/>
            <a:ext cx="1528232" cy="6858000"/>
          </a:xfrm>
          <a:custGeom>
            <a:avLst/>
            <a:gdLst/>
            <a:ahLst/>
            <a:cxnLst/>
            <a:rect l="l" t="t" r="r" b="b"/>
            <a:pathLst>
              <a:path w="1146174" h="6858000">
                <a:moveTo>
                  <a:pt x="0" y="0"/>
                </a:moveTo>
                <a:lnTo>
                  <a:pt x="253999" y="0"/>
                </a:lnTo>
                <a:lnTo>
                  <a:pt x="1146174" y="4337050"/>
                </a:lnTo>
                <a:lnTo>
                  <a:pt x="511174" y="6858000"/>
                </a:lnTo>
                <a:lnTo>
                  <a:pt x="254000" y="6858000"/>
                </a:lnTo>
                <a:lnTo>
                  <a:pt x="892175" y="4337050"/>
                </a:lnTo>
                <a:close/>
              </a:path>
            </a:pathLst>
          </a:custGeom>
          <a:solidFill>
            <a:schemeClr val="accent1"/>
          </a:solidFill>
          <a:ln>
            <a:noFill/>
          </a:ln>
          <a:effectLst>
            <a:innerShdw blurRad="177800" dist="50800" dir="10800000">
              <a:prstClr val="black">
                <a:alpha val="50000"/>
              </a:prstClr>
            </a:innerShdw>
          </a:effectLst>
        </p:spPr>
        <p:txBody>
          <a:bodyPr vert="horz" wrap="square" lIns="68580" tIns="34290" rIns="68580" bIns="34290" numCol="1" anchor="t" anchorCtr="0" compatLnSpc="1">
            <a:prstTxWarp prst="textNoShape">
              <a:avLst/>
            </a:prstTxWarp>
          </a:bodyPr>
          <a:lstStyle/>
          <a:p>
            <a:pPr lvl="0"/>
            <a:endParaRPr lang="en-US" sz="1350">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1295401" y="1873584"/>
            <a:ext cx="5120640" cy="2560320"/>
          </a:xfrm>
        </p:spPr>
        <p:txBody>
          <a:bodyPr anchor="b">
            <a:normAutofit/>
          </a:bodyPr>
          <a:lstStyle>
            <a:lvl1pPr algn="l">
              <a:defRPr sz="3000">
                <a:solidFill>
                  <a:schemeClr val="tx1"/>
                </a:solidFill>
                <a:latin typeface="Arial Black" panose="020B0A04020102020204" pitchFamily="34" charset="0"/>
                <a:cs typeface="Arial" panose="020B0604020202020204" pitchFamily="34" charset="0"/>
              </a:defRPr>
            </a:lvl1pPr>
          </a:lstStyle>
          <a:p>
            <a:r>
              <a:rPr lang="en-US"/>
              <a:t>Click to edit Master title style</a:t>
            </a:r>
            <a:endParaRPr lang="en-US" dirty="0"/>
          </a:p>
        </p:txBody>
      </p:sp>
      <p:sp>
        <p:nvSpPr>
          <p:cNvPr id="15" name="Picture Placeholder 14" descr="An empty placeholder to add an image. Click on the placeholder and select the image that you wish to add"/>
          <p:cNvSpPr>
            <a:spLocks noGrp="1"/>
          </p:cNvSpPr>
          <p:nvPr>
            <p:ph type="pic" sz="quarter" idx="10"/>
          </p:nvPr>
        </p:nvSpPr>
        <p:spPr>
          <a:xfrm>
            <a:off x="6743704"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txBody>
          <a:bodyPr wrap="square" tIns="365760">
            <a:noAutofit/>
          </a:bodyPr>
          <a:lstStyle>
            <a:lvl1pPr marL="0" indent="0" algn="ctr">
              <a:buNone/>
              <a:defRPr sz="2100">
                <a:solidFill>
                  <a:schemeClr val="bg1"/>
                </a:solidFill>
                <a:latin typeface="Arial" panose="020B0604020202020204" pitchFamily="34" charset="0"/>
                <a:cs typeface="Arial" panose="020B0604020202020204" pitchFamily="34" charset="0"/>
              </a:defRPr>
            </a:lvl1pPr>
          </a:lstStyle>
          <a:p>
            <a:r>
              <a:rPr lang="en-US"/>
              <a:t>Click icon to add picture</a:t>
            </a:r>
          </a:p>
        </p:txBody>
      </p:sp>
      <p:sp>
        <p:nvSpPr>
          <p:cNvPr id="3" name="Subtitle 2"/>
          <p:cNvSpPr>
            <a:spLocks noGrp="1"/>
          </p:cNvSpPr>
          <p:nvPr>
            <p:ph type="subTitle" idx="1"/>
          </p:nvPr>
        </p:nvSpPr>
        <p:spPr>
          <a:xfrm>
            <a:off x="1295401" y="4572000"/>
            <a:ext cx="5120640" cy="1600200"/>
          </a:xfrm>
        </p:spPr>
        <p:txBody>
          <a:bodyPr/>
          <a:lstStyle>
            <a:lvl1pPr marL="0" indent="0" algn="l">
              <a:buNone/>
              <a:defRPr sz="1800">
                <a:latin typeface="Cambria" panose="02040503050406030204" pitchFamily="18" charset="0"/>
                <a:ea typeface="Cambria" panose="02040503050406030204" pitchFamily="18"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2402813400"/>
      </p:ext>
    </p:extLst>
  </p:cSld>
  <p:clrMapOvr>
    <a:masterClrMapping/>
  </p:clrMapOvr>
  <p:transition>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5"/>
          <p:cNvSpPr>
            <a:spLocks noChangeArrowheads="1"/>
          </p:cNvSpPr>
          <p:nvPr/>
        </p:nvSpPr>
        <p:spPr bwMode="white">
          <a:xfrm>
            <a:off x="9622368" y="0"/>
            <a:ext cx="2569632" cy="6858000"/>
          </a:xfrm>
          <a:custGeom>
            <a:avLst/>
            <a:gdLst/>
            <a:ahLst/>
            <a:cxnLst/>
            <a:rect l="l" t="t" r="r" b="b"/>
            <a:pathLst>
              <a:path w="1927224" h="6858000">
                <a:moveTo>
                  <a:pt x="0" y="0"/>
                </a:moveTo>
                <a:lnTo>
                  <a:pt x="1927224" y="0"/>
                </a:lnTo>
                <a:lnTo>
                  <a:pt x="1927224" y="6858000"/>
                </a:lnTo>
                <a:lnTo>
                  <a:pt x="254000" y="6858000"/>
                </a:lnTo>
                <a:lnTo>
                  <a:pt x="892175" y="433705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cs typeface="Arial" panose="020B0604020202020204" pitchFamily="34" charset="0"/>
            </a:endParaRPr>
          </a:p>
        </p:txBody>
      </p:sp>
      <p:sp>
        <p:nvSpPr>
          <p:cNvPr id="8" name="Freeform 6"/>
          <p:cNvSpPr>
            <a:spLocks/>
          </p:cNvSpPr>
          <p:nvPr/>
        </p:nvSpPr>
        <p:spPr bwMode="auto">
          <a:xfrm>
            <a:off x="9237133"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a:outerShdw blurRad="101600" dist="50800" algn="l" rotWithShape="0">
              <a:prstClr val="black">
                <a:alpha val="25000"/>
              </a:prstClr>
            </a:outerShdw>
          </a:effectLst>
        </p:spPr>
        <p:txBody>
          <a:bodyPr vert="horz" wrap="square" lIns="68580" tIns="34290" rIns="68580" bIns="34290" numCol="1" anchor="t" anchorCtr="0" compatLnSpc="1">
            <a:prstTxWarp prst="textNoShape">
              <a:avLst/>
            </a:prstTxWarp>
          </a:bodyPr>
          <a:lstStyle/>
          <a:p>
            <a:pPr lvl="0"/>
            <a:endParaRPr lang="en-US" sz="1350">
              <a:latin typeface="Arial" panose="020B0604020202020204" pitchFamily="34" charset="0"/>
              <a:cs typeface="Arial" panose="020B0604020202020204" pitchFamily="34" charset="0"/>
            </a:endParaRPr>
          </a:p>
        </p:txBody>
      </p:sp>
      <p:sp>
        <p:nvSpPr>
          <p:cNvPr id="9" name="Freeform 7"/>
          <p:cNvSpPr>
            <a:spLocks/>
          </p:cNvSpPr>
          <p:nvPr/>
        </p:nvSpPr>
        <p:spPr bwMode="auto">
          <a:xfrm>
            <a:off x="9173633" y="0"/>
            <a:ext cx="1460499" cy="6858000"/>
          </a:xfrm>
          <a:custGeom>
            <a:avLst/>
            <a:gdLst/>
            <a:ahLst/>
            <a:cxnLst/>
            <a:rect l="l" t="t" r="r" b="b"/>
            <a:pathLst>
              <a:path w="1095374" h="685800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dist="50800" algn="l" rotWithShape="0">
              <a:prstClr val="black">
                <a:alpha val="25000"/>
              </a:prstClr>
            </a:outerShdw>
          </a:effectLst>
        </p:spPr>
        <p:txBody>
          <a:bodyPr vert="horz" wrap="square" lIns="68580" tIns="34290" rIns="68580" bIns="34290" numCol="1" anchor="t" anchorCtr="0" compatLnSpc="1">
            <a:prstTxWarp prst="textNoShape">
              <a:avLst/>
            </a:prstTxWarp>
          </a:bodyPr>
          <a:lstStyle/>
          <a:p>
            <a:pPr lvl="0"/>
            <a:endParaRPr lang="en-US" sz="1350">
              <a:latin typeface="Arial" panose="020B0604020202020204" pitchFamily="34" charset="0"/>
              <a:cs typeface="Arial" panose="020B0604020202020204" pitchFamily="34" charset="0"/>
            </a:endParaRPr>
          </a:p>
        </p:txBody>
      </p:sp>
      <p:sp>
        <p:nvSpPr>
          <p:cNvPr id="10" name="Freeform 7"/>
          <p:cNvSpPr>
            <a:spLocks/>
          </p:cNvSpPr>
          <p:nvPr/>
        </p:nvSpPr>
        <p:spPr bwMode="auto">
          <a:xfrm>
            <a:off x="9173633" y="0"/>
            <a:ext cx="1460499" cy="6858000"/>
          </a:xfrm>
          <a:custGeom>
            <a:avLst/>
            <a:gdLst/>
            <a:ahLst/>
            <a:cxnLst/>
            <a:rect l="l" t="t" r="r" b="b"/>
            <a:pathLst>
              <a:path w="1095374" h="685800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innerShdw blurRad="63500" dist="50800" dir="10800000">
              <a:prstClr val="black">
                <a:alpha val="50000"/>
              </a:prstClr>
            </a:innerShdw>
          </a:effectLst>
        </p:spPr>
        <p:txBody>
          <a:bodyPr vert="horz" wrap="square" lIns="68580" tIns="34290" rIns="68580" bIns="34290" numCol="1" anchor="t" anchorCtr="0" compatLnSpc="1">
            <a:prstTxWarp prst="textNoShape">
              <a:avLst/>
            </a:prstTxWarp>
          </a:bodyPr>
          <a:lstStyle/>
          <a:p>
            <a:pPr lvl="0"/>
            <a:endParaRPr lang="en-US" sz="1350">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1295399" y="2538870"/>
            <a:ext cx="8046720" cy="1557338"/>
          </a:xfrm>
        </p:spPr>
        <p:txBody>
          <a:bodyPr anchor="b">
            <a:normAutofit/>
          </a:bodyPr>
          <a:lstStyle>
            <a:lvl1pPr algn="l">
              <a:defRPr sz="3200">
                <a:solidFill>
                  <a:schemeClr val="tx1"/>
                </a:solidFill>
                <a:latin typeface="Arial Black" panose="020B0A040201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295398" y="4213685"/>
            <a:ext cx="8046719" cy="1011237"/>
          </a:xfrm>
        </p:spPr>
        <p:txBody>
          <a:bodyPr/>
          <a:lstStyle>
            <a:lvl1pPr marL="0" indent="0">
              <a:spcBef>
                <a:spcPts val="900"/>
              </a:spcBef>
              <a:buNone/>
              <a:defRPr sz="1800">
                <a:solidFill>
                  <a:schemeClr val="tx1"/>
                </a:solidFill>
                <a:latin typeface="Cambria" panose="02040503050406030204" pitchFamily="18" charset="0"/>
                <a:ea typeface="Cambria" panose="02040503050406030204" pitchFamily="18" charset="0"/>
                <a:cs typeface="Arial" panose="020B0604020202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1519642984"/>
      </p:ext>
    </p:extLst>
  </p:cSld>
  <p:clrMapOvr>
    <a:masterClrMapping/>
  </p:clrMapOvr>
  <p:transition>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2800">
                <a:latin typeface="Arial Black" panose="020B0A040201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vl2pPr>
              <a:defRPr>
                <a:latin typeface="Cambria" panose="02040503050406030204" pitchFamily="18" charset="0"/>
                <a:ea typeface="Cambria" panose="02040503050406030204" pitchFamily="18" charset="0"/>
                <a:cs typeface="Arial" panose="020B0604020202020204" pitchFamily="34" charset="0"/>
              </a:defRPr>
            </a:lvl2pPr>
            <a:lvl3pPr>
              <a:defRPr>
                <a:latin typeface="Cambria" panose="02040503050406030204" pitchFamily="18" charset="0"/>
                <a:ea typeface="Cambria" panose="02040503050406030204" pitchFamily="18" charset="0"/>
                <a:cs typeface="Arial" panose="020B0604020202020204" pitchFamily="34" charset="0"/>
              </a:defRPr>
            </a:lvl3pPr>
            <a:lvl4pPr>
              <a:defRPr>
                <a:latin typeface="Cambria" panose="02040503050406030204" pitchFamily="18" charset="0"/>
                <a:ea typeface="Cambria" panose="02040503050406030204" pitchFamily="18" charset="0"/>
                <a:cs typeface="Arial" panose="020B0604020202020204" pitchFamily="34" charset="0"/>
              </a:defRPr>
            </a:lvl4pPr>
            <a:lvl5pPr>
              <a:defRPr>
                <a:latin typeface="Cambria" panose="02040503050406030204" pitchFamily="18" charset="0"/>
                <a:ea typeface="Cambria" panose="02040503050406030204" pitchFamily="18"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24600" y="1828801"/>
            <a:ext cx="4572000" cy="4343401"/>
          </a:xfrm>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vl2pPr>
              <a:defRPr>
                <a:latin typeface="Cambria" panose="02040503050406030204" pitchFamily="18" charset="0"/>
                <a:ea typeface="Cambria" panose="02040503050406030204" pitchFamily="18" charset="0"/>
                <a:cs typeface="Arial" panose="020B0604020202020204" pitchFamily="34" charset="0"/>
              </a:defRPr>
            </a:lvl2pPr>
            <a:lvl3pPr>
              <a:defRPr>
                <a:latin typeface="Cambria" panose="02040503050406030204" pitchFamily="18" charset="0"/>
                <a:ea typeface="Cambria" panose="02040503050406030204" pitchFamily="18" charset="0"/>
                <a:cs typeface="Arial" panose="020B0604020202020204" pitchFamily="34" charset="0"/>
              </a:defRPr>
            </a:lvl3pPr>
            <a:lvl4pPr>
              <a:defRPr>
                <a:latin typeface="Cambria" panose="02040503050406030204" pitchFamily="18" charset="0"/>
                <a:ea typeface="Cambria" panose="02040503050406030204" pitchFamily="18" charset="0"/>
                <a:cs typeface="Arial" panose="020B0604020202020204" pitchFamily="34" charset="0"/>
              </a:defRPr>
            </a:lvl4pPr>
            <a:lvl5pPr>
              <a:defRPr>
                <a:latin typeface="Cambria" panose="02040503050406030204" pitchFamily="18" charset="0"/>
                <a:ea typeface="Cambria" panose="02040503050406030204" pitchFamily="18"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5" name="Date Placeholder 4"/>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7" name="Slide Number Placeholder 6"/>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2448206090"/>
      </p:ext>
    </p:extLst>
  </p:cSld>
  <p:clrMapOvr>
    <a:masterClrMapping/>
  </p:clrMapOvr>
  <p:transition>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55134"/>
            <a:ext cx="9601200" cy="1036850"/>
          </a:xfrm>
        </p:spPr>
        <p:txBody>
          <a:bodyPr>
            <a:normAutofit/>
          </a:bodyPr>
          <a:lstStyle>
            <a:lvl1pPr algn="ctr">
              <a:defRPr sz="2800">
                <a:latin typeface="Arial Black" panose="020B0A04020102020204" pitchFamily="34" charset="0"/>
              </a:defRPr>
            </a:lvl1pPr>
          </a:lstStyle>
          <a:p>
            <a:r>
              <a:rPr lang="en-US"/>
              <a:t>Click to edit Master title style</a:t>
            </a:r>
          </a:p>
        </p:txBody>
      </p:sp>
      <p:sp>
        <p:nvSpPr>
          <p:cNvPr id="3" name="Text Placeholder 2"/>
          <p:cNvSpPr>
            <a:spLocks noGrp="1"/>
          </p:cNvSpPr>
          <p:nvPr>
            <p:ph type="body" idx="1"/>
          </p:nvPr>
        </p:nvSpPr>
        <p:spPr>
          <a:xfrm>
            <a:off x="1295400" y="1828800"/>
            <a:ext cx="4572000" cy="850392"/>
          </a:xfrm>
        </p:spPr>
        <p:txBody>
          <a:bodyPr anchor="ctr">
            <a:normAutofit/>
          </a:bodyPr>
          <a:lstStyle>
            <a:lvl1pPr marL="0" indent="0">
              <a:buNone/>
              <a:defRPr sz="1950" b="0">
                <a:latin typeface="Cambria" panose="02040503050406030204" pitchFamily="18" charset="0"/>
                <a:ea typeface="Cambria" panose="02040503050406030204" pitchFamily="18"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295400" y="2705100"/>
            <a:ext cx="4572000" cy="3467100"/>
          </a:xfrm>
        </p:spPr>
        <p:txBody>
          <a:bodyPr/>
          <a:lstStyle>
            <a:lvl1pPr>
              <a:defRPr>
                <a:latin typeface="Cambria" panose="02040503050406030204" pitchFamily="18" charset="0"/>
                <a:ea typeface="Cambria" panose="02040503050406030204" pitchFamily="18" charset="0"/>
              </a:defRPr>
            </a:lvl1pPr>
            <a:lvl2pPr>
              <a:defRPr>
                <a:latin typeface="Cambria" panose="02040503050406030204" pitchFamily="18" charset="0"/>
                <a:ea typeface="Cambria" panose="02040503050406030204" pitchFamily="18" charset="0"/>
              </a:defRPr>
            </a:lvl2pPr>
            <a:lvl3pPr>
              <a:defRPr>
                <a:latin typeface="Cambria" panose="02040503050406030204" pitchFamily="18" charset="0"/>
                <a:ea typeface="Cambria" panose="02040503050406030204" pitchFamily="18" charset="0"/>
              </a:defRPr>
            </a:lvl3pPr>
            <a:lvl4pPr>
              <a:defRPr>
                <a:latin typeface="Cambria" panose="02040503050406030204" pitchFamily="18" charset="0"/>
                <a:ea typeface="Cambria" panose="02040503050406030204" pitchFamily="18" charset="0"/>
              </a:defRPr>
            </a:lvl4pPr>
            <a:lvl5pPr>
              <a:defRPr>
                <a:latin typeface="Cambria" panose="02040503050406030204" pitchFamily="18" charset="0"/>
                <a:ea typeface="Cambria" panose="020405030504060302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24600" y="1828802"/>
            <a:ext cx="4572000" cy="847725"/>
          </a:xfrm>
        </p:spPr>
        <p:txBody>
          <a:bodyPr anchor="ctr">
            <a:normAutofit/>
          </a:bodyPr>
          <a:lstStyle>
            <a:lvl1pPr marL="0" indent="0">
              <a:buNone/>
              <a:defRPr sz="1950" b="0">
                <a:latin typeface="Cambria" panose="02040503050406030204" pitchFamily="18" charset="0"/>
                <a:ea typeface="Cambria" panose="02040503050406030204" pitchFamily="18"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324600" y="2705100"/>
            <a:ext cx="4572000" cy="3467100"/>
          </a:xfrm>
        </p:spPr>
        <p:txBody>
          <a:bodyPr/>
          <a:lstStyle>
            <a:lvl1pPr>
              <a:defRPr>
                <a:latin typeface="Cambria" panose="02040503050406030204" pitchFamily="18" charset="0"/>
                <a:ea typeface="Cambria" panose="02040503050406030204" pitchFamily="18" charset="0"/>
              </a:defRPr>
            </a:lvl1pPr>
            <a:lvl2pPr>
              <a:defRPr>
                <a:latin typeface="Cambria" panose="02040503050406030204" pitchFamily="18" charset="0"/>
                <a:ea typeface="Cambria" panose="02040503050406030204" pitchFamily="18" charset="0"/>
              </a:defRPr>
            </a:lvl2pPr>
            <a:lvl3pPr>
              <a:defRPr>
                <a:latin typeface="Cambria" panose="02040503050406030204" pitchFamily="18" charset="0"/>
                <a:ea typeface="Cambria" panose="02040503050406030204" pitchFamily="18" charset="0"/>
              </a:defRPr>
            </a:lvl3pPr>
            <a:lvl4pPr>
              <a:defRPr>
                <a:latin typeface="Cambria" panose="02040503050406030204" pitchFamily="18" charset="0"/>
                <a:ea typeface="Cambria" panose="02040503050406030204" pitchFamily="18" charset="0"/>
              </a:defRPr>
            </a:lvl4pPr>
            <a:lvl5pPr>
              <a:defRPr>
                <a:latin typeface="Cambria" panose="02040503050406030204" pitchFamily="18" charset="0"/>
                <a:ea typeface="Cambria" panose="020405030504060302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lvl1pPr>
              <a:defRPr>
                <a:latin typeface="Cambria" panose="02040503050406030204" pitchFamily="18" charset="0"/>
                <a:ea typeface="Cambria" panose="02040503050406030204" pitchFamily="18" charset="0"/>
              </a:defRPr>
            </a:lvl1pPr>
          </a:lstStyle>
          <a:p>
            <a:r>
              <a:rPr lang="en-US"/>
              <a:t>Add a footer</a:t>
            </a:r>
            <a:endParaRPr lang="en-US" dirty="0"/>
          </a:p>
        </p:txBody>
      </p:sp>
      <p:sp>
        <p:nvSpPr>
          <p:cNvPr id="7" name="Date Placeholder 6"/>
          <p:cNvSpPr>
            <a:spLocks noGrp="1"/>
          </p:cNvSpPr>
          <p:nvPr>
            <p:ph type="dt" sz="half" idx="10"/>
          </p:nvPr>
        </p:nvSpPr>
        <p:spPr/>
        <p:txBody>
          <a:bodyPr/>
          <a:lstStyle>
            <a:lvl1pPr>
              <a:defRPr>
                <a:latin typeface="Cambria" panose="02040503050406030204" pitchFamily="18" charset="0"/>
                <a:ea typeface="Cambria" panose="02040503050406030204" pitchFamily="18" charset="0"/>
              </a:defRPr>
            </a:lvl1pPr>
          </a:lstStyle>
          <a:p>
            <a:fld id="{A79A3335-6331-4872-A8B7-ECD55539F4D0}" type="datetimeFigureOut">
              <a:rPr lang="en-US" smtClean="0"/>
              <a:pPr/>
              <a:t>5/27/2025</a:t>
            </a:fld>
            <a:endParaRPr lang="en-US"/>
          </a:p>
        </p:txBody>
      </p:sp>
      <p:sp>
        <p:nvSpPr>
          <p:cNvPr id="9" name="Slide Number Placeholder 8"/>
          <p:cNvSpPr>
            <a:spLocks noGrp="1"/>
          </p:cNvSpPr>
          <p:nvPr>
            <p:ph type="sldNum" sz="quarter" idx="12"/>
          </p:nvPr>
        </p:nvSpPr>
        <p:spPr/>
        <p:txBody>
          <a:bodyPr/>
          <a:lstStyle>
            <a:lvl1pPr>
              <a:defRPr>
                <a:latin typeface="Cambria" panose="02040503050406030204" pitchFamily="18" charset="0"/>
                <a:ea typeface="Cambria" panose="02040503050406030204" pitchFamily="18"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2602360303"/>
      </p:ext>
    </p:extLst>
  </p:cSld>
  <p:clrMapOvr>
    <a:masterClrMapping/>
  </p:clrMapOvr>
  <p:transition>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2800" b="1">
                <a:latin typeface="Arial Black" panose="020B0A04020102020204" pitchFamily="34" charset="0"/>
                <a:cs typeface="Arial" panose="020B0604020202020204" pitchFamily="34" charset="0"/>
              </a:defRPr>
            </a:lvl1pPr>
          </a:lstStyle>
          <a:p>
            <a:r>
              <a:rPr lang="en-US"/>
              <a:t>Click to edit Master title style</a:t>
            </a:r>
          </a:p>
        </p:txBody>
      </p:sp>
      <p:sp>
        <p:nvSpPr>
          <p:cNvPr id="4" name="Footer Placeholder 3"/>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3" name="Date Placeholder 2"/>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5" name="Slide Number Placeholder 4"/>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3397337026"/>
      </p:ext>
    </p:extLst>
  </p:cSld>
  <p:clrMapOvr>
    <a:masterClrMapping/>
  </p:clrMapOvr>
  <p:transition>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2" name="Date Placeholder 1"/>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4" name="Slide Number Placeholder 3"/>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2983636450"/>
      </p:ext>
    </p:extLst>
  </p:cSld>
  <p:clrMapOvr>
    <a:masterClrMapping/>
  </p:clrMapOvr>
  <p:transition>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2400">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4728209" y="1828800"/>
            <a:ext cx="6126480" cy="4343400"/>
          </a:xfrm>
        </p:spPr>
        <p:txBody>
          <a:bodyPr>
            <a:normAutofit/>
          </a:bodyPr>
          <a:lstStyle>
            <a:lvl1pPr>
              <a:defRPr sz="1800">
                <a:latin typeface="Cambria" panose="02040503050406030204" pitchFamily="18" charset="0"/>
                <a:ea typeface="Cambria" panose="02040503050406030204" pitchFamily="18" charset="0"/>
                <a:cs typeface="Arial" panose="020B0604020202020204" pitchFamily="34" charset="0"/>
              </a:defRPr>
            </a:lvl1pPr>
            <a:lvl2pPr>
              <a:defRPr sz="1500">
                <a:latin typeface="Cambria" panose="02040503050406030204" pitchFamily="18" charset="0"/>
                <a:ea typeface="Cambria" panose="02040503050406030204" pitchFamily="18" charset="0"/>
                <a:cs typeface="Arial" panose="020B0604020202020204" pitchFamily="34" charset="0"/>
              </a:defRPr>
            </a:lvl2pPr>
            <a:lvl3pPr>
              <a:defRPr sz="1350">
                <a:latin typeface="Cambria" panose="02040503050406030204" pitchFamily="18" charset="0"/>
                <a:ea typeface="Cambria" panose="02040503050406030204" pitchFamily="18" charset="0"/>
                <a:cs typeface="Arial" panose="020B0604020202020204" pitchFamily="34" charset="0"/>
              </a:defRPr>
            </a:lvl3pPr>
            <a:lvl4pPr>
              <a:defRPr sz="1200">
                <a:latin typeface="Cambria" panose="02040503050406030204" pitchFamily="18" charset="0"/>
                <a:ea typeface="Cambria" panose="02040503050406030204" pitchFamily="18" charset="0"/>
                <a:cs typeface="Arial" panose="020B0604020202020204" pitchFamily="34" charset="0"/>
              </a:defRPr>
            </a:lvl4pPr>
            <a:lvl5pPr>
              <a:defRPr sz="1200">
                <a:latin typeface="Cambria" panose="02040503050406030204" pitchFamily="18" charset="0"/>
                <a:ea typeface="Cambria" panose="02040503050406030204" pitchFamily="18" charset="0"/>
                <a:cs typeface="Arial" panose="020B0604020202020204" pitchFamily="34" charset="0"/>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5400" y="1828800"/>
            <a:ext cx="3017520" cy="4343400"/>
          </a:xfrm>
        </p:spPr>
        <p:txBody>
          <a:bodyPr anchor="ctr">
            <a:normAutofit/>
          </a:bodyPr>
          <a:lstStyle>
            <a:lvl1pPr marL="0" indent="0">
              <a:spcBef>
                <a:spcPts val="900"/>
              </a:spcBef>
              <a:buNone/>
              <a:defRPr sz="1500">
                <a:latin typeface="Cambria" panose="02040503050406030204" pitchFamily="18" charset="0"/>
                <a:ea typeface="Cambria" panose="02040503050406030204" pitchFamily="18" charset="0"/>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r>
              <a:rPr lang="en-US"/>
              <a:t>Add a footer</a:t>
            </a:r>
            <a:endParaRPr lang="en-US" dirty="0"/>
          </a:p>
        </p:txBody>
      </p:sp>
      <p:sp>
        <p:nvSpPr>
          <p:cNvPr id="5" name="Date Placeholder 4"/>
          <p:cNvSpPr>
            <a:spLocks noGrp="1"/>
          </p:cNvSpPr>
          <p:nvPr>
            <p:ph type="dt" sz="half" idx="10"/>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9A3335-6331-4872-A8B7-ECD55539F4D0}" type="datetimeFigureOut">
              <a:rPr lang="en-US" smtClean="0"/>
              <a:pPr/>
              <a:t>5/27/2025</a:t>
            </a:fld>
            <a:endParaRPr lang="en-US"/>
          </a:p>
        </p:txBody>
      </p:sp>
      <p:sp>
        <p:nvSpPr>
          <p:cNvPr id="7" name="Slide Number Placeholder 6"/>
          <p:cNvSpPr>
            <a:spLocks noGrp="1"/>
          </p:cNvSpPr>
          <p:nvPr>
            <p:ph type="sldNum" sz="quarter" idx="12"/>
          </p:nvPr>
        </p:nvSpPr>
        <p:spPr/>
        <p:txBody>
          <a:bodyPr/>
          <a:lstStyle>
            <a:lvl1pPr>
              <a:defRPr>
                <a:latin typeface="Cambria" panose="02040503050406030204" pitchFamily="18" charset="0"/>
                <a:ea typeface="Cambria" panose="02040503050406030204" pitchFamily="18" charset="0"/>
                <a:cs typeface="Arial" panose="020B0604020202020204" pitchFamily="34"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254763864"/>
      </p:ext>
    </p:extLst>
  </p:cSld>
  <p:clrMapOvr>
    <a:masterClrMapping/>
  </p:clrMapOvr>
  <p:transition>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Rectangle 6"/>
          <p:cNvSpPr/>
          <p:nvPr userDrawn="1"/>
        </p:nvSpPr>
        <p:spPr bwMode="white">
          <a:xfrm>
            <a:off x="0" y="0"/>
            <a:ext cx="12192000" cy="137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p:cNvSpPr/>
          <p:nvPr userDrawn="1"/>
        </p:nvSpPr>
        <p:spPr>
          <a:xfrm>
            <a:off x="0" y="1371602"/>
            <a:ext cx="12192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p:cNvSpPr/>
          <p:nvPr userDrawn="1"/>
        </p:nvSpPr>
        <p:spPr>
          <a:xfrm>
            <a:off x="0" y="1443008"/>
            <a:ext cx="12192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Placeholder 1"/>
          <p:cNvSpPr>
            <a:spLocks noGrp="1"/>
          </p:cNvSpPr>
          <p:nvPr>
            <p:ph type="title"/>
          </p:nvPr>
        </p:nvSpPr>
        <p:spPr>
          <a:xfrm>
            <a:off x="1295400" y="255134"/>
            <a:ext cx="9601200" cy="103685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828800"/>
            <a:ext cx="9601200" cy="4343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95400" y="6374999"/>
            <a:ext cx="6243203" cy="274320"/>
          </a:xfrm>
          <a:prstGeom prst="rect">
            <a:avLst/>
          </a:prstGeom>
        </p:spPr>
        <p:txBody>
          <a:bodyPr vert="horz" lIns="91440" tIns="45720" rIns="91440" bIns="45720" rtlCol="0" anchor="ctr"/>
          <a:lstStyle>
            <a:lvl1pPr algn="l">
              <a:defRPr sz="825">
                <a:solidFill>
                  <a:schemeClr val="tx1"/>
                </a:solidFill>
                <a:latin typeface="Cambria" panose="02040503050406030204" pitchFamily="18" charset="0"/>
                <a:ea typeface="Cambria" panose="02040503050406030204" pitchFamily="18" charset="0"/>
              </a:defRPr>
            </a:lvl1pPr>
          </a:lstStyle>
          <a:p>
            <a:r>
              <a:rPr lang="en-US"/>
              <a:t>Add a footer</a:t>
            </a:r>
            <a:endParaRPr lang="en-US" dirty="0"/>
          </a:p>
        </p:txBody>
      </p:sp>
      <p:sp>
        <p:nvSpPr>
          <p:cNvPr id="4" name="Date Placeholder 3"/>
          <p:cNvSpPr>
            <a:spLocks noGrp="1"/>
          </p:cNvSpPr>
          <p:nvPr>
            <p:ph type="dt" sz="half" idx="2"/>
          </p:nvPr>
        </p:nvSpPr>
        <p:spPr>
          <a:xfrm>
            <a:off x="7791450" y="6374999"/>
            <a:ext cx="1480705" cy="274320"/>
          </a:xfrm>
          <a:prstGeom prst="rect">
            <a:avLst/>
          </a:prstGeom>
        </p:spPr>
        <p:txBody>
          <a:bodyPr vert="horz" lIns="91440" tIns="45720" rIns="91440" bIns="45720" rtlCol="0" anchor="ctr"/>
          <a:lstStyle>
            <a:lvl1pPr algn="r">
              <a:defRPr sz="825">
                <a:solidFill>
                  <a:schemeClr val="tx1"/>
                </a:solidFill>
                <a:latin typeface="Cambria" panose="02040503050406030204" pitchFamily="18" charset="0"/>
                <a:ea typeface="Cambria" panose="02040503050406030204" pitchFamily="18" charset="0"/>
              </a:defRPr>
            </a:lvl1pPr>
          </a:lstStyle>
          <a:p>
            <a:fld id="{A79A3335-6331-4872-A8B7-ECD55539F4D0}" type="datetimeFigureOut">
              <a:rPr lang="en-US" smtClean="0"/>
              <a:pPr/>
              <a:t>5/27/2025</a:t>
            </a:fld>
            <a:endParaRPr lang="en-US"/>
          </a:p>
        </p:txBody>
      </p:sp>
      <p:sp>
        <p:nvSpPr>
          <p:cNvPr id="6" name="Slide Number Placeholder 5"/>
          <p:cNvSpPr>
            <a:spLocks noGrp="1"/>
          </p:cNvSpPr>
          <p:nvPr>
            <p:ph type="sldNum" sz="quarter" idx="4"/>
          </p:nvPr>
        </p:nvSpPr>
        <p:spPr>
          <a:xfrm>
            <a:off x="9525000" y="6374999"/>
            <a:ext cx="1371600" cy="274320"/>
          </a:xfrm>
          <a:prstGeom prst="rect">
            <a:avLst/>
          </a:prstGeom>
        </p:spPr>
        <p:txBody>
          <a:bodyPr vert="horz" lIns="91440" tIns="45720" rIns="91440" bIns="45720" rtlCol="0" anchor="ctr"/>
          <a:lstStyle>
            <a:lvl1pPr algn="r">
              <a:defRPr sz="825">
                <a:solidFill>
                  <a:schemeClr val="tx1"/>
                </a:solidFill>
                <a:latin typeface="Cambria" panose="02040503050406030204" pitchFamily="18" charset="0"/>
                <a:ea typeface="Cambria" panose="02040503050406030204" pitchFamily="18" charset="0"/>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259473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61" r:id="rId11"/>
    <p:sldLayoutId id="2147483658" r:id="rId12"/>
    <p:sldLayoutId id="2147483659" r:id="rId13"/>
  </p:sldLayoutIdLst>
  <p:transition>
    <p:push dir="u"/>
  </p:transition>
  <p:txStyles>
    <p:titleStyle>
      <a:lvl1pPr algn="ctr" defTabSz="685800" rtl="0" eaLnBrk="1" latinLnBrk="0" hangingPunct="1">
        <a:lnSpc>
          <a:spcPct val="90000"/>
        </a:lnSpc>
        <a:spcBef>
          <a:spcPct val="0"/>
        </a:spcBef>
        <a:buNone/>
        <a:defRPr sz="2800" kern="1200">
          <a:solidFill>
            <a:schemeClr val="bg1"/>
          </a:solidFill>
          <a:latin typeface="Arial Black" panose="020B0A04020102020204" pitchFamily="34" charset="0"/>
          <a:ea typeface="+mj-ea"/>
          <a:cs typeface="+mj-cs"/>
        </a:defRPr>
      </a:lvl1pPr>
    </p:titleStyle>
    <p:body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7"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5.emf"/><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6.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9.jp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www.revenuecost.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jpg"/><Relationship Id="rId7"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6003" y="1021684"/>
            <a:ext cx="5584898" cy="1765844"/>
          </a:xfrm>
        </p:spPr>
        <p:txBody>
          <a:bodyPr>
            <a:normAutofit/>
          </a:bodyPr>
          <a:lstStyle/>
          <a:p>
            <a:r>
              <a:rPr lang="en-US" sz="4800" dirty="0">
                <a:latin typeface="Franklin Gothic Demi Cond" panose="020B0706030402020204" pitchFamily="34" charset="0"/>
              </a:rPr>
              <a:t>Cost of Services Study</a:t>
            </a:r>
          </a:p>
        </p:txBody>
      </p:sp>
      <p:sp>
        <p:nvSpPr>
          <p:cNvPr id="3" name="Subtitle 2"/>
          <p:cNvSpPr>
            <a:spLocks noGrp="1"/>
          </p:cNvSpPr>
          <p:nvPr>
            <p:ph type="subTitle" idx="1"/>
          </p:nvPr>
        </p:nvSpPr>
        <p:spPr>
          <a:xfrm>
            <a:off x="736003" y="2925640"/>
            <a:ext cx="5121275" cy="1600200"/>
          </a:xfrm>
        </p:spPr>
        <p:txBody>
          <a:bodyPr>
            <a:normAutofit/>
          </a:bodyPr>
          <a:lstStyle/>
          <a:p>
            <a:r>
              <a:rPr lang="en-US" sz="2000" b="1" dirty="0"/>
              <a:t>City of Gardena</a:t>
            </a:r>
          </a:p>
          <a:p>
            <a:r>
              <a:rPr lang="en-US" sz="2000" b="1" dirty="0"/>
              <a:t>May 27, 2025</a:t>
            </a:r>
          </a:p>
        </p:txBody>
      </p:sp>
      <p:pic>
        <p:nvPicPr>
          <p:cNvPr id="6" name="Picture 5">
            <a:extLst>
              <a:ext uri="{FF2B5EF4-FFF2-40B4-BE49-F238E27FC236}">
                <a16:creationId xmlns:a16="http://schemas.microsoft.com/office/drawing/2014/main" id="{00447188-84D9-419D-BEA9-B64AA862C7C1}"/>
              </a:ext>
            </a:extLst>
          </p:cNvPr>
          <p:cNvPicPr>
            <a:picLocks noChangeAspect="1"/>
          </p:cNvPicPr>
          <p:nvPr/>
        </p:nvPicPr>
        <p:blipFill>
          <a:blip r:embed="rId3"/>
          <a:srcRect/>
          <a:stretch/>
        </p:blipFill>
        <p:spPr>
          <a:xfrm>
            <a:off x="458542" y="5309802"/>
            <a:ext cx="1097280" cy="1226374"/>
          </a:xfrm>
          <a:prstGeom prst="rect">
            <a:avLst/>
          </a:prstGeom>
          <a:ln>
            <a:noFill/>
          </a:ln>
          <a:effectLst>
            <a:outerShdw blurRad="292100" dist="139700" dir="2700000" algn="tl" rotWithShape="0">
              <a:srgbClr val="333333">
                <a:alpha val="65000"/>
              </a:srgbClr>
            </a:outerShdw>
          </a:effectLst>
        </p:spPr>
      </p:pic>
      <p:pic>
        <p:nvPicPr>
          <p:cNvPr id="8" name="Picture Placeholder 7">
            <a:extLst>
              <a:ext uri="{FF2B5EF4-FFF2-40B4-BE49-F238E27FC236}">
                <a16:creationId xmlns:a16="http://schemas.microsoft.com/office/drawing/2014/main" id="{4DE0F1C1-6C3B-677C-8E19-E83D4A71E0AB}"/>
              </a:ext>
            </a:extLst>
          </p:cNvPr>
          <p:cNvPicPr>
            <a:picLocks noGrp="1" noChangeAspect="1"/>
          </p:cNvPicPr>
          <p:nvPr>
            <p:ph type="pic" sz="quarter" idx="10"/>
          </p:nvPr>
        </p:nvPicPr>
        <p:blipFill>
          <a:blip r:embed="rId4"/>
          <a:srcRect l="17940" r="17940"/>
          <a:stretch/>
        </p:blipFill>
        <p:spPr>
          <a:xfrm>
            <a:off x="6497053" y="0"/>
            <a:ext cx="6597314" cy="6859240"/>
          </a:xfrm>
        </p:spPr>
      </p:pic>
    </p:spTree>
    <p:extLst>
      <p:ext uri="{BB962C8B-B14F-4D97-AF65-F5344CB8AC3E}">
        <p14:creationId xmlns:p14="http://schemas.microsoft.com/office/powerpoint/2010/main" val="3627543256"/>
      </p:ext>
    </p:extLst>
  </p:cSld>
  <p:clrMapOvr>
    <a:masterClrMapping/>
  </p:clrMapOvr>
  <p:transition>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4">
            <a:extLst>
              <a:ext uri="{FF2B5EF4-FFF2-40B4-BE49-F238E27FC236}">
                <a16:creationId xmlns:a16="http://schemas.microsoft.com/office/drawing/2014/main" id="{F1487498-9FAA-4532-8819-593DF15BDACD}"/>
              </a:ext>
            </a:extLst>
          </p:cNvPr>
          <p:cNvSpPr>
            <a:spLocks noChangeArrowheads="1"/>
          </p:cNvSpPr>
          <p:nvPr/>
        </p:nvSpPr>
        <p:spPr bwMode="auto">
          <a:xfrm>
            <a:off x="6744230" y="4463330"/>
            <a:ext cx="1371600" cy="1371600"/>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n-US" sz="1350">
              <a:latin typeface="Cambria" panose="02040503050406030204" pitchFamily="18" charset="0"/>
              <a:ea typeface="Cambria" panose="02040503050406030204" pitchFamily="18" charset="0"/>
            </a:endParaRPr>
          </a:p>
        </p:txBody>
      </p:sp>
      <p:sp>
        <p:nvSpPr>
          <p:cNvPr id="22" name="Oval 4">
            <a:extLst>
              <a:ext uri="{FF2B5EF4-FFF2-40B4-BE49-F238E27FC236}">
                <a16:creationId xmlns:a16="http://schemas.microsoft.com/office/drawing/2014/main" id="{F20CF8BE-AD0C-40F9-B67A-CABE7FA52E63}"/>
              </a:ext>
            </a:extLst>
          </p:cNvPr>
          <p:cNvSpPr>
            <a:spLocks noChangeArrowheads="1"/>
          </p:cNvSpPr>
          <p:nvPr/>
        </p:nvSpPr>
        <p:spPr bwMode="auto">
          <a:xfrm>
            <a:off x="6652790" y="1964307"/>
            <a:ext cx="1554480" cy="1543050"/>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n-US" sz="1350">
              <a:latin typeface="Cambria" panose="02040503050406030204" pitchFamily="18" charset="0"/>
              <a:ea typeface="Cambria" panose="02040503050406030204" pitchFamily="18" charset="0"/>
            </a:endParaRPr>
          </a:p>
        </p:txBody>
      </p:sp>
      <p:sp>
        <p:nvSpPr>
          <p:cNvPr id="9" name="Text Box 6">
            <a:extLst>
              <a:ext uri="{FF2B5EF4-FFF2-40B4-BE49-F238E27FC236}">
                <a16:creationId xmlns:a16="http://schemas.microsoft.com/office/drawing/2014/main" id="{DF59E77C-C3F6-44D2-8825-1EFCA4D7F1B2}"/>
              </a:ext>
            </a:extLst>
          </p:cNvPr>
          <p:cNvSpPr txBox="1">
            <a:spLocks noChangeArrowheads="1"/>
          </p:cNvSpPr>
          <p:nvPr/>
        </p:nvSpPr>
        <p:spPr bwMode="auto">
          <a:xfrm>
            <a:off x="6765351" y="2317987"/>
            <a:ext cx="1329359" cy="923330"/>
          </a:xfrm>
          <a:prstGeom prst="rect">
            <a:avLst/>
          </a:prstGeom>
          <a:noFill/>
          <a:ln w="9525">
            <a:noFill/>
            <a:miter lim="800000"/>
            <a:headEnd/>
            <a:tailEnd/>
          </a:ln>
          <a:effectLst/>
        </p:spPr>
        <p:txBody>
          <a:bodyPr wrap="square" anchor="ctr" anchorCtr="1">
            <a:spAutoFit/>
          </a:bodyPr>
          <a:lstStyle/>
          <a:p>
            <a:pPr algn="ctr"/>
            <a:r>
              <a:rPr lang="en-US" b="1" dirty="0">
                <a:latin typeface="Cambria" panose="02040503050406030204" pitchFamily="18" charset="0"/>
                <a:ea typeface="Cambria" panose="02040503050406030204" pitchFamily="18" charset="0"/>
              </a:rPr>
              <a:t>Taxes (General Fund)</a:t>
            </a:r>
            <a:endParaRPr lang="en-US" dirty="0">
              <a:latin typeface="Cambria" panose="02040503050406030204" pitchFamily="18" charset="0"/>
              <a:ea typeface="Cambria" panose="02040503050406030204" pitchFamily="18" charset="0"/>
            </a:endParaRPr>
          </a:p>
        </p:txBody>
      </p:sp>
      <p:sp>
        <p:nvSpPr>
          <p:cNvPr id="11" name="Text Box 8">
            <a:extLst>
              <a:ext uri="{FF2B5EF4-FFF2-40B4-BE49-F238E27FC236}">
                <a16:creationId xmlns:a16="http://schemas.microsoft.com/office/drawing/2014/main" id="{6EA51CB4-18BE-4910-87B6-4595D958383A}"/>
              </a:ext>
            </a:extLst>
          </p:cNvPr>
          <p:cNvSpPr txBox="1">
            <a:spLocks noChangeArrowheads="1"/>
          </p:cNvSpPr>
          <p:nvPr/>
        </p:nvSpPr>
        <p:spPr bwMode="auto">
          <a:xfrm>
            <a:off x="6629930" y="4687465"/>
            <a:ext cx="1600200" cy="923330"/>
          </a:xfrm>
          <a:prstGeom prst="rect">
            <a:avLst/>
          </a:prstGeom>
          <a:noFill/>
          <a:ln w="9525">
            <a:noFill/>
            <a:miter lim="800000"/>
            <a:headEnd/>
            <a:tailEnd/>
          </a:ln>
          <a:effectLst/>
        </p:spPr>
        <p:txBody>
          <a:bodyPr anchor="ctr" anchorCtr="1">
            <a:spAutoFit/>
          </a:bodyPr>
          <a:lstStyle/>
          <a:p>
            <a:pPr algn="ctr"/>
            <a:r>
              <a:rPr lang="en-US" b="1" dirty="0">
                <a:latin typeface="Cambria" panose="02040503050406030204" pitchFamily="18" charset="0"/>
                <a:ea typeface="Cambria" panose="02040503050406030204" pitchFamily="18" charset="0"/>
              </a:rPr>
              <a:t>Community           Supported                              Services</a:t>
            </a:r>
            <a:endParaRPr lang="en-US" dirty="0">
              <a:latin typeface="Cambria" panose="02040503050406030204" pitchFamily="18" charset="0"/>
              <a:ea typeface="Cambria" panose="02040503050406030204" pitchFamily="18" charset="0"/>
            </a:endParaRPr>
          </a:p>
        </p:txBody>
      </p:sp>
      <p:sp>
        <p:nvSpPr>
          <p:cNvPr id="13" name="Line 10">
            <a:extLst>
              <a:ext uri="{FF2B5EF4-FFF2-40B4-BE49-F238E27FC236}">
                <a16:creationId xmlns:a16="http://schemas.microsoft.com/office/drawing/2014/main" id="{924EEC33-57C4-4D35-85D4-7E0BF4BD22CA}"/>
              </a:ext>
            </a:extLst>
          </p:cNvPr>
          <p:cNvSpPr>
            <a:spLocks noChangeShapeType="1"/>
          </p:cNvSpPr>
          <p:nvPr/>
        </p:nvSpPr>
        <p:spPr bwMode="auto">
          <a:xfrm>
            <a:off x="7430030" y="3507357"/>
            <a:ext cx="0" cy="948353"/>
          </a:xfrm>
          <a:prstGeom prst="line">
            <a:avLst/>
          </a:prstGeom>
          <a:noFill/>
          <a:ln w="19050">
            <a:solidFill>
              <a:schemeClr val="tx1"/>
            </a:solidFill>
            <a:round/>
            <a:headEnd/>
            <a:tailEnd type="triangle" w="med" len="med"/>
          </a:ln>
          <a:effectLst/>
        </p:spPr>
        <p:txBody>
          <a:bodyPr wrap="none" anchor="ctr"/>
          <a:lstStyle/>
          <a:p>
            <a:endParaRPr lang="en-US" sz="1350">
              <a:latin typeface="Cambria" panose="02040503050406030204" pitchFamily="18" charset="0"/>
              <a:ea typeface="Cambria" panose="02040503050406030204" pitchFamily="18" charset="0"/>
            </a:endParaRPr>
          </a:p>
        </p:txBody>
      </p:sp>
      <p:sp>
        <p:nvSpPr>
          <p:cNvPr id="14" name="Text Box 11">
            <a:extLst>
              <a:ext uri="{FF2B5EF4-FFF2-40B4-BE49-F238E27FC236}">
                <a16:creationId xmlns:a16="http://schemas.microsoft.com/office/drawing/2014/main" id="{6AF814B7-4A9B-454B-A439-247321D859BE}"/>
              </a:ext>
            </a:extLst>
          </p:cNvPr>
          <p:cNvSpPr txBox="1">
            <a:spLocks noChangeArrowheads="1"/>
          </p:cNvSpPr>
          <p:nvPr/>
        </p:nvSpPr>
        <p:spPr bwMode="auto">
          <a:xfrm>
            <a:off x="5220161" y="2542206"/>
            <a:ext cx="1471217" cy="461665"/>
          </a:xfrm>
          <a:prstGeom prst="rect">
            <a:avLst/>
          </a:prstGeom>
          <a:noFill/>
          <a:ln w="9525">
            <a:noFill/>
            <a:miter lim="800000"/>
            <a:headEnd/>
            <a:tailEnd/>
          </a:ln>
          <a:effectLst/>
        </p:spPr>
        <p:txBody>
          <a:bodyPr wrap="square">
            <a:spAutoFit/>
          </a:bodyPr>
          <a:lstStyle/>
          <a:p>
            <a:pPr algn="ctr"/>
            <a:r>
              <a:rPr lang="en-US" sz="2400" dirty="0">
                <a:solidFill>
                  <a:srgbClr val="FF0000"/>
                </a:solidFill>
                <a:latin typeface="+mj-lt"/>
                <a:ea typeface="Cambria" panose="02040503050406030204" pitchFamily="18" charset="0"/>
              </a:rPr>
              <a:t>REVENUES</a:t>
            </a:r>
          </a:p>
        </p:txBody>
      </p:sp>
      <p:sp>
        <p:nvSpPr>
          <p:cNvPr id="15" name="Text Box 12">
            <a:extLst>
              <a:ext uri="{FF2B5EF4-FFF2-40B4-BE49-F238E27FC236}">
                <a16:creationId xmlns:a16="http://schemas.microsoft.com/office/drawing/2014/main" id="{2B13065B-1522-44A4-9AEA-63ACE5523F1A}"/>
              </a:ext>
            </a:extLst>
          </p:cNvPr>
          <p:cNvSpPr txBox="1">
            <a:spLocks noChangeArrowheads="1"/>
          </p:cNvSpPr>
          <p:nvPr/>
        </p:nvSpPr>
        <p:spPr bwMode="auto">
          <a:xfrm>
            <a:off x="5534302" y="5026326"/>
            <a:ext cx="994410" cy="461665"/>
          </a:xfrm>
          <a:prstGeom prst="rect">
            <a:avLst/>
          </a:prstGeom>
          <a:noFill/>
          <a:ln w="9525">
            <a:noFill/>
            <a:miter lim="800000"/>
            <a:headEnd/>
            <a:tailEnd/>
          </a:ln>
          <a:effectLst/>
        </p:spPr>
        <p:txBody>
          <a:bodyPr wrap="square">
            <a:spAutoFit/>
          </a:bodyPr>
          <a:lstStyle/>
          <a:p>
            <a:pPr algn="ctr"/>
            <a:r>
              <a:rPr lang="en-US" sz="2400" dirty="0">
                <a:solidFill>
                  <a:srgbClr val="FF0000"/>
                </a:solidFill>
                <a:latin typeface="+mj-lt"/>
                <a:ea typeface="Cambria" panose="02040503050406030204" pitchFamily="18" charset="0"/>
              </a:rPr>
              <a:t>COSTS</a:t>
            </a:r>
          </a:p>
        </p:txBody>
      </p:sp>
      <p:sp>
        <p:nvSpPr>
          <p:cNvPr id="16" name="Line 13">
            <a:extLst>
              <a:ext uri="{FF2B5EF4-FFF2-40B4-BE49-F238E27FC236}">
                <a16:creationId xmlns:a16="http://schemas.microsoft.com/office/drawing/2014/main" id="{7036D4CD-66A1-4CAE-99C0-68EF01678719}"/>
              </a:ext>
            </a:extLst>
          </p:cNvPr>
          <p:cNvSpPr>
            <a:spLocks noChangeShapeType="1"/>
          </p:cNvSpPr>
          <p:nvPr/>
        </p:nvSpPr>
        <p:spPr bwMode="auto">
          <a:xfrm>
            <a:off x="4681667" y="3281383"/>
            <a:ext cx="0" cy="1174327"/>
          </a:xfrm>
          <a:prstGeom prst="line">
            <a:avLst/>
          </a:prstGeom>
          <a:noFill/>
          <a:ln w="19050">
            <a:solidFill>
              <a:schemeClr val="tx1"/>
            </a:solidFill>
            <a:round/>
            <a:headEnd/>
            <a:tailEnd type="triangle" w="med" len="med"/>
          </a:ln>
          <a:effectLst/>
        </p:spPr>
        <p:txBody>
          <a:bodyPr wrap="none" anchor="ctr"/>
          <a:lstStyle/>
          <a:p>
            <a:endParaRPr lang="en-US" sz="1350">
              <a:latin typeface="Cambria" panose="02040503050406030204" pitchFamily="18" charset="0"/>
              <a:ea typeface="Cambria" panose="02040503050406030204" pitchFamily="18" charset="0"/>
            </a:endParaRPr>
          </a:p>
        </p:txBody>
      </p:sp>
      <p:sp>
        <p:nvSpPr>
          <p:cNvPr id="20" name="Title 5">
            <a:extLst>
              <a:ext uri="{FF2B5EF4-FFF2-40B4-BE49-F238E27FC236}">
                <a16:creationId xmlns:a16="http://schemas.microsoft.com/office/drawing/2014/main" id="{4A6D9F1C-8DC1-4FBD-9569-69321400C4F2}"/>
              </a:ext>
            </a:extLst>
          </p:cNvPr>
          <p:cNvSpPr txBox="1">
            <a:spLocks/>
          </p:cNvSpPr>
          <p:nvPr/>
        </p:nvSpPr>
        <p:spPr>
          <a:xfrm>
            <a:off x="2826026" y="760737"/>
            <a:ext cx="4760786" cy="624114"/>
          </a:xfrm>
          <a:prstGeom prst="rect">
            <a:avLst/>
          </a:prstGeom>
        </p:spPr>
        <p:txBody>
          <a:bodyPr/>
          <a:lst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b="1" dirty="0">
              <a:solidFill>
                <a:srgbClr val="0070C0"/>
              </a:solidFill>
              <a:latin typeface="Cambria" panose="02040503050406030204" pitchFamily="18" charset="0"/>
              <a:ea typeface="Cambria" panose="02040503050406030204" pitchFamily="18" charset="0"/>
            </a:endParaRPr>
          </a:p>
        </p:txBody>
      </p:sp>
      <p:sp>
        <p:nvSpPr>
          <p:cNvPr id="23" name="Oval 4">
            <a:extLst>
              <a:ext uri="{FF2B5EF4-FFF2-40B4-BE49-F238E27FC236}">
                <a16:creationId xmlns:a16="http://schemas.microsoft.com/office/drawing/2014/main" id="{EE9197C6-16D4-4D82-A438-C9F7972E9819}"/>
              </a:ext>
            </a:extLst>
          </p:cNvPr>
          <p:cNvSpPr>
            <a:spLocks noChangeArrowheads="1"/>
          </p:cNvSpPr>
          <p:nvPr/>
        </p:nvSpPr>
        <p:spPr bwMode="auto">
          <a:xfrm>
            <a:off x="3995867" y="4463330"/>
            <a:ext cx="1371600" cy="13716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en-US" sz="1350" dirty="0">
              <a:latin typeface="Cambria" panose="02040503050406030204" pitchFamily="18" charset="0"/>
              <a:ea typeface="Cambria" panose="02040503050406030204" pitchFamily="18" charset="0"/>
            </a:endParaRPr>
          </a:p>
        </p:txBody>
      </p:sp>
      <p:sp>
        <p:nvSpPr>
          <p:cNvPr id="24" name="Oval 4">
            <a:extLst>
              <a:ext uri="{FF2B5EF4-FFF2-40B4-BE49-F238E27FC236}">
                <a16:creationId xmlns:a16="http://schemas.microsoft.com/office/drawing/2014/main" id="{3D10BB9E-7857-4932-A0A5-FFCDD41F3A99}"/>
              </a:ext>
            </a:extLst>
          </p:cNvPr>
          <p:cNvSpPr>
            <a:spLocks noChangeArrowheads="1"/>
          </p:cNvSpPr>
          <p:nvPr/>
        </p:nvSpPr>
        <p:spPr bwMode="auto">
          <a:xfrm>
            <a:off x="4133027" y="2170420"/>
            <a:ext cx="1097280" cy="109728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en-US" sz="1350" dirty="0">
              <a:latin typeface="Cambria" panose="02040503050406030204" pitchFamily="18" charset="0"/>
              <a:ea typeface="Cambria" panose="02040503050406030204" pitchFamily="18" charset="0"/>
            </a:endParaRPr>
          </a:p>
        </p:txBody>
      </p:sp>
      <p:sp>
        <p:nvSpPr>
          <p:cNvPr id="10" name="Text Box 7">
            <a:extLst>
              <a:ext uri="{FF2B5EF4-FFF2-40B4-BE49-F238E27FC236}">
                <a16:creationId xmlns:a16="http://schemas.microsoft.com/office/drawing/2014/main" id="{8A0CEAC4-D9E9-4576-8789-DE4DDA0B0A03}"/>
              </a:ext>
            </a:extLst>
          </p:cNvPr>
          <p:cNvSpPr txBox="1">
            <a:spLocks noChangeArrowheads="1"/>
          </p:cNvSpPr>
          <p:nvPr/>
        </p:nvSpPr>
        <p:spPr bwMode="auto">
          <a:xfrm>
            <a:off x="4166142" y="2412637"/>
            <a:ext cx="1031051" cy="646331"/>
          </a:xfrm>
          <a:prstGeom prst="rect">
            <a:avLst/>
          </a:prstGeom>
          <a:noFill/>
          <a:ln w="9525">
            <a:noFill/>
            <a:miter lim="800000"/>
            <a:headEnd/>
            <a:tailEnd/>
          </a:ln>
          <a:effectLst/>
        </p:spPr>
        <p:txBody>
          <a:bodyPr wrap="none">
            <a:spAutoFit/>
          </a:bodyPr>
          <a:lstStyle/>
          <a:p>
            <a:pPr algn="ctr"/>
            <a:r>
              <a:rPr lang="en-US" b="1" dirty="0">
                <a:latin typeface="Cambria" panose="02040503050406030204" pitchFamily="18" charset="0"/>
                <a:ea typeface="Cambria" panose="02040503050406030204" pitchFamily="18" charset="0"/>
              </a:rPr>
              <a:t>Fees &amp;</a:t>
            </a:r>
          </a:p>
          <a:p>
            <a:pPr algn="ctr"/>
            <a:r>
              <a:rPr lang="en-US" b="1" dirty="0">
                <a:latin typeface="Cambria" panose="02040503050406030204" pitchFamily="18" charset="0"/>
                <a:ea typeface="Cambria" panose="02040503050406030204" pitchFamily="18" charset="0"/>
              </a:rPr>
              <a:t>Charges</a:t>
            </a:r>
            <a:endParaRPr lang="en-US" dirty="0">
              <a:latin typeface="Cambria" panose="02040503050406030204" pitchFamily="18" charset="0"/>
              <a:ea typeface="Cambria" panose="02040503050406030204" pitchFamily="18" charset="0"/>
            </a:endParaRPr>
          </a:p>
        </p:txBody>
      </p:sp>
      <p:sp>
        <p:nvSpPr>
          <p:cNvPr id="12" name="Text Box 9">
            <a:extLst>
              <a:ext uri="{FF2B5EF4-FFF2-40B4-BE49-F238E27FC236}">
                <a16:creationId xmlns:a16="http://schemas.microsoft.com/office/drawing/2014/main" id="{8F1966B4-14C2-4614-A6A5-21285D7B7B4D}"/>
              </a:ext>
            </a:extLst>
          </p:cNvPr>
          <p:cNvSpPr txBox="1">
            <a:spLocks noChangeArrowheads="1"/>
          </p:cNvSpPr>
          <p:nvPr/>
        </p:nvSpPr>
        <p:spPr bwMode="auto">
          <a:xfrm>
            <a:off x="3989914" y="4687465"/>
            <a:ext cx="1383506" cy="923330"/>
          </a:xfrm>
          <a:prstGeom prst="rect">
            <a:avLst/>
          </a:prstGeom>
          <a:noFill/>
          <a:ln w="9525">
            <a:noFill/>
            <a:miter lim="800000"/>
            <a:headEnd/>
            <a:tailEnd/>
          </a:ln>
          <a:effectLst/>
        </p:spPr>
        <p:txBody>
          <a:bodyPr>
            <a:spAutoFit/>
          </a:bodyPr>
          <a:lstStyle/>
          <a:p>
            <a:pPr algn="ctr"/>
            <a:r>
              <a:rPr lang="en-US" b="1" dirty="0">
                <a:latin typeface="Cambria" panose="02040503050406030204" pitchFamily="18" charset="0"/>
                <a:ea typeface="Cambria" panose="02040503050406030204" pitchFamily="18" charset="0"/>
              </a:rPr>
              <a:t>Personal</a:t>
            </a:r>
          </a:p>
          <a:p>
            <a:pPr algn="ctr"/>
            <a:r>
              <a:rPr lang="en-US" b="1" dirty="0">
                <a:latin typeface="Cambria" panose="02040503050406030204" pitchFamily="18" charset="0"/>
                <a:ea typeface="Cambria" panose="02040503050406030204" pitchFamily="18" charset="0"/>
              </a:rPr>
              <a:t>Choice Services</a:t>
            </a:r>
            <a:endParaRPr lang="en-US" dirty="0">
              <a:latin typeface="Cambria" panose="02040503050406030204" pitchFamily="18" charset="0"/>
              <a:ea typeface="Cambria" panose="02040503050406030204" pitchFamily="18" charset="0"/>
            </a:endParaRPr>
          </a:p>
        </p:txBody>
      </p:sp>
      <p:sp>
        <p:nvSpPr>
          <p:cNvPr id="30" name="Title 1">
            <a:extLst>
              <a:ext uri="{FF2B5EF4-FFF2-40B4-BE49-F238E27FC236}">
                <a16:creationId xmlns:a16="http://schemas.microsoft.com/office/drawing/2014/main" id="{17449717-A9CF-4B31-B60A-ECDDF5288252}"/>
              </a:ext>
            </a:extLst>
          </p:cNvPr>
          <p:cNvSpPr>
            <a:spLocks noGrp="1"/>
          </p:cNvSpPr>
          <p:nvPr>
            <p:ph type="title"/>
          </p:nvPr>
        </p:nvSpPr>
        <p:spPr/>
        <p:txBody>
          <a:bodyPr vert="horz" lIns="91440" tIns="45720" rIns="91440" bIns="45720" rtlCol="0" anchor="b">
            <a:normAutofit/>
          </a:bodyPr>
          <a:lstStyle/>
          <a:p>
            <a:r>
              <a:rPr lang="en-US" sz="4800" b="0" dirty="0">
                <a:latin typeface="Franklin Gothic Demi Cond" panose="020B0706030402020204" pitchFamily="34" charset="0"/>
              </a:rPr>
              <a:t>FULL COST OF FEE SERVICES</a:t>
            </a:r>
          </a:p>
        </p:txBody>
      </p:sp>
      <p:cxnSp>
        <p:nvCxnSpPr>
          <p:cNvPr id="19" name="Straight Arrow Connector 18">
            <a:extLst>
              <a:ext uri="{FF2B5EF4-FFF2-40B4-BE49-F238E27FC236}">
                <a16:creationId xmlns:a16="http://schemas.microsoft.com/office/drawing/2014/main" id="{A3550CA9-9573-49C6-862C-D61D49FA34D1}"/>
              </a:ext>
            </a:extLst>
          </p:cNvPr>
          <p:cNvCxnSpPr>
            <a:cxnSpLocks/>
            <a:stCxn id="22" idx="3"/>
            <a:endCxn id="23" idx="7"/>
          </p:cNvCxnSpPr>
          <p:nvPr/>
        </p:nvCxnSpPr>
        <p:spPr bwMode="auto">
          <a:xfrm flipH="1">
            <a:off x="5166601" y="3281383"/>
            <a:ext cx="1713837" cy="1382813"/>
          </a:xfrm>
          <a:prstGeom prst="straightConnector1">
            <a:avLst/>
          </a:prstGeom>
          <a:solidFill>
            <a:schemeClr val="accent1"/>
          </a:solidFill>
          <a:ln w="57150" cap="flat" cmpd="sng" algn="ctr">
            <a:solidFill>
              <a:srgbClr val="FF0000"/>
            </a:solidFill>
            <a:prstDash val="sysDash"/>
            <a:round/>
            <a:headEnd type="none" w="med" len="med"/>
            <a:tailEnd type="arrow"/>
          </a:ln>
          <a:effectLst/>
        </p:spPr>
      </p:cxnSp>
      <p:sp>
        <p:nvSpPr>
          <p:cNvPr id="21" name="TextBox 20">
            <a:extLst>
              <a:ext uri="{FF2B5EF4-FFF2-40B4-BE49-F238E27FC236}">
                <a16:creationId xmlns:a16="http://schemas.microsoft.com/office/drawing/2014/main" id="{322921AD-7DA9-46E9-BBC0-9E8035CD5F39}"/>
              </a:ext>
            </a:extLst>
          </p:cNvPr>
          <p:cNvSpPr txBox="1"/>
          <p:nvPr/>
        </p:nvSpPr>
        <p:spPr>
          <a:xfrm rot="-2280000">
            <a:off x="5236272" y="3580954"/>
            <a:ext cx="1367682" cy="400110"/>
          </a:xfrm>
          <a:prstGeom prst="rect">
            <a:avLst/>
          </a:prstGeom>
          <a:noFill/>
        </p:spPr>
        <p:txBody>
          <a:bodyPr wrap="none" rtlCol="0">
            <a:spAutoFit/>
          </a:bodyPr>
          <a:lstStyle/>
          <a:p>
            <a:r>
              <a:rPr lang="en-US" sz="2000" dirty="0">
                <a:solidFill>
                  <a:srgbClr val="FF0000"/>
                </a:solidFill>
                <a:latin typeface="+mj-lt"/>
              </a:rPr>
              <a:t>$7,690,232</a:t>
            </a:r>
          </a:p>
        </p:txBody>
      </p:sp>
      <p:sp>
        <p:nvSpPr>
          <p:cNvPr id="25" name="TextBox 24">
            <a:extLst>
              <a:ext uri="{FF2B5EF4-FFF2-40B4-BE49-F238E27FC236}">
                <a16:creationId xmlns:a16="http://schemas.microsoft.com/office/drawing/2014/main" id="{0509BB11-C781-4181-B824-A7A038B071E9}"/>
              </a:ext>
            </a:extLst>
          </p:cNvPr>
          <p:cNvSpPr txBox="1"/>
          <p:nvPr/>
        </p:nvSpPr>
        <p:spPr>
          <a:xfrm rot="-2280000">
            <a:off x="5725499" y="3916807"/>
            <a:ext cx="1009956" cy="669414"/>
          </a:xfrm>
          <a:prstGeom prst="rect">
            <a:avLst/>
          </a:prstGeom>
          <a:noFill/>
        </p:spPr>
        <p:txBody>
          <a:bodyPr wrap="none" rtlCol="0">
            <a:spAutoFit/>
          </a:bodyPr>
          <a:lstStyle/>
          <a:p>
            <a:pPr algn="ctr"/>
            <a:r>
              <a:rPr lang="en-US" sz="1875" dirty="0">
                <a:solidFill>
                  <a:srgbClr val="FF0000"/>
                </a:solidFill>
                <a:latin typeface="+mj-lt"/>
              </a:rPr>
              <a:t>ANNUAL</a:t>
            </a:r>
          </a:p>
          <a:p>
            <a:pPr algn="ctr"/>
            <a:r>
              <a:rPr lang="en-US" sz="1875" dirty="0">
                <a:solidFill>
                  <a:srgbClr val="FF0000"/>
                </a:solidFill>
                <a:latin typeface="+mj-lt"/>
              </a:rPr>
              <a:t>SUBSIDY</a:t>
            </a:r>
          </a:p>
        </p:txBody>
      </p:sp>
      <p:sp>
        <p:nvSpPr>
          <p:cNvPr id="4" name="Slide Number Placeholder 1">
            <a:extLst>
              <a:ext uri="{FF2B5EF4-FFF2-40B4-BE49-F238E27FC236}">
                <a16:creationId xmlns:a16="http://schemas.microsoft.com/office/drawing/2014/main" id="{7961851A-9551-5B55-9F93-1D9276B4E05F}"/>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10</a:t>
            </a:fld>
            <a:endParaRPr lang="en-US" sz="1200" b="1" dirty="0"/>
          </a:p>
        </p:txBody>
      </p:sp>
      <p:grpSp>
        <p:nvGrpSpPr>
          <p:cNvPr id="31" name="Group 30">
            <a:extLst>
              <a:ext uri="{FF2B5EF4-FFF2-40B4-BE49-F238E27FC236}">
                <a16:creationId xmlns:a16="http://schemas.microsoft.com/office/drawing/2014/main" id="{8F7DC208-9CB3-BA43-3BEE-54AAE9428163}"/>
              </a:ext>
            </a:extLst>
          </p:cNvPr>
          <p:cNvGrpSpPr/>
          <p:nvPr/>
        </p:nvGrpSpPr>
        <p:grpSpPr>
          <a:xfrm>
            <a:off x="8540603" y="2330687"/>
            <a:ext cx="3017520" cy="3975240"/>
            <a:chOff x="525078" y="2330687"/>
            <a:chExt cx="3017520" cy="3975240"/>
          </a:xfrm>
        </p:grpSpPr>
        <p:sp>
          <p:nvSpPr>
            <p:cNvPr id="8" name="Text Placeholder 1">
              <a:extLst>
                <a:ext uri="{FF2B5EF4-FFF2-40B4-BE49-F238E27FC236}">
                  <a16:creationId xmlns:a16="http://schemas.microsoft.com/office/drawing/2014/main" id="{0CE73C4B-9C0D-A6C5-FA6A-3339210A4BC3}"/>
                </a:ext>
              </a:extLst>
            </p:cNvPr>
            <p:cNvSpPr txBox="1">
              <a:spLocks/>
            </p:cNvSpPr>
            <p:nvPr/>
          </p:nvSpPr>
          <p:spPr>
            <a:xfrm>
              <a:off x="525078" y="2330687"/>
              <a:ext cx="3017520" cy="640080"/>
            </a:xfrm>
            <a:prstGeom prst="rect">
              <a:avLst/>
            </a:prstGeom>
            <a:ln/>
          </p:spPr>
          <p:style>
            <a:lnRef idx="0">
              <a:schemeClr val="accent2"/>
            </a:lnRef>
            <a:fillRef idx="3">
              <a:schemeClr val="accent2"/>
            </a:fillRef>
            <a:effectRef idx="3">
              <a:schemeClr val="accent2"/>
            </a:effectRef>
            <a:fontRef idx="minor">
              <a:schemeClr val="lt1"/>
            </a:fontRef>
          </p:style>
          <p:txBody>
            <a:bodyPr>
              <a:no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marL="0" indent="0" algn="ctr">
                <a:buNone/>
              </a:pPr>
              <a:r>
                <a:rPr lang="en-US" sz="2000" dirty="0">
                  <a:latin typeface="Franklin Gothic Demi Cond" panose="020B0706030402020204" pitchFamily="34" charset="0"/>
                </a:rPr>
                <a:t>Taxes pay for</a:t>
              </a:r>
              <a:br>
                <a:rPr lang="en-US" sz="2000" dirty="0">
                  <a:latin typeface="Franklin Gothic Demi Cond" panose="020B0706030402020204" pitchFamily="34" charset="0"/>
                </a:rPr>
              </a:br>
              <a:r>
                <a:rPr lang="en-US" sz="2000" dirty="0">
                  <a:latin typeface="Franklin Gothic Demi Cond" panose="020B0706030402020204" pitchFamily="34" charset="0"/>
                </a:rPr>
                <a:t>Community Support Services</a:t>
              </a:r>
            </a:p>
          </p:txBody>
        </p:sp>
        <p:sp>
          <p:nvSpPr>
            <p:cNvPr id="18" name="Content Placeholder 6">
              <a:extLst>
                <a:ext uri="{FF2B5EF4-FFF2-40B4-BE49-F238E27FC236}">
                  <a16:creationId xmlns:a16="http://schemas.microsoft.com/office/drawing/2014/main" id="{34227C25-E36F-FE12-28BC-95EF6223AB35}"/>
                </a:ext>
              </a:extLst>
            </p:cNvPr>
            <p:cNvSpPr txBox="1">
              <a:spLocks/>
            </p:cNvSpPr>
            <p:nvPr/>
          </p:nvSpPr>
          <p:spPr>
            <a:xfrm>
              <a:off x="525078" y="3105527"/>
              <a:ext cx="3017520" cy="3200400"/>
            </a:xfrm>
            <a:prstGeom prst="rect">
              <a:avLst/>
            </a:prstGeom>
          </p:spPr>
          <p:txBody>
            <a:bodyPr>
              <a:norm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a:spcBef>
                  <a:spcPts val="2400"/>
                </a:spcBef>
              </a:pPr>
              <a:r>
                <a:rPr lang="en-US" sz="1600" dirty="0">
                  <a:latin typeface="+mn-lt"/>
                </a:rPr>
                <a:t>User cannot select the service</a:t>
              </a:r>
            </a:p>
            <a:p>
              <a:pPr>
                <a:spcBef>
                  <a:spcPts val="2400"/>
                </a:spcBef>
              </a:pPr>
              <a:r>
                <a:rPr lang="en-US" sz="1600" dirty="0">
                  <a:latin typeface="+mn-lt"/>
                </a:rPr>
                <a:t>Service benefits community as a whole</a:t>
              </a:r>
            </a:p>
            <a:p>
              <a:pPr>
                <a:spcBef>
                  <a:spcPts val="2400"/>
                </a:spcBef>
              </a:pPr>
              <a:r>
                <a:rPr lang="en-US" sz="1600" dirty="0">
                  <a:latin typeface="+mn-lt"/>
                </a:rPr>
                <a:t>100% supported by tax dollars</a:t>
              </a:r>
            </a:p>
            <a:p>
              <a:pPr marL="682625" lvl="1" indent="-219075">
                <a:buFont typeface="Wingdings" panose="05000000000000000000" pitchFamily="2" charset="2"/>
                <a:buChar char="ü"/>
              </a:pPr>
              <a:r>
                <a:rPr lang="en-US" sz="1600" dirty="0">
                  <a:latin typeface="+mn-lt"/>
                </a:rPr>
                <a:t>E.g. Police patrol, street maintenance, park maintenance, code enforcement</a:t>
              </a:r>
            </a:p>
          </p:txBody>
        </p:sp>
      </p:grpSp>
      <p:grpSp>
        <p:nvGrpSpPr>
          <p:cNvPr id="32" name="Group 31">
            <a:extLst>
              <a:ext uri="{FF2B5EF4-FFF2-40B4-BE49-F238E27FC236}">
                <a16:creationId xmlns:a16="http://schemas.microsoft.com/office/drawing/2014/main" id="{902EE474-232E-6619-83F1-AB152D8E7391}"/>
              </a:ext>
            </a:extLst>
          </p:cNvPr>
          <p:cNvGrpSpPr/>
          <p:nvPr/>
        </p:nvGrpSpPr>
        <p:grpSpPr>
          <a:xfrm>
            <a:off x="691163" y="2338307"/>
            <a:ext cx="3017520" cy="3975240"/>
            <a:chOff x="8994755" y="2338307"/>
            <a:chExt cx="3017520" cy="3975240"/>
          </a:xfrm>
        </p:grpSpPr>
        <p:sp>
          <p:nvSpPr>
            <p:cNvPr id="26" name="Text Placeholder 1">
              <a:extLst>
                <a:ext uri="{FF2B5EF4-FFF2-40B4-BE49-F238E27FC236}">
                  <a16:creationId xmlns:a16="http://schemas.microsoft.com/office/drawing/2014/main" id="{2D8A2E9A-3B04-08C7-F0C7-449A8CF6A97F}"/>
                </a:ext>
              </a:extLst>
            </p:cNvPr>
            <p:cNvSpPr txBox="1">
              <a:spLocks/>
            </p:cNvSpPr>
            <p:nvPr/>
          </p:nvSpPr>
          <p:spPr>
            <a:xfrm>
              <a:off x="8994755" y="2338307"/>
              <a:ext cx="3017520" cy="640080"/>
            </a:xfrm>
            <a:prstGeom prst="rect">
              <a:avLst/>
            </a:prstGeom>
            <a:ln/>
          </p:spPr>
          <p:style>
            <a:lnRef idx="0">
              <a:schemeClr val="accent5"/>
            </a:lnRef>
            <a:fillRef idx="3">
              <a:schemeClr val="accent5"/>
            </a:fillRef>
            <a:effectRef idx="3">
              <a:schemeClr val="accent5"/>
            </a:effectRef>
            <a:fontRef idx="minor">
              <a:schemeClr val="lt1"/>
            </a:fontRef>
          </p:style>
          <p:txBody>
            <a:bodyPr>
              <a:no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marL="0" indent="0" algn="ctr">
                <a:buNone/>
              </a:pPr>
              <a:r>
                <a:rPr lang="en-US" sz="2000" dirty="0">
                  <a:latin typeface="Franklin Gothic Demi Cond" panose="020B0706030402020204" pitchFamily="34" charset="0"/>
                </a:rPr>
                <a:t>Fees pay for</a:t>
              </a:r>
              <a:br>
                <a:rPr lang="en-US" sz="2000" dirty="0">
                  <a:latin typeface="Franklin Gothic Demi Cond" panose="020B0706030402020204" pitchFamily="34" charset="0"/>
                </a:rPr>
              </a:br>
              <a:r>
                <a:rPr lang="en-US" sz="2000" dirty="0">
                  <a:latin typeface="Franklin Gothic Demi Cond" panose="020B0706030402020204" pitchFamily="34" charset="0"/>
                </a:rPr>
                <a:t>Personal Choice Services</a:t>
              </a:r>
            </a:p>
          </p:txBody>
        </p:sp>
        <p:sp>
          <p:nvSpPr>
            <p:cNvPr id="27" name="Content Placeholder 6">
              <a:extLst>
                <a:ext uri="{FF2B5EF4-FFF2-40B4-BE49-F238E27FC236}">
                  <a16:creationId xmlns:a16="http://schemas.microsoft.com/office/drawing/2014/main" id="{68858918-2E29-7704-A1C1-A904661516E7}"/>
                </a:ext>
              </a:extLst>
            </p:cNvPr>
            <p:cNvSpPr txBox="1">
              <a:spLocks/>
            </p:cNvSpPr>
            <p:nvPr/>
          </p:nvSpPr>
          <p:spPr>
            <a:xfrm>
              <a:off x="8994755" y="3113147"/>
              <a:ext cx="3017520" cy="3200400"/>
            </a:xfrm>
            <a:prstGeom prst="rect">
              <a:avLst/>
            </a:prstGeom>
          </p:spPr>
          <p:txBody>
            <a:bodyPr>
              <a:norm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a:spcBef>
                  <a:spcPts val="2400"/>
                </a:spcBef>
              </a:pPr>
              <a:r>
                <a:rPr lang="en-US" sz="1600" dirty="0">
                  <a:latin typeface="+mn-lt"/>
                </a:rPr>
                <a:t>User is identifiable</a:t>
              </a:r>
            </a:p>
            <a:p>
              <a:pPr>
                <a:spcBef>
                  <a:spcPts val="2400"/>
                </a:spcBef>
              </a:pPr>
              <a:r>
                <a:rPr lang="en-US" sz="1600" dirty="0">
                  <a:latin typeface="+mn-lt"/>
                </a:rPr>
                <a:t>Service is measurable</a:t>
              </a:r>
            </a:p>
            <a:p>
              <a:pPr>
                <a:spcBef>
                  <a:spcPts val="2400"/>
                </a:spcBef>
              </a:pPr>
              <a:r>
                <a:rPr lang="en-US" sz="1600" dirty="0">
                  <a:latin typeface="+mn-lt"/>
                </a:rPr>
                <a:t>Benefits an individual or group</a:t>
              </a:r>
            </a:p>
            <a:p>
              <a:pPr>
                <a:spcBef>
                  <a:spcPts val="2400"/>
                </a:spcBef>
              </a:pPr>
              <a:r>
                <a:rPr lang="en-US" sz="1600" dirty="0">
                  <a:latin typeface="+mn-lt"/>
                </a:rPr>
                <a:t>E.g. Development permit/inspection</a:t>
              </a:r>
            </a:p>
          </p:txBody>
        </p:sp>
      </p:grpSp>
      <p:pic>
        <p:nvPicPr>
          <p:cNvPr id="5" name="Picture 4">
            <a:extLst>
              <a:ext uri="{FF2B5EF4-FFF2-40B4-BE49-F238E27FC236}">
                <a16:creationId xmlns:a16="http://schemas.microsoft.com/office/drawing/2014/main" id="{E6088DD9-4C57-99D0-6A2F-F0CD1BE3E6FF}"/>
              </a:ext>
            </a:extLst>
          </p:cNvPr>
          <p:cNvPicPr>
            <a:picLocks noChangeAspect="1"/>
          </p:cNvPicPr>
          <p:nvPr/>
        </p:nvPicPr>
        <p:blipFill>
          <a:blip r:embed="rId3"/>
          <a:srcRect/>
          <a:stretch/>
        </p:blipFill>
        <p:spPr>
          <a:xfrm>
            <a:off x="10712546" y="108849"/>
            <a:ext cx="1018952" cy="1138830"/>
          </a:xfrm>
          <a:prstGeom prst="rect">
            <a:avLst/>
          </a:prstGeom>
        </p:spPr>
      </p:pic>
      <p:pic>
        <p:nvPicPr>
          <p:cNvPr id="3" name="Picture 4">
            <a:extLst>
              <a:ext uri="{FF2B5EF4-FFF2-40B4-BE49-F238E27FC236}">
                <a16:creationId xmlns:a16="http://schemas.microsoft.com/office/drawing/2014/main" id="{7194D5B7-7F1F-3D7D-3065-FAB3EE99A2F3}"/>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09857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5">
            <a:extLst>
              <a:ext uri="{FF2B5EF4-FFF2-40B4-BE49-F238E27FC236}">
                <a16:creationId xmlns:a16="http://schemas.microsoft.com/office/drawing/2014/main" id="{4A6D9F1C-8DC1-4FBD-9569-69321400C4F2}"/>
              </a:ext>
            </a:extLst>
          </p:cNvPr>
          <p:cNvSpPr txBox="1">
            <a:spLocks/>
          </p:cNvSpPr>
          <p:nvPr/>
        </p:nvSpPr>
        <p:spPr>
          <a:xfrm>
            <a:off x="2826026" y="760737"/>
            <a:ext cx="4760786" cy="624114"/>
          </a:xfrm>
          <a:prstGeom prst="rect">
            <a:avLst/>
          </a:prstGeom>
        </p:spPr>
        <p:txBody>
          <a:bodyPr/>
          <a:lst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b="1" dirty="0">
              <a:solidFill>
                <a:srgbClr val="0070C0"/>
              </a:solidFill>
              <a:latin typeface="Cambria" panose="02040503050406030204" pitchFamily="18" charset="0"/>
              <a:ea typeface="Cambria" panose="02040503050406030204" pitchFamily="18" charset="0"/>
            </a:endParaRPr>
          </a:p>
        </p:txBody>
      </p:sp>
      <p:sp>
        <p:nvSpPr>
          <p:cNvPr id="7" name="Oval 4">
            <a:extLst>
              <a:ext uri="{FF2B5EF4-FFF2-40B4-BE49-F238E27FC236}">
                <a16:creationId xmlns:a16="http://schemas.microsoft.com/office/drawing/2014/main" id="{F1487498-9FAA-4532-8819-593DF15BDACD}"/>
              </a:ext>
            </a:extLst>
          </p:cNvPr>
          <p:cNvSpPr>
            <a:spLocks noChangeArrowheads="1"/>
          </p:cNvSpPr>
          <p:nvPr/>
        </p:nvSpPr>
        <p:spPr bwMode="auto">
          <a:xfrm>
            <a:off x="6626244" y="3525765"/>
            <a:ext cx="1146759" cy="1146759"/>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n-US" sz="1350">
              <a:latin typeface="Cambria" panose="02040503050406030204" pitchFamily="18" charset="0"/>
              <a:ea typeface="Cambria" panose="02040503050406030204" pitchFamily="18" charset="0"/>
            </a:endParaRPr>
          </a:p>
        </p:txBody>
      </p:sp>
      <p:sp>
        <p:nvSpPr>
          <p:cNvPr id="22" name="Oval 4">
            <a:extLst>
              <a:ext uri="{FF2B5EF4-FFF2-40B4-BE49-F238E27FC236}">
                <a16:creationId xmlns:a16="http://schemas.microsoft.com/office/drawing/2014/main" id="{F20CF8BE-AD0C-40F9-B67A-CABE7FA52E63}"/>
              </a:ext>
            </a:extLst>
          </p:cNvPr>
          <p:cNvSpPr>
            <a:spLocks noChangeArrowheads="1"/>
          </p:cNvSpPr>
          <p:nvPr/>
        </p:nvSpPr>
        <p:spPr bwMode="auto">
          <a:xfrm>
            <a:off x="6549794" y="1631602"/>
            <a:ext cx="1299661" cy="1290104"/>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n-US" sz="1350">
              <a:latin typeface="Cambria" panose="02040503050406030204" pitchFamily="18" charset="0"/>
              <a:ea typeface="Cambria" panose="02040503050406030204" pitchFamily="18" charset="0"/>
            </a:endParaRPr>
          </a:p>
        </p:txBody>
      </p:sp>
      <p:sp>
        <p:nvSpPr>
          <p:cNvPr id="9" name="Text Box 6">
            <a:extLst>
              <a:ext uri="{FF2B5EF4-FFF2-40B4-BE49-F238E27FC236}">
                <a16:creationId xmlns:a16="http://schemas.microsoft.com/office/drawing/2014/main" id="{DF59E77C-C3F6-44D2-8825-1EFCA4D7F1B2}"/>
              </a:ext>
            </a:extLst>
          </p:cNvPr>
          <p:cNvSpPr txBox="1">
            <a:spLocks noChangeArrowheads="1"/>
          </p:cNvSpPr>
          <p:nvPr/>
        </p:nvSpPr>
        <p:spPr bwMode="auto">
          <a:xfrm>
            <a:off x="6643903" y="1759371"/>
            <a:ext cx="1111443" cy="738664"/>
          </a:xfrm>
          <a:prstGeom prst="rect">
            <a:avLst/>
          </a:prstGeom>
          <a:noFill/>
          <a:ln w="9525">
            <a:noFill/>
            <a:miter lim="800000"/>
            <a:headEnd/>
            <a:tailEnd/>
          </a:ln>
          <a:effectLst/>
        </p:spPr>
        <p:txBody>
          <a:bodyPr wrap="square" anchor="ctr" anchorCtr="1">
            <a:spAutoFit/>
          </a:bodyPr>
          <a:lstStyle/>
          <a:p>
            <a:pPr algn="ctr"/>
            <a:r>
              <a:rPr lang="en-US" sz="1400" b="1" dirty="0">
                <a:latin typeface="Cambria" panose="02040503050406030204" pitchFamily="18" charset="0"/>
                <a:ea typeface="Cambria" panose="02040503050406030204" pitchFamily="18" charset="0"/>
              </a:rPr>
              <a:t>Taxes (General Fund)</a:t>
            </a:r>
            <a:endParaRPr lang="en-US" sz="1400" dirty="0">
              <a:latin typeface="Cambria" panose="02040503050406030204" pitchFamily="18" charset="0"/>
              <a:ea typeface="Cambria" panose="02040503050406030204" pitchFamily="18" charset="0"/>
            </a:endParaRPr>
          </a:p>
        </p:txBody>
      </p:sp>
      <p:sp>
        <p:nvSpPr>
          <p:cNvPr id="11" name="Text Box 8">
            <a:extLst>
              <a:ext uri="{FF2B5EF4-FFF2-40B4-BE49-F238E27FC236}">
                <a16:creationId xmlns:a16="http://schemas.microsoft.com/office/drawing/2014/main" id="{6EA51CB4-18BE-4910-87B6-4595D958383A}"/>
              </a:ext>
            </a:extLst>
          </p:cNvPr>
          <p:cNvSpPr txBox="1">
            <a:spLocks noChangeArrowheads="1"/>
          </p:cNvSpPr>
          <p:nvPr/>
        </p:nvSpPr>
        <p:spPr bwMode="auto">
          <a:xfrm>
            <a:off x="6530681" y="3729812"/>
            <a:ext cx="1337886" cy="738664"/>
          </a:xfrm>
          <a:prstGeom prst="rect">
            <a:avLst/>
          </a:prstGeom>
          <a:noFill/>
          <a:ln w="9525">
            <a:noFill/>
            <a:miter lim="800000"/>
            <a:headEnd/>
            <a:tailEnd/>
          </a:ln>
          <a:effectLst/>
        </p:spPr>
        <p:txBody>
          <a:bodyPr anchor="ctr" anchorCtr="1">
            <a:spAutoFit/>
          </a:bodyPr>
          <a:lstStyle/>
          <a:p>
            <a:pPr algn="ctr"/>
            <a:r>
              <a:rPr lang="en-US" sz="1400" b="1" dirty="0">
                <a:latin typeface="Cambria" panose="02040503050406030204" pitchFamily="18" charset="0"/>
                <a:ea typeface="Cambria" panose="02040503050406030204" pitchFamily="18" charset="0"/>
              </a:rPr>
              <a:t>Community           Supported                              Services</a:t>
            </a:r>
            <a:endParaRPr lang="en-US" sz="1400" dirty="0">
              <a:latin typeface="Cambria" panose="02040503050406030204" pitchFamily="18" charset="0"/>
              <a:ea typeface="Cambria" panose="02040503050406030204" pitchFamily="18" charset="0"/>
            </a:endParaRPr>
          </a:p>
        </p:txBody>
      </p:sp>
      <p:sp>
        <p:nvSpPr>
          <p:cNvPr id="13" name="Line 10">
            <a:extLst>
              <a:ext uri="{FF2B5EF4-FFF2-40B4-BE49-F238E27FC236}">
                <a16:creationId xmlns:a16="http://schemas.microsoft.com/office/drawing/2014/main" id="{924EEC33-57C4-4D35-85D4-7E0BF4BD22CA}"/>
              </a:ext>
            </a:extLst>
          </p:cNvPr>
          <p:cNvSpPr>
            <a:spLocks noChangeShapeType="1"/>
          </p:cNvSpPr>
          <p:nvPr/>
        </p:nvSpPr>
        <p:spPr bwMode="auto">
          <a:xfrm>
            <a:off x="7198157" y="2921706"/>
            <a:ext cx="1467" cy="597687"/>
          </a:xfrm>
          <a:prstGeom prst="line">
            <a:avLst/>
          </a:prstGeom>
          <a:noFill/>
          <a:ln w="19050">
            <a:solidFill>
              <a:schemeClr val="tx1"/>
            </a:solidFill>
            <a:round/>
            <a:headEnd/>
            <a:tailEnd type="triangle" w="med" len="med"/>
          </a:ln>
          <a:effectLst/>
        </p:spPr>
        <p:txBody>
          <a:bodyPr wrap="none" anchor="ctr"/>
          <a:lstStyle/>
          <a:p>
            <a:endParaRPr lang="en-US" sz="1350">
              <a:latin typeface="Cambria" panose="02040503050406030204" pitchFamily="18" charset="0"/>
              <a:ea typeface="Cambria" panose="02040503050406030204" pitchFamily="18" charset="0"/>
            </a:endParaRPr>
          </a:p>
        </p:txBody>
      </p:sp>
      <p:sp>
        <p:nvSpPr>
          <p:cNvPr id="14" name="Text Box 11">
            <a:extLst>
              <a:ext uri="{FF2B5EF4-FFF2-40B4-BE49-F238E27FC236}">
                <a16:creationId xmlns:a16="http://schemas.microsoft.com/office/drawing/2014/main" id="{6AF814B7-4A9B-454B-A439-247321D859BE}"/>
              </a:ext>
            </a:extLst>
          </p:cNvPr>
          <p:cNvSpPr txBox="1">
            <a:spLocks noChangeArrowheads="1"/>
          </p:cNvSpPr>
          <p:nvPr/>
        </p:nvSpPr>
        <p:spPr bwMode="auto">
          <a:xfrm>
            <a:off x="5352010" y="1919562"/>
            <a:ext cx="1230047" cy="369332"/>
          </a:xfrm>
          <a:prstGeom prst="rect">
            <a:avLst/>
          </a:prstGeom>
          <a:noFill/>
          <a:ln w="9525">
            <a:noFill/>
            <a:miter lim="800000"/>
            <a:headEnd/>
            <a:tailEnd/>
          </a:ln>
          <a:effectLst/>
        </p:spPr>
        <p:txBody>
          <a:bodyPr wrap="square">
            <a:spAutoFit/>
          </a:bodyPr>
          <a:lstStyle/>
          <a:p>
            <a:pPr algn="ctr"/>
            <a:r>
              <a:rPr lang="en-US" dirty="0">
                <a:solidFill>
                  <a:srgbClr val="FF0000"/>
                </a:solidFill>
                <a:latin typeface="+mj-lt"/>
                <a:ea typeface="Cambria" panose="02040503050406030204" pitchFamily="18" charset="0"/>
              </a:rPr>
              <a:t>REVENUES</a:t>
            </a:r>
          </a:p>
        </p:txBody>
      </p:sp>
      <p:sp>
        <p:nvSpPr>
          <p:cNvPr id="15" name="Text Box 12">
            <a:extLst>
              <a:ext uri="{FF2B5EF4-FFF2-40B4-BE49-F238E27FC236}">
                <a16:creationId xmlns:a16="http://schemas.microsoft.com/office/drawing/2014/main" id="{2B13065B-1522-44A4-9AEA-63ACE5523F1A}"/>
              </a:ext>
            </a:extLst>
          </p:cNvPr>
          <p:cNvSpPr txBox="1">
            <a:spLocks noChangeArrowheads="1"/>
          </p:cNvSpPr>
          <p:nvPr/>
        </p:nvSpPr>
        <p:spPr bwMode="auto">
          <a:xfrm>
            <a:off x="5614655" y="3996471"/>
            <a:ext cx="831400" cy="369332"/>
          </a:xfrm>
          <a:prstGeom prst="rect">
            <a:avLst/>
          </a:prstGeom>
          <a:noFill/>
          <a:ln w="9525">
            <a:noFill/>
            <a:miter lim="800000"/>
            <a:headEnd/>
            <a:tailEnd/>
          </a:ln>
          <a:effectLst/>
        </p:spPr>
        <p:txBody>
          <a:bodyPr wrap="square">
            <a:spAutoFit/>
          </a:bodyPr>
          <a:lstStyle/>
          <a:p>
            <a:pPr algn="ctr"/>
            <a:r>
              <a:rPr lang="en-US" dirty="0">
                <a:solidFill>
                  <a:srgbClr val="FF0000"/>
                </a:solidFill>
                <a:latin typeface="+mj-lt"/>
                <a:ea typeface="Cambria" panose="02040503050406030204" pitchFamily="18" charset="0"/>
              </a:rPr>
              <a:t>COSTS</a:t>
            </a:r>
          </a:p>
        </p:txBody>
      </p:sp>
      <p:sp>
        <p:nvSpPr>
          <p:cNvPr id="16" name="Line 13">
            <a:extLst>
              <a:ext uri="{FF2B5EF4-FFF2-40B4-BE49-F238E27FC236}">
                <a16:creationId xmlns:a16="http://schemas.microsoft.com/office/drawing/2014/main" id="{7036D4CD-66A1-4CAE-99C0-68EF01678719}"/>
              </a:ext>
            </a:extLst>
          </p:cNvPr>
          <p:cNvSpPr>
            <a:spLocks noChangeShapeType="1"/>
          </p:cNvSpPr>
          <p:nvPr/>
        </p:nvSpPr>
        <p:spPr bwMode="auto">
          <a:xfrm>
            <a:off x="4901789" y="2537569"/>
            <a:ext cx="0" cy="981824"/>
          </a:xfrm>
          <a:prstGeom prst="line">
            <a:avLst/>
          </a:prstGeom>
          <a:noFill/>
          <a:ln w="19050">
            <a:solidFill>
              <a:schemeClr val="tx1"/>
            </a:solidFill>
            <a:round/>
            <a:headEnd/>
            <a:tailEnd type="triangle" w="med" len="med"/>
          </a:ln>
          <a:effectLst/>
        </p:spPr>
        <p:txBody>
          <a:bodyPr wrap="none" anchor="ctr"/>
          <a:lstStyle/>
          <a:p>
            <a:endParaRPr lang="en-US" sz="1350">
              <a:latin typeface="Cambria" panose="02040503050406030204" pitchFamily="18" charset="0"/>
              <a:ea typeface="Cambria" panose="02040503050406030204" pitchFamily="18" charset="0"/>
            </a:endParaRPr>
          </a:p>
        </p:txBody>
      </p:sp>
      <p:sp>
        <p:nvSpPr>
          <p:cNvPr id="23" name="Oval 4">
            <a:extLst>
              <a:ext uri="{FF2B5EF4-FFF2-40B4-BE49-F238E27FC236}">
                <a16:creationId xmlns:a16="http://schemas.microsoft.com/office/drawing/2014/main" id="{EE9197C6-16D4-4D82-A438-C9F7972E9819}"/>
              </a:ext>
            </a:extLst>
          </p:cNvPr>
          <p:cNvSpPr>
            <a:spLocks noChangeArrowheads="1"/>
          </p:cNvSpPr>
          <p:nvPr/>
        </p:nvSpPr>
        <p:spPr bwMode="auto">
          <a:xfrm>
            <a:off x="4328409" y="3525765"/>
            <a:ext cx="1146759" cy="1146759"/>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en-US" sz="1350" dirty="0">
              <a:latin typeface="Cambria" panose="02040503050406030204" pitchFamily="18" charset="0"/>
              <a:ea typeface="Cambria" panose="02040503050406030204" pitchFamily="18" charset="0"/>
            </a:endParaRPr>
          </a:p>
        </p:txBody>
      </p:sp>
      <p:sp>
        <p:nvSpPr>
          <p:cNvPr id="24" name="Oval 4">
            <a:extLst>
              <a:ext uri="{FF2B5EF4-FFF2-40B4-BE49-F238E27FC236}">
                <a16:creationId xmlns:a16="http://schemas.microsoft.com/office/drawing/2014/main" id="{3D10BB9E-7857-4932-A0A5-FFCDD41F3A99}"/>
              </a:ext>
            </a:extLst>
          </p:cNvPr>
          <p:cNvSpPr>
            <a:spLocks noChangeArrowheads="1"/>
          </p:cNvSpPr>
          <p:nvPr/>
        </p:nvSpPr>
        <p:spPr bwMode="auto">
          <a:xfrm>
            <a:off x="4443085" y="1608722"/>
            <a:ext cx="917407" cy="917407"/>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en-US" sz="1350" dirty="0">
              <a:latin typeface="Cambria" panose="02040503050406030204" pitchFamily="18" charset="0"/>
              <a:ea typeface="Cambria" panose="02040503050406030204" pitchFamily="18" charset="0"/>
            </a:endParaRPr>
          </a:p>
        </p:txBody>
      </p:sp>
      <p:sp>
        <p:nvSpPr>
          <p:cNvPr id="10" name="Text Box 7">
            <a:extLst>
              <a:ext uri="{FF2B5EF4-FFF2-40B4-BE49-F238E27FC236}">
                <a16:creationId xmlns:a16="http://schemas.microsoft.com/office/drawing/2014/main" id="{8A0CEAC4-D9E9-4576-8789-DE4DDA0B0A03}"/>
              </a:ext>
            </a:extLst>
          </p:cNvPr>
          <p:cNvSpPr txBox="1">
            <a:spLocks noChangeArrowheads="1"/>
          </p:cNvSpPr>
          <p:nvPr/>
        </p:nvSpPr>
        <p:spPr bwMode="auto">
          <a:xfrm>
            <a:off x="4480648" y="1832469"/>
            <a:ext cx="842282" cy="523220"/>
          </a:xfrm>
          <a:prstGeom prst="rect">
            <a:avLst/>
          </a:prstGeom>
          <a:noFill/>
          <a:ln w="9525">
            <a:noFill/>
            <a:miter lim="800000"/>
            <a:headEnd/>
            <a:tailEnd/>
          </a:ln>
          <a:effectLst/>
        </p:spPr>
        <p:txBody>
          <a:bodyPr wrap="none">
            <a:spAutoFit/>
          </a:bodyPr>
          <a:lstStyle/>
          <a:p>
            <a:pPr algn="ctr"/>
            <a:r>
              <a:rPr lang="en-US" sz="1400" b="1" dirty="0">
                <a:latin typeface="Cambria" panose="02040503050406030204" pitchFamily="18" charset="0"/>
                <a:ea typeface="Cambria" panose="02040503050406030204" pitchFamily="18" charset="0"/>
              </a:rPr>
              <a:t>Fees &amp;</a:t>
            </a:r>
          </a:p>
          <a:p>
            <a:pPr algn="ctr"/>
            <a:r>
              <a:rPr lang="en-US" sz="1400" b="1" dirty="0">
                <a:latin typeface="Cambria" panose="02040503050406030204" pitchFamily="18" charset="0"/>
                <a:ea typeface="Cambria" panose="02040503050406030204" pitchFamily="18" charset="0"/>
              </a:rPr>
              <a:t>Charges</a:t>
            </a:r>
            <a:endParaRPr lang="en-US" sz="1400" dirty="0">
              <a:latin typeface="Cambria" panose="02040503050406030204" pitchFamily="18" charset="0"/>
              <a:ea typeface="Cambria" panose="02040503050406030204" pitchFamily="18" charset="0"/>
            </a:endParaRPr>
          </a:p>
        </p:txBody>
      </p:sp>
      <p:sp>
        <p:nvSpPr>
          <p:cNvPr id="12" name="Text Box 9">
            <a:extLst>
              <a:ext uri="{FF2B5EF4-FFF2-40B4-BE49-F238E27FC236}">
                <a16:creationId xmlns:a16="http://schemas.microsoft.com/office/drawing/2014/main" id="{8F1966B4-14C2-4614-A6A5-21285D7B7B4D}"/>
              </a:ext>
            </a:extLst>
          </p:cNvPr>
          <p:cNvSpPr txBox="1">
            <a:spLocks noChangeArrowheads="1"/>
          </p:cNvSpPr>
          <p:nvPr/>
        </p:nvSpPr>
        <p:spPr bwMode="auto">
          <a:xfrm>
            <a:off x="4323432" y="3713158"/>
            <a:ext cx="1156714" cy="738664"/>
          </a:xfrm>
          <a:prstGeom prst="rect">
            <a:avLst/>
          </a:prstGeom>
          <a:noFill/>
          <a:ln w="9525">
            <a:noFill/>
            <a:miter lim="800000"/>
            <a:headEnd/>
            <a:tailEnd/>
          </a:ln>
          <a:effectLst/>
        </p:spPr>
        <p:txBody>
          <a:bodyPr>
            <a:spAutoFit/>
          </a:bodyPr>
          <a:lstStyle/>
          <a:p>
            <a:pPr algn="ctr"/>
            <a:r>
              <a:rPr lang="en-US" sz="1400" b="1" dirty="0">
                <a:latin typeface="Cambria" panose="02040503050406030204" pitchFamily="18" charset="0"/>
                <a:ea typeface="Cambria" panose="02040503050406030204" pitchFamily="18" charset="0"/>
              </a:rPr>
              <a:t>Personal</a:t>
            </a:r>
          </a:p>
          <a:p>
            <a:pPr algn="ctr"/>
            <a:r>
              <a:rPr lang="en-US" sz="1400" b="1" dirty="0">
                <a:latin typeface="Cambria" panose="02040503050406030204" pitchFamily="18" charset="0"/>
                <a:ea typeface="Cambria" panose="02040503050406030204" pitchFamily="18" charset="0"/>
              </a:rPr>
              <a:t>Choice Services</a:t>
            </a:r>
            <a:endParaRPr lang="en-US" sz="1400" dirty="0">
              <a:latin typeface="Cambria" panose="02040503050406030204" pitchFamily="18" charset="0"/>
              <a:ea typeface="Cambria" panose="02040503050406030204" pitchFamily="18" charset="0"/>
            </a:endParaRPr>
          </a:p>
        </p:txBody>
      </p:sp>
      <p:cxnSp>
        <p:nvCxnSpPr>
          <p:cNvPr id="19" name="Straight Arrow Connector 18">
            <a:extLst>
              <a:ext uri="{FF2B5EF4-FFF2-40B4-BE49-F238E27FC236}">
                <a16:creationId xmlns:a16="http://schemas.microsoft.com/office/drawing/2014/main" id="{A3550CA9-9573-49C6-862C-D61D49FA34D1}"/>
              </a:ext>
            </a:extLst>
          </p:cNvPr>
          <p:cNvCxnSpPr>
            <a:cxnSpLocks/>
            <a:endCxn id="23" idx="7"/>
          </p:cNvCxnSpPr>
          <p:nvPr/>
        </p:nvCxnSpPr>
        <p:spPr bwMode="auto">
          <a:xfrm flipH="1">
            <a:off x="5307229" y="2635250"/>
            <a:ext cx="1336674" cy="1058454"/>
          </a:xfrm>
          <a:prstGeom prst="straightConnector1">
            <a:avLst/>
          </a:prstGeom>
          <a:solidFill>
            <a:schemeClr val="accent1"/>
          </a:solidFill>
          <a:ln w="57150" cap="flat" cmpd="sng" algn="ctr">
            <a:solidFill>
              <a:srgbClr val="FF0000"/>
            </a:solidFill>
            <a:prstDash val="sysDash"/>
            <a:round/>
            <a:headEnd type="none" w="med" len="med"/>
            <a:tailEnd type="arrow"/>
          </a:ln>
          <a:effectLst/>
        </p:spPr>
      </p:cxnSp>
      <p:sp>
        <p:nvSpPr>
          <p:cNvPr id="21" name="TextBox 20">
            <a:extLst>
              <a:ext uri="{FF2B5EF4-FFF2-40B4-BE49-F238E27FC236}">
                <a16:creationId xmlns:a16="http://schemas.microsoft.com/office/drawing/2014/main" id="{322921AD-7DA9-46E9-BBC0-9E8035CD5F39}"/>
              </a:ext>
            </a:extLst>
          </p:cNvPr>
          <p:cNvSpPr txBox="1"/>
          <p:nvPr/>
        </p:nvSpPr>
        <p:spPr>
          <a:xfrm rot="19320000">
            <a:off x="5375203" y="2786016"/>
            <a:ext cx="1124026" cy="338554"/>
          </a:xfrm>
          <a:prstGeom prst="rect">
            <a:avLst/>
          </a:prstGeom>
          <a:noFill/>
        </p:spPr>
        <p:txBody>
          <a:bodyPr wrap="none" rtlCol="0">
            <a:spAutoFit/>
          </a:bodyPr>
          <a:lstStyle/>
          <a:p>
            <a:r>
              <a:rPr lang="en-US" sz="1600" dirty="0">
                <a:solidFill>
                  <a:srgbClr val="FF0000"/>
                </a:solidFill>
                <a:latin typeface="+mj-lt"/>
              </a:rPr>
              <a:t>$7,690,232</a:t>
            </a:r>
          </a:p>
        </p:txBody>
      </p:sp>
      <p:sp>
        <p:nvSpPr>
          <p:cNvPr id="25" name="TextBox 24">
            <a:extLst>
              <a:ext uri="{FF2B5EF4-FFF2-40B4-BE49-F238E27FC236}">
                <a16:creationId xmlns:a16="http://schemas.microsoft.com/office/drawing/2014/main" id="{0509BB11-C781-4181-B824-A7A038B071E9}"/>
              </a:ext>
            </a:extLst>
          </p:cNvPr>
          <p:cNvSpPr txBox="1"/>
          <p:nvPr/>
        </p:nvSpPr>
        <p:spPr>
          <a:xfrm rot="19320000">
            <a:off x="5752516" y="3056284"/>
            <a:ext cx="888385" cy="584775"/>
          </a:xfrm>
          <a:prstGeom prst="rect">
            <a:avLst/>
          </a:prstGeom>
          <a:noFill/>
        </p:spPr>
        <p:txBody>
          <a:bodyPr wrap="none" rtlCol="0">
            <a:spAutoFit/>
          </a:bodyPr>
          <a:lstStyle/>
          <a:p>
            <a:pPr algn="ctr"/>
            <a:r>
              <a:rPr lang="en-US" sz="1600" dirty="0">
                <a:solidFill>
                  <a:srgbClr val="FF0000"/>
                </a:solidFill>
                <a:latin typeface="+mj-lt"/>
              </a:rPr>
              <a:t>ANNUAL</a:t>
            </a:r>
          </a:p>
          <a:p>
            <a:pPr algn="ctr"/>
            <a:r>
              <a:rPr lang="en-US" sz="1600" dirty="0">
                <a:solidFill>
                  <a:srgbClr val="FF0000"/>
                </a:solidFill>
                <a:latin typeface="+mj-lt"/>
              </a:rPr>
              <a:t>SUBSIDY</a:t>
            </a:r>
          </a:p>
        </p:txBody>
      </p:sp>
      <p:sp>
        <p:nvSpPr>
          <p:cNvPr id="4" name="Slide Number Placeholder 1">
            <a:extLst>
              <a:ext uri="{FF2B5EF4-FFF2-40B4-BE49-F238E27FC236}">
                <a16:creationId xmlns:a16="http://schemas.microsoft.com/office/drawing/2014/main" id="{7961851A-9551-5B55-9F93-1D9276B4E05F}"/>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11</a:t>
            </a:fld>
            <a:endParaRPr lang="en-US" sz="1200" b="1" dirty="0"/>
          </a:p>
        </p:txBody>
      </p:sp>
      <p:pic>
        <p:nvPicPr>
          <p:cNvPr id="5" name="Picture 4">
            <a:extLst>
              <a:ext uri="{FF2B5EF4-FFF2-40B4-BE49-F238E27FC236}">
                <a16:creationId xmlns:a16="http://schemas.microsoft.com/office/drawing/2014/main" id="{E6088DD9-4C57-99D0-6A2F-F0CD1BE3E6FF}"/>
              </a:ext>
            </a:extLst>
          </p:cNvPr>
          <p:cNvPicPr>
            <a:picLocks noChangeAspect="1"/>
          </p:cNvPicPr>
          <p:nvPr/>
        </p:nvPicPr>
        <p:blipFill>
          <a:blip r:embed="rId3"/>
          <a:srcRect/>
          <a:stretch/>
        </p:blipFill>
        <p:spPr>
          <a:xfrm>
            <a:off x="10712546" y="153154"/>
            <a:ext cx="1018952" cy="1138830"/>
          </a:xfrm>
          <a:prstGeom prst="rect">
            <a:avLst/>
          </a:prstGeom>
        </p:spPr>
      </p:pic>
      <p:sp>
        <p:nvSpPr>
          <p:cNvPr id="2" name="Title 1">
            <a:extLst>
              <a:ext uri="{FF2B5EF4-FFF2-40B4-BE49-F238E27FC236}">
                <a16:creationId xmlns:a16="http://schemas.microsoft.com/office/drawing/2014/main" id="{B54A5007-C09C-D239-2020-C2575BBBDA71}"/>
              </a:ext>
            </a:extLst>
          </p:cNvPr>
          <p:cNvSpPr txBox="1">
            <a:spLocks/>
          </p:cNvSpPr>
          <p:nvPr/>
        </p:nvSpPr>
        <p:spPr>
          <a:xfrm>
            <a:off x="1295400" y="255134"/>
            <a:ext cx="9601200" cy="1036850"/>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2800" b="1" kern="1200">
                <a:solidFill>
                  <a:schemeClr val="bg1"/>
                </a:solidFill>
                <a:latin typeface="Arial Black" panose="020B0A04020102020204" pitchFamily="34" charset="0"/>
                <a:ea typeface="+mj-ea"/>
                <a:cs typeface="Arial" panose="020B0604020202020204" pitchFamily="34" charset="0"/>
              </a:defRPr>
            </a:lvl1pPr>
          </a:lstStyle>
          <a:p>
            <a:r>
              <a:rPr lang="en-US" sz="4800" b="0">
                <a:latin typeface="Franklin Gothic Demi Cond" panose="020B0706030402020204" pitchFamily="34" charset="0"/>
              </a:rPr>
              <a:t>FULL COST OF FEE SERVICES</a:t>
            </a:r>
            <a:endParaRPr lang="en-US" sz="4800" b="0" dirty="0">
              <a:latin typeface="Franklin Gothic Demi Cond" panose="020B0706030402020204" pitchFamily="34" charset="0"/>
            </a:endParaRPr>
          </a:p>
        </p:txBody>
      </p:sp>
      <p:pic>
        <p:nvPicPr>
          <p:cNvPr id="6" name="Picture 4">
            <a:extLst>
              <a:ext uri="{FF2B5EF4-FFF2-40B4-BE49-F238E27FC236}">
                <a16:creationId xmlns:a16="http://schemas.microsoft.com/office/drawing/2014/main" id="{45F43A51-F906-8F09-DF57-03E8A270068E}"/>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D749F37-3993-B337-50B4-6FEF474F7A9E}"/>
              </a:ext>
            </a:extLst>
          </p:cNvPr>
          <p:cNvPicPr>
            <a:picLocks noChangeAspect="1"/>
          </p:cNvPicPr>
          <p:nvPr/>
        </p:nvPicPr>
        <p:blipFill>
          <a:blip r:embed="rId5"/>
          <a:stretch>
            <a:fillRect/>
          </a:stretch>
        </p:blipFill>
        <p:spPr>
          <a:xfrm>
            <a:off x="1273106" y="4790643"/>
            <a:ext cx="9514497" cy="1760392"/>
          </a:xfrm>
          <a:prstGeom prst="rect">
            <a:avLst/>
          </a:prstGeom>
        </p:spPr>
      </p:pic>
    </p:spTree>
    <p:extLst>
      <p:ext uri="{BB962C8B-B14F-4D97-AF65-F5344CB8AC3E}">
        <p14:creationId xmlns:p14="http://schemas.microsoft.com/office/powerpoint/2010/main" val="2875472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F168C61-B196-4175-A44C-75EDF8C168E6}"/>
              </a:ext>
            </a:extLst>
          </p:cNvPr>
          <p:cNvSpPr>
            <a:spLocks noGrp="1"/>
          </p:cNvSpPr>
          <p:nvPr>
            <p:ph type="title"/>
          </p:nvPr>
        </p:nvSpPr>
        <p:spPr/>
        <p:txBody>
          <a:bodyPr vert="horz" lIns="91440" tIns="45720" rIns="91440" bIns="45720" rtlCol="0" anchor="b">
            <a:normAutofit/>
          </a:bodyPr>
          <a:lstStyle/>
          <a:p>
            <a:r>
              <a:rPr lang="en-US" sz="4800" dirty="0">
                <a:latin typeface="Franklin Gothic Demi Cond" panose="020B0706030402020204" pitchFamily="34" charset="0"/>
              </a:rPr>
              <a:t>THE  REPORT</a:t>
            </a:r>
          </a:p>
        </p:txBody>
      </p:sp>
      <p:pic>
        <p:nvPicPr>
          <p:cNvPr id="6" name="Picture 5">
            <a:extLst>
              <a:ext uri="{FF2B5EF4-FFF2-40B4-BE49-F238E27FC236}">
                <a16:creationId xmlns:a16="http://schemas.microsoft.com/office/drawing/2014/main" id="{AF1A880D-1617-4F0C-839B-0CAB13B501C7}"/>
              </a:ext>
            </a:extLst>
          </p:cNvPr>
          <p:cNvPicPr>
            <a:picLocks noChangeAspect="1"/>
          </p:cNvPicPr>
          <p:nvPr/>
        </p:nvPicPr>
        <p:blipFill>
          <a:blip r:embed="rId3"/>
          <a:srcRect/>
          <a:stretch/>
        </p:blipFill>
        <p:spPr>
          <a:xfrm>
            <a:off x="10888870" y="131638"/>
            <a:ext cx="1018952" cy="1138830"/>
          </a:xfrm>
          <a:prstGeom prst="rect">
            <a:avLst/>
          </a:prstGeom>
        </p:spPr>
      </p:pic>
      <p:sp>
        <p:nvSpPr>
          <p:cNvPr id="8" name="Slide Number Placeholder 1">
            <a:extLst>
              <a:ext uri="{FF2B5EF4-FFF2-40B4-BE49-F238E27FC236}">
                <a16:creationId xmlns:a16="http://schemas.microsoft.com/office/drawing/2014/main" id="{AD4C2A66-A3D2-4828-8B77-04DC5A567E66}"/>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12</a:t>
            </a:fld>
            <a:endParaRPr lang="en-US" sz="1200" b="1" dirty="0"/>
          </a:p>
        </p:txBody>
      </p:sp>
      <p:pic>
        <p:nvPicPr>
          <p:cNvPr id="4" name="Picture 4">
            <a:extLst>
              <a:ext uri="{FF2B5EF4-FFF2-40B4-BE49-F238E27FC236}">
                <a16:creationId xmlns:a16="http://schemas.microsoft.com/office/drawing/2014/main" id="{74FDBEAF-2D63-F99F-BEB0-518E2C7081CB}"/>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5BDAC6F-3D86-93F9-C850-266B0D628197}"/>
              </a:ext>
            </a:extLst>
          </p:cNvPr>
          <p:cNvPicPr>
            <a:picLocks noChangeAspect="1"/>
          </p:cNvPicPr>
          <p:nvPr/>
        </p:nvPicPr>
        <p:blipFill>
          <a:blip r:embed="rId5"/>
          <a:stretch>
            <a:fillRect/>
          </a:stretch>
        </p:blipFill>
        <p:spPr>
          <a:xfrm>
            <a:off x="313856" y="4386666"/>
            <a:ext cx="1613582" cy="2088165"/>
          </a:xfrm>
          <a:prstGeom prst="rect">
            <a:avLst/>
          </a:prstGeom>
        </p:spPr>
      </p:pic>
      <p:pic>
        <p:nvPicPr>
          <p:cNvPr id="12" name="Picture 11">
            <a:extLst>
              <a:ext uri="{FF2B5EF4-FFF2-40B4-BE49-F238E27FC236}">
                <a16:creationId xmlns:a16="http://schemas.microsoft.com/office/drawing/2014/main" id="{29719388-FF15-B113-A650-10DBD5608FEB}"/>
              </a:ext>
            </a:extLst>
          </p:cNvPr>
          <p:cNvPicPr>
            <a:picLocks noChangeAspect="1"/>
          </p:cNvPicPr>
          <p:nvPr/>
        </p:nvPicPr>
        <p:blipFill>
          <a:blip r:embed="rId6"/>
          <a:stretch>
            <a:fillRect/>
          </a:stretch>
        </p:blipFill>
        <p:spPr>
          <a:xfrm>
            <a:off x="4198002" y="1740127"/>
            <a:ext cx="3795995" cy="4912464"/>
          </a:xfrm>
          <a:prstGeom prst="rect">
            <a:avLst/>
          </a:prstGeom>
        </p:spPr>
      </p:pic>
    </p:spTree>
    <p:extLst>
      <p:ext uri="{BB962C8B-B14F-4D97-AF65-F5344CB8AC3E}">
        <p14:creationId xmlns:p14="http://schemas.microsoft.com/office/powerpoint/2010/main" val="2958595880"/>
      </p:ext>
    </p:extLst>
  </p:cSld>
  <p:clrMapOvr>
    <a:masterClrMapping/>
  </p:clrMapOvr>
  <p:transition>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F168C61-B196-4175-A44C-75EDF8C168E6}"/>
              </a:ext>
            </a:extLst>
          </p:cNvPr>
          <p:cNvSpPr>
            <a:spLocks noGrp="1"/>
          </p:cNvSpPr>
          <p:nvPr>
            <p:ph type="title"/>
          </p:nvPr>
        </p:nvSpPr>
        <p:spPr/>
        <p:txBody>
          <a:bodyPr vert="horz" lIns="91440" tIns="45720" rIns="91440" bIns="45720" rtlCol="0" anchor="b">
            <a:normAutofit/>
          </a:bodyPr>
          <a:lstStyle/>
          <a:p>
            <a:r>
              <a:rPr lang="en-US" sz="4800" dirty="0">
                <a:latin typeface="Franklin Gothic Demi Cond" panose="020B0706030402020204" pitchFamily="34" charset="0"/>
              </a:rPr>
              <a:t>CHAPTER  III </a:t>
            </a:r>
            <a:r>
              <a:rPr lang="en-US" sz="4800" b="0" dirty="0">
                <a:latin typeface="Franklin Gothic Medium Cond" panose="020B0606030402020204" pitchFamily="34" charset="0"/>
              </a:rPr>
              <a:t>(page 21-34)</a:t>
            </a:r>
            <a:endParaRPr lang="en-US" sz="4800" dirty="0">
              <a:latin typeface="Franklin Gothic Medium Cond" panose="020B0606030402020204" pitchFamily="34" charset="0"/>
            </a:endParaRPr>
          </a:p>
        </p:txBody>
      </p:sp>
      <p:pic>
        <p:nvPicPr>
          <p:cNvPr id="6" name="Picture 5">
            <a:extLst>
              <a:ext uri="{FF2B5EF4-FFF2-40B4-BE49-F238E27FC236}">
                <a16:creationId xmlns:a16="http://schemas.microsoft.com/office/drawing/2014/main" id="{AF1A880D-1617-4F0C-839B-0CAB13B501C7}"/>
              </a:ext>
            </a:extLst>
          </p:cNvPr>
          <p:cNvPicPr>
            <a:picLocks noChangeAspect="1"/>
          </p:cNvPicPr>
          <p:nvPr/>
        </p:nvPicPr>
        <p:blipFill>
          <a:blip r:embed="rId3"/>
          <a:srcRect/>
          <a:stretch/>
        </p:blipFill>
        <p:spPr>
          <a:xfrm>
            <a:off x="10888870" y="131638"/>
            <a:ext cx="1018952" cy="1138830"/>
          </a:xfrm>
          <a:prstGeom prst="rect">
            <a:avLst/>
          </a:prstGeom>
        </p:spPr>
      </p:pic>
      <p:sp>
        <p:nvSpPr>
          <p:cNvPr id="10" name="Slide Number Placeholder 1">
            <a:extLst>
              <a:ext uri="{FF2B5EF4-FFF2-40B4-BE49-F238E27FC236}">
                <a16:creationId xmlns:a16="http://schemas.microsoft.com/office/drawing/2014/main" id="{FFBE5F8D-1624-4BCA-95CC-98BFC728B1CE}"/>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13</a:t>
            </a:fld>
            <a:endParaRPr lang="en-US" sz="1200" b="1" dirty="0"/>
          </a:p>
        </p:txBody>
      </p:sp>
      <p:sp>
        <p:nvSpPr>
          <p:cNvPr id="12" name="TextBox 11">
            <a:extLst>
              <a:ext uri="{FF2B5EF4-FFF2-40B4-BE49-F238E27FC236}">
                <a16:creationId xmlns:a16="http://schemas.microsoft.com/office/drawing/2014/main" id="{CA1B3C0F-4579-450F-A5E2-A3C6CB6C4230}"/>
              </a:ext>
            </a:extLst>
          </p:cNvPr>
          <p:cNvSpPr txBox="1"/>
          <p:nvPr/>
        </p:nvSpPr>
        <p:spPr>
          <a:xfrm>
            <a:off x="3881809" y="6244210"/>
            <a:ext cx="4750127" cy="510778"/>
          </a:xfrm>
          <a:prstGeom prst="roundRect">
            <a:avLst/>
          </a:prstGeom>
          <a:solidFill>
            <a:srgbClr val="FFBF00"/>
          </a:solidFill>
        </p:spPr>
        <p:txBody>
          <a:bodyPr wrap="square" rtlCol="0">
            <a:spAutoFit/>
          </a:bodyPr>
          <a:lstStyle/>
          <a:p>
            <a:pPr algn="ctr"/>
            <a:r>
              <a:rPr lang="en-US" sz="2400" dirty="0">
                <a:solidFill>
                  <a:srgbClr val="0F4C81"/>
                </a:solidFill>
                <a:latin typeface="Franklin Gothic Demi Cond" panose="020B0706030402020204" pitchFamily="34" charset="0"/>
              </a:rPr>
              <a:t>Schedule of fiscal impact by each fee</a:t>
            </a:r>
          </a:p>
        </p:txBody>
      </p:sp>
      <p:sp>
        <p:nvSpPr>
          <p:cNvPr id="5" name="TextBox 4">
            <a:extLst>
              <a:ext uri="{FF2B5EF4-FFF2-40B4-BE49-F238E27FC236}">
                <a16:creationId xmlns:a16="http://schemas.microsoft.com/office/drawing/2014/main" id="{63252677-F97F-D204-FB1C-71FBE773A65C}"/>
              </a:ext>
            </a:extLst>
          </p:cNvPr>
          <p:cNvSpPr txBox="1"/>
          <p:nvPr/>
        </p:nvSpPr>
        <p:spPr>
          <a:xfrm>
            <a:off x="511867" y="1729390"/>
            <a:ext cx="3351319" cy="338554"/>
          </a:xfrm>
          <a:prstGeom prst="rect">
            <a:avLst/>
          </a:prstGeom>
          <a:noFill/>
        </p:spPr>
        <p:txBody>
          <a:bodyPr wrap="square">
            <a:spAutoFit/>
          </a:bodyPr>
          <a:lstStyle/>
          <a:p>
            <a:r>
              <a:rPr lang="en-US" sz="1400" b="1" dirty="0">
                <a:effectLst/>
                <a:latin typeface="Cambria" panose="02040503050406030204" pitchFamily="18" charset="0"/>
                <a:ea typeface="Franklin Gothic Book" panose="020B0503020102020204" pitchFamily="34" charset="0"/>
                <a:cs typeface="Tahoma" panose="020B0604030504040204" pitchFamily="34" charset="0"/>
              </a:rPr>
              <a:t>TABLE 1 – DEVELOPMENT </a:t>
            </a:r>
            <a:r>
              <a:rPr lang="en-US" sz="1600" b="1" dirty="0">
                <a:effectLst/>
                <a:latin typeface="Cambria" panose="02040503050406030204" pitchFamily="18" charset="0"/>
                <a:ea typeface="Franklin Gothic Book" panose="020B0503020102020204" pitchFamily="34" charset="0"/>
                <a:cs typeface="Tahoma" panose="020B0604030504040204" pitchFamily="34" charset="0"/>
              </a:rPr>
              <a:t>SERVICES</a:t>
            </a:r>
            <a:endParaRPr lang="en-US" sz="1600" dirty="0"/>
          </a:p>
        </p:txBody>
      </p:sp>
      <p:pic>
        <p:nvPicPr>
          <p:cNvPr id="2" name="Picture 4">
            <a:extLst>
              <a:ext uri="{FF2B5EF4-FFF2-40B4-BE49-F238E27FC236}">
                <a16:creationId xmlns:a16="http://schemas.microsoft.com/office/drawing/2014/main" id="{CB117AC8-4CD7-EFD7-D17B-A1DAD6615A8A}"/>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254F648-7108-191F-1B8E-C6EA5C1CBE9C}"/>
              </a:ext>
            </a:extLst>
          </p:cNvPr>
          <p:cNvPicPr>
            <a:picLocks noChangeAspect="1"/>
          </p:cNvPicPr>
          <p:nvPr/>
        </p:nvPicPr>
        <p:blipFill>
          <a:blip r:embed="rId5"/>
          <a:stretch>
            <a:fillRect/>
          </a:stretch>
        </p:blipFill>
        <p:spPr>
          <a:xfrm>
            <a:off x="511867" y="2121452"/>
            <a:ext cx="11335576" cy="3730696"/>
          </a:xfrm>
          <a:prstGeom prst="rect">
            <a:avLst/>
          </a:prstGeom>
        </p:spPr>
      </p:pic>
    </p:spTree>
    <p:extLst>
      <p:ext uri="{BB962C8B-B14F-4D97-AF65-F5344CB8AC3E}">
        <p14:creationId xmlns:p14="http://schemas.microsoft.com/office/powerpoint/2010/main" val="1279043"/>
      </p:ext>
    </p:extLst>
  </p:cSld>
  <p:clrMapOvr>
    <a:masterClrMapping/>
  </p:clrMapOvr>
  <p:transition>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F168C61-B196-4175-A44C-75EDF8C168E6}"/>
              </a:ext>
            </a:extLst>
          </p:cNvPr>
          <p:cNvSpPr>
            <a:spLocks noGrp="1"/>
          </p:cNvSpPr>
          <p:nvPr>
            <p:ph type="title"/>
          </p:nvPr>
        </p:nvSpPr>
        <p:spPr>
          <a:xfrm>
            <a:off x="1409700" y="255134"/>
            <a:ext cx="9601200" cy="1036850"/>
          </a:xfrm>
        </p:spPr>
        <p:txBody>
          <a:bodyPr vert="horz" lIns="91440" tIns="45720" rIns="91440" bIns="45720" rtlCol="0" anchor="b">
            <a:normAutofit fontScale="90000"/>
          </a:bodyPr>
          <a:lstStyle/>
          <a:p>
            <a:r>
              <a:rPr lang="en-US" sz="4800" dirty="0">
                <a:latin typeface="Franklin Gothic Demi Cond" panose="020B0706030402020204" pitchFamily="34" charset="0"/>
              </a:rPr>
              <a:t>APPENDIX  A – </a:t>
            </a:r>
            <a:br>
              <a:rPr lang="en-US" sz="4800" dirty="0">
                <a:latin typeface="Franklin Gothic Demi Cond" panose="020B0706030402020204" pitchFamily="34" charset="0"/>
              </a:rPr>
            </a:br>
            <a:r>
              <a:rPr lang="en-US" sz="4800" dirty="0">
                <a:latin typeface="Franklin Gothic Demi Cond" panose="020B0706030402020204" pitchFamily="34" charset="0"/>
              </a:rPr>
              <a:t>SUMMARY OF CURRENT &amp; PROPOSED FEES</a:t>
            </a:r>
          </a:p>
        </p:txBody>
      </p:sp>
      <p:pic>
        <p:nvPicPr>
          <p:cNvPr id="6" name="Picture 5">
            <a:extLst>
              <a:ext uri="{FF2B5EF4-FFF2-40B4-BE49-F238E27FC236}">
                <a16:creationId xmlns:a16="http://schemas.microsoft.com/office/drawing/2014/main" id="{AF1A880D-1617-4F0C-839B-0CAB13B501C7}"/>
              </a:ext>
            </a:extLst>
          </p:cNvPr>
          <p:cNvPicPr>
            <a:picLocks noChangeAspect="1"/>
          </p:cNvPicPr>
          <p:nvPr/>
        </p:nvPicPr>
        <p:blipFill>
          <a:blip r:embed="rId3"/>
          <a:srcRect/>
          <a:stretch/>
        </p:blipFill>
        <p:spPr>
          <a:xfrm>
            <a:off x="10888870" y="131638"/>
            <a:ext cx="1018952" cy="1138830"/>
          </a:xfrm>
          <a:prstGeom prst="rect">
            <a:avLst/>
          </a:prstGeom>
        </p:spPr>
      </p:pic>
      <p:sp>
        <p:nvSpPr>
          <p:cNvPr id="13" name="Slide Number Placeholder 1">
            <a:extLst>
              <a:ext uri="{FF2B5EF4-FFF2-40B4-BE49-F238E27FC236}">
                <a16:creationId xmlns:a16="http://schemas.microsoft.com/office/drawing/2014/main" id="{3031AD72-D18A-4F6C-9D86-AB1BC6F1D4CA}"/>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14</a:t>
            </a:fld>
            <a:endParaRPr lang="en-US" sz="1200" b="1" dirty="0"/>
          </a:p>
        </p:txBody>
      </p:sp>
      <p:pic>
        <p:nvPicPr>
          <p:cNvPr id="2" name="Picture 4">
            <a:extLst>
              <a:ext uri="{FF2B5EF4-FFF2-40B4-BE49-F238E27FC236}">
                <a16:creationId xmlns:a16="http://schemas.microsoft.com/office/drawing/2014/main" id="{B41973BC-287D-05CE-922A-E92FE3F2DD0F}"/>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8AD8D90-5539-1371-B49D-8E56D7157BAC}"/>
              </a:ext>
            </a:extLst>
          </p:cNvPr>
          <p:cNvPicPr>
            <a:picLocks noChangeAspect="1"/>
          </p:cNvPicPr>
          <p:nvPr/>
        </p:nvPicPr>
        <p:blipFill>
          <a:blip r:embed="rId5"/>
          <a:stretch>
            <a:fillRect/>
          </a:stretch>
        </p:blipFill>
        <p:spPr>
          <a:xfrm>
            <a:off x="2841625" y="1694316"/>
            <a:ext cx="6508750" cy="4908550"/>
          </a:xfrm>
          <a:prstGeom prst="rect">
            <a:avLst/>
          </a:prstGeom>
        </p:spPr>
      </p:pic>
    </p:spTree>
    <p:extLst>
      <p:ext uri="{BB962C8B-B14F-4D97-AF65-F5344CB8AC3E}">
        <p14:creationId xmlns:p14="http://schemas.microsoft.com/office/powerpoint/2010/main" val="3992015528"/>
      </p:ext>
    </p:extLst>
  </p:cSld>
  <p:clrMapOvr>
    <a:masterClrMapping/>
  </p:clrMapOvr>
  <p:transition>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F168C61-B196-4175-A44C-75EDF8C168E6}"/>
              </a:ext>
            </a:extLst>
          </p:cNvPr>
          <p:cNvSpPr>
            <a:spLocks noGrp="1"/>
          </p:cNvSpPr>
          <p:nvPr>
            <p:ph type="title"/>
          </p:nvPr>
        </p:nvSpPr>
        <p:spPr/>
        <p:txBody>
          <a:bodyPr vert="horz" lIns="91440" tIns="45720" rIns="91440" bIns="45720" rtlCol="0" anchor="b">
            <a:noAutofit/>
          </a:bodyPr>
          <a:lstStyle/>
          <a:p>
            <a:r>
              <a:rPr lang="en-US" sz="4300" dirty="0">
                <a:latin typeface="Franklin Gothic Demi Cond" panose="020B0706030402020204" pitchFamily="34" charset="0"/>
              </a:rPr>
              <a:t>APPENDIX  B – </a:t>
            </a:r>
            <a:br>
              <a:rPr lang="en-US" dirty="0">
                <a:latin typeface="Franklin Gothic Demi Cond" panose="020B0706030402020204" pitchFamily="34" charset="0"/>
              </a:rPr>
            </a:br>
            <a:r>
              <a:rPr lang="en-US" dirty="0">
                <a:latin typeface="Franklin Gothic Demi Cond" panose="020B0706030402020204" pitchFamily="34" charset="0"/>
              </a:rPr>
              <a:t>REVENUE &amp; COST SUMMARY W/ COST DETAIL WORKSHEETS</a:t>
            </a:r>
          </a:p>
        </p:txBody>
      </p:sp>
      <p:pic>
        <p:nvPicPr>
          <p:cNvPr id="6" name="Picture 5">
            <a:extLst>
              <a:ext uri="{FF2B5EF4-FFF2-40B4-BE49-F238E27FC236}">
                <a16:creationId xmlns:a16="http://schemas.microsoft.com/office/drawing/2014/main" id="{AF1A880D-1617-4F0C-839B-0CAB13B501C7}"/>
              </a:ext>
            </a:extLst>
          </p:cNvPr>
          <p:cNvPicPr>
            <a:picLocks noChangeAspect="1"/>
          </p:cNvPicPr>
          <p:nvPr/>
        </p:nvPicPr>
        <p:blipFill>
          <a:blip r:embed="rId3"/>
          <a:srcRect/>
          <a:stretch/>
        </p:blipFill>
        <p:spPr>
          <a:xfrm>
            <a:off x="10888870" y="131638"/>
            <a:ext cx="1018952" cy="1138830"/>
          </a:xfrm>
          <a:prstGeom prst="rect">
            <a:avLst/>
          </a:prstGeom>
        </p:spPr>
      </p:pic>
      <p:sp>
        <p:nvSpPr>
          <p:cNvPr id="16" name="Slide Number Placeholder 1">
            <a:extLst>
              <a:ext uri="{FF2B5EF4-FFF2-40B4-BE49-F238E27FC236}">
                <a16:creationId xmlns:a16="http://schemas.microsoft.com/office/drawing/2014/main" id="{843F1313-AE68-479C-9F51-6E1891E15051}"/>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15</a:t>
            </a:fld>
            <a:endParaRPr lang="en-US" sz="1200" b="1" dirty="0"/>
          </a:p>
        </p:txBody>
      </p:sp>
      <p:pic>
        <p:nvPicPr>
          <p:cNvPr id="2" name="Picture 4">
            <a:extLst>
              <a:ext uri="{FF2B5EF4-FFF2-40B4-BE49-F238E27FC236}">
                <a16:creationId xmlns:a16="http://schemas.microsoft.com/office/drawing/2014/main" id="{7E210C87-208C-C81A-C49D-490857149EDF}"/>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E3A4BBD-1073-E6B5-C736-A022C43F4B1F}"/>
              </a:ext>
            </a:extLst>
          </p:cNvPr>
          <p:cNvPicPr>
            <a:picLocks noChangeAspect="1"/>
          </p:cNvPicPr>
          <p:nvPr/>
        </p:nvPicPr>
        <p:blipFill>
          <a:blip r:embed="rId5"/>
          <a:stretch>
            <a:fillRect/>
          </a:stretch>
        </p:blipFill>
        <p:spPr>
          <a:xfrm>
            <a:off x="6400425" y="1790702"/>
            <a:ext cx="3619555" cy="4684130"/>
          </a:xfrm>
          <a:prstGeom prst="rect">
            <a:avLst/>
          </a:prstGeom>
        </p:spPr>
      </p:pic>
      <p:pic>
        <p:nvPicPr>
          <p:cNvPr id="7" name="Picture 6">
            <a:extLst>
              <a:ext uri="{FF2B5EF4-FFF2-40B4-BE49-F238E27FC236}">
                <a16:creationId xmlns:a16="http://schemas.microsoft.com/office/drawing/2014/main" id="{2BEE0F17-B737-08C8-254F-A77B6ADB4546}"/>
              </a:ext>
            </a:extLst>
          </p:cNvPr>
          <p:cNvPicPr>
            <a:picLocks noChangeAspect="1"/>
          </p:cNvPicPr>
          <p:nvPr/>
        </p:nvPicPr>
        <p:blipFill>
          <a:blip r:embed="rId6"/>
          <a:stretch>
            <a:fillRect/>
          </a:stretch>
        </p:blipFill>
        <p:spPr>
          <a:xfrm>
            <a:off x="2363047" y="1790702"/>
            <a:ext cx="3619555" cy="4684129"/>
          </a:xfrm>
          <a:prstGeom prst="rect">
            <a:avLst/>
          </a:prstGeom>
        </p:spPr>
      </p:pic>
    </p:spTree>
    <p:extLst>
      <p:ext uri="{BB962C8B-B14F-4D97-AF65-F5344CB8AC3E}">
        <p14:creationId xmlns:p14="http://schemas.microsoft.com/office/powerpoint/2010/main" val="3328850532"/>
      </p:ext>
    </p:extLst>
  </p:cSld>
  <p:clrMapOvr>
    <a:masterClrMapping/>
  </p:clrMapOvr>
  <p:transition>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D5DEC-0293-1D19-8223-C95769C93E3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CDB639B7-55E7-73EA-6D6A-E0CBBBE3543F}"/>
              </a:ext>
            </a:extLst>
          </p:cNvPr>
          <p:cNvSpPr>
            <a:spLocks noGrp="1"/>
          </p:cNvSpPr>
          <p:nvPr>
            <p:ph type="title"/>
          </p:nvPr>
        </p:nvSpPr>
        <p:spPr>
          <a:xfrm>
            <a:off x="1419367" y="255134"/>
            <a:ext cx="9293180" cy="1036850"/>
          </a:xfrm>
        </p:spPr>
        <p:txBody>
          <a:bodyPr vert="horz" lIns="91440" tIns="45720" rIns="91440" bIns="45720" rtlCol="0" anchor="b">
            <a:normAutofit fontScale="90000"/>
          </a:bodyPr>
          <a:lstStyle/>
          <a:p>
            <a:r>
              <a:rPr lang="en-US" sz="4800" dirty="0">
                <a:latin typeface="Franklin Gothic Demi Cond" panose="020B0706030402020204" pitchFamily="34" charset="0"/>
              </a:rPr>
              <a:t>APPENDIX  C – </a:t>
            </a:r>
            <a:br>
              <a:rPr lang="en-US" sz="4800" dirty="0">
                <a:latin typeface="Franklin Gothic Demi Cond" panose="020B0706030402020204" pitchFamily="34" charset="0"/>
              </a:rPr>
            </a:br>
            <a:r>
              <a:rPr lang="en-US" sz="4800" dirty="0">
                <a:latin typeface="Franklin Gothic Demi Cond" panose="020B0706030402020204" pitchFamily="34" charset="0"/>
              </a:rPr>
              <a:t>APPENDIX C - SUMMARY OF</a:t>
            </a:r>
            <a:br>
              <a:rPr lang="en-US" sz="4800" dirty="0">
                <a:latin typeface="Franklin Gothic Demi Cond" panose="020B0706030402020204" pitchFamily="34" charset="0"/>
              </a:rPr>
            </a:br>
            <a:r>
              <a:rPr lang="en-US" sz="4800" dirty="0">
                <a:latin typeface="Franklin Gothic Demi Cond" panose="020B0706030402020204" pitchFamily="34" charset="0"/>
              </a:rPr>
              <a:t>RECREATION &amp; HUMAN SERVICES</a:t>
            </a:r>
          </a:p>
        </p:txBody>
      </p:sp>
      <p:pic>
        <p:nvPicPr>
          <p:cNvPr id="6" name="Picture 5">
            <a:extLst>
              <a:ext uri="{FF2B5EF4-FFF2-40B4-BE49-F238E27FC236}">
                <a16:creationId xmlns:a16="http://schemas.microsoft.com/office/drawing/2014/main" id="{7ED025C3-3111-3C84-C370-311D80A3503B}"/>
              </a:ext>
            </a:extLst>
          </p:cNvPr>
          <p:cNvPicPr>
            <a:picLocks noChangeAspect="1"/>
          </p:cNvPicPr>
          <p:nvPr/>
        </p:nvPicPr>
        <p:blipFill>
          <a:blip r:embed="rId3"/>
          <a:srcRect/>
          <a:stretch/>
        </p:blipFill>
        <p:spPr>
          <a:xfrm>
            <a:off x="10888870" y="131638"/>
            <a:ext cx="1018952" cy="1138830"/>
          </a:xfrm>
          <a:prstGeom prst="rect">
            <a:avLst/>
          </a:prstGeom>
        </p:spPr>
      </p:pic>
      <p:sp>
        <p:nvSpPr>
          <p:cNvPr id="16" name="Slide Number Placeholder 1">
            <a:extLst>
              <a:ext uri="{FF2B5EF4-FFF2-40B4-BE49-F238E27FC236}">
                <a16:creationId xmlns:a16="http://schemas.microsoft.com/office/drawing/2014/main" id="{6A4CB545-D171-6936-60F5-598CEABEAB03}"/>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16</a:t>
            </a:fld>
            <a:endParaRPr lang="en-US" sz="1200" b="1" dirty="0"/>
          </a:p>
        </p:txBody>
      </p:sp>
      <p:pic>
        <p:nvPicPr>
          <p:cNvPr id="3" name="Picture 4">
            <a:extLst>
              <a:ext uri="{FF2B5EF4-FFF2-40B4-BE49-F238E27FC236}">
                <a16:creationId xmlns:a16="http://schemas.microsoft.com/office/drawing/2014/main" id="{47877088-1FA8-25F7-8721-CAF452A50FED}"/>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54938D59-3207-1D34-B6AB-474226FA708F}"/>
              </a:ext>
            </a:extLst>
          </p:cNvPr>
          <p:cNvPicPr>
            <a:picLocks noChangeAspect="1"/>
          </p:cNvPicPr>
          <p:nvPr/>
        </p:nvPicPr>
        <p:blipFill>
          <a:blip r:embed="rId5"/>
          <a:stretch>
            <a:fillRect/>
          </a:stretch>
        </p:blipFill>
        <p:spPr>
          <a:xfrm>
            <a:off x="3054626" y="1657671"/>
            <a:ext cx="6082748" cy="4945195"/>
          </a:xfrm>
          <a:prstGeom prst="rect">
            <a:avLst/>
          </a:prstGeom>
        </p:spPr>
      </p:pic>
    </p:spTree>
    <p:extLst>
      <p:ext uri="{BB962C8B-B14F-4D97-AF65-F5344CB8AC3E}">
        <p14:creationId xmlns:p14="http://schemas.microsoft.com/office/powerpoint/2010/main" val="4127021938"/>
      </p:ext>
    </p:extLst>
  </p:cSld>
  <p:clrMapOvr>
    <a:masterClrMapping/>
  </p:clrMapOvr>
  <p:transition>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F168C61-B196-4175-A44C-75EDF8C168E6}"/>
              </a:ext>
            </a:extLst>
          </p:cNvPr>
          <p:cNvSpPr>
            <a:spLocks noGrp="1"/>
          </p:cNvSpPr>
          <p:nvPr>
            <p:ph type="title"/>
          </p:nvPr>
        </p:nvSpPr>
        <p:spPr>
          <a:xfrm>
            <a:off x="1948386" y="236992"/>
            <a:ext cx="8475260" cy="1036850"/>
          </a:xfrm>
        </p:spPr>
        <p:txBody>
          <a:bodyPr vert="horz" lIns="91440" tIns="45720" rIns="91440" bIns="45720" rtlCol="0" anchor="b">
            <a:normAutofit fontScale="90000"/>
          </a:bodyPr>
          <a:lstStyle/>
          <a:p>
            <a:r>
              <a:rPr lang="en-US" sz="4800" dirty="0">
                <a:latin typeface="Franklin Gothic Demi Cond" panose="020B0706030402020204" pitchFamily="34" charset="0"/>
              </a:rPr>
              <a:t>APPENDIX  D – </a:t>
            </a:r>
            <a:br>
              <a:rPr lang="en-US" sz="4800" dirty="0">
                <a:latin typeface="Franklin Gothic Demi Cond" panose="020B0706030402020204" pitchFamily="34" charset="0"/>
              </a:rPr>
            </a:br>
            <a:r>
              <a:rPr lang="en-US" sz="4800" dirty="0">
                <a:latin typeface="Franklin Gothic Demi Cond" panose="020B0706030402020204" pitchFamily="34" charset="0"/>
              </a:rPr>
              <a:t>APPENDIX D - DETAIL OF FACILITY &amp; FIELD RENTAL FEES</a:t>
            </a:r>
          </a:p>
        </p:txBody>
      </p:sp>
      <p:pic>
        <p:nvPicPr>
          <p:cNvPr id="6" name="Picture 5">
            <a:extLst>
              <a:ext uri="{FF2B5EF4-FFF2-40B4-BE49-F238E27FC236}">
                <a16:creationId xmlns:a16="http://schemas.microsoft.com/office/drawing/2014/main" id="{AF1A880D-1617-4F0C-839B-0CAB13B501C7}"/>
              </a:ext>
            </a:extLst>
          </p:cNvPr>
          <p:cNvPicPr>
            <a:picLocks noChangeAspect="1"/>
          </p:cNvPicPr>
          <p:nvPr/>
        </p:nvPicPr>
        <p:blipFill>
          <a:blip r:embed="rId3"/>
          <a:srcRect/>
          <a:stretch/>
        </p:blipFill>
        <p:spPr>
          <a:xfrm>
            <a:off x="10888870" y="131638"/>
            <a:ext cx="1018952" cy="1138830"/>
          </a:xfrm>
          <a:prstGeom prst="rect">
            <a:avLst/>
          </a:prstGeom>
        </p:spPr>
      </p:pic>
      <p:sp>
        <p:nvSpPr>
          <p:cNvPr id="16" name="Slide Number Placeholder 1">
            <a:extLst>
              <a:ext uri="{FF2B5EF4-FFF2-40B4-BE49-F238E27FC236}">
                <a16:creationId xmlns:a16="http://schemas.microsoft.com/office/drawing/2014/main" id="{843F1313-AE68-479C-9F51-6E1891E15051}"/>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17</a:t>
            </a:fld>
            <a:endParaRPr lang="en-US" sz="1200" b="1" dirty="0"/>
          </a:p>
        </p:txBody>
      </p:sp>
      <p:pic>
        <p:nvPicPr>
          <p:cNvPr id="2" name="Picture 4">
            <a:extLst>
              <a:ext uri="{FF2B5EF4-FFF2-40B4-BE49-F238E27FC236}">
                <a16:creationId xmlns:a16="http://schemas.microsoft.com/office/drawing/2014/main" id="{14276221-6A75-F84B-3495-D57C11EBB37A}"/>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0C66FD5-55DC-E070-A4CA-A2391CCBB292}"/>
              </a:ext>
            </a:extLst>
          </p:cNvPr>
          <p:cNvPicPr>
            <a:picLocks noChangeAspect="1"/>
          </p:cNvPicPr>
          <p:nvPr/>
        </p:nvPicPr>
        <p:blipFill>
          <a:blip r:embed="rId5"/>
          <a:stretch>
            <a:fillRect/>
          </a:stretch>
        </p:blipFill>
        <p:spPr>
          <a:xfrm>
            <a:off x="2358919" y="1720516"/>
            <a:ext cx="7474162" cy="4838536"/>
          </a:xfrm>
          <a:prstGeom prst="rect">
            <a:avLst/>
          </a:prstGeom>
        </p:spPr>
      </p:pic>
    </p:spTree>
    <p:extLst>
      <p:ext uri="{BB962C8B-B14F-4D97-AF65-F5344CB8AC3E}">
        <p14:creationId xmlns:p14="http://schemas.microsoft.com/office/powerpoint/2010/main" val="1286140690"/>
      </p:ext>
    </p:extLst>
  </p:cSld>
  <p:clrMapOvr>
    <a:masterClrMapping/>
  </p:clrMapOvr>
  <p:transition>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F918D8C-38A8-493B-9F85-FF5441902CBD}"/>
              </a:ext>
            </a:extLst>
          </p:cNvPr>
          <p:cNvSpPr/>
          <p:nvPr/>
        </p:nvSpPr>
        <p:spPr>
          <a:xfrm>
            <a:off x="0" y="1566027"/>
            <a:ext cx="12192000" cy="5376373"/>
          </a:xfrm>
          <a:prstGeom prst="rect">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322" name="Rectangle 2"/>
          <p:cNvSpPr>
            <a:spLocks noGrp="1" noChangeArrowheads="1"/>
          </p:cNvSpPr>
          <p:nvPr>
            <p:ph type="title"/>
          </p:nvPr>
        </p:nvSpPr>
        <p:spPr/>
        <p:txBody>
          <a:bodyPr vert="horz" lIns="91440" tIns="45720" rIns="91440" bIns="45720" rtlCol="0" anchor="b">
            <a:normAutofit/>
          </a:bodyPr>
          <a:lstStyle/>
          <a:p>
            <a:r>
              <a:rPr lang="en-US" sz="4800" dirty="0">
                <a:latin typeface="Franklin Gothic Demi Cond" panose="020B0706030402020204" pitchFamily="34" charset="0"/>
              </a:rPr>
              <a:t>FINAL  TAX  SUBSIDY  DECISION</a:t>
            </a:r>
          </a:p>
        </p:txBody>
      </p:sp>
      <p:graphicFrame>
        <p:nvGraphicFramePr>
          <p:cNvPr id="56325" name="Rectangle 3">
            <a:extLst>
              <a:ext uri="{FF2B5EF4-FFF2-40B4-BE49-F238E27FC236}">
                <a16:creationId xmlns:a16="http://schemas.microsoft.com/office/drawing/2014/main" id="{C5A78DE6-3C9D-4284-8905-1882F5FC04F7}"/>
              </a:ext>
            </a:extLst>
          </p:cNvPr>
          <p:cNvGraphicFramePr>
            <a:graphicFrameLocks noGrp="1"/>
          </p:cNvGraphicFramePr>
          <p:nvPr>
            <p:ph idx="4294967295"/>
          </p:nvPr>
        </p:nvGraphicFramePr>
        <p:xfrm>
          <a:off x="3106737" y="1578428"/>
          <a:ext cx="5978525" cy="5200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6818D5DE-EB6F-4966-9238-38C37EDF309C}"/>
              </a:ext>
            </a:extLst>
          </p:cNvPr>
          <p:cNvPicPr>
            <a:picLocks noChangeAspect="1"/>
          </p:cNvPicPr>
          <p:nvPr/>
        </p:nvPicPr>
        <p:blipFill>
          <a:blip r:embed="rId8"/>
          <a:srcRect/>
          <a:stretch/>
        </p:blipFill>
        <p:spPr>
          <a:xfrm>
            <a:off x="10888870" y="131638"/>
            <a:ext cx="1018952" cy="1138830"/>
          </a:xfrm>
          <a:prstGeom prst="rect">
            <a:avLst/>
          </a:prstGeom>
        </p:spPr>
      </p:pic>
      <p:pic>
        <p:nvPicPr>
          <p:cNvPr id="3" name="Picture 4">
            <a:extLst>
              <a:ext uri="{FF2B5EF4-FFF2-40B4-BE49-F238E27FC236}">
                <a16:creationId xmlns:a16="http://schemas.microsoft.com/office/drawing/2014/main" id="{C712EE23-D3C7-C92E-3334-E981C57E8254}"/>
              </a:ext>
            </a:extLst>
          </p:cNvPr>
          <p:cNvPicPr>
            <a:picLocks noChangeAspect="1" noChangeArrowheads="1"/>
          </p:cNvPicPr>
          <p:nvPr/>
        </p:nvPicPr>
        <p:blipFill>
          <a:blip r:embed="rId9"/>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325">
                                            <p:graphicEl>
                                              <a:dgm id="{DAFDB0AB-9EBA-49D3-AC40-C038C5AC3A29}"/>
                                            </p:graphicEl>
                                          </p:spTgt>
                                        </p:tgtEl>
                                        <p:attrNameLst>
                                          <p:attrName>style.visibility</p:attrName>
                                        </p:attrNameLst>
                                      </p:cBhvr>
                                      <p:to>
                                        <p:strVal val="visible"/>
                                      </p:to>
                                    </p:set>
                                    <p:animEffect transition="in" filter="fade">
                                      <p:cBhvr>
                                        <p:cTn id="7" dur="1000"/>
                                        <p:tgtEl>
                                          <p:spTgt spid="56325">
                                            <p:graphicEl>
                                              <a:dgm id="{DAFDB0AB-9EBA-49D3-AC40-C038C5AC3A2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325">
                                            <p:graphicEl>
                                              <a:dgm id="{7CAC0156-C9AA-48A4-BF5D-70CE107A97D4}"/>
                                            </p:graphicEl>
                                          </p:spTgt>
                                        </p:tgtEl>
                                        <p:attrNameLst>
                                          <p:attrName>style.visibility</p:attrName>
                                        </p:attrNameLst>
                                      </p:cBhvr>
                                      <p:to>
                                        <p:strVal val="visible"/>
                                      </p:to>
                                    </p:set>
                                    <p:animEffect transition="in" filter="fade">
                                      <p:cBhvr>
                                        <p:cTn id="12" dur="1000"/>
                                        <p:tgtEl>
                                          <p:spTgt spid="56325">
                                            <p:graphicEl>
                                              <a:dgm id="{7CAC0156-C9AA-48A4-BF5D-70CE107A97D4}"/>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6325">
                                            <p:graphicEl>
                                              <a:dgm id="{DEDDF20F-C0E4-47AA-9FEE-4B77B63D018A}"/>
                                            </p:graphicEl>
                                          </p:spTgt>
                                        </p:tgtEl>
                                        <p:attrNameLst>
                                          <p:attrName>style.visibility</p:attrName>
                                        </p:attrNameLst>
                                      </p:cBhvr>
                                      <p:to>
                                        <p:strVal val="visible"/>
                                      </p:to>
                                    </p:set>
                                    <p:animEffect transition="in" filter="fade">
                                      <p:cBhvr>
                                        <p:cTn id="17" dur="1000"/>
                                        <p:tgtEl>
                                          <p:spTgt spid="56325">
                                            <p:graphicEl>
                                              <a:dgm id="{DEDDF20F-C0E4-47AA-9FEE-4B77B63D018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6325" grpId="0" uiExpand="1">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1698" y="2359888"/>
            <a:ext cx="6991994" cy="926490"/>
          </a:xfrm>
        </p:spPr>
        <p:txBody>
          <a:bodyPr>
            <a:normAutofit/>
          </a:bodyPr>
          <a:lstStyle/>
          <a:p>
            <a:pPr algn="ctr"/>
            <a:r>
              <a:rPr lang="en-US" sz="3200" dirty="0">
                <a:solidFill>
                  <a:srgbClr val="0F4C81"/>
                </a:solidFill>
              </a:rPr>
              <a:t>Questions?</a:t>
            </a:r>
          </a:p>
        </p:txBody>
      </p:sp>
      <p:pic>
        <p:nvPicPr>
          <p:cNvPr id="8" name="Picture 7">
            <a:extLst>
              <a:ext uri="{FF2B5EF4-FFF2-40B4-BE49-F238E27FC236}">
                <a16:creationId xmlns:a16="http://schemas.microsoft.com/office/drawing/2014/main" id="{12CFF7A9-44EB-410B-AF45-E603BAF5308C}"/>
              </a:ext>
            </a:extLst>
          </p:cNvPr>
          <p:cNvPicPr>
            <a:picLocks noChangeAspect="1"/>
          </p:cNvPicPr>
          <p:nvPr/>
        </p:nvPicPr>
        <p:blipFill>
          <a:blip r:embed="rId3"/>
          <a:srcRect/>
          <a:stretch/>
        </p:blipFill>
        <p:spPr>
          <a:xfrm>
            <a:off x="10665452" y="5117005"/>
            <a:ext cx="1018952" cy="1138830"/>
          </a:xfrm>
          <a:prstGeom prst="rect">
            <a:avLst/>
          </a:prstGeom>
        </p:spPr>
      </p:pic>
      <p:sp>
        <p:nvSpPr>
          <p:cNvPr id="4" name="TextBox 3">
            <a:extLst>
              <a:ext uri="{FF2B5EF4-FFF2-40B4-BE49-F238E27FC236}">
                <a16:creationId xmlns:a16="http://schemas.microsoft.com/office/drawing/2014/main" id="{C77141D0-7D81-473D-90DA-7A62033C963A}"/>
              </a:ext>
            </a:extLst>
          </p:cNvPr>
          <p:cNvSpPr txBox="1"/>
          <p:nvPr/>
        </p:nvSpPr>
        <p:spPr>
          <a:xfrm>
            <a:off x="9549463" y="6304810"/>
            <a:ext cx="2418034" cy="369332"/>
          </a:xfrm>
          <a:prstGeom prst="rect">
            <a:avLst/>
          </a:prstGeom>
          <a:noFill/>
        </p:spPr>
        <p:txBody>
          <a:bodyPr wrap="none" rtlCol="0">
            <a:spAutoFit/>
          </a:bodyPr>
          <a:lstStyle/>
          <a:p>
            <a:r>
              <a:rPr lang="en-US" dirty="0">
                <a:hlinkClick r:id="rId4"/>
              </a:rPr>
              <a:t>www.revenuecost.com</a:t>
            </a:r>
            <a:endParaRPr lang="en-US" dirty="0"/>
          </a:p>
        </p:txBody>
      </p:sp>
      <p:pic>
        <p:nvPicPr>
          <p:cNvPr id="3" name="Picture 4">
            <a:extLst>
              <a:ext uri="{FF2B5EF4-FFF2-40B4-BE49-F238E27FC236}">
                <a16:creationId xmlns:a16="http://schemas.microsoft.com/office/drawing/2014/main" id="{07103960-03F8-EE3E-3CFC-B21371D4FB5D}"/>
              </a:ext>
            </a:extLst>
          </p:cNvPr>
          <p:cNvPicPr>
            <a:picLocks noChangeAspect="1" noChangeArrowheads="1"/>
          </p:cNvPicPr>
          <p:nvPr/>
        </p:nvPicPr>
        <p:blipFill>
          <a:blip r:embed="rId5"/>
          <a:srcRect l="200" r="200"/>
          <a:stretch/>
        </p:blipFill>
        <p:spPr bwMode="auto">
          <a:xfrm>
            <a:off x="10489822" y="1101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610094"/>
      </p:ext>
    </p:extLst>
  </p:cSld>
  <p:clrMapOvr>
    <a:masterClrMapping/>
  </p:clrMapOvr>
  <p:transition>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55134"/>
            <a:ext cx="9601200" cy="1036850"/>
          </a:xfrm>
        </p:spPr>
        <p:txBody>
          <a:bodyPr>
            <a:normAutofit/>
          </a:bodyPr>
          <a:lstStyle/>
          <a:p>
            <a:r>
              <a:rPr lang="en-US" sz="4800" b="1" dirty="0">
                <a:latin typeface="+mj-lt"/>
              </a:rPr>
              <a:t>ABOUT RCS</a:t>
            </a:r>
          </a:p>
        </p:txBody>
      </p:sp>
      <p:sp>
        <p:nvSpPr>
          <p:cNvPr id="3" name="Content Placeholder 2"/>
          <p:cNvSpPr>
            <a:spLocks noGrp="1"/>
          </p:cNvSpPr>
          <p:nvPr>
            <p:ph idx="1"/>
          </p:nvPr>
        </p:nvSpPr>
        <p:spPr>
          <a:xfrm>
            <a:off x="1023257" y="1828800"/>
            <a:ext cx="10515599" cy="4343400"/>
          </a:xfrm>
        </p:spPr>
        <p:txBody>
          <a:bodyPr>
            <a:noAutofit/>
          </a:bodyPr>
          <a:lstStyle/>
          <a:p>
            <a:pPr marL="461963" indent="-461963">
              <a:buFont typeface="Wingdings" panose="05000000000000000000" pitchFamily="2" charset="2"/>
              <a:buChar char="Ø"/>
            </a:pPr>
            <a:r>
              <a:rPr lang="en-US" sz="2800" b="1" dirty="0"/>
              <a:t>Revenue &amp; Cost Specialists founded in 1980</a:t>
            </a:r>
          </a:p>
          <a:p>
            <a:pPr marL="461963" lvl="1" indent="0">
              <a:buNone/>
            </a:pPr>
            <a:r>
              <a:rPr lang="en-US" sz="2400" dirty="0"/>
              <a:t>Pioneered matching Fee Revenues with Cost of the Services.</a:t>
            </a:r>
          </a:p>
          <a:p>
            <a:pPr marL="461963" lvl="1" indent="0">
              <a:buNone/>
            </a:pPr>
            <a:r>
              <a:rPr lang="en-US" sz="2400" dirty="0"/>
              <a:t>Studied over 250 agencies in 5 states</a:t>
            </a:r>
          </a:p>
          <a:p>
            <a:pPr marL="1828800" indent="0">
              <a:spcBef>
                <a:spcPts val="3600"/>
              </a:spcBef>
              <a:buNone/>
            </a:pPr>
            <a:r>
              <a:rPr lang="en-US" sz="2800" b="1" dirty="0"/>
              <a:t>Eric Johnson, President</a:t>
            </a:r>
          </a:p>
          <a:p>
            <a:pPr marL="2290763" lvl="1" indent="0">
              <a:buNone/>
            </a:pPr>
            <a:r>
              <a:rPr lang="en-US" sz="2400" dirty="0"/>
              <a:t>35 years with RCS. Assisted over 150 agencies</a:t>
            </a:r>
          </a:p>
          <a:p>
            <a:pPr marL="2743200" indent="-457200">
              <a:spcBef>
                <a:spcPts val="3600"/>
              </a:spcBef>
              <a:buFont typeface="Wingdings" panose="05000000000000000000" pitchFamily="2" charset="2"/>
              <a:buChar char="Ø"/>
              <a:tabLst>
                <a:tab pos="2347913" algn="l"/>
              </a:tabLst>
            </a:pPr>
            <a:r>
              <a:rPr lang="en-US" sz="2800" b="1" dirty="0"/>
              <a:t>Chu Thai, Vice President</a:t>
            </a:r>
          </a:p>
          <a:p>
            <a:pPr marL="2743200" lvl="1" indent="0">
              <a:buNone/>
            </a:pPr>
            <a:r>
              <a:rPr lang="en-US" sz="2400" dirty="0"/>
              <a:t>27 years governmental experience as Budget Manager and Finance Director</a:t>
            </a:r>
          </a:p>
          <a:p>
            <a:pPr marL="174625" lvl="1">
              <a:tabLst>
                <a:tab pos="2347913" algn="l"/>
              </a:tabLst>
            </a:pPr>
            <a:endParaRPr lang="en-US" sz="2400" dirty="0"/>
          </a:p>
        </p:txBody>
      </p:sp>
      <p:pic>
        <p:nvPicPr>
          <p:cNvPr id="8" name="Picture 7">
            <a:extLst>
              <a:ext uri="{FF2B5EF4-FFF2-40B4-BE49-F238E27FC236}">
                <a16:creationId xmlns:a16="http://schemas.microsoft.com/office/drawing/2014/main" id="{1ED75C3D-BA54-4AAF-B47F-E8C4BA36562D}"/>
              </a:ext>
            </a:extLst>
          </p:cNvPr>
          <p:cNvPicPr>
            <a:picLocks noChangeAspect="1"/>
          </p:cNvPicPr>
          <p:nvPr/>
        </p:nvPicPr>
        <p:blipFill>
          <a:blip r:embed="rId3"/>
          <a:srcRect/>
          <a:stretch/>
        </p:blipFill>
        <p:spPr>
          <a:xfrm>
            <a:off x="10888870" y="131638"/>
            <a:ext cx="1018952" cy="1138830"/>
          </a:xfrm>
          <a:prstGeom prst="rect">
            <a:avLst/>
          </a:prstGeom>
        </p:spPr>
      </p:pic>
      <p:sp>
        <p:nvSpPr>
          <p:cNvPr id="9" name="Slide Number Placeholder 1">
            <a:extLst>
              <a:ext uri="{FF2B5EF4-FFF2-40B4-BE49-F238E27FC236}">
                <a16:creationId xmlns:a16="http://schemas.microsoft.com/office/drawing/2014/main" id="{08AADA35-17CB-4FDD-BD95-240E4E031F8C}"/>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2</a:t>
            </a:fld>
            <a:endParaRPr lang="en-US" sz="1200" b="1" dirty="0"/>
          </a:p>
        </p:txBody>
      </p:sp>
      <p:pic>
        <p:nvPicPr>
          <p:cNvPr id="1028" name="Picture 4">
            <a:extLst>
              <a:ext uri="{FF2B5EF4-FFF2-40B4-BE49-F238E27FC236}">
                <a16:creationId xmlns:a16="http://schemas.microsoft.com/office/drawing/2014/main" id="{3A6A8C0D-A2A8-3980-0B2F-7F1DF14864D1}"/>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003969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EA0E782-726B-4A7B-8B7A-6721DE09A296}"/>
              </a:ext>
            </a:extLst>
          </p:cNvPr>
          <p:cNvSpPr/>
          <p:nvPr/>
        </p:nvSpPr>
        <p:spPr>
          <a:xfrm>
            <a:off x="0" y="1533369"/>
            <a:ext cx="12192000" cy="5376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A4919D0-F177-4BBA-9A0B-DBA69E2ED764}"/>
              </a:ext>
            </a:extLst>
          </p:cNvPr>
          <p:cNvSpPr>
            <a:spLocks noGrp="1"/>
          </p:cNvSpPr>
          <p:nvPr>
            <p:ph type="title"/>
          </p:nvPr>
        </p:nvSpPr>
        <p:spPr/>
        <p:txBody>
          <a:bodyPr>
            <a:normAutofit/>
          </a:bodyPr>
          <a:lstStyle/>
          <a:p>
            <a:r>
              <a:rPr lang="en-US" sz="4800" dirty="0">
                <a:latin typeface="Franklin Gothic Demi Cond" panose="020B0706030402020204" pitchFamily="34" charset="0"/>
              </a:rPr>
              <a:t>WHAT  IS A COST STUDY?</a:t>
            </a:r>
          </a:p>
        </p:txBody>
      </p:sp>
      <p:pic>
        <p:nvPicPr>
          <p:cNvPr id="7" name="Picture 6">
            <a:extLst>
              <a:ext uri="{FF2B5EF4-FFF2-40B4-BE49-F238E27FC236}">
                <a16:creationId xmlns:a16="http://schemas.microsoft.com/office/drawing/2014/main" id="{18F025EB-1027-4B59-A922-4EAF9479495C}"/>
              </a:ext>
            </a:extLst>
          </p:cNvPr>
          <p:cNvPicPr>
            <a:picLocks noChangeAspect="1"/>
          </p:cNvPicPr>
          <p:nvPr/>
        </p:nvPicPr>
        <p:blipFill>
          <a:blip r:embed="rId3"/>
          <a:srcRect/>
          <a:stretch/>
        </p:blipFill>
        <p:spPr>
          <a:xfrm>
            <a:off x="10888870" y="131638"/>
            <a:ext cx="1018952" cy="1138830"/>
          </a:xfrm>
          <a:prstGeom prst="rect">
            <a:avLst/>
          </a:prstGeom>
        </p:spPr>
      </p:pic>
      <p:pic>
        <p:nvPicPr>
          <p:cNvPr id="9" name="Picture 8">
            <a:extLst>
              <a:ext uri="{FF2B5EF4-FFF2-40B4-BE49-F238E27FC236}">
                <a16:creationId xmlns:a16="http://schemas.microsoft.com/office/drawing/2014/main" id="{EFA94B5C-44B6-4D74-8E2B-5FAEE22BF914}"/>
              </a:ext>
            </a:extLst>
          </p:cNvPr>
          <p:cNvPicPr>
            <a:picLocks noChangeAspect="1"/>
          </p:cNvPicPr>
          <p:nvPr/>
        </p:nvPicPr>
        <p:blipFill rotWithShape="1">
          <a:blip r:embed="rId4"/>
          <a:srcRect b="11984"/>
          <a:stretch/>
        </p:blipFill>
        <p:spPr>
          <a:xfrm>
            <a:off x="629894" y="1830063"/>
            <a:ext cx="3213235" cy="4848300"/>
          </a:xfrm>
          <a:prstGeom prst="rect">
            <a:avLst/>
          </a:prstGeom>
        </p:spPr>
      </p:pic>
      <p:sp>
        <p:nvSpPr>
          <p:cNvPr id="11" name="TextBox 10">
            <a:extLst>
              <a:ext uri="{FF2B5EF4-FFF2-40B4-BE49-F238E27FC236}">
                <a16:creationId xmlns:a16="http://schemas.microsoft.com/office/drawing/2014/main" id="{C913000E-4B87-45AD-B0F5-5D0C891C13B2}"/>
              </a:ext>
            </a:extLst>
          </p:cNvPr>
          <p:cNvSpPr txBox="1"/>
          <p:nvPr/>
        </p:nvSpPr>
        <p:spPr>
          <a:xfrm>
            <a:off x="4927622" y="2135234"/>
            <a:ext cx="4642618" cy="2862322"/>
          </a:xfrm>
          <a:prstGeom prst="rect">
            <a:avLst/>
          </a:prstGeom>
          <a:noFill/>
        </p:spPr>
        <p:txBody>
          <a:bodyPr wrap="none" rtlCol="0">
            <a:spAutoFit/>
          </a:bodyPr>
          <a:lstStyle/>
          <a:p>
            <a:pPr algn="ctr"/>
            <a:r>
              <a:rPr lang="en-US" sz="3600" b="1" dirty="0">
                <a:solidFill>
                  <a:srgbClr val="0F4C81"/>
                </a:solidFill>
                <a:latin typeface="Cambria" panose="02040503050406030204" pitchFamily="18" charset="0"/>
                <a:ea typeface="Cambria" panose="02040503050406030204" pitchFamily="18" charset="0"/>
              </a:rPr>
              <a:t>City Budget</a:t>
            </a:r>
          </a:p>
          <a:p>
            <a:pPr algn="ctr"/>
            <a:endParaRPr lang="en-US" sz="3600" b="1" dirty="0">
              <a:latin typeface="Cambria" panose="02040503050406030204" pitchFamily="18" charset="0"/>
              <a:ea typeface="Cambria" panose="02040503050406030204" pitchFamily="18" charset="0"/>
            </a:endParaRPr>
          </a:p>
          <a:p>
            <a:pPr algn="ctr"/>
            <a:endParaRPr lang="en-US" sz="3600" b="1" dirty="0">
              <a:latin typeface="Cambria" panose="02040503050406030204" pitchFamily="18" charset="0"/>
              <a:ea typeface="Cambria" panose="02040503050406030204" pitchFamily="18" charset="0"/>
            </a:endParaRPr>
          </a:p>
          <a:p>
            <a:pPr algn="ctr"/>
            <a:endParaRPr lang="en-US" sz="3600" b="1" dirty="0">
              <a:latin typeface="Cambria" panose="02040503050406030204" pitchFamily="18" charset="0"/>
              <a:ea typeface="Cambria" panose="02040503050406030204" pitchFamily="18" charset="0"/>
            </a:endParaRPr>
          </a:p>
          <a:p>
            <a:pPr algn="ctr"/>
            <a:r>
              <a:rPr lang="en-US" sz="3600" b="1" dirty="0">
                <a:solidFill>
                  <a:srgbClr val="0F4C81"/>
                </a:solidFill>
                <a:latin typeface="Cambria" panose="02040503050406030204" pitchFamily="18" charset="0"/>
                <a:ea typeface="Cambria" panose="02040503050406030204" pitchFamily="18" charset="0"/>
              </a:rPr>
              <a:t>Business Orientation</a:t>
            </a:r>
          </a:p>
        </p:txBody>
      </p:sp>
      <p:sp>
        <p:nvSpPr>
          <p:cNvPr id="12" name="Arrow: Down 11">
            <a:extLst>
              <a:ext uri="{FF2B5EF4-FFF2-40B4-BE49-F238E27FC236}">
                <a16:creationId xmlns:a16="http://schemas.microsoft.com/office/drawing/2014/main" id="{813C0FD0-A2B3-47EB-BFE2-95619878F361}"/>
              </a:ext>
            </a:extLst>
          </p:cNvPr>
          <p:cNvSpPr/>
          <p:nvPr/>
        </p:nvSpPr>
        <p:spPr>
          <a:xfrm>
            <a:off x="6511162" y="2994165"/>
            <a:ext cx="1311966" cy="1159800"/>
          </a:xfrm>
          <a:prstGeom prst="downArrow">
            <a:avLst/>
          </a:prstGeom>
          <a:solidFill>
            <a:srgbClr val="0F4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12A0520-0ED2-4B97-AA82-0BD1F877F246}"/>
              </a:ext>
            </a:extLst>
          </p:cNvPr>
          <p:cNvSpPr txBox="1"/>
          <p:nvPr/>
        </p:nvSpPr>
        <p:spPr>
          <a:xfrm>
            <a:off x="3945381" y="5872110"/>
            <a:ext cx="6253956" cy="830997"/>
          </a:xfrm>
          <a:prstGeom prst="rect">
            <a:avLst/>
          </a:prstGeom>
          <a:noFill/>
        </p:spPr>
        <p:txBody>
          <a:bodyPr wrap="none" rtlCol="0">
            <a:spAutoFit/>
          </a:bodyPr>
          <a:lstStyle/>
          <a:p>
            <a:pPr algn="ctr"/>
            <a:r>
              <a:rPr lang="en-US" sz="2400" b="1" dirty="0">
                <a:solidFill>
                  <a:srgbClr val="0F4C81"/>
                </a:solidFill>
                <a:latin typeface="Cambria" panose="02040503050406030204" pitchFamily="18" charset="0"/>
                <a:ea typeface="Cambria" panose="02040503050406030204" pitchFamily="18" charset="0"/>
              </a:rPr>
              <a:t>(2) Identified Cost of Services to Customers</a:t>
            </a:r>
          </a:p>
          <a:p>
            <a:pPr algn="ctr"/>
            <a:r>
              <a:rPr lang="en-US" sz="2400" b="1" dirty="0">
                <a:solidFill>
                  <a:srgbClr val="0F4C81"/>
                </a:solidFill>
                <a:latin typeface="Cambria" panose="02040503050406030204" pitchFamily="18" charset="0"/>
                <a:ea typeface="Cambria" panose="02040503050406030204" pitchFamily="18" charset="0"/>
              </a:rPr>
              <a:t>(3) Matched Revenues to Costs</a:t>
            </a:r>
          </a:p>
        </p:txBody>
      </p:sp>
      <p:sp>
        <p:nvSpPr>
          <p:cNvPr id="15" name="TextBox 14">
            <a:extLst>
              <a:ext uri="{FF2B5EF4-FFF2-40B4-BE49-F238E27FC236}">
                <a16:creationId xmlns:a16="http://schemas.microsoft.com/office/drawing/2014/main" id="{0F9AA883-F887-4BF3-B130-E69F7D943A7D}"/>
              </a:ext>
            </a:extLst>
          </p:cNvPr>
          <p:cNvSpPr txBox="1"/>
          <p:nvPr/>
        </p:nvSpPr>
        <p:spPr>
          <a:xfrm>
            <a:off x="2953928" y="5045261"/>
            <a:ext cx="8848128" cy="646331"/>
          </a:xfrm>
          <a:prstGeom prst="rect">
            <a:avLst/>
          </a:prstGeom>
          <a:noFill/>
        </p:spPr>
        <p:txBody>
          <a:bodyPr wrap="none" rtlCol="0">
            <a:spAutoFit/>
          </a:bodyPr>
          <a:lstStyle/>
          <a:p>
            <a:pPr algn="ctr"/>
            <a:r>
              <a:rPr lang="en-US" dirty="0">
                <a:latin typeface="Cambria" panose="02040503050406030204" pitchFamily="18" charset="0"/>
                <a:ea typeface="Cambria" panose="02040503050406030204" pitchFamily="18" charset="0"/>
              </a:rPr>
              <a:t>Conditional Use Permit     Building Permit     Traffic Accident Report</a:t>
            </a:r>
          </a:p>
          <a:p>
            <a:pPr algn="ctr"/>
            <a:r>
              <a:rPr lang="en-US" dirty="0">
                <a:latin typeface="Cambria" panose="02040503050406030204" pitchFamily="18" charset="0"/>
                <a:ea typeface="Cambria" panose="02040503050406030204" pitchFamily="18" charset="0"/>
              </a:rPr>
              <a:t>New Utility Account     Driveway Permit/Inspection     Final Map     False Alarm Response</a:t>
            </a:r>
          </a:p>
        </p:txBody>
      </p:sp>
      <p:sp>
        <p:nvSpPr>
          <p:cNvPr id="16" name="TextBox 15">
            <a:extLst>
              <a:ext uri="{FF2B5EF4-FFF2-40B4-BE49-F238E27FC236}">
                <a16:creationId xmlns:a16="http://schemas.microsoft.com/office/drawing/2014/main" id="{C8A13756-F50A-4F13-A89A-F558D786231A}"/>
              </a:ext>
            </a:extLst>
          </p:cNvPr>
          <p:cNvSpPr txBox="1"/>
          <p:nvPr/>
        </p:nvSpPr>
        <p:spPr>
          <a:xfrm rot="383303">
            <a:off x="4006756" y="1797899"/>
            <a:ext cx="2270173"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Finance Department</a:t>
            </a:r>
          </a:p>
        </p:txBody>
      </p:sp>
      <p:sp>
        <p:nvSpPr>
          <p:cNvPr id="17" name="TextBox 16">
            <a:extLst>
              <a:ext uri="{FF2B5EF4-FFF2-40B4-BE49-F238E27FC236}">
                <a16:creationId xmlns:a16="http://schemas.microsoft.com/office/drawing/2014/main" id="{5E180CE2-CC60-4BD7-B15F-E6B38F9692A3}"/>
              </a:ext>
            </a:extLst>
          </p:cNvPr>
          <p:cNvSpPr txBox="1"/>
          <p:nvPr/>
        </p:nvSpPr>
        <p:spPr>
          <a:xfrm rot="20856370">
            <a:off x="4335478" y="2587345"/>
            <a:ext cx="1451423"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Public Safety</a:t>
            </a:r>
          </a:p>
        </p:txBody>
      </p:sp>
      <p:sp>
        <p:nvSpPr>
          <p:cNvPr id="18" name="TextBox 17">
            <a:extLst>
              <a:ext uri="{FF2B5EF4-FFF2-40B4-BE49-F238E27FC236}">
                <a16:creationId xmlns:a16="http://schemas.microsoft.com/office/drawing/2014/main" id="{922C69BF-9289-4B0A-BEAF-F341FBD1A6E0}"/>
              </a:ext>
            </a:extLst>
          </p:cNvPr>
          <p:cNvSpPr txBox="1"/>
          <p:nvPr/>
        </p:nvSpPr>
        <p:spPr>
          <a:xfrm rot="312547">
            <a:off x="8759618" y="2927797"/>
            <a:ext cx="1771639"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Human Services</a:t>
            </a:r>
          </a:p>
        </p:txBody>
      </p:sp>
      <p:sp>
        <p:nvSpPr>
          <p:cNvPr id="19" name="TextBox 18">
            <a:extLst>
              <a:ext uri="{FF2B5EF4-FFF2-40B4-BE49-F238E27FC236}">
                <a16:creationId xmlns:a16="http://schemas.microsoft.com/office/drawing/2014/main" id="{D59CA9B8-8345-43CE-9D3F-21E21CC8543A}"/>
              </a:ext>
            </a:extLst>
          </p:cNvPr>
          <p:cNvSpPr txBox="1"/>
          <p:nvPr/>
        </p:nvSpPr>
        <p:spPr>
          <a:xfrm>
            <a:off x="8621853" y="2335627"/>
            <a:ext cx="2797945"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Planning &amp; Building Safety</a:t>
            </a:r>
          </a:p>
        </p:txBody>
      </p:sp>
      <p:sp>
        <p:nvSpPr>
          <p:cNvPr id="20" name="TextBox 19">
            <a:extLst>
              <a:ext uri="{FF2B5EF4-FFF2-40B4-BE49-F238E27FC236}">
                <a16:creationId xmlns:a16="http://schemas.microsoft.com/office/drawing/2014/main" id="{D7834E33-FD4A-47B8-8070-F3B6D0A799EC}"/>
              </a:ext>
            </a:extLst>
          </p:cNvPr>
          <p:cNvSpPr txBox="1"/>
          <p:nvPr/>
        </p:nvSpPr>
        <p:spPr>
          <a:xfrm rot="21005881">
            <a:off x="8468226" y="1794403"/>
            <a:ext cx="1996252"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Code Enforcement</a:t>
            </a:r>
          </a:p>
        </p:txBody>
      </p:sp>
      <p:sp>
        <p:nvSpPr>
          <p:cNvPr id="22" name="TextBox 21">
            <a:extLst>
              <a:ext uri="{FF2B5EF4-FFF2-40B4-BE49-F238E27FC236}">
                <a16:creationId xmlns:a16="http://schemas.microsoft.com/office/drawing/2014/main" id="{0862A984-A081-4F0E-B456-3D98FE4CD306}"/>
              </a:ext>
            </a:extLst>
          </p:cNvPr>
          <p:cNvSpPr txBox="1"/>
          <p:nvPr/>
        </p:nvSpPr>
        <p:spPr>
          <a:xfrm rot="19753106">
            <a:off x="4825466" y="3302482"/>
            <a:ext cx="1485984"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Public Works</a:t>
            </a:r>
          </a:p>
        </p:txBody>
      </p:sp>
      <p:sp>
        <p:nvSpPr>
          <p:cNvPr id="23" name="Slide Number Placeholder 1">
            <a:extLst>
              <a:ext uri="{FF2B5EF4-FFF2-40B4-BE49-F238E27FC236}">
                <a16:creationId xmlns:a16="http://schemas.microsoft.com/office/drawing/2014/main" id="{A2539A6F-C870-47EA-9C19-A07201EC1187}"/>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3</a:t>
            </a:fld>
            <a:endParaRPr lang="en-US" sz="1200" b="1" dirty="0"/>
          </a:p>
        </p:txBody>
      </p:sp>
      <p:sp>
        <p:nvSpPr>
          <p:cNvPr id="21" name="TextBox 20">
            <a:extLst>
              <a:ext uri="{FF2B5EF4-FFF2-40B4-BE49-F238E27FC236}">
                <a16:creationId xmlns:a16="http://schemas.microsoft.com/office/drawing/2014/main" id="{E23F8774-0C1A-4F7B-AF91-898428A0D218}"/>
              </a:ext>
            </a:extLst>
          </p:cNvPr>
          <p:cNvSpPr txBox="1"/>
          <p:nvPr/>
        </p:nvSpPr>
        <p:spPr>
          <a:xfrm rot="798410">
            <a:off x="8405062" y="3555560"/>
            <a:ext cx="2269083"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City Attorney’s Office</a:t>
            </a:r>
          </a:p>
        </p:txBody>
      </p:sp>
      <p:pic>
        <p:nvPicPr>
          <p:cNvPr id="3" name="Picture 4">
            <a:extLst>
              <a:ext uri="{FF2B5EF4-FFF2-40B4-BE49-F238E27FC236}">
                <a16:creationId xmlns:a16="http://schemas.microsoft.com/office/drawing/2014/main" id="{F19702C2-3C79-6012-0A6E-CD1FC6A89320}"/>
              </a:ext>
            </a:extLst>
          </p:cNvPr>
          <p:cNvPicPr>
            <a:picLocks noChangeAspect="1" noChangeArrowheads="1"/>
          </p:cNvPicPr>
          <p:nvPr/>
        </p:nvPicPr>
        <p:blipFill>
          <a:blip r:embed="rId5"/>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06812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latin typeface="+mj-lt"/>
              </a:rPr>
              <a:t>COMPREHENSIVE  STUDY</a:t>
            </a:r>
          </a:p>
        </p:txBody>
      </p:sp>
      <p:pic>
        <p:nvPicPr>
          <p:cNvPr id="8" name="Picture 7">
            <a:extLst>
              <a:ext uri="{FF2B5EF4-FFF2-40B4-BE49-F238E27FC236}">
                <a16:creationId xmlns:a16="http://schemas.microsoft.com/office/drawing/2014/main" id="{1ED75C3D-BA54-4AAF-B47F-E8C4BA36562D}"/>
              </a:ext>
            </a:extLst>
          </p:cNvPr>
          <p:cNvPicPr>
            <a:picLocks noChangeAspect="1"/>
          </p:cNvPicPr>
          <p:nvPr/>
        </p:nvPicPr>
        <p:blipFill>
          <a:blip r:embed="rId3"/>
          <a:srcRect/>
          <a:stretch/>
        </p:blipFill>
        <p:spPr>
          <a:xfrm>
            <a:off x="10888870" y="131638"/>
            <a:ext cx="1018952" cy="1138830"/>
          </a:xfrm>
          <a:prstGeom prst="rect">
            <a:avLst/>
          </a:prstGeom>
        </p:spPr>
      </p:pic>
      <p:sp>
        <p:nvSpPr>
          <p:cNvPr id="9" name="Google Shape;176;p22">
            <a:extLst>
              <a:ext uri="{FF2B5EF4-FFF2-40B4-BE49-F238E27FC236}">
                <a16:creationId xmlns:a16="http://schemas.microsoft.com/office/drawing/2014/main" id="{A8850C45-F79D-4EAB-94DB-90C31C3E0B2F}"/>
              </a:ext>
            </a:extLst>
          </p:cNvPr>
          <p:cNvSpPr txBox="1">
            <a:spLocks/>
          </p:cNvSpPr>
          <p:nvPr/>
        </p:nvSpPr>
        <p:spPr>
          <a:xfrm>
            <a:off x="2428192" y="2026307"/>
            <a:ext cx="2735600" cy="3983529"/>
          </a:xfrm>
          <a:prstGeom prst="rect">
            <a:avLst/>
          </a:prstGeom>
        </p:spPr>
        <p:txBody>
          <a:bodyPr spcFirstLastPara="1" wrap="square" lIns="91425" tIns="91425" rIns="91425" bIns="91425" anchor="t" anchorCtr="0">
            <a:no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en-US" sz="3200" dirty="0">
                <a:solidFill>
                  <a:schemeClr val="accent1"/>
                </a:solidFill>
                <a:latin typeface="+mj-lt"/>
              </a:rPr>
              <a:t>User Fees</a:t>
            </a:r>
            <a:endParaRPr lang="en-US" sz="2800" dirty="0">
              <a:solidFill>
                <a:schemeClr val="accent1"/>
              </a:solidFill>
              <a:latin typeface="+mj-lt"/>
            </a:endParaRPr>
          </a:p>
          <a:p>
            <a:pPr marL="0" indent="0">
              <a:spcBef>
                <a:spcPts val="1800"/>
              </a:spcBef>
              <a:buFont typeface="Arial" panose="020B0604020202020204" pitchFamily="34" charset="0"/>
              <a:buNone/>
            </a:pPr>
            <a:r>
              <a:rPr lang="en-US" sz="2000" dirty="0">
                <a:latin typeface="+mn-lt"/>
              </a:rPr>
              <a:t>Planning, engineering &amp; building fees</a:t>
            </a:r>
          </a:p>
          <a:p>
            <a:pPr marL="0" indent="0">
              <a:spcBef>
                <a:spcPts val="1800"/>
              </a:spcBef>
              <a:buFont typeface="Arial" panose="020B0604020202020204" pitchFamily="34" charset="0"/>
              <a:buNone/>
            </a:pPr>
            <a:r>
              <a:rPr lang="en-US" sz="2000" dirty="0">
                <a:latin typeface="+mn-lt"/>
              </a:rPr>
              <a:t>Finance/Utility services</a:t>
            </a:r>
          </a:p>
          <a:p>
            <a:pPr marL="0" indent="0">
              <a:spcBef>
                <a:spcPts val="1800"/>
              </a:spcBef>
              <a:buFont typeface="Arial" panose="020B0604020202020204" pitchFamily="34" charset="0"/>
              <a:buNone/>
            </a:pPr>
            <a:r>
              <a:rPr lang="en-US" sz="2000" dirty="0">
                <a:latin typeface="+mn-lt"/>
              </a:rPr>
              <a:t>Recreation</a:t>
            </a:r>
          </a:p>
          <a:p>
            <a:pPr marL="0" indent="0">
              <a:spcBef>
                <a:spcPts val="1800"/>
              </a:spcBef>
              <a:buNone/>
            </a:pPr>
            <a:r>
              <a:rPr lang="en-US" sz="2000" i="1" dirty="0">
                <a:solidFill>
                  <a:schemeClr val="accent1"/>
                </a:solidFill>
              </a:rPr>
              <a:t>Identifiable user and calculated costs</a:t>
            </a:r>
          </a:p>
        </p:txBody>
      </p:sp>
      <p:sp>
        <p:nvSpPr>
          <p:cNvPr id="13" name="Google Shape;176;p22">
            <a:extLst>
              <a:ext uri="{FF2B5EF4-FFF2-40B4-BE49-F238E27FC236}">
                <a16:creationId xmlns:a16="http://schemas.microsoft.com/office/drawing/2014/main" id="{801A4DB7-E602-43D6-80AE-E8982CAA0CD3}"/>
              </a:ext>
            </a:extLst>
          </p:cNvPr>
          <p:cNvSpPr txBox="1">
            <a:spLocks/>
          </p:cNvSpPr>
          <p:nvPr/>
        </p:nvSpPr>
        <p:spPr>
          <a:xfrm>
            <a:off x="6946502" y="2026308"/>
            <a:ext cx="3026228" cy="3983529"/>
          </a:xfrm>
          <a:prstGeom prst="rect">
            <a:avLst/>
          </a:prstGeom>
        </p:spPr>
        <p:txBody>
          <a:bodyPr spcFirstLastPara="1" wrap="square" lIns="91425" tIns="91425" rIns="91425" bIns="91425" anchor="t" anchorCtr="0">
            <a:no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en-US" sz="3200" dirty="0">
                <a:solidFill>
                  <a:schemeClr val="accent1"/>
                </a:solidFill>
                <a:latin typeface="Franklin Gothic Demi Cond" panose="020B0706030402020204" pitchFamily="34" charset="0"/>
              </a:rPr>
              <a:t>Rent/Use Permits</a:t>
            </a:r>
            <a:endParaRPr lang="en-US" sz="2800" dirty="0">
              <a:solidFill>
                <a:schemeClr val="accent1"/>
              </a:solidFill>
              <a:latin typeface="Franklin Gothic Demi Cond" panose="020B0706030402020204" pitchFamily="34" charset="0"/>
            </a:endParaRPr>
          </a:p>
          <a:p>
            <a:pPr marL="0" indent="0">
              <a:spcBef>
                <a:spcPts val="1800"/>
              </a:spcBef>
              <a:buNone/>
            </a:pPr>
            <a:r>
              <a:rPr lang="en-US" sz="2000" dirty="0"/>
              <a:t>Facility &amp; event rentals</a:t>
            </a:r>
          </a:p>
          <a:p>
            <a:pPr marL="0" indent="0">
              <a:spcBef>
                <a:spcPts val="1800"/>
              </a:spcBef>
              <a:buNone/>
            </a:pPr>
            <a:r>
              <a:rPr lang="en-US" sz="2000" dirty="0"/>
              <a:t>Park entry</a:t>
            </a:r>
          </a:p>
          <a:p>
            <a:pPr marL="0" indent="0">
              <a:spcBef>
                <a:spcPts val="1800"/>
              </a:spcBef>
              <a:buNone/>
            </a:pPr>
            <a:r>
              <a:rPr lang="en-US" sz="2000" dirty="0"/>
              <a:t>Storage</a:t>
            </a:r>
          </a:p>
          <a:p>
            <a:pPr marL="0" indent="0">
              <a:spcBef>
                <a:spcPts val="1800"/>
              </a:spcBef>
              <a:buNone/>
            </a:pPr>
            <a:r>
              <a:rPr lang="en-US" sz="2000" i="1" dirty="0">
                <a:solidFill>
                  <a:schemeClr val="accent1"/>
                </a:solidFill>
              </a:rPr>
              <a:t>Rent/use fee set by market</a:t>
            </a:r>
          </a:p>
        </p:txBody>
      </p:sp>
      <p:grpSp>
        <p:nvGrpSpPr>
          <p:cNvPr id="3" name="Group 2">
            <a:extLst>
              <a:ext uri="{FF2B5EF4-FFF2-40B4-BE49-F238E27FC236}">
                <a16:creationId xmlns:a16="http://schemas.microsoft.com/office/drawing/2014/main" id="{9A6B2F00-7189-4988-8D9D-9B0315EBAA43}"/>
              </a:ext>
            </a:extLst>
          </p:cNvPr>
          <p:cNvGrpSpPr/>
          <p:nvPr/>
        </p:nvGrpSpPr>
        <p:grpSpPr>
          <a:xfrm>
            <a:off x="2902594" y="6213990"/>
            <a:ext cx="6386812" cy="599949"/>
            <a:chOff x="3478548" y="6213990"/>
            <a:chExt cx="6386812" cy="599949"/>
          </a:xfrm>
        </p:grpSpPr>
        <p:sp>
          <p:nvSpPr>
            <p:cNvPr id="10" name="Google Shape;176;p22">
              <a:extLst>
                <a:ext uri="{FF2B5EF4-FFF2-40B4-BE49-F238E27FC236}">
                  <a16:creationId xmlns:a16="http://schemas.microsoft.com/office/drawing/2014/main" id="{B419DD79-A0F1-4FDD-99D9-A7D7F575BE2F}"/>
                </a:ext>
              </a:extLst>
            </p:cNvPr>
            <p:cNvSpPr txBox="1">
              <a:spLocks/>
            </p:cNvSpPr>
            <p:nvPr/>
          </p:nvSpPr>
          <p:spPr>
            <a:xfrm>
              <a:off x="3960994" y="6232023"/>
              <a:ext cx="5904366" cy="581916"/>
            </a:xfrm>
            <a:prstGeom prst="rect">
              <a:avLst/>
            </a:prstGeom>
          </p:spPr>
          <p:txBody>
            <a:bodyPr spcFirstLastPara="1" wrap="square" lIns="91425" tIns="91425" rIns="91425" bIns="91425" anchor="t" anchorCtr="0">
              <a:noAutofit/>
            </a:bodyPr>
            <a:lstStyle>
              <a:lvl1pPr marL="205740" indent="-205740" algn="l" defTabSz="685800" rtl="0" eaLnBrk="1" latinLnBrk="0" hangingPunct="1">
                <a:lnSpc>
                  <a:spcPct val="90000"/>
                </a:lnSpc>
                <a:spcBef>
                  <a:spcPts val="135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1pPr>
              <a:lvl2pPr marL="41148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Cambria" panose="02040503050406030204" pitchFamily="18" charset="0"/>
                  <a:ea typeface="Cambria" panose="02040503050406030204" pitchFamily="18" charset="0"/>
                  <a:cs typeface="+mn-cs"/>
                </a:defRPr>
              </a:lvl2pPr>
              <a:lvl3pPr marL="617220" indent="-171450" algn="l" defTabSz="685800" rtl="0" eaLnBrk="1" latinLnBrk="0" hangingPunct="1">
                <a:lnSpc>
                  <a:spcPct val="90000"/>
                </a:lnSpc>
                <a:spcBef>
                  <a:spcPts val="600"/>
                </a:spcBef>
                <a:buFont typeface="Arial" panose="020B0604020202020204" pitchFamily="34" charset="0"/>
                <a:buChar char="•"/>
                <a:defRPr sz="1350" kern="1200">
                  <a:solidFill>
                    <a:schemeClr val="tx1"/>
                  </a:solidFill>
                  <a:latin typeface="Cambria" panose="02040503050406030204" pitchFamily="18" charset="0"/>
                  <a:ea typeface="Cambria" panose="02040503050406030204" pitchFamily="18" charset="0"/>
                  <a:cs typeface="+mn-cs"/>
                </a:defRPr>
              </a:lvl3pPr>
              <a:lvl4pPr marL="8229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4pPr>
              <a:lvl5pPr marL="9944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Cambria" panose="02040503050406030204" pitchFamily="18" charset="0"/>
                  <a:ea typeface="Cambria" panose="02040503050406030204" pitchFamily="18" charset="0"/>
                  <a:cs typeface="+mn-cs"/>
                </a:defRPr>
              </a:lvl5pPr>
              <a:lvl6pPr marL="11658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3373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50876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680210" indent="-171450" algn="l" defTabSz="685800"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en-US" sz="2000" strike="sngStrike" dirty="0">
                  <a:solidFill>
                    <a:srgbClr val="FF0000"/>
                  </a:solidFill>
                </a:rPr>
                <a:t>Impact Fees, In-Lieu Fees, Utility Rates, Grants, Taxes</a:t>
              </a:r>
              <a:endParaRPr lang="en-US" strike="sngStrike" dirty="0">
                <a:solidFill>
                  <a:srgbClr val="FF0000"/>
                </a:solidFill>
              </a:endParaRPr>
            </a:p>
          </p:txBody>
        </p:sp>
        <p:pic>
          <p:nvPicPr>
            <p:cNvPr id="4" name="Graphic 3" descr="No sign">
              <a:extLst>
                <a:ext uri="{FF2B5EF4-FFF2-40B4-BE49-F238E27FC236}">
                  <a16:creationId xmlns:a16="http://schemas.microsoft.com/office/drawing/2014/main" id="{1E74BDD4-8B21-4059-973B-1B13390BB7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78548" y="6213990"/>
              <a:ext cx="581916" cy="581916"/>
            </a:xfrm>
            <a:prstGeom prst="rect">
              <a:avLst/>
            </a:prstGeom>
          </p:spPr>
        </p:pic>
      </p:grpSp>
      <p:sp>
        <p:nvSpPr>
          <p:cNvPr id="16" name="Slide Number Placeholder 1">
            <a:extLst>
              <a:ext uri="{FF2B5EF4-FFF2-40B4-BE49-F238E27FC236}">
                <a16:creationId xmlns:a16="http://schemas.microsoft.com/office/drawing/2014/main" id="{95C98C45-5D7F-45FD-BF66-FB0660419DCF}"/>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4</a:t>
            </a:fld>
            <a:endParaRPr lang="en-US" sz="1200" b="1" dirty="0"/>
          </a:p>
        </p:txBody>
      </p:sp>
      <p:pic>
        <p:nvPicPr>
          <p:cNvPr id="6" name="Picture 4">
            <a:extLst>
              <a:ext uri="{FF2B5EF4-FFF2-40B4-BE49-F238E27FC236}">
                <a16:creationId xmlns:a16="http://schemas.microsoft.com/office/drawing/2014/main" id="{9610202E-3F70-9919-8A67-3E39303E587B}"/>
              </a:ext>
            </a:extLst>
          </p:cNvPr>
          <p:cNvPicPr>
            <a:picLocks noChangeAspect="1" noChangeArrowheads="1"/>
          </p:cNvPicPr>
          <p:nvPr/>
        </p:nvPicPr>
        <p:blipFill>
          <a:blip r:embed="rId6"/>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43276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5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Block Arc 37">
            <a:extLst>
              <a:ext uri="{FF2B5EF4-FFF2-40B4-BE49-F238E27FC236}">
                <a16:creationId xmlns:a16="http://schemas.microsoft.com/office/drawing/2014/main" id="{FCB93F77-3C6B-4E3F-B627-6B78DF68AD88}"/>
              </a:ext>
            </a:extLst>
          </p:cNvPr>
          <p:cNvSpPr/>
          <p:nvPr/>
        </p:nvSpPr>
        <p:spPr>
          <a:xfrm>
            <a:off x="3687365" y="4855028"/>
            <a:ext cx="4782240" cy="3847808"/>
          </a:xfrm>
          <a:prstGeom prst="blockArc">
            <a:avLst>
              <a:gd name="adj1" fmla="val 11383176"/>
              <a:gd name="adj2" fmla="val 21128315"/>
              <a:gd name="adj3" fmla="val 923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a:extLst>
              <a:ext uri="{FF2B5EF4-FFF2-40B4-BE49-F238E27FC236}">
                <a16:creationId xmlns:a16="http://schemas.microsoft.com/office/drawing/2014/main" id="{17B4DEBF-1103-4811-9447-B96A8D76968B}"/>
              </a:ext>
            </a:extLst>
          </p:cNvPr>
          <p:cNvPicPr>
            <a:picLocks noChangeAspect="1"/>
          </p:cNvPicPr>
          <p:nvPr/>
        </p:nvPicPr>
        <p:blipFill>
          <a:blip r:embed="rId3"/>
          <a:srcRect/>
          <a:stretch/>
        </p:blipFill>
        <p:spPr>
          <a:xfrm>
            <a:off x="10888870" y="131638"/>
            <a:ext cx="1018952" cy="1138830"/>
          </a:xfrm>
          <a:prstGeom prst="rect">
            <a:avLst/>
          </a:prstGeom>
        </p:spPr>
      </p:pic>
      <p:sp>
        <p:nvSpPr>
          <p:cNvPr id="3" name="Title 2">
            <a:extLst>
              <a:ext uri="{FF2B5EF4-FFF2-40B4-BE49-F238E27FC236}">
                <a16:creationId xmlns:a16="http://schemas.microsoft.com/office/drawing/2014/main" id="{9803D0F8-F76A-4DB2-97F9-7A8B92FC1183}"/>
              </a:ext>
            </a:extLst>
          </p:cNvPr>
          <p:cNvSpPr>
            <a:spLocks noGrp="1"/>
          </p:cNvSpPr>
          <p:nvPr>
            <p:ph type="title"/>
          </p:nvPr>
        </p:nvSpPr>
        <p:spPr/>
        <p:txBody>
          <a:bodyPr>
            <a:normAutofit/>
          </a:bodyPr>
          <a:lstStyle/>
          <a:p>
            <a:r>
              <a:rPr lang="en-US" sz="4800" dirty="0">
                <a:latin typeface="Franklin Gothic Demi Cond" panose="020B0706030402020204" pitchFamily="34" charset="0"/>
              </a:rPr>
              <a:t>GOOD REASONS TO REVIEW FEES</a:t>
            </a:r>
          </a:p>
        </p:txBody>
      </p:sp>
      <p:sp>
        <p:nvSpPr>
          <p:cNvPr id="18" name="Slide Number Placeholder 1">
            <a:extLst>
              <a:ext uri="{FF2B5EF4-FFF2-40B4-BE49-F238E27FC236}">
                <a16:creationId xmlns:a16="http://schemas.microsoft.com/office/drawing/2014/main" id="{F89BBC9B-2298-4C1E-9DF9-5978244D356A}"/>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5</a:t>
            </a:fld>
            <a:endParaRPr lang="en-US" sz="1200" b="1" dirty="0"/>
          </a:p>
        </p:txBody>
      </p:sp>
      <p:grpSp>
        <p:nvGrpSpPr>
          <p:cNvPr id="39" name="Group 38">
            <a:extLst>
              <a:ext uri="{FF2B5EF4-FFF2-40B4-BE49-F238E27FC236}">
                <a16:creationId xmlns:a16="http://schemas.microsoft.com/office/drawing/2014/main" id="{7F6B6B17-CD9F-433B-BA49-F4FCEB02A0B8}"/>
              </a:ext>
            </a:extLst>
          </p:cNvPr>
          <p:cNvGrpSpPr/>
          <p:nvPr/>
        </p:nvGrpSpPr>
        <p:grpSpPr>
          <a:xfrm>
            <a:off x="906470" y="4515914"/>
            <a:ext cx="2726899" cy="2138065"/>
            <a:chOff x="906470" y="4515914"/>
            <a:chExt cx="2726899" cy="2138065"/>
          </a:xfrm>
        </p:grpSpPr>
        <p:sp>
          <p:nvSpPr>
            <p:cNvPr id="6" name="TextBox 5">
              <a:extLst>
                <a:ext uri="{FF2B5EF4-FFF2-40B4-BE49-F238E27FC236}">
                  <a16:creationId xmlns:a16="http://schemas.microsoft.com/office/drawing/2014/main" id="{FAA7C1E3-796F-4668-8717-FFFA06C0E3A7}"/>
                </a:ext>
              </a:extLst>
            </p:cNvPr>
            <p:cNvSpPr txBox="1"/>
            <p:nvPr/>
          </p:nvSpPr>
          <p:spPr>
            <a:xfrm rot="18132731">
              <a:off x="1248808" y="5013759"/>
              <a:ext cx="1550504" cy="1200329"/>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Update current fees</a:t>
              </a:r>
            </a:p>
          </p:txBody>
        </p:sp>
        <p:sp>
          <p:nvSpPr>
            <p:cNvPr id="2" name="Oval 1">
              <a:extLst>
                <a:ext uri="{FF2B5EF4-FFF2-40B4-BE49-F238E27FC236}">
                  <a16:creationId xmlns:a16="http://schemas.microsoft.com/office/drawing/2014/main" id="{80B0E897-3FAB-409B-8B96-B9706B92CF75}"/>
                </a:ext>
              </a:extLst>
            </p:cNvPr>
            <p:cNvSpPr/>
            <p:nvPr/>
          </p:nvSpPr>
          <p:spPr>
            <a:xfrm>
              <a:off x="906470" y="4515914"/>
              <a:ext cx="2138065" cy="2138065"/>
            </a:xfrm>
            <a:prstGeom prst="ellipse">
              <a:avLst/>
            </a:prstGeom>
            <a:noFill/>
            <a:ln w="317500">
              <a:solidFill>
                <a:srgbClr val="029C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769112F9-702C-4091-A3F9-09F661996AC7}"/>
                </a:ext>
              </a:extLst>
            </p:cNvPr>
            <p:cNvSpPr/>
            <p:nvPr/>
          </p:nvSpPr>
          <p:spPr>
            <a:xfrm rot="6696073">
              <a:off x="3063704" y="5807745"/>
              <a:ext cx="516587" cy="622742"/>
            </a:xfrm>
            <a:prstGeom prst="triangle">
              <a:avLst/>
            </a:prstGeom>
            <a:solidFill>
              <a:srgbClr val="029C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Oval 6">
            <a:extLst>
              <a:ext uri="{FF2B5EF4-FFF2-40B4-BE49-F238E27FC236}">
                <a16:creationId xmlns:a16="http://schemas.microsoft.com/office/drawing/2014/main" id="{052F79D8-39AA-4DFF-96EB-21DE7606532E}"/>
              </a:ext>
            </a:extLst>
          </p:cNvPr>
          <p:cNvSpPr/>
          <p:nvPr/>
        </p:nvSpPr>
        <p:spPr>
          <a:xfrm>
            <a:off x="3728956" y="6168813"/>
            <a:ext cx="369145" cy="369145"/>
          </a:xfrm>
          <a:prstGeom prst="ellipse">
            <a:avLst/>
          </a:prstGeom>
          <a:solidFill>
            <a:srgbClr val="029C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a:extLst>
              <a:ext uri="{FF2B5EF4-FFF2-40B4-BE49-F238E27FC236}">
                <a16:creationId xmlns:a16="http://schemas.microsoft.com/office/drawing/2014/main" id="{4B5CFB8D-D182-46DC-8C6B-26B0575F48EF}"/>
              </a:ext>
            </a:extLst>
          </p:cNvPr>
          <p:cNvGrpSpPr/>
          <p:nvPr/>
        </p:nvGrpSpPr>
        <p:grpSpPr>
          <a:xfrm>
            <a:off x="2578264" y="2512633"/>
            <a:ext cx="2138065" cy="2593628"/>
            <a:chOff x="2578264" y="2512633"/>
            <a:chExt cx="2138065" cy="2593628"/>
          </a:xfrm>
        </p:grpSpPr>
        <p:sp>
          <p:nvSpPr>
            <p:cNvPr id="10" name="TextBox 9">
              <a:extLst>
                <a:ext uri="{FF2B5EF4-FFF2-40B4-BE49-F238E27FC236}">
                  <a16:creationId xmlns:a16="http://schemas.microsoft.com/office/drawing/2014/main" id="{23FCFA26-AF19-4504-BD1E-F3773B7424D9}"/>
                </a:ext>
              </a:extLst>
            </p:cNvPr>
            <p:cNvSpPr txBox="1"/>
            <p:nvPr/>
          </p:nvSpPr>
          <p:spPr>
            <a:xfrm rot="19276153">
              <a:off x="2845694" y="2781634"/>
              <a:ext cx="1550504" cy="1569660"/>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Add, remove, redefine fees</a:t>
              </a:r>
            </a:p>
          </p:txBody>
        </p:sp>
        <p:sp>
          <p:nvSpPr>
            <p:cNvPr id="20" name="Oval 19">
              <a:extLst>
                <a:ext uri="{FF2B5EF4-FFF2-40B4-BE49-F238E27FC236}">
                  <a16:creationId xmlns:a16="http://schemas.microsoft.com/office/drawing/2014/main" id="{375FFF3C-B067-49AE-A1BE-87D3F4A2AF21}"/>
                </a:ext>
              </a:extLst>
            </p:cNvPr>
            <p:cNvSpPr/>
            <p:nvPr/>
          </p:nvSpPr>
          <p:spPr>
            <a:xfrm rot="2114459">
              <a:off x="2578264" y="2512633"/>
              <a:ext cx="2138065" cy="2138065"/>
            </a:xfrm>
            <a:prstGeom prst="ellipse">
              <a:avLst/>
            </a:prstGeom>
            <a:noFill/>
            <a:ln w="317500">
              <a:solidFill>
                <a:srgbClr val="93C3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935B6681-2098-4A6B-8677-8E432761C85F}"/>
                </a:ext>
              </a:extLst>
            </p:cNvPr>
            <p:cNvSpPr/>
            <p:nvPr/>
          </p:nvSpPr>
          <p:spPr>
            <a:xfrm rot="8810532">
              <a:off x="4180505" y="4483519"/>
              <a:ext cx="516587" cy="622742"/>
            </a:xfrm>
            <a:prstGeom prst="triangle">
              <a:avLst/>
            </a:prstGeom>
            <a:solidFill>
              <a:srgbClr val="93C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a:extLst>
              <a:ext uri="{FF2B5EF4-FFF2-40B4-BE49-F238E27FC236}">
                <a16:creationId xmlns:a16="http://schemas.microsoft.com/office/drawing/2014/main" id="{713D9A1F-A338-4DD7-845F-57893F222CD5}"/>
              </a:ext>
            </a:extLst>
          </p:cNvPr>
          <p:cNvSpPr/>
          <p:nvPr/>
        </p:nvSpPr>
        <p:spPr>
          <a:xfrm rot="2114459">
            <a:off x="4602171" y="5142976"/>
            <a:ext cx="369145" cy="369145"/>
          </a:xfrm>
          <a:prstGeom prst="ellipse">
            <a:avLst/>
          </a:prstGeom>
          <a:solidFill>
            <a:srgbClr val="93C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D74BD674-B6CA-41F7-A577-6052ABB49AC9}"/>
              </a:ext>
            </a:extLst>
          </p:cNvPr>
          <p:cNvGrpSpPr/>
          <p:nvPr/>
        </p:nvGrpSpPr>
        <p:grpSpPr>
          <a:xfrm>
            <a:off x="5028970" y="1844775"/>
            <a:ext cx="2138065" cy="2828487"/>
            <a:chOff x="5028970" y="1844775"/>
            <a:chExt cx="2138065" cy="2828487"/>
          </a:xfrm>
        </p:grpSpPr>
        <p:sp>
          <p:nvSpPr>
            <p:cNvPr id="14" name="TextBox 13">
              <a:extLst>
                <a:ext uri="{FF2B5EF4-FFF2-40B4-BE49-F238E27FC236}">
                  <a16:creationId xmlns:a16="http://schemas.microsoft.com/office/drawing/2014/main" id="{98E9A82A-A9AA-4A6D-A74A-B2EC5B93DBC9}"/>
                </a:ext>
              </a:extLst>
            </p:cNvPr>
            <p:cNvSpPr txBox="1"/>
            <p:nvPr/>
          </p:nvSpPr>
          <p:spPr>
            <a:xfrm>
              <a:off x="5250800" y="2389333"/>
              <a:ext cx="1706501" cy="1200329"/>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Legally defensible fees</a:t>
              </a:r>
            </a:p>
          </p:txBody>
        </p:sp>
        <p:sp>
          <p:nvSpPr>
            <p:cNvPr id="24" name="Oval 23">
              <a:extLst>
                <a:ext uri="{FF2B5EF4-FFF2-40B4-BE49-F238E27FC236}">
                  <a16:creationId xmlns:a16="http://schemas.microsoft.com/office/drawing/2014/main" id="{D9072B7B-7B00-4CDD-95CF-A6F23380CF84}"/>
                </a:ext>
              </a:extLst>
            </p:cNvPr>
            <p:cNvSpPr/>
            <p:nvPr/>
          </p:nvSpPr>
          <p:spPr>
            <a:xfrm rot="4191722">
              <a:off x="5028970" y="1844775"/>
              <a:ext cx="2138065" cy="2138065"/>
            </a:xfrm>
            <a:prstGeom prst="ellipse">
              <a:avLst/>
            </a:prstGeom>
            <a:noFill/>
            <a:ln w="317500">
              <a:solidFill>
                <a:srgbClr val="F3B8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a:extLst>
                <a:ext uri="{FF2B5EF4-FFF2-40B4-BE49-F238E27FC236}">
                  <a16:creationId xmlns:a16="http://schemas.microsoft.com/office/drawing/2014/main" id="{B036FB7C-4327-4FE4-BA2F-874D9794DF24}"/>
                </a:ext>
              </a:extLst>
            </p:cNvPr>
            <p:cNvSpPr/>
            <p:nvPr/>
          </p:nvSpPr>
          <p:spPr>
            <a:xfrm rot="10887795">
              <a:off x="5801769" y="4050520"/>
              <a:ext cx="516587" cy="622742"/>
            </a:xfrm>
            <a:prstGeom prst="triangle">
              <a:avLst/>
            </a:prstGeom>
            <a:solidFill>
              <a:srgbClr val="F3B802"/>
            </a:solidFill>
            <a:ln>
              <a:solidFill>
                <a:srgbClr val="F3B8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Oval 25">
            <a:extLst>
              <a:ext uri="{FF2B5EF4-FFF2-40B4-BE49-F238E27FC236}">
                <a16:creationId xmlns:a16="http://schemas.microsoft.com/office/drawing/2014/main" id="{77FCCE82-F9EE-401B-A6C5-83D2AFEC72E6}"/>
              </a:ext>
            </a:extLst>
          </p:cNvPr>
          <p:cNvSpPr/>
          <p:nvPr/>
        </p:nvSpPr>
        <p:spPr>
          <a:xfrm rot="4191722">
            <a:off x="5859196" y="4813342"/>
            <a:ext cx="369145" cy="369145"/>
          </a:xfrm>
          <a:prstGeom prst="ellipse">
            <a:avLst/>
          </a:prstGeom>
          <a:solidFill>
            <a:srgbClr val="F3B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1CC3F54D-3B00-4B3B-B5FE-37805737FA84}"/>
              </a:ext>
            </a:extLst>
          </p:cNvPr>
          <p:cNvGrpSpPr/>
          <p:nvPr/>
        </p:nvGrpSpPr>
        <p:grpSpPr>
          <a:xfrm>
            <a:off x="7400994" y="2589659"/>
            <a:ext cx="2231831" cy="2511887"/>
            <a:chOff x="7400994" y="2589659"/>
            <a:chExt cx="2231831" cy="2511887"/>
          </a:xfrm>
        </p:grpSpPr>
        <p:sp>
          <p:nvSpPr>
            <p:cNvPr id="15" name="TextBox 14">
              <a:extLst>
                <a:ext uri="{FF2B5EF4-FFF2-40B4-BE49-F238E27FC236}">
                  <a16:creationId xmlns:a16="http://schemas.microsoft.com/office/drawing/2014/main" id="{8B67B760-E785-4FC5-815F-66F4E07F7AC6}"/>
                </a:ext>
              </a:extLst>
            </p:cNvPr>
            <p:cNvSpPr txBox="1"/>
            <p:nvPr/>
          </p:nvSpPr>
          <p:spPr>
            <a:xfrm rot="2520000">
              <a:off x="7843348" y="3030577"/>
              <a:ext cx="1550504" cy="1200329"/>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Confirm revenue collection</a:t>
              </a:r>
            </a:p>
          </p:txBody>
        </p:sp>
        <p:sp>
          <p:nvSpPr>
            <p:cNvPr id="28" name="Oval 27">
              <a:extLst>
                <a:ext uri="{FF2B5EF4-FFF2-40B4-BE49-F238E27FC236}">
                  <a16:creationId xmlns:a16="http://schemas.microsoft.com/office/drawing/2014/main" id="{3CDFF66A-2A1E-4D63-A023-A03E7B77DAB8}"/>
                </a:ext>
              </a:extLst>
            </p:cNvPr>
            <p:cNvSpPr/>
            <p:nvPr/>
          </p:nvSpPr>
          <p:spPr>
            <a:xfrm rot="6420000">
              <a:off x="7494760" y="2589659"/>
              <a:ext cx="2138065" cy="2138065"/>
            </a:xfrm>
            <a:prstGeom prst="ellipse">
              <a:avLst/>
            </a:prstGeom>
            <a:noFill/>
            <a:ln w="317500">
              <a:solidFill>
                <a:srgbClr val="A959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76696A66-CEE9-48D3-AE1C-49AEDFED1056}"/>
                </a:ext>
              </a:extLst>
            </p:cNvPr>
            <p:cNvSpPr/>
            <p:nvPr/>
          </p:nvSpPr>
          <p:spPr>
            <a:xfrm rot="13116073">
              <a:off x="7400994" y="4478804"/>
              <a:ext cx="516587" cy="622742"/>
            </a:xfrm>
            <a:prstGeom prst="triangle">
              <a:avLst/>
            </a:prstGeom>
            <a:solidFill>
              <a:srgbClr val="A959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Oval 29">
            <a:extLst>
              <a:ext uri="{FF2B5EF4-FFF2-40B4-BE49-F238E27FC236}">
                <a16:creationId xmlns:a16="http://schemas.microsoft.com/office/drawing/2014/main" id="{6BA4E925-6B26-4FB7-9E70-4200A4EF6FEF}"/>
              </a:ext>
            </a:extLst>
          </p:cNvPr>
          <p:cNvSpPr/>
          <p:nvPr/>
        </p:nvSpPr>
        <p:spPr>
          <a:xfrm rot="6420000">
            <a:off x="7077735" y="5102793"/>
            <a:ext cx="369145" cy="369145"/>
          </a:xfrm>
          <a:prstGeom prst="ellipse">
            <a:avLst/>
          </a:prstGeom>
          <a:solidFill>
            <a:srgbClr val="A959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A5461621-236B-4685-ACA7-0A7599B26334}"/>
              </a:ext>
            </a:extLst>
          </p:cNvPr>
          <p:cNvGrpSpPr/>
          <p:nvPr/>
        </p:nvGrpSpPr>
        <p:grpSpPr>
          <a:xfrm>
            <a:off x="8540483" y="4537876"/>
            <a:ext cx="2721293" cy="2138065"/>
            <a:chOff x="8540483" y="4537876"/>
            <a:chExt cx="2721293" cy="2138065"/>
          </a:xfrm>
        </p:grpSpPr>
        <p:sp>
          <p:nvSpPr>
            <p:cNvPr id="12" name="TextBox 11">
              <a:extLst>
                <a:ext uri="{FF2B5EF4-FFF2-40B4-BE49-F238E27FC236}">
                  <a16:creationId xmlns:a16="http://schemas.microsoft.com/office/drawing/2014/main" id="{76172D8A-0CAC-4273-8B11-E9C9DDEEF97E}"/>
                </a:ext>
              </a:extLst>
            </p:cNvPr>
            <p:cNvSpPr txBox="1"/>
            <p:nvPr/>
          </p:nvSpPr>
          <p:spPr>
            <a:xfrm rot="3765440">
              <a:off x="9361043" y="4973804"/>
              <a:ext cx="1550504" cy="1200329"/>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Evaluate market demand</a:t>
              </a:r>
            </a:p>
          </p:txBody>
        </p:sp>
        <p:sp>
          <p:nvSpPr>
            <p:cNvPr id="32" name="Oval 31">
              <a:extLst>
                <a:ext uri="{FF2B5EF4-FFF2-40B4-BE49-F238E27FC236}">
                  <a16:creationId xmlns:a16="http://schemas.microsoft.com/office/drawing/2014/main" id="{30062365-A34F-4450-9563-90BBD76AA31C}"/>
                </a:ext>
              </a:extLst>
            </p:cNvPr>
            <p:cNvSpPr/>
            <p:nvPr/>
          </p:nvSpPr>
          <p:spPr>
            <a:xfrm rot="8167739">
              <a:off x="9123711" y="4537876"/>
              <a:ext cx="2138065" cy="2138065"/>
            </a:xfrm>
            <a:prstGeom prst="ellipse">
              <a:avLst/>
            </a:prstGeom>
            <a:noFill/>
            <a:ln w="317500">
              <a:solidFill>
                <a:srgbClr val="029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a:extLst>
                <a:ext uri="{FF2B5EF4-FFF2-40B4-BE49-F238E27FC236}">
                  <a16:creationId xmlns:a16="http://schemas.microsoft.com/office/drawing/2014/main" id="{8F9F1FE7-0533-48E4-9321-AD44AEFD4122}"/>
                </a:ext>
              </a:extLst>
            </p:cNvPr>
            <p:cNvSpPr/>
            <p:nvPr/>
          </p:nvSpPr>
          <p:spPr>
            <a:xfrm rot="14863812">
              <a:off x="8593560" y="5843625"/>
              <a:ext cx="516587" cy="622742"/>
            </a:xfrm>
            <a:prstGeom prst="triangle">
              <a:avLst/>
            </a:prstGeom>
            <a:solidFill>
              <a:srgbClr val="029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Oval 33">
            <a:extLst>
              <a:ext uri="{FF2B5EF4-FFF2-40B4-BE49-F238E27FC236}">
                <a16:creationId xmlns:a16="http://schemas.microsoft.com/office/drawing/2014/main" id="{34D3E2D8-4A8A-481D-8478-15FE5585951D}"/>
              </a:ext>
            </a:extLst>
          </p:cNvPr>
          <p:cNvSpPr/>
          <p:nvPr/>
        </p:nvSpPr>
        <p:spPr>
          <a:xfrm rot="8167739">
            <a:off x="8067602" y="6211491"/>
            <a:ext cx="369145" cy="369145"/>
          </a:xfrm>
          <a:prstGeom prst="ellipse">
            <a:avLst/>
          </a:prstGeom>
          <a:solidFill>
            <a:srgbClr val="029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833F19AD-FDDB-830E-2809-DE1C22CE6D61}"/>
              </a:ext>
            </a:extLst>
          </p:cNvPr>
          <p:cNvPicPr>
            <a:picLocks noChangeAspect="1" noChangeArrowheads="1"/>
          </p:cNvPicPr>
          <p:nvPr/>
        </p:nvPicPr>
        <p:blipFill>
          <a:blip r:embed="rId4"/>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96658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39"/>
                                        </p:tgtEl>
                                      </p:cBhvr>
                                    </p:animEffect>
                                    <p:animScale>
                                      <p:cBhvr>
                                        <p:cTn id="7" dur="250" autoRev="1" fill="hold"/>
                                        <p:tgtEl>
                                          <p:spTgt spid="39"/>
                                        </p:tgtEl>
                                      </p:cBhvr>
                                      <p:by x="105000" y="105000"/>
                                    </p:animScale>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41"/>
                                        </p:tgtEl>
                                      </p:cBhvr>
                                    </p:animEffect>
                                    <p:animScale>
                                      <p:cBhvr>
                                        <p:cTn id="11" dur="250" autoRev="1" fill="hold"/>
                                        <p:tgtEl>
                                          <p:spTgt spid="41"/>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42"/>
                                        </p:tgtEl>
                                      </p:cBhvr>
                                    </p:animEffect>
                                    <p:animScale>
                                      <p:cBhvr>
                                        <p:cTn id="15" dur="250" autoRev="1" fill="hold"/>
                                        <p:tgtEl>
                                          <p:spTgt spid="42"/>
                                        </p:tgtEl>
                                      </p:cBhvr>
                                      <p:by x="105000" y="105000"/>
                                    </p:animScale>
                                  </p:childTnLst>
                                </p:cTn>
                              </p:par>
                            </p:childTnLst>
                          </p:cTn>
                        </p:par>
                        <p:par>
                          <p:cTn id="16" fill="hold">
                            <p:stCondLst>
                              <p:cond delay="1500"/>
                            </p:stCondLst>
                            <p:childTnLst>
                              <p:par>
                                <p:cTn id="17" presetID="26" presetClass="emph" presetSubtype="0" fill="hold" nodeType="afterEffect">
                                  <p:stCondLst>
                                    <p:cond delay="0"/>
                                  </p:stCondLst>
                                  <p:childTnLst>
                                    <p:animEffect transition="out" filter="fade">
                                      <p:cBhvr>
                                        <p:cTn id="18" dur="500" tmFilter="0, 0; .2, .5; .8, .5; 1, 0"/>
                                        <p:tgtEl>
                                          <p:spTgt spid="43"/>
                                        </p:tgtEl>
                                      </p:cBhvr>
                                    </p:animEffect>
                                    <p:animScale>
                                      <p:cBhvr>
                                        <p:cTn id="19" dur="250" autoRev="1" fill="hold"/>
                                        <p:tgtEl>
                                          <p:spTgt spid="43"/>
                                        </p:tgtEl>
                                      </p:cBhvr>
                                      <p:by x="105000" y="105000"/>
                                    </p:animScale>
                                  </p:childTnLst>
                                </p:cTn>
                              </p:par>
                            </p:childTnLst>
                          </p:cTn>
                        </p:par>
                        <p:par>
                          <p:cTn id="20" fill="hold">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44"/>
                                        </p:tgtEl>
                                      </p:cBhvr>
                                    </p:animEffect>
                                    <p:animScale>
                                      <p:cBhvr>
                                        <p:cTn id="23" dur="250" autoRev="1"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7">
            <a:extLst>
              <a:ext uri="{FF2B5EF4-FFF2-40B4-BE49-F238E27FC236}">
                <a16:creationId xmlns:a16="http://schemas.microsoft.com/office/drawing/2014/main" id="{4166CB1B-422C-4A25-AEA9-D65EBC7CB09A}"/>
              </a:ext>
            </a:extLst>
          </p:cNvPr>
          <p:cNvGrpSpPr/>
          <p:nvPr/>
        </p:nvGrpSpPr>
        <p:grpSpPr>
          <a:xfrm>
            <a:off x="-7715250" y="1516966"/>
            <a:ext cx="11803380" cy="5341034"/>
            <a:chOff x="-6400800" y="1516966"/>
            <a:chExt cx="10488930" cy="5341034"/>
          </a:xfrm>
        </p:grpSpPr>
        <p:grpSp>
          <p:nvGrpSpPr>
            <p:cNvPr id="227" name="Group 226">
              <a:extLst>
                <a:ext uri="{FF2B5EF4-FFF2-40B4-BE49-F238E27FC236}">
                  <a16:creationId xmlns:a16="http://schemas.microsoft.com/office/drawing/2014/main" id="{54AD489F-7A94-4297-AAD5-3E07FD1B6ABB}"/>
                </a:ext>
              </a:extLst>
            </p:cNvPr>
            <p:cNvGrpSpPr/>
            <p:nvPr/>
          </p:nvGrpSpPr>
          <p:grpSpPr>
            <a:xfrm>
              <a:off x="-6400800" y="1516966"/>
              <a:ext cx="10488930" cy="5341034"/>
              <a:chOff x="-6400800" y="1516966"/>
              <a:chExt cx="10488930" cy="5341034"/>
            </a:xfrm>
          </p:grpSpPr>
          <p:sp>
            <p:nvSpPr>
              <p:cNvPr id="8" name="Rectangle 7">
                <a:extLst>
                  <a:ext uri="{FF2B5EF4-FFF2-40B4-BE49-F238E27FC236}">
                    <a16:creationId xmlns:a16="http://schemas.microsoft.com/office/drawing/2014/main" id="{01A82F37-F384-44AF-8D4D-8E5AB51F36CD}"/>
                  </a:ext>
                </a:extLst>
              </p:cNvPr>
              <p:cNvSpPr/>
              <p:nvPr/>
            </p:nvSpPr>
            <p:spPr>
              <a:xfrm>
                <a:off x="-6400800" y="1516966"/>
                <a:ext cx="9848850" cy="5341034"/>
              </a:xfrm>
              <a:prstGeom prst="rect">
                <a:avLst/>
              </a:prstGeom>
              <a:solidFill>
                <a:srgbClr val="EAE0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4CE4060-9EA1-4A18-9D41-27A4057CDEAD}"/>
                  </a:ext>
                </a:extLst>
              </p:cNvPr>
              <p:cNvGrpSpPr/>
              <p:nvPr/>
            </p:nvGrpSpPr>
            <p:grpSpPr>
              <a:xfrm>
                <a:off x="3448050" y="3816157"/>
                <a:ext cx="640080" cy="731520"/>
                <a:chOff x="8401050" y="3607249"/>
                <a:chExt cx="881063" cy="902545"/>
              </a:xfrm>
              <a:solidFill>
                <a:srgbClr val="EAE0C4"/>
              </a:solidFill>
            </p:grpSpPr>
            <p:sp>
              <p:nvSpPr>
                <p:cNvPr id="2" name="Rectangle: Top Corners Rounded 1">
                  <a:extLst>
                    <a:ext uri="{FF2B5EF4-FFF2-40B4-BE49-F238E27FC236}">
                      <a16:creationId xmlns:a16="http://schemas.microsoft.com/office/drawing/2014/main" id="{C5D1EB51-A0E9-4F9E-8E46-8B3E890D1A18}"/>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7756F21-0986-45B4-9493-6206B3F28A73}"/>
                    </a:ext>
                  </a:extLst>
                </p:cNvPr>
                <p:cNvSpPr txBox="1"/>
                <p:nvPr/>
              </p:nvSpPr>
              <p:spPr>
                <a:xfrm>
                  <a:off x="8513922" y="3607249"/>
                  <a:ext cx="674369"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A</a:t>
                  </a:r>
                  <a:endParaRPr lang="en-US" sz="4000" b="1" dirty="0">
                    <a:solidFill>
                      <a:srgbClr val="0F4C81"/>
                    </a:solidFill>
                    <a:latin typeface="Franklin Gothic Medium Cond" panose="020B0606030402020204" pitchFamily="34" charset="0"/>
                  </a:endParaRPr>
                </a:p>
              </p:txBody>
            </p:sp>
          </p:grpSp>
        </p:grpSp>
        <p:grpSp>
          <p:nvGrpSpPr>
            <p:cNvPr id="184" name="Group 183">
              <a:extLst>
                <a:ext uri="{FF2B5EF4-FFF2-40B4-BE49-F238E27FC236}">
                  <a16:creationId xmlns:a16="http://schemas.microsoft.com/office/drawing/2014/main" id="{0D991BA0-D481-4436-871D-91A9A3B7861E}"/>
                </a:ext>
              </a:extLst>
            </p:cNvPr>
            <p:cNvGrpSpPr/>
            <p:nvPr/>
          </p:nvGrpSpPr>
          <p:grpSpPr>
            <a:xfrm>
              <a:off x="-1306830" y="2125762"/>
              <a:ext cx="3657600" cy="4053432"/>
              <a:chOff x="-981593" y="2073569"/>
              <a:chExt cx="3657600" cy="4053432"/>
            </a:xfrm>
          </p:grpSpPr>
          <p:sp>
            <p:nvSpPr>
              <p:cNvPr id="186" name="Oval 185">
                <a:extLst>
                  <a:ext uri="{FF2B5EF4-FFF2-40B4-BE49-F238E27FC236}">
                    <a16:creationId xmlns:a16="http://schemas.microsoft.com/office/drawing/2014/main" id="{028D45D6-A4FF-409A-A678-751C9EEDBB85}"/>
                  </a:ext>
                </a:extLst>
              </p:cNvPr>
              <p:cNvSpPr/>
              <p:nvPr/>
            </p:nvSpPr>
            <p:spPr>
              <a:xfrm>
                <a:off x="65013" y="2073569"/>
                <a:ext cx="1564389" cy="1564389"/>
              </a:xfrm>
              <a:prstGeom prst="ellipse">
                <a:avLst/>
              </a:prstGeom>
              <a:blipFill>
                <a:blip r:embed="rId3">
                  <a:extLst>
                    <a:ext uri="{28A0092B-C50C-407E-A947-70E740481C1C}">
                      <a14:useLocalDpi xmlns:a14="http://schemas.microsoft.com/office/drawing/2010/main" val="0"/>
                    </a:ext>
                  </a:extLst>
                </a:blip>
                <a:srcRect/>
                <a:stretch>
                  <a:fillRect l="-25000" r="-25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87" name="TextBox 186">
                <a:extLst>
                  <a:ext uri="{FF2B5EF4-FFF2-40B4-BE49-F238E27FC236}">
                    <a16:creationId xmlns:a16="http://schemas.microsoft.com/office/drawing/2014/main" id="{2E78B785-B2E4-4F67-8C8F-9757C0AACC0A}"/>
                  </a:ext>
                </a:extLst>
              </p:cNvPr>
              <p:cNvSpPr txBox="1"/>
              <p:nvPr/>
            </p:nvSpPr>
            <p:spPr>
              <a:xfrm>
                <a:off x="-981593" y="3880232"/>
                <a:ext cx="3657600" cy="2246769"/>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Establish Service &amp;</a:t>
                </a:r>
                <a:br>
                  <a:rPr lang="en-US" sz="2000" b="1" dirty="0">
                    <a:latin typeface="Cambria" panose="02040503050406030204" pitchFamily="18" charset="0"/>
                    <a:ea typeface="Cambria" panose="02040503050406030204" pitchFamily="18" charset="0"/>
                  </a:rPr>
                </a:br>
                <a:r>
                  <a:rPr lang="en-US" sz="2000" b="1" dirty="0">
                    <a:latin typeface="Cambria" panose="02040503050406030204" pitchFamily="18" charset="0"/>
                    <a:ea typeface="Cambria" panose="02040503050406030204" pitchFamily="18" charset="0"/>
                  </a:rPr>
                  <a:t>Time Spent</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Identify all fee services</a:t>
                </a:r>
              </a:p>
              <a:p>
                <a:pPr algn="ctr"/>
                <a:r>
                  <a:rPr lang="en-US" sz="2000" dirty="0">
                    <a:latin typeface="Cambria" panose="02040503050406030204" pitchFamily="18" charset="0"/>
                    <a:ea typeface="Cambria" panose="02040503050406030204" pitchFamily="18" charset="0"/>
                  </a:rPr>
                  <a:t>- Allocate staff times</a:t>
                </a:r>
              </a:p>
              <a:p>
                <a:pPr algn="ctr"/>
                <a:r>
                  <a:rPr lang="en-US" sz="2000" dirty="0">
                    <a:latin typeface="Cambria" panose="02040503050406030204" pitchFamily="18" charset="0"/>
                    <a:ea typeface="Cambria" panose="02040503050406030204" pitchFamily="18" charset="0"/>
                  </a:rPr>
                  <a:t>- Estimate number of units</a:t>
                </a:r>
              </a:p>
              <a:p>
                <a:pPr algn="ctr"/>
                <a:r>
                  <a:rPr lang="en-US" sz="2000" i="1" dirty="0">
                    <a:solidFill>
                      <a:srgbClr val="0F4C81"/>
                    </a:solidFill>
                    <a:latin typeface="Cambria" panose="02040503050406030204" pitchFamily="18" charset="0"/>
                    <a:ea typeface="Cambria" panose="02040503050406030204" pitchFamily="18" charset="0"/>
                  </a:rPr>
                  <a:t>- Allocate 100% of City Services</a:t>
                </a:r>
              </a:p>
            </p:txBody>
          </p:sp>
        </p:grpSp>
      </p:grpSp>
      <p:sp>
        <p:nvSpPr>
          <p:cNvPr id="153" name="Title 2">
            <a:extLst>
              <a:ext uri="{FF2B5EF4-FFF2-40B4-BE49-F238E27FC236}">
                <a16:creationId xmlns:a16="http://schemas.microsoft.com/office/drawing/2014/main" id="{F9BDD05A-E0EE-4247-9002-99ADA0464416}"/>
              </a:ext>
            </a:extLst>
          </p:cNvPr>
          <p:cNvSpPr>
            <a:spLocks noGrp="1"/>
          </p:cNvSpPr>
          <p:nvPr>
            <p:ph type="title"/>
          </p:nvPr>
        </p:nvSpPr>
        <p:spPr>
          <a:xfrm>
            <a:off x="1295400" y="255588"/>
            <a:ext cx="9601200" cy="1036637"/>
          </a:xfrm>
        </p:spPr>
        <p:txBody>
          <a:bodyPr>
            <a:normAutofit/>
          </a:bodyPr>
          <a:lstStyle/>
          <a:p>
            <a:r>
              <a:rPr lang="en-US" sz="4800" b="0" dirty="0">
                <a:latin typeface="Franklin Gothic Demi Cond" panose="020B0706030402020204" pitchFamily="34" charset="0"/>
              </a:rPr>
              <a:t>ALLOCATING PEOPLE AND TIME</a:t>
            </a:r>
          </a:p>
        </p:txBody>
      </p:sp>
      <p:sp>
        <p:nvSpPr>
          <p:cNvPr id="42" name="TextBox 41">
            <a:extLst>
              <a:ext uri="{FF2B5EF4-FFF2-40B4-BE49-F238E27FC236}">
                <a16:creationId xmlns:a16="http://schemas.microsoft.com/office/drawing/2014/main" id="{ED07733A-115D-4B75-9D8D-14E526198E6E}"/>
              </a:ext>
            </a:extLst>
          </p:cNvPr>
          <p:cNvSpPr txBox="1"/>
          <p:nvPr/>
        </p:nvSpPr>
        <p:spPr>
          <a:xfrm>
            <a:off x="1131174" y="1666264"/>
            <a:ext cx="6458857" cy="4752904"/>
          </a:xfrm>
          <a:prstGeom prst="rect">
            <a:avLst/>
          </a:prstGeom>
          <a:noFill/>
        </p:spPr>
        <p:txBody>
          <a:bodyPr wrap="square" rtlCol="0">
            <a:spAutoFit/>
          </a:bodyPr>
          <a:lstStyle/>
          <a:p>
            <a:r>
              <a:rPr lang="en-US" sz="1700" dirty="0">
                <a:latin typeface="Cambria" panose="02040503050406030204" pitchFamily="18" charset="0"/>
                <a:ea typeface="Cambria" panose="02040503050406030204" pitchFamily="18" charset="0"/>
              </a:rPr>
              <a:t>Conditional Use Permit </a:t>
            </a:r>
            <a:r>
              <a:rPr lang="en-US" sz="1700" dirty="0">
                <a:solidFill>
                  <a:srgbClr val="00B050"/>
                </a:solidFill>
                <a:latin typeface="Wingdings" panose="05000000000000000000" pitchFamily="2" charset="2"/>
                <a:ea typeface="Cambria" panose="02040503050406030204" pitchFamily="18" charset="0"/>
              </a:rPr>
              <a:t>ü</a:t>
            </a:r>
          </a:p>
          <a:p>
            <a:pPr>
              <a:lnSpc>
                <a:spcPct val="350000"/>
              </a:lnSpc>
            </a:pPr>
            <a:r>
              <a:rPr lang="en-US" sz="1700" dirty="0">
                <a:latin typeface="Cambria" panose="02040503050406030204" pitchFamily="18" charset="0"/>
                <a:ea typeface="Cambria" panose="02040503050406030204" pitchFamily="18" charset="0"/>
              </a:rPr>
              <a:t>Home Occupation Permit </a:t>
            </a:r>
            <a:r>
              <a:rPr lang="en-US" sz="1700" dirty="0">
                <a:solidFill>
                  <a:srgbClr val="00B050"/>
                </a:solidFill>
                <a:latin typeface="Wingdings" panose="05000000000000000000" pitchFamily="2" charset="2"/>
                <a:ea typeface="Cambria" panose="02040503050406030204" pitchFamily="18" charset="0"/>
              </a:rPr>
              <a:t>ü</a:t>
            </a:r>
            <a:endParaRPr lang="en-US" sz="1700" dirty="0">
              <a:latin typeface="Cambria" panose="02040503050406030204" pitchFamily="18" charset="0"/>
              <a:ea typeface="Cambria" panose="02040503050406030204" pitchFamily="18" charset="0"/>
            </a:endParaRPr>
          </a:p>
          <a:p>
            <a:pPr>
              <a:lnSpc>
                <a:spcPct val="350000"/>
              </a:lnSpc>
            </a:pPr>
            <a:r>
              <a:rPr lang="en-US" sz="1700" dirty="0">
                <a:latin typeface="Cambria" panose="02040503050406030204" pitchFamily="18" charset="0"/>
                <a:ea typeface="Cambria" panose="02040503050406030204" pitchFamily="18" charset="0"/>
              </a:rPr>
              <a:t>New Business Application </a:t>
            </a:r>
            <a:r>
              <a:rPr lang="en-US" sz="1700" dirty="0">
                <a:solidFill>
                  <a:srgbClr val="00B050"/>
                </a:solidFill>
                <a:latin typeface="Wingdings" panose="05000000000000000000" pitchFamily="2" charset="2"/>
                <a:ea typeface="Cambria" panose="02040503050406030204" pitchFamily="18" charset="0"/>
              </a:rPr>
              <a:t>ü</a:t>
            </a:r>
            <a:endParaRPr lang="en-US" sz="1700" dirty="0">
              <a:latin typeface="Cambria" panose="02040503050406030204" pitchFamily="18" charset="0"/>
              <a:ea typeface="Cambria" panose="02040503050406030204" pitchFamily="18" charset="0"/>
            </a:endParaRPr>
          </a:p>
          <a:p>
            <a:pPr>
              <a:lnSpc>
                <a:spcPct val="350000"/>
              </a:lnSpc>
            </a:pPr>
            <a:r>
              <a:rPr lang="en-US" sz="1700" dirty="0">
                <a:latin typeface="Cambria" panose="02040503050406030204" pitchFamily="18" charset="0"/>
                <a:ea typeface="Cambria" panose="02040503050406030204" pitchFamily="18" charset="0"/>
              </a:rPr>
              <a:t>Wireless Telecom </a:t>
            </a:r>
            <a:r>
              <a:rPr lang="en-US" sz="1700" u="sng" dirty="0">
                <a:solidFill>
                  <a:schemeClr val="accent1">
                    <a:lumMod val="60000"/>
                    <a:lumOff val="40000"/>
                  </a:schemeClr>
                </a:solidFill>
                <a:latin typeface="Cambria" panose="02040503050406030204" pitchFamily="18" charset="0"/>
                <a:ea typeface="Cambria" panose="02040503050406030204" pitchFamily="18" charset="0"/>
              </a:rPr>
              <a:t>ADD</a:t>
            </a:r>
            <a:endParaRPr lang="en-US" sz="1700" u="sng" dirty="0">
              <a:latin typeface="Cambria" panose="02040503050406030204" pitchFamily="18" charset="0"/>
              <a:ea typeface="Cambria" panose="02040503050406030204" pitchFamily="18" charset="0"/>
            </a:endParaRPr>
          </a:p>
          <a:p>
            <a:pPr>
              <a:lnSpc>
                <a:spcPct val="350000"/>
              </a:lnSpc>
            </a:pPr>
            <a:r>
              <a:rPr lang="en-US" sz="1700" dirty="0">
                <a:latin typeface="Cambria" panose="02040503050406030204" pitchFamily="18" charset="0"/>
                <a:ea typeface="Cambria" panose="02040503050406030204" pitchFamily="18" charset="0"/>
              </a:rPr>
              <a:t>Payroll Processing </a:t>
            </a:r>
            <a:r>
              <a:rPr lang="en-US" sz="1700" dirty="0">
                <a:solidFill>
                  <a:srgbClr val="00B050"/>
                </a:solidFill>
                <a:latin typeface="Wingdings" panose="05000000000000000000" pitchFamily="2" charset="2"/>
                <a:ea typeface="Cambria" panose="02040503050406030204" pitchFamily="18" charset="0"/>
              </a:rPr>
              <a:t>ü</a:t>
            </a:r>
          </a:p>
          <a:p>
            <a:pPr>
              <a:lnSpc>
                <a:spcPct val="350000"/>
              </a:lnSpc>
            </a:pPr>
            <a:r>
              <a:rPr lang="en-US" sz="1700" dirty="0">
                <a:latin typeface="Cambria" panose="02040503050406030204" pitchFamily="18" charset="0"/>
                <a:ea typeface="Cambria" panose="02040503050406030204" pitchFamily="18" charset="0"/>
              </a:rPr>
              <a:t>Police Patrol </a:t>
            </a:r>
            <a:r>
              <a:rPr lang="en-US" sz="1700" dirty="0">
                <a:solidFill>
                  <a:srgbClr val="00B050"/>
                </a:solidFill>
                <a:latin typeface="Wingdings" panose="05000000000000000000" pitchFamily="2" charset="2"/>
                <a:ea typeface="Cambria" panose="02040503050406030204" pitchFamily="18" charset="0"/>
              </a:rPr>
              <a:t>ü</a:t>
            </a:r>
            <a:endParaRPr lang="en-US" sz="1700" dirty="0">
              <a:latin typeface="Cambria" panose="02040503050406030204" pitchFamily="18" charset="0"/>
              <a:ea typeface="Cambria" panose="02040503050406030204" pitchFamily="18" charset="0"/>
            </a:endParaRPr>
          </a:p>
        </p:txBody>
      </p:sp>
      <p:sp>
        <p:nvSpPr>
          <p:cNvPr id="43" name="TextBox 42">
            <a:extLst>
              <a:ext uri="{FF2B5EF4-FFF2-40B4-BE49-F238E27FC236}">
                <a16:creationId xmlns:a16="http://schemas.microsoft.com/office/drawing/2014/main" id="{65BD1948-D540-411A-87C3-0A00F891E8CF}"/>
              </a:ext>
            </a:extLst>
          </p:cNvPr>
          <p:cNvSpPr txBox="1"/>
          <p:nvPr/>
        </p:nvSpPr>
        <p:spPr>
          <a:xfrm>
            <a:off x="1459874" y="1928045"/>
            <a:ext cx="6458857" cy="4752776"/>
          </a:xfrm>
          <a:prstGeom prst="rect">
            <a:avLst/>
          </a:prstGeom>
          <a:noFill/>
        </p:spPr>
        <p:txBody>
          <a:bodyPr wrap="square" rtlCol="0">
            <a:spAutoFit/>
          </a:bodyPr>
          <a:lstStyle/>
          <a:p>
            <a:r>
              <a:rPr lang="en-US" sz="1700" dirty="0">
                <a:solidFill>
                  <a:schemeClr val="accent6"/>
                </a:solidFill>
              </a:rPr>
              <a:t>- Project Planner (20 </a:t>
            </a:r>
            <a:r>
              <a:rPr lang="en-US" sz="1700" dirty="0" err="1">
                <a:solidFill>
                  <a:schemeClr val="accent6"/>
                </a:solidFill>
              </a:rPr>
              <a:t>hrs</a:t>
            </a:r>
            <a:r>
              <a:rPr lang="en-US" sz="1700" dirty="0">
                <a:solidFill>
                  <a:schemeClr val="accent6"/>
                </a:solidFill>
              </a:rPr>
              <a:t>), CD Director (2 </a:t>
            </a:r>
            <a:r>
              <a:rPr lang="en-US" sz="1700" dirty="0" err="1">
                <a:solidFill>
                  <a:schemeClr val="accent6"/>
                </a:solidFill>
              </a:rPr>
              <a:t>hrs</a:t>
            </a:r>
            <a:r>
              <a:rPr lang="en-US" sz="1700" dirty="0">
                <a:solidFill>
                  <a:schemeClr val="accent6"/>
                </a:solidFill>
              </a:rPr>
              <a:t>)</a:t>
            </a:r>
            <a:endParaRPr lang="en-US" sz="1700" u="sng" dirty="0">
              <a:solidFill>
                <a:schemeClr val="accent6"/>
              </a:solidFill>
              <a:latin typeface="Wingdings" panose="05000000000000000000" pitchFamily="2" charset="2"/>
            </a:endParaRPr>
          </a:p>
          <a:p>
            <a:pPr>
              <a:lnSpc>
                <a:spcPct val="350000"/>
              </a:lnSpc>
            </a:pPr>
            <a:r>
              <a:rPr lang="en-US" sz="1700" dirty="0">
                <a:solidFill>
                  <a:schemeClr val="accent6"/>
                </a:solidFill>
              </a:rPr>
              <a:t>- Project Planner (.5 </a:t>
            </a:r>
            <a:r>
              <a:rPr lang="en-US" sz="1700" dirty="0" err="1">
                <a:solidFill>
                  <a:schemeClr val="accent6"/>
                </a:solidFill>
              </a:rPr>
              <a:t>hrs</a:t>
            </a:r>
            <a:r>
              <a:rPr lang="en-US" sz="1700" dirty="0">
                <a:solidFill>
                  <a:schemeClr val="accent6"/>
                </a:solidFill>
              </a:rPr>
              <a:t>)</a:t>
            </a:r>
          </a:p>
          <a:p>
            <a:pPr>
              <a:lnSpc>
                <a:spcPct val="350000"/>
              </a:lnSpc>
            </a:pPr>
            <a:r>
              <a:rPr lang="en-US" sz="1700" dirty="0">
                <a:solidFill>
                  <a:schemeClr val="accent6"/>
                </a:solidFill>
              </a:rPr>
              <a:t>- Accounting Tech (.25 </a:t>
            </a:r>
            <a:r>
              <a:rPr lang="en-US" sz="1700" dirty="0" err="1">
                <a:solidFill>
                  <a:schemeClr val="accent6"/>
                </a:solidFill>
              </a:rPr>
              <a:t>hrs</a:t>
            </a:r>
            <a:r>
              <a:rPr lang="en-US" sz="1700" dirty="0">
                <a:solidFill>
                  <a:schemeClr val="accent6"/>
                </a:solidFill>
              </a:rPr>
              <a:t>)</a:t>
            </a:r>
          </a:p>
          <a:p>
            <a:pPr>
              <a:lnSpc>
                <a:spcPct val="350000"/>
              </a:lnSpc>
            </a:pPr>
            <a:r>
              <a:rPr lang="en-US" sz="1700" dirty="0">
                <a:solidFill>
                  <a:schemeClr val="accent6"/>
                </a:solidFill>
              </a:rPr>
              <a:t>- Contract Engineer (2.0 </a:t>
            </a:r>
            <a:r>
              <a:rPr lang="en-US" sz="1700" dirty="0" err="1">
                <a:solidFill>
                  <a:schemeClr val="accent6"/>
                </a:solidFill>
              </a:rPr>
              <a:t>hrs</a:t>
            </a:r>
            <a:r>
              <a:rPr lang="en-US" sz="1700" dirty="0">
                <a:solidFill>
                  <a:schemeClr val="accent6"/>
                </a:solidFill>
              </a:rPr>
              <a:t>)</a:t>
            </a:r>
          </a:p>
          <a:p>
            <a:pPr>
              <a:lnSpc>
                <a:spcPct val="350000"/>
              </a:lnSpc>
            </a:pPr>
            <a:r>
              <a:rPr lang="en-US" sz="1700" dirty="0">
                <a:solidFill>
                  <a:schemeClr val="accent6"/>
                </a:solidFill>
              </a:rPr>
              <a:t>- Accounting Tech (6.0 </a:t>
            </a:r>
            <a:r>
              <a:rPr lang="en-US" sz="1700" dirty="0" err="1">
                <a:solidFill>
                  <a:schemeClr val="accent6"/>
                </a:solidFill>
              </a:rPr>
              <a:t>hrs</a:t>
            </a:r>
            <a:r>
              <a:rPr lang="en-US" sz="1700" dirty="0">
                <a:solidFill>
                  <a:schemeClr val="accent6"/>
                </a:solidFill>
              </a:rPr>
              <a:t>/PY Batch)</a:t>
            </a:r>
          </a:p>
          <a:p>
            <a:pPr>
              <a:lnSpc>
                <a:spcPct val="350000"/>
              </a:lnSpc>
            </a:pPr>
            <a:r>
              <a:rPr lang="en-US" sz="1700" dirty="0">
                <a:solidFill>
                  <a:schemeClr val="accent6"/>
                </a:solidFill>
              </a:rPr>
              <a:t>- Police Officer (6 FTE)</a:t>
            </a:r>
          </a:p>
        </p:txBody>
      </p:sp>
      <p:sp>
        <p:nvSpPr>
          <p:cNvPr id="44" name="TextBox 43">
            <a:extLst>
              <a:ext uri="{FF2B5EF4-FFF2-40B4-BE49-F238E27FC236}">
                <a16:creationId xmlns:a16="http://schemas.microsoft.com/office/drawing/2014/main" id="{795E97A7-976C-4217-B76B-AB93D963CD2D}"/>
              </a:ext>
            </a:extLst>
          </p:cNvPr>
          <p:cNvSpPr txBox="1"/>
          <p:nvPr/>
        </p:nvSpPr>
        <p:spPr>
          <a:xfrm>
            <a:off x="166509" y="1645248"/>
            <a:ext cx="1087625" cy="4752776"/>
          </a:xfrm>
          <a:prstGeom prst="rect">
            <a:avLst/>
          </a:prstGeom>
          <a:noFill/>
        </p:spPr>
        <p:txBody>
          <a:bodyPr wrap="square" rtlCol="0">
            <a:spAutoFit/>
          </a:bodyPr>
          <a:lstStyle/>
          <a:p>
            <a:pPr algn="r"/>
            <a:r>
              <a:rPr lang="en-US" sz="1700" dirty="0">
                <a:solidFill>
                  <a:srgbClr val="7030A0"/>
                </a:solidFill>
                <a:latin typeface="Cambria" panose="02040503050406030204" pitchFamily="18" charset="0"/>
                <a:ea typeface="Cambria" panose="02040503050406030204" pitchFamily="18" charset="0"/>
              </a:rPr>
              <a:t>12/</a:t>
            </a:r>
            <a:r>
              <a:rPr lang="en-US" sz="1700" dirty="0" err="1">
                <a:solidFill>
                  <a:srgbClr val="7030A0"/>
                </a:solidFill>
                <a:latin typeface="Cambria" panose="02040503050406030204" pitchFamily="18" charset="0"/>
                <a:ea typeface="Cambria" panose="02040503050406030204" pitchFamily="18" charset="0"/>
              </a:rPr>
              <a:t>yr</a:t>
            </a:r>
            <a:endParaRPr lang="en-US" sz="1700" dirty="0">
              <a:solidFill>
                <a:srgbClr val="7030A0"/>
              </a:solidFill>
              <a:latin typeface="Cambria" panose="02040503050406030204" pitchFamily="18" charset="0"/>
              <a:ea typeface="Cambria" panose="02040503050406030204" pitchFamily="18" charset="0"/>
            </a:endParaRPr>
          </a:p>
          <a:p>
            <a:pPr algn="r">
              <a:lnSpc>
                <a:spcPct val="350000"/>
              </a:lnSpc>
            </a:pPr>
            <a:r>
              <a:rPr lang="en-US" sz="1700" dirty="0">
                <a:solidFill>
                  <a:srgbClr val="7030A0"/>
                </a:solidFill>
                <a:latin typeface="Cambria" panose="02040503050406030204" pitchFamily="18" charset="0"/>
                <a:ea typeface="Cambria" panose="02040503050406030204" pitchFamily="18" charset="0"/>
              </a:rPr>
              <a:t>4/</a:t>
            </a:r>
            <a:r>
              <a:rPr lang="en-US" sz="1700" dirty="0" err="1">
                <a:solidFill>
                  <a:srgbClr val="7030A0"/>
                </a:solidFill>
                <a:latin typeface="Cambria" panose="02040503050406030204" pitchFamily="18" charset="0"/>
                <a:ea typeface="Cambria" panose="02040503050406030204" pitchFamily="18" charset="0"/>
              </a:rPr>
              <a:t>yr</a:t>
            </a:r>
            <a:endParaRPr lang="en-US" sz="1700" dirty="0">
              <a:solidFill>
                <a:srgbClr val="7030A0"/>
              </a:solidFill>
              <a:latin typeface="Cambria" panose="02040503050406030204" pitchFamily="18" charset="0"/>
              <a:ea typeface="Cambria" panose="02040503050406030204" pitchFamily="18" charset="0"/>
            </a:endParaRPr>
          </a:p>
          <a:p>
            <a:pPr algn="r">
              <a:lnSpc>
                <a:spcPct val="350000"/>
              </a:lnSpc>
            </a:pPr>
            <a:r>
              <a:rPr lang="en-US" sz="1700" dirty="0">
                <a:solidFill>
                  <a:srgbClr val="7030A0"/>
                </a:solidFill>
                <a:latin typeface="Cambria" panose="02040503050406030204" pitchFamily="18" charset="0"/>
                <a:ea typeface="Cambria" panose="02040503050406030204" pitchFamily="18" charset="0"/>
              </a:rPr>
              <a:t>20/</a:t>
            </a:r>
            <a:r>
              <a:rPr lang="en-US" sz="1700" dirty="0" err="1">
                <a:solidFill>
                  <a:srgbClr val="7030A0"/>
                </a:solidFill>
                <a:latin typeface="Cambria" panose="02040503050406030204" pitchFamily="18" charset="0"/>
                <a:ea typeface="Cambria" panose="02040503050406030204" pitchFamily="18" charset="0"/>
              </a:rPr>
              <a:t>yr</a:t>
            </a:r>
            <a:endParaRPr lang="en-US" sz="1700" dirty="0">
              <a:solidFill>
                <a:srgbClr val="7030A0"/>
              </a:solidFill>
              <a:latin typeface="Cambria" panose="02040503050406030204" pitchFamily="18" charset="0"/>
              <a:ea typeface="Cambria" panose="02040503050406030204" pitchFamily="18" charset="0"/>
            </a:endParaRPr>
          </a:p>
          <a:p>
            <a:pPr algn="r">
              <a:lnSpc>
                <a:spcPct val="350000"/>
              </a:lnSpc>
            </a:pPr>
            <a:r>
              <a:rPr lang="en-US" sz="1700" dirty="0">
                <a:solidFill>
                  <a:srgbClr val="7030A0"/>
                </a:solidFill>
                <a:latin typeface="Cambria" panose="02040503050406030204" pitchFamily="18" charset="0"/>
                <a:ea typeface="Cambria" panose="02040503050406030204" pitchFamily="18" charset="0"/>
              </a:rPr>
              <a:t>1/</a:t>
            </a:r>
            <a:r>
              <a:rPr lang="en-US" sz="1700" dirty="0" err="1">
                <a:solidFill>
                  <a:srgbClr val="7030A0"/>
                </a:solidFill>
                <a:latin typeface="Cambria" panose="02040503050406030204" pitchFamily="18" charset="0"/>
                <a:ea typeface="Cambria" panose="02040503050406030204" pitchFamily="18" charset="0"/>
              </a:rPr>
              <a:t>yr</a:t>
            </a:r>
            <a:endParaRPr lang="en-US" sz="1700" dirty="0">
              <a:solidFill>
                <a:srgbClr val="7030A0"/>
              </a:solidFill>
              <a:latin typeface="Cambria" panose="02040503050406030204" pitchFamily="18" charset="0"/>
              <a:ea typeface="Cambria" panose="02040503050406030204" pitchFamily="18" charset="0"/>
            </a:endParaRPr>
          </a:p>
          <a:p>
            <a:pPr algn="r">
              <a:lnSpc>
                <a:spcPct val="350000"/>
              </a:lnSpc>
            </a:pPr>
            <a:r>
              <a:rPr lang="en-US" sz="1700" dirty="0">
                <a:solidFill>
                  <a:srgbClr val="7030A0"/>
                </a:solidFill>
                <a:latin typeface="Cambria" panose="02040503050406030204" pitchFamily="18" charset="0"/>
                <a:ea typeface="Cambria" panose="02040503050406030204" pitchFamily="18" charset="0"/>
              </a:rPr>
              <a:t>28/</a:t>
            </a:r>
            <a:r>
              <a:rPr lang="en-US" sz="1700" dirty="0" err="1">
                <a:solidFill>
                  <a:srgbClr val="7030A0"/>
                </a:solidFill>
                <a:latin typeface="Cambria" panose="02040503050406030204" pitchFamily="18" charset="0"/>
                <a:ea typeface="Cambria" panose="02040503050406030204" pitchFamily="18" charset="0"/>
              </a:rPr>
              <a:t>yr</a:t>
            </a:r>
            <a:endParaRPr lang="en-US" sz="1700" dirty="0">
              <a:solidFill>
                <a:srgbClr val="7030A0"/>
              </a:solidFill>
              <a:latin typeface="Cambria" panose="02040503050406030204" pitchFamily="18" charset="0"/>
              <a:ea typeface="Cambria" panose="02040503050406030204" pitchFamily="18" charset="0"/>
            </a:endParaRPr>
          </a:p>
          <a:p>
            <a:pPr algn="r">
              <a:lnSpc>
                <a:spcPct val="350000"/>
              </a:lnSpc>
            </a:pPr>
            <a:r>
              <a:rPr lang="en-US" sz="1700" dirty="0">
                <a:solidFill>
                  <a:srgbClr val="7030A0"/>
                </a:solidFill>
                <a:latin typeface="Cambria" panose="02040503050406030204" pitchFamily="18" charset="0"/>
                <a:ea typeface="Cambria" panose="02040503050406030204" pitchFamily="18" charset="0"/>
              </a:rPr>
              <a:t>365 days</a:t>
            </a:r>
          </a:p>
        </p:txBody>
      </p:sp>
      <p:sp>
        <p:nvSpPr>
          <p:cNvPr id="45" name="Slide Number Placeholder 1">
            <a:extLst>
              <a:ext uri="{FF2B5EF4-FFF2-40B4-BE49-F238E27FC236}">
                <a16:creationId xmlns:a16="http://schemas.microsoft.com/office/drawing/2014/main" id="{7CFC6E8D-2D51-4438-B071-999DF06711E6}"/>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6</a:t>
            </a:fld>
            <a:endParaRPr lang="en-US" sz="1200" b="1" dirty="0"/>
          </a:p>
        </p:txBody>
      </p:sp>
      <p:pic>
        <p:nvPicPr>
          <p:cNvPr id="5" name="Picture 4">
            <a:extLst>
              <a:ext uri="{FF2B5EF4-FFF2-40B4-BE49-F238E27FC236}">
                <a16:creationId xmlns:a16="http://schemas.microsoft.com/office/drawing/2014/main" id="{F748522E-FB1E-7CCB-7322-C8F912F63F82}"/>
              </a:ext>
            </a:extLst>
          </p:cNvPr>
          <p:cNvPicPr>
            <a:picLocks noChangeAspect="1"/>
          </p:cNvPicPr>
          <p:nvPr/>
        </p:nvPicPr>
        <p:blipFill>
          <a:blip r:embed="rId4"/>
          <a:srcRect/>
          <a:stretch/>
        </p:blipFill>
        <p:spPr>
          <a:xfrm>
            <a:off x="10888870" y="150017"/>
            <a:ext cx="1018952" cy="1138830"/>
          </a:xfrm>
          <a:prstGeom prst="rect">
            <a:avLst/>
          </a:prstGeom>
        </p:spPr>
      </p:pic>
      <p:pic>
        <p:nvPicPr>
          <p:cNvPr id="6" name="Picture 4">
            <a:extLst>
              <a:ext uri="{FF2B5EF4-FFF2-40B4-BE49-F238E27FC236}">
                <a16:creationId xmlns:a16="http://schemas.microsoft.com/office/drawing/2014/main" id="{235D1C77-D02A-91FB-BE88-666F6FB547BB}"/>
              </a:ext>
            </a:extLst>
          </p:cNvPr>
          <p:cNvPicPr>
            <a:picLocks noChangeAspect="1" noChangeArrowheads="1"/>
          </p:cNvPicPr>
          <p:nvPr/>
        </p:nvPicPr>
        <p:blipFill>
          <a:blip r:embed="rId5"/>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07279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0000" fill="hold" nodeType="withEffect">
                                  <p:stCondLst>
                                    <p:cond delay="0"/>
                                  </p:stCondLst>
                                  <p:childTnLst>
                                    <p:animMotion origin="layout" path="M 0.34479 1.85185E-6 L 0.59479 1.85185E-6 " pathEditMode="relative" rAng="0" ptsTypes="AA">
                                      <p:cBhvr>
                                        <p:cTn id="6" dur="1000" fill="hold"/>
                                        <p:tgtEl>
                                          <p:spTgt spid="228"/>
                                        </p:tgtEl>
                                        <p:attrNameLst>
                                          <p:attrName>ppt_x</p:attrName>
                                          <p:attrName>ppt_y</p:attrName>
                                        </p:attrNameLst>
                                      </p:cBhvr>
                                      <p:rCtr x="12500" y="0"/>
                                    </p:animMotion>
                                  </p:childTnLst>
                                </p:cTn>
                              </p:par>
                            </p:childTnLst>
                          </p:cTn>
                        </p:par>
                        <p:par>
                          <p:cTn id="7" fill="hold">
                            <p:stCondLst>
                              <p:cond delay="1000"/>
                            </p:stCondLst>
                            <p:childTnLst>
                              <p:par>
                                <p:cTn id="8" presetID="2" presetClass="entr" presetSubtype="4" fill="hold" grpId="0" nodeType="afterEffect">
                                  <p:stCondLst>
                                    <p:cond delay="0"/>
                                  </p:stCondLst>
                                  <p:childTnLst>
                                    <p:set>
                                      <p:cBhvr>
                                        <p:cTn id="9" dur="1" fill="hold">
                                          <p:stCondLst>
                                            <p:cond delay="0"/>
                                          </p:stCondLst>
                                        </p:cTn>
                                        <p:tgtEl>
                                          <p:spTgt spid="42">
                                            <p:txEl>
                                              <p:pRg st="0" end="0"/>
                                            </p:txEl>
                                          </p:spTgt>
                                        </p:tgtEl>
                                        <p:attrNameLst>
                                          <p:attrName>style.visibility</p:attrName>
                                        </p:attrNameLst>
                                      </p:cBhvr>
                                      <p:to>
                                        <p:strVal val="visible"/>
                                      </p:to>
                                    </p:set>
                                    <p:anim calcmode="lin" valueType="num">
                                      <p:cBhvr additive="base">
                                        <p:cTn id="10" dur="2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11" dur="2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2" fill="hold">
                            <p:stCondLst>
                              <p:cond delay="1200"/>
                            </p:stCondLst>
                            <p:childTnLst>
                              <p:par>
                                <p:cTn id="13" presetID="2" presetClass="entr" presetSubtype="4" fill="hold" grpId="0" nodeType="afterEffect">
                                  <p:stCondLst>
                                    <p:cond delay="0"/>
                                  </p:stCondLst>
                                  <p:childTnLst>
                                    <p:set>
                                      <p:cBhvr>
                                        <p:cTn id="14" dur="1" fill="hold">
                                          <p:stCondLst>
                                            <p:cond delay="0"/>
                                          </p:stCondLst>
                                        </p:cTn>
                                        <p:tgtEl>
                                          <p:spTgt spid="42">
                                            <p:txEl>
                                              <p:pRg st="1" end="1"/>
                                            </p:txEl>
                                          </p:spTgt>
                                        </p:tgtEl>
                                        <p:attrNameLst>
                                          <p:attrName>style.visibility</p:attrName>
                                        </p:attrNameLst>
                                      </p:cBhvr>
                                      <p:to>
                                        <p:strVal val="visible"/>
                                      </p:to>
                                    </p:set>
                                    <p:anim calcmode="lin" valueType="num">
                                      <p:cBhvr additive="base">
                                        <p:cTn id="15" dur="200" fill="hold"/>
                                        <p:tgtEl>
                                          <p:spTgt spid="42">
                                            <p:txEl>
                                              <p:pRg st="1" end="1"/>
                                            </p:txEl>
                                          </p:spTgt>
                                        </p:tgtEl>
                                        <p:attrNameLst>
                                          <p:attrName>ppt_x</p:attrName>
                                        </p:attrNameLst>
                                      </p:cBhvr>
                                      <p:tavLst>
                                        <p:tav tm="0">
                                          <p:val>
                                            <p:strVal val="#ppt_x"/>
                                          </p:val>
                                        </p:tav>
                                        <p:tav tm="100000">
                                          <p:val>
                                            <p:strVal val="#ppt_x"/>
                                          </p:val>
                                        </p:tav>
                                      </p:tavLst>
                                    </p:anim>
                                    <p:anim calcmode="lin" valueType="num">
                                      <p:cBhvr additive="base">
                                        <p:cTn id="16" dur="200" fill="hold"/>
                                        <p:tgtEl>
                                          <p:spTgt spid="42">
                                            <p:txEl>
                                              <p:pRg st="1" end="1"/>
                                            </p:txEl>
                                          </p:spTgt>
                                        </p:tgtEl>
                                        <p:attrNameLst>
                                          <p:attrName>ppt_y</p:attrName>
                                        </p:attrNameLst>
                                      </p:cBhvr>
                                      <p:tavLst>
                                        <p:tav tm="0">
                                          <p:val>
                                            <p:strVal val="1+#ppt_h/2"/>
                                          </p:val>
                                        </p:tav>
                                        <p:tav tm="100000">
                                          <p:val>
                                            <p:strVal val="#ppt_y"/>
                                          </p:val>
                                        </p:tav>
                                      </p:tavLst>
                                    </p:anim>
                                  </p:childTnLst>
                                </p:cTn>
                              </p:par>
                            </p:childTnLst>
                          </p:cTn>
                        </p:par>
                        <p:par>
                          <p:cTn id="17" fill="hold">
                            <p:stCondLst>
                              <p:cond delay="1400"/>
                            </p:stCondLst>
                            <p:childTnLst>
                              <p:par>
                                <p:cTn id="18" presetID="2" presetClass="entr" presetSubtype="4" fill="hold" grpId="0" nodeType="afterEffect">
                                  <p:stCondLst>
                                    <p:cond delay="0"/>
                                  </p:stCondLst>
                                  <p:childTnLst>
                                    <p:set>
                                      <p:cBhvr>
                                        <p:cTn id="19" dur="1" fill="hold">
                                          <p:stCondLst>
                                            <p:cond delay="0"/>
                                          </p:stCondLst>
                                        </p:cTn>
                                        <p:tgtEl>
                                          <p:spTgt spid="42">
                                            <p:txEl>
                                              <p:pRg st="2" end="2"/>
                                            </p:txEl>
                                          </p:spTgt>
                                        </p:tgtEl>
                                        <p:attrNameLst>
                                          <p:attrName>style.visibility</p:attrName>
                                        </p:attrNameLst>
                                      </p:cBhvr>
                                      <p:to>
                                        <p:strVal val="visible"/>
                                      </p:to>
                                    </p:set>
                                    <p:anim calcmode="lin" valueType="num">
                                      <p:cBhvr additive="base">
                                        <p:cTn id="20" dur="200" fill="hold"/>
                                        <p:tgtEl>
                                          <p:spTgt spid="42">
                                            <p:txEl>
                                              <p:pRg st="2" end="2"/>
                                            </p:txEl>
                                          </p:spTgt>
                                        </p:tgtEl>
                                        <p:attrNameLst>
                                          <p:attrName>ppt_x</p:attrName>
                                        </p:attrNameLst>
                                      </p:cBhvr>
                                      <p:tavLst>
                                        <p:tav tm="0">
                                          <p:val>
                                            <p:strVal val="#ppt_x"/>
                                          </p:val>
                                        </p:tav>
                                        <p:tav tm="100000">
                                          <p:val>
                                            <p:strVal val="#ppt_x"/>
                                          </p:val>
                                        </p:tav>
                                      </p:tavLst>
                                    </p:anim>
                                    <p:anim calcmode="lin" valueType="num">
                                      <p:cBhvr additive="base">
                                        <p:cTn id="21" dur="200" fill="hold"/>
                                        <p:tgtEl>
                                          <p:spTgt spid="42">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600"/>
                            </p:stCondLst>
                            <p:childTnLst>
                              <p:par>
                                <p:cTn id="23" presetID="2" presetClass="entr" presetSubtype="4" fill="hold" grpId="0" nodeType="afterEffect">
                                  <p:stCondLst>
                                    <p:cond delay="0"/>
                                  </p:stCondLst>
                                  <p:childTnLst>
                                    <p:set>
                                      <p:cBhvr>
                                        <p:cTn id="24" dur="1" fill="hold">
                                          <p:stCondLst>
                                            <p:cond delay="0"/>
                                          </p:stCondLst>
                                        </p:cTn>
                                        <p:tgtEl>
                                          <p:spTgt spid="42">
                                            <p:txEl>
                                              <p:pRg st="3" end="3"/>
                                            </p:txEl>
                                          </p:spTgt>
                                        </p:tgtEl>
                                        <p:attrNameLst>
                                          <p:attrName>style.visibility</p:attrName>
                                        </p:attrNameLst>
                                      </p:cBhvr>
                                      <p:to>
                                        <p:strVal val="visible"/>
                                      </p:to>
                                    </p:set>
                                    <p:anim calcmode="lin" valueType="num">
                                      <p:cBhvr additive="base">
                                        <p:cTn id="25" dur="200" fill="hold"/>
                                        <p:tgtEl>
                                          <p:spTgt spid="42">
                                            <p:txEl>
                                              <p:pRg st="3" end="3"/>
                                            </p:txEl>
                                          </p:spTgt>
                                        </p:tgtEl>
                                        <p:attrNameLst>
                                          <p:attrName>ppt_x</p:attrName>
                                        </p:attrNameLst>
                                      </p:cBhvr>
                                      <p:tavLst>
                                        <p:tav tm="0">
                                          <p:val>
                                            <p:strVal val="#ppt_x"/>
                                          </p:val>
                                        </p:tav>
                                        <p:tav tm="100000">
                                          <p:val>
                                            <p:strVal val="#ppt_x"/>
                                          </p:val>
                                        </p:tav>
                                      </p:tavLst>
                                    </p:anim>
                                    <p:anim calcmode="lin" valueType="num">
                                      <p:cBhvr additive="base">
                                        <p:cTn id="26" dur="200" fill="hold"/>
                                        <p:tgtEl>
                                          <p:spTgt spid="42">
                                            <p:txEl>
                                              <p:pRg st="3" end="3"/>
                                            </p:txEl>
                                          </p:spTgt>
                                        </p:tgtEl>
                                        <p:attrNameLst>
                                          <p:attrName>ppt_y</p:attrName>
                                        </p:attrNameLst>
                                      </p:cBhvr>
                                      <p:tavLst>
                                        <p:tav tm="0">
                                          <p:val>
                                            <p:strVal val="1+#ppt_h/2"/>
                                          </p:val>
                                        </p:tav>
                                        <p:tav tm="100000">
                                          <p:val>
                                            <p:strVal val="#ppt_y"/>
                                          </p:val>
                                        </p:tav>
                                      </p:tavLst>
                                    </p:anim>
                                  </p:childTnLst>
                                </p:cTn>
                              </p:par>
                            </p:childTnLst>
                          </p:cTn>
                        </p:par>
                        <p:par>
                          <p:cTn id="27" fill="hold">
                            <p:stCondLst>
                              <p:cond delay="1800"/>
                            </p:stCondLst>
                            <p:childTnLst>
                              <p:par>
                                <p:cTn id="28" presetID="2" presetClass="entr" presetSubtype="4" fill="hold" grpId="0" nodeType="afterEffect">
                                  <p:stCondLst>
                                    <p:cond delay="0"/>
                                  </p:stCondLst>
                                  <p:childTnLst>
                                    <p:set>
                                      <p:cBhvr>
                                        <p:cTn id="29" dur="1" fill="hold">
                                          <p:stCondLst>
                                            <p:cond delay="0"/>
                                          </p:stCondLst>
                                        </p:cTn>
                                        <p:tgtEl>
                                          <p:spTgt spid="42">
                                            <p:txEl>
                                              <p:pRg st="4" end="4"/>
                                            </p:txEl>
                                          </p:spTgt>
                                        </p:tgtEl>
                                        <p:attrNameLst>
                                          <p:attrName>style.visibility</p:attrName>
                                        </p:attrNameLst>
                                      </p:cBhvr>
                                      <p:to>
                                        <p:strVal val="visible"/>
                                      </p:to>
                                    </p:set>
                                    <p:anim calcmode="lin" valueType="num">
                                      <p:cBhvr additive="base">
                                        <p:cTn id="30" dur="200" fill="hold"/>
                                        <p:tgtEl>
                                          <p:spTgt spid="42">
                                            <p:txEl>
                                              <p:pRg st="4" end="4"/>
                                            </p:txEl>
                                          </p:spTgt>
                                        </p:tgtEl>
                                        <p:attrNameLst>
                                          <p:attrName>ppt_x</p:attrName>
                                        </p:attrNameLst>
                                      </p:cBhvr>
                                      <p:tavLst>
                                        <p:tav tm="0">
                                          <p:val>
                                            <p:strVal val="#ppt_x"/>
                                          </p:val>
                                        </p:tav>
                                        <p:tav tm="100000">
                                          <p:val>
                                            <p:strVal val="#ppt_x"/>
                                          </p:val>
                                        </p:tav>
                                      </p:tavLst>
                                    </p:anim>
                                    <p:anim calcmode="lin" valueType="num">
                                      <p:cBhvr additive="base">
                                        <p:cTn id="31" dur="200" fill="hold"/>
                                        <p:tgtEl>
                                          <p:spTgt spid="42">
                                            <p:txEl>
                                              <p:pRg st="4" end="4"/>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42">
                                            <p:txEl>
                                              <p:pRg st="5" end="5"/>
                                            </p:txEl>
                                          </p:spTgt>
                                        </p:tgtEl>
                                        <p:attrNameLst>
                                          <p:attrName>style.visibility</p:attrName>
                                        </p:attrNameLst>
                                      </p:cBhvr>
                                      <p:to>
                                        <p:strVal val="visible"/>
                                      </p:to>
                                    </p:set>
                                    <p:anim calcmode="lin" valueType="num">
                                      <p:cBhvr additive="base">
                                        <p:cTn id="35" dur="200" fill="hold"/>
                                        <p:tgtEl>
                                          <p:spTgt spid="42">
                                            <p:txEl>
                                              <p:pRg st="5" end="5"/>
                                            </p:txEl>
                                          </p:spTgt>
                                        </p:tgtEl>
                                        <p:attrNameLst>
                                          <p:attrName>ppt_x</p:attrName>
                                        </p:attrNameLst>
                                      </p:cBhvr>
                                      <p:tavLst>
                                        <p:tav tm="0">
                                          <p:val>
                                            <p:strVal val="#ppt_x"/>
                                          </p:val>
                                        </p:tav>
                                        <p:tav tm="100000">
                                          <p:val>
                                            <p:strVal val="#ppt_x"/>
                                          </p:val>
                                        </p:tav>
                                      </p:tavLst>
                                    </p:anim>
                                    <p:anim calcmode="lin" valueType="num">
                                      <p:cBhvr additive="base">
                                        <p:cTn id="36" dur="200" fill="hold"/>
                                        <p:tgtEl>
                                          <p:spTgt spid="42">
                                            <p:txEl>
                                              <p:pRg st="5" end="5"/>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200"/>
                            </p:stCondLst>
                            <p:childTnLst>
                              <p:par>
                                <p:cTn id="38" presetID="2" presetClass="entr" presetSubtype="8" fill="hold" grpId="0" nodeType="afterEffect">
                                  <p:stCondLst>
                                    <p:cond delay="1000"/>
                                  </p:stCondLst>
                                  <p:childTnLst>
                                    <p:set>
                                      <p:cBhvr>
                                        <p:cTn id="39" dur="1" fill="hold">
                                          <p:stCondLst>
                                            <p:cond delay="0"/>
                                          </p:stCondLst>
                                        </p:cTn>
                                        <p:tgtEl>
                                          <p:spTgt spid="43">
                                            <p:txEl>
                                              <p:pRg st="0" end="0"/>
                                            </p:txEl>
                                          </p:spTgt>
                                        </p:tgtEl>
                                        <p:attrNameLst>
                                          <p:attrName>style.visibility</p:attrName>
                                        </p:attrNameLst>
                                      </p:cBhvr>
                                      <p:to>
                                        <p:strVal val="visible"/>
                                      </p:to>
                                    </p:set>
                                    <p:anim calcmode="lin" valueType="num">
                                      <p:cBhvr additive="base">
                                        <p:cTn id="40" dur="500" fill="hold"/>
                                        <p:tgtEl>
                                          <p:spTgt spid="43">
                                            <p:txEl>
                                              <p:pRg st="0" end="0"/>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8" fill="hold" grpId="0" nodeType="afterEffect">
                                  <p:stCondLst>
                                    <p:cond delay="0"/>
                                  </p:stCondLst>
                                  <p:childTnLst>
                                    <p:set>
                                      <p:cBhvr>
                                        <p:cTn id="44" dur="1" fill="hold">
                                          <p:stCondLst>
                                            <p:cond delay="0"/>
                                          </p:stCondLst>
                                        </p:cTn>
                                        <p:tgtEl>
                                          <p:spTgt spid="43">
                                            <p:txEl>
                                              <p:pRg st="1" end="1"/>
                                            </p:txEl>
                                          </p:spTgt>
                                        </p:tgtEl>
                                        <p:attrNameLst>
                                          <p:attrName>style.visibility</p:attrName>
                                        </p:attrNameLst>
                                      </p:cBhvr>
                                      <p:to>
                                        <p:strVal val="visible"/>
                                      </p:to>
                                    </p:set>
                                    <p:anim calcmode="lin" valueType="num">
                                      <p:cBhvr additive="base">
                                        <p:cTn id="45" dur="500" fill="hold"/>
                                        <p:tgtEl>
                                          <p:spTgt spid="43">
                                            <p:txEl>
                                              <p:pRg st="1" end="1"/>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3">
                                            <p:txEl>
                                              <p:pRg st="1" end="1"/>
                                            </p:txEl>
                                          </p:spTgt>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43">
                                            <p:txEl>
                                              <p:pRg st="2" end="2"/>
                                            </p:txEl>
                                          </p:spTgt>
                                        </p:tgtEl>
                                        <p:attrNameLst>
                                          <p:attrName>style.visibility</p:attrName>
                                        </p:attrNameLst>
                                      </p:cBhvr>
                                      <p:to>
                                        <p:strVal val="visible"/>
                                      </p:to>
                                    </p:set>
                                    <p:anim calcmode="lin" valueType="num">
                                      <p:cBhvr additive="base">
                                        <p:cTn id="50" dur="500" fill="hold"/>
                                        <p:tgtEl>
                                          <p:spTgt spid="43">
                                            <p:txEl>
                                              <p:pRg st="2" end="2"/>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43">
                                            <p:txEl>
                                              <p:pRg st="2" end="2"/>
                                            </p:txEl>
                                          </p:spTgt>
                                        </p:tgtEl>
                                        <p:attrNameLst>
                                          <p:attrName>ppt_y</p:attrName>
                                        </p:attrNameLst>
                                      </p:cBhvr>
                                      <p:tavLst>
                                        <p:tav tm="0">
                                          <p:val>
                                            <p:strVal val="#ppt_y"/>
                                          </p:val>
                                        </p:tav>
                                        <p:tav tm="100000">
                                          <p:val>
                                            <p:strVal val="#ppt_y"/>
                                          </p:val>
                                        </p:tav>
                                      </p:tavLst>
                                    </p:anim>
                                  </p:childTnLst>
                                </p:cTn>
                              </p:par>
                            </p:childTnLst>
                          </p:cTn>
                        </p:par>
                        <p:par>
                          <p:cTn id="52" fill="hold">
                            <p:stCondLst>
                              <p:cond delay="4700"/>
                            </p:stCondLst>
                            <p:childTnLst>
                              <p:par>
                                <p:cTn id="53" presetID="2" presetClass="entr" presetSubtype="8" fill="hold" grpId="0" nodeType="afterEffect">
                                  <p:stCondLst>
                                    <p:cond delay="0"/>
                                  </p:stCondLst>
                                  <p:childTnLst>
                                    <p:set>
                                      <p:cBhvr>
                                        <p:cTn id="54" dur="1" fill="hold">
                                          <p:stCondLst>
                                            <p:cond delay="0"/>
                                          </p:stCondLst>
                                        </p:cTn>
                                        <p:tgtEl>
                                          <p:spTgt spid="43">
                                            <p:txEl>
                                              <p:pRg st="3" end="3"/>
                                            </p:txEl>
                                          </p:spTgt>
                                        </p:tgtEl>
                                        <p:attrNameLst>
                                          <p:attrName>style.visibility</p:attrName>
                                        </p:attrNameLst>
                                      </p:cBhvr>
                                      <p:to>
                                        <p:strVal val="visible"/>
                                      </p:to>
                                    </p:set>
                                    <p:anim calcmode="lin" valueType="num">
                                      <p:cBhvr additive="base">
                                        <p:cTn id="55" dur="500" fill="hold"/>
                                        <p:tgtEl>
                                          <p:spTgt spid="43">
                                            <p:txEl>
                                              <p:pRg st="3" end="3"/>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3">
                                            <p:txEl>
                                              <p:pRg st="3" end="3"/>
                                            </p:txEl>
                                          </p:spTgt>
                                        </p:tgtEl>
                                        <p:attrNameLst>
                                          <p:attrName>ppt_y</p:attrName>
                                        </p:attrNameLst>
                                      </p:cBhvr>
                                      <p:tavLst>
                                        <p:tav tm="0">
                                          <p:val>
                                            <p:strVal val="#ppt_y"/>
                                          </p:val>
                                        </p:tav>
                                        <p:tav tm="100000">
                                          <p:val>
                                            <p:strVal val="#ppt_y"/>
                                          </p:val>
                                        </p:tav>
                                      </p:tavLst>
                                    </p:anim>
                                  </p:childTnLst>
                                </p:cTn>
                              </p:par>
                            </p:childTnLst>
                          </p:cTn>
                        </p:par>
                        <p:par>
                          <p:cTn id="57" fill="hold">
                            <p:stCondLst>
                              <p:cond delay="5200"/>
                            </p:stCondLst>
                            <p:childTnLst>
                              <p:par>
                                <p:cTn id="58" presetID="2" presetClass="entr" presetSubtype="8" fill="hold" grpId="0" nodeType="afterEffect">
                                  <p:stCondLst>
                                    <p:cond delay="0"/>
                                  </p:stCondLst>
                                  <p:childTnLst>
                                    <p:set>
                                      <p:cBhvr>
                                        <p:cTn id="59" dur="1" fill="hold">
                                          <p:stCondLst>
                                            <p:cond delay="0"/>
                                          </p:stCondLst>
                                        </p:cTn>
                                        <p:tgtEl>
                                          <p:spTgt spid="43">
                                            <p:txEl>
                                              <p:pRg st="4" end="4"/>
                                            </p:txEl>
                                          </p:spTgt>
                                        </p:tgtEl>
                                        <p:attrNameLst>
                                          <p:attrName>style.visibility</p:attrName>
                                        </p:attrNameLst>
                                      </p:cBhvr>
                                      <p:to>
                                        <p:strVal val="visible"/>
                                      </p:to>
                                    </p:set>
                                    <p:anim calcmode="lin" valueType="num">
                                      <p:cBhvr additive="base">
                                        <p:cTn id="60" dur="500" fill="hold"/>
                                        <p:tgtEl>
                                          <p:spTgt spid="43">
                                            <p:txEl>
                                              <p:pRg st="4" end="4"/>
                                            </p:tx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43">
                                            <p:txEl>
                                              <p:pRg st="4" end="4"/>
                                            </p:txEl>
                                          </p:spTgt>
                                        </p:tgtEl>
                                        <p:attrNameLst>
                                          <p:attrName>ppt_y</p:attrName>
                                        </p:attrNameLst>
                                      </p:cBhvr>
                                      <p:tavLst>
                                        <p:tav tm="0">
                                          <p:val>
                                            <p:strVal val="#ppt_y"/>
                                          </p:val>
                                        </p:tav>
                                        <p:tav tm="100000">
                                          <p:val>
                                            <p:strVal val="#ppt_y"/>
                                          </p:val>
                                        </p:tav>
                                      </p:tavLst>
                                    </p:anim>
                                  </p:childTnLst>
                                </p:cTn>
                              </p:par>
                            </p:childTnLst>
                          </p:cTn>
                        </p:par>
                        <p:par>
                          <p:cTn id="62" fill="hold">
                            <p:stCondLst>
                              <p:cond delay="5700"/>
                            </p:stCondLst>
                            <p:childTnLst>
                              <p:par>
                                <p:cTn id="63" presetID="2" presetClass="entr" presetSubtype="8" fill="hold" grpId="0" nodeType="afterEffect">
                                  <p:stCondLst>
                                    <p:cond delay="0"/>
                                  </p:stCondLst>
                                  <p:childTnLst>
                                    <p:set>
                                      <p:cBhvr>
                                        <p:cTn id="64" dur="1" fill="hold">
                                          <p:stCondLst>
                                            <p:cond delay="0"/>
                                          </p:stCondLst>
                                        </p:cTn>
                                        <p:tgtEl>
                                          <p:spTgt spid="43">
                                            <p:txEl>
                                              <p:pRg st="5" end="5"/>
                                            </p:txEl>
                                          </p:spTgt>
                                        </p:tgtEl>
                                        <p:attrNameLst>
                                          <p:attrName>style.visibility</p:attrName>
                                        </p:attrNameLst>
                                      </p:cBhvr>
                                      <p:to>
                                        <p:strVal val="visible"/>
                                      </p:to>
                                    </p:set>
                                    <p:anim calcmode="lin" valueType="num">
                                      <p:cBhvr additive="base">
                                        <p:cTn id="65" dur="500" fill="hold"/>
                                        <p:tgtEl>
                                          <p:spTgt spid="43">
                                            <p:txEl>
                                              <p:pRg st="5" end="5"/>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3">
                                            <p:txEl>
                                              <p:pRg st="5" end="5"/>
                                            </p:txEl>
                                          </p:spTgt>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 calcmode="lin" valueType="num">
                                      <p:cBhvr additive="base">
                                        <p:cTn id="69" dur="500" fill="hold"/>
                                        <p:tgtEl>
                                          <p:spTgt spid="44">
                                            <p:txEl>
                                              <p:pRg st="0" end="0"/>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44">
                                            <p:txEl>
                                              <p:pRg st="0" end="0"/>
                                            </p:txEl>
                                          </p:spTgt>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4">
                                            <p:txEl>
                                              <p:pRg st="1" end="1"/>
                                            </p:txEl>
                                          </p:spTgt>
                                        </p:tgtEl>
                                        <p:attrNameLst>
                                          <p:attrName>style.visibility</p:attrName>
                                        </p:attrNameLst>
                                      </p:cBhvr>
                                      <p:to>
                                        <p:strVal val="visible"/>
                                      </p:to>
                                    </p:set>
                                    <p:anim calcmode="lin" valueType="num">
                                      <p:cBhvr additive="base">
                                        <p:cTn id="73" dur="500" fill="hold"/>
                                        <p:tgtEl>
                                          <p:spTgt spid="44">
                                            <p:txEl>
                                              <p:pRg st="1" end="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44">
                                            <p:txEl>
                                              <p:pRg st="1" end="1"/>
                                            </p:txEl>
                                          </p:spTgt>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4">
                                            <p:txEl>
                                              <p:pRg st="2" end="2"/>
                                            </p:txEl>
                                          </p:spTgt>
                                        </p:tgtEl>
                                        <p:attrNameLst>
                                          <p:attrName>style.visibility</p:attrName>
                                        </p:attrNameLst>
                                      </p:cBhvr>
                                      <p:to>
                                        <p:strVal val="visible"/>
                                      </p:to>
                                    </p:set>
                                    <p:anim calcmode="lin" valueType="num">
                                      <p:cBhvr additive="base">
                                        <p:cTn id="77" dur="500" fill="hold"/>
                                        <p:tgtEl>
                                          <p:spTgt spid="44">
                                            <p:txEl>
                                              <p:pRg st="2" end="2"/>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4">
                                            <p:txEl>
                                              <p:pRg st="2" end="2"/>
                                            </p:txEl>
                                          </p:spTgt>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44">
                                            <p:txEl>
                                              <p:pRg st="3" end="3"/>
                                            </p:txEl>
                                          </p:spTgt>
                                        </p:tgtEl>
                                        <p:attrNameLst>
                                          <p:attrName>style.visibility</p:attrName>
                                        </p:attrNameLst>
                                      </p:cBhvr>
                                      <p:to>
                                        <p:strVal val="visible"/>
                                      </p:to>
                                    </p:set>
                                    <p:anim calcmode="lin" valueType="num">
                                      <p:cBhvr additive="base">
                                        <p:cTn id="81" dur="500" fill="hold"/>
                                        <p:tgtEl>
                                          <p:spTgt spid="44">
                                            <p:txEl>
                                              <p:pRg st="3" end="3"/>
                                            </p:txEl>
                                          </p:spTgt>
                                        </p:tgtEl>
                                        <p:attrNameLst>
                                          <p:attrName>ppt_x</p:attrName>
                                        </p:attrNameLst>
                                      </p:cBhvr>
                                      <p:tavLst>
                                        <p:tav tm="0">
                                          <p:val>
                                            <p:strVal val="0-#ppt_w/2"/>
                                          </p:val>
                                        </p:tav>
                                        <p:tav tm="100000">
                                          <p:val>
                                            <p:strVal val="#ppt_x"/>
                                          </p:val>
                                        </p:tav>
                                      </p:tavLst>
                                    </p:anim>
                                    <p:anim calcmode="lin" valueType="num">
                                      <p:cBhvr additive="base">
                                        <p:cTn id="82" dur="500" fill="hold"/>
                                        <p:tgtEl>
                                          <p:spTgt spid="44">
                                            <p:txEl>
                                              <p:pRg st="3" end="3"/>
                                            </p:txEl>
                                          </p:spTgt>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44">
                                            <p:txEl>
                                              <p:pRg st="4" end="4"/>
                                            </p:txEl>
                                          </p:spTgt>
                                        </p:tgtEl>
                                        <p:attrNameLst>
                                          <p:attrName>style.visibility</p:attrName>
                                        </p:attrNameLst>
                                      </p:cBhvr>
                                      <p:to>
                                        <p:strVal val="visible"/>
                                      </p:to>
                                    </p:set>
                                    <p:anim calcmode="lin" valueType="num">
                                      <p:cBhvr additive="base">
                                        <p:cTn id="85" dur="500" fill="hold"/>
                                        <p:tgtEl>
                                          <p:spTgt spid="44">
                                            <p:txEl>
                                              <p:pRg st="4" end="4"/>
                                            </p:tx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44">
                                            <p:txEl>
                                              <p:pRg st="4" end="4"/>
                                            </p:txEl>
                                          </p:spTgt>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44">
                                            <p:txEl>
                                              <p:pRg st="5" end="5"/>
                                            </p:txEl>
                                          </p:spTgt>
                                        </p:tgtEl>
                                        <p:attrNameLst>
                                          <p:attrName>style.visibility</p:attrName>
                                        </p:attrNameLst>
                                      </p:cBhvr>
                                      <p:to>
                                        <p:strVal val="visible"/>
                                      </p:to>
                                    </p:set>
                                    <p:anim calcmode="lin" valueType="num">
                                      <p:cBhvr additive="base">
                                        <p:cTn id="89" dur="500" fill="hold"/>
                                        <p:tgtEl>
                                          <p:spTgt spid="44">
                                            <p:txEl>
                                              <p:pRg st="5" end="5"/>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4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build="p"/>
      <p:bldP spid="43" grpId="0" uiExpand="1" build="p"/>
      <p:bldP spid="44"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7">
            <a:extLst>
              <a:ext uri="{FF2B5EF4-FFF2-40B4-BE49-F238E27FC236}">
                <a16:creationId xmlns:a16="http://schemas.microsoft.com/office/drawing/2014/main" id="{4166CB1B-422C-4A25-AEA9-D65EBC7CB09A}"/>
              </a:ext>
            </a:extLst>
          </p:cNvPr>
          <p:cNvGrpSpPr/>
          <p:nvPr/>
        </p:nvGrpSpPr>
        <p:grpSpPr>
          <a:xfrm>
            <a:off x="711199" y="1516966"/>
            <a:ext cx="10488930" cy="5341034"/>
            <a:chOff x="-6400800" y="1516966"/>
            <a:chExt cx="10488930" cy="5341034"/>
          </a:xfrm>
        </p:grpSpPr>
        <p:grpSp>
          <p:nvGrpSpPr>
            <p:cNvPr id="227" name="Group 226">
              <a:extLst>
                <a:ext uri="{FF2B5EF4-FFF2-40B4-BE49-F238E27FC236}">
                  <a16:creationId xmlns:a16="http://schemas.microsoft.com/office/drawing/2014/main" id="{54AD489F-7A94-4297-AAD5-3E07FD1B6ABB}"/>
                </a:ext>
              </a:extLst>
            </p:cNvPr>
            <p:cNvGrpSpPr/>
            <p:nvPr/>
          </p:nvGrpSpPr>
          <p:grpSpPr>
            <a:xfrm>
              <a:off x="-6400800" y="1516966"/>
              <a:ext cx="10488930" cy="5341034"/>
              <a:chOff x="-6400800" y="1516966"/>
              <a:chExt cx="10488930" cy="5341034"/>
            </a:xfrm>
          </p:grpSpPr>
          <p:sp>
            <p:nvSpPr>
              <p:cNvPr id="8" name="Rectangle 7">
                <a:extLst>
                  <a:ext uri="{FF2B5EF4-FFF2-40B4-BE49-F238E27FC236}">
                    <a16:creationId xmlns:a16="http://schemas.microsoft.com/office/drawing/2014/main" id="{01A82F37-F384-44AF-8D4D-8E5AB51F36CD}"/>
                  </a:ext>
                </a:extLst>
              </p:cNvPr>
              <p:cNvSpPr/>
              <p:nvPr/>
            </p:nvSpPr>
            <p:spPr>
              <a:xfrm>
                <a:off x="-6400800" y="1516966"/>
                <a:ext cx="9848850" cy="5341034"/>
              </a:xfrm>
              <a:prstGeom prst="rect">
                <a:avLst/>
              </a:prstGeom>
              <a:solidFill>
                <a:srgbClr val="EAE0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4CE4060-9EA1-4A18-9D41-27A4057CDEAD}"/>
                  </a:ext>
                </a:extLst>
              </p:cNvPr>
              <p:cNvGrpSpPr/>
              <p:nvPr/>
            </p:nvGrpSpPr>
            <p:grpSpPr>
              <a:xfrm>
                <a:off x="3448050" y="3816157"/>
                <a:ext cx="640080" cy="731520"/>
                <a:chOff x="8401050" y="3607249"/>
                <a:chExt cx="881063" cy="902545"/>
              </a:xfrm>
              <a:solidFill>
                <a:srgbClr val="EAE0C4"/>
              </a:solidFill>
            </p:grpSpPr>
            <p:sp>
              <p:nvSpPr>
                <p:cNvPr id="2" name="Rectangle: Top Corners Rounded 1">
                  <a:extLst>
                    <a:ext uri="{FF2B5EF4-FFF2-40B4-BE49-F238E27FC236}">
                      <a16:creationId xmlns:a16="http://schemas.microsoft.com/office/drawing/2014/main" id="{C5D1EB51-A0E9-4F9E-8E46-8B3E890D1A18}"/>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7756F21-0986-45B4-9493-6206B3F28A73}"/>
                    </a:ext>
                  </a:extLst>
                </p:cNvPr>
                <p:cNvSpPr txBox="1"/>
                <p:nvPr/>
              </p:nvSpPr>
              <p:spPr>
                <a:xfrm>
                  <a:off x="8513922" y="3607249"/>
                  <a:ext cx="674369"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A</a:t>
                  </a:r>
                  <a:endParaRPr lang="en-US" sz="4000" b="1" dirty="0">
                    <a:solidFill>
                      <a:srgbClr val="0F4C81"/>
                    </a:solidFill>
                    <a:latin typeface="Franklin Gothic Medium Cond" panose="020B0606030402020204" pitchFamily="34" charset="0"/>
                  </a:endParaRPr>
                </a:p>
              </p:txBody>
            </p:sp>
          </p:grpSp>
        </p:grpSp>
        <p:grpSp>
          <p:nvGrpSpPr>
            <p:cNvPr id="184" name="Group 183">
              <a:extLst>
                <a:ext uri="{FF2B5EF4-FFF2-40B4-BE49-F238E27FC236}">
                  <a16:creationId xmlns:a16="http://schemas.microsoft.com/office/drawing/2014/main" id="{0D991BA0-D481-4436-871D-91A9A3B7861E}"/>
                </a:ext>
              </a:extLst>
            </p:cNvPr>
            <p:cNvGrpSpPr/>
            <p:nvPr/>
          </p:nvGrpSpPr>
          <p:grpSpPr>
            <a:xfrm>
              <a:off x="-1306830" y="2125762"/>
              <a:ext cx="3657600" cy="4053432"/>
              <a:chOff x="-981593" y="2073569"/>
              <a:chExt cx="3657600" cy="4053432"/>
            </a:xfrm>
          </p:grpSpPr>
          <p:sp>
            <p:nvSpPr>
              <p:cNvPr id="186" name="Oval 185">
                <a:extLst>
                  <a:ext uri="{FF2B5EF4-FFF2-40B4-BE49-F238E27FC236}">
                    <a16:creationId xmlns:a16="http://schemas.microsoft.com/office/drawing/2014/main" id="{028D45D6-A4FF-409A-A678-751C9EEDBB85}"/>
                  </a:ext>
                </a:extLst>
              </p:cNvPr>
              <p:cNvSpPr/>
              <p:nvPr/>
            </p:nvSpPr>
            <p:spPr>
              <a:xfrm>
                <a:off x="65013" y="2073569"/>
                <a:ext cx="1564389" cy="1564389"/>
              </a:xfrm>
              <a:prstGeom prst="ellipse">
                <a:avLst/>
              </a:prstGeom>
              <a:blipFill>
                <a:blip r:embed="rId3">
                  <a:extLst>
                    <a:ext uri="{28A0092B-C50C-407E-A947-70E740481C1C}">
                      <a14:useLocalDpi xmlns:a14="http://schemas.microsoft.com/office/drawing/2010/main" val="0"/>
                    </a:ext>
                  </a:extLst>
                </a:blip>
                <a:srcRect/>
                <a:stretch>
                  <a:fillRect l="-25000" r="-25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87" name="TextBox 186">
                <a:extLst>
                  <a:ext uri="{FF2B5EF4-FFF2-40B4-BE49-F238E27FC236}">
                    <a16:creationId xmlns:a16="http://schemas.microsoft.com/office/drawing/2014/main" id="{2E78B785-B2E4-4F67-8C8F-9757C0AACC0A}"/>
                  </a:ext>
                </a:extLst>
              </p:cNvPr>
              <p:cNvSpPr txBox="1"/>
              <p:nvPr/>
            </p:nvSpPr>
            <p:spPr>
              <a:xfrm>
                <a:off x="-981593" y="3880232"/>
                <a:ext cx="3657600" cy="2246769"/>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Establish Service &amp;</a:t>
                </a:r>
                <a:br>
                  <a:rPr lang="en-US" sz="2000" b="1" dirty="0">
                    <a:latin typeface="Cambria" panose="02040503050406030204" pitchFamily="18" charset="0"/>
                    <a:ea typeface="Cambria" panose="02040503050406030204" pitchFamily="18" charset="0"/>
                  </a:rPr>
                </a:br>
                <a:r>
                  <a:rPr lang="en-US" sz="2000" b="1" dirty="0">
                    <a:latin typeface="Cambria" panose="02040503050406030204" pitchFamily="18" charset="0"/>
                    <a:ea typeface="Cambria" panose="02040503050406030204" pitchFamily="18" charset="0"/>
                  </a:rPr>
                  <a:t>Time Spent</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Identify all fee services</a:t>
                </a:r>
              </a:p>
              <a:p>
                <a:pPr algn="ctr"/>
                <a:r>
                  <a:rPr lang="en-US" sz="2000" dirty="0">
                    <a:latin typeface="Cambria" panose="02040503050406030204" pitchFamily="18" charset="0"/>
                    <a:ea typeface="Cambria" panose="02040503050406030204" pitchFamily="18" charset="0"/>
                  </a:rPr>
                  <a:t>- Allocate staff times</a:t>
                </a:r>
              </a:p>
              <a:p>
                <a:pPr algn="ctr"/>
                <a:r>
                  <a:rPr lang="en-US" sz="2000" dirty="0">
                    <a:latin typeface="Cambria" panose="02040503050406030204" pitchFamily="18" charset="0"/>
                    <a:ea typeface="Cambria" panose="02040503050406030204" pitchFamily="18" charset="0"/>
                  </a:rPr>
                  <a:t>- Estimate number of units</a:t>
                </a:r>
              </a:p>
              <a:p>
                <a:pPr algn="ctr"/>
                <a:r>
                  <a:rPr lang="en-US" sz="2000" i="1" dirty="0">
                    <a:solidFill>
                      <a:schemeClr val="accent1"/>
                    </a:solidFill>
                    <a:latin typeface="Cambria" panose="02040503050406030204" pitchFamily="18" charset="0"/>
                    <a:ea typeface="Cambria" panose="02040503050406030204" pitchFamily="18" charset="0"/>
                  </a:rPr>
                  <a:t>- Allocate 100% of City Services</a:t>
                </a:r>
              </a:p>
            </p:txBody>
          </p:sp>
        </p:grpSp>
      </p:grpSp>
      <p:sp>
        <p:nvSpPr>
          <p:cNvPr id="153" name="Title 2">
            <a:extLst>
              <a:ext uri="{FF2B5EF4-FFF2-40B4-BE49-F238E27FC236}">
                <a16:creationId xmlns:a16="http://schemas.microsoft.com/office/drawing/2014/main" id="{F9BDD05A-E0EE-4247-9002-99ADA0464416}"/>
              </a:ext>
            </a:extLst>
          </p:cNvPr>
          <p:cNvSpPr>
            <a:spLocks noGrp="1"/>
          </p:cNvSpPr>
          <p:nvPr>
            <p:ph type="title"/>
          </p:nvPr>
        </p:nvSpPr>
        <p:spPr>
          <a:xfrm>
            <a:off x="1295400" y="255588"/>
            <a:ext cx="9601200" cy="1036637"/>
          </a:xfrm>
        </p:spPr>
        <p:txBody>
          <a:bodyPr>
            <a:normAutofit/>
          </a:bodyPr>
          <a:lstStyle/>
          <a:p>
            <a:r>
              <a:rPr lang="en-US" sz="4800" b="0" dirty="0">
                <a:latin typeface="Franklin Gothic Demi Cond" panose="020B0706030402020204" pitchFamily="34" charset="0"/>
              </a:rPr>
              <a:t>CALCULATE FULL COST OF SERVICES</a:t>
            </a:r>
          </a:p>
        </p:txBody>
      </p:sp>
      <p:grpSp>
        <p:nvGrpSpPr>
          <p:cNvPr id="22" name="Group 21">
            <a:extLst>
              <a:ext uri="{FF2B5EF4-FFF2-40B4-BE49-F238E27FC236}">
                <a16:creationId xmlns:a16="http://schemas.microsoft.com/office/drawing/2014/main" id="{01B1E9E4-0518-44D1-AA80-305B05F79F39}"/>
              </a:ext>
            </a:extLst>
          </p:cNvPr>
          <p:cNvGrpSpPr/>
          <p:nvPr/>
        </p:nvGrpSpPr>
        <p:grpSpPr>
          <a:xfrm>
            <a:off x="-7315200" y="1516964"/>
            <a:ext cx="10488930" cy="5341035"/>
            <a:chOff x="-7315200" y="1516964"/>
            <a:chExt cx="10488930" cy="5341035"/>
          </a:xfrm>
        </p:grpSpPr>
        <p:grpSp>
          <p:nvGrpSpPr>
            <p:cNvPr id="229" name="Group 228">
              <a:extLst>
                <a:ext uri="{FF2B5EF4-FFF2-40B4-BE49-F238E27FC236}">
                  <a16:creationId xmlns:a16="http://schemas.microsoft.com/office/drawing/2014/main" id="{E43BC830-B1CF-46F7-BD35-9093494537B6}"/>
                </a:ext>
              </a:extLst>
            </p:cNvPr>
            <p:cNvGrpSpPr/>
            <p:nvPr/>
          </p:nvGrpSpPr>
          <p:grpSpPr>
            <a:xfrm>
              <a:off x="-7315200" y="1516964"/>
              <a:ext cx="10488930" cy="5341035"/>
              <a:chOff x="-7315200" y="1516964"/>
              <a:chExt cx="10488930" cy="5341035"/>
            </a:xfrm>
          </p:grpSpPr>
          <p:grpSp>
            <p:nvGrpSpPr>
              <p:cNvPr id="28" name="Group 27">
                <a:extLst>
                  <a:ext uri="{FF2B5EF4-FFF2-40B4-BE49-F238E27FC236}">
                    <a16:creationId xmlns:a16="http://schemas.microsoft.com/office/drawing/2014/main" id="{77C4005E-3BFA-498F-8DB1-B6A72253354D}"/>
                  </a:ext>
                </a:extLst>
              </p:cNvPr>
              <p:cNvGrpSpPr/>
              <p:nvPr/>
            </p:nvGrpSpPr>
            <p:grpSpPr>
              <a:xfrm>
                <a:off x="-7315200" y="1516964"/>
                <a:ext cx="10488930" cy="5341035"/>
                <a:chOff x="-7315200" y="1516964"/>
                <a:chExt cx="10488930" cy="5341035"/>
              </a:xfrm>
            </p:grpSpPr>
            <p:sp>
              <p:nvSpPr>
                <p:cNvPr id="6" name="Rectangle 5">
                  <a:extLst>
                    <a:ext uri="{FF2B5EF4-FFF2-40B4-BE49-F238E27FC236}">
                      <a16:creationId xmlns:a16="http://schemas.microsoft.com/office/drawing/2014/main" id="{3275D813-8D64-4748-8D21-48563217B55D}"/>
                    </a:ext>
                  </a:extLst>
                </p:cNvPr>
                <p:cNvSpPr/>
                <p:nvPr/>
              </p:nvSpPr>
              <p:spPr>
                <a:xfrm>
                  <a:off x="-7315200" y="1516964"/>
                  <a:ext cx="9848850" cy="5341035"/>
                </a:xfrm>
                <a:prstGeom prst="rect">
                  <a:avLst/>
                </a:prstGeom>
                <a:solidFill>
                  <a:srgbClr val="EFD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BC0D95A8-67B5-4055-9C4F-3DBEE1C07201}"/>
                    </a:ext>
                  </a:extLst>
                </p:cNvPr>
                <p:cNvGrpSpPr/>
                <p:nvPr/>
              </p:nvGrpSpPr>
              <p:grpSpPr>
                <a:xfrm>
                  <a:off x="2533650" y="3472799"/>
                  <a:ext cx="640080" cy="731520"/>
                  <a:chOff x="8401050" y="3607250"/>
                  <a:chExt cx="881063" cy="902544"/>
                </a:xfrm>
                <a:solidFill>
                  <a:srgbClr val="EFD996"/>
                </a:solidFill>
              </p:grpSpPr>
              <p:sp>
                <p:nvSpPr>
                  <p:cNvPr id="13" name="Rectangle: Top Corners Rounded 12">
                    <a:extLst>
                      <a:ext uri="{FF2B5EF4-FFF2-40B4-BE49-F238E27FC236}">
                        <a16:creationId xmlns:a16="http://schemas.microsoft.com/office/drawing/2014/main" id="{4398BEEC-1423-4336-B5D8-03839CBA6908}"/>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456715B-D0FD-4499-8AFC-ED7C0F550A86}"/>
                      </a:ext>
                    </a:extLst>
                  </p:cNvPr>
                  <p:cNvSpPr txBox="1"/>
                  <p:nvPr/>
                </p:nvSpPr>
                <p:spPr>
                  <a:xfrm>
                    <a:off x="8513922" y="3607250"/>
                    <a:ext cx="674370"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B</a:t>
                    </a:r>
                    <a:endParaRPr lang="en-US" sz="4000" b="1" dirty="0">
                      <a:solidFill>
                        <a:srgbClr val="0F4C81"/>
                      </a:solidFill>
                      <a:latin typeface="Franklin Gothic Medium Cond" panose="020B0606030402020204" pitchFamily="34" charset="0"/>
                    </a:endParaRPr>
                  </a:p>
                </p:txBody>
              </p:sp>
            </p:grpSp>
          </p:grpSp>
          <p:grpSp>
            <p:nvGrpSpPr>
              <p:cNvPr id="188" name="Group 187">
                <a:extLst>
                  <a:ext uri="{FF2B5EF4-FFF2-40B4-BE49-F238E27FC236}">
                    <a16:creationId xmlns:a16="http://schemas.microsoft.com/office/drawing/2014/main" id="{EA420B13-0F29-4865-8A06-5865F453B794}"/>
                  </a:ext>
                </a:extLst>
              </p:cNvPr>
              <p:cNvGrpSpPr/>
              <p:nvPr/>
            </p:nvGrpSpPr>
            <p:grpSpPr>
              <a:xfrm>
                <a:off x="-2611755" y="2006876"/>
                <a:ext cx="4114800" cy="4361208"/>
                <a:chOff x="-1788912" y="2073569"/>
                <a:chExt cx="4114800" cy="4361208"/>
              </a:xfrm>
            </p:grpSpPr>
            <p:sp>
              <p:nvSpPr>
                <p:cNvPr id="189" name="Oval 188">
                  <a:extLst>
                    <a:ext uri="{FF2B5EF4-FFF2-40B4-BE49-F238E27FC236}">
                      <a16:creationId xmlns:a16="http://schemas.microsoft.com/office/drawing/2014/main" id="{E44FCC38-2F4C-4123-9AA9-EE2B8CE3680A}"/>
                    </a:ext>
                  </a:extLst>
                </p:cNvPr>
                <p:cNvSpPr/>
                <p:nvPr/>
              </p:nvSpPr>
              <p:spPr>
                <a:xfrm>
                  <a:off x="-509443" y="2073569"/>
                  <a:ext cx="1564389" cy="1564389"/>
                </a:xfrm>
                <a:prstGeom prst="ellipse">
                  <a:avLst/>
                </a:prstGeom>
                <a:blipFill>
                  <a:blip r:embed="rId4">
                    <a:extLst>
                      <a:ext uri="{28A0092B-C50C-407E-A947-70E740481C1C}">
                        <a14:useLocalDpi xmlns:a14="http://schemas.microsoft.com/office/drawing/2010/main" val="0"/>
                      </a:ext>
                    </a:extLst>
                  </a:blip>
                  <a:srcRect/>
                  <a:stretch>
                    <a:fillRect l="-22000" r="-22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90" name="TextBox 189">
                  <a:extLst>
                    <a:ext uri="{FF2B5EF4-FFF2-40B4-BE49-F238E27FC236}">
                      <a16:creationId xmlns:a16="http://schemas.microsoft.com/office/drawing/2014/main" id="{52E0251B-7A6F-48B1-BAD5-29B7FFE806FB}"/>
                    </a:ext>
                  </a:extLst>
                </p:cNvPr>
                <p:cNvSpPr txBox="1"/>
                <p:nvPr/>
              </p:nvSpPr>
              <p:spPr>
                <a:xfrm>
                  <a:off x="-1788912" y="3880232"/>
                  <a:ext cx="4114800" cy="2554545"/>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Calculate the</a:t>
                  </a:r>
                  <a:br>
                    <a:rPr lang="en-US" sz="2000" b="1" dirty="0">
                      <a:latin typeface="Cambria" panose="02040503050406030204" pitchFamily="18" charset="0"/>
                      <a:ea typeface="Cambria" panose="02040503050406030204" pitchFamily="18" charset="0"/>
                    </a:rPr>
                  </a:br>
                  <a:r>
                    <a:rPr lang="en-US" sz="2000" b="1" dirty="0">
                      <a:latin typeface="Cambria" panose="02040503050406030204" pitchFamily="18" charset="0"/>
                      <a:ea typeface="Cambria" panose="02040503050406030204" pitchFamily="18" charset="0"/>
                    </a:rPr>
                    <a:t>Full Cost of Services</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Balance positions to 100% </a:t>
                  </a:r>
                </a:p>
                <a:p>
                  <a:pPr algn="ctr"/>
                  <a:r>
                    <a:rPr lang="en-US" sz="2000" dirty="0">
                      <a:latin typeface="Cambria" panose="02040503050406030204" pitchFamily="18" charset="0"/>
                      <a:ea typeface="Cambria" panose="02040503050406030204" pitchFamily="18" charset="0"/>
                    </a:rPr>
                    <a:t>- Apply overheads &amp; FBHR to service times</a:t>
                  </a:r>
                </a:p>
                <a:p>
                  <a:pPr algn="ctr"/>
                  <a:r>
                    <a:rPr lang="en-US" sz="2000" dirty="0">
                      <a:latin typeface="Cambria" panose="02040503050406030204" pitchFamily="18" charset="0"/>
                      <a:ea typeface="Cambria" panose="02040503050406030204" pitchFamily="18" charset="0"/>
                    </a:rPr>
                    <a:t>- Allocate direct costs</a:t>
                  </a:r>
                </a:p>
                <a:p>
                  <a:pPr algn="ctr"/>
                  <a:r>
                    <a:rPr lang="en-US" sz="2000" b="1" dirty="0">
                      <a:latin typeface="Cambria" panose="02040503050406030204" pitchFamily="18" charset="0"/>
                      <a:ea typeface="Cambria" panose="02040503050406030204" pitchFamily="18" charset="0"/>
                    </a:rPr>
                    <a:t>- Calculate Full Cost of Services</a:t>
                  </a:r>
                </a:p>
              </p:txBody>
            </p:sp>
          </p:grpSp>
        </p:grpSp>
        <p:sp>
          <p:nvSpPr>
            <p:cNvPr id="4" name="TextBox 3">
              <a:extLst>
                <a:ext uri="{FF2B5EF4-FFF2-40B4-BE49-F238E27FC236}">
                  <a16:creationId xmlns:a16="http://schemas.microsoft.com/office/drawing/2014/main" id="{880E8FE5-1204-4013-B9C7-65FF8362C728}"/>
                </a:ext>
              </a:extLst>
            </p:cNvPr>
            <p:cNvSpPr txBox="1"/>
            <p:nvPr/>
          </p:nvSpPr>
          <p:spPr>
            <a:xfrm>
              <a:off x="-6528725" y="2352600"/>
              <a:ext cx="184731" cy="369332"/>
            </a:xfrm>
            <a:prstGeom prst="rect">
              <a:avLst/>
            </a:prstGeom>
            <a:noFill/>
          </p:spPr>
          <p:txBody>
            <a:bodyPr wrap="none" rtlCol="0">
              <a:spAutoFit/>
            </a:bodyPr>
            <a:lstStyle/>
            <a:p>
              <a:endParaRPr lang="en-US" dirty="0">
                <a:solidFill>
                  <a:schemeClr val="accent1"/>
                </a:solidFill>
              </a:endParaRPr>
            </a:p>
          </p:txBody>
        </p:sp>
      </p:grpSp>
      <p:sp>
        <p:nvSpPr>
          <p:cNvPr id="49" name="Slide Number Placeholder 1">
            <a:extLst>
              <a:ext uri="{FF2B5EF4-FFF2-40B4-BE49-F238E27FC236}">
                <a16:creationId xmlns:a16="http://schemas.microsoft.com/office/drawing/2014/main" id="{A731CE14-215F-48EC-8646-CDBEBF96E25D}"/>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7</a:t>
            </a:fld>
            <a:endParaRPr lang="en-US" sz="1200" b="1" dirty="0"/>
          </a:p>
        </p:txBody>
      </p:sp>
      <p:pic>
        <p:nvPicPr>
          <p:cNvPr id="5" name="Picture 4">
            <a:extLst>
              <a:ext uri="{FF2B5EF4-FFF2-40B4-BE49-F238E27FC236}">
                <a16:creationId xmlns:a16="http://schemas.microsoft.com/office/drawing/2014/main" id="{14812751-8A95-9445-00FD-94415045242D}"/>
              </a:ext>
            </a:extLst>
          </p:cNvPr>
          <p:cNvPicPr>
            <a:picLocks noChangeAspect="1"/>
          </p:cNvPicPr>
          <p:nvPr/>
        </p:nvPicPr>
        <p:blipFill>
          <a:blip r:embed="rId5"/>
          <a:srcRect/>
          <a:stretch/>
        </p:blipFill>
        <p:spPr>
          <a:xfrm>
            <a:off x="10896600" y="153395"/>
            <a:ext cx="1018952" cy="1138830"/>
          </a:xfrm>
          <a:prstGeom prst="rect">
            <a:avLst/>
          </a:prstGeom>
        </p:spPr>
      </p:pic>
      <p:pic>
        <p:nvPicPr>
          <p:cNvPr id="9" name="Picture 4">
            <a:extLst>
              <a:ext uri="{FF2B5EF4-FFF2-40B4-BE49-F238E27FC236}">
                <a16:creationId xmlns:a16="http://schemas.microsoft.com/office/drawing/2014/main" id="{178AC23F-7D51-8AAA-70DD-EB4607D120A9}"/>
              </a:ext>
            </a:extLst>
          </p:cNvPr>
          <p:cNvPicPr>
            <a:picLocks noChangeAspect="1" noChangeArrowheads="1"/>
          </p:cNvPicPr>
          <p:nvPr/>
        </p:nvPicPr>
        <p:blipFill>
          <a:blip r:embed="rId6"/>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11255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0.34505 1.85185E-6 L 0.59687 1.85185E-6 " pathEditMode="relative" rAng="0" ptsTypes="AA">
                                      <p:cBhvr>
                                        <p:cTn id="6" dur="1000" fill="hold"/>
                                        <p:tgtEl>
                                          <p:spTgt spid="22"/>
                                        </p:tgtEl>
                                        <p:attrNameLst>
                                          <p:attrName>ppt_x</p:attrName>
                                          <p:attrName>ppt_y</p:attrName>
                                        </p:attrNameLst>
                                      </p:cBhvr>
                                      <p:rCtr x="1259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7">
            <a:extLst>
              <a:ext uri="{FF2B5EF4-FFF2-40B4-BE49-F238E27FC236}">
                <a16:creationId xmlns:a16="http://schemas.microsoft.com/office/drawing/2014/main" id="{4166CB1B-422C-4A25-AEA9-D65EBC7CB09A}"/>
              </a:ext>
            </a:extLst>
          </p:cNvPr>
          <p:cNvGrpSpPr/>
          <p:nvPr/>
        </p:nvGrpSpPr>
        <p:grpSpPr>
          <a:xfrm>
            <a:off x="725612" y="1516966"/>
            <a:ext cx="10488930" cy="5341034"/>
            <a:chOff x="-6400800" y="1516966"/>
            <a:chExt cx="10488930" cy="5341034"/>
          </a:xfrm>
        </p:grpSpPr>
        <p:grpSp>
          <p:nvGrpSpPr>
            <p:cNvPr id="227" name="Group 226">
              <a:extLst>
                <a:ext uri="{FF2B5EF4-FFF2-40B4-BE49-F238E27FC236}">
                  <a16:creationId xmlns:a16="http://schemas.microsoft.com/office/drawing/2014/main" id="{54AD489F-7A94-4297-AAD5-3E07FD1B6ABB}"/>
                </a:ext>
              </a:extLst>
            </p:cNvPr>
            <p:cNvGrpSpPr/>
            <p:nvPr/>
          </p:nvGrpSpPr>
          <p:grpSpPr>
            <a:xfrm>
              <a:off x="-6400800" y="1516966"/>
              <a:ext cx="10488930" cy="5341034"/>
              <a:chOff x="-6400800" y="1516966"/>
              <a:chExt cx="10488930" cy="5341034"/>
            </a:xfrm>
          </p:grpSpPr>
          <p:sp>
            <p:nvSpPr>
              <p:cNvPr id="8" name="Rectangle 7">
                <a:extLst>
                  <a:ext uri="{FF2B5EF4-FFF2-40B4-BE49-F238E27FC236}">
                    <a16:creationId xmlns:a16="http://schemas.microsoft.com/office/drawing/2014/main" id="{01A82F37-F384-44AF-8D4D-8E5AB51F36CD}"/>
                  </a:ext>
                </a:extLst>
              </p:cNvPr>
              <p:cNvSpPr/>
              <p:nvPr/>
            </p:nvSpPr>
            <p:spPr>
              <a:xfrm>
                <a:off x="-6400800" y="1516966"/>
                <a:ext cx="9848850" cy="5341034"/>
              </a:xfrm>
              <a:prstGeom prst="rect">
                <a:avLst/>
              </a:prstGeom>
              <a:solidFill>
                <a:srgbClr val="EAE0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4CE4060-9EA1-4A18-9D41-27A4057CDEAD}"/>
                  </a:ext>
                </a:extLst>
              </p:cNvPr>
              <p:cNvGrpSpPr/>
              <p:nvPr/>
            </p:nvGrpSpPr>
            <p:grpSpPr>
              <a:xfrm>
                <a:off x="3448050" y="3816157"/>
                <a:ext cx="640080" cy="731520"/>
                <a:chOff x="8401050" y="3607249"/>
                <a:chExt cx="881063" cy="902545"/>
              </a:xfrm>
              <a:solidFill>
                <a:srgbClr val="EAE0C4"/>
              </a:solidFill>
            </p:grpSpPr>
            <p:sp>
              <p:nvSpPr>
                <p:cNvPr id="2" name="Rectangle: Top Corners Rounded 1">
                  <a:extLst>
                    <a:ext uri="{FF2B5EF4-FFF2-40B4-BE49-F238E27FC236}">
                      <a16:creationId xmlns:a16="http://schemas.microsoft.com/office/drawing/2014/main" id="{C5D1EB51-A0E9-4F9E-8E46-8B3E890D1A18}"/>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7756F21-0986-45B4-9493-6206B3F28A73}"/>
                    </a:ext>
                  </a:extLst>
                </p:cNvPr>
                <p:cNvSpPr txBox="1"/>
                <p:nvPr/>
              </p:nvSpPr>
              <p:spPr>
                <a:xfrm>
                  <a:off x="8513922" y="3607249"/>
                  <a:ext cx="674369"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A</a:t>
                  </a:r>
                  <a:endParaRPr lang="en-US" sz="4000" b="1" dirty="0">
                    <a:solidFill>
                      <a:srgbClr val="0F4C81"/>
                    </a:solidFill>
                    <a:latin typeface="Franklin Gothic Medium Cond" panose="020B0606030402020204" pitchFamily="34" charset="0"/>
                  </a:endParaRPr>
                </a:p>
              </p:txBody>
            </p:sp>
          </p:grpSp>
        </p:grpSp>
        <p:grpSp>
          <p:nvGrpSpPr>
            <p:cNvPr id="184" name="Group 183">
              <a:extLst>
                <a:ext uri="{FF2B5EF4-FFF2-40B4-BE49-F238E27FC236}">
                  <a16:creationId xmlns:a16="http://schemas.microsoft.com/office/drawing/2014/main" id="{0D991BA0-D481-4436-871D-91A9A3B7861E}"/>
                </a:ext>
              </a:extLst>
            </p:cNvPr>
            <p:cNvGrpSpPr/>
            <p:nvPr/>
          </p:nvGrpSpPr>
          <p:grpSpPr>
            <a:xfrm>
              <a:off x="-1306830" y="2125762"/>
              <a:ext cx="3657600" cy="4053432"/>
              <a:chOff x="-981593" y="2073569"/>
              <a:chExt cx="3657600" cy="4053432"/>
            </a:xfrm>
          </p:grpSpPr>
          <p:sp>
            <p:nvSpPr>
              <p:cNvPr id="186" name="Oval 185">
                <a:extLst>
                  <a:ext uri="{FF2B5EF4-FFF2-40B4-BE49-F238E27FC236}">
                    <a16:creationId xmlns:a16="http://schemas.microsoft.com/office/drawing/2014/main" id="{028D45D6-A4FF-409A-A678-751C9EEDBB85}"/>
                  </a:ext>
                </a:extLst>
              </p:cNvPr>
              <p:cNvSpPr/>
              <p:nvPr/>
            </p:nvSpPr>
            <p:spPr>
              <a:xfrm>
                <a:off x="65013" y="2073569"/>
                <a:ext cx="1564389" cy="1564389"/>
              </a:xfrm>
              <a:prstGeom prst="ellipse">
                <a:avLst/>
              </a:prstGeom>
              <a:blipFill>
                <a:blip r:embed="rId3">
                  <a:extLst>
                    <a:ext uri="{28A0092B-C50C-407E-A947-70E740481C1C}">
                      <a14:useLocalDpi xmlns:a14="http://schemas.microsoft.com/office/drawing/2010/main" val="0"/>
                    </a:ext>
                  </a:extLst>
                </a:blip>
                <a:srcRect/>
                <a:stretch>
                  <a:fillRect l="-25000" r="-25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87" name="TextBox 186">
                <a:extLst>
                  <a:ext uri="{FF2B5EF4-FFF2-40B4-BE49-F238E27FC236}">
                    <a16:creationId xmlns:a16="http://schemas.microsoft.com/office/drawing/2014/main" id="{2E78B785-B2E4-4F67-8C8F-9757C0AACC0A}"/>
                  </a:ext>
                </a:extLst>
              </p:cNvPr>
              <p:cNvSpPr txBox="1"/>
              <p:nvPr/>
            </p:nvSpPr>
            <p:spPr>
              <a:xfrm>
                <a:off x="-981593" y="3880232"/>
                <a:ext cx="3657600" cy="2246769"/>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Establish Service &amp;</a:t>
                </a:r>
                <a:br>
                  <a:rPr lang="en-US" sz="2000" b="1" dirty="0">
                    <a:latin typeface="Cambria" panose="02040503050406030204" pitchFamily="18" charset="0"/>
                    <a:ea typeface="Cambria" panose="02040503050406030204" pitchFamily="18" charset="0"/>
                  </a:rPr>
                </a:br>
                <a:r>
                  <a:rPr lang="en-US" sz="2000" b="1" dirty="0">
                    <a:latin typeface="Cambria" panose="02040503050406030204" pitchFamily="18" charset="0"/>
                    <a:ea typeface="Cambria" panose="02040503050406030204" pitchFamily="18" charset="0"/>
                  </a:rPr>
                  <a:t>Time Spent</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Identify all fee services</a:t>
                </a:r>
              </a:p>
              <a:p>
                <a:pPr algn="ctr"/>
                <a:r>
                  <a:rPr lang="en-US" sz="2000" dirty="0">
                    <a:latin typeface="Cambria" panose="02040503050406030204" pitchFamily="18" charset="0"/>
                    <a:ea typeface="Cambria" panose="02040503050406030204" pitchFamily="18" charset="0"/>
                  </a:rPr>
                  <a:t>- Allocate staff times</a:t>
                </a:r>
              </a:p>
              <a:p>
                <a:pPr algn="ctr"/>
                <a:r>
                  <a:rPr lang="en-US" sz="2000" dirty="0">
                    <a:latin typeface="Cambria" panose="02040503050406030204" pitchFamily="18" charset="0"/>
                    <a:ea typeface="Cambria" panose="02040503050406030204" pitchFamily="18" charset="0"/>
                  </a:rPr>
                  <a:t>- Estimate number of units</a:t>
                </a:r>
              </a:p>
              <a:p>
                <a:pPr algn="ctr"/>
                <a:r>
                  <a:rPr lang="en-US" sz="2000" i="1" dirty="0">
                    <a:solidFill>
                      <a:srgbClr val="0F4C81"/>
                    </a:solidFill>
                    <a:latin typeface="Cambria" panose="02040503050406030204" pitchFamily="18" charset="0"/>
                    <a:ea typeface="Cambria" panose="02040503050406030204" pitchFamily="18" charset="0"/>
                  </a:rPr>
                  <a:t>- Allocate 100% of City Services</a:t>
                </a:r>
              </a:p>
            </p:txBody>
          </p:sp>
        </p:grpSp>
      </p:grpSp>
      <p:sp>
        <p:nvSpPr>
          <p:cNvPr id="153" name="Title 2">
            <a:extLst>
              <a:ext uri="{FF2B5EF4-FFF2-40B4-BE49-F238E27FC236}">
                <a16:creationId xmlns:a16="http://schemas.microsoft.com/office/drawing/2014/main" id="{F9BDD05A-E0EE-4247-9002-99ADA0464416}"/>
              </a:ext>
            </a:extLst>
          </p:cNvPr>
          <p:cNvSpPr>
            <a:spLocks noGrp="1"/>
          </p:cNvSpPr>
          <p:nvPr>
            <p:ph type="title"/>
          </p:nvPr>
        </p:nvSpPr>
        <p:spPr>
          <a:xfrm>
            <a:off x="1295400" y="255588"/>
            <a:ext cx="9601200" cy="1036637"/>
          </a:xfrm>
        </p:spPr>
        <p:txBody>
          <a:bodyPr>
            <a:normAutofit/>
          </a:bodyPr>
          <a:lstStyle/>
          <a:p>
            <a:r>
              <a:rPr lang="en-US" sz="4800" b="0" dirty="0">
                <a:latin typeface="Franklin Gothic Demi Cond" panose="020B0706030402020204" pitchFamily="34" charset="0"/>
              </a:rPr>
              <a:t>DISCUSS FINDINGS</a:t>
            </a:r>
          </a:p>
        </p:txBody>
      </p:sp>
      <p:grpSp>
        <p:nvGrpSpPr>
          <p:cNvPr id="229" name="Group 228">
            <a:extLst>
              <a:ext uri="{FF2B5EF4-FFF2-40B4-BE49-F238E27FC236}">
                <a16:creationId xmlns:a16="http://schemas.microsoft.com/office/drawing/2014/main" id="{E43BC830-B1CF-46F7-BD35-9093494537B6}"/>
              </a:ext>
            </a:extLst>
          </p:cNvPr>
          <p:cNvGrpSpPr/>
          <p:nvPr/>
        </p:nvGrpSpPr>
        <p:grpSpPr>
          <a:xfrm>
            <a:off x="-48698" y="1516964"/>
            <a:ext cx="10488930" cy="5341035"/>
            <a:chOff x="-7315200" y="1516964"/>
            <a:chExt cx="10488930" cy="5341035"/>
          </a:xfrm>
        </p:grpSpPr>
        <p:grpSp>
          <p:nvGrpSpPr>
            <p:cNvPr id="28" name="Group 27">
              <a:extLst>
                <a:ext uri="{FF2B5EF4-FFF2-40B4-BE49-F238E27FC236}">
                  <a16:creationId xmlns:a16="http://schemas.microsoft.com/office/drawing/2014/main" id="{77C4005E-3BFA-498F-8DB1-B6A72253354D}"/>
                </a:ext>
              </a:extLst>
            </p:cNvPr>
            <p:cNvGrpSpPr/>
            <p:nvPr/>
          </p:nvGrpSpPr>
          <p:grpSpPr>
            <a:xfrm>
              <a:off x="-7315200" y="1516964"/>
              <a:ext cx="10488930" cy="5341035"/>
              <a:chOff x="-7315200" y="1516964"/>
              <a:chExt cx="10488930" cy="5341035"/>
            </a:xfrm>
          </p:grpSpPr>
          <p:sp>
            <p:nvSpPr>
              <p:cNvPr id="6" name="Rectangle 5">
                <a:extLst>
                  <a:ext uri="{FF2B5EF4-FFF2-40B4-BE49-F238E27FC236}">
                    <a16:creationId xmlns:a16="http://schemas.microsoft.com/office/drawing/2014/main" id="{3275D813-8D64-4748-8D21-48563217B55D}"/>
                  </a:ext>
                </a:extLst>
              </p:cNvPr>
              <p:cNvSpPr/>
              <p:nvPr/>
            </p:nvSpPr>
            <p:spPr>
              <a:xfrm>
                <a:off x="-7315200" y="1516964"/>
                <a:ext cx="9848850" cy="5341035"/>
              </a:xfrm>
              <a:prstGeom prst="rect">
                <a:avLst/>
              </a:prstGeom>
              <a:solidFill>
                <a:srgbClr val="EFD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BC0D95A8-67B5-4055-9C4F-3DBEE1C07201}"/>
                  </a:ext>
                </a:extLst>
              </p:cNvPr>
              <p:cNvGrpSpPr/>
              <p:nvPr/>
            </p:nvGrpSpPr>
            <p:grpSpPr>
              <a:xfrm>
                <a:off x="2533650" y="3472799"/>
                <a:ext cx="640080" cy="731520"/>
                <a:chOff x="8401050" y="3607250"/>
                <a:chExt cx="881063" cy="902544"/>
              </a:xfrm>
              <a:solidFill>
                <a:srgbClr val="EFD996"/>
              </a:solidFill>
            </p:grpSpPr>
            <p:sp>
              <p:nvSpPr>
                <p:cNvPr id="13" name="Rectangle: Top Corners Rounded 12">
                  <a:extLst>
                    <a:ext uri="{FF2B5EF4-FFF2-40B4-BE49-F238E27FC236}">
                      <a16:creationId xmlns:a16="http://schemas.microsoft.com/office/drawing/2014/main" id="{4398BEEC-1423-4336-B5D8-03839CBA6908}"/>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456715B-D0FD-4499-8AFC-ED7C0F550A86}"/>
                    </a:ext>
                  </a:extLst>
                </p:cNvPr>
                <p:cNvSpPr txBox="1"/>
                <p:nvPr/>
              </p:nvSpPr>
              <p:spPr>
                <a:xfrm>
                  <a:off x="8513922" y="3607250"/>
                  <a:ext cx="674370"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B</a:t>
                  </a:r>
                  <a:endParaRPr lang="en-US" sz="4000" b="1" dirty="0">
                    <a:solidFill>
                      <a:srgbClr val="0F4C81"/>
                    </a:solidFill>
                    <a:latin typeface="Franklin Gothic Medium Cond" panose="020B0606030402020204" pitchFamily="34" charset="0"/>
                  </a:endParaRPr>
                </a:p>
              </p:txBody>
            </p:sp>
          </p:grpSp>
        </p:grpSp>
        <p:grpSp>
          <p:nvGrpSpPr>
            <p:cNvPr id="188" name="Group 187">
              <a:extLst>
                <a:ext uri="{FF2B5EF4-FFF2-40B4-BE49-F238E27FC236}">
                  <a16:creationId xmlns:a16="http://schemas.microsoft.com/office/drawing/2014/main" id="{EA420B13-0F29-4865-8A06-5865F453B794}"/>
                </a:ext>
              </a:extLst>
            </p:cNvPr>
            <p:cNvGrpSpPr/>
            <p:nvPr/>
          </p:nvGrpSpPr>
          <p:grpSpPr>
            <a:xfrm>
              <a:off x="-2605132" y="2006876"/>
              <a:ext cx="4114800" cy="4361208"/>
              <a:chOff x="-1782289" y="2073569"/>
              <a:chExt cx="4114800" cy="4361208"/>
            </a:xfrm>
          </p:grpSpPr>
          <p:sp>
            <p:nvSpPr>
              <p:cNvPr id="189" name="Oval 188">
                <a:extLst>
                  <a:ext uri="{FF2B5EF4-FFF2-40B4-BE49-F238E27FC236}">
                    <a16:creationId xmlns:a16="http://schemas.microsoft.com/office/drawing/2014/main" id="{E44FCC38-2F4C-4123-9AA9-EE2B8CE3680A}"/>
                  </a:ext>
                </a:extLst>
              </p:cNvPr>
              <p:cNvSpPr/>
              <p:nvPr/>
            </p:nvSpPr>
            <p:spPr>
              <a:xfrm>
                <a:off x="-507081" y="2073569"/>
                <a:ext cx="1564389" cy="1564389"/>
              </a:xfrm>
              <a:prstGeom prst="ellipse">
                <a:avLst/>
              </a:prstGeom>
              <a:blipFill>
                <a:blip r:embed="rId4">
                  <a:extLst>
                    <a:ext uri="{28A0092B-C50C-407E-A947-70E740481C1C}">
                      <a14:useLocalDpi xmlns:a14="http://schemas.microsoft.com/office/drawing/2010/main" val="0"/>
                    </a:ext>
                  </a:extLst>
                </a:blip>
                <a:srcRect/>
                <a:stretch>
                  <a:fillRect l="-22000" r="-22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90" name="TextBox 189">
                <a:extLst>
                  <a:ext uri="{FF2B5EF4-FFF2-40B4-BE49-F238E27FC236}">
                    <a16:creationId xmlns:a16="http://schemas.microsoft.com/office/drawing/2014/main" id="{52E0251B-7A6F-48B1-BAD5-29B7FFE806FB}"/>
                  </a:ext>
                </a:extLst>
              </p:cNvPr>
              <p:cNvSpPr txBox="1"/>
              <p:nvPr/>
            </p:nvSpPr>
            <p:spPr>
              <a:xfrm>
                <a:off x="-1782289" y="3880232"/>
                <a:ext cx="4114800" cy="2554545"/>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Calculate the</a:t>
                </a:r>
                <a:br>
                  <a:rPr lang="en-US" sz="2000" b="1" dirty="0">
                    <a:latin typeface="Cambria" panose="02040503050406030204" pitchFamily="18" charset="0"/>
                    <a:ea typeface="Cambria" panose="02040503050406030204" pitchFamily="18" charset="0"/>
                  </a:rPr>
                </a:br>
                <a:r>
                  <a:rPr lang="en-US" sz="2000" b="1" dirty="0">
                    <a:latin typeface="Cambria" panose="02040503050406030204" pitchFamily="18" charset="0"/>
                    <a:ea typeface="Cambria" panose="02040503050406030204" pitchFamily="18" charset="0"/>
                  </a:rPr>
                  <a:t>Full Cost of Services</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Balance positions to 100% </a:t>
                </a:r>
              </a:p>
              <a:p>
                <a:pPr algn="ctr"/>
                <a:r>
                  <a:rPr lang="en-US" sz="2000" dirty="0">
                    <a:latin typeface="Cambria" panose="02040503050406030204" pitchFamily="18" charset="0"/>
                    <a:ea typeface="Cambria" panose="02040503050406030204" pitchFamily="18" charset="0"/>
                  </a:rPr>
                  <a:t>- Apply overheads &amp; FBHR to service times</a:t>
                </a:r>
              </a:p>
              <a:p>
                <a:pPr algn="ctr"/>
                <a:r>
                  <a:rPr lang="en-US" sz="2000" dirty="0">
                    <a:latin typeface="Cambria" panose="02040503050406030204" pitchFamily="18" charset="0"/>
                    <a:ea typeface="Cambria" panose="02040503050406030204" pitchFamily="18" charset="0"/>
                  </a:rPr>
                  <a:t>- Allocate direct costs</a:t>
                </a:r>
              </a:p>
              <a:p>
                <a:pPr algn="ctr"/>
                <a:r>
                  <a:rPr lang="en-US" sz="2000" b="1" dirty="0">
                    <a:latin typeface="Cambria" panose="02040503050406030204" pitchFamily="18" charset="0"/>
                    <a:ea typeface="Cambria" panose="02040503050406030204" pitchFamily="18" charset="0"/>
                  </a:rPr>
                  <a:t>- Calculate Full Cost of Services</a:t>
                </a:r>
              </a:p>
            </p:txBody>
          </p:sp>
        </p:grpSp>
      </p:grpSp>
      <p:grpSp>
        <p:nvGrpSpPr>
          <p:cNvPr id="231" name="Group 230">
            <a:extLst>
              <a:ext uri="{FF2B5EF4-FFF2-40B4-BE49-F238E27FC236}">
                <a16:creationId xmlns:a16="http://schemas.microsoft.com/office/drawing/2014/main" id="{47BE4FD3-2012-4A20-A458-D759895D803A}"/>
              </a:ext>
            </a:extLst>
          </p:cNvPr>
          <p:cNvGrpSpPr/>
          <p:nvPr/>
        </p:nvGrpSpPr>
        <p:grpSpPr>
          <a:xfrm>
            <a:off x="-8229600" y="1516964"/>
            <a:ext cx="10397490" cy="5341036"/>
            <a:chOff x="-8229600" y="1516964"/>
            <a:chExt cx="10397490" cy="5341036"/>
          </a:xfrm>
        </p:grpSpPr>
        <p:grpSp>
          <p:nvGrpSpPr>
            <p:cNvPr id="25" name="Group 24">
              <a:extLst>
                <a:ext uri="{FF2B5EF4-FFF2-40B4-BE49-F238E27FC236}">
                  <a16:creationId xmlns:a16="http://schemas.microsoft.com/office/drawing/2014/main" id="{8C9FF441-81A2-43AD-824C-0B71E0CC6BE8}"/>
                </a:ext>
              </a:extLst>
            </p:cNvPr>
            <p:cNvGrpSpPr/>
            <p:nvPr/>
          </p:nvGrpSpPr>
          <p:grpSpPr>
            <a:xfrm>
              <a:off x="-8229600" y="1516964"/>
              <a:ext cx="10397490" cy="5341036"/>
              <a:chOff x="-8229600" y="1516964"/>
              <a:chExt cx="10397490" cy="5341036"/>
            </a:xfrm>
          </p:grpSpPr>
          <p:sp>
            <p:nvSpPr>
              <p:cNvPr id="7" name="Rectangle 6">
                <a:extLst>
                  <a:ext uri="{FF2B5EF4-FFF2-40B4-BE49-F238E27FC236}">
                    <a16:creationId xmlns:a16="http://schemas.microsoft.com/office/drawing/2014/main" id="{1E61F369-01B8-42C0-AB81-1CDAED90BB31}"/>
                  </a:ext>
                </a:extLst>
              </p:cNvPr>
              <p:cNvSpPr/>
              <p:nvPr/>
            </p:nvSpPr>
            <p:spPr>
              <a:xfrm>
                <a:off x="-8229600" y="1516964"/>
                <a:ext cx="9848850" cy="5341036"/>
              </a:xfrm>
              <a:prstGeom prst="rect">
                <a:avLst/>
              </a:prstGeom>
              <a:solidFill>
                <a:srgbClr val="F4D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22B5E647-0CEC-423F-B558-37B9E35FDE29}"/>
                  </a:ext>
                </a:extLst>
              </p:cNvPr>
              <p:cNvGrpSpPr/>
              <p:nvPr/>
            </p:nvGrpSpPr>
            <p:grpSpPr>
              <a:xfrm>
                <a:off x="1619250" y="3113253"/>
                <a:ext cx="548640" cy="731520"/>
                <a:chOff x="8401050" y="3607250"/>
                <a:chExt cx="881063" cy="902544"/>
              </a:xfrm>
              <a:solidFill>
                <a:srgbClr val="F4D168"/>
              </a:solidFill>
            </p:grpSpPr>
            <p:sp>
              <p:nvSpPr>
                <p:cNvPr id="16" name="Rectangle: Top Corners Rounded 15">
                  <a:extLst>
                    <a:ext uri="{FF2B5EF4-FFF2-40B4-BE49-F238E27FC236}">
                      <a16:creationId xmlns:a16="http://schemas.microsoft.com/office/drawing/2014/main" id="{8FBCEB8D-B1DF-412C-A248-C5E7E6FECF6F}"/>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547BC8A-CC83-433F-B204-2012A7E0FDD3}"/>
                    </a:ext>
                  </a:extLst>
                </p:cNvPr>
                <p:cNvSpPr txBox="1"/>
                <p:nvPr/>
              </p:nvSpPr>
              <p:spPr>
                <a:xfrm>
                  <a:off x="8513922" y="3607250"/>
                  <a:ext cx="674370"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C</a:t>
                  </a:r>
                  <a:endParaRPr lang="en-US" sz="4000" b="1" dirty="0">
                    <a:solidFill>
                      <a:srgbClr val="0F4C81"/>
                    </a:solidFill>
                    <a:latin typeface="Franklin Gothic Medium Cond" panose="020B0606030402020204" pitchFamily="34" charset="0"/>
                  </a:endParaRPr>
                </a:p>
              </p:txBody>
            </p:sp>
          </p:grpSp>
        </p:grpSp>
        <p:grpSp>
          <p:nvGrpSpPr>
            <p:cNvPr id="191" name="Group 190">
              <a:extLst>
                <a:ext uri="{FF2B5EF4-FFF2-40B4-BE49-F238E27FC236}">
                  <a16:creationId xmlns:a16="http://schemas.microsoft.com/office/drawing/2014/main" id="{364E8CB3-595C-4757-9C17-B89840C84564}"/>
                </a:ext>
              </a:extLst>
            </p:cNvPr>
            <p:cNvGrpSpPr/>
            <p:nvPr/>
          </p:nvGrpSpPr>
          <p:grpSpPr>
            <a:xfrm>
              <a:off x="-4787900" y="2545503"/>
              <a:ext cx="4601117" cy="3748997"/>
              <a:chOff x="-3333346" y="2339402"/>
              <a:chExt cx="4601117" cy="3748997"/>
            </a:xfrm>
          </p:grpSpPr>
          <p:sp>
            <p:nvSpPr>
              <p:cNvPr id="222" name="Oval 221">
                <a:extLst>
                  <a:ext uri="{FF2B5EF4-FFF2-40B4-BE49-F238E27FC236}">
                    <a16:creationId xmlns:a16="http://schemas.microsoft.com/office/drawing/2014/main" id="{D1BD11D5-5293-4FA2-A0D5-3671F6BD36CB}"/>
                  </a:ext>
                </a:extLst>
              </p:cNvPr>
              <p:cNvSpPr/>
              <p:nvPr/>
            </p:nvSpPr>
            <p:spPr>
              <a:xfrm>
                <a:off x="-1840846" y="2339402"/>
                <a:ext cx="1564389" cy="1564389"/>
              </a:xfrm>
              <a:prstGeom prst="ellipse">
                <a:avLst/>
              </a:prstGeom>
              <a:blipFill>
                <a:blip r:embed="rId5">
                  <a:extLst>
                    <a:ext uri="{28A0092B-C50C-407E-A947-70E740481C1C}">
                      <a14:useLocalDpi xmlns:a14="http://schemas.microsoft.com/office/drawing/2010/main" val="0"/>
                    </a:ext>
                  </a:extLst>
                </a:blip>
                <a:srcRect/>
                <a:stretch>
                  <a:fillRect l="-39000" r="-39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sp>
            <p:nvSpPr>
              <p:cNvPr id="230" name="TextBox 229">
                <a:extLst>
                  <a:ext uri="{FF2B5EF4-FFF2-40B4-BE49-F238E27FC236}">
                    <a16:creationId xmlns:a16="http://schemas.microsoft.com/office/drawing/2014/main" id="{8623E6F5-1073-4A3F-93E1-D47696AC5C7C}"/>
                  </a:ext>
                </a:extLst>
              </p:cNvPr>
              <p:cNvSpPr txBox="1"/>
              <p:nvPr/>
            </p:nvSpPr>
            <p:spPr>
              <a:xfrm>
                <a:off x="-3333346" y="4149407"/>
                <a:ext cx="4601117" cy="1938992"/>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Review Cost of Services with Staff</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Current fee vs full costs of services</a:t>
                </a:r>
              </a:p>
              <a:p>
                <a:pPr algn="ctr"/>
                <a:r>
                  <a:rPr lang="en-US" sz="2000" dirty="0">
                    <a:latin typeface="Cambria" panose="02040503050406030204" pitchFamily="18" charset="0"/>
                    <a:ea typeface="Cambria" panose="02040503050406030204" pitchFamily="18" charset="0"/>
                  </a:rPr>
                  <a:t>- Fee descriptions &amp; structure</a:t>
                </a:r>
              </a:p>
              <a:p>
                <a:pPr algn="ctr"/>
                <a:r>
                  <a:rPr lang="en-US" sz="2000" dirty="0">
                    <a:latin typeface="Cambria" panose="02040503050406030204" pitchFamily="18" charset="0"/>
                    <a:ea typeface="Cambria" panose="02040503050406030204" pitchFamily="18" charset="0"/>
                  </a:rPr>
                  <a:t>- Legally defensible fees</a:t>
                </a:r>
              </a:p>
              <a:p>
                <a:pPr algn="ctr"/>
                <a:r>
                  <a:rPr lang="en-US" sz="2000" dirty="0">
                    <a:latin typeface="Cambria" panose="02040503050406030204" pitchFamily="18" charset="0"/>
                    <a:ea typeface="Cambria" panose="02040503050406030204" pitchFamily="18" charset="0"/>
                  </a:rPr>
                  <a:t>- Consider cost recovery</a:t>
                </a:r>
              </a:p>
            </p:txBody>
          </p:sp>
        </p:grpSp>
      </p:grpSp>
      <p:grpSp>
        <p:nvGrpSpPr>
          <p:cNvPr id="235" name="Group 234">
            <a:extLst>
              <a:ext uri="{FF2B5EF4-FFF2-40B4-BE49-F238E27FC236}">
                <a16:creationId xmlns:a16="http://schemas.microsoft.com/office/drawing/2014/main" id="{C917FD42-66F5-42E9-A59A-EA2D4BC6407D}"/>
              </a:ext>
            </a:extLst>
          </p:cNvPr>
          <p:cNvGrpSpPr/>
          <p:nvPr/>
        </p:nvGrpSpPr>
        <p:grpSpPr>
          <a:xfrm>
            <a:off x="-8737162" y="1543775"/>
            <a:ext cx="10488930" cy="5341037"/>
            <a:chOff x="-9144000" y="1516962"/>
            <a:chExt cx="10488930" cy="5341037"/>
          </a:xfrm>
        </p:grpSpPr>
        <p:grpSp>
          <p:nvGrpSpPr>
            <p:cNvPr id="26" name="Group 25">
              <a:extLst>
                <a:ext uri="{FF2B5EF4-FFF2-40B4-BE49-F238E27FC236}">
                  <a16:creationId xmlns:a16="http://schemas.microsoft.com/office/drawing/2014/main" id="{DCF74506-1A85-4FD7-BF40-083546A38FBC}"/>
                </a:ext>
              </a:extLst>
            </p:cNvPr>
            <p:cNvGrpSpPr/>
            <p:nvPr/>
          </p:nvGrpSpPr>
          <p:grpSpPr>
            <a:xfrm>
              <a:off x="-9144000" y="1516962"/>
              <a:ext cx="10488930" cy="5341037"/>
              <a:chOff x="-9144000" y="1516962"/>
              <a:chExt cx="10488930" cy="5341037"/>
            </a:xfrm>
          </p:grpSpPr>
          <p:sp>
            <p:nvSpPr>
              <p:cNvPr id="9" name="Rectangle 8">
                <a:extLst>
                  <a:ext uri="{FF2B5EF4-FFF2-40B4-BE49-F238E27FC236}">
                    <a16:creationId xmlns:a16="http://schemas.microsoft.com/office/drawing/2014/main" id="{10F7110D-033F-4AB8-9FBD-9DF1B764437D}"/>
                  </a:ext>
                </a:extLst>
              </p:cNvPr>
              <p:cNvSpPr/>
              <p:nvPr/>
            </p:nvSpPr>
            <p:spPr>
              <a:xfrm>
                <a:off x="-9144000" y="1516962"/>
                <a:ext cx="9848850" cy="5341037"/>
              </a:xfrm>
              <a:prstGeom prst="rect">
                <a:avLst/>
              </a:prstGeom>
              <a:solidFill>
                <a:srgbClr val="F9C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3AD618C5-74EF-4A13-A920-A5BE5528C742}"/>
                  </a:ext>
                </a:extLst>
              </p:cNvPr>
              <p:cNvGrpSpPr/>
              <p:nvPr/>
            </p:nvGrpSpPr>
            <p:grpSpPr>
              <a:xfrm>
                <a:off x="704850" y="2753705"/>
                <a:ext cx="640080" cy="731520"/>
                <a:chOff x="8401050" y="3607250"/>
                <a:chExt cx="881063" cy="902544"/>
              </a:xfrm>
              <a:solidFill>
                <a:srgbClr val="F9C93A"/>
              </a:solidFill>
            </p:grpSpPr>
            <p:sp>
              <p:nvSpPr>
                <p:cNvPr id="19" name="Rectangle: Top Corners Rounded 18">
                  <a:extLst>
                    <a:ext uri="{FF2B5EF4-FFF2-40B4-BE49-F238E27FC236}">
                      <a16:creationId xmlns:a16="http://schemas.microsoft.com/office/drawing/2014/main" id="{350D83EA-93F0-4DDF-BE90-1EACDD67FD65}"/>
                    </a:ext>
                  </a:extLst>
                </p:cNvPr>
                <p:cNvSpPr/>
                <p:nvPr/>
              </p:nvSpPr>
              <p:spPr>
                <a:xfrm rot="5400000">
                  <a:off x="8400703" y="3628384"/>
                  <a:ext cx="881757" cy="88106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56BB9079-0F05-4D11-97F8-25F7CB504DD7}"/>
                    </a:ext>
                  </a:extLst>
                </p:cNvPr>
                <p:cNvSpPr txBox="1"/>
                <p:nvPr/>
              </p:nvSpPr>
              <p:spPr>
                <a:xfrm>
                  <a:off x="8513922" y="3607250"/>
                  <a:ext cx="674370" cy="829902"/>
                </a:xfrm>
                <a:prstGeom prst="rect">
                  <a:avLst/>
                </a:prstGeom>
                <a:noFill/>
              </p:spPr>
              <p:txBody>
                <a:bodyPr wrap="square" rtlCol="0">
                  <a:spAutoFit/>
                </a:bodyPr>
                <a:lstStyle/>
                <a:p>
                  <a:pPr algn="ctr"/>
                  <a:r>
                    <a:rPr lang="en-US" sz="3600" b="1" dirty="0">
                      <a:solidFill>
                        <a:srgbClr val="0F4C81"/>
                      </a:solidFill>
                      <a:latin typeface="Franklin Gothic Medium Cond" panose="020B0606030402020204" pitchFamily="34" charset="0"/>
                    </a:rPr>
                    <a:t>D</a:t>
                  </a:r>
                  <a:endParaRPr lang="en-US" sz="4000" b="1" dirty="0">
                    <a:solidFill>
                      <a:srgbClr val="0F4C81"/>
                    </a:solidFill>
                    <a:latin typeface="Franklin Gothic Medium Cond" panose="020B0606030402020204" pitchFamily="34" charset="0"/>
                  </a:endParaRPr>
                </a:p>
              </p:txBody>
            </p:sp>
          </p:grpSp>
        </p:grpSp>
        <p:grpSp>
          <p:nvGrpSpPr>
            <p:cNvPr id="232" name="Group 231">
              <a:extLst>
                <a:ext uri="{FF2B5EF4-FFF2-40B4-BE49-F238E27FC236}">
                  <a16:creationId xmlns:a16="http://schemas.microsoft.com/office/drawing/2014/main" id="{03D8FAEC-F680-45A8-AA7F-2A48D82F65C5}"/>
                </a:ext>
              </a:extLst>
            </p:cNvPr>
            <p:cNvGrpSpPr/>
            <p:nvPr/>
          </p:nvGrpSpPr>
          <p:grpSpPr>
            <a:xfrm>
              <a:off x="-4360908" y="2275957"/>
              <a:ext cx="4254120" cy="4354523"/>
              <a:chOff x="-7690640" y="2389416"/>
              <a:chExt cx="4254120" cy="4354523"/>
            </a:xfrm>
          </p:grpSpPr>
          <p:sp>
            <p:nvSpPr>
              <p:cNvPr id="233" name="Oval 232">
                <a:extLst>
                  <a:ext uri="{FF2B5EF4-FFF2-40B4-BE49-F238E27FC236}">
                    <a16:creationId xmlns:a16="http://schemas.microsoft.com/office/drawing/2014/main" id="{DF8320CF-3D4C-44FA-93BA-C00186807EB4}"/>
                  </a:ext>
                </a:extLst>
              </p:cNvPr>
              <p:cNvSpPr/>
              <p:nvPr/>
            </p:nvSpPr>
            <p:spPr>
              <a:xfrm>
                <a:off x="-6375719" y="2389416"/>
                <a:ext cx="1564389" cy="1564389"/>
              </a:xfrm>
              <a:prstGeom prst="ellipse">
                <a:avLst/>
              </a:prstGeom>
              <a:blipFill>
                <a:blip r:embed="rId6">
                  <a:extLst>
                    <a:ext uri="{28A0092B-C50C-407E-A947-70E740481C1C}">
                      <a14:useLocalDpi xmlns:a14="http://schemas.microsoft.com/office/drawing/2010/main" val="0"/>
                    </a:ext>
                  </a:extLst>
                </a:blip>
                <a:srcRect/>
                <a:stretch>
                  <a:fillRect l="-17000" r="-17000"/>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234" name="TextBox 233">
                <a:extLst>
                  <a:ext uri="{FF2B5EF4-FFF2-40B4-BE49-F238E27FC236}">
                    <a16:creationId xmlns:a16="http://schemas.microsoft.com/office/drawing/2014/main" id="{E70E46ED-529A-4C2C-9B4E-953759C1BF47}"/>
                  </a:ext>
                </a:extLst>
              </p:cNvPr>
              <p:cNvSpPr txBox="1"/>
              <p:nvPr/>
            </p:nvSpPr>
            <p:spPr>
              <a:xfrm>
                <a:off x="-7690640" y="4189394"/>
                <a:ext cx="4254120" cy="2554545"/>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Public Presentation and</a:t>
                </a:r>
                <a:br>
                  <a:rPr lang="en-US" sz="2000" b="1" dirty="0">
                    <a:latin typeface="Cambria" panose="02040503050406030204" pitchFamily="18" charset="0"/>
                    <a:ea typeface="Cambria" panose="02040503050406030204" pitchFamily="18" charset="0"/>
                  </a:rPr>
                </a:br>
                <a:r>
                  <a:rPr lang="en-US" sz="2000" b="1" dirty="0">
                    <a:latin typeface="Cambria" panose="02040503050406030204" pitchFamily="18" charset="0"/>
                    <a:ea typeface="Cambria" panose="02040503050406030204" pitchFamily="18" charset="0"/>
                  </a:rPr>
                  <a:t>Adoption of Updated Fees</a:t>
                </a:r>
              </a:p>
              <a:p>
                <a:pPr algn="ctr"/>
                <a:endParaRPr lang="en-US" sz="2000"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 Produce final Study</a:t>
                </a:r>
              </a:p>
              <a:p>
                <a:pPr algn="ctr"/>
                <a:r>
                  <a:rPr lang="en-US" sz="2000" dirty="0">
                    <a:latin typeface="Cambria" panose="02040503050406030204" pitchFamily="18" charset="0"/>
                    <a:ea typeface="Cambria" panose="02040503050406030204" pitchFamily="18" charset="0"/>
                  </a:rPr>
                  <a:t>- Provide Fiscal analysis and suggested policies</a:t>
                </a:r>
              </a:p>
              <a:p>
                <a:pPr algn="ctr"/>
                <a:r>
                  <a:rPr lang="en-US" sz="2000" dirty="0">
                    <a:latin typeface="Cambria" panose="02040503050406030204" pitchFamily="18" charset="0"/>
                    <a:ea typeface="Cambria" panose="02040503050406030204" pitchFamily="18" charset="0"/>
                  </a:rPr>
                  <a:t>- Coordinate updated fee adoption</a:t>
                </a:r>
              </a:p>
              <a:p>
                <a:pPr algn="ctr"/>
                <a:r>
                  <a:rPr lang="en-US" sz="2000" dirty="0">
                    <a:solidFill>
                      <a:srgbClr val="FF0000"/>
                    </a:solidFill>
                    <a:latin typeface="Cambria" panose="02040503050406030204" pitchFamily="18" charset="0"/>
                    <a:ea typeface="Cambria" panose="02040503050406030204" pitchFamily="18" charset="0"/>
                  </a:rPr>
                  <a:t>- Discuss Tax vs Fee</a:t>
                </a:r>
              </a:p>
            </p:txBody>
          </p:sp>
        </p:grpSp>
      </p:grpSp>
      <p:sp>
        <p:nvSpPr>
          <p:cNvPr id="43" name="Slide Number Placeholder 1">
            <a:extLst>
              <a:ext uri="{FF2B5EF4-FFF2-40B4-BE49-F238E27FC236}">
                <a16:creationId xmlns:a16="http://schemas.microsoft.com/office/drawing/2014/main" id="{F99D59B9-97BB-4A54-B16C-6E69C2CF4CFD}"/>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8</a:t>
            </a:fld>
            <a:endParaRPr lang="en-US" sz="1200" b="1" dirty="0"/>
          </a:p>
        </p:txBody>
      </p:sp>
      <p:pic>
        <p:nvPicPr>
          <p:cNvPr id="5" name="Picture 4">
            <a:extLst>
              <a:ext uri="{FF2B5EF4-FFF2-40B4-BE49-F238E27FC236}">
                <a16:creationId xmlns:a16="http://schemas.microsoft.com/office/drawing/2014/main" id="{EF9172F4-24EF-9D81-2637-F5AFC12C3B64}"/>
              </a:ext>
            </a:extLst>
          </p:cNvPr>
          <p:cNvPicPr>
            <a:picLocks noChangeAspect="1"/>
          </p:cNvPicPr>
          <p:nvPr/>
        </p:nvPicPr>
        <p:blipFill>
          <a:blip r:embed="rId7"/>
          <a:srcRect/>
          <a:stretch/>
        </p:blipFill>
        <p:spPr>
          <a:xfrm>
            <a:off x="10888870" y="108849"/>
            <a:ext cx="1018952" cy="1138830"/>
          </a:xfrm>
          <a:prstGeom prst="rect">
            <a:avLst/>
          </a:prstGeom>
        </p:spPr>
      </p:pic>
      <p:pic>
        <p:nvPicPr>
          <p:cNvPr id="10" name="Picture 4">
            <a:extLst>
              <a:ext uri="{FF2B5EF4-FFF2-40B4-BE49-F238E27FC236}">
                <a16:creationId xmlns:a16="http://schemas.microsoft.com/office/drawing/2014/main" id="{9730E1DF-1F1B-1732-FB50-F6FCF64543C2}"/>
              </a:ext>
            </a:extLst>
          </p:cNvPr>
          <p:cNvPicPr>
            <a:picLocks noChangeAspect="1" noChangeArrowheads="1"/>
          </p:cNvPicPr>
          <p:nvPr/>
        </p:nvPicPr>
        <p:blipFill>
          <a:blip r:embed="rId8"/>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634438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0.34531 1.85185E-6 L 0.59531 1.85185E-6 " pathEditMode="relative" rAng="0" ptsTypes="AA">
                                      <p:cBhvr>
                                        <p:cTn id="6" dur="1250" fill="hold"/>
                                        <p:tgtEl>
                                          <p:spTgt spid="231"/>
                                        </p:tgtEl>
                                        <p:attrNameLst>
                                          <p:attrName>ppt_x</p:attrName>
                                          <p:attrName>ppt_y</p:attrName>
                                        </p:attrNameLst>
                                      </p:cBhvr>
                                      <p:rCtr x="12500" y="0"/>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31979 -1.85185E-6 L 0.56979 -1.85185E-6 " pathEditMode="relative" rAng="0" ptsTypes="AA">
                                      <p:cBhvr>
                                        <p:cTn id="10" dur="1250" fill="hold"/>
                                        <p:tgtEl>
                                          <p:spTgt spid="23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64312725-72C6-2272-37B3-8BECB8EF24BA}"/>
              </a:ext>
            </a:extLst>
          </p:cNvPr>
          <p:cNvPicPr>
            <a:picLocks noChangeAspect="1" noChangeArrowheads="1"/>
          </p:cNvPicPr>
          <p:nvPr/>
        </p:nvPicPr>
        <p:blipFill>
          <a:blip r:embed="rId3"/>
          <a:srcRect/>
          <a:stretch/>
        </p:blipFill>
        <p:spPr bwMode="auto">
          <a:xfrm>
            <a:off x="6324600" y="3017519"/>
            <a:ext cx="4579315" cy="3036284"/>
          </a:xfrm>
          <a:prstGeom prst="rect">
            <a:avLst/>
          </a:prstGeom>
          <a:noFill/>
          <a:extLst>
            <a:ext uri="{909E8E84-426E-40DD-AFC4-6F175D3DCCD1}">
              <a14:hiddenFill xmlns:a14="http://schemas.microsoft.com/office/drawing/2010/main">
                <a:solidFill>
                  <a:srgbClr val="FFFFFF"/>
                </a:solidFill>
              </a14:hiddenFill>
            </a:ext>
          </a:extLst>
        </p:spPr>
      </p:pic>
      <p:sp>
        <p:nvSpPr>
          <p:cNvPr id="9218" name="Rectangle 2"/>
          <p:cNvSpPr>
            <a:spLocks noGrp="1" noChangeArrowheads="1"/>
          </p:cNvSpPr>
          <p:nvPr>
            <p:ph type="title"/>
          </p:nvPr>
        </p:nvSpPr>
        <p:spPr>
          <a:xfrm>
            <a:off x="1302715" y="255134"/>
            <a:ext cx="9601200" cy="1036850"/>
          </a:xfrm>
        </p:spPr>
        <p:txBody>
          <a:bodyPr vert="horz" lIns="91440" tIns="45720" rIns="91440" bIns="45720" rtlCol="0" anchor="b">
            <a:normAutofit/>
          </a:bodyPr>
          <a:lstStyle/>
          <a:p>
            <a:r>
              <a:rPr lang="en-US" sz="4800" b="1" dirty="0">
                <a:latin typeface="Franklin Gothic Demi Cond" panose="020B0706030402020204" pitchFamily="34" charset="0"/>
                <a:cs typeface="Arial" panose="020B0604020202020204" pitchFamily="34" charset="0"/>
              </a:rPr>
              <a:t>TAX  vs  FEE</a:t>
            </a:r>
          </a:p>
        </p:txBody>
      </p:sp>
      <p:sp>
        <p:nvSpPr>
          <p:cNvPr id="3" name="Text Placeholder 2">
            <a:extLst>
              <a:ext uri="{FF2B5EF4-FFF2-40B4-BE49-F238E27FC236}">
                <a16:creationId xmlns:a16="http://schemas.microsoft.com/office/drawing/2014/main" id="{EDE85EC6-E903-47C9-9380-D1033A75D2CD}"/>
              </a:ext>
            </a:extLst>
          </p:cNvPr>
          <p:cNvSpPr>
            <a:spLocks noGrp="1"/>
          </p:cNvSpPr>
          <p:nvPr>
            <p:ph type="body" sz="quarter" idx="3"/>
          </p:nvPr>
        </p:nvSpPr>
        <p:spPr>
          <a:xfrm>
            <a:off x="6324600" y="1828801"/>
            <a:ext cx="4572000" cy="1188720"/>
          </a:xfrm>
          <a:solidFill>
            <a:srgbClr val="0F4C81"/>
          </a:solidFill>
          <a:ln>
            <a:solidFill>
              <a:srgbClr val="E0B111"/>
            </a:solidFill>
          </a:ln>
        </p:spPr>
        <p:txBody>
          <a:bodyPr vert="horz" lIns="91440" tIns="45720" rIns="91440" bIns="45720" rtlCol="0" anchor="ctr">
            <a:noAutofit/>
          </a:bodyPr>
          <a:lstStyle/>
          <a:p>
            <a:pPr algn="ctr"/>
            <a:r>
              <a:rPr lang="en-US" sz="3200" dirty="0">
                <a:solidFill>
                  <a:schemeClr val="bg1"/>
                </a:solidFill>
                <a:latin typeface="Franklin Gothic Demi Cond" panose="020B0706030402020204" pitchFamily="34" charset="0"/>
              </a:rPr>
              <a:t>Personal Choice</a:t>
            </a:r>
            <a:br>
              <a:rPr lang="en-US" sz="3200" dirty="0">
                <a:solidFill>
                  <a:schemeClr val="bg1"/>
                </a:solidFill>
                <a:latin typeface="Franklin Gothic Demi Cond" panose="020B0706030402020204" pitchFamily="34" charset="0"/>
              </a:rPr>
            </a:br>
            <a:r>
              <a:rPr lang="en-US" sz="3200" dirty="0">
                <a:solidFill>
                  <a:schemeClr val="bg1"/>
                </a:solidFill>
                <a:latin typeface="Franklin Gothic Demi Cond" panose="020B0706030402020204" pitchFamily="34" charset="0"/>
              </a:rPr>
              <a:t>(Fee) Services</a:t>
            </a:r>
          </a:p>
        </p:txBody>
      </p:sp>
      <p:sp>
        <p:nvSpPr>
          <p:cNvPr id="7" name="Content Placeholder 6">
            <a:extLst>
              <a:ext uri="{FF2B5EF4-FFF2-40B4-BE49-F238E27FC236}">
                <a16:creationId xmlns:a16="http://schemas.microsoft.com/office/drawing/2014/main" id="{4979BF9C-1FE0-48A3-B7D9-862120693EFC}"/>
              </a:ext>
            </a:extLst>
          </p:cNvPr>
          <p:cNvSpPr>
            <a:spLocks noGrp="1"/>
          </p:cNvSpPr>
          <p:nvPr>
            <p:ph sz="quarter" idx="2"/>
          </p:nvPr>
        </p:nvSpPr>
        <p:spPr>
          <a:xfrm>
            <a:off x="1295400" y="3074381"/>
            <a:ext cx="4572000" cy="3200400"/>
          </a:xfrm>
        </p:spPr>
        <p:txBody>
          <a:bodyPr>
            <a:normAutofit/>
          </a:bodyPr>
          <a:lstStyle/>
          <a:p>
            <a:pPr>
              <a:spcBef>
                <a:spcPts val="2400"/>
              </a:spcBef>
            </a:pPr>
            <a:r>
              <a:rPr lang="en-US" sz="2400" dirty="0"/>
              <a:t>Typically benefits community as a whole</a:t>
            </a:r>
          </a:p>
          <a:p>
            <a:pPr>
              <a:spcBef>
                <a:spcPts val="2400"/>
              </a:spcBef>
            </a:pPr>
            <a:r>
              <a:rPr lang="en-US" sz="2400" dirty="0"/>
              <a:t>100% supported by tax dollars</a:t>
            </a:r>
          </a:p>
          <a:p>
            <a:pPr marL="682625" lvl="1" indent="-219075">
              <a:buFont typeface="Wingdings" panose="05000000000000000000" pitchFamily="2" charset="2"/>
              <a:buChar char="ü"/>
            </a:pPr>
            <a:r>
              <a:rPr lang="en-US" sz="2100" dirty="0"/>
              <a:t>E.g. police, street maintenance, park maintenance and code enforcement</a:t>
            </a:r>
          </a:p>
        </p:txBody>
      </p:sp>
      <p:sp>
        <p:nvSpPr>
          <p:cNvPr id="5" name="Content Placeholder 4">
            <a:extLst>
              <a:ext uri="{FF2B5EF4-FFF2-40B4-BE49-F238E27FC236}">
                <a16:creationId xmlns:a16="http://schemas.microsoft.com/office/drawing/2014/main" id="{C75AB93F-87B3-42F5-91DF-914F92199756}"/>
              </a:ext>
            </a:extLst>
          </p:cNvPr>
          <p:cNvSpPr>
            <a:spLocks noGrp="1"/>
          </p:cNvSpPr>
          <p:nvPr>
            <p:ph sz="half" idx="4"/>
          </p:nvPr>
        </p:nvSpPr>
        <p:spPr>
          <a:xfrm>
            <a:off x="6324600" y="3017519"/>
            <a:ext cx="4572000" cy="3200400"/>
          </a:xfrm>
        </p:spPr>
        <p:txBody>
          <a:bodyPr>
            <a:normAutofit/>
          </a:bodyPr>
          <a:lstStyle/>
          <a:p>
            <a:pPr>
              <a:spcBef>
                <a:spcPts val="2400"/>
              </a:spcBef>
            </a:pPr>
            <a:r>
              <a:rPr lang="en-US" sz="2400" dirty="0"/>
              <a:t>The Customer is identifiable and the Service is measurable</a:t>
            </a:r>
          </a:p>
          <a:p>
            <a:pPr>
              <a:spcBef>
                <a:spcPts val="2400"/>
              </a:spcBef>
            </a:pPr>
            <a:r>
              <a:rPr lang="en-US" sz="2400" dirty="0"/>
              <a:t>Benefits an individual or group</a:t>
            </a:r>
          </a:p>
          <a:p>
            <a:pPr>
              <a:spcBef>
                <a:spcPts val="2400"/>
              </a:spcBef>
            </a:pPr>
            <a:r>
              <a:rPr lang="en-US" sz="2400" dirty="0"/>
              <a:t>Subsidy levels may be based on social, safety or welfare reasons</a:t>
            </a:r>
            <a:endParaRPr lang="en-US" sz="2100" dirty="0"/>
          </a:p>
          <a:p>
            <a:pPr>
              <a:spcBef>
                <a:spcPts val="2400"/>
              </a:spcBef>
            </a:pPr>
            <a:r>
              <a:rPr lang="en-US" sz="2400" dirty="0"/>
              <a:t>E.g. Development Services</a:t>
            </a:r>
          </a:p>
        </p:txBody>
      </p:sp>
      <p:sp>
        <p:nvSpPr>
          <p:cNvPr id="2" name="Text Placeholder 1">
            <a:extLst>
              <a:ext uri="{FF2B5EF4-FFF2-40B4-BE49-F238E27FC236}">
                <a16:creationId xmlns:a16="http://schemas.microsoft.com/office/drawing/2014/main" id="{20E59D56-0D7B-4DA4-A66A-A7CCAF52D1D5}"/>
              </a:ext>
            </a:extLst>
          </p:cNvPr>
          <p:cNvSpPr>
            <a:spLocks noGrp="1"/>
          </p:cNvSpPr>
          <p:nvPr>
            <p:ph type="body" idx="1"/>
          </p:nvPr>
        </p:nvSpPr>
        <p:spPr>
          <a:xfrm>
            <a:off x="1295400" y="1828800"/>
            <a:ext cx="4572000" cy="1188720"/>
          </a:xfrm>
          <a:solidFill>
            <a:srgbClr val="FFBF00"/>
          </a:solidFill>
          <a:ln>
            <a:solidFill>
              <a:srgbClr val="0F4C81"/>
            </a:solidFill>
          </a:ln>
        </p:spPr>
        <p:txBody>
          <a:bodyPr>
            <a:noAutofit/>
          </a:bodyPr>
          <a:lstStyle/>
          <a:p>
            <a:pPr algn="ctr"/>
            <a:r>
              <a:rPr lang="en-US" sz="3200" dirty="0">
                <a:latin typeface="Franklin Gothic Demi Cond" panose="020B0706030402020204" pitchFamily="34" charset="0"/>
              </a:rPr>
              <a:t>Community Support</a:t>
            </a:r>
            <a:br>
              <a:rPr lang="en-US" sz="3200" dirty="0">
                <a:latin typeface="Franklin Gothic Demi Cond" panose="020B0706030402020204" pitchFamily="34" charset="0"/>
              </a:rPr>
            </a:br>
            <a:r>
              <a:rPr lang="en-US" sz="3200" dirty="0">
                <a:latin typeface="Franklin Gothic Demi Cond" panose="020B0706030402020204" pitchFamily="34" charset="0"/>
              </a:rPr>
              <a:t>(Tax) Services</a:t>
            </a:r>
          </a:p>
        </p:txBody>
      </p:sp>
      <p:sp>
        <p:nvSpPr>
          <p:cNvPr id="8" name="Slide Number Placeholder 1">
            <a:extLst>
              <a:ext uri="{FF2B5EF4-FFF2-40B4-BE49-F238E27FC236}">
                <a16:creationId xmlns:a16="http://schemas.microsoft.com/office/drawing/2014/main" id="{17667201-2469-C384-FAF6-B4F6698E68DB}"/>
              </a:ext>
            </a:extLst>
          </p:cNvPr>
          <p:cNvSpPr>
            <a:spLocks noGrp="1"/>
          </p:cNvSpPr>
          <p:nvPr>
            <p:ph type="sldNum" sz="quarter" idx="12"/>
          </p:nvPr>
        </p:nvSpPr>
        <p:spPr>
          <a:xfrm>
            <a:off x="10712546" y="6474831"/>
            <a:ext cx="1371600" cy="274320"/>
          </a:xfrm>
        </p:spPr>
        <p:txBody>
          <a:bodyPr/>
          <a:lstStyle/>
          <a:p>
            <a:fld id="{4B4BC3BF-FD4F-44B3-B3CD-D20B44AEFC7D}" type="slidenum">
              <a:rPr lang="en-US" sz="1200" b="1" smtClean="0"/>
              <a:pPr/>
              <a:t>9</a:t>
            </a:fld>
            <a:endParaRPr lang="en-US" sz="1200" b="1" dirty="0"/>
          </a:p>
        </p:txBody>
      </p:sp>
      <p:pic>
        <p:nvPicPr>
          <p:cNvPr id="9" name="Picture 8">
            <a:extLst>
              <a:ext uri="{FF2B5EF4-FFF2-40B4-BE49-F238E27FC236}">
                <a16:creationId xmlns:a16="http://schemas.microsoft.com/office/drawing/2014/main" id="{7F45C9B0-7E95-B36B-7673-B2B6D90B7C89}"/>
              </a:ext>
            </a:extLst>
          </p:cNvPr>
          <p:cNvPicPr>
            <a:picLocks noChangeAspect="1"/>
          </p:cNvPicPr>
          <p:nvPr/>
        </p:nvPicPr>
        <p:blipFill>
          <a:blip r:embed="rId4"/>
          <a:srcRect/>
          <a:stretch/>
        </p:blipFill>
        <p:spPr>
          <a:xfrm>
            <a:off x="10903915" y="153154"/>
            <a:ext cx="1018952" cy="1138830"/>
          </a:xfrm>
          <a:prstGeom prst="rect">
            <a:avLst/>
          </a:prstGeom>
        </p:spPr>
      </p:pic>
      <p:pic>
        <p:nvPicPr>
          <p:cNvPr id="10" name="Picture 4">
            <a:extLst>
              <a:ext uri="{FF2B5EF4-FFF2-40B4-BE49-F238E27FC236}">
                <a16:creationId xmlns:a16="http://schemas.microsoft.com/office/drawing/2014/main" id="{58176483-FAA4-DEF5-BA7C-C23998418F2C}"/>
              </a:ext>
            </a:extLst>
          </p:cNvPr>
          <p:cNvPicPr>
            <a:picLocks noChangeAspect="1" noChangeArrowheads="1"/>
          </p:cNvPicPr>
          <p:nvPr/>
        </p:nvPicPr>
        <p:blipFill>
          <a:blip r:embed="rId5"/>
          <a:srcRect l="200" r="200"/>
          <a:stretch/>
        </p:blipFill>
        <p:spPr bwMode="auto">
          <a:xfrm>
            <a:off x="425966" y="97402"/>
            <a:ext cx="1194582" cy="11945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318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 calcmode="lin" valueType="num">
                                      <p:cBhvr additive="base">
                                        <p:cTn id="23"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2" presetClass="entr" presetSubtype="2" fill="hold" grpId="0" nodeType="withEffect">
                                  <p:stCondLst>
                                    <p:cond delay="0"/>
                                  </p:stCondLst>
                                  <p:childTnLst>
                                    <p:set>
                                      <p:cBhvr>
                                        <p:cTn id="31" dur="1" fill="hold">
                                          <p:stCondLst>
                                            <p:cond delay="0"/>
                                          </p:stCondLst>
                                        </p:cTn>
                                        <p:tgtEl>
                                          <p:spTgt spid="3">
                                            <p:bg/>
                                          </p:spTgt>
                                        </p:tgtEl>
                                        <p:attrNameLst>
                                          <p:attrName>style.visibility</p:attrName>
                                        </p:attrNameLst>
                                      </p:cBhvr>
                                      <p:to>
                                        <p:strVal val="visible"/>
                                      </p:to>
                                    </p:set>
                                    <p:anim calcmode="lin" valueType="num">
                                      <p:cBhvr additive="base">
                                        <p:cTn id="32" dur="500" fill="hold"/>
                                        <p:tgtEl>
                                          <p:spTgt spid="3">
                                            <p:bg/>
                                          </p:spTgt>
                                        </p:tgtEl>
                                        <p:attrNameLst>
                                          <p:attrName>ppt_x</p:attrName>
                                        </p:attrNameLst>
                                      </p:cBhvr>
                                      <p:tavLst>
                                        <p:tav tm="0">
                                          <p:val>
                                            <p:strVal val="1+#ppt_w/2"/>
                                          </p:val>
                                        </p:tav>
                                        <p:tav tm="100000">
                                          <p:val>
                                            <p:strVal val="#ppt_x"/>
                                          </p:val>
                                        </p:tav>
                                      </p:tavLst>
                                    </p:anim>
                                    <p:anim calcmode="lin" valueType="num">
                                      <p:cBhvr additive="base">
                                        <p:cTn id="33" dur="500" fill="hold"/>
                                        <p:tgtEl>
                                          <p:spTgt spid="3">
                                            <p:bg/>
                                          </p:spTgt>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 calcmode="lin" valueType="num">
                                      <p:cBhvr additive="base">
                                        <p:cTn id="36"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3">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anim calcmode="lin" valueType="num">
                                      <p:cBhvr additive="base">
                                        <p:cTn id="40"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5">
                                            <p:txEl>
                                              <p:pRg st="0" end="0"/>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5">
                                            <p:txEl>
                                              <p:pRg st="1" end="1"/>
                                            </p:txEl>
                                          </p:spTgt>
                                        </p:tgtEl>
                                        <p:attrNameLst>
                                          <p:attrName>style.visibility</p:attrName>
                                        </p:attrNameLst>
                                      </p:cBhvr>
                                      <p:to>
                                        <p:strVal val="visible"/>
                                      </p:to>
                                    </p:set>
                                    <p:anim calcmode="lin" valueType="num">
                                      <p:cBhvr additive="base">
                                        <p:cTn id="44"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5">
                                            <p:txEl>
                                              <p:pRg st="1" end="1"/>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5">
                                            <p:txEl>
                                              <p:pRg st="2" end="2"/>
                                            </p:txEl>
                                          </p:spTgt>
                                        </p:tgtEl>
                                        <p:attrNameLst>
                                          <p:attrName>style.visibility</p:attrName>
                                        </p:attrNameLst>
                                      </p:cBhvr>
                                      <p:to>
                                        <p:strVal val="visible"/>
                                      </p:to>
                                    </p:set>
                                    <p:anim calcmode="lin" valueType="num">
                                      <p:cBhvr additive="base">
                                        <p:cTn id="48"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5">
                                            <p:txEl>
                                              <p:pRg st="2" end="2"/>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anim calcmode="lin" valueType="num">
                                      <p:cBhvr additive="base">
                                        <p:cTn id="52"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7" grpId="0" uiExpand="1" build="p"/>
      <p:bldP spid="5" grpId="0" uiExpand="1" build="p"/>
      <p:bldP spid="2" grpId="0" build="p" animBg="1"/>
    </p:bldLst>
  </p:timing>
</p:sld>
</file>

<file path=ppt/theme/theme1.xml><?xml version="1.0" encoding="utf-8"?>
<a:theme xmlns:a="http://schemas.openxmlformats.org/drawingml/2006/main" name="Sales Direction 16X9">
  <a:themeElements>
    <a:clrScheme name="RCS Colors">
      <a:dk1>
        <a:sysClr val="windowText" lastClr="000000"/>
      </a:dk1>
      <a:lt1>
        <a:sysClr val="window" lastClr="FFFFFF"/>
      </a:lt1>
      <a:dk2>
        <a:srgbClr val="44546A"/>
      </a:dk2>
      <a:lt2>
        <a:srgbClr val="E7E6E6"/>
      </a:lt2>
      <a:accent1>
        <a:srgbClr val="0F4C81"/>
      </a:accent1>
      <a:accent2>
        <a:srgbClr val="FFC000"/>
      </a:accent2>
      <a:accent3>
        <a:srgbClr val="A5A5A5"/>
      </a:accent3>
      <a:accent4>
        <a:srgbClr val="ED7D31"/>
      </a:accent4>
      <a:accent5>
        <a:srgbClr val="5B9BD5"/>
      </a:accent5>
      <a:accent6>
        <a:srgbClr val="70AD47"/>
      </a:accent6>
      <a:hlink>
        <a:srgbClr val="0563C1"/>
      </a:hlink>
      <a:folHlink>
        <a:srgbClr val="954F72"/>
      </a:folHlink>
    </a:clrScheme>
    <a:fontScheme name="RCS PowerPoint">
      <a:majorFont>
        <a:latin typeface="Franklin Gothic Demi Cond"/>
        <a:ea typeface=""/>
        <a:cs typeface=""/>
      </a:majorFont>
      <a:minorFont>
        <a:latin typeface="Cambr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usiness direction presentation (widescreen).potx" id="{D17AB31B-F25B-45F4-B34E-C6982D129A29}" vid="{B63A7B92-8C2A-4E6A-9062-768A2448E61C}"/>
    </a:ext>
  </a:extLst>
</a:theme>
</file>

<file path=ppt/theme/theme2.xml><?xml version="1.0" encoding="utf-8"?>
<a:theme xmlns:a="http://schemas.openxmlformats.org/drawingml/2006/main" name="Office Them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TotalTime>
  <Words>1334</Words>
  <Application>Microsoft Office PowerPoint</Application>
  <PresentationFormat>Widescreen</PresentationFormat>
  <Paragraphs>216</Paragraphs>
  <Slides>19</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Arial Black</vt:lpstr>
      <vt:lpstr>Book Antiqua</vt:lpstr>
      <vt:lpstr>Cambria</vt:lpstr>
      <vt:lpstr>Franklin Gothic Demi Cond</vt:lpstr>
      <vt:lpstr>Franklin Gothic Medium Cond</vt:lpstr>
      <vt:lpstr>Wingdings</vt:lpstr>
      <vt:lpstr>Sales Direction 16X9</vt:lpstr>
      <vt:lpstr>Cost of Services Study</vt:lpstr>
      <vt:lpstr>ABOUT RCS</vt:lpstr>
      <vt:lpstr>WHAT  IS A COST STUDY?</vt:lpstr>
      <vt:lpstr>COMPREHENSIVE  STUDY</vt:lpstr>
      <vt:lpstr>GOOD REASONS TO REVIEW FEES</vt:lpstr>
      <vt:lpstr>ALLOCATING PEOPLE AND TIME</vt:lpstr>
      <vt:lpstr>CALCULATE FULL COST OF SERVICES</vt:lpstr>
      <vt:lpstr>DISCUSS FINDINGS</vt:lpstr>
      <vt:lpstr>TAX  vs  FEE</vt:lpstr>
      <vt:lpstr>FULL COST OF FEE SERVICES</vt:lpstr>
      <vt:lpstr>PowerPoint Presentation</vt:lpstr>
      <vt:lpstr>THE  REPORT</vt:lpstr>
      <vt:lpstr>CHAPTER  III (page 21-34)</vt:lpstr>
      <vt:lpstr>APPENDIX  A –  SUMMARY OF CURRENT &amp; PROPOSED FEES</vt:lpstr>
      <vt:lpstr>APPENDIX  B –  REVENUE &amp; COST SUMMARY W/ COST DETAIL WORKSHEETS</vt:lpstr>
      <vt:lpstr>APPENDIX  C –  APPENDIX C - SUMMARY OF RECREATION &amp; HUMAN SERVICES</vt:lpstr>
      <vt:lpstr>APPENDIX  D –  APPENDIX D - DETAIL OF FACILITY &amp; FIELD RENTAL FEES</vt:lpstr>
      <vt:lpstr>FINAL  TAX  SUBSIDY  DECISION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Proposal for Comprehensive Fee Study</dc:title>
  <dc:creator>Chu</dc:creator>
  <cp:lastModifiedBy>Khoi Quach</cp:lastModifiedBy>
  <cp:revision>356</cp:revision>
  <cp:lastPrinted>2024-10-22T02:57:18Z</cp:lastPrinted>
  <dcterms:created xsi:type="dcterms:W3CDTF">2018-05-28T17:44:22Z</dcterms:created>
  <dcterms:modified xsi:type="dcterms:W3CDTF">2025-05-27T18:09:27Z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