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7" r:id="rId3"/>
    <p:sldId id="262" r:id="rId4"/>
    <p:sldId id="270" r:id="rId5"/>
    <p:sldId id="263" r:id="rId6"/>
    <p:sldId id="267" r:id="rId7"/>
    <p:sldId id="264" r:id="rId8"/>
    <p:sldId id="266" r:id="rId9"/>
    <p:sldId id="265" r:id="rId10"/>
    <p:sldId id="268" r:id="rId11"/>
    <p:sldId id="269" r:id="rId1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6" autoAdjust="0"/>
    <p:restoredTop sz="85046" autoAdjust="0"/>
  </p:normalViewPr>
  <p:slideViewPr>
    <p:cSldViewPr snapToGrid="0">
      <p:cViewPr varScale="1">
        <p:scale>
          <a:sx n="99" d="100"/>
          <a:sy n="99" d="100"/>
        </p:scale>
        <p:origin x="78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264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E567DD4-B1E5-4C29-8070-FE8A7798E29D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8819445-D483-485A-9039-87582657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3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81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350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74F42-F149-2DC5-1406-E82E9ED83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21B721-2D6B-16B3-2ADD-31832D492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BE1E26-F266-68CE-43AC-1F140BA15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C790F-9503-5574-E869-D5E13BE99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73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6AAF9-FBD8-A8A9-78FD-C416F647A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0F1F6A-7696-209D-CC5C-2A14EACF57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3DA58C-3712-8EFE-8288-620052480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8379D-74B8-AF61-46A6-3F786C1E74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36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17248-A738-BF73-15D8-DBEEB387B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2AFFA2-C153-C6DA-F8E5-B0C34C0CA8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331C32-CC07-0594-A2E0-59E84C7E34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9D567-0724-1A70-3851-B32EB0160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94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5EB5E-1ABF-0C66-9068-3C2EDEDF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69B8DD-4B35-08C1-915C-934C8DE3BA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5532CF-3AC1-5A38-9BCA-F2302BDF63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426329-A121-ED68-A5BA-3A8513D8D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11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12E7B-AAF2-40F8-1648-69D2CC1C8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9DFD99-F0DC-C134-81D6-5D1DCEEBE2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8E57FB-042A-00FB-D7D4-7FC4359D1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7B38C1-F66A-D52B-3FD9-2C7D93F764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59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47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8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F6A7-13FF-8F3B-EEEA-1DA594F02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6AE0B-0B34-804F-DB88-8DB5BB677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207FB-7F85-9FFA-2B1A-8C5E56CC5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D2D94-4398-6218-3AB0-3B6D5DF9E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E9581-C548-CE29-F609-8AD30D1D3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06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C20A8-DC90-EC4B-A876-F50A5564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FB40A4-53FD-4D3B-9842-E8F7CF29B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06AB4-B681-ED19-47ED-5BBD7797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D8BD3-1764-80CD-C2B1-7B14E809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7E849-C591-FB8A-E34A-6B6B487D5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6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A34105-9DE5-866F-2A83-3703E0483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6BA83-0286-A838-8B31-F0FB84CD4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115B9-19B1-C18A-BA64-E69711B6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A1996-BDAC-55BB-5C56-D7BC83303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4626E-F561-6F52-0D5A-5CA223931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426DFCB-F2B1-198D-39A1-E68B4B54F174}"/>
              </a:ext>
            </a:extLst>
          </p:cNvPr>
          <p:cNvSpPr/>
          <p:nvPr userDrawn="1"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AE1EAE-0BD0-B862-758E-AB1753D6A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5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1621E-4051-4182-23B9-EB5698B1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414"/>
            <a:ext cx="10515600" cy="42325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BFFA0-24EE-DB51-1091-07E82CDBC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F3230-B30C-66A0-EB80-2ABC7FA1F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FEE4F-28B0-0C2E-0C6B-D92EF768A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7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F7A1D-EB81-D37A-3B76-C24008AB7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DFF60-8BC0-01CA-3E8E-E26E48622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3B74B-9B13-8A79-DCEF-8D2631B85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28FCF-FB1F-7D65-3C8A-466A30A70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2ED8A-DEF6-0873-A233-DFEF0EA53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A2B19-5680-0E1D-9085-9E9000BB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F1279-4104-1A46-8AEC-6291CF0EC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0586B-519E-0A0A-4613-3F25994C85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242DE-12F0-4F95-D10D-0D4765444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A81F3-5307-C6B1-4B0E-103CFD3AA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20B88-D45D-0E33-22E6-FA8B09644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2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CF18-7A85-87BE-4F3E-C55BF5FD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E45FDA-D435-C4C7-7E66-65AE98F8E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DEA28-CCC7-A7A0-C3BC-206DAAB5F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E5CEB0-341A-B203-094E-BB23FC49F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E23195-9043-1107-1F93-583B9F10A1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23328B-67D9-2A07-7258-18414BB0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09621E-38B2-F6DD-E6AD-E486F71C0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83A4F2-4D5E-C98B-8CDA-2C1C8E2DE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9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935E-50E2-97F5-D168-108F0B65E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D59D4-1434-60C0-E3F2-171B7276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3DED6-0000-A4F4-5C52-EFBA79A19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8BA53B-F86E-1488-E275-A03B3AA62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2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1CCA06-707D-61F0-26BB-8FECFE71A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4F5A7B-EE47-4284-3C83-956962A04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3D781A-71B7-5029-F4B1-49F52381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22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9FF6-62DC-374F-10F9-A0154A998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FBF80-EE6D-FC6E-B712-3CBE00F88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E5CCB-5706-28AB-8D9E-4F05AE007B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119627-40AA-0155-CE5D-53B6B0E8E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2DCDC-5BAE-FAB0-02C7-C9657754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660DF-846A-2C02-8C5E-1178EB52E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AF65C-EEBF-317E-48DF-1EC683829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7DA51C-1AD6-AA2E-FD53-01C826CA9B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A07D2-E0DC-0F89-7701-5A1D20485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4513E8-02E7-14FD-B219-1F6F9E7DD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0CB31D-B3B3-C2C0-4496-BDA9285A5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CF8B6-BCB1-0436-5DCE-EA730F76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6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688E18-4D96-5427-D8A3-34E91E3FD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043EE0-9550-DBF1-911F-F7366A4E2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50FAE-5C79-B1AB-7358-92BBF38C1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CDAFC-FBD7-43D5-9DE9-40BDCEFB7EC0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04CFB-7750-BEEC-F771-D8F7520537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23E20-3372-F082-9807-A6132CBBF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4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9B6075-1DEF-F114-5A96-B0571C84CE68}"/>
              </a:ext>
            </a:extLst>
          </p:cNvPr>
          <p:cNvSpPr/>
          <p:nvPr/>
        </p:nvSpPr>
        <p:spPr>
          <a:xfrm>
            <a:off x="0" y="-86498"/>
            <a:ext cx="12192000" cy="694449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C18319-A14B-4144-7AFF-5E7EBD20BD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7540" y="3019329"/>
            <a:ext cx="8860326" cy="1219436"/>
          </a:xfrm>
        </p:spPr>
        <p:txBody>
          <a:bodyPr>
            <a:no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latin typeface="+mn-lt"/>
              </a:rPr>
              <a:t>Ordinance 1882:</a:t>
            </a:r>
            <a:br>
              <a:rPr lang="en-US" sz="4800" b="1" dirty="0">
                <a:solidFill>
                  <a:schemeClr val="bg1"/>
                </a:solidFill>
                <a:latin typeface="+mn-lt"/>
              </a:rPr>
            </a:br>
            <a:r>
              <a:rPr lang="en-US" sz="4800" b="1" dirty="0">
                <a:solidFill>
                  <a:schemeClr val="bg1"/>
                </a:solidFill>
                <a:latin typeface="+mn-lt"/>
              </a:rPr>
              <a:t>Vacant Property Registry Program</a:t>
            </a:r>
            <a:endParaRPr lang="en-US" sz="48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7561CA-2429-0D41-0611-574152496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7540" y="4600542"/>
            <a:ext cx="7520412" cy="92207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Meeting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27, 2025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544F112-1134-B635-13A8-FAAADCD2A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309" y="253496"/>
            <a:ext cx="1201213" cy="12020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64B9F8-A669-1A7A-6425-F87C7ABBFB9D}"/>
              </a:ext>
            </a:extLst>
          </p:cNvPr>
          <p:cNvSpPr/>
          <p:nvPr/>
        </p:nvSpPr>
        <p:spPr>
          <a:xfrm>
            <a:off x="1210963" y="4423980"/>
            <a:ext cx="8800152" cy="4571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95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91223-0632-5FEF-34CC-73D31CF61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425CB-3E47-3E3D-E95E-978835C91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Open the public hearing;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Receive testimony from the public;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 three minutes for each speaker; and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Close the public hearing.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662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BA0E-FC76-C9E3-B012-EA446154F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EB051-05A3-6B4C-F0AA-586FDC4AD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Recommendation for Motion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4B377-1FCD-7A5A-BC34-34F348210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Introduce Ordinance No. 1882,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Find that the adoption of the Ordinance is exempt from the provisions of CEQA; and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Direct staff to file a notice of exemption.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7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4756-2BD4-CEFA-B7EE-2C9347316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66E50-8A14-3157-7078-81F55D27F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/>
          </a:p>
          <a:p>
            <a:r>
              <a:rPr lang="en-US" sz="3200" dirty="0"/>
              <a:t>On January 28, 2025, staff received a directive to development an ordinance establishing a registry for vacant, abandoned, and foreclosed residential properties.</a:t>
            </a:r>
          </a:p>
          <a:p>
            <a:endParaRPr lang="en-US" sz="3200" b="0" i="0" dirty="0">
              <a:effectLst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9695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24925-8247-DCA5-8BEA-E2D82731C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B7B1F-A02C-3732-B3D6-6CF9C1BBC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Intent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41AD0-9DF1-D99A-0F22-2DAB3667B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/>
          </a:p>
          <a:p>
            <a:r>
              <a:rPr lang="en-US" sz="3200" dirty="0"/>
              <a:t>To preserve neighborhood stability and prevent the negative impacts commonly associated with unmaintained properties, such as increased crime, safety hazards, and declining property values. </a:t>
            </a:r>
          </a:p>
          <a:p>
            <a:endParaRPr lang="en-US" sz="3200" b="0" i="0" dirty="0">
              <a:effectLst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39084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7B56B-E562-E943-74CC-6EAB8A339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Ordinance 1882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82854-4E37-1623-DA53-7C8484960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i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Adding Chapter 9.72 (Vacant Registry Program) to Title 9 (Public Peace, Morals and Welfare) of the Gardena Municipal Code relating to properties that are vacant, abandoned or in foreclosure proceedings</a:t>
            </a:r>
            <a:r>
              <a:rPr lang="en-US" sz="3200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</a:p>
          <a:p>
            <a:pPr lvl="1"/>
            <a:endParaRPr lang="en-US" dirty="0"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ordinance requires the timely registration of applicable residential properties, allowing the City to maintain an active inventory. </a:t>
            </a:r>
          </a:p>
          <a:p>
            <a:pPr lvl="1"/>
            <a:r>
              <a:rPr lang="en-US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This registry will support enforcement efforts and provide a mechanism for monitoring and addressing issues related to property neglect and community blight.</a:t>
            </a:r>
            <a:endParaRPr lang="en-US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9360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000EC-168D-8E7E-1E64-FD66F902B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DF396-75A2-0EE3-A5A6-D8C81A3F1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Registration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6873F-D74F-01CB-8E70-E4F0935D2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marR="7620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The beneficiary or its trustee must perform an inspection of the property that secures the deed.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Within </a:t>
            </a:r>
            <a:r>
              <a:rPr lang="en-US" b="1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ten (10) business days </a:t>
            </a: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of recording a notice of default on any residential property, the beneficiary, or its trustee, shall register the property with the City of Gardena.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Within </a:t>
            </a:r>
            <a:r>
              <a:rPr lang="en-US" b="1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thirty (30) days </a:t>
            </a: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after a residential property becomes and stays vacant, the owner of a vacant building and structure shall register the vacant building.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04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E9CBC-3B43-363C-5FC8-11B62DF73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D6F12-76AF-E7D5-5C30-E02A42572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Registration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14215-04C3-C2D1-01A4-15C0AFA87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7620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An </a:t>
            </a: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annual non-refundable registration fee shall be paid to the City at the time of registration. The fee and registration shall be valid for one (1) year from the date of registration.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Upon registration, the City of Gardena Code Enforcement Division shall conduct an initial inspection of the registered property.</a:t>
            </a:r>
            <a:endParaRPr lang="en-US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984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BA955-25DC-FD1A-4328-CFF981924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2A729-8BF7-C5FA-EA35-04AA26C51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Upkeep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7567E-18A8-D342-5337-DEDBA4F88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The property must be secured.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The property shall be maintained free of graffiti, weeds, trash, and debris.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latin typeface="Arial" panose="020B0604020202020204" pitchFamily="34" charset="0"/>
                <a:ea typeface="Malgun Gothic" panose="020B0503020000020004" pitchFamily="34" charset="-127"/>
              </a:rPr>
              <a:t>Visible </a:t>
            </a: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yards shall be landscaped and maintained.</a:t>
            </a:r>
          </a:p>
          <a:p>
            <a:pPr marL="342900" marR="76200" lvl="0" indent="-342900">
              <a:lnSpc>
                <a:spcPct val="108000"/>
              </a:lnSpc>
              <a:spcBef>
                <a:spcPts val="5"/>
              </a:spcBef>
              <a:buFont typeface="Symbol" panose="05050102010706020507" pitchFamily="18" charset="2"/>
              <a:buChar char=""/>
              <a:tabLst>
                <a:tab pos="457200" algn="l"/>
                <a:tab pos="914400" algn="l"/>
                <a:tab pos="1182370" algn="l"/>
              </a:tabLst>
            </a:pPr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The local property management company, shall inspect the property on a weekly basis, or more </a:t>
            </a:r>
            <a:r>
              <a:rPr lang="en-US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frequently.</a:t>
            </a:r>
            <a:endParaRPr lang="en-US" dirty="0"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5952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65913-6FE0-EB66-839A-5154B6FE2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Registration Fee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AF1AF-2A39-CDF9-AA0D-8906610C8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Staff are currently analyzing costs to propose registration fees that will fully offset the City’s implementation and enforcement expenses. The fees will be separately established by a City Council Resolution. </a:t>
            </a:r>
          </a:p>
          <a:p>
            <a:pPr lvl="1"/>
            <a:endParaRPr lang="en-US" sz="2800" dirty="0"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lvl="1"/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Based on a review of comparable programs nearby cities, the estimated fee range is between $200 to $350.</a:t>
            </a:r>
            <a:endParaRPr lang="en-US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61594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80B38-9FC3-0483-1A52-2CD2E2DF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820C4-2CEE-14DA-E792-D25D54E3E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Enforcement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1897-7480-A5FB-361C-0AF58EF7F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r>
              <a:rPr lang="en-US" dirty="0"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Enforcement will begin after a six-month grace period from the Ordinance adoption date, providing sufficient time for community outreach and education.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57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15047</TotalTime>
  <Words>494</Words>
  <Application>Microsoft Office PowerPoint</Application>
  <PresentationFormat>Widescreen</PresentationFormat>
  <Paragraphs>53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Times New Roman</vt:lpstr>
      <vt:lpstr>Office Theme</vt:lpstr>
      <vt:lpstr>Ordinance 1882: Vacant Property Registry Program</vt:lpstr>
      <vt:lpstr>Background</vt:lpstr>
      <vt:lpstr>Intent</vt:lpstr>
      <vt:lpstr>Ordinance 1882</vt:lpstr>
      <vt:lpstr>Registration</vt:lpstr>
      <vt:lpstr>Registration</vt:lpstr>
      <vt:lpstr>Upkeep Requirements</vt:lpstr>
      <vt:lpstr>Registration Fee</vt:lpstr>
      <vt:lpstr>Enforcement</vt:lpstr>
      <vt:lpstr>Staff Recommendation</vt:lpstr>
      <vt:lpstr>Staff Recommendation for Motion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Gardena Economic Advisory Commission (GEBAC)</dc:title>
  <dc:creator>Jackie Choi</dc:creator>
  <cp:lastModifiedBy>Jackie Choi</cp:lastModifiedBy>
  <cp:revision>41</cp:revision>
  <cp:lastPrinted>2023-10-24T00:56:20Z</cp:lastPrinted>
  <dcterms:created xsi:type="dcterms:W3CDTF">2023-01-17T23:30:48Z</dcterms:created>
  <dcterms:modified xsi:type="dcterms:W3CDTF">2025-05-28T00:25:43Z</dcterms:modified>
</cp:coreProperties>
</file>