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6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7.xml" ContentType="application/vnd.openxmlformats-officedocument.themeOverride+xml"/>
  <Override PartName="/ppt/notesSlides/notesSlide15.xml" ContentType="application/vnd.openxmlformats-officedocument.presentationml.notesSlide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8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9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8"/>
  </p:notesMasterIdLst>
  <p:sldIdLst>
    <p:sldId id="383" r:id="rId5"/>
    <p:sldId id="346" r:id="rId6"/>
    <p:sldId id="365" r:id="rId7"/>
    <p:sldId id="394" r:id="rId8"/>
    <p:sldId id="399" r:id="rId9"/>
    <p:sldId id="510" r:id="rId10"/>
    <p:sldId id="487" r:id="rId11"/>
    <p:sldId id="483" r:id="rId12"/>
    <p:sldId id="403" r:id="rId13"/>
    <p:sldId id="511" r:id="rId14"/>
    <p:sldId id="344" r:id="rId15"/>
    <p:sldId id="345" r:id="rId16"/>
    <p:sldId id="404" r:id="rId17"/>
    <p:sldId id="343" r:id="rId18"/>
    <p:sldId id="406" r:id="rId19"/>
    <p:sldId id="407" r:id="rId20"/>
    <p:sldId id="376" r:id="rId21"/>
    <p:sldId id="377" r:id="rId22"/>
    <p:sldId id="408" r:id="rId23"/>
    <p:sldId id="380" r:id="rId24"/>
    <p:sldId id="512" r:id="rId25"/>
    <p:sldId id="415" r:id="rId26"/>
    <p:sldId id="378" r:id="rId27"/>
    <p:sldId id="379" r:id="rId28"/>
    <p:sldId id="409" r:id="rId29"/>
    <p:sldId id="368" r:id="rId30"/>
    <p:sldId id="413" r:id="rId31"/>
    <p:sldId id="375" r:id="rId32"/>
    <p:sldId id="332" r:id="rId33"/>
    <p:sldId id="361" r:id="rId34"/>
    <p:sldId id="353" r:id="rId35"/>
    <p:sldId id="513" r:id="rId36"/>
    <p:sldId id="393" r:id="rId37"/>
  </p:sldIdLst>
  <p:sldSz cx="24384000" cy="13716000"/>
  <p:notesSz cx="7010400" cy="9296400"/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88B14"/>
    <a:srgbClr val="FF9900"/>
    <a:srgbClr val="FF6600"/>
    <a:srgbClr val="CEC00C"/>
    <a:srgbClr val="6F6F6F"/>
    <a:srgbClr val="507392"/>
    <a:srgbClr val="33A9AF"/>
    <a:srgbClr val="C25252"/>
    <a:srgbClr val="DDD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2" autoAdjust="0"/>
    <p:restoredTop sz="96323" autoAdjust="0"/>
  </p:normalViewPr>
  <p:slideViewPr>
    <p:cSldViewPr snapToGrid="0">
      <p:cViewPr varScale="1">
        <p:scale>
          <a:sx n="81" d="100"/>
          <a:sy n="81" d="100"/>
        </p:scale>
        <p:origin x="33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544166395196297"/>
          <c:y val="9.2710722342156299E-2"/>
          <c:w val="0.61579406163138106"/>
          <c:h val="0.869390909281727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3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A30B-43B5-94ED-102A925ED8E0}"/>
              </c:ext>
            </c:extLst>
          </c:dPt>
          <c:dPt>
            <c:idx val="1"/>
            <c:bubble3D val="0"/>
            <c:explosion val="5"/>
            <c:extLst>
              <c:ext xmlns:c16="http://schemas.microsoft.com/office/drawing/2014/chart" uri="{C3380CC4-5D6E-409C-BE32-E72D297353CC}">
                <c16:uniqueId val="{00000003-A30B-43B5-94ED-102A925ED8E0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A30B-43B5-94ED-102A925ED8E0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A30B-43B5-94ED-102A925ED8E0}"/>
              </c:ext>
            </c:extLst>
          </c:dPt>
          <c:dPt>
            <c:idx val="4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A30B-43B5-94ED-102A925ED8E0}"/>
              </c:ext>
            </c:extLst>
          </c:dPt>
          <c:dLbls>
            <c:dLbl>
              <c:idx val="0"/>
              <c:layout>
                <c:manualLayout>
                  <c:x val="-0.14120463450047321"/>
                  <c:y val="0.17436154021772371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</a:rPr>
                      <a:t>Sales Tax – 1%</a:t>
                    </a:r>
                    <a:r>
                      <a:rPr lang="en-US" sz="2000" baseline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</a:rPr>
                      <a:t>, 19%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31651867862897"/>
                      <c:h val="0.2791800185433401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30B-43B5-94ED-102A925ED8E0}"/>
                </c:ext>
              </c:extLst>
            </c:dLbl>
            <c:dLbl>
              <c:idx val="1"/>
              <c:layout>
                <c:manualLayout>
                  <c:x val="-0.10542142026182287"/>
                  <c:y val="-0.21115614205518404"/>
                </c:manualLayout>
              </c:layout>
              <c:tx>
                <c:rich>
                  <a:bodyPr/>
                  <a:lstStyle/>
                  <a:p>
                    <a:fld id="{29C1BF22-370C-43DF-BB67-CBD64C7077D2}" type="CATEGORYNAME">
                      <a:rPr lang="en-US">
                        <a:highlight>
                          <a:srgbClr val="FFFF00"/>
                        </a:highlight>
                      </a:rPr>
                      <a:pPr/>
                      <a:t>[CATEGORY NAME]</a:t>
                    </a:fld>
                    <a:r>
                      <a:rPr lang="en-US" baseline="0" dirty="0">
                        <a:highlight>
                          <a:srgbClr val="FFFF00"/>
                        </a:highlight>
                      </a:rPr>
                      <a:t>, 14%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487629458645747"/>
                      <c:h val="0.259929105937338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30B-43B5-94ED-102A925ED8E0}"/>
                </c:ext>
              </c:extLst>
            </c:dLbl>
            <c:dLbl>
              <c:idx val="2"/>
              <c:layout>
                <c:manualLayout>
                  <c:x val="3.4199901610332893E-2"/>
                  <c:y val="-6.8490781586068972E-2"/>
                </c:manualLayout>
              </c:layout>
              <c:tx>
                <c:rich>
                  <a:bodyPr/>
                  <a:lstStyle/>
                  <a:p>
                    <a:fld id="{F3DF1F09-54A6-4B94-B8D9-65C8E48D57E4}" type="CATEGORYNAME">
                      <a:rPr lang="en-US" smtClean="0">
                        <a:highlight>
                          <a:srgbClr val="FFFF00"/>
                        </a:highlight>
                      </a:rPr>
                      <a:pPr/>
                      <a:t>[CATEGORY NAME]</a:t>
                    </a:fld>
                    <a:r>
                      <a:rPr lang="en-US" dirty="0">
                        <a:highlight>
                          <a:srgbClr val="FFFF00"/>
                        </a:highlight>
                      </a:rPr>
                      <a:t>, 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968376086248339"/>
                      <c:h val="0.185392657554728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30B-43B5-94ED-102A925ED8E0}"/>
                </c:ext>
              </c:extLst>
            </c:dLbl>
            <c:dLbl>
              <c:idx val="3"/>
              <c:layout>
                <c:manualLayout>
                  <c:x val="0.19367109016631595"/>
                  <c:y val="-0.15369049894074435"/>
                </c:manualLayout>
              </c:layout>
              <c:tx>
                <c:rich>
                  <a:bodyPr/>
                  <a:lstStyle/>
                  <a:p>
                    <a:fld id="{0BC24806-63DF-4808-B2FD-3FAEE515A741}" type="CATEGORYNAME">
                      <a:rPr lang="en-US" smtClean="0">
                        <a:highlight>
                          <a:srgbClr val="FFFF00"/>
                        </a:highlight>
                      </a:rPr>
                      <a:pPr/>
                      <a:t>[CATEGORY NAME]</a:t>
                    </a:fld>
                    <a:r>
                      <a:rPr lang="en-US" baseline="0" dirty="0">
                        <a:highlight>
                          <a:srgbClr val="FFFF00"/>
                        </a:highlight>
                      </a:rPr>
                      <a:t>, 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63445597337537"/>
                      <c:h val="0.1749385007264321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30B-43B5-94ED-102A925ED8E0}"/>
                </c:ext>
              </c:extLst>
            </c:dLbl>
            <c:dLbl>
              <c:idx val="4"/>
              <c:layout>
                <c:manualLayout>
                  <c:x val="0.14239139167451731"/>
                  <c:y val="6.7611445496995395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highlight>
                          <a:srgbClr val="FFFF00"/>
                        </a:highlight>
                      </a:rPr>
                      <a:t>UUT</a:t>
                    </a:r>
                    <a:r>
                      <a:rPr lang="en-US" baseline="0" dirty="0">
                        <a:highlight>
                          <a:srgbClr val="FFFF00"/>
                        </a:highlight>
                      </a:rPr>
                      <a:t>, 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484007827151146"/>
                      <c:h val="0.190205201302861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A30B-43B5-94ED-102A925ED8E0}"/>
                </c:ext>
              </c:extLst>
            </c:dLbl>
            <c:dLbl>
              <c:idx val="5"/>
              <c:layout>
                <c:manualLayout>
                  <c:x val="0.12703857282156034"/>
                  <c:y val="8.7180604029268097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highlight>
                          <a:srgbClr val="FFFF00"/>
                        </a:highlight>
                      </a:rPr>
                      <a:t>VLF,</a:t>
                    </a:r>
                    <a:r>
                      <a:rPr lang="en-US" baseline="0" dirty="0">
                        <a:highlight>
                          <a:srgbClr val="FFFF00"/>
                        </a:highlight>
                      </a:rPr>
                      <a:t> 10%</a:t>
                    </a:r>
                    <a:endParaRPr lang="en-US" dirty="0">
                      <a:highlight>
                        <a:srgbClr val="FFFF00"/>
                      </a:highlight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486730051329909"/>
                      <c:h val="0.1953530043909229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A-A30B-43B5-94ED-102A925ED8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Sales Tax - Bradley Burns</c:v>
                </c:pt>
                <c:pt idx="1">
                  <c:v>Sales Tax - Measure G</c:v>
                </c:pt>
                <c:pt idx="2">
                  <c:v>Card Club</c:v>
                </c:pt>
                <c:pt idx="3">
                  <c:v>Property Tax</c:v>
                </c:pt>
                <c:pt idx="4">
                  <c:v>Utility User Tax</c:v>
                </c:pt>
                <c:pt idx="5">
                  <c:v>Vehicle License Fees</c:v>
                </c:pt>
              </c:strCache>
            </c:strRef>
          </c:cat>
          <c:val>
            <c:numRef>
              <c:f>Sheet1!$B$2:$B$7</c:f>
              <c:numCache>
                <c:formatCode>"$"#.#,,"M"</c:formatCode>
                <c:ptCount val="6"/>
                <c:pt idx="0">
                  <c:v>16059125</c:v>
                </c:pt>
                <c:pt idx="1">
                  <c:v>12392000</c:v>
                </c:pt>
                <c:pt idx="2">
                  <c:v>8877427</c:v>
                </c:pt>
                <c:pt idx="3">
                  <c:v>10705079</c:v>
                </c:pt>
                <c:pt idx="4">
                  <c:v>6674127</c:v>
                </c:pt>
                <c:pt idx="5">
                  <c:v>8907545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30B-43B5-94ED-102A925ED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A6F-4C35-BC30-549F1EB2B07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A6F-4C35-BC30-549F1EB2B07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A6F-4C35-BC30-549F1EB2B07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A6F-4C35-BC30-549F1EB2B07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5A6F-4C35-BC30-549F1EB2B07F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5A6F-4C35-BC30-549F1EB2B07F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5A6F-4C35-BC30-549F1EB2B07F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5A6F-4C35-BC30-549F1EB2B07F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5A6F-4C35-BC30-549F1EB2B07F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5A6F-4C35-BC30-549F1EB2B07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0C151EC-7D19-432A-9ED8-74FD4AE43742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27%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A6F-4C35-BC30-549F1EB2B07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1757BCF-021B-4D5D-B73C-294B297578C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17%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A6F-4C35-BC30-549F1EB2B0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584494F-7E76-43A0-BC53-F0A7A9F5E06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A6F-4C35-BC30-549F1EB2B0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$33.4M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5A6F-4C35-BC30-549F1EB2B0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189F89B-E6B7-4B89-8EA5-133B770C6A2F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A6F-4C35-BC30-549F1EB2B07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A6F-4C35-BC30-549F1EB2B0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5A6F-4C35-BC30-549F1EB2B07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$27.3M</a:t>
                    </a:r>
                  </a:p>
                  <a:p>
                    <a:r>
                      <a:rPr lang="en-US" dirty="0"/>
                      <a:t>31%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5A6F-4C35-BC30-549F1EB2B07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$27.4M</a:t>
                    </a:r>
                  </a:p>
                  <a:p>
                    <a:r>
                      <a:rPr lang="en-US" dirty="0"/>
                      <a:t>30%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5A6F-4C35-BC30-549F1EB2B07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$27.4M</a:t>
                    </a:r>
                  </a:p>
                  <a:p>
                    <a:r>
                      <a:rPr lang="en-US" dirty="0"/>
                      <a:t>28%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A6F-4C35-BC30-549F1EB2B0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 Audited*</c:v>
                </c:pt>
                <c:pt idx="5">
                  <c:v>June 2024 Projected*</c:v>
                </c:pt>
                <c:pt idx="6">
                  <c:v>June 2025 Proposed*</c:v>
                </c:pt>
                <c:pt idx="7">
                  <c:v>June 2026 Proposed*</c:v>
                </c:pt>
                <c:pt idx="8">
                  <c:v>June 2027 Projected*</c:v>
                </c:pt>
                <c:pt idx="9">
                  <c:v>June 2028 Projected*</c:v>
                </c:pt>
              </c:strCache>
            </c:strRef>
          </c:cat>
          <c:val>
            <c:numRef>
              <c:f>Sheet1!$B$2:$B$11</c:f>
              <c:numCache>
                <c:formatCode>"$"#,##0.0</c:formatCode>
                <c:ptCount val="10"/>
                <c:pt idx="0">
                  <c:v>16.5</c:v>
                </c:pt>
                <c:pt idx="1">
                  <c:v>10.63</c:v>
                </c:pt>
                <c:pt idx="2">
                  <c:v>24.95</c:v>
                </c:pt>
                <c:pt idx="3">
                  <c:v>33.4</c:v>
                </c:pt>
                <c:pt idx="4">
                  <c:v>34.200000000000003</c:v>
                </c:pt>
                <c:pt idx="5">
                  <c:v>33.200000000000003</c:v>
                </c:pt>
                <c:pt idx="6">
                  <c:v>27.18</c:v>
                </c:pt>
                <c:pt idx="7">
                  <c:v>27.3</c:v>
                </c:pt>
                <c:pt idx="8">
                  <c:v>27.35</c:v>
                </c:pt>
                <c:pt idx="9">
                  <c:v>27.4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5A6F-4C35-BC30-549F1EB2B07F}"/>
                </c:ext>
              </c:extLst>
            </c:dLbl>
            <c:dLbl>
              <c:idx val="9"/>
              <c:layout>
                <c:manualLayout>
                  <c:x val="-2.7183299653560988E-2"/>
                  <c:y val="-3.621234719048915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CE2FE8E7-C5A6-4023-A083-346F00ADB7EA}" type="VALUE">
                      <a:rPr lang="en-US" smtClean="0"/>
                      <a:pPr>
                        <a:defRPr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dirty="0"/>
                      <a:t>M</a:t>
                    </a:r>
                  </a:p>
                </c:rich>
              </c:tx>
              <c:spPr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146346051936388E-2"/>
                      <c:h val="4.38039620029035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5A6F-4C35-BC30-549F1EB2B0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 Audited*</c:v>
                </c:pt>
                <c:pt idx="5">
                  <c:v>June 2024 Projected*</c:v>
                </c:pt>
                <c:pt idx="6">
                  <c:v>June 2025 Proposed*</c:v>
                </c:pt>
                <c:pt idx="7">
                  <c:v>June 2026 Proposed*</c:v>
                </c:pt>
                <c:pt idx="8">
                  <c:v>June 2027 Projected*</c:v>
                </c:pt>
                <c:pt idx="9">
                  <c:v>June 2028 Projected*</c:v>
                </c:pt>
              </c:strCache>
            </c:strRef>
          </c:cat>
          <c:val>
            <c:numRef>
              <c:f>Sheet1!$D$2:$D$11</c:f>
              <c:numCache>
                <c:formatCode>"$"#,##0.0</c:formatCode>
                <c:ptCount val="10"/>
                <c:pt idx="0">
                  <c:v>15.277777777777777</c:v>
                </c:pt>
                <c:pt idx="1">
                  <c:v>15.632352941176471</c:v>
                </c:pt>
                <c:pt idx="2">
                  <c:v>14.851190476190476</c:v>
                </c:pt>
                <c:pt idx="3">
                  <c:v>18.0335</c:v>
                </c:pt>
                <c:pt idx="4">
                  <c:v>20.65</c:v>
                </c:pt>
                <c:pt idx="5">
                  <c:v>20.975000000000001</c:v>
                </c:pt>
                <c:pt idx="6">
                  <c:v>21.567499999999999</c:v>
                </c:pt>
                <c:pt idx="7">
                  <c:v>22.2225</c:v>
                </c:pt>
                <c:pt idx="8">
                  <c:v>23.074999999999999</c:v>
                </c:pt>
                <c:pt idx="9">
                  <c:v>24.125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20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6951410082011279"/>
          <c:y val="0.92351540593977466"/>
          <c:w val="0.47051076175643153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F282-49BF-A02B-6805DC3DFF8F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F282-49BF-A02B-6805DC3DFF8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F282-49BF-A02B-6805DC3DFF8F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F282-49BF-A02B-6805DC3DFF8F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F282-49BF-A02B-6805DC3DFF8F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16866465289402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282-49BF-A02B-6805DC3DFF8F}"/>
                </c:ext>
              </c:extLst>
            </c:dLbl>
            <c:dLbl>
              <c:idx val="1"/>
              <c:layout>
                <c:manualLayout>
                  <c:x val="0.11393319815551096"/>
                  <c:y val="0.12887003990805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699898427555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282-49BF-A02B-6805DC3DFF8F}"/>
                </c:ext>
              </c:extLst>
            </c:dLbl>
            <c:dLbl>
              <c:idx val="2"/>
              <c:layout>
                <c:manualLayout>
                  <c:x val="1.954465973231161E-2"/>
                  <c:y val="0.133050713431197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5755799574803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282-49BF-A02B-6805DC3DFF8F}"/>
                </c:ext>
              </c:extLst>
            </c:dLbl>
            <c:dLbl>
              <c:idx val="3"/>
              <c:layout>
                <c:manualLayout>
                  <c:x val="0.19090211910522459"/>
                  <c:y val="7.65497668202828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350700607846417"/>
                      <c:h val="0.192358628338396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282-49BF-A02B-6805DC3DFF8F}"/>
                </c:ext>
              </c:extLst>
            </c:dLbl>
            <c:dLbl>
              <c:idx val="4"/>
              <c:layout>
                <c:manualLayout>
                  <c:x val="-0.21071266910148093"/>
                  <c:y val="-7.2904539828840802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00B41362-5972-4D60-99F7-4A116F964081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$3.3M, </a:t>
                    </a:r>
                    <a:fld id="{0AC1B6F6-C494-4E8D-A441-11B9D70FC99E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97488445472688"/>
                      <c:h val="0.16997693461094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282-49BF-A02B-6805DC3DFF8F}"/>
                </c:ext>
              </c:extLst>
            </c:dLbl>
            <c:dLbl>
              <c:idx val="5"/>
              <c:layout>
                <c:manualLayout>
                  <c:x val="-1.0805780326710829E-2"/>
                  <c:y val="4.1920110401583499E-2"/>
                </c:manualLayout>
              </c:layout>
              <c:tx>
                <c:rich>
                  <a:bodyPr/>
                  <a:lstStyle/>
                  <a:p>
                    <a:fld id="{A464BF7F-2FBE-416D-95C1-AC2642B8EE94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$6.6M, </a:t>
                    </a:r>
                    <a:fld id="{C8C2F1FF-0083-402C-969F-78DB3FDDE2C8}" type="PERCENTAGE">
                      <a:rPr lang="en-US" sz="3200" baseline="0"/>
                      <a:pPr/>
                      <a:t>[PERCENTAGE]</a:t>
                    </a:fld>
                    <a:endParaRPr lang="en-US" sz="3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94809973309817"/>
                      <c:h val="0.219069100874624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F282-49BF-A02B-6805DC3DFF8F}"/>
                </c:ext>
              </c:extLst>
            </c:dLbl>
            <c:dLbl>
              <c:idx val="6"/>
              <c:layout>
                <c:manualLayout>
                  <c:x val="-0.2287223502487126"/>
                  <c:y val="-0.1197320729458715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125CD1C-824B-4A38-8C19-2303CEE2C0F5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$2.6M, </a:t>
                    </a:r>
                    <a:fld id="{B0DBD408-88E8-4412-B81E-6AD410B69B57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299352447305981"/>
                      <c:h val="0.186890787851233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F282-49BF-A02B-6805DC3DFF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Sheet1!$B$2:$B$8</c:f>
              <c:numCache>
                <c:formatCode>"$"#0.#,,"M"</c:formatCode>
                <c:ptCount val="7"/>
                <c:pt idx="0">
                  <c:v>1790819</c:v>
                </c:pt>
                <c:pt idx="1">
                  <c:v>6955570</c:v>
                </c:pt>
                <c:pt idx="2" formatCode="&quot;$&quot;#0.0,,&quot;M&quot;">
                  <c:v>1174162</c:v>
                </c:pt>
                <c:pt idx="3" formatCode="&quot;$&quot;#0.0,,&quot;M&quot;">
                  <c:v>14147183</c:v>
                </c:pt>
                <c:pt idx="4" formatCode="_(* #,##0_);_(* \(#,##0\);_(* &quot;-&quot;??_);_(@_)">
                  <c:v>3345419</c:v>
                </c:pt>
                <c:pt idx="5" formatCode="_(* #,##0_);_(* \(#,##0\);_(* &quot;-&quot;??_);_(@_)">
                  <c:v>6617546</c:v>
                </c:pt>
                <c:pt idx="6" formatCode="_(* #,##0_);_(* \(#,##0\);_(* &quot;-&quot;??_);_(@_)">
                  <c:v>2601217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282-49BF-A02B-6805DC3DFF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4.8886850472140198E-2</c:v>
                </c:pt>
                <c:pt idx="1">
                  <c:v>0.1898773190023694</c:v>
                </c:pt>
                <c:pt idx="2">
                  <c:v>3.2052978064265054E-2</c:v>
                </c:pt>
                <c:pt idx="3">
                  <c:v>0.38619828130202088</c:v>
                </c:pt>
                <c:pt idx="4">
                  <c:v>9.1325253093504588E-2</c:v>
                </c:pt>
                <c:pt idx="5">
                  <c:v>0.18064973724006136</c:v>
                </c:pt>
                <c:pt idx="6">
                  <c:v>7.1009580825638491E-2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0BE-450F-89E5-BF1D3FEB2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126303657417088"/>
          <c:y val="9.9859119597491525E-2"/>
          <c:w val="0.63198667420581289"/>
          <c:h val="0.801387642191565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7924-424E-9664-7B90C457FCF0}"/>
              </c:ext>
            </c:extLst>
          </c:dPt>
          <c:dPt>
            <c:idx val="2"/>
            <c:bubble3D val="0"/>
            <c:spPr>
              <a:solidFill>
                <a:srgbClr val="7CCA62">
                  <a:lumMod val="75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7924-424E-9664-7B90C457FCF0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7924-424E-9664-7B90C457FCF0}"/>
              </c:ext>
            </c:extLst>
          </c:dPt>
          <c:dLbls>
            <c:dLbl>
              <c:idx val="0"/>
              <c:layout>
                <c:manualLayout>
                  <c:x val="5.6430138881220657E-2"/>
                  <c:y val="-0.27437225376210289"/>
                </c:manualLayout>
              </c:layout>
              <c:tx>
                <c:rich>
                  <a:bodyPr/>
                  <a:lstStyle/>
                  <a:p>
                    <a:fld id="{1944533D-B25A-4CAB-A610-140A4583AB4A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$27.4M, 75%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79080160549502"/>
                      <c:h val="0.279179952301331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924-424E-9664-7B90C457FCF0}"/>
                </c:ext>
              </c:extLst>
            </c:dLbl>
            <c:dLbl>
              <c:idx val="1"/>
              <c:layout>
                <c:manualLayout>
                  <c:x val="-0.13327133796548044"/>
                  <c:y val="5.6984841414887612E-2"/>
                </c:manualLayout>
              </c:layout>
              <c:tx>
                <c:rich>
                  <a:bodyPr/>
                  <a:lstStyle/>
                  <a:p>
                    <a:fld id="{29C1BF22-370C-43DF-BB67-CBD64C7077D2}" type="CATEGORYNAME">
                      <a:rPr lang="en-US" dirty="0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45B89DC6-B280-49C0-AAE7-A74BBEB84788}" type="VALUE">
                      <a:rPr lang="en-US" baseline="0" dirty="0"/>
                      <a:pPr/>
                      <a:t>[VALUE]</a:t>
                    </a:fld>
                    <a:r>
                      <a:rPr lang="en-US" baseline="0" dirty="0"/>
                      <a:t>, 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44931928310875"/>
                      <c:h val="0.2372948827623750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924-424E-9664-7B90C457FCF0}"/>
                </c:ext>
              </c:extLst>
            </c:dLbl>
            <c:dLbl>
              <c:idx val="2"/>
              <c:layout>
                <c:manualLayout>
                  <c:x val="-1.4918216409054857E-2"/>
                  <c:y val="-5.2339162810592213E-2"/>
                </c:manualLayout>
              </c:layout>
              <c:tx>
                <c:rich>
                  <a:bodyPr/>
                  <a:lstStyle/>
                  <a:p>
                    <a:fld id="{F3DF1F09-54A6-4B94-B8D9-65C8E48D57E4}" type="CATEGORYNAME">
                      <a:rPr lang="en-US"/>
                      <a:pPr/>
                      <a:t>[CATEGORY NAME]</a:t>
                    </a:fld>
                    <a:r>
                      <a:rPr lang="en-US" dirty="0"/>
                      <a:t>, </a:t>
                    </a:r>
                    <a:fld id="{2EF064C6-AFA4-4DB3-8C4C-528E970DA5E6}" type="VALUE">
                      <a:rPr lang="en-US"/>
                      <a:pPr/>
                      <a:t>[VALUE]</a:t>
                    </a:fld>
                    <a:r>
                      <a:rPr lang="en-US" dirty="0"/>
                      <a:t>, 20%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86776523227418"/>
                      <c:h val="0.263255660976526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924-424E-9664-7B90C457FCF0}"/>
                </c:ext>
              </c:extLst>
            </c:dLbl>
            <c:dLbl>
              <c:idx val="3"/>
              <c:layout>
                <c:manualLayout>
                  <c:x val="0.11603063509626693"/>
                  <c:y val="8.1009967466397062E-8"/>
                </c:manualLayout>
              </c:layout>
              <c:tx>
                <c:rich>
                  <a:bodyPr/>
                  <a:lstStyle/>
                  <a:p>
                    <a:fld id="{0BC24806-63DF-4808-B2FD-3FAEE515A74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$0.4M, 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57066469824363"/>
                      <c:h val="0.122383054010965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924-424E-9664-7B90C457FC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Operating Grant Revenue</c:v>
                </c:pt>
                <c:pt idx="1">
                  <c:v>Fare Revenue</c:v>
                </c:pt>
                <c:pt idx="2">
                  <c:v>Capital Grant Revenue</c:v>
                </c:pt>
                <c:pt idx="3">
                  <c:v>Other Revenue</c:v>
                </c:pt>
              </c:strCache>
            </c:strRef>
          </c:cat>
          <c:val>
            <c:numRef>
              <c:f>Sheet1!$B$2:$B$5</c:f>
              <c:numCache>
                <c:formatCode>"$"#.#,,"M"</c:formatCode>
                <c:ptCount val="4"/>
                <c:pt idx="0">
                  <c:v>27535916</c:v>
                </c:pt>
                <c:pt idx="1">
                  <c:v>1350000</c:v>
                </c:pt>
                <c:pt idx="2">
                  <c:v>7400000</c:v>
                </c:pt>
                <c:pt idx="3">
                  <c:v>446000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924-424E-9664-7B90C457FC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F282-49BF-A02B-6805DC3DFF8F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F282-49BF-A02B-6805DC3DFF8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F282-49BF-A02B-6805DC3DFF8F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F282-49BF-A02B-6805DC3DFF8F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F282-49BF-A02B-6805DC3DFF8F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16866465289402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282-49BF-A02B-6805DC3DFF8F}"/>
                </c:ext>
              </c:extLst>
            </c:dLbl>
            <c:dLbl>
              <c:idx val="1"/>
              <c:layout>
                <c:manualLayout>
                  <c:x val="0.11393319815551096"/>
                  <c:y val="0.12887003990805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699898427555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282-49BF-A02B-6805DC3DFF8F}"/>
                </c:ext>
              </c:extLst>
            </c:dLbl>
            <c:dLbl>
              <c:idx val="2"/>
              <c:layout>
                <c:manualLayout>
                  <c:x val="1.954465973231161E-2"/>
                  <c:y val="0.133050713431197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5755799574803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282-49BF-A02B-6805DC3DFF8F}"/>
                </c:ext>
              </c:extLst>
            </c:dLbl>
            <c:dLbl>
              <c:idx val="3"/>
              <c:layout>
                <c:manualLayout>
                  <c:x val="0.19090211910522459"/>
                  <c:y val="7.65497668202828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350700607846417"/>
                      <c:h val="0.192358628338396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282-49BF-A02B-6805DC3DFF8F}"/>
                </c:ext>
              </c:extLst>
            </c:dLbl>
            <c:dLbl>
              <c:idx val="4"/>
              <c:layout>
                <c:manualLayout>
                  <c:x val="-0.21071266910148093"/>
                  <c:y val="-7.2904539828840802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00B41362-5972-4D60-99F7-4A116F964081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$3.5M, </a:t>
                    </a:r>
                    <a:fld id="{0AC1B6F6-C494-4E8D-A441-11B9D70FC99E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97488445472688"/>
                      <c:h val="0.16997693461094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282-49BF-A02B-6805DC3DFF8F}"/>
                </c:ext>
              </c:extLst>
            </c:dLbl>
            <c:dLbl>
              <c:idx val="5"/>
              <c:layout>
                <c:manualLayout>
                  <c:x val="1.2006422585234256E-3"/>
                  <c:y val="-8.0194993811724888E-2"/>
                </c:manualLayout>
              </c:layout>
              <c:tx>
                <c:rich>
                  <a:bodyPr/>
                  <a:lstStyle/>
                  <a:p>
                    <a:fld id="{A464BF7F-2FBE-416D-95C1-AC2642B8EE94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$14.1M, </a:t>
                    </a:r>
                    <a:fld id="{C8C2F1FF-0083-402C-969F-78DB3FDDE2C8}" type="PERCENTAGE">
                      <a:rPr lang="en-US" sz="3200" baseline="0"/>
                      <a:pPr/>
                      <a:t>[PERCENTAGE]</a:t>
                    </a:fld>
                    <a:endParaRPr lang="en-US" sz="3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94809973309817"/>
                      <c:h val="0.219069100874624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F282-49BF-A02B-6805DC3DFF8F}"/>
                </c:ext>
              </c:extLst>
            </c:dLbl>
            <c:dLbl>
              <c:idx val="6"/>
              <c:layout>
                <c:manualLayout>
                  <c:x val="-0.2287223502487126"/>
                  <c:y val="-0.1197320729458715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125CD1C-824B-4A38-8C19-2303CEE2C0F5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$2.6M, </a:t>
                    </a:r>
                    <a:fld id="{B0DBD408-88E8-4412-B81E-6AD410B69B57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299352447305981"/>
                      <c:h val="0.186890787851233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F282-49BF-A02B-6805DC3DFF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Sheet1!$B$2:$B$8</c:f>
              <c:numCache>
                <c:formatCode>"$"#0.#,,"M"</c:formatCode>
                <c:ptCount val="7"/>
                <c:pt idx="0">
                  <c:v>1814579</c:v>
                </c:pt>
                <c:pt idx="1">
                  <c:v>7167467</c:v>
                </c:pt>
                <c:pt idx="2" formatCode="&quot;$&quot;#0.0,,&quot;M&quot;">
                  <c:v>1201125</c:v>
                </c:pt>
                <c:pt idx="3" formatCode="&quot;$&quot;#0.0,,&quot;M&quot;">
                  <c:v>14781921</c:v>
                </c:pt>
                <c:pt idx="4" formatCode="_(* #,##0_);_(* \(#,##0\);_(* &quot;-&quot;??_);_(@_)">
                  <c:v>3506382</c:v>
                </c:pt>
                <c:pt idx="5" formatCode="_(* #,##0_);_(* \(#,##0\);_(* &quot;-&quot;??_);_(@_)">
                  <c:v>14107359</c:v>
                </c:pt>
                <c:pt idx="6" formatCode="_(* #,##0_);_(* \(#,##0\);_(* &quot;-&quot;??_);_(@_)">
                  <c:v>2639536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282-49BF-A02B-6805DC3DFF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4.0129244820838184E-2</c:v>
                </c:pt>
                <c:pt idx="1">
                  <c:v>0.15850786214779219</c:v>
                </c:pt>
                <c:pt idx="2">
                  <c:v>2.6562767002940774E-2</c:v>
                </c:pt>
                <c:pt idx="3">
                  <c:v>0.32690079998241423</c:v>
                </c:pt>
                <c:pt idx="4">
                  <c:v>7.7543309888067832E-2</c:v>
                </c:pt>
                <c:pt idx="5">
                  <c:v>0.31198292446151693</c:v>
                </c:pt>
                <c:pt idx="6">
                  <c:v>5.8373091696429832E-2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A25-4050-9D1C-BB898DF1A1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126303657417088"/>
          <c:y val="9.9859119597491525E-2"/>
          <c:w val="0.63198667420581289"/>
          <c:h val="0.801387642191565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7924-424E-9664-7B90C457FCF0}"/>
              </c:ext>
            </c:extLst>
          </c:dPt>
          <c:dPt>
            <c:idx val="2"/>
            <c:bubble3D val="0"/>
            <c:spPr>
              <a:solidFill>
                <a:srgbClr val="7CCA62">
                  <a:lumMod val="75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7924-424E-9664-7B90C457FCF0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7924-424E-9664-7B90C457FCF0}"/>
              </c:ext>
            </c:extLst>
          </c:dPt>
          <c:dLbls>
            <c:dLbl>
              <c:idx val="0"/>
              <c:layout>
                <c:manualLayout>
                  <c:x val="0"/>
                  <c:y val="-0.19412369897992252"/>
                </c:manualLayout>
              </c:layout>
              <c:tx>
                <c:rich>
                  <a:bodyPr/>
                  <a:lstStyle/>
                  <a:p>
                    <a:fld id="{1944533D-B25A-4CAB-A610-140A4583AB4A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$29.3M, 65%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40880437362972"/>
                      <c:h val="0.279179959172699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924-424E-9664-7B90C457FCF0}"/>
                </c:ext>
              </c:extLst>
            </c:dLbl>
            <c:dLbl>
              <c:idx val="1"/>
              <c:layout>
                <c:manualLayout>
                  <c:x val="0"/>
                  <c:y val="3.1709569545436869E-2"/>
                </c:manualLayout>
              </c:layout>
              <c:tx>
                <c:rich>
                  <a:bodyPr/>
                  <a:lstStyle/>
                  <a:p>
                    <a:fld id="{29C1BF22-370C-43DF-BB67-CBD64C7077D2}" type="CATEGORYNAME">
                      <a:rPr lang="en-US" dirty="0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45B89DC6-B280-49C0-AAE7-A74BBEB84788}" type="VALUE">
                      <a:rPr lang="en-US" baseline="0" dirty="0"/>
                      <a:pPr/>
                      <a:t>[VALUE]</a:t>
                    </a:fld>
                    <a:r>
                      <a:rPr lang="en-US" baseline="0" dirty="0"/>
                      <a:t>,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61090493257874"/>
                      <c:h val="0.209757002501587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924-424E-9664-7B90C457FCF0}"/>
                </c:ext>
              </c:extLst>
            </c:dLbl>
            <c:dLbl>
              <c:idx val="2"/>
              <c:layout>
                <c:manualLayout>
                  <c:x val="-1.4918216409054857E-2"/>
                  <c:y val="-5.2339162810592213E-2"/>
                </c:manualLayout>
              </c:layout>
              <c:tx>
                <c:rich>
                  <a:bodyPr/>
                  <a:lstStyle/>
                  <a:p>
                    <a:fld id="{F3DF1F09-54A6-4B94-B8D9-65C8E48D57E4}" type="CATEGORYNAME">
                      <a:rPr lang="en-US"/>
                      <a:pPr/>
                      <a:t>[CATEGORY NAME]</a:t>
                    </a:fld>
                    <a:r>
                      <a:rPr lang="en-US" dirty="0"/>
                      <a:t>, </a:t>
                    </a:r>
                    <a:fld id="{2EF064C6-AFA4-4DB3-8C4C-528E970DA5E6}" type="VALUE">
                      <a:rPr lang="en-US"/>
                      <a:pPr/>
                      <a:t>[VALUE]</a:t>
                    </a:fld>
                    <a:r>
                      <a:rPr lang="en-US" dirty="0"/>
                      <a:t>, 31%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86776523227418"/>
                      <c:h val="0.263255660976526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924-424E-9664-7B90C457FCF0}"/>
                </c:ext>
              </c:extLst>
            </c:dLbl>
            <c:dLbl>
              <c:idx val="3"/>
              <c:layout>
                <c:manualLayout>
                  <c:x val="1.9979254414392838E-2"/>
                  <c:y val="-4.1527977602364215E-2"/>
                </c:manualLayout>
              </c:layout>
              <c:tx>
                <c:rich>
                  <a:bodyPr/>
                  <a:lstStyle/>
                  <a:p>
                    <a:fld id="{0BC24806-63DF-4808-B2FD-3FAEE515A74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$0.4M, 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57066469824363"/>
                      <c:h val="0.122383054010965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924-424E-9664-7B90C457FC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Operating Grant Revenue</c:v>
                </c:pt>
                <c:pt idx="1">
                  <c:v>Fare Revenue</c:v>
                </c:pt>
                <c:pt idx="2">
                  <c:v>Capital Grant Revenue</c:v>
                </c:pt>
                <c:pt idx="3">
                  <c:v>Other Revenue</c:v>
                </c:pt>
              </c:strCache>
            </c:strRef>
          </c:cat>
          <c:val>
            <c:numRef>
              <c:f>Sheet1!$B$2:$B$5</c:f>
              <c:numCache>
                <c:formatCode>"$"#.#,,"M"</c:formatCode>
                <c:ptCount val="4"/>
                <c:pt idx="0">
                  <c:v>29272369</c:v>
                </c:pt>
                <c:pt idx="1">
                  <c:v>1400000</c:v>
                </c:pt>
                <c:pt idx="2">
                  <c:v>14100000</c:v>
                </c:pt>
                <c:pt idx="3">
                  <c:v>446000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924-424E-9664-7B90C457FC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FCB5-4097-995D-4BC4E6F3A18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FCB5-4097-995D-4BC4E6F3A18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FCB5-4097-995D-4BC4E6F3A18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FCB5-4097-995D-4BC4E6F3A18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FCB5-4097-995D-4BC4E6F3A18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FCB5-4097-995D-4BC4E6F3A18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FCB5-4097-995D-4BC4E6F3A182}"/>
              </c:ext>
            </c:extLst>
          </c:dPt>
          <c:dLbls>
            <c:dLbl>
              <c:idx val="0"/>
              <c:layout>
                <c:manualLayout>
                  <c:x val="-2.3283101704426996E-2"/>
                  <c:y val="5.04662257549054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B5-4097-995D-4BC4E6F3A182}"/>
                </c:ext>
              </c:extLst>
            </c:dLbl>
            <c:dLbl>
              <c:idx val="1"/>
              <c:layout>
                <c:manualLayout>
                  <c:x val="4.2282520684296401E-2"/>
                  <c:y val="-0.1284544958975355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28459402154367"/>
                      <c:h val="0.29044485017254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B5-4097-995D-4BC4E6F3A182}"/>
                </c:ext>
              </c:extLst>
            </c:dLbl>
            <c:dLbl>
              <c:idx val="2"/>
              <c:layout>
                <c:manualLayout>
                  <c:x val="3.20528913508226E-2"/>
                  <c:y val="-1.3232655587832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27066410944951"/>
                      <c:h val="0.22247379808507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B5-4097-995D-4BC4E6F3A182}"/>
                </c:ext>
              </c:extLst>
            </c:dLbl>
            <c:dLbl>
              <c:idx val="3"/>
              <c:layout>
                <c:manualLayout>
                  <c:x val="-4.5022988847692028E-2"/>
                  <c:y val="-2.9063275730739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B5-4097-995D-4BC4E6F3A182}"/>
                </c:ext>
              </c:extLst>
            </c:dLbl>
            <c:dLbl>
              <c:idx val="4"/>
              <c:layout>
                <c:manualLayout>
                  <c:x val="-5.1633692594087559E-2"/>
                  <c:y val="1.284582329054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B5-4097-995D-4BC4E6F3A182}"/>
                </c:ext>
              </c:extLst>
            </c:dLbl>
            <c:dLbl>
              <c:idx val="5"/>
              <c:layout>
                <c:manualLayout>
                  <c:x val="-1.9348314383901107E-2"/>
                  <c:y val="-5.61903877709250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CB5-4097-995D-4BC4E6F3A182}"/>
                </c:ext>
              </c:extLst>
            </c:dLbl>
            <c:dLbl>
              <c:idx val="6"/>
              <c:layout>
                <c:manualLayout>
                  <c:x val="1.3585570139410428E-2"/>
                  <c:y val="6.08258669164412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$82.1M,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209142759540035"/>
                      <c:h val="0.1893921904747188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CB5-4097-995D-4BC4E6F3A1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86265644</c:v>
                </c:pt>
                <c:pt idx="1">
                  <c:v>17337808</c:v>
                </c:pt>
                <c:pt idx="2">
                  <c:v>19767337</c:v>
                </c:pt>
                <c:pt idx="3">
                  <c:v>36631916</c:v>
                </c:pt>
                <c:pt idx="4">
                  <c:v>5549817</c:v>
                </c:pt>
                <c:pt idx="5">
                  <c:v>71530102</c:v>
                </c:pt>
                <c:pt idx="6">
                  <c:v>82135053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B5-4097-995D-4BC4E6F3A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8C20-4FAC-B678-4CB89BF2EB9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8C20-4FAC-B678-4CB89BF2EB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8C20-4FAC-B678-4CB89BF2EB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8C20-4FAC-B678-4CB89BF2EB9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8C20-4FAC-B678-4CB89BF2EB91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8C20-4FAC-B678-4CB89BF2EB91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8C20-4FAC-B678-4CB89BF2EB91}"/>
              </c:ext>
            </c:extLst>
          </c:dPt>
          <c:dLbls>
            <c:dLbl>
              <c:idx val="0"/>
              <c:layout>
                <c:manualLayout>
                  <c:x val="-3.3890166366902119E-2"/>
                  <c:y val="4.4330801609953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20-4FAC-B678-4CB89BF2EB91}"/>
                </c:ext>
              </c:extLst>
            </c:dLbl>
            <c:dLbl>
              <c:idx val="1"/>
              <c:layout>
                <c:manualLayout>
                  <c:x val="-6.2861486958020059E-4"/>
                  <c:y val="-7.4732523281919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33020766414212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20-4FAC-B678-4CB89BF2EB91}"/>
                </c:ext>
              </c:extLst>
            </c:dLbl>
            <c:dLbl>
              <c:idx val="2"/>
              <c:layout>
                <c:manualLayout>
                  <c:x val="0"/>
                  <c:y val="-3.61746245837345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6257071251709"/>
                      <c:h val="0.14071093159634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C20-4FAC-B678-4CB89BF2EB91}"/>
                </c:ext>
              </c:extLst>
            </c:dLbl>
            <c:dLbl>
              <c:idx val="3"/>
              <c:layout>
                <c:manualLayout>
                  <c:x val="2.5062386350925576E-2"/>
                  <c:y val="-1.94966645152021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616778689350679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C20-4FAC-B678-4CB89BF2EB91}"/>
                </c:ext>
              </c:extLst>
            </c:dLbl>
            <c:dLbl>
              <c:idx val="4"/>
              <c:layout>
                <c:manualLayout>
                  <c:x val="1.3513320159769618E-2"/>
                  <c:y val="8.529064017081571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C20-4FAC-B678-4CB89BF2EB91}"/>
                </c:ext>
              </c:extLst>
            </c:dLbl>
            <c:dLbl>
              <c:idx val="5"/>
              <c:layout>
                <c:manualLayout>
                  <c:x val="-3.6756953774045267E-2"/>
                  <c:y val="-6.3267144934697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20-4FAC-B678-4CB89BF2EB91}"/>
                </c:ext>
              </c:extLst>
            </c:dLbl>
            <c:dLbl>
              <c:idx val="6"/>
              <c:layout>
                <c:manualLayout>
                  <c:x val="8.3814491055069201E-3"/>
                  <c:y val="3.65892818468571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790633202099735"/>
                      <c:h val="0.238671998031496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8C20-4FAC-B678-4CB89BF2E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86419896</c:v>
                </c:pt>
                <c:pt idx="1">
                  <c:v>16996126</c:v>
                </c:pt>
                <c:pt idx="2">
                  <c:v>19767337</c:v>
                </c:pt>
                <c:pt idx="3">
                  <c:v>36631916</c:v>
                </c:pt>
                <c:pt idx="4">
                  <c:v>2615000</c:v>
                </c:pt>
                <c:pt idx="5">
                  <c:v>71530102</c:v>
                </c:pt>
                <c:pt idx="6">
                  <c:v>70711673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20-4FAC-B678-4CB89BF2E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FCB5-4097-995D-4BC4E6F3A18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FCB5-4097-995D-4BC4E6F3A18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FCB5-4097-995D-4BC4E6F3A18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FCB5-4097-995D-4BC4E6F3A18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FCB5-4097-995D-4BC4E6F3A18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FCB5-4097-995D-4BC4E6F3A18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FCB5-4097-995D-4BC4E6F3A182}"/>
              </c:ext>
            </c:extLst>
          </c:dPt>
          <c:dLbls>
            <c:dLbl>
              <c:idx val="0"/>
              <c:layout>
                <c:manualLayout>
                  <c:x val="-2.0712932544797339E-2"/>
                  <c:y val="-7.924862287640385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B5-4097-995D-4BC4E6F3A182}"/>
                </c:ext>
              </c:extLst>
            </c:dLbl>
            <c:dLbl>
              <c:idx val="1"/>
              <c:layout>
                <c:manualLayout>
                  <c:x val="0.14765945622910842"/>
                  <c:y val="-2.20217995846663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28459402154367"/>
                      <c:h val="0.29044485017254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B5-4097-995D-4BC4E6F3A182}"/>
                </c:ext>
              </c:extLst>
            </c:dLbl>
            <c:dLbl>
              <c:idx val="2"/>
              <c:layout>
                <c:manualLayout>
                  <c:x val="-2.7060997399676889E-2"/>
                  <c:y val="-1.65586778984937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18143856212999"/>
                      <c:h val="0.169257449928641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B5-4097-995D-4BC4E6F3A182}"/>
                </c:ext>
              </c:extLst>
            </c:dLbl>
            <c:dLbl>
              <c:idx val="3"/>
              <c:layout>
                <c:manualLayout>
                  <c:x val="-4.5022988847692028E-2"/>
                  <c:y val="-2.9063275730739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B5-4097-995D-4BC4E6F3A182}"/>
                </c:ext>
              </c:extLst>
            </c:dLbl>
            <c:dLbl>
              <c:idx val="4"/>
              <c:layout>
                <c:manualLayout>
                  <c:x val="-5.1633692594087559E-2"/>
                  <c:y val="1.284582329054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B5-4097-995D-4BC4E6F3A182}"/>
                </c:ext>
              </c:extLst>
            </c:dLbl>
            <c:dLbl>
              <c:idx val="5"/>
              <c:layout>
                <c:manualLayout>
                  <c:x val="-2.1275941253623289E-2"/>
                  <c:y val="-5.36958714510922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379518868380828"/>
                      <c:h val="0.138013272921953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CB5-4097-995D-4BC4E6F3A182}"/>
                </c:ext>
              </c:extLst>
            </c:dLbl>
            <c:dLbl>
              <c:idx val="6"/>
              <c:layout>
                <c:manualLayout>
                  <c:x val="0.11189454049524124"/>
                  <c:y val="1.671849717242319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$31.4M,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847277108150896"/>
                      <c:h val="0.132849820558507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CB5-4097-995D-4BC4E6F3A1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88889579</c:v>
                </c:pt>
                <c:pt idx="1">
                  <c:v>18722787</c:v>
                </c:pt>
                <c:pt idx="2">
                  <c:v>8617853</c:v>
                </c:pt>
                <c:pt idx="3">
                  <c:v>45218369</c:v>
                </c:pt>
                <c:pt idx="4">
                  <c:v>4043452</c:v>
                </c:pt>
                <c:pt idx="5">
                  <c:v>10358000</c:v>
                </c:pt>
                <c:pt idx="6">
                  <c:v>31370652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B5-4097-995D-4BC4E6F3A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8C20-4FAC-B678-4CB89BF2EB9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8C20-4FAC-B678-4CB89BF2EB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8C20-4FAC-B678-4CB89BF2EB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8C20-4FAC-B678-4CB89BF2EB9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8C20-4FAC-B678-4CB89BF2EB91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8C20-4FAC-B678-4CB89BF2EB91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8C20-4FAC-B678-4CB89BF2EB91}"/>
              </c:ext>
            </c:extLst>
          </c:dPt>
          <c:dLbls>
            <c:dLbl>
              <c:idx val="0"/>
              <c:layout>
                <c:manualLayout>
                  <c:x val="-2.760451260446806E-2"/>
                  <c:y val="-0.130980499582930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20-4FAC-B678-4CB89BF2EB91}"/>
                </c:ext>
              </c:extLst>
            </c:dLbl>
            <c:dLbl>
              <c:idx val="1"/>
              <c:layout>
                <c:manualLayout>
                  <c:x val="0.10057041070560671"/>
                  <c:y val="-7.31882131193592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284404550615348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20-4FAC-B678-4CB89BF2EB91}"/>
                </c:ext>
              </c:extLst>
            </c:dLbl>
            <c:dLbl>
              <c:idx val="2"/>
              <c:layout>
                <c:manualLayout>
                  <c:x val="3.8971053327090575E-2"/>
                  <c:y val="1.67193721869242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6257071251709"/>
                      <c:h val="0.14071093159634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C20-4FAC-B678-4CB89BF2EB91}"/>
                </c:ext>
              </c:extLst>
            </c:dLbl>
            <c:dLbl>
              <c:idx val="3"/>
              <c:layout>
                <c:manualLayout>
                  <c:x val="-7.6230132137310369E-3"/>
                  <c:y val="2.220352943825332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80400435081880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C20-4FAC-B678-4CB89BF2EB91}"/>
                </c:ext>
              </c:extLst>
            </c:dLbl>
            <c:dLbl>
              <c:idx val="4"/>
              <c:layout>
                <c:manualLayout>
                  <c:x val="-1.6657774363837398E-2"/>
                  <c:y val="0.1089500567171796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C20-4FAC-B678-4CB89BF2EB91}"/>
                </c:ext>
              </c:extLst>
            </c:dLbl>
            <c:dLbl>
              <c:idx val="5"/>
              <c:layout>
                <c:manualLayout>
                  <c:x val="6.6257719723193664E-3"/>
                  <c:y val="9.9210837806020819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20-4FAC-B678-4CB89BF2EB91}"/>
                </c:ext>
              </c:extLst>
            </c:dLbl>
            <c:dLbl>
              <c:idx val="6"/>
              <c:layout>
                <c:manualLayout>
                  <c:x val="8.381449105506927E-3"/>
                  <c:y val="2.21218443697745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59625711590448"/>
                      <c:h val="0.172291969104683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8C20-4FAC-B678-4CB89BF2E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89009149</c:v>
                </c:pt>
                <c:pt idx="1">
                  <c:v>17701027</c:v>
                </c:pt>
                <c:pt idx="2">
                  <c:v>8617853</c:v>
                </c:pt>
                <c:pt idx="3">
                  <c:v>45218369</c:v>
                </c:pt>
                <c:pt idx="4">
                  <c:v>2612500</c:v>
                </c:pt>
                <c:pt idx="5">
                  <c:v>10058000</c:v>
                </c:pt>
                <c:pt idx="6">
                  <c:v>29509098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20-4FAC-B678-4CB89BF2E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73DA33-EE14-4172-A7E1-7EE2465452BF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42AD43E-5DA1-4005-9B18-93DA757DDE02}">
      <dgm:prSet phldrT="[Text]"/>
      <dgm:spPr/>
      <dgm:t>
        <a:bodyPr/>
        <a:lstStyle/>
        <a:p>
          <a:r>
            <a:rPr lang="en-US" b="1" dirty="0"/>
            <a:t>February 2024</a:t>
          </a:r>
        </a:p>
      </dgm:t>
    </dgm:pt>
    <dgm:pt modelId="{B045A9D9-4D96-4F7C-B458-8547A09BE4FE}" type="parTrans" cxnId="{F6A2A9D6-3DB7-4563-B9A8-C83D9EAEE08A}">
      <dgm:prSet/>
      <dgm:spPr/>
      <dgm:t>
        <a:bodyPr/>
        <a:lstStyle/>
        <a:p>
          <a:endParaRPr lang="en-US"/>
        </a:p>
      </dgm:t>
    </dgm:pt>
    <dgm:pt modelId="{E638C529-05BE-4ED7-969C-934D6868C07A}" type="sibTrans" cxnId="{F6A2A9D6-3DB7-4563-B9A8-C83D9EAEE08A}">
      <dgm:prSet/>
      <dgm:spPr/>
      <dgm:t>
        <a:bodyPr/>
        <a:lstStyle/>
        <a:p>
          <a:endParaRPr lang="en-US"/>
        </a:p>
      </dgm:t>
    </dgm:pt>
    <dgm:pt modelId="{5075D69F-5A64-454C-825D-51E47190D173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Budget Kickoff</a:t>
          </a:r>
        </a:p>
      </dgm:t>
    </dgm:pt>
    <dgm:pt modelId="{047A465B-8E2F-4B2E-949E-4837F637C034}" type="parTrans" cxnId="{0A0325DE-B23F-4D6F-9442-015981949D9E}">
      <dgm:prSet/>
      <dgm:spPr/>
      <dgm:t>
        <a:bodyPr/>
        <a:lstStyle/>
        <a:p>
          <a:endParaRPr lang="en-US"/>
        </a:p>
      </dgm:t>
    </dgm:pt>
    <dgm:pt modelId="{D8679405-6013-4379-9703-4C6DB89EF676}" type="sibTrans" cxnId="{0A0325DE-B23F-4D6F-9442-015981949D9E}">
      <dgm:prSet/>
      <dgm:spPr/>
      <dgm:t>
        <a:bodyPr/>
        <a:lstStyle/>
        <a:p>
          <a:endParaRPr lang="en-US"/>
        </a:p>
      </dgm:t>
    </dgm:pt>
    <dgm:pt modelId="{1514B553-48AD-4D85-BB9A-5A857167ED6F}">
      <dgm:prSet phldrT="[Text]"/>
      <dgm:spPr/>
      <dgm:t>
        <a:bodyPr/>
        <a:lstStyle/>
        <a:p>
          <a:r>
            <a:rPr lang="en-US" b="1" dirty="0"/>
            <a:t>March 2024 </a:t>
          </a:r>
        </a:p>
      </dgm:t>
    </dgm:pt>
    <dgm:pt modelId="{460EE975-094D-40C4-9DFF-A8EF6BBC30C3}" type="parTrans" cxnId="{327CDA01-CC2B-418B-A8D8-55C5BC7BDF94}">
      <dgm:prSet/>
      <dgm:spPr/>
      <dgm:t>
        <a:bodyPr/>
        <a:lstStyle/>
        <a:p>
          <a:endParaRPr lang="en-US"/>
        </a:p>
      </dgm:t>
    </dgm:pt>
    <dgm:pt modelId="{BE695E1A-10CF-461F-AD1A-567F2EBC1013}" type="sibTrans" cxnId="{327CDA01-CC2B-418B-A8D8-55C5BC7BDF94}">
      <dgm:prSet/>
      <dgm:spPr/>
      <dgm:t>
        <a:bodyPr/>
        <a:lstStyle/>
        <a:p>
          <a:endParaRPr lang="en-US"/>
        </a:p>
      </dgm:t>
    </dgm:pt>
    <dgm:pt modelId="{3A32D5C3-6C1D-4BF5-8160-78AF4FAA3CED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Departmental Supplemental Requests Submittal</a:t>
          </a:r>
        </a:p>
      </dgm:t>
    </dgm:pt>
    <dgm:pt modelId="{0C5A9AF2-468D-412D-B488-D5658FF66187}" type="parTrans" cxnId="{7FDEA145-534A-445C-9A8A-1257C15C8078}">
      <dgm:prSet/>
      <dgm:spPr/>
      <dgm:t>
        <a:bodyPr/>
        <a:lstStyle/>
        <a:p>
          <a:endParaRPr lang="en-US"/>
        </a:p>
      </dgm:t>
    </dgm:pt>
    <dgm:pt modelId="{A9E57014-F902-4C2F-B4E0-70D431849E30}" type="sibTrans" cxnId="{7FDEA145-534A-445C-9A8A-1257C15C8078}">
      <dgm:prSet/>
      <dgm:spPr/>
      <dgm:t>
        <a:bodyPr/>
        <a:lstStyle/>
        <a:p>
          <a:endParaRPr lang="en-US"/>
        </a:p>
      </dgm:t>
    </dgm:pt>
    <dgm:pt modelId="{6B44E587-AA58-49E3-8E34-03539E79CF0C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gm:t>
    </dgm:pt>
    <dgm:pt modelId="{36DEF791-77F3-4CB8-9705-52AF48D8FA4D}" type="parTrans" cxnId="{57D5F53D-0112-4068-9697-170EEB725F2A}">
      <dgm:prSet/>
      <dgm:spPr/>
      <dgm:t>
        <a:bodyPr/>
        <a:lstStyle/>
        <a:p>
          <a:endParaRPr lang="en-US"/>
        </a:p>
      </dgm:t>
    </dgm:pt>
    <dgm:pt modelId="{665F3EA3-8380-4CF8-AD71-0A3650B1A58A}" type="sibTrans" cxnId="{57D5F53D-0112-4068-9697-170EEB725F2A}">
      <dgm:prSet/>
      <dgm:spPr/>
      <dgm:t>
        <a:bodyPr/>
        <a:lstStyle/>
        <a:p>
          <a:endParaRPr lang="en-US"/>
        </a:p>
      </dgm:t>
    </dgm:pt>
    <dgm:pt modelId="{0F8A3CEE-FCBA-4B68-A9A3-45490005B5F9}">
      <dgm:prSet phldrT="[Text]" custT="1"/>
      <dgm:spPr/>
      <dgm:t>
        <a:bodyPr/>
        <a:lstStyle/>
        <a:p>
          <a:r>
            <a:rPr lang="en-US" sz="3600" b="1" dirty="0"/>
            <a:t>April 2024</a:t>
          </a:r>
        </a:p>
      </dgm:t>
    </dgm:pt>
    <dgm:pt modelId="{7163AA1D-DCCF-4018-B30F-357383F61D6C}" type="parTrans" cxnId="{3C045545-7DC4-42D4-B41A-D1D7700D4F28}">
      <dgm:prSet/>
      <dgm:spPr/>
      <dgm:t>
        <a:bodyPr/>
        <a:lstStyle/>
        <a:p>
          <a:endParaRPr lang="en-US"/>
        </a:p>
      </dgm:t>
    </dgm:pt>
    <dgm:pt modelId="{DADF343C-5CF2-4964-A993-006913387205}" type="sibTrans" cxnId="{3C045545-7DC4-42D4-B41A-D1D7700D4F28}">
      <dgm:prSet/>
      <dgm:spPr/>
      <dgm:t>
        <a:bodyPr/>
        <a:lstStyle/>
        <a:p>
          <a:endParaRPr lang="en-US"/>
        </a:p>
      </dgm:t>
    </dgm:pt>
    <dgm:pt modelId="{4D110E9A-88EE-40AA-9002-8C4A63E16BC3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Review Supplemental Requests with CM</a:t>
          </a:r>
        </a:p>
      </dgm:t>
    </dgm:pt>
    <dgm:pt modelId="{B6CA74F1-DFAD-4C84-903F-CDED916F42A0}" type="parTrans" cxnId="{92C2E06A-4F3B-4DD9-BAF9-D1984C97D323}">
      <dgm:prSet/>
      <dgm:spPr/>
      <dgm:t>
        <a:bodyPr/>
        <a:lstStyle/>
        <a:p>
          <a:endParaRPr lang="en-US"/>
        </a:p>
      </dgm:t>
    </dgm:pt>
    <dgm:pt modelId="{D2C89AF9-E418-4444-B2F3-650360137609}" type="sibTrans" cxnId="{92C2E06A-4F3B-4DD9-BAF9-D1984C97D323}">
      <dgm:prSet/>
      <dgm:spPr/>
      <dgm:t>
        <a:bodyPr/>
        <a:lstStyle/>
        <a:p>
          <a:endParaRPr lang="en-US"/>
        </a:p>
      </dgm:t>
    </dgm:pt>
    <dgm:pt modelId="{EA1CABD0-EC4D-46F5-B698-F07981B60724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Project Updates</a:t>
          </a:r>
        </a:p>
      </dgm:t>
    </dgm:pt>
    <dgm:pt modelId="{532836B2-E184-4319-A644-864758631810}" type="parTrans" cxnId="{7EC5DC3C-CA2C-4423-9FF9-63570EB81B8D}">
      <dgm:prSet/>
      <dgm:spPr/>
      <dgm:t>
        <a:bodyPr/>
        <a:lstStyle/>
        <a:p>
          <a:endParaRPr lang="en-US"/>
        </a:p>
      </dgm:t>
    </dgm:pt>
    <dgm:pt modelId="{F11C7AD5-99A6-421F-8E36-B3588DEBD239}" type="sibTrans" cxnId="{7EC5DC3C-CA2C-4423-9FF9-63570EB81B8D}">
      <dgm:prSet/>
      <dgm:spPr/>
      <dgm:t>
        <a:bodyPr/>
        <a:lstStyle/>
        <a:p>
          <a:endParaRPr lang="en-US"/>
        </a:p>
      </dgm:t>
    </dgm:pt>
    <dgm:pt modelId="{0A2DFFAE-AE41-497F-81EF-4063A0010201}">
      <dgm:prSet custT="1"/>
      <dgm:spPr/>
      <dgm:t>
        <a:bodyPr/>
        <a:lstStyle/>
        <a:p>
          <a:r>
            <a:rPr lang="en-US" sz="3600" b="1" dirty="0"/>
            <a:t>May 2024</a:t>
          </a:r>
        </a:p>
      </dgm:t>
    </dgm:pt>
    <dgm:pt modelId="{AD8C3550-34E0-4788-91CF-739A25A61937}" type="parTrans" cxnId="{E2A15565-7A29-4304-A0FC-BD1436F3921F}">
      <dgm:prSet/>
      <dgm:spPr/>
      <dgm:t>
        <a:bodyPr/>
        <a:lstStyle/>
        <a:p>
          <a:endParaRPr lang="en-US"/>
        </a:p>
      </dgm:t>
    </dgm:pt>
    <dgm:pt modelId="{4408BFD0-954C-4A8D-BF55-0B81C6951A21}" type="sibTrans" cxnId="{E2A15565-7A29-4304-A0FC-BD1436F3921F}">
      <dgm:prSet/>
      <dgm:spPr/>
      <dgm:t>
        <a:bodyPr/>
        <a:lstStyle/>
        <a:p>
          <a:endParaRPr lang="en-US"/>
        </a:p>
      </dgm:t>
    </dgm:pt>
    <dgm:pt modelId="{0345147C-D9AA-4346-AD17-53483C4C062F}">
      <dgm:prSet custT="1"/>
      <dgm:spPr/>
      <dgm:t>
        <a:bodyPr/>
        <a:lstStyle/>
        <a:p>
          <a:r>
            <a:rPr lang="en-US" sz="3600" b="1" dirty="0"/>
            <a:t>June 2024</a:t>
          </a:r>
        </a:p>
      </dgm:t>
    </dgm:pt>
    <dgm:pt modelId="{759EEE3E-687F-4D2F-A21C-DAA52BEB6802}" type="parTrans" cxnId="{6CB2141C-96B7-4AD6-9194-C587A7F8E01A}">
      <dgm:prSet/>
      <dgm:spPr/>
      <dgm:t>
        <a:bodyPr/>
        <a:lstStyle/>
        <a:p>
          <a:endParaRPr lang="en-US"/>
        </a:p>
      </dgm:t>
    </dgm:pt>
    <dgm:pt modelId="{63771DF9-CA0E-43E3-AC67-8763AE1F4AF3}" type="sibTrans" cxnId="{6CB2141C-96B7-4AD6-9194-C587A7F8E01A}">
      <dgm:prSet/>
      <dgm:spPr/>
      <dgm:t>
        <a:bodyPr/>
        <a:lstStyle/>
        <a:p>
          <a:endParaRPr lang="en-US"/>
        </a:p>
      </dgm:t>
    </dgm:pt>
    <dgm:pt modelId="{419DC971-E97F-47CF-B638-E6937E64C072}">
      <dgm:prSet/>
      <dgm:spPr/>
      <dgm:t>
        <a:bodyPr/>
        <a:lstStyle/>
        <a:p>
          <a:r>
            <a:rPr lang="en-US" b="1" dirty="0"/>
            <a:t>January 2025</a:t>
          </a:r>
        </a:p>
      </dgm:t>
    </dgm:pt>
    <dgm:pt modelId="{C7C4477A-1483-40D8-A624-86A5210525F9}" type="parTrans" cxnId="{44A4DB7B-9EA7-41C3-9CA9-79081F9135D0}">
      <dgm:prSet/>
      <dgm:spPr/>
      <dgm:t>
        <a:bodyPr/>
        <a:lstStyle/>
        <a:p>
          <a:endParaRPr lang="en-US"/>
        </a:p>
      </dgm:t>
    </dgm:pt>
    <dgm:pt modelId="{EA12E128-B212-4291-80AC-0B848C166F3F}" type="sibTrans" cxnId="{44A4DB7B-9EA7-41C3-9CA9-79081F9135D0}">
      <dgm:prSet/>
      <dgm:spPr/>
      <dgm:t>
        <a:bodyPr/>
        <a:lstStyle/>
        <a:p>
          <a:endParaRPr lang="en-US"/>
        </a:p>
      </dgm:t>
    </dgm:pt>
    <dgm:pt modelId="{DA70529E-FADC-40FA-ADDE-1AF46A744197}">
      <dgm:prSet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of Proposed Budget</a:t>
          </a:r>
        </a:p>
      </dgm:t>
    </dgm:pt>
    <dgm:pt modelId="{EC7ED2A1-5DC4-4DEF-A566-C9B17999EC97}" type="parTrans" cxnId="{DCCE33B7-C904-425C-B785-B6A8A46488D6}">
      <dgm:prSet/>
      <dgm:spPr/>
      <dgm:t>
        <a:bodyPr/>
        <a:lstStyle/>
        <a:p>
          <a:endParaRPr lang="en-US"/>
        </a:p>
      </dgm:t>
    </dgm:pt>
    <dgm:pt modelId="{4785CE1F-3DB4-458C-8A74-164DE9C112A2}" type="sibTrans" cxnId="{DCCE33B7-C904-425C-B785-B6A8A46488D6}">
      <dgm:prSet/>
      <dgm:spPr/>
      <dgm:t>
        <a:bodyPr/>
        <a:lstStyle/>
        <a:p>
          <a:endParaRPr lang="en-US"/>
        </a:p>
      </dgm:t>
    </dgm:pt>
    <dgm:pt modelId="{5B580199-AE01-456D-AAF9-FDF4B893CA8E}">
      <dgm:prSet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for City Council</a:t>
          </a:r>
        </a:p>
      </dgm:t>
    </dgm:pt>
    <dgm:pt modelId="{40C07735-8173-4245-A0E3-15F08F34C74D}" type="parTrans" cxnId="{7A1969BF-C350-4ACC-847A-74BBCA08E63A}">
      <dgm:prSet/>
      <dgm:spPr/>
      <dgm:t>
        <a:bodyPr/>
        <a:lstStyle/>
        <a:p>
          <a:endParaRPr lang="en-US"/>
        </a:p>
      </dgm:t>
    </dgm:pt>
    <dgm:pt modelId="{357212A4-F1BD-41DD-8947-5F1BA8293060}" type="sibTrans" cxnId="{7A1969BF-C350-4ACC-847A-74BBCA08E63A}">
      <dgm:prSet/>
      <dgm:spPr/>
      <dgm:t>
        <a:bodyPr/>
        <a:lstStyle/>
        <a:p>
          <a:endParaRPr lang="en-US"/>
        </a:p>
      </dgm:t>
    </dgm:pt>
    <dgm:pt modelId="{A6A74792-78C4-46CB-AF62-D57A7BFF1306}">
      <dgm:prSet custT="1"/>
      <dgm:spPr/>
      <dgm:t>
        <a:bodyPr/>
        <a:lstStyle/>
        <a:p>
          <a:r>
            <a: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Workshop</a:t>
          </a:r>
        </a:p>
      </dgm:t>
    </dgm:pt>
    <dgm:pt modelId="{BAA815BE-1B89-480E-BD33-DFEB9C60F18F}" type="parTrans" cxnId="{3E2A8D6E-5675-42CB-A881-174201E2E47B}">
      <dgm:prSet/>
      <dgm:spPr/>
      <dgm:t>
        <a:bodyPr/>
        <a:lstStyle/>
        <a:p>
          <a:endParaRPr lang="en-US"/>
        </a:p>
      </dgm:t>
    </dgm:pt>
    <dgm:pt modelId="{1F947A6B-3E1D-45CA-A769-7C7F9CAF9099}" type="sibTrans" cxnId="{3E2A8D6E-5675-42CB-A881-174201E2E47B}">
      <dgm:prSet/>
      <dgm:spPr/>
      <dgm:t>
        <a:bodyPr/>
        <a:lstStyle/>
        <a:p>
          <a:endParaRPr lang="en-US"/>
        </a:p>
      </dgm:t>
    </dgm:pt>
    <dgm:pt modelId="{CAA8E5DB-8C23-45E1-9EA3-4A5B58B13A97}">
      <dgm:prSet/>
      <dgm:spPr/>
      <dgm:t>
        <a:bodyPr/>
        <a:lstStyle/>
        <a:p>
          <a:endParaRPr lang="en-US" sz="1900" dirty="0"/>
        </a:p>
      </dgm:t>
    </dgm:pt>
    <dgm:pt modelId="{2BEB737F-C385-4D62-A0F5-E901D1BDE024}" type="parTrans" cxnId="{60A6672B-6301-4BF2-A540-55B30D7846A2}">
      <dgm:prSet/>
      <dgm:spPr/>
      <dgm:t>
        <a:bodyPr/>
        <a:lstStyle/>
        <a:p>
          <a:endParaRPr lang="en-US"/>
        </a:p>
      </dgm:t>
    </dgm:pt>
    <dgm:pt modelId="{65CC0483-5E50-4343-B5F9-0BC0FB9A60F7}" type="sibTrans" cxnId="{60A6672B-6301-4BF2-A540-55B30D7846A2}">
      <dgm:prSet/>
      <dgm:spPr/>
      <dgm:t>
        <a:bodyPr/>
        <a:lstStyle/>
        <a:p>
          <a:endParaRPr lang="en-US"/>
        </a:p>
      </dgm:t>
    </dgm:pt>
    <dgm:pt modelId="{82D82CED-2469-4470-AE89-A4E3DD00B52D}">
      <dgm:prSet custT="1"/>
      <dgm:spPr/>
      <dgm:t>
        <a:bodyPr/>
        <a:lstStyle/>
        <a:p>
          <a:r>
            <a: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</dgm:t>
    </dgm:pt>
    <dgm:pt modelId="{2B861813-7FFA-403F-9844-7C183BB5043D}" type="parTrans" cxnId="{D28B8566-DE94-4D74-8837-523824FC1426}">
      <dgm:prSet/>
      <dgm:spPr/>
      <dgm:t>
        <a:bodyPr/>
        <a:lstStyle/>
        <a:p>
          <a:endParaRPr lang="en-US"/>
        </a:p>
      </dgm:t>
    </dgm:pt>
    <dgm:pt modelId="{E08FEE2D-7495-40BA-9E7E-9FB1F8C529A7}" type="sibTrans" cxnId="{D28B8566-DE94-4D74-8837-523824FC1426}">
      <dgm:prSet/>
      <dgm:spPr/>
      <dgm:t>
        <a:bodyPr/>
        <a:lstStyle/>
        <a:p>
          <a:endParaRPr lang="en-US"/>
        </a:p>
      </dgm:t>
    </dgm:pt>
    <dgm:pt modelId="{9F719294-6C75-4BF2-A382-7AA8DBFE85D4}">
      <dgm:prSet custT="1"/>
      <dgm:spPr/>
      <dgm:t>
        <a:bodyPr/>
        <a:lstStyle/>
        <a:p>
          <a:r>
            <a: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 and Amending the Budget if Necessary </a:t>
          </a:r>
        </a:p>
      </dgm:t>
    </dgm:pt>
    <dgm:pt modelId="{51EE8FF3-5310-4060-AB45-7151CDE776D2}" type="parTrans" cxnId="{C5CE8C3C-152A-411E-A4F0-7274239E90DA}">
      <dgm:prSet/>
      <dgm:spPr/>
      <dgm:t>
        <a:bodyPr/>
        <a:lstStyle/>
        <a:p>
          <a:endParaRPr lang="en-US"/>
        </a:p>
      </dgm:t>
    </dgm:pt>
    <dgm:pt modelId="{3BFD2479-2AD9-499A-9C97-1BA8B0ACF35F}" type="sibTrans" cxnId="{C5CE8C3C-152A-411E-A4F0-7274239E90DA}">
      <dgm:prSet/>
      <dgm:spPr/>
      <dgm:t>
        <a:bodyPr/>
        <a:lstStyle/>
        <a:p>
          <a:endParaRPr lang="en-US"/>
        </a:p>
      </dgm:t>
    </dgm:pt>
    <dgm:pt modelId="{43660335-11B2-4B2E-B94B-017479337F3F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</dgm:t>
    </dgm:pt>
    <dgm:pt modelId="{C25002EC-56B5-4664-B37D-36BE1AE0A348}" type="parTrans" cxnId="{3067AA25-2653-40DA-BD55-91B91FB343FD}">
      <dgm:prSet/>
      <dgm:spPr/>
      <dgm:t>
        <a:bodyPr/>
        <a:lstStyle/>
        <a:p>
          <a:endParaRPr lang="en-US"/>
        </a:p>
      </dgm:t>
    </dgm:pt>
    <dgm:pt modelId="{C3B85599-FBF4-43A5-8EF2-27A186E3446E}" type="sibTrans" cxnId="{3067AA25-2653-40DA-BD55-91B91FB343FD}">
      <dgm:prSet/>
      <dgm:spPr/>
      <dgm:t>
        <a:bodyPr/>
        <a:lstStyle/>
        <a:p>
          <a:endParaRPr lang="en-US"/>
        </a:p>
      </dgm:t>
    </dgm:pt>
    <dgm:pt modelId="{A4A85D73-5949-480A-82E8-9D09625FFA0A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Development of CIP Budget</a:t>
          </a:r>
        </a:p>
      </dgm:t>
    </dgm:pt>
    <dgm:pt modelId="{FB10A10E-C796-49A8-9901-A3FC7778D017}" type="parTrans" cxnId="{1C3C0180-C603-41B6-87F5-71989AC32485}">
      <dgm:prSet/>
      <dgm:spPr/>
      <dgm:t>
        <a:bodyPr/>
        <a:lstStyle/>
        <a:p>
          <a:endParaRPr lang="en-US"/>
        </a:p>
      </dgm:t>
    </dgm:pt>
    <dgm:pt modelId="{75E4BD6E-AB88-4BC8-B509-BC8EA6BC7DB4}" type="sibTrans" cxnId="{1C3C0180-C603-41B6-87F5-71989AC32485}">
      <dgm:prSet/>
      <dgm:spPr/>
      <dgm:t>
        <a:bodyPr/>
        <a:lstStyle/>
        <a:p>
          <a:endParaRPr lang="en-US"/>
        </a:p>
      </dgm:t>
    </dgm:pt>
    <dgm:pt modelId="{BE4A9D10-B1B9-4A75-9156-33A662649701}" type="pres">
      <dgm:prSet presAssocID="{A973DA33-EE14-4172-A7E1-7EE2465452BF}" presName="Name0" presStyleCnt="0">
        <dgm:presLayoutVars>
          <dgm:dir/>
          <dgm:animLvl val="lvl"/>
          <dgm:resizeHandles val="exact"/>
        </dgm:presLayoutVars>
      </dgm:prSet>
      <dgm:spPr/>
    </dgm:pt>
    <dgm:pt modelId="{DD75D9B2-6380-49C3-8912-BF77E9C7A146}" type="pres">
      <dgm:prSet presAssocID="{A973DA33-EE14-4172-A7E1-7EE2465452BF}" presName="tSp" presStyleCnt="0"/>
      <dgm:spPr/>
    </dgm:pt>
    <dgm:pt modelId="{A362A435-7821-4F85-93A6-CE97D6249821}" type="pres">
      <dgm:prSet presAssocID="{A973DA33-EE14-4172-A7E1-7EE2465452BF}" presName="bSp" presStyleCnt="0"/>
      <dgm:spPr/>
    </dgm:pt>
    <dgm:pt modelId="{8FBC7614-E597-43AD-BB2F-AEDD9551592F}" type="pres">
      <dgm:prSet presAssocID="{A973DA33-EE14-4172-A7E1-7EE2465452BF}" presName="process" presStyleCnt="0"/>
      <dgm:spPr/>
    </dgm:pt>
    <dgm:pt modelId="{5A7A6FAF-10D2-45AA-824E-5FDC1AC575ED}" type="pres">
      <dgm:prSet presAssocID="{342AD43E-5DA1-4005-9B18-93DA757DDE02}" presName="composite1" presStyleCnt="0"/>
      <dgm:spPr/>
    </dgm:pt>
    <dgm:pt modelId="{E65A16AE-4F4E-4063-BC75-E6D8A02698AC}" type="pres">
      <dgm:prSet presAssocID="{342AD43E-5DA1-4005-9B18-93DA757DDE02}" presName="dummyNode1" presStyleLbl="node1" presStyleIdx="0" presStyleCnt="6"/>
      <dgm:spPr/>
    </dgm:pt>
    <dgm:pt modelId="{DB43E6AF-80BD-4687-9FBB-AA5AC737F943}" type="pres">
      <dgm:prSet presAssocID="{342AD43E-5DA1-4005-9B18-93DA757DDE02}" presName="childNode1" presStyleLbl="bgAcc1" presStyleIdx="0" presStyleCnt="6">
        <dgm:presLayoutVars>
          <dgm:bulletEnabled val="1"/>
        </dgm:presLayoutVars>
      </dgm:prSet>
      <dgm:spPr/>
    </dgm:pt>
    <dgm:pt modelId="{1D4AA9E2-1E11-4C7E-A036-FD285D082CB4}" type="pres">
      <dgm:prSet presAssocID="{342AD43E-5DA1-4005-9B18-93DA757DDE02}" presName="childNode1tx" presStyleLbl="bgAcc1" presStyleIdx="0" presStyleCnt="6">
        <dgm:presLayoutVars>
          <dgm:bulletEnabled val="1"/>
        </dgm:presLayoutVars>
      </dgm:prSet>
      <dgm:spPr/>
    </dgm:pt>
    <dgm:pt modelId="{31E69029-2043-448B-952A-3D15D6D7D118}" type="pres">
      <dgm:prSet presAssocID="{342AD43E-5DA1-4005-9B18-93DA757DDE02}" presName="parentNode1" presStyleLbl="node1" presStyleIdx="0" presStyleCnt="6">
        <dgm:presLayoutVars>
          <dgm:chMax val="1"/>
          <dgm:bulletEnabled val="1"/>
        </dgm:presLayoutVars>
      </dgm:prSet>
      <dgm:spPr/>
    </dgm:pt>
    <dgm:pt modelId="{494BA0B3-1A07-41BE-B00D-8D5DEA7E90C7}" type="pres">
      <dgm:prSet presAssocID="{342AD43E-5DA1-4005-9B18-93DA757DDE02}" presName="connSite1" presStyleCnt="0"/>
      <dgm:spPr/>
    </dgm:pt>
    <dgm:pt modelId="{F54F0AF7-4EAA-425E-8390-E3F85F05B742}" type="pres">
      <dgm:prSet presAssocID="{E638C529-05BE-4ED7-969C-934D6868C07A}" presName="Name9" presStyleLbl="sibTrans2D1" presStyleIdx="0" presStyleCnt="5"/>
      <dgm:spPr/>
    </dgm:pt>
    <dgm:pt modelId="{16061F65-2ED8-492B-8BB8-0AD2E1617A54}" type="pres">
      <dgm:prSet presAssocID="{1514B553-48AD-4D85-BB9A-5A857167ED6F}" presName="composite2" presStyleCnt="0"/>
      <dgm:spPr/>
    </dgm:pt>
    <dgm:pt modelId="{452F2888-C01C-4C47-81DD-B45F6B36189E}" type="pres">
      <dgm:prSet presAssocID="{1514B553-48AD-4D85-BB9A-5A857167ED6F}" presName="dummyNode2" presStyleLbl="node1" presStyleIdx="0" presStyleCnt="6"/>
      <dgm:spPr/>
    </dgm:pt>
    <dgm:pt modelId="{BCFD03B5-81E4-4C55-AF09-9FE6A44BEF73}" type="pres">
      <dgm:prSet presAssocID="{1514B553-48AD-4D85-BB9A-5A857167ED6F}" presName="childNode2" presStyleLbl="bgAcc1" presStyleIdx="1" presStyleCnt="6">
        <dgm:presLayoutVars>
          <dgm:bulletEnabled val="1"/>
        </dgm:presLayoutVars>
      </dgm:prSet>
      <dgm:spPr/>
    </dgm:pt>
    <dgm:pt modelId="{9531BC86-5661-4A7B-8249-5637CDC4138A}" type="pres">
      <dgm:prSet presAssocID="{1514B553-48AD-4D85-BB9A-5A857167ED6F}" presName="childNode2tx" presStyleLbl="bgAcc1" presStyleIdx="1" presStyleCnt="6">
        <dgm:presLayoutVars>
          <dgm:bulletEnabled val="1"/>
        </dgm:presLayoutVars>
      </dgm:prSet>
      <dgm:spPr/>
    </dgm:pt>
    <dgm:pt modelId="{BE70D8BF-6132-4A1C-9B6F-6EB8E00744CC}" type="pres">
      <dgm:prSet presAssocID="{1514B553-48AD-4D85-BB9A-5A857167ED6F}" presName="parentNode2" presStyleLbl="node1" presStyleIdx="1" presStyleCnt="6">
        <dgm:presLayoutVars>
          <dgm:chMax val="0"/>
          <dgm:bulletEnabled val="1"/>
        </dgm:presLayoutVars>
      </dgm:prSet>
      <dgm:spPr/>
    </dgm:pt>
    <dgm:pt modelId="{CF76DECA-5190-49CF-BC16-1572122524E9}" type="pres">
      <dgm:prSet presAssocID="{1514B553-48AD-4D85-BB9A-5A857167ED6F}" presName="connSite2" presStyleCnt="0"/>
      <dgm:spPr/>
    </dgm:pt>
    <dgm:pt modelId="{00643612-9615-4A8B-A767-76CD89D7BA7B}" type="pres">
      <dgm:prSet presAssocID="{BE695E1A-10CF-461F-AD1A-567F2EBC1013}" presName="Name18" presStyleLbl="sibTrans2D1" presStyleIdx="1" presStyleCnt="5"/>
      <dgm:spPr/>
    </dgm:pt>
    <dgm:pt modelId="{8AD5E0D7-DC50-40A2-B0B1-256A96D224B8}" type="pres">
      <dgm:prSet presAssocID="{0F8A3CEE-FCBA-4B68-A9A3-45490005B5F9}" presName="composite1" presStyleCnt="0"/>
      <dgm:spPr/>
    </dgm:pt>
    <dgm:pt modelId="{F512F8A0-0AAE-444E-A15A-946A8CDED005}" type="pres">
      <dgm:prSet presAssocID="{0F8A3CEE-FCBA-4B68-A9A3-45490005B5F9}" presName="dummyNode1" presStyleLbl="node1" presStyleIdx="1" presStyleCnt="6"/>
      <dgm:spPr/>
    </dgm:pt>
    <dgm:pt modelId="{1D5CEC6E-00E9-4634-B34F-5207951A2908}" type="pres">
      <dgm:prSet presAssocID="{0F8A3CEE-FCBA-4B68-A9A3-45490005B5F9}" presName="childNode1" presStyleLbl="bgAcc1" presStyleIdx="2" presStyleCnt="6">
        <dgm:presLayoutVars>
          <dgm:bulletEnabled val="1"/>
        </dgm:presLayoutVars>
      </dgm:prSet>
      <dgm:spPr/>
    </dgm:pt>
    <dgm:pt modelId="{0AACC398-2616-4590-86C9-0743D8667163}" type="pres">
      <dgm:prSet presAssocID="{0F8A3CEE-FCBA-4B68-A9A3-45490005B5F9}" presName="childNode1tx" presStyleLbl="bgAcc1" presStyleIdx="2" presStyleCnt="6">
        <dgm:presLayoutVars>
          <dgm:bulletEnabled val="1"/>
        </dgm:presLayoutVars>
      </dgm:prSet>
      <dgm:spPr/>
    </dgm:pt>
    <dgm:pt modelId="{AB10A6EC-7D77-4BC7-8CD5-94BB8F1819E5}" type="pres">
      <dgm:prSet presAssocID="{0F8A3CEE-FCBA-4B68-A9A3-45490005B5F9}" presName="parentNode1" presStyleLbl="node1" presStyleIdx="2" presStyleCnt="6">
        <dgm:presLayoutVars>
          <dgm:chMax val="1"/>
          <dgm:bulletEnabled val="1"/>
        </dgm:presLayoutVars>
      </dgm:prSet>
      <dgm:spPr/>
    </dgm:pt>
    <dgm:pt modelId="{004DDC2E-360E-4398-9E8C-9F72B9788618}" type="pres">
      <dgm:prSet presAssocID="{0F8A3CEE-FCBA-4B68-A9A3-45490005B5F9}" presName="connSite1" presStyleCnt="0"/>
      <dgm:spPr/>
    </dgm:pt>
    <dgm:pt modelId="{9937A24C-23DD-467D-823C-41F985485929}" type="pres">
      <dgm:prSet presAssocID="{DADF343C-5CF2-4964-A993-006913387205}" presName="Name9" presStyleLbl="sibTrans2D1" presStyleIdx="2" presStyleCnt="5"/>
      <dgm:spPr/>
    </dgm:pt>
    <dgm:pt modelId="{05F8C2C0-177F-4B81-B9AA-EB93B544B176}" type="pres">
      <dgm:prSet presAssocID="{0A2DFFAE-AE41-497F-81EF-4063A0010201}" presName="composite2" presStyleCnt="0"/>
      <dgm:spPr/>
    </dgm:pt>
    <dgm:pt modelId="{63A1BA7A-18A6-4D3E-AFCC-CDDAF70FEA1A}" type="pres">
      <dgm:prSet presAssocID="{0A2DFFAE-AE41-497F-81EF-4063A0010201}" presName="dummyNode2" presStyleLbl="node1" presStyleIdx="2" presStyleCnt="6"/>
      <dgm:spPr/>
    </dgm:pt>
    <dgm:pt modelId="{1D953696-63EC-4A99-B223-EC5A80ADAE81}" type="pres">
      <dgm:prSet presAssocID="{0A2DFFAE-AE41-497F-81EF-4063A0010201}" presName="childNode2" presStyleLbl="bgAcc1" presStyleIdx="3" presStyleCnt="6">
        <dgm:presLayoutVars>
          <dgm:bulletEnabled val="1"/>
        </dgm:presLayoutVars>
      </dgm:prSet>
      <dgm:spPr/>
    </dgm:pt>
    <dgm:pt modelId="{42DD7AF3-6603-4A20-8A53-D3F2ACEBB5EC}" type="pres">
      <dgm:prSet presAssocID="{0A2DFFAE-AE41-497F-81EF-4063A0010201}" presName="childNode2tx" presStyleLbl="bgAcc1" presStyleIdx="3" presStyleCnt="6">
        <dgm:presLayoutVars>
          <dgm:bulletEnabled val="1"/>
        </dgm:presLayoutVars>
      </dgm:prSet>
      <dgm:spPr/>
    </dgm:pt>
    <dgm:pt modelId="{1567D880-928F-43E8-9AAD-30A5BB7C0381}" type="pres">
      <dgm:prSet presAssocID="{0A2DFFAE-AE41-497F-81EF-4063A0010201}" presName="parentNode2" presStyleLbl="node1" presStyleIdx="3" presStyleCnt="6">
        <dgm:presLayoutVars>
          <dgm:chMax val="0"/>
          <dgm:bulletEnabled val="1"/>
        </dgm:presLayoutVars>
      </dgm:prSet>
      <dgm:spPr/>
    </dgm:pt>
    <dgm:pt modelId="{EFF78E85-1215-45F3-A297-18CCC24DCEBA}" type="pres">
      <dgm:prSet presAssocID="{0A2DFFAE-AE41-497F-81EF-4063A0010201}" presName="connSite2" presStyleCnt="0"/>
      <dgm:spPr/>
    </dgm:pt>
    <dgm:pt modelId="{A55C3973-9624-431E-AD23-3241463FD608}" type="pres">
      <dgm:prSet presAssocID="{4408BFD0-954C-4A8D-BF55-0B81C6951A21}" presName="Name18" presStyleLbl="sibTrans2D1" presStyleIdx="3" presStyleCnt="5"/>
      <dgm:spPr/>
    </dgm:pt>
    <dgm:pt modelId="{BB88C1A1-148C-40BD-AF03-4AC11386BFB0}" type="pres">
      <dgm:prSet presAssocID="{0345147C-D9AA-4346-AD17-53483C4C062F}" presName="composite1" presStyleCnt="0"/>
      <dgm:spPr/>
    </dgm:pt>
    <dgm:pt modelId="{63A24249-CDEE-4685-AF4E-B0D3E2F36DA5}" type="pres">
      <dgm:prSet presAssocID="{0345147C-D9AA-4346-AD17-53483C4C062F}" presName="dummyNode1" presStyleLbl="node1" presStyleIdx="3" presStyleCnt="6"/>
      <dgm:spPr/>
    </dgm:pt>
    <dgm:pt modelId="{0A05B996-1FA8-456E-984B-A0C899489212}" type="pres">
      <dgm:prSet presAssocID="{0345147C-D9AA-4346-AD17-53483C4C062F}" presName="childNode1" presStyleLbl="bgAcc1" presStyleIdx="4" presStyleCnt="6" custLinFactNeighborX="1236" custLinFactNeighborY="0">
        <dgm:presLayoutVars>
          <dgm:bulletEnabled val="1"/>
        </dgm:presLayoutVars>
      </dgm:prSet>
      <dgm:spPr/>
    </dgm:pt>
    <dgm:pt modelId="{0CF76BAB-4053-4404-8E5F-12EF81629B01}" type="pres">
      <dgm:prSet presAssocID="{0345147C-D9AA-4346-AD17-53483C4C062F}" presName="childNode1tx" presStyleLbl="bgAcc1" presStyleIdx="4" presStyleCnt="6">
        <dgm:presLayoutVars>
          <dgm:bulletEnabled val="1"/>
        </dgm:presLayoutVars>
      </dgm:prSet>
      <dgm:spPr/>
    </dgm:pt>
    <dgm:pt modelId="{18BEC689-D0E9-4E42-B6C6-DE97778F4A40}" type="pres">
      <dgm:prSet presAssocID="{0345147C-D9AA-4346-AD17-53483C4C062F}" presName="parentNode1" presStyleLbl="node1" presStyleIdx="4" presStyleCnt="6">
        <dgm:presLayoutVars>
          <dgm:chMax val="1"/>
          <dgm:bulletEnabled val="1"/>
        </dgm:presLayoutVars>
      </dgm:prSet>
      <dgm:spPr/>
    </dgm:pt>
    <dgm:pt modelId="{4E931808-D08D-4FC2-B2A8-47CBAB6EE896}" type="pres">
      <dgm:prSet presAssocID="{0345147C-D9AA-4346-AD17-53483C4C062F}" presName="connSite1" presStyleCnt="0"/>
      <dgm:spPr/>
    </dgm:pt>
    <dgm:pt modelId="{7E2603BA-7A54-4B0C-B6EA-E2346139EC1C}" type="pres">
      <dgm:prSet presAssocID="{63771DF9-CA0E-43E3-AC67-8763AE1F4AF3}" presName="Name9" presStyleLbl="sibTrans2D1" presStyleIdx="4" presStyleCnt="5"/>
      <dgm:spPr/>
    </dgm:pt>
    <dgm:pt modelId="{65673D4D-9B2F-41FD-83B2-4C7EFDF2AF6E}" type="pres">
      <dgm:prSet presAssocID="{419DC971-E97F-47CF-B638-E6937E64C072}" presName="composite2" presStyleCnt="0"/>
      <dgm:spPr/>
    </dgm:pt>
    <dgm:pt modelId="{B6EE472B-2923-4265-A20F-3154D284D656}" type="pres">
      <dgm:prSet presAssocID="{419DC971-E97F-47CF-B638-E6937E64C072}" presName="dummyNode2" presStyleLbl="node1" presStyleIdx="4" presStyleCnt="6"/>
      <dgm:spPr/>
    </dgm:pt>
    <dgm:pt modelId="{3F14F2BC-DDDE-48BD-B54B-F385E292494B}" type="pres">
      <dgm:prSet presAssocID="{419DC971-E97F-47CF-B638-E6937E64C072}" presName="childNode2" presStyleLbl="bgAcc1" presStyleIdx="5" presStyleCnt="6">
        <dgm:presLayoutVars>
          <dgm:bulletEnabled val="1"/>
        </dgm:presLayoutVars>
      </dgm:prSet>
      <dgm:spPr/>
    </dgm:pt>
    <dgm:pt modelId="{5E459751-FC41-4B7C-A3DA-9C6E284E028D}" type="pres">
      <dgm:prSet presAssocID="{419DC971-E97F-47CF-B638-E6937E64C072}" presName="childNode2tx" presStyleLbl="bgAcc1" presStyleIdx="5" presStyleCnt="6">
        <dgm:presLayoutVars>
          <dgm:bulletEnabled val="1"/>
        </dgm:presLayoutVars>
      </dgm:prSet>
      <dgm:spPr/>
    </dgm:pt>
    <dgm:pt modelId="{F54F40C1-6703-4D85-B152-8F3304A20C15}" type="pres">
      <dgm:prSet presAssocID="{419DC971-E97F-47CF-B638-E6937E64C072}" presName="parentNode2" presStyleLbl="node1" presStyleIdx="5" presStyleCnt="6">
        <dgm:presLayoutVars>
          <dgm:chMax val="0"/>
          <dgm:bulletEnabled val="1"/>
        </dgm:presLayoutVars>
      </dgm:prSet>
      <dgm:spPr/>
    </dgm:pt>
    <dgm:pt modelId="{0A7DE707-C8FA-4AA2-845A-71B165BC6A2B}" type="pres">
      <dgm:prSet presAssocID="{419DC971-E97F-47CF-B638-E6937E64C072}" presName="connSite2" presStyleCnt="0"/>
      <dgm:spPr/>
    </dgm:pt>
  </dgm:ptLst>
  <dgm:cxnLst>
    <dgm:cxn modelId="{327CDA01-CC2B-418B-A8D8-55C5BC7BDF94}" srcId="{A973DA33-EE14-4172-A7E1-7EE2465452BF}" destId="{1514B553-48AD-4D85-BB9A-5A857167ED6F}" srcOrd="1" destOrd="0" parTransId="{460EE975-094D-40C4-9DFF-A8EF6BBC30C3}" sibTransId="{BE695E1A-10CF-461F-AD1A-567F2EBC1013}"/>
    <dgm:cxn modelId="{27699107-0007-495D-B559-0C91D74C691A}" type="presOf" srcId="{EA1CABD0-EC4D-46F5-B698-F07981B60724}" destId="{1D5CEC6E-00E9-4634-B34F-5207951A2908}" srcOrd="0" destOrd="1" presId="urn:microsoft.com/office/officeart/2005/8/layout/hProcess4"/>
    <dgm:cxn modelId="{58070C18-2806-4A73-84F4-E71540C38E13}" type="presOf" srcId="{9F719294-6C75-4BF2-A382-7AA8DBFE85D4}" destId="{3F14F2BC-DDDE-48BD-B54B-F385E292494B}" srcOrd="0" destOrd="0" presId="urn:microsoft.com/office/officeart/2005/8/layout/hProcess4"/>
    <dgm:cxn modelId="{64CE001A-8DC5-458A-A8B8-95858D71195C}" type="presOf" srcId="{5075D69F-5A64-454C-825D-51E47190D173}" destId="{DB43E6AF-80BD-4687-9FBB-AA5AC737F943}" srcOrd="0" destOrd="0" presId="urn:microsoft.com/office/officeart/2005/8/layout/hProcess4"/>
    <dgm:cxn modelId="{BC53B31B-301E-43FA-9066-C0368FD3C771}" type="presOf" srcId="{3A32D5C3-6C1D-4BF5-8160-78AF4FAA3CED}" destId="{BCFD03B5-81E4-4C55-AF09-9FE6A44BEF73}" srcOrd="0" destOrd="0" presId="urn:microsoft.com/office/officeart/2005/8/layout/hProcess4"/>
    <dgm:cxn modelId="{6CB2141C-96B7-4AD6-9194-C587A7F8E01A}" srcId="{A973DA33-EE14-4172-A7E1-7EE2465452BF}" destId="{0345147C-D9AA-4346-AD17-53483C4C062F}" srcOrd="4" destOrd="0" parTransId="{759EEE3E-687F-4D2F-A21C-DAA52BEB6802}" sibTransId="{63771DF9-CA0E-43E3-AC67-8763AE1F4AF3}"/>
    <dgm:cxn modelId="{CD716F21-2D76-4DB8-86B1-6D1A6235AC3F}" type="presOf" srcId="{0A2DFFAE-AE41-497F-81EF-4063A0010201}" destId="{1567D880-928F-43E8-9AAD-30A5BB7C0381}" srcOrd="0" destOrd="0" presId="urn:microsoft.com/office/officeart/2005/8/layout/hProcess4"/>
    <dgm:cxn modelId="{691FD121-A607-46F4-BBC2-CB2FE8C638E7}" type="presOf" srcId="{0F8A3CEE-FCBA-4B68-A9A3-45490005B5F9}" destId="{AB10A6EC-7D77-4BC7-8CD5-94BB8F1819E5}" srcOrd="0" destOrd="0" presId="urn:microsoft.com/office/officeart/2005/8/layout/hProcess4"/>
    <dgm:cxn modelId="{3067AA25-2653-40DA-BD55-91B91FB343FD}" srcId="{342AD43E-5DA1-4005-9B18-93DA757DDE02}" destId="{43660335-11B2-4B2E-B94B-017479337F3F}" srcOrd="1" destOrd="0" parTransId="{C25002EC-56B5-4664-B37D-36BE1AE0A348}" sibTransId="{C3B85599-FBF4-43A5-8EF2-27A186E3446E}"/>
    <dgm:cxn modelId="{60A6672B-6301-4BF2-A540-55B30D7846A2}" srcId="{0345147C-D9AA-4346-AD17-53483C4C062F}" destId="{CAA8E5DB-8C23-45E1-9EA3-4A5B58B13A97}" srcOrd="2" destOrd="0" parTransId="{2BEB737F-C385-4D62-A0F5-E901D1BDE024}" sibTransId="{65CC0483-5E50-4343-B5F9-0BC0FB9A60F7}"/>
    <dgm:cxn modelId="{E5C61331-4E59-46A8-BAB6-018E38113E41}" type="presOf" srcId="{43660335-11B2-4B2E-B94B-017479337F3F}" destId="{DB43E6AF-80BD-4687-9FBB-AA5AC737F943}" srcOrd="0" destOrd="1" presId="urn:microsoft.com/office/officeart/2005/8/layout/hProcess4"/>
    <dgm:cxn modelId="{1F46F03A-4514-460E-91B8-F7E1FA693FBA}" type="presOf" srcId="{DA70529E-FADC-40FA-ADDE-1AF46A744197}" destId="{42DD7AF3-6603-4A20-8A53-D3F2ACEBB5EC}" srcOrd="1" destOrd="0" presId="urn:microsoft.com/office/officeart/2005/8/layout/hProcess4"/>
    <dgm:cxn modelId="{C5CE8C3C-152A-411E-A4F0-7274239E90DA}" srcId="{419DC971-E97F-47CF-B638-E6937E64C072}" destId="{9F719294-6C75-4BF2-A382-7AA8DBFE85D4}" srcOrd="0" destOrd="0" parTransId="{51EE8FF3-5310-4060-AB45-7151CDE776D2}" sibTransId="{3BFD2479-2AD9-499A-9C97-1BA8B0ACF35F}"/>
    <dgm:cxn modelId="{7EC5DC3C-CA2C-4423-9FF9-63570EB81B8D}" srcId="{0F8A3CEE-FCBA-4B68-A9A3-45490005B5F9}" destId="{EA1CABD0-EC4D-46F5-B698-F07981B60724}" srcOrd="1" destOrd="0" parTransId="{532836B2-E184-4319-A644-864758631810}" sibTransId="{F11C7AD5-99A6-421F-8E36-B3588DEBD239}"/>
    <dgm:cxn modelId="{57D5F53D-0112-4068-9697-170EEB725F2A}" srcId="{1514B553-48AD-4D85-BB9A-5A857167ED6F}" destId="{6B44E587-AA58-49E3-8E34-03539E79CF0C}" srcOrd="1" destOrd="0" parTransId="{36DEF791-77F3-4CB8-9705-52AF48D8FA4D}" sibTransId="{665F3EA3-8380-4CF8-AD71-0A3650B1A58A}"/>
    <dgm:cxn modelId="{959C9F3F-5093-4DDE-8EB0-DBD30E87557B}" type="presOf" srcId="{DA70529E-FADC-40FA-ADDE-1AF46A744197}" destId="{1D953696-63EC-4A99-B223-EC5A80ADAE81}" srcOrd="0" destOrd="0" presId="urn:microsoft.com/office/officeart/2005/8/layout/hProcess4"/>
    <dgm:cxn modelId="{6FDF2B63-A5D4-45AE-A56A-80EBE6DC6101}" type="presOf" srcId="{9F719294-6C75-4BF2-A382-7AA8DBFE85D4}" destId="{5E459751-FC41-4B7C-A3DA-9C6E284E028D}" srcOrd="1" destOrd="0" presId="urn:microsoft.com/office/officeart/2005/8/layout/hProcess4"/>
    <dgm:cxn modelId="{269C6243-3F36-40E2-8180-9E9AED75B1F8}" type="presOf" srcId="{5075D69F-5A64-454C-825D-51E47190D173}" destId="{1D4AA9E2-1E11-4C7E-A036-FD285D082CB4}" srcOrd="1" destOrd="0" presId="urn:microsoft.com/office/officeart/2005/8/layout/hProcess4"/>
    <dgm:cxn modelId="{9D05B363-4F18-4821-84A6-9DE161BE47C7}" type="presOf" srcId="{82D82CED-2469-4470-AE89-A4E3DD00B52D}" destId="{0CF76BAB-4053-4404-8E5F-12EF81629B01}" srcOrd="1" destOrd="1" presId="urn:microsoft.com/office/officeart/2005/8/layout/hProcess4"/>
    <dgm:cxn modelId="{3C045545-7DC4-42D4-B41A-D1D7700D4F28}" srcId="{A973DA33-EE14-4172-A7E1-7EE2465452BF}" destId="{0F8A3CEE-FCBA-4B68-A9A3-45490005B5F9}" srcOrd="2" destOrd="0" parTransId="{7163AA1D-DCCF-4018-B30F-357383F61D6C}" sibTransId="{DADF343C-5CF2-4964-A993-006913387205}"/>
    <dgm:cxn modelId="{E2A15565-7A29-4304-A0FC-BD1436F3921F}" srcId="{A973DA33-EE14-4172-A7E1-7EE2465452BF}" destId="{0A2DFFAE-AE41-497F-81EF-4063A0010201}" srcOrd="3" destOrd="0" parTransId="{AD8C3550-34E0-4788-91CF-739A25A61937}" sibTransId="{4408BFD0-954C-4A8D-BF55-0B81C6951A21}"/>
    <dgm:cxn modelId="{7FDEA145-534A-445C-9A8A-1257C15C8078}" srcId="{1514B553-48AD-4D85-BB9A-5A857167ED6F}" destId="{3A32D5C3-6C1D-4BF5-8160-78AF4FAA3CED}" srcOrd="0" destOrd="0" parTransId="{0C5A9AF2-468D-412D-B488-D5658FF66187}" sibTransId="{A9E57014-F902-4C2F-B4E0-70D431849E30}"/>
    <dgm:cxn modelId="{D94FC145-E718-4B69-A1F6-C8F5D4E3C66A}" type="presOf" srcId="{EA1CABD0-EC4D-46F5-B698-F07981B60724}" destId="{0AACC398-2616-4590-86C9-0743D8667163}" srcOrd="1" destOrd="1" presId="urn:microsoft.com/office/officeart/2005/8/layout/hProcess4"/>
    <dgm:cxn modelId="{D28B8566-DE94-4D74-8837-523824FC1426}" srcId="{0345147C-D9AA-4346-AD17-53483C4C062F}" destId="{82D82CED-2469-4470-AE89-A4E3DD00B52D}" srcOrd="1" destOrd="0" parTransId="{2B861813-7FFA-403F-9844-7C183BB5043D}" sibTransId="{E08FEE2D-7495-40BA-9E7E-9FB1F8C529A7}"/>
    <dgm:cxn modelId="{87116647-347D-440A-B93B-A15B667E4FBB}" type="presOf" srcId="{6B44E587-AA58-49E3-8E34-03539E79CF0C}" destId="{9531BC86-5661-4A7B-8249-5637CDC4138A}" srcOrd="1" destOrd="1" presId="urn:microsoft.com/office/officeart/2005/8/layout/hProcess4"/>
    <dgm:cxn modelId="{E443A347-D25A-4326-8B2B-7F297FAB0474}" type="presOf" srcId="{82D82CED-2469-4470-AE89-A4E3DD00B52D}" destId="{0A05B996-1FA8-456E-984B-A0C899489212}" srcOrd="0" destOrd="1" presId="urn:microsoft.com/office/officeart/2005/8/layout/hProcess4"/>
    <dgm:cxn modelId="{1550F149-6F84-4CF6-87EB-946A82008930}" type="presOf" srcId="{A6A74792-78C4-46CB-AF62-D57A7BFF1306}" destId="{0CF76BAB-4053-4404-8E5F-12EF81629B01}" srcOrd="1" destOrd="0" presId="urn:microsoft.com/office/officeart/2005/8/layout/hProcess4"/>
    <dgm:cxn modelId="{50B9FE49-53A1-45B7-984D-DBC5CE4A803E}" type="presOf" srcId="{43660335-11B2-4B2E-B94B-017479337F3F}" destId="{1D4AA9E2-1E11-4C7E-A036-FD285D082CB4}" srcOrd="1" destOrd="1" presId="urn:microsoft.com/office/officeart/2005/8/layout/hProcess4"/>
    <dgm:cxn modelId="{E5CBDA4A-576C-49DF-8A73-95043C397859}" type="presOf" srcId="{BE695E1A-10CF-461F-AD1A-567F2EBC1013}" destId="{00643612-9615-4A8B-A767-76CD89D7BA7B}" srcOrd="0" destOrd="0" presId="urn:microsoft.com/office/officeart/2005/8/layout/hProcess4"/>
    <dgm:cxn modelId="{92C2E06A-4F3B-4DD9-BAF9-D1984C97D323}" srcId="{0F8A3CEE-FCBA-4B68-A9A3-45490005B5F9}" destId="{4D110E9A-88EE-40AA-9002-8C4A63E16BC3}" srcOrd="0" destOrd="0" parTransId="{B6CA74F1-DFAD-4C84-903F-CDED916F42A0}" sibTransId="{D2C89AF9-E418-4444-B2F3-650360137609}"/>
    <dgm:cxn modelId="{8DB1FD6B-EE19-47D0-8FBF-93BDC548E9C4}" type="presOf" srcId="{342AD43E-5DA1-4005-9B18-93DA757DDE02}" destId="{31E69029-2043-448B-952A-3D15D6D7D118}" srcOrd="0" destOrd="0" presId="urn:microsoft.com/office/officeart/2005/8/layout/hProcess4"/>
    <dgm:cxn modelId="{97AE7D4D-EF81-4FBC-B1DC-B2229B833B5B}" type="presOf" srcId="{CAA8E5DB-8C23-45E1-9EA3-4A5B58B13A97}" destId="{0A05B996-1FA8-456E-984B-A0C899489212}" srcOrd="0" destOrd="2" presId="urn:microsoft.com/office/officeart/2005/8/layout/hProcess4"/>
    <dgm:cxn modelId="{586E504E-0EC9-479D-BECC-ACCE81B6669C}" type="presOf" srcId="{63771DF9-CA0E-43E3-AC67-8763AE1F4AF3}" destId="{7E2603BA-7A54-4B0C-B6EA-E2346139EC1C}" srcOrd="0" destOrd="0" presId="urn:microsoft.com/office/officeart/2005/8/layout/hProcess4"/>
    <dgm:cxn modelId="{3E2A8D6E-5675-42CB-A881-174201E2E47B}" srcId="{0345147C-D9AA-4346-AD17-53483C4C062F}" destId="{A6A74792-78C4-46CB-AF62-D57A7BFF1306}" srcOrd="0" destOrd="0" parTransId="{BAA815BE-1B89-480E-BD33-DFEB9C60F18F}" sibTransId="{1F947A6B-3E1D-45CA-A769-7C7F9CAF9099}"/>
    <dgm:cxn modelId="{0D5D1A51-5B6D-4B92-BF8A-43545AE06D19}" type="presOf" srcId="{5B580199-AE01-456D-AAF9-FDF4B893CA8E}" destId="{1D953696-63EC-4A99-B223-EC5A80ADAE81}" srcOrd="0" destOrd="1" presId="urn:microsoft.com/office/officeart/2005/8/layout/hProcess4"/>
    <dgm:cxn modelId="{5F194971-3F29-4EB7-A676-5F4D5D87ABF7}" type="presOf" srcId="{419DC971-E97F-47CF-B638-E6937E64C072}" destId="{F54F40C1-6703-4D85-B152-8F3304A20C15}" srcOrd="0" destOrd="0" presId="urn:microsoft.com/office/officeart/2005/8/layout/hProcess4"/>
    <dgm:cxn modelId="{CFB22B72-4BF8-43FF-932B-1AB5D0F1097C}" type="presOf" srcId="{3A32D5C3-6C1D-4BF5-8160-78AF4FAA3CED}" destId="{9531BC86-5661-4A7B-8249-5637CDC4138A}" srcOrd="1" destOrd="0" presId="urn:microsoft.com/office/officeart/2005/8/layout/hProcess4"/>
    <dgm:cxn modelId="{AE7ABE74-6B26-471E-9A39-A4FA863D3E40}" type="presOf" srcId="{A973DA33-EE14-4172-A7E1-7EE2465452BF}" destId="{BE4A9D10-B1B9-4A75-9156-33A662649701}" srcOrd="0" destOrd="0" presId="urn:microsoft.com/office/officeart/2005/8/layout/hProcess4"/>
    <dgm:cxn modelId="{44A4DB7B-9EA7-41C3-9CA9-79081F9135D0}" srcId="{A973DA33-EE14-4172-A7E1-7EE2465452BF}" destId="{419DC971-E97F-47CF-B638-E6937E64C072}" srcOrd="5" destOrd="0" parTransId="{C7C4477A-1483-40D8-A624-86A5210525F9}" sibTransId="{EA12E128-B212-4291-80AC-0B848C166F3F}"/>
    <dgm:cxn modelId="{6B68227C-5207-4558-B690-E508139604E3}" type="presOf" srcId="{4D110E9A-88EE-40AA-9002-8C4A63E16BC3}" destId="{0AACC398-2616-4590-86C9-0743D8667163}" srcOrd="1" destOrd="0" presId="urn:microsoft.com/office/officeart/2005/8/layout/hProcess4"/>
    <dgm:cxn modelId="{1C3C0180-C603-41B6-87F5-71989AC32485}" srcId="{342AD43E-5DA1-4005-9B18-93DA757DDE02}" destId="{A4A85D73-5949-480A-82E8-9D09625FFA0A}" srcOrd="2" destOrd="0" parTransId="{FB10A10E-C796-49A8-9901-A3FC7778D017}" sibTransId="{75E4BD6E-AB88-4BC8-B509-BC8EA6BC7DB4}"/>
    <dgm:cxn modelId="{DE43B685-337B-4602-8672-1079EB4C1880}" type="presOf" srcId="{4408BFD0-954C-4A8D-BF55-0B81C6951A21}" destId="{A55C3973-9624-431E-AD23-3241463FD608}" srcOrd="0" destOrd="0" presId="urn:microsoft.com/office/officeart/2005/8/layout/hProcess4"/>
    <dgm:cxn modelId="{A2E5CD89-F498-4566-A74A-E653E98D0019}" type="presOf" srcId="{6B44E587-AA58-49E3-8E34-03539E79CF0C}" destId="{BCFD03B5-81E4-4C55-AF09-9FE6A44BEF73}" srcOrd="0" destOrd="1" presId="urn:microsoft.com/office/officeart/2005/8/layout/hProcess4"/>
    <dgm:cxn modelId="{86CE118C-5C6C-4BF5-B595-F71F4D9A367A}" type="presOf" srcId="{A6A74792-78C4-46CB-AF62-D57A7BFF1306}" destId="{0A05B996-1FA8-456E-984B-A0C899489212}" srcOrd="0" destOrd="0" presId="urn:microsoft.com/office/officeart/2005/8/layout/hProcess4"/>
    <dgm:cxn modelId="{79015297-8AB8-4245-BD59-787A478C05AF}" type="presOf" srcId="{E638C529-05BE-4ED7-969C-934D6868C07A}" destId="{F54F0AF7-4EAA-425E-8390-E3F85F05B742}" srcOrd="0" destOrd="0" presId="urn:microsoft.com/office/officeart/2005/8/layout/hProcess4"/>
    <dgm:cxn modelId="{7B941298-D9A0-48C2-8146-FFF3CED9FA62}" type="presOf" srcId="{4D110E9A-88EE-40AA-9002-8C4A63E16BC3}" destId="{1D5CEC6E-00E9-4634-B34F-5207951A2908}" srcOrd="0" destOrd="0" presId="urn:microsoft.com/office/officeart/2005/8/layout/hProcess4"/>
    <dgm:cxn modelId="{DCCE33B7-C904-425C-B785-B6A8A46488D6}" srcId="{0A2DFFAE-AE41-497F-81EF-4063A0010201}" destId="{DA70529E-FADC-40FA-ADDE-1AF46A744197}" srcOrd="0" destOrd="0" parTransId="{EC7ED2A1-5DC4-4DEF-A566-C9B17999EC97}" sibTransId="{4785CE1F-3DB4-458C-8A74-164DE9C112A2}"/>
    <dgm:cxn modelId="{7A1969BF-C350-4ACC-847A-74BBCA08E63A}" srcId="{0A2DFFAE-AE41-497F-81EF-4063A0010201}" destId="{5B580199-AE01-456D-AAF9-FDF4B893CA8E}" srcOrd="1" destOrd="0" parTransId="{40C07735-8173-4245-A0E3-15F08F34C74D}" sibTransId="{357212A4-F1BD-41DD-8947-5F1BA8293060}"/>
    <dgm:cxn modelId="{D0788BC4-6109-4F54-9923-CEE2DAF14496}" type="presOf" srcId="{A4A85D73-5949-480A-82E8-9D09625FFA0A}" destId="{1D4AA9E2-1E11-4C7E-A036-FD285D082CB4}" srcOrd="1" destOrd="2" presId="urn:microsoft.com/office/officeart/2005/8/layout/hProcess4"/>
    <dgm:cxn modelId="{AA72D7C5-1BD6-4226-BE9B-41A4E07AB6B9}" type="presOf" srcId="{0345147C-D9AA-4346-AD17-53483C4C062F}" destId="{18BEC689-D0E9-4E42-B6C6-DE97778F4A40}" srcOrd="0" destOrd="0" presId="urn:microsoft.com/office/officeart/2005/8/layout/hProcess4"/>
    <dgm:cxn modelId="{E502FCC8-B3A4-4A19-A87C-6F4A565EE525}" type="presOf" srcId="{5B580199-AE01-456D-AAF9-FDF4B893CA8E}" destId="{42DD7AF3-6603-4A20-8A53-D3F2ACEBB5EC}" srcOrd="1" destOrd="1" presId="urn:microsoft.com/office/officeart/2005/8/layout/hProcess4"/>
    <dgm:cxn modelId="{F6A2A9D6-3DB7-4563-B9A8-C83D9EAEE08A}" srcId="{A973DA33-EE14-4172-A7E1-7EE2465452BF}" destId="{342AD43E-5DA1-4005-9B18-93DA757DDE02}" srcOrd="0" destOrd="0" parTransId="{B045A9D9-4D96-4F7C-B458-8547A09BE4FE}" sibTransId="{E638C529-05BE-4ED7-969C-934D6868C07A}"/>
    <dgm:cxn modelId="{38B9DAD7-20A4-4F56-A5D8-B17891E05D1E}" type="presOf" srcId="{1514B553-48AD-4D85-BB9A-5A857167ED6F}" destId="{BE70D8BF-6132-4A1C-9B6F-6EB8E00744CC}" srcOrd="0" destOrd="0" presId="urn:microsoft.com/office/officeart/2005/8/layout/hProcess4"/>
    <dgm:cxn modelId="{22C11FDE-292F-4721-BC6A-E77D207CD1A6}" type="presOf" srcId="{CAA8E5DB-8C23-45E1-9EA3-4A5B58B13A97}" destId="{0CF76BAB-4053-4404-8E5F-12EF81629B01}" srcOrd="1" destOrd="2" presId="urn:microsoft.com/office/officeart/2005/8/layout/hProcess4"/>
    <dgm:cxn modelId="{0A0325DE-B23F-4D6F-9442-015981949D9E}" srcId="{342AD43E-5DA1-4005-9B18-93DA757DDE02}" destId="{5075D69F-5A64-454C-825D-51E47190D173}" srcOrd="0" destOrd="0" parTransId="{047A465B-8E2F-4B2E-949E-4837F637C034}" sibTransId="{D8679405-6013-4379-9703-4C6DB89EF676}"/>
    <dgm:cxn modelId="{D1A04EF4-82AF-473F-A36A-EB2B02DB9BDB}" type="presOf" srcId="{A4A85D73-5949-480A-82E8-9D09625FFA0A}" destId="{DB43E6AF-80BD-4687-9FBB-AA5AC737F943}" srcOrd="0" destOrd="2" presId="urn:microsoft.com/office/officeart/2005/8/layout/hProcess4"/>
    <dgm:cxn modelId="{DD50C8FD-D772-4B4C-BB11-C85545E77FEA}" type="presOf" srcId="{DADF343C-5CF2-4964-A993-006913387205}" destId="{9937A24C-23DD-467D-823C-41F985485929}" srcOrd="0" destOrd="0" presId="urn:microsoft.com/office/officeart/2005/8/layout/hProcess4"/>
    <dgm:cxn modelId="{FA51AC44-13CF-4CDF-ACA5-3A0724D09E9F}" type="presParOf" srcId="{BE4A9D10-B1B9-4A75-9156-33A662649701}" destId="{DD75D9B2-6380-49C3-8912-BF77E9C7A146}" srcOrd="0" destOrd="0" presId="urn:microsoft.com/office/officeart/2005/8/layout/hProcess4"/>
    <dgm:cxn modelId="{914F2B64-0835-4E90-AFD9-F371295A0459}" type="presParOf" srcId="{BE4A9D10-B1B9-4A75-9156-33A662649701}" destId="{A362A435-7821-4F85-93A6-CE97D6249821}" srcOrd="1" destOrd="0" presId="urn:microsoft.com/office/officeart/2005/8/layout/hProcess4"/>
    <dgm:cxn modelId="{9C6CF732-F169-4326-96AF-99D3CE708763}" type="presParOf" srcId="{BE4A9D10-B1B9-4A75-9156-33A662649701}" destId="{8FBC7614-E597-43AD-BB2F-AEDD9551592F}" srcOrd="2" destOrd="0" presId="urn:microsoft.com/office/officeart/2005/8/layout/hProcess4"/>
    <dgm:cxn modelId="{1E4DE6C1-DEE3-4BCC-B07D-11C666AE3AE6}" type="presParOf" srcId="{8FBC7614-E597-43AD-BB2F-AEDD9551592F}" destId="{5A7A6FAF-10D2-45AA-824E-5FDC1AC575ED}" srcOrd="0" destOrd="0" presId="urn:microsoft.com/office/officeart/2005/8/layout/hProcess4"/>
    <dgm:cxn modelId="{E3003674-CA15-4DB9-B091-0C4761C40C03}" type="presParOf" srcId="{5A7A6FAF-10D2-45AA-824E-5FDC1AC575ED}" destId="{E65A16AE-4F4E-4063-BC75-E6D8A02698AC}" srcOrd="0" destOrd="0" presId="urn:microsoft.com/office/officeart/2005/8/layout/hProcess4"/>
    <dgm:cxn modelId="{8660004D-3D49-437A-A5FF-FECBB3103AAE}" type="presParOf" srcId="{5A7A6FAF-10D2-45AA-824E-5FDC1AC575ED}" destId="{DB43E6AF-80BD-4687-9FBB-AA5AC737F943}" srcOrd="1" destOrd="0" presId="urn:microsoft.com/office/officeart/2005/8/layout/hProcess4"/>
    <dgm:cxn modelId="{A8E78BD7-54BC-4561-B123-2ED462C32F19}" type="presParOf" srcId="{5A7A6FAF-10D2-45AA-824E-5FDC1AC575ED}" destId="{1D4AA9E2-1E11-4C7E-A036-FD285D082CB4}" srcOrd="2" destOrd="0" presId="urn:microsoft.com/office/officeart/2005/8/layout/hProcess4"/>
    <dgm:cxn modelId="{30E0EB15-D701-4AC6-BCE1-896EEF8D1AF1}" type="presParOf" srcId="{5A7A6FAF-10D2-45AA-824E-5FDC1AC575ED}" destId="{31E69029-2043-448B-952A-3D15D6D7D118}" srcOrd="3" destOrd="0" presId="urn:microsoft.com/office/officeart/2005/8/layout/hProcess4"/>
    <dgm:cxn modelId="{BE662BB8-1E88-4982-9303-D48E0F5F8A4D}" type="presParOf" srcId="{5A7A6FAF-10D2-45AA-824E-5FDC1AC575ED}" destId="{494BA0B3-1A07-41BE-B00D-8D5DEA7E90C7}" srcOrd="4" destOrd="0" presId="urn:microsoft.com/office/officeart/2005/8/layout/hProcess4"/>
    <dgm:cxn modelId="{89D97490-DB81-4780-A78F-A83B6159EC90}" type="presParOf" srcId="{8FBC7614-E597-43AD-BB2F-AEDD9551592F}" destId="{F54F0AF7-4EAA-425E-8390-E3F85F05B742}" srcOrd="1" destOrd="0" presId="urn:microsoft.com/office/officeart/2005/8/layout/hProcess4"/>
    <dgm:cxn modelId="{3E030A29-3DEE-44D0-B2CE-1D7573C21D95}" type="presParOf" srcId="{8FBC7614-E597-43AD-BB2F-AEDD9551592F}" destId="{16061F65-2ED8-492B-8BB8-0AD2E1617A54}" srcOrd="2" destOrd="0" presId="urn:microsoft.com/office/officeart/2005/8/layout/hProcess4"/>
    <dgm:cxn modelId="{DBC67F40-7E4A-423E-B6F9-BAA5CF5993BA}" type="presParOf" srcId="{16061F65-2ED8-492B-8BB8-0AD2E1617A54}" destId="{452F2888-C01C-4C47-81DD-B45F6B36189E}" srcOrd="0" destOrd="0" presId="urn:microsoft.com/office/officeart/2005/8/layout/hProcess4"/>
    <dgm:cxn modelId="{3AC16C27-3CED-4E65-9976-D0619B30B377}" type="presParOf" srcId="{16061F65-2ED8-492B-8BB8-0AD2E1617A54}" destId="{BCFD03B5-81E4-4C55-AF09-9FE6A44BEF73}" srcOrd="1" destOrd="0" presId="urn:microsoft.com/office/officeart/2005/8/layout/hProcess4"/>
    <dgm:cxn modelId="{B60B983C-F757-469D-84B0-70EB2A7DDD57}" type="presParOf" srcId="{16061F65-2ED8-492B-8BB8-0AD2E1617A54}" destId="{9531BC86-5661-4A7B-8249-5637CDC4138A}" srcOrd="2" destOrd="0" presId="urn:microsoft.com/office/officeart/2005/8/layout/hProcess4"/>
    <dgm:cxn modelId="{28F2AC16-483B-4BC2-9699-FD4A3F463B62}" type="presParOf" srcId="{16061F65-2ED8-492B-8BB8-0AD2E1617A54}" destId="{BE70D8BF-6132-4A1C-9B6F-6EB8E00744CC}" srcOrd="3" destOrd="0" presId="urn:microsoft.com/office/officeart/2005/8/layout/hProcess4"/>
    <dgm:cxn modelId="{6413A30C-F412-4919-8948-DEF8AF667FFA}" type="presParOf" srcId="{16061F65-2ED8-492B-8BB8-0AD2E1617A54}" destId="{CF76DECA-5190-49CF-BC16-1572122524E9}" srcOrd="4" destOrd="0" presId="urn:microsoft.com/office/officeart/2005/8/layout/hProcess4"/>
    <dgm:cxn modelId="{AE8A4560-D189-4766-800B-0E7E2A58605F}" type="presParOf" srcId="{8FBC7614-E597-43AD-BB2F-AEDD9551592F}" destId="{00643612-9615-4A8B-A767-76CD89D7BA7B}" srcOrd="3" destOrd="0" presId="urn:microsoft.com/office/officeart/2005/8/layout/hProcess4"/>
    <dgm:cxn modelId="{160FFF9D-53A6-46F8-90E7-88B4485C9EEA}" type="presParOf" srcId="{8FBC7614-E597-43AD-BB2F-AEDD9551592F}" destId="{8AD5E0D7-DC50-40A2-B0B1-256A96D224B8}" srcOrd="4" destOrd="0" presId="urn:microsoft.com/office/officeart/2005/8/layout/hProcess4"/>
    <dgm:cxn modelId="{7EFF038A-B6FC-4152-AA47-F33654AAFE61}" type="presParOf" srcId="{8AD5E0D7-DC50-40A2-B0B1-256A96D224B8}" destId="{F512F8A0-0AAE-444E-A15A-946A8CDED005}" srcOrd="0" destOrd="0" presId="urn:microsoft.com/office/officeart/2005/8/layout/hProcess4"/>
    <dgm:cxn modelId="{5A8C6CC8-EA84-451B-AB9F-018F6B27004D}" type="presParOf" srcId="{8AD5E0D7-DC50-40A2-B0B1-256A96D224B8}" destId="{1D5CEC6E-00E9-4634-B34F-5207951A2908}" srcOrd="1" destOrd="0" presId="urn:microsoft.com/office/officeart/2005/8/layout/hProcess4"/>
    <dgm:cxn modelId="{8CF7B4CB-276C-4ED1-9D28-CC53C5399420}" type="presParOf" srcId="{8AD5E0D7-DC50-40A2-B0B1-256A96D224B8}" destId="{0AACC398-2616-4590-86C9-0743D8667163}" srcOrd="2" destOrd="0" presId="urn:microsoft.com/office/officeart/2005/8/layout/hProcess4"/>
    <dgm:cxn modelId="{333458DF-B5EE-4A75-B23B-0DFF9EE6105D}" type="presParOf" srcId="{8AD5E0D7-DC50-40A2-B0B1-256A96D224B8}" destId="{AB10A6EC-7D77-4BC7-8CD5-94BB8F1819E5}" srcOrd="3" destOrd="0" presId="urn:microsoft.com/office/officeart/2005/8/layout/hProcess4"/>
    <dgm:cxn modelId="{F6D483ED-051F-4548-A623-42E21C6B1476}" type="presParOf" srcId="{8AD5E0D7-DC50-40A2-B0B1-256A96D224B8}" destId="{004DDC2E-360E-4398-9E8C-9F72B9788618}" srcOrd="4" destOrd="0" presId="urn:microsoft.com/office/officeart/2005/8/layout/hProcess4"/>
    <dgm:cxn modelId="{367B245D-C7B8-46B1-BA2D-E867DFF71326}" type="presParOf" srcId="{8FBC7614-E597-43AD-BB2F-AEDD9551592F}" destId="{9937A24C-23DD-467D-823C-41F985485929}" srcOrd="5" destOrd="0" presId="urn:microsoft.com/office/officeart/2005/8/layout/hProcess4"/>
    <dgm:cxn modelId="{5E57ECD2-B38E-4B1A-B13C-1B8A8F82F571}" type="presParOf" srcId="{8FBC7614-E597-43AD-BB2F-AEDD9551592F}" destId="{05F8C2C0-177F-4B81-B9AA-EB93B544B176}" srcOrd="6" destOrd="0" presId="urn:microsoft.com/office/officeart/2005/8/layout/hProcess4"/>
    <dgm:cxn modelId="{2B58DDF1-42EA-455A-B8D5-6F57E6D5D977}" type="presParOf" srcId="{05F8C2C0-177F-4B81-B9AA-EB93B544B176}" destId="{63A1BA7A-18A6-4D3E-AFCC-CDDAF70FEA1A}" srcOrd="0" destOrd="0" presId="urn:microsoft.com/office/officeart/2005/8/layout/hProcess4"/>
    <dgm:cxn modelId="{3A486DE3-39EF-4324-A94E-1CC80546A640}" type="presParOf" srcId="{05F8C2C0-177F-4B81-B9AA-EB93B544B176}" destId="{1D953696-63EC-4A99-B223-EC5A80ADAE81}" srcOrd="1" destOrd="0" presId="urn:microsoft.com/office/officeart/2005/8/layout/hProcess4"/>
    <dgm:cxn modelId="{6D41720C-6E99-4E52-9D36-B7A912068CF9}" type="presParOf" srcId="{05F8C2C0-177F-4B81-B9AA-EB93B544B176}" destId="{42DD7AF3-6603-4A20-8A53-D3F2ACEBB5EC}" srcOrd="2" destOrd="0" presId="urn:microsoft.com/office/officeart/2005/8/layout/hProcess4"/>
    <dgm:cxn modelId="{0AC7D1AF-2AB3-4CE7-8F8A-046D076F848E}" type="presParOf" srcId="{05F8C2C0-177F-4B81-B9AA-EB93B544B176}" destId="{1567D880-928F-43E8-9AAD-30A5BB7C0381}" srcOrd="3" destOrd="0" presId="urn:microsoft.com/office/officeart/2005/8/layout/hProcess4"/>
    <dgm:cxn modelId="{DED38659-ECE5-45D9-B8CD-A14246BC4E25}" type="presParOf" srcId="{05F8C2C0-177F-4B81-B9AA-EB93B544B176}" destId="{EFF78E85-1215-45F3-A297-18CCC24DCEBA}" srcOrd="4" destOrd="0" presId="urn:microsoft.com/office/officeart/2005/8/layout/hProcess4"/>
    <dgm:cxn modelId="{3843DCEE-610B-4F2C-9C0A-14351F3BE50E}" type="presParOf" srcId="{8FBC7614-E597-43AD-BB2F-AEDD9551592F}" destId="{A55C3973-9624-431E-AD23-3241463FD608}" srcOrd="7" destOrd="0" presId="urn:microsoft.com/office/officeart/2005/8/layout/hProcess4"/>
    <dgm:cxn modelId="{9B410DCD-4D7E-442D-8F64-8AB811F4ED77}" type="presParOf" srcId="{8FBC7614-E597-43AD-BB2F-AEDD9551592F}" destId="{BB88C1A1-148C-40BD-AF03-4AC11386BFB0}" srcOrd="8" destOrd="0" presId="urn:microsoft.com/office/officeart/2005/8/layout/hProcess4"/>
    <dgm:cxn modelId="{67DC0DD5-96A4-4FC4-B816-A0D33552F9EE}" type="presParOf" srcId="{BB88C1A1-148C-40BD-AF03-4AC11386BFB0}" destId="{63A24249-CDEE-4685-AF4E-B0D3E2F36DA5}" srcOrd="0" destOrd="0" presId="urn:microsoft.com/office/officeart/2005/8/layout/hProcess4"/>
    <dgm:cxn modelId="{B9CCF439-F483-49CD-B3E6-46118380807D}" type="presParOf" srcId="{BB88C1A1-148C-40BD-AF03-4AC11386BFB0}" destId="{0A05B996-1FA8-456E-984B-A0C899489212}" srcOrd="1" destOrd="0" presId="urn:microsoft.com/office/officeart/2005/8/layout/hProcess4"/>
    <dgm:cxn modelId="{66C68D30-05D5-4FA3-9FDA-A08469A5703A}" type="presParOf" srcId="{BB88C1A1-148C-40BD-AF03-4AC11386BFB0}" destId="{0CF76BAB-4053-4404-8E5F-12EF81629B01}" srcOrd="2" destOrd="0" presId="urn:microsoft.com/office/officeart/2005/8/layout/hProcess4"/>
    <dgm:cxn modelId="{4B8B6120-5A56-47D3-BA32-F90F99FA66EF}" type="presParOf" srcId="{BB88C1A1-148C-40BD-AF03-4AC11386BFB0}" destId="{18BEC689-D0E9-4E42-B6C6-DE97778F4A40}" srcOrd="3" destOrd="0" presId="urn:microsoft.com/office/officeart/2005/8/layout/hProcess4"/>
    <dgm:cxn modelId="{B78D7B16-B761-4089-AD78-5549DCCDFD88}" type="presParOf" srcId="{BB88C1A1-148C-40BD-AF03-4AC11386BFB0}" destId="{4E931808-D08D-4FC2-B2A8-47CBAB6EE896}" srcOrd="4" destOrd="0" presId="urn:microsoft.com/office/officeart/2005/8/layout/hProcess4"/>
    <dgm:cxn modelId="{8AEC453C-A9EC-45DA-A5DD-25FEE72D7A1C}" type="presParOf" srcId="{8FBC7614-E597-43AD-BB2F-AEDD9551592F}" destId="{7E2603BA-7A54-4B0C-B6EA-E2346139EC1C}" srcOrd="9" destOrd="0" presId="urn:microsoft.com/office/officeart/2005/8/layout/hProcess4"/>
    <dgm:cxn modelId="{663A2079-0E8E-45E3-BAEB-6FA6673DA2E3}" type="presParOf" srcId="{8FBC7614-E597-43AD-BB2F-AEDD9551592F}" destId="{65673D4D-9B2F-41FD-83B2-4C7EFDF2AF6E}" srcOrd="10" destOrd="0" presId="urn:microsoft.com/office/officeart/2005/8/layout/hProcess4"/>
    <dgm:cxn modelId="{76E0AD42-1460-4D53-B41B-2251BD1430C7}" type="presParOf" srcId="{65673D4D-9B2F-41FD-83B2-4C7EFDF2AF6E}" destId="{B6EE472B-2923-4265-A20F-3154D284D656}" srcOrd="0" destOrd="0" presId="urn:microsoft.com/office/officeart/2005/8/layout/hProcess4"/>
    <dgm:cxn modelId="{9748BBB1-F4DC-491D-80BE-0DB221719FAD}" type="presParOf" srcId="{65673D4D-9B2F-41FD-83B2-4C7EFDF2AF6E}" destId="{3F14F2BC-DDDE-48BD-B54B-F385E292494B}" srcOrd="1" destOrd="0" presId="urn:microsoft.com/office/officeart/2005/8/layout/hProcess4"/>
    <dgm:cxn modelId="{7717A505-36CF-484A-B0A2-BB51F9EFB45F}" type="presParOf" srcId="{65673D4D-9B2F-41FD-83B2-4C7EFDF2AF6E}" destId="{5E459751-FC41-4B7C-A3DA-9C6E284E028D}" srcOrd="2" destOrd="0" presId="urn:microsoft.com/office/officeart/2005/8/layout/hProcess4"/>
    <dgm:cxn modelId="{6F39E4DF-780B-4823-841D-748B3C8552C5}" type="presParOf" srcId="{65673D4D-9B2F-41FD-83B2-4C7EFDF2AF6E}" destId="{F54F40C1-6703-4D85-B152-8F3304A20C15}" srcOrd="3" destOrd="0" presId="urn:microsoft.com/office/officeart/2005/8/layout/hProcess4"/>
    <dgm:cxn modelId="{ECA850DE-430A-4F0F-832D-53036CBF816B}" type="presParOf" srcId="{65673D4D-9B2F-41FD-83B2-4C7EFDF2AF6E}" destId="{0A7DE707-C8FA-4AA2-845A-71B165BC6A2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-26.9% -13M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Decrease compared to FY2024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+23.4%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+$8.6M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FY2025 proposed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+5.5%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+$16M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-35%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-$112M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Decrease compared to FY2025 proposed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3E6AF-80BD-4687-9FBB-AA5AC737F943}">
      <dsp:nvSpPr>
        <dsp:cNvPr id="0" name=""/>
        <dsp:cNvSpPr/>
      </dsp:nvSpPr>
      <dsp:spPr>
        <a:xfrm>
          <a:off x="4437" y="5683284"/>
          <a:ext cx="3146999" cy="2595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Budget Kickoff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Development of CIP Budget</a:t>
          </a:r>
        </a:p>
      </dsp:txBody>
      <dsp:txXfrm>
        <a:off x="64169" y="5743016"/>
        <a:ext cx="3027535" cy="1919949"/>
      </dsp:txXfrm>
    </dsp:sp>
    <dsp:sp modelId="{F54F0AF7-4EAA-425E-8390-E3F85F05B742}">
      <dsp:nvSpPr>
        <dsp:cNvPr id="0" name=""/>
        <dsp:cNvSpPr/>
      </dsp:nvSpPr>
      <dsp:spPr>
        <a:xfrm>
          <a:off x="1797601" y="6389947"/>
          <a:ext cx="3339862" cy="3339862"/>
        </a:xfrm>
        <a:prstGeom prst="leftCircularArrow">
          <a:avLst>
            <a:gd name="adj1" fmla="val 2766"/>
            <a:gd name="adj2" fmla="val 337275"/>
            <a:gd name="adj3" fmla="val 2112786"/>
            <a:gd name="adj4" fmla="val 9024489"/>
            <a:gd name="adj5" fmla="val 3227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69029-2043-448B-952A-3D15D6D7D118}">
      <dsp:nvSpPr>
        <dsp:cNvPr id="0" name=""/>
        <dsp:cNvSpPr/>
      </dsp:nvSpPr>
      <dsp:spPr>
        <a:xfrm>
          <a:off x="703770" y="7722697"/>
          <a:ext cx="2797333" cy="111240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February 2024</a:t>
          </a:r>
        </a:p>
      </dsp:txBody>
      <dsp:txXfrm>
        <a:off x="736351" y="7755278"/>
        <a:ext cx="2732171" cy="1047245"/>
      </dsp:txXfrm>
    </dsp:sp>
    <dsp:sp modelId="{BCFD03B5-81E4-4C55-AF09-9FE6A44BEF73}">
      <dsp:nvSpPr>
        <dsp:cNvPr id="0" name=""/>
        <dsp:cNvSpPr/>
      </dsp:nvSpPr>
      <dsp:spPr>
        <a:xfrm>
          <a:off x="3940978" y="5683284"/>
          <a:ext cx="3146999" cy="2595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Departmental Supplemental Requests Submittal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sp:txBody>
      <dsp:txXfrm>
        <a:off x="4000710" y="6299219"/>
        <a:ext cx="3027535" cy="1919949"/>
      </dsp:txXfrm>
    </dsp:sp>
    <dsp:sp modelId="{00643612-9615-4A8B-A767-76CD89D7BA7B}">
      <dsp:nvSpPr>
        <dsp:cNvPr id="0" name=""/>
        <dsp:cNvSpPr/>
      </dsp:nvSpPr>
      <dsp:spPr>
        <a:xfrm>
          <a:off x="5707917" y="4130602"/>
          <a:ext cx="3741979" cy="3741979"/>
        </a:xfrm>
        <a:prstGeom prst="circularArrow">
          <a:avLst>
            <a:gd name="adj1" fmla="val 2469"/>
            <a:gd name="adj2" fmla="val 298957"/>
            <a:gd name="adj3" fmla="val 19525532"/>
            <a:gd name="adj4" fmla="val 12575511"/>
            <a:gd name="adj5" fmla="val 288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70D8BF-6132-4A1C-9B6F-6EB8E00744CC}">
      <dsp:nvSpPr>
        <dsp:cNvPr id="0" name=""/>
        <dsp:cNvSpPr/>
      </dsp:nvSpPr>
      <dsp:spPr>
        <a:xfrm>
          <a:off x="4640311" y="5127080"/>
          <a:ext cx="2797333" cy="111240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March 2024 </a:t>
          </a:r>
        </a:p>
      </dsp:txBody>
      <dsp:txXfrm>
        <a:off x="4672892" y="5159661"/>
        <a:ext cx="2732171" cy="1047245"/>
      </dsp:txXfrm>
    </dsp:sp>
    <dsp:sp modelId="{1D5CEC6E-00E9-4634-B34F-5207951A2908}">
      <dsp:nvSpPr>
        <dsp:cNvPr id="0" name=""/>
        <dsp:cNvSpPr/>
      </dsp:nvSpPr>
      <dsp:spPr>
        <a:xfrm>
          <a:off x="7877519" y="5683284"/>
          <a:ext cx="3146999" cy="2595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Review Supplemental Requests with CM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Project Updates</a:t>
          </a:r>
        </a:p>
      </dsp:txBody>
      <dsp:txXfrm>
        <a:off x="7937251" y="5743016"/>
        <a:ext cx="3027535" cy="1919949"/>
      </dsp:txXfrm>
    </dsp:sp>
    <dsp:sp modelId="{9937A24C-23DD-467D-823C-41F985485929}">
      <dsp:nvSpPr>
        <dsp:cNvPr id="0" name=""/>
        <dsp:cNvSpPr/>
      </dsp:nvSpPr>
      <dsp:spPr>
        <a:xfrm>
          <a:off x="9670683" y="6389947"/>
          <a:ext cx="3339862" cy="3339862"/>
        </a:xfrm>
        <a:prstGeom prst="leftCircularArrow">
          <a:avLst>
            <a:gd name="adj1" fmla="val 2766"/>
            <a:gd name="adj2" fmla="val 337275"/>
            <a:gd name="adj3" fmla="val 2112786"/>
            <a:gd name="adj4" fmla="val 9024489"/>
            <a:gd name="adj5" fmla="val 3227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10A6EC-7D77-4BC7-8CD5-94BB8F1819E5}">
      <dsp:nvSpPr>
        <dsp:cNvPr id="0" name=""/>
        <dsp:cNvSpPr/>
      </dsp:nvSpPr>
      <dsp:spPr>
        <a:xfrm>
          <a:off x="8576852" y="7722697"/>
          <a:ext cx="2797333" cy="11124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April 2024</a:t>
          </a:r>
        </a:p>
      </dsp:txBody>
      <dsp:txXfrm>
        <a:off x="8609433" y="7755278"/>
        <a:ext cx="2732171" cy="1047245"/>
      </dsp:txXfrm>
    </dsp:sp>
    <dsp:sp modelId="{1D953696-63EC-4A99-B223-EC5A80ADAE81}">
      <dsp:nvSpPr>
        <dsp:cNvPr id="0" name=""/>
        <dsp:cNvSpPr/>
      </dsp:nvSpPr>
      <dsp:spPr>
        <a:xfrm>
          <a:off x="11814060" y="5683284"/>
          <a:ext cx="3146999" cy="2595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of Proposed Budget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for City Council</a:t>
          </a:r>
        </a:p>
      </dsp:txBody>
      <dsp:txXfrm>
        <a:off x="11873792" y="6299219"/>
        <a:ext cx="3027535" cy="1919949"/>
      </dsp:txXfrm>
    </dsp:sp>
    <dsp:sp modelId="{A55C3973-9624-431E-AD23-3241463FD608}">
      <dsp:nvSpPr>
        <dsp:cNvPr id="0" name=""/>
        <dsp:cNvSpPr/>
      </dsp:nvSpPr>
      <dsp:spPr>
        <a:xfrm>
          <a:off x="13578082" y="4119281"/>
          <a:ext cx="3786710" cy="3786710"/>
        </a:xfrm>
        <a:prstGeom prst="circularArrow">
          <a:avLst>
            <a:gd name="adj1" fmla="val 2439"/>
            <a:gd name="adj2" fmla="val 295226"/>
            <a:gd name="adj3" fmla="val 19529263"/>
            <a:gd name="adj4" fmla="val 12575511"/>
            <a:gd name="adj5" fmla="val 284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67D880-928F-43E8-9AAD-30A5BB7C0381}">
      <dsp:nvSpPr>
        <dsp:cNvPr id="0" name=""/>
        <dsp:cNvSpPr/>
      </dsp:nvSpPr>
      <dsp:spPr>
        <a:xfrm>
          <a:off x="12513393" y="5127080"/>
          <a:ext cx="2797333" cy="111240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May 2024</a:t>
          </a:r>
        </a:p>
      </dsp:txBody>
      <dsp:txXfrm>
        <a:off x="12545974" y="5159661"/>
        <a:ext cx="2732171" cy="1047245"/>
      </dsp:txXfrm>
    </dsp:sp>
    <dsp:sp modelId="{0A05B996-1FA8-456E-984B-A0C899489212}">
      <dsp:nvSpPr>
        <dsp:cNvPr id="0" name=""/>
        <dsp:cNvSpPr/>
      </dsp:nvSpPr>
      <dsp:spPr>
        <a:xfrm>
          <a:off x="15789498" y="5683284"/>
          <a:ext cx="3146999" cy="2595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Workshop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15849230" y="5743016"/>
        <a:ext cx="3027535" cy="1919949"/>
      </dsp:txXfrm>
    </dsp:sp>
    <dsp:sp modelId="{7E2603BA-7A54-4B0C-B6EA-E2346139EC1C}">
      <dsp:nvSpPr>
        <dsp:cNvPr id="0" name=""/>
        <dsp:cNvSpPr/>
      </dsp:nvSpPr>
      <dsp:spPr>
        <a:xfrm>
          <a:off x="17543765" y="6389947"/>
          <a:ext cx="3339862" cy="3339862"/>
        </a:xfrm>
        <a:prstGeom prst="leftCircularArrow">
          <a:avLst>
            <a:gd name="adj1" fmla="val 2766"/>
            <a:gd name="adj2" fmla="val 337275"/>
            <a:gd name="adj3" fmla="val 2112786"/>
            <a:gd name="adj4" fmla="val 9024489"/>
            <a:gd name="adj5" fmla="val 322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BEC689-D0E9-4E42-B6C6-DE97778F4A40}">
      <dsp:nvSpPr>
        <dsp:cNvPr id="0" name=""/>
        <dsp:cNvSpPr/>
      </dsp:nvSpPr>
      <dsp:spPr>
        <a:xfrm>
          <a:off x="16449934" y="7722697"/>
          <a:ext cx="2797333" cy="111240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June 2024</a:t>
          </a:r>
        </a:p>
      </dsp:txBody>
      <dsp:txXfrm>
        <a:off x="16482515" y="7755278"/>
        <a:ext cx="2732171" cy="1047245"/>
      </dsp:txXfrm>
    </dsp:sp>
    <dsp:sp modelId="{3F14F2BC-DDDE-48BD-B54B-F385E292494B}">
      <dsp:nvSpPr>
        <dsp:cNvPr id="0" name=""/>
        <dsp:cNvSpPr/>
      </dsp:nvSpPr>
      <dsp:spPr>
        <a:xfrm>
          <a:off x="19687142" y="5683284"/>
          <a:ext cx="3146999" cy="2595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 and Amending the Budget if Necessary </a:t>
          </a:r>
        </a:p>
      </dsp:txBody>
      <dsp:txXfrm>
        <a:off x="19746874" y="6299219"/>
        <a:ext cx="3027535" cy="1919949"/>
      </dsp:txXfrm>
    </dsp:sp>
    <dsp:sp modelId="{F54F40C1-6703-4D85-B152-8F3304A20C15}">
      <dsp:nvSpPr>
        <dsp:cNvPr id="0" name=""/>
        <dsp:cNvSpPr/>
      </dsp:nvSpPr>
      <dsp:spPr>
        <a:xfrm>
          <a:off x="20386475" y="5127080"/>
          <a:ext cx="2797333" cy="111240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January 2025</a:t>
          </a:r>
        </a:p>
      </dsp:txBody>
      <dsp:txXfrm>
        <a:off x="20419056" y="5159661"/>
        <a:ext cx="2732171" cy="10472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Decrease compared to FY2024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-26.9% -13M</a:t>
          </a:r>
        </a:p>
      </dsp:txBody>
      <dsp:txXfrm>
        <a:off x="561881" y="237717"/>
        <a:ext cx="1143765" cy="11437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FY2025 proposed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+23.4%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+$8.6M</a:t>
          </a:r>
        </a:p>
      </dsp:txBody>
      <dsp:txXfrm>
        <a:off x="561881" y="237717"/>
        <a:ext cx="1143765" cy="11437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+5.5%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+$16M</a:t>
          </a:r>
        </a:p>
      </dsp:txBody>
      <dsp:txXfrm>
        <a:off x="561881" y="237717"/>
        <a:ext cx="1143765" cy="11437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Decrease compared to FY2025 proposed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-35%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-$112M</a:t>
          </a:r>
        </a:p>
      </dsp:txBody>
      <dsp:txXfrm>
        <a:off x="561881" y="237717"/>
        <a:ext cx="1143765" cy="1143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4051A69-C562-4FC5-92DC-994CDC1376A2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747B73-6B03-4EF3-AD40-683CE00DAB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2B13F-416E-7F5D-2C94-98D4A5852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C76BB7-D09B-8B2A-6A34-B91F0CEF1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779763-1E57-0CFD-D56C-7A6F75EB8E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CBB25-0B94-0535-8C54-144E87992D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60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63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26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727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929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587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408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4168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222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57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91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81541-3D51-116A-CE33-F290D9633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7C452B-7FD8-50C4-B1BB-E41E19C22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1458D3-7940-B2E1-B6FB-B67854EA08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11A7A-E45C-5E5D-7FB0-FB05FE9F6A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54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C8701-B149-CEC1-3067-4F073A6A8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07522-A70D-AA3B-9679-DE3AC1CFCD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548423-C518-029B-A1AB-31866F82D3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B69E9-6C87-4F9F-F19C-0053E15A74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930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89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623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581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092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162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459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2.xml"/><Relationship Id="rId9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3.xml"/><Relationship Id="rId9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chart" Target="../charts/chart6.xml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3.png"/><Relationship Id="rId4" Type="http://schemas.openxmlformats.org/officeDocument/2006/relationships/diagramData" Target="../diagrams/data4.xml"/><Relationship Id="rId9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8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10" Type="http://schemas.openxmlformats.org/officeDocument/2006/relationships/image" Target="../media/image3.png"/><Relationship Id="rId4" Type="http://schemas.openxmlformats.org/officeDocument/2006/relationships/diagramData" Target="../diagrams/data5.xml"/><Relationship Id="rId9" Type="http://schemas.openxmlformats.org/officeDocument/2006/relationships/chart" Target="../charts/char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022121" y="5718532"/>
            <a:ext cx="1983879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2024-2025 &amp; 2025-2026</a:t>
            </a:r>
            <a:endParaRPr lang="en-US" sz="66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32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6600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Council Meeting – May 28, 2024</a:t>
            </a:r>
          </a:p>
          <a:p>
            <a:pPr algn="ctr"/>
            <a:endParaRPr lang="en-US" sz="40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4400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Presented by: Clint Osorio</a:t>
            </a:r>
          </a:p>
          <a:p>
            <a:r>
              <a:rPr lang="en-US" sz="4400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					         </a:t>
            </a:r>
            <a:r>
              <a:rPr lang="en-US" sz="4400" i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Manager</a:t>
            </a:r>
          </a:p>
          <a:p>
            <a:pPr algn="ctr"/>
            <a:endParaRPr lang="en-US" sz="40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91341" y="2868206"/>
            <a:ext cx="2700355" cy="2702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122E7-5086-2844-A4E1-CB1752C09508}"/>
              </a:ext>
            </a:extLst>
          </p:cNvPr>
          <p:cNvSpPr txBox="1"/>
          <p:nvPr/>
        </p:nvSpPr>
        <p:spPr>
          <a:xfrm>
            <a:off x="2719534" y="1165667"/>
            <a:ext cx="18443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01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Budget Revenue – FY 2024-25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411519"/>
              </p:ext>
            </p:extLst>
          </p:nvPr>
        </p:nvGraphicFramePr>
        <p:xfrm>
          <a:off x="1788972" y="2540284"/>
          <a:ext cx="20806055" cy="9630866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912122">
                  <a:extLst>
                    <a:ext uri="{9D8B030D-6E8A-4147-A177-3AD203B41FA5}">
                      <a16:colId xmlns:a16="http://schemas.microsoft.com/office/drawing/2014/main" val="1405684027"/>
                    </a:ext>
                  </a:extLst>
                </a:gridCol>
                <a:gridCol w="7545000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450963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454222">
                  <a:extLst>
                    <a:ext uri="{9D8B030D-6E8A-4147-A177-3AD203B41FA5}">
                      <a16:colId xmlns:a16="http://schemas.microsoft.com/office/drawing/2014/main" val="2718347793"/>
                    </a:ext>
                  </a:extLst>
                </a:gridCol>
                <a:gridCol w="2824844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618904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66767">
                <a:tc>
                  <a:txBody>
                    <a:bodyPr/>
                    <a:lstStyle/>
                    <a:p>
                      <a:endParaRPr lang="en-US" sz="3200" dirty="0">
                        <a:latin typeface="+mj-lt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Revenue Sources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2024 Adopted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2025 Proposed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Change in $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Change in %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Sales Tax – Bradley-Burns 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15,728,875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16,059,125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330,250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+2.1%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Sales Tax – Measure G 0.75%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11,423,000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12,392,000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969,000              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+8.5%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Card Club Revenue Fees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9,193,600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8,877,427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(316,173)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-3.4%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Property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9,945,583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10,705,079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759,496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+7.6%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8257721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Utility User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5,962,277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6,674,127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711,850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+11.9%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19976222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Vehicle License Fees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7,962,463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8,907,545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945,082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+11.9%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732865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Business License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2,811,375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3,150,000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338,625              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70084979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Franchise, TOT &amp; Other Taxes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4,879,429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5,221,927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342,498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48580723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License &amp; Permits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1,968,790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2,047,130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78,340              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+4%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3246652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Fines &amp; Forfeitures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1,220,929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875,000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(345,929)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-28%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4277638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Intergovernmental, Interest &amp; 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1,404,536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2,201,586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797,050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9451326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Current Service Charges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2,556,467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2,855,250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375,948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+14%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62227381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Charges to Other Funds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3,090,746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3,078,336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(12,410)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Transfers In (Including ARPA </a:t>
                      </a:r>
                      <a:r>
                        <a:rPr lang="en-US" sz="3200" b="1" dirty="0" err="1">
                          <a:solidFill>
                            <a:srgbClr val="000000"/>
                          </a:solidFill>
                          <a:latin typeface="+mj-lt"/>
                        </a:rPr>
                        <a:t>Reimb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4,242,487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3,375,367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(867,120)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-20%</a:t>
                      </a:r>
                      <a:endParaRPr lang="en-US" sz="32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7141428"/>
                  </a:ext>
                </a:extLst>
              </a:tr>
              <a:tr h="716841">
                <a:tc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    Total*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82,002,199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86,419,896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+4,417,697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+5.4%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1AE2EA-5DB2-EEF1-EE01-BEB96642E5DC}"/>
              </a:ext>
            </a:extLst>
          </p:cNvPr>
          <p:cNvSpPr txBox="1"/>
          <p:nvPr/>
        </p:nvSpPr>
        <p:spPr>
          <a:xfrm>
            <a:off x="1990073" y="12897818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8225E4-CFA2-0365-449F-E4588494E9A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41E7ECE-ADAF-6491-FE71-6D073CE7C6D5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F78F8E6-F093-5DA0-E020-A304EA59785A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9FCA4A3-F66A-F9FC-E360-A3F3CFC62EE8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96C38CB-008B-7A63-52A1-5C7729B5A647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B21EF70-5440-77C9-F3E0-A82700BC8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783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197685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Budget Expenditures – FY 2024-25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252451"/>
              </p:ext>
            </p:extLst>
          </p:nvPr>
        </p:nvGraphicFramePr>
        <p:xfrm>
          <a:off x="1798500" y="2658062"/>
          <a:ext cx="21209499" cy="9834408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6644042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2862408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2861987">
                  <a:extLst>
                    <a:ext uri="{9D8B030D-6E8A-4147-A177-3AD203B41FA5}">
                      <a16:colId xmlns:a16="http://schemas.microsoft.com/office/drawing/2014/main" val="3113932007"/>
                    </a:ext>
                  </a:extLst>
                </a:gridCol>
                <a:gridCol w="2605414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116898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  <a:gridCol w="2091847">
                  <a:extLst>
                    <a:ext uri="{9D8B030D-6E8A-4147-A177-3AD203B41FA5}">
                      <a16:colId xmlns:a16="http://schemas.microsoft.com/office/drawing/2014/main" val="1580672610"/>
                    </a:ext>
                  </a:extLst>
                </a:gridCol>
                <a:gridCol w="2026903">
                  <a:extLst>
                    <a:ext uri="{9D8B030D-6E8A-4147-A177-3AD203B41FA5}">
                      <a16:colId xmlns:a16="http://schemas.microsoft.com/office/drawing/2014/main" val="486009746"/>
                    </a:ext>
                  </a:extLst>
                </a:gridCol>
              </a:tblGrid>
              <a:tr h="1283135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Department 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2024 Adopted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2025 Proposed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Change in 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$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Change in %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% of Total Budget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Staffing Change in FTE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69091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Administrative Services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3,135,232       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3200" b="1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3,339,867</a:t>
                      </a:r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+204,635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+6.5%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69091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Community Development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3,041,130        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3,395,967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+354,837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+11.7%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Elected &amp; City Manager’s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2,591,893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2,561,481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(30,412) </a:t>
                      </a:r>
                      <a:endParaRPr lang="en-US" sz="32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-1.2%</a:t>
                      </a:r>
                      <a:endParaRPr lang="en-US" sz="32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Police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34,809,188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35,968,552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+1,159,364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+3.3%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705137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Public Works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6,979,413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7,316,480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+337,067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+4.8%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+1.7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58994825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Recreation &amp; Human Services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5,066,301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6,588,929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+1,522,628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+30%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21129534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Non-Departmental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(Including Fire &amp; RCC)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14,640,514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15,715,327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+1,074,813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+7.3%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46510834"/>
                  </a:ext>
                </a:extLst>
              </a:tr>
              <a:tr h="128313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Debt Service, Deferred </a:t>
                      </a:r>
                      <a:r>
                        <a:rPr lang="en-US" sz="3600" b="1" dirty="0" err="1">
                          <a:solidFill>
                            <a:srgbClr val="000000"/>
                          </a:solidFill>
                          <a:latin typeface="+mj-lt"/>
                        </a:rPr>
                        <a:t>Maint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, Internal Service Fund Charges, &amp; Transfers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11,567,671</a:t>
                      </a:r>
                      <a:endParaRPr lang="en-US" sz="32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11,379,041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(188,630)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-1.6%</a:t>
                      </a:r>
                      <a:endParaRPr lang="en-US" sz="32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       Total*</a:t>
                      </a:r>
                    </a:p>
                  </a:txBody>
                  <a:tcPr anchor="ctr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81,831,342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86,265,644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+4,434,302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7620" marR="7620" marT="7620" marB="0" anchor="ctr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+14.7</a:t>
                      </a:r>
                    </a:p>
                  </a:txBody>
                  <a:tcPr marL="7620" marR="7620" marT="7620" marB="0" anchor="ctr">
                    <a:solidFill>
                      <a:srgbClr val="F88B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FE46777A-8069-549C-27F6-406378169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D5C145-AA35-9A81-1D7E-971EDE80D128}"/>
              </a:ext>
            </a:extLst>
          </p:cNvPr>
          <p:cNvSpPr txBox="1"/>
          <p:nvPr/>
        </p:nvSpPr>
        <p:spPr>
          <a:xfrm>
            <a:off x="1990073" y="12897818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CEC310-0372-C098-D4BA-6E79167B3219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BA9729-F840-EC53-E9A9-E04ECC11333E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BDEEE5-FCB6-4DB4-4648-AC76FA98E230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7FCC5FD-3A66-D76A-455D-510F8B5A5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3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197685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Budget Summary – FY 2024-25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142484"/>
              </p:ext>
            </p:extLst>
          </p:nvPr>
        </p:nvGraphicFramePr>
        <p:xfrm>
          <a:off x="1629508" y="3805760"/>
          <a:ext cx="21441511" cy="693539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86246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936860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359729">
                  <a:extLst>
                    <a:ext uri="{9D8B030D-6E8A-4147-A177-3AD203B41FA5}">
                      <a16:colId xmlns:a16="http://schemas.microsoft.com/office/drawing/2014/main" val="2548152584"/>
                    </a:ext>
                  </a:extLst>
                </a:gridCol>
                <a:gridCol w="3151414">
                  <a:extLst>
                    <a:ext uri="{9D8B030D-6E8A-4147-A177-3AD203B41FA5}">
                      <a16:colId xmlns:a16="http://schemas.microsoft.com/office/drawing/2014/main" val="2189534011"/>
                    </a:ext>
                  </a:extLst>
                </a:gridCol>
                <a:gridCol w="2807262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4400" dirty="0">
                          <a:latin typeface="+mj-lt"/>
                        </a:rPr>
                        <a:t>General Fund*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2024 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2025 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82,002,199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86,419,896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+4,417,698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+5.4%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81,831,342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86,265,644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+4,434,302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+5.4%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170,857</a:t>
                      </a:r>
                      <a:endParaRPr lang="en-US" sz="44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154,252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Projected Beginning Balance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33,232,562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61960560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Reserve for Aquatic Center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(6,206,867)</a:t>
                      </a:r>
                      <a:endParaRPr lang="en-US" sz="4400" b="0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Projected Ending Balance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27,179,947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32%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CFEBC34-DD7F-3C0E-D58C-2E7E212EA442}"/>
              </a:ext>
            </a:extLst>
          </p:cNvPr>
          <p:cNvSpPr txBox="1"/>
          <p:nvPr/>
        </p:nvSpPr>
        <p:spPr>
          <a:xfrm>
            <a:off x="1629508" y="11427104"/>
            <a:ext cx="17628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*General Fund (Fund 010 only)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D4233BBF-3E57-42E2-C5E6-DD3FC2AF1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576717-0BD1-B5EB-5486-5CAFC84D19A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E9CDDE9-364A-6B7F-D01A-8564E658DE7A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22F79EB-BB28-B455-DDC8-A0CA62EFCFC4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5FAF886-964E-386E-8DA4-E62871DBD1DA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30D5BE-3788-806A-B744-B255D8C65EB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F1F5522-DD21-08C4-A248-827C0559C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80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123" y="5439212"/>
            <a:ext cx="81011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578465" y="4823658"/>
            <a:ext cx="128655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2025-2026 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881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Budget Revenue – FY 2025-26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543425"/>
              </p:ext>
            </p:extLst>
          </p:nvPr>
        </p:nvGraphicFramePr>
        <p:xfrm>
          <a:off x="1788972" y="2584927"/>
          <a:ext cx="20806055" cy="9630866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912122">
                  <a:extLst>
                    <a:ext uri="{9D8B030D-6E8A-4147-A177-3AD203B41FA5}">
                      <a16:colId xmlns:a16="http://schemas.microsoft.com/office/drawing/2014/main" val="1405684027"/>
                    </a:ext>
                  </a:extLst>
                </a:gridCol>
                <a:gridCol w="7545000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450963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454222">
                  <a:extLst>
                    <a:ext uri="{9D8B030D-6E8A-4147-A177-3AD203B41FA5}">
                      <a16:colId xmlns:a16="http://schemas.microsoft.com/office/drawing/2014/main" val="2718347793"/>
                    </a:ext>
                  </a:extLst>
                </a:gridCol>
                <a:gridCol w="2802104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641644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66767"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Revenue Sources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2025 Proposed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2026 Proposed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Change in $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Change in %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Sales Tax – Bradley-Burns 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16,059,125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16,498,496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439,371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+2.7%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Sales Tax – Measure G 0.75%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12,392,000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12,731,000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339,000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+2.7%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Card Club Revenue Fees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8,877,427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9,166,202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288,774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+3.2%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Property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10,705,079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11,026,232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321,152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8257721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Utility User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6,674,127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6,897,442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223,315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+3.3%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19976222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Vehicle License Fees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8,907,545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9,352,922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445,377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732865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Business License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3,150,000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3,213,000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70084979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Franchise, TOT &amp; Other Taxes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5,221,927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5,386,539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164,612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+3.1%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48580723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License &amp; Permits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2,047,130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2,127,013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79,883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+3.9%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3246652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Fines &amp; Forfeitures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875,000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901,250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26,250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4277638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Intergovernmental, Interest &amp; 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2,201,586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1,800,811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(417,050)               </a:t>
                      </a:r>
                      <a:endParaRPr lang="en-US" sz="32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-18.9%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9451326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Current Service Charges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2,855,250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2,940,908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85,658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62227381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Charges to Other Funds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3,078,336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3,078,336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+mj-lt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Transfers In (Including ARPA </a:t>
                      </a:r>
                      <a:r>
                        <a:rPr lang="en-US" sz="3200" b="1" dirty="0" err="1">
                          <a:solidFill>
                            <a:srgbClr val="000000"/>
                          </a:solidFill>
                          <a:latin typeface="+mj-lt"/>
                        </a:rPr>
                        <a:t>Reimb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3,375,367</a:t>
                      </a:r>
                      <a:endParaRPr lang="en-US" sz="32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2,089,000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(1,286,367)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-38%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7141428"/>
                  </a:ext>
                </a:extLst>
              </a:tr>
              <a:tr h="716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    Total*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86,419,896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89,009,149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+2,589,253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1AE2EA-5DB2-EEF1-EE01-BEB96642E5DC}"/>
              </a:ext>
            </a:extLst>
          </p:cNvPr>
          <p:cNvSpPr txBox="1"/>
          <p:nvPr/>
        </p:nvSpPr>
        <p:spPr>
          <a:xfrm>
            <a:off x="1990073" y="12897818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C70EFE-C4C2-FE8D-2CDC-64947058346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476341E-F8BD-0484-2FA6-E906FE702758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8C09F-704D-B6EA-B9C2-A7681DE0F750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2A02EC8-FF6A-1AD4-F1C8-AF1299716233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8FE2E3-7392-9072-E736-227A7FF00CB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947EB14F-7A5B-E256-E74E-F62237BAD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651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197685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Budget Expenditures – FY 2025-26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/>
        </p:nvGraphicFramePr>
        <p:xfrm>
          <a:off x="1392922" y="2807787"/>
          <a:ext cx="21420791" cy="9834408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6748420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124361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013968">
                  <a:extLst>
                    <a:ext uri="{9D8B030D-6E8A-4147-A177-3AD203B41FA5}">
                      <a16:colId xmlns:a16="http://schemas.microsoft.com/office/drawing/2014/main" val="3113932007"/>
                    </a:ext>
                  </a:extLst>
                </a:gridCol>
                <a:gridCol w="2705622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1903956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  <a:gridCol w="2141951">
                  <a:extLst>
                    <a:ext uri="{9D8B030D-6E8A-4147-A177-3AD203B41FA5}">
                      <a16:colId xmlns:a16="http://schemas.microsoft.com/office/drawing/2014/main" val="3370711068"/>
                    </a:ext>
                  </a:extLst>
                </a:gridCol>
                <a:gridCol w="1782513">
                  <a:extLst>
                    <a:ext uri="{9D8B030D-6E8A-4147-A177-3AD203B41FA5}">
                      <a16:colId xmlns:a16="http://schemas.microsoft.com/office/drawing/2014/main" val="616441829"/>
                    </a:ext>
                  </a:extLst>
                </a:gridCol>
              </a:tblGrid>
              <a:tr h="1283135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Department 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2025 Proposed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2026 Proposed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Change in $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Change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in %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% of Total Budget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+mj-lt"/>
                        </a:rPr>
                        <a:t>Staffing Change in FTE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69091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Administrative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3600" b="1" u="none" strike="noStrike" kern="1200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3,339,867</a:t>
                      </a:r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3,485,722</a:t>
                      </a:r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+145,855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+4.4%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69091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Community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3,395,967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3,564,934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+168,967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Elected &amp; City Manager’s Offices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2,561,481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2,895,320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+333,839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+13%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Police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35,968,552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38,323,176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+2,354,624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+6.5%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43.1%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05137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Public 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7,316,480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7,692,514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+376,034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+5.1%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58994825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Recreation &amp; Human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6,588,929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6,985,433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+396,504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+6%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+1.75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21129534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Non-Departmental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(Including Fire &amp; RCC)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15,715,327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16,465,548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+750,221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+4.8%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6510834"/>
                  </a:ext>
                </a:extLst>
              </a:tr>
              <a:tr h="128313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Debt Service, Deferred </a:t>
                      </a:r>
                      <a:r>
                        <a:rPr lang="en-US" sz="3600" b="1" dirty="0" err="1">
                          <a:solidFill>
                            <a:srgbClr val="000000"/>
                          </a:solidFill>
                          <a:latin typeface="+mj-lt"/>
                        </a:rPr>
                        <a:t>Maint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, Internal Service Fund Charges, &amp; Transfers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11,379,041</a:t>
                      </a:r>
                      <a:endParaRPr lang="en-US" sz="36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9,476,933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-1,902,108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-16.7%</a:t>
                      </a:r>
                      <a:endParaRPr lang="en-US" sz="36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       Total*</a:t>
                      </a:r>
                    </a:p>
                  </a:txBody>
                  <a:tcPr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86,265,645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88,889,579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+2,623,935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7620" marR="7620" marT="7620" marB="0" anchor="b">
                    <a:solidFill>
                      <a:srgbClr val="F88B1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+1.75</a:t>
                      </a:r>
                    </a:p>
                  </a:txBody>
                  <a:tcPr marL="7620" marR="7620" marT="7620" marB="0" anchor="b">
                    <a:solidFill>
                      <a:srgbClr val="F88B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FE46777A-8069-549C-27F6-406378169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91376C-1B26-011A-B643-8242200EF707}"/>
              </a:ext>
            </a:extLst>
          </p:cNvPr>
          <p:cNvSpPr txBox="1"/>
          <p:nvPr/>
        </p:nvSpPr>
        <p:spPr>
          <a:xfrm>
            <a:off x="1990073" y="12897818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85576B-C9E3-5ABF-8056-B9F5205704B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534A061-E854-CFCE-DA28-AF41D3371AEA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6F2F55B-C8F5-90A7-860A-1D81B56E8F62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5439502-7EE8-BB6D-95C6-78DF18ACF63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BEC1DF-950C-0062-D6A0-09B90C23605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85840B2-0751-3838-87D7-12BC687A2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460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197685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Budget Summary – FY 2025-26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917193"/>
              </p:ext>
            </p:extLst>
          </p:nvPr>
        </p:nvGraphicFramePr>
        <p:xfrm>
          <a:off x="1629508" y="3805760"/>
          <a:ext cx="21441511" cy="60889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51077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972029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359729">
                  <a:extLst>
                    <a:ext uri="{9D8B030D-6E8A-4147-A177-3AD203B41FA5}">
                      <a16:colId xmlns:a16="http://schemas.microsoft.com/office/drawing/2014/main" val="2548152584"/>
                    </a:ext>
                  </a:extLst>
                </a:gridCol>
                <a:gridCol w="3151414">
                  <a:extLst>
                    <a:ext uri="{9D8B030D-6E8A-4147-A177-3AD203B41FA5}">
                      <a16:colId xmlns:a16="http://schemas.microsoft.com/office/drawing/2014/main" val="2189534011"/>
                    </a:ext>
                  </a:extLst>
                </a:gridCol>
                <a:gridCol w="2807262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4400" dirty="0">
                          <a:latin typeface="+mj-lt"/>
                        </a:rPr>
                        <a:t>General Fund*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2025 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2026 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86,419,896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89,009,149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+2,589,253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86,265,645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88,889,579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+2,623,935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154,251</a:t>
                      </a:r>
                      <a:endParaRPr lang="en-US" sz="44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119,570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Projected Beginning Balance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27,179,947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Projected Ending Balance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27,299,517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31%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CFEBC34-DD7F-3C0E-D58C-2E7E212EA442}"/>
              </a:ext>
            </a:extLst>
          </p:cNvPr>
          <p:cNvSpPr txBox="1"/>
          <p:nvPr/>
        </p:nvSpPr>
        <p:spPr>
          <a:xfrm>
            <a:off x="1926303" y="10503434"/>
            <a:ext cx="17628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*General Fund (Fund 010 only)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D4233BBF-3E57-42E2-C5E6-DD3FC2AF1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0FA172-C8A6-7AB1-3AD5-289E1B3F0B6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5D2C5A6-82D8-FC8C-721D-4948E1D3DC24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2AB262E-C86C-7E74-577E-0ACF274FDEE2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57D8797F-5ABA-0C03-774F-199255650CE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4CDD38-DB9F-3335-5DB0-5BA723630AF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67E0502B-83C6-F898-E3BA-FB4FBE795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60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997" y="5576056"/>
            <a:ext cx="79822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36211" y="4693287"/>
            <a:ext cx="1553263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2024-25 &amp; 2025-26</a:t>
            </a:r>
          </a:p>
          <a:p>
            <a:pPr algn="ctr"/>
            <a:r>
              <a:rPr lang="en-US" sz="8000" b="1" u="sng" spc="1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72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56159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– FY 2024-25 </a:t>
            </a:r>
            <a:r>
              <a:rPr lang="en-US" sz="6600" spc="100" dirty="0" err="1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6600" spc="100" dirty="0">
              <a:solidFill>
                <a:schemeClr val="bg2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8841908" y="2556542"/>
            <a:ext cx="64919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$36,631,916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/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Content Placeholder 14">
            <a:extLst>
              <a:ext uri="{FF2B5EF4-FFF2-40B4-BE49-F238E27FC236}">
                <a16:creationId xmlns:a16="http://schemas.microsoft.com/office/drawing/2014/main" id="{592FEF53-4F7A-FF2B-6A52-C93D3203A3CB}"/>
              </a:ext>
            </a:extLst>
          </p:cNvPr>
          <p:cNvGraphicFramePr>
            <a:graphicFrameLocks/>
          </p:cNvGraphicFramePr>
          <p:nvPr/>
        </p:nvGraphicFramePr>
        <p:xfrm>
          <a:off x="13613823" y="5766282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7" name="Content Placeholder 14">
            <a:extLst>
              <a:ext uri="{FF2B5EF4-FFF2-40B4-BE49-F238E27FC236}">
                <a16:creationId xmlns:a16="http://schemas.microsoft.com/office/drawing/2014/main" id="{DD7024CF-D0FE-249B-357B-C890098AB8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1914168"/>
              </p:ext>
            </p:extLst>
          </p:nvPr>
        </p:nvGraphicFramePr>
        <p:xfrm>
          <a:off x="453374" y="6095497"/>
          <a:ext cx="10577672" cy="617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37FBC25-9918-A583-FDF5-2B53BDF54352}"/>
              </a:ext>
            </a:extLst>
          </p:cNvPr>
          <p:cNvSpPr txBox="1"/>
          <p:nvPr/>
        </p:nvSpPr>
        <p:spPr>
          <a:xfrm>
            <a:off x="2644782" y="4228429"/>
            <a:ext cx="5150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771B4F-DB1E-90DD-03A7-22B05324661F}"/>
              </a:ext>
            </a:extLst>
          </p:cNvPr>
          <p:cNvSpPr txBox="1"/>
          <p:nvPr/>
        </p:nvSpPr>
        <p:spPr>
          <a:xfrm>
            <a:off x="14918561" y="4228429"/>
            <a:ext cx="6477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1D7EAE-FB52-0900-BAAD-ACF3BAE75AD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0E0EBF4-8794-13A5-FA38-E050447E61B6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67538C4-E3FC-B743-09CF-4DF6E273C4D7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2CB786F4-D679-808E-51F5-D145DEEE93B7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D38D16-F36B-8F43-BE7E-C06867B927E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2D0F28D-92D2-0E46-761C-7DEB944EB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5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36860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– FY 2025-26 </a:t>
            </a:r>
            <a:r>
              <a:rPr lang="en-US" sz="6600" spc="100" dirty="0" err="1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6600" spc="100" dirty="0">
              <a:solidFill>
                <a:schemeClr val="bg2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8841908" y="2556542"/>
            <a:ext cx="64919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$45,218,369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/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Content Placeholder 14">
            <a:extLst>
              <a:ext uri="{FF2B5EF4-FFF2-40B4-BE49-F238E27FC236}">
                <a16:creationId xmlns:a16="http://schemas.microsoft.com/office/drawing/2014/main" id="{592FEF53-4F7A-FF2B-6A52-C93D3203A3CB}"/>
              </a:ext>
            </a:extLst>
          </p:cNvPr>
          <p:cNvGraphicFramePr>
            <a:graphicFrameLocks/>
          </p:cNvGraphicFramePr>
          <p:nvPr/>
        </p:nvGraphicFramePr>
        <p:xfrm>
          <a:off x="13613823" y="5766282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7" name="Content Placeholder 14">
            <a:extLst>
              <a:ext uri="{FF2B5EF4-FFF2-40B4-BE49-F238E27FC236}">
                <a16:creationId xmlns:a16="http://schemas.microsoft.com/office/drawing/2014/main" id="{DD7024CF-D0FE-249B-357B-C890098AB890}"/>
              </a:ext>
            </a:extLst>
          </p:cNvPr>
          <p:cNvGraphicFramePr>
            <a:graphicFrameLocks/>
          </p:cNvGraphicFramePr>
          <p:nvPr/>
        </p:nvGraphicFramePr>
        <p:xfrm>
          <a:off x="453374" y="6095497"/>
          <a:ext cx="10577672" cy="617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37FBC25-9918-A583-FDF5-2B53BDF54352}"/>
              </a:ext>
            </a:extLst>
          </p:cNvPr>
          <p:cNvSpPr txBox="1"/>
          <p:nvPr/>
        </p:nvSpPr>
        <p:spPr>
          <a:xfrm>
            <a:off x="2644782" y="4228429"/>
            <a:ext cx="5150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771B4F-DB1E-90DD-03A7-22B05324661F}"/>
              </a:ext>
            </a:extLst>
          </p:cNvPr>
          <p:cNvSpPr txBox="1"/>
          <p:nvPr/>
        </p:nvSpPr>
        <p:spPr>
          <a:xfrm>
            <a:off x="14918561" y="4228429"/>
            <a:ext cx="6477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933E68-81E6-2377-0D27-CAA5F0A68EC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26BCD0D-2CA3-87EA-E677-0B4436DDA125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45298C0-425C-08DB-D42C-9136D7383A69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2064757C-7B6B-003F-59E0-676F13223CF5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547782-28E6-74B6-8E1F-DED28A5D03A1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7C80FF8-E7AB-F3FB-D988-C2A218830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906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531" y="6085543"/>
            <a:ext cx="76003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76900" y="5439212"/>
            <a:ext cx="14094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2024-25 &amp; 2025-26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83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998" y="5576056"/>
            <a:ext cx="76003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CIP 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964618" y="4960503"/>
            <a:ext cx="135953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Capital Improvement Program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2024-25 &amp; 2025-26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529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CIP Budget – Fiscal Year 2024-25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715E87C-5AA0-0FDE-689D-692015FD6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994221"/>
              </p:ext>
            </p:extLst>
          </p:nvPr>
        </p:nvGraphicFramePr>
        <p:xfrm>
          <a:off x="1322231" y="4121785"/>
          <a:ext cx="21739538" cy="8419612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8265015">
                  <a:extLst>
                    <a:ext uri="{9D8B030D-6E8A-4147-A177-3AD203B41FA5}">
                      <a16:colId xmlns:a16="http://schemas.microsoft.com/office/drawing/2014/main" val="873373190"/>
                    </a:ext>
                  </a:extLst>
                </a:gridCol>
                <a:gridCol w="7694940">
                  <a:extLst>
                    <a:ext uri="{9D8B030D-6E8A-4147-A177-3AD203B41FA5}">
                      <a16:colId xmlns:a16="http://schemas.microsoft.com/office/drawing/2014/main" val="2213102465"/>
                    </a:ext>
                  </a:extLst>
                </a:gridCol>
                <a:gridCol w="3067960">
                  <a:extLst>
                    <a:ext uri="{9D8B030D-6E8A-4147-A177-3AD203B41FA5}">
                      <a16:colId xmlns:a16="http://schemas.microsoft.com/office/drawing/2014/main" val="1143413646"/>
                    </a:ext>
                  </a:extLst>
                </a:gridCol>
                <a:gridCol w="2711623">
                  <a:extLst>
                    <a:ext uri="{9D8B030D-6E8A-4147-A177-3AD203B41FA5}">
                      <a16:colId xmlns:a16="http://schemas.microsoft.com/office/drawing/2014/main" val="317318346"/>
                    </a:ext>
                  </a:extLst>
                </a:gridCol>
              </a:tblGrid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Major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Fund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Proposed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% of Total CIP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324653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Road/Street Improvement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Prop C, Gas Tax, Measure R, Measure M, SB1, Regional Funds, and 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29,935,923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41.8%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100752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Community Aquatic &amp; Senior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Prop 68, Measure G/Bonds, Federal Earmarks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19,399,375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27.1%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546469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Park &amp; Facility Improvement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Park in Lieu, Measure A, State Earmarks, Deferred Maintenance, Prop 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10,301,221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14.5%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2908896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Mas Fukai Park Building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Park in Lieu, Measure G/Bonds, State Earmarks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7,031,345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9.8%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997842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Sewer Improvement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Sewer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3,572,739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841597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Storm Drain Improvement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Measure 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646,008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0.9%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64179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Rosecrans Community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CDBG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643,491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0.9%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042632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+mj-lt"/>
                        </a:rPr>
                        <a:t>71,530,102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+mj-lt"/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164612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46F1AE-D853-BF76-1C4F-285980E94F88}"/>
              </a:ext>
            </a:extLst>
          </p:cNvPr>
          <p:cNvSpPr txBox="1"/>
          <p:nvPr/>
        </p:nvSpPr>
        <p:spPr>
          <a:xfrm>
            <a:off x="8866451" y="2428317"/>
            <a:ext cx="64919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$71,530,102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CCA1A8-C704-4A18-B848-65C80025145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81482B6-8C90-05D4-718B-58550657792B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0F639B7-5E80-C304-2841-737BBB647506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A0019AE0-C7F2-5E78-648B-740F2414575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BE05A2-DC75-D2A2-DFE1-3823604500B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6C00D686-E5AF-E48D-17A0-E1EB64225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09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CIP Budget – Fiscal Year 2025-26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715E87C-5AA0-0FDE-689D-692015FD6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708816"/>
              </p:ext>
            </p:extLst>
          </p:nvPr>
        </p:nvGraphicFramePr>
        <p:xfrm>
          <a:off x="1384920" y="4355913"/>
          <a:ext cx="21614160" cy="6082055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8265016">
                  <a:extLst>
                    <a:ext uri="{9D8B030D-6E8A-4147-A177-3AD203B41FA5}">
                      <a16:colId xmlns:a16="http://schemas.microsoft.com/office/drawing/2014/main" val="873373190"/>
                    </a:ext>
                  </a:extLst>
                </a:gridCol>
                <a:gridCol w="7694940">
                  <a:extLst>
                    <a:ext uri="{9D8B030D-6E8A-4147-A177-3AD203B41FA5}">
                      <a16:colId xmlns:a16="http://schemas.microsoft.com/office/drawing/2014/main" val="2213102465"/>
                    </a:ext>
                  </a:extLst>
                </a:gridCol>
                <a:gridCol w="3160231">
                  <a:extLst>
                    <a:ext uri="{9D8B030D-6E8A-4147-A177-3AD203B41FA5}">
                      <a16:colId xmlns:a16="http://schemas.microsoft.com/office/drawing/2014/main" val="1143413646"/>
                    </a:ext>
                  </a:extLst>
                </a:gridCol>
                <a:gridCol w="2493973">
                  <a:extLst>
                    <a:ext uri="{9D8B030D-6E8A-4147-A177-3AD203B41FA5}">
                      <a16:colId xmlns:a16="http://schemas.microsoft.com/office/drawing/2014/main" val="990944380"/>
                    </a:ext>
                  </a:extLst>
                </a:gridCol>
              </a:tblGrid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Major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Fund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Proposed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% of Total CIP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324653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Various Road/Street Improvement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Prop C, Gas Tax, Measure R, Measure M, SB1, Regional Funds, and 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6,558,000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63.3%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045625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Sewer Improvement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Sewer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2,000,000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19.3%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520041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Rosecrans Community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Federal Earmarks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1,000,000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9.7%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841597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Storm Drain Improvement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Measure 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4.8%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360214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Reimbursement 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CIP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300,000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2.9%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037458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+mj-lt"/>
                        </a:rPr>
                        <a:t>10,358,000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+mj-lt"/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164612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9E77A57-37BC-075A-70E9-C9D799273E65}"/>
              </a:ext>
            </a:extLst>
          </p:cNvPr>
          <p:cNvSpPr txBox="1"/>
          <p:nvPr/>
        </p:nvSpPr>
        <p:spPr>
          <a:xfrm>
            <a:off x="8946033" y="2447748"/>
            <a:ext cx="64919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$10,358,000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9E62DA-B287-0EA0-5D73-00205C93BB5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C2C9782-7B6A-0F32-FCBA-C50556F3E961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5464C4-9A0D-C187-0E82-084FD123C2FC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16706C2-08EA-5AD5-F408-D88C30D4C0EC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4F88BF-B251-C8F6-BDC2-B89766ACA739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7FD5B7E-1443-3282-20FD-B9E343147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71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998" y="5576056"/>
            <a:ext cx="76003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51369" y="4823659"/>
            <a:ext cx="155326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2024-25 &amp; 2025-26</a:t>
            </a:r>
          </a:p>
          <a:p>
            <a:pPr algn="ctr"/>
            <a:r>
              <a:rPr lang="en-US" sz="8000" b="1" u="sng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Funds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02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43B4C06-90FD-C9C4-DFB5-D1B9DD2C6646}"/>
              </a:ext>
            </a:extLst>
          </p:cNvPr>
          <p:cNvGraphicFramePr/>
          <p:nvPr/>
        </p:nvGraphicFramePr>
        <p:xfrm>
          <a:off x="13378334" y="5377484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36860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– FY 2024-2025 All Funds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/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8676F62-7C80-4CE1-DE25-2264E579B7A9}"/>
              </a:ext>
            </a:extLst>
          </p:cNvPr>
          <p:cNvSpPr txBox="1"/>
          <p:nvPr/>
        </p:nvSpPr>
        <p:spPr>
          <a:xfrm>
            <a:off x="2947060" y="3725569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$304,672,050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DE71B-64F0-3603-536E-7CB17666D0FB}"/>
              </a:ext>
            </a:extLst>
          </p:cNvPr>
          <p:cNvSpPr txBox="1"/>
          <p:nvPr/>
        </p:nvSpPr>
        <p:spPr>
          <a:xfrm>
            <a:off x="14959122" y="372556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$319,217,677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C6F217C8-D74E-87E7-5E1A-F0F3ED512480}"/>
              </a:ext>
            </a:extLst>
          </p:cNvPr>
          <p:cNvGraphicFramePr/>
          <p:nvPr/>
        </p:nvGraphicFramePr>
        <p:xfrm>
          <a:off x="635597" y="5368111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6FFD6BB-DE46-60FE-91E7-80E0F3C798A4}"/>
              </a:ext>
            </a:extLst>
          </p:cNvPr>
          <p:cNvSpPr txBox="1"/>
          <p:nvPr/>
        </p:nvSpPr>
        <p:spPr>
          <a:xfrm>
            <a:off x="9908783" y="11688920"/>
            <a:ext cx="45664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00"/>
                </a:solidFill>
              </a:rPr>
              <a:t>The difference of $14.6M represents timing for Special Revenue Funds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A4BAE73D-FC85-C36F-47A1-1F46B3E7073C}"/>
              </a:ext>
            </a:extLst>
          </p:cNvPr>
          <p:cNvSpPr/>
          <p:nvPr/>
        </p:nvSpPr>
        <p:spPr>
          <a:xfrm>
            <a:off x="11787554" y="10081844"/>
            <a:ext cx="808892" cy="1569659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2DA132-02CB-7149-D268-474FBC5E3B1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BB792F4-C7A9-B6DF-4BF5-EBB65489BB04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CC2D6E-8B5A-99E4-3DA5-2E5FC54B2A0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C4979A4-57EC-F8FF-C74F-7281049B511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0B1A68-4661-747D-BE6B-A64E81170F4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B3755BF-803C-A2E2-C97F-00F9698F7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7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43B4C06-90FD-C9C4-DFB5-D1B9DD2C66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9539638"/>
              </p:ext>
            </p:extLst>
          </p:nvPr>
        </p:nvGraphicFramePr>
        <p:xfrm>
          <a:off x="13830209" y="5487762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00978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– FY 2025-2026 All Funds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/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8676F62-7C80-4CE1-DE25-2264E579B7A9}"/>
              </a:ext>
            </a:extLst>
          </p:cNvPr>
          <p:cNvSpPr txBox="1"/>
          <p:nvPr/>
        </p:nvSpPr>
        <p:spPr>
          <a:xfrm>
            <a:off x="2826480" y="3685570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$202,725,996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DE71B-64F0-3603-536E-7CB17666D0FB}"/>
              </a:ext>
            </a:extLst>
          </p:cNvPr>
          <p:cNvSpPr txBox="1"/>
          <p:nvPr/>
        </p:nvSpPr>
        <p:spPr>
          <a:xfrm>
            <a:off x="15079702" y="3706454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$207,220,692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C6F217C8-D74E-87E7-5E1A-F0F3ED512480}"/>
              </a:ext>
            </a:extLst>
          </p:cNvPr>
          <p:cNvGraphicFramePr/>
          <p:nvPr/>
        </p:nvGraphicFramePr>
        <p:xfrm>
          <a:off x="671173" y="5297804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6FFD6BB-DE46-60FE-91E7-80E0F3C798A4}"/>
              </a:ext>
            </a:extLst>
          </p:cNvPr>
          <p:cNvSpPr txBox="1"/>
          <p:nvPr/>
        </p:nvSpPr>
        <p:spPr>
          <a:xfrm>
            <a:off x="9626462" y="11554853"/>
            <a:ext cx="4378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00"/>
                </a:solidFill>
              </a:rPr>
              <a:t>The difference of $4.5M represents timing for Special Revenue Funds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BA19FF6A-9B89-6DDE-072C-51E1E1A4DC05}"/>
              </a:ext>
            </a:extLst>
          </p:cNvPr>
          <p:cNvSpPr/>
          <p:nvPr/>
        </p:nvSpPr>
        <p:spPr>
          <a:xfrm>
            <a:off x="11452175" y="9914086"/>
            <a:ext cx="808892" cy="1569659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94DF78-4BA8-FBB1-33B9-F23D0CB23D75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9E4217C-0CD1-24F4-A328-7047B173AB90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C2C371B-1105-4C77-2A9F-B8BF7C5713DB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DE1DBF0-BA7C-34F5-F8C6-DEF3DC583926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D1919C-B5DD-1382-DEA8-7CE34736ED05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33A447F-F592-1EBF-549A-130C92693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09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123" y="5275385"/>
            <a:ext cx="81011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694375" y="5275384"/>
            <a:ext cx="128655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Highlights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18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64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Public Service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1725728" y="4784110"/>
            <a:ext cx="14553168" cy="735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$19.4M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Community Aquatic &amp; Senior Center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(completed Summer 2025)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$7M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Mas </a:t>
            </a:r>
            <a:r>
              <a:rPr lang="en-US" sz="6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Fukai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Park Building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(completed in Fall 2025)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$12M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community facility improvements and upgrades </a:t>
            </a:r>
          </a:p>
          <a:p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(Rowley Park Renovation, Rosecrans Community Center, Digital Divide, and Various Park/Facility Projects)</a:t>
            </a:r>
            <a:endParaRPr lang="en-US" sz="7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82D99A-2691-9DEF-E9FC-0AEB0D5F4A60}"/>
              </a:ext>
            </a:extLst>
          </p:cNvPr>
          <p:cNvSpPr txBox="1"/>
          <p:nvPr/>
        </p:nvSpPr>
        <p:spPr>
          <a:xfrm>
            <a:off x="9176022" y="2745581"/>
            <a:ext cx="603195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$38,375,432</a:t>
            </a:r>
            <a:r>
              <a:rPr lang="en-US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 </a:t>
            </a:r>
            <a:endParaRPr lang="en-US" sz="8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2CCB97-2304-5208-521D-4D17FE0BF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5188" y="8716432"/>
            <a:ext cx="6325763" cy="35209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D07D37-9F04-E100-E7FD-BB676E6905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5860" y="3829992"/>
            <a:ext cx="6964417" cy="39110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28AE08D-DF8C-8B9D-C752-078A0FC68D65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B95BF2-9245-B679-7BB8-861CBAC99D8C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F488B7-E209-57A5-B491-2A285D66B77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16E4FF8-7F12-F3B0-5602-0C5372627A52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C61667-0C42-D39A-00B3-BD26F20B8CA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12A6D50-3491-7C48-97A5-87FAC08F2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39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6446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 of Life &amp; Public Infrastructure Enhancement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1544299" y="5184413"/>
            <a:ext cx="14117732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$36.5M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street improvement &amp; pedestrian safety projects     </a:t>
            </a:r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(Gardena street PCI is 81 vs 67 for LA County)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$6.7M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storm drain &amp; sewer improvement projects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82D99A-2691-9DEF-E9FC-0AEB0D5F4A60}"/>
              </a:ext>
            </a:extLst>
          </p:cNvPr>
          <p:cNvSpPr txBox="1"/>
          <p:nvPr/>
        </p:nvSpPr>
        <p:spPr>
          <a:xfrm>
            <a:off x="9164766" y="3420856"/>
            <a:ext cx="589530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$43,212,670</a:t>
            </a:r>
            <a:r>
              <a:rPr lang="en-US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 </a:t>
            </a:r>
            <a:endParaRPr lang="en-US" sz="8000" dirty="0"/>
          </a:p>
        </p:txBody>
      </p:sp>
      <p:pic>
        <p:nvPicPr>
          <p:cNvPr id="4" name="Picture 3" descr="A circular metal cover with a pattern&#10;&#10;Description automatically generated">
            <a:extLst>
              <a:ext uri="{FF2B5EF4-FFF2-40B4-BE49-F238E27FC236}">
                <a16:creationId xmlns:a16="http://schemas.microsoft.com/office/drawing/2014/main" id="{A9C75881-5554-77DE-F8E9-1EFBFEB419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7609" y="8694627"/>
            <a:ext cx="3647567" cy="3647567"/>
          </a:xfrm>
          <a:prstGeom prst="rect">
            <a:avLst/>
          </a:prstGeom>
        </p:spPr>
      </p:pic>
      <p:pic>
        <p:nvPicPr>
          <p:cNvPr id="6" name="Picture 5" descr="A road with yellow text on it&#10;&#10;Description automatically generated">
            <a:extLst>
              <a:ext uri="{FF2B5EF4-FFF2-40B4-BE49-F238E27FC236}">
                <a16:creationId xmlns:a16="http://schemas.microsoft.com/office/drawing/2014/main" id="{FA0B46CE-0AFB-A928-9E46-75162459AA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1321" y="3611082"/>
            <a:ext cx="6160141" cy="46201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DAC2C31-F0A4-8FE6-29A9-A35597C23849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22AB237-0D4D-E91B-5E4D-C1F066ADE5E5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5A85B1-896C-7FD8-FB49-ECDEC77FF229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AFA73CF-444E-D8EF-47C0-5312EA02093C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7CBFC4-67C9-7533-A9D1-894382CBDA4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555B76F-0F4A-E657-440B-3BFFE2DF7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29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9934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Staffing Level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55E8AB-96F2-4CA2-A1A8-04A8160C4C6E}"/>
              </a:ext>
            </a:extLst>
          </p:cNvPr>
          <p:cNvSpPr txBox="1"/>
          <p:nvPr/>
        </p:nvSpPr>
        <p:spPr>
          <a:xfrm>
            <a:off x="2073967" y="2648004"/>
            <a:ext cx="2097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0000"/>
                </a:solidFill>
                <a:latin typeface="Impact" panose="020B0806030902050204" pitchFamily="34" charset="0"/>
              </a:rPr>
              <a:t>Changes in City Staffing Level in FTE (Full-Time Equivalent)*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F5CF39E-53E4-F9B1-4430-EC5A358BAF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892634"/>
              </p:ext>
            </p:extLst>
          </p:nvPr>
        </p:nvGraphicFramePr>
        <p:xfrm>
          <a:off x="3258951" y="4027739"/>
          <a:ext cx="18348445" cy="6858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777681">
                  <a:extLst>
                    <a:ext uri="{9D8B030D-6E8A-4147-A177-3AD203B41FA5}">
                      <a16:colId xmlns:a16="http://schemas.microsoft.com/office/drawing/2014/main" val="4251276281"/>
                    </a:ext>
                  </a:extLst>
                </a:gridCol>
                <a:gridCol w="3221800">
                  <a:extLst>
                    <a:ext uri="{9D8B030D-6E8A-4147-A177-3AD203B41FA5}">
                      <a16:colId xmlns:a16="http://schemas.microsoft.com/office/drawing/2014/main" val="3163642725"/>
                    </a:ext>
                  </a:extLst>
                </a:gridCol>
                <a:gridCol w="3446577">
                  <a:extLst>
                    <a:ext uri="{9D8B030D-6E8A-4147-A177-3AD203B41FA5}">
                      <a16:colId xmlns:a16="http://schemas.microsoft.com/office/drawing/2014/main" val="1806984653"/>
                    </a:ext>
                  </a:extLst>
                </a:gridCol>
                <a:gridCol w="3221800">
                  <a:extLst>
                    <a:ext uri="{9D8B030D-6E8A-4147-A177-3AD203B41FA5}">
                      <a16:colId xmlns:a16="http://schemas.microsoft.com/office/drawing/2014/main" val="613668665"/>
                    </a:ext>
                  </a:extLst>
                </a:gridCol>
                <a:gridCol w="2680587">
                  <a:extLst>
                    <a:ext uri="{9D8B030D-6E8A-4147-A177-3AD203B41FA5}">
                      <a16:colId xmlns:a16="http://schemas.microsoft.com/office/drawing/2014/main" val="186511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Department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Budgeted</a:t>
                      </a:r>
                    </a:p>
                    <a:p>
                      <a:pPr algn="ctr"/>
                      <a:r>
                        <a:rPr lang="en-US" b="1" dirty="0"/>
                        <a:t>FY2024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Proposed FY2025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Proposed FY2026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Changes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538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Administrative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87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Community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19.35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19.35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19.35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224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Elected &amp; Executive Offices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654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+mj-lt"/>
                        </a:rPr>
                        <a:t>GTrans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159.1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165.5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165.5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+6.4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074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Police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130.9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132.9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132.9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+2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066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Public 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47.3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+1.7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6842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Recreation &amp; Human Services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67.9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78.9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80.7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+12.8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56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457.85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479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480.75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+23.9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2093496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ECD59F24-F401-DD23-EB63-CB676625643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557C3F-5F9C-B177-A1D5-E4679D4F3204}"/>
              </a:ext>
            </a:extLst>
          </p:cNvPr>
          <p:cNvSpPr txBox="1"/>
          <p:nvPr/>
        </p:nvSpPr>
        <p:spPr>
          <a:xfrm>
            <a:off x="3364523" y="11863754"/>
            <a:ext cx="10070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*Not including commissioners &amp; elected officials 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5BE238C-90FB-DB52-5819-177844A05E8E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122281-2928-428E-4747-400F80D45B43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8D04AA7C-3620-1B17-CB48-178ED9C7667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2F48D4-88CC-FE37-C5A4-2E51AD7F23D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C7B0528-A2D0-ABF6-60F1-1D7BB02BD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70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78506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Mission &amp; Vision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02BE34-47F0-6BEB-2E3D-4BF66476D351}"/>
              </a:ext>
            </a:extLst>
          </p:cNvPr>
          <p:cNvSpPr/>
          <p:nvPr/>
        </p:nvSpPr>
        <p:spPr>
          <a:xfrm>
            <a:off x="15837262" y="12934188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B40EB29-3F6C-9749-0477-AA123B461261}"/>
              </a:ext>
            </a:extLst>
          </p:cNvPr>
          <p:cNvSpPr txBox="1">
            <a:spLocks/>
          </p:cNvSpPr>
          <p:nvPr/>
        </p:nvSpPr>
        <p:spPr>
          <a:xfrm>
            <a:off x="2031749" y="2628669"/>
            <a:ext cx="11285666" cy="1414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HIGHER QUALITY OF LIFE</a:t>
            </a:r>
            <a:br>
              <a:rPr lang="en-US" sz="6600" b="1" dirty="0">
                <a:solidFill>
                  <a:prstClr val="black"/>
                </a:solidFill>
                <a:latin typeface="Corbel" panose="020B0503020204020204"/>
              </a:rPr>
            </a:br>
            <a:r>
              <a:rPr lang="en-US" sz="3200" b="1" i="1" dirty="0">
                <a:solidFill>
                  <a:prstClr val="black"/>
                </a:solidFill>
                <a:latin typeface="Corbel" panose="020B0503020204020204"/>
              </a:rPr>
              <a:t>…ACHIEVED BY CONSISTENT &amp; CONTINUOUS IMPROVEMENT</a:t>
            </a:r>
            <a:endParaRPr lang="en-US" sz="6600" b="1" i="1" dirty="0">
              <a:solidFill>
                <a:prstClr val="black"/>
              </a:solidFill>
              <a:latin typeface="Corbel" panose="020B0503020204020204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3440B04-BE3A-9173-2720-ADE7F0977E21}"/>
              </a:ext>
            </a:extLst>
          </p:cNvPr>
          <p:cNvSpPr txBox="1">
            <a:spLocks/>
          </p:cNvSpPr>
          <p:nvPr/>
        </p:nvSpPr>
        <p:spPr>
          <a:xfrm>
            <a:off x="2031749" y="4334272"/>
            <a:ext cx="12751051" cy="8599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MISSION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elected leadership and employees of the City of Gardena individually and collectively are committed to maintaining an efficient and effective government that ensures the highest quality of life, a safe and attractive environment, and a sound economic future for the community.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VISION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 envision Gardena as one of the most desired communities in which to live, do business, work, and play in the South Bay.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DUTY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 public servants it is our duty and our desire to provide reliable service guided by our commitment to these Core Values.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293755-F99B-F0A6-4D08-704F993EC48A}"/>
              </a:ext>
            </a:extLst>
          </p:cNvPr>
          <p:cNvSpPr/>
          <p:nvPr/>
        </p:nvSpPr>
        <p:spPr>
          <a:xfrm>
            <a:off x="15837262" y="4334272"/>
            <a:ext cx="72674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ORGANIZATIONAL VALUES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 Accountability &amp; Sustainability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Workforce Excellence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Involvement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8083B97-A1A9-53B6-8D9F-67603ADC0F14}"/>
              </a:ext>
            </a:extLst>
          </p:cNvPr>
          <p:cNvSpPr/>
          <p:nvPr/>
        </p:nvSpPr>
        <p:spPr>
          <a:xfrm>
            <a:off x="15837262" y="8058585"/>
            <a:ext cx="712316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VALUES 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 Community Environment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Economic Development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Attractive &amp; Livable Neighborhoods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F9D93-1921-DDB3-DB70-28F700611DA8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4E03797-9F2E-523C-B50B-FB7ED74636EE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1F14CDB-DF26-91A8-2F85-E74CCCADD05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ABC5CD-656C-185B-6EFA-8C8EFEF4AFD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D40793B-8CB3-9F8E-E150-271F5EB49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25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907" y="5275385"/>
            <a:ext cx="81240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Long-Term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Financial Forecast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06098" y="5439212"/>
            <a:ext cx="128655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Long-Term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Financial Forecast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099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10-Year Fund Balance Overview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B32191-7DF1-061E-4234-A61B55D4E52C}"/>
              </a:ext>
            </a:extLst>
          </p:cNvPr>
          <p:cNvSpPr txBox="1"/>
          <p:nvPr/>
        </p:nvSpPr>
        <p:spPr>
          <a:xfrm>
            <a:off x="1570289" y="12335907"/>
            <a:ext cx="17628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*General Fund (Fund 010 only) – Projected as of March 31, 2024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8864C75-8174-56ED-D6B6-0890C0463E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001245"/>
              </p:ext>
            </p:extLst>
          </p:nvPr>
        </p:nvGraphicFramePr>
        <p:xfrm>
          <a:off x="1764623" y="2632538"/>
          <a:ext cx="20854753" cy="955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BC898C5C-586C-11C6-C13C-0953FC623CF9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CD2677-EAFF-6622-2814-54ADB8E7CEC1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F42D198-690D-35AC-1BCF-53F5D77CC854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A986916-84A8-9039-0255-E940D1938E0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47EDD-495F-13F9-F0D9-161DDF5AAB3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D588B21-9911-D80E-A64C-59CD48060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503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Community Budget Forum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05470C-30F0-F367-6EE1-35D0DC42D571}"/>
              </a:ext>
            </a:extLst>
          </p:cNvPr>
          <p:cNvSpPr txBox="1"/>
          <p:nvPr/>
        </p:nvSpPr>
        <p:spPr>
          <a:xfrm>
            <a:off x="2387984" y="2947735"/>
            <a:ext cx="8565537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WEDNESDAY JUNE 5, 2024</a:t>
            </a:r>
          </a:p>
          <a:p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 6:00 PM</a:t>
            </a:r>
            <a:endParaRPr lang="en-US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  <a:p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NAKAOKA COMMUNITY CENTER</a:t>
            </a:r>
          </a:p>
          <a:p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1670 W 162</a:t>
            </a:r>
            <a:r>
              <a:rPr lang="en-US" sz="4000" b="1" baseline="30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ND</a:t>
            </a: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 ST</a:t>
            </a:r>
          </a:p>
          <a:p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GARDENA, CA 90247</a:t>
            </a:r>
          </a:p>
        </p:txBody>
      </p:sp>
      <p:pic>
        <p:nvPicPr>
          <p:cNvPr id="4" name="Picture 3" descr="A flyer for a community budget forum&#10;&#10;Description automatically generated">
            <a:extLst>
              <a:ext uri="{FF2B5EF4-FFF2-40B4-BE49-F238E27FC236}">
                <a16:creationId xmlns:a16="http://schemas.microsoft.com/office/drawing/2014/main" id="{1B019701-DAE3-05B9-E32A-A19BDA615E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900" y="6814578"/>
            <a:ext cx="4592365" cy="594481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8A42409-1924-63C1-5A93-E7E12C96B30D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346651-B9A2-FD0C-45ED-F0CB604304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6666" y="3463488"/>
            <a:ext cx="7075457" cy="36363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0489E3-A206-8705-360D-EFA3ACE042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86666" y="7801484"/>
            <a:ext cx="7075457" cy="3970997"/>
          </a:xfrm>
          <a:prstGeom prst="rect">
            <a:avLst/>
          </a:prstGeom>
        </p:spPr>
      </p:pic>
      <p:pic>
        <p:nvPicPr>
          <p:cNvPr id="9" name="Picture 8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CB0D7ED9-A2E1-558F-2146-C5EF2659FD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6465" y="3900800"/>
            <a:ext cx="2708031" cy="3445519"/>
          </a:xfrm>
          <a:prstGeom prst="rect">
            <a:avLst/>
          </a:prstGeom>
        </p:spPr>
      </p:pic>
      <p:pic>
        <p:nvPicPr>
          <p:cNvPr id="14" name="Picture 1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35E0C0A9-EE9B-66FF-DDA1-57121823C6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6464" y="8425481"/>
            <a:ext cx="2708031" cy="344551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E2047-FEB4-6357-C655-68B4B1A8140C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FED695-540E-BE22-811A-7B1BFB2004BD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9379A2E8-3EE6-5C8B-AEB3-E4AAED720D0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1CFB7D-F9AA-167F-CA44-AC3402C70AA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9A06B06C-4C2B-A5B3-6B97-AA42BC974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29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801596" y="5914513"/>
            <a:ext cx="19305484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2024-2025 &amp; 2025-2026</a:t>
            </a:r>
            <a:endParaRPr lang="en-US" sz="66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7200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you!</a:t>
            </a: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91341" y="2868206"/>
            <a:ext cx="2700355" cy="2702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122E7-5086-2844-A4E1-CB1752C09508}"/>
              </a:ext>
            </a:extLst>
          </p:cNvPr>
          <p:cNvSpPr txBox="1"/>
          <p:nvPr/>
        </p:nvSpPr>
        <p:spPr>
          <a:xfrm>
            <a:off x="2719534" y="1165667"/>
            <a:ext cx="18443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8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4014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Timeline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02BE34-47F0-6BEB-2E3D-4BF66476D35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4EA9EED-3125-9EC7-62F0-14A9A4BCED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052616"/>
              </p:ext>
            </p:extLst>
          </p:nvPr>
        </p:nvGraphicFramePr>
        <p:xfrm>
          <a:off x="656493" y="0"/>
          <a:ext cx="23188246" cy="13962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B3C9F35-F612-2C32-79AF-5816982078BD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2044531-5E65-7E24-D601-6518D581269C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272D196-735B-FB7C-58D4-550A412FF8A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4744D3-349C-5467-9A4D-2701B21EBFF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55E0A65-2B2B-AFC5-EEE5-D58604EE2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53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4014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 Basics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02BE34-47F0-6BEB-2E3D-4BF66476D35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51F6CBE-FE82-9D3B-E1B2-58378E2C0EE2}"/>
              </a:ext>
            </a:extLst>
          </p:cNvPr>
          <p:cNvSpPr txBox="1">
            <a:spLocks/>
          </p:cNvSpPr>
          <p:nvPr/>
        </p:nvSpPr>
        <p:spPr>
          <a:xfrm>
            <a:off x="1500554" y="2623072"/>
            <a:ext cx="21922154" cy="99999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44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City’s Fiscal Year</a:t>
            </a:r>
            <a:r>
              <a:rPr lang="en-US" sz="44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 July 1 – June 30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44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Biennial Budget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Gardena operates under a  two-year (biennial) budget cycle</a:t>
            </a:r>
            <a:endParaRPr lang="en-US" sz="4400" b="1" u="sng" dirty="0">
              <a:solidFill>
                <a:prstClr val="black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44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General Fund (1)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 the primary operating fund to pay for basic City services, programs, and the daily operations of the city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44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Enterprise Funds (2)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are standalone businesses intended to be fully self-supporting like Sewer and </a:t>
            </a:r>
            <a:r>
              <a:rPr lang="en-US" sz="4400" dirty="0" err="1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GTrans</a:t>
            </a:r>
            <a:endParaRPr lang="en-US" sz="4400" dirty="0">
              <a:solidFill>
                <a:prstClr val="black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44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Internal Service Funds (3)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accounts for services provided to City’s departments such as Liability Fund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44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Debt Service Funds (5)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used for the payment of principal &amp; interest on existing bonds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44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Special Revenue Funds (82)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accounts for revenues that are received for a specifically identified purposes such as Gas Tax, CDBG, and Earmarks</a:t>
            </a:r>
            <a:endParaRPr lang="en-US" sz="3800" b="1" dirty="0">
              <a:solidFill>
                <a:prstClr val="black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ü"/>
              <a:defRPr/>
            </a:pPr>
            <a:endParaRPr lang="en-US" sz="3800" b="1" dirty="0">
              <a:solidFill>
                <a:prstClr val="black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D2439B-128B-BA72-1864-97ECD52B9DFE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0A61BD-BA9B-9977-FC11-D3C17CC77A1A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94163F4-9308-7A90-6C54-7DC33155D9AC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DD44CB-8DE7-3742-850F-168022D670D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A9C8D6A-DAC0-BA10-A3A1-0FC54AE8D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900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71B02-7624-0961-6F1C-B788E934F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D290CD-2CE6-5693-115B-3109B6EA84D4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DDCCA32-D53B-95E2-24B7-FF5FE4A49632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F78CFD-297F-707B-EC29-C823587A7DD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66C4820-74FD-6E24-CF2E-373B67C432F6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Financial Challenges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C43CB50D-FCDB-96C5-9B19-F3C588327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0726C074-5384-D78F-4669-5C97BCA09F36}"/>
              </a:ext>
            </a:extLst>
          </p:cNvPr>
          <p:cNvSpPr txBox="1">
            <a:spLocks/>
          </p:cNvSpPr>
          <p:nvPr/>
        </p:nvSpPr>
        <p:spPr>
          <a:xfrm>
            <a:off x="2338278" y="2987087"/>
            <a:ext cx="17833940" cy="988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External factors exert pressure on operational costs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4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City has a strong and diverse revenue base, however external factors are imposing stress on operational expenditures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endParaRPr lang="en-US" sz="4400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09778" lvl="1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4400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CalPERS Unfunded Accrued Liability (UAL)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Current CalPERS discount rate is 6.8%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 FY2021-22, CalPERS’ net investment return was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-6.1%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significantly impacts all public agencies contracted with CalPERS as it will trigger additional contributions in the future years, starting FY2025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Luckily, the City is prepared to lessen the negative impacts  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5F3626-8185-4F6A-56E6-C9F622FF464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14">
            <a:extLst>
              <a:ext uri="{FF2B5EF4-FFF2-40B4-BE49-F238E27FC236}">
                <a16:creationId xmlns:a16="http://schemas.microsoft.com/office/drawing/2014/main" id="{0E5AE6AB-4496-4C86-66DE-E7F3EEF583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351836"/>
              </p:ext>
            </p:extLst>
          </p:nvPr>
        </p:nvGraphicFramePr>
        <p:xfrm>
          <a:off x="17515267" y="2905387"/>
          <a:ext cx="6591642" cy="4668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46B3EEB-B3FF-EE07-A11C-18F58353647D}"/>
              </a:ext>
            </a:extLst>
          </p:cNvPr>
          <p:cNvSpPr txBox="1"/>
          <p:nvPr/>
        </p:nvSpPr>
        <p:spPr>
          <a:xfrm>
            <a:off x="19313105" y="2677095"/>
            <a:ext cx="4541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Top 5 is 73% of GF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0AA37F-6638-05B5-3AD4-2A656C45F55F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4833B8-0CFE-5B7D-B304-E985E23F2620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F946F41-0F8B-B170-84C9-6817B8EBBFA2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746DF5-F077-BCF1-DB76-31DB9C2E059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E5CE898B-B8CD-8DDA-A64B-F6AD5EDB9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67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1D3FD-5940-986F-AAE1-A682EBBDD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69A1F0-E0BD-F176-1D94-6BAF0CF6C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7262" y="7603099"/>
            <a:ext cx="4473502" cy="535542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6E73EB9-C1F4-DB78-855C-EF9263167F5F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ACE0EE-F068-ADE2-4786-B85A9C06B6EA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24C6CB-1F7F-82A0-A689-1227CFE12689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241E42A-4E36-6AFA-4152-322A450D214C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CalPERS UAL &amp; Annual Required Contributions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AA82483D-26A2-F195-7791-C862C22E5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F8B28C6C-76FD-E4B4-36A7-0774198069F7}"/>
              </a:ext>
            </a:extLst>
          </p:cNvPr>
          <p:cNvSpPr txBox="1">
            <a:spLocks/>
          </p:cNvSpPr>
          <p:nvPr/>
        </p:nvSpPr>
        <p:spPr>
          <a:xfrm>
            <a:off x="1413165" y="2477805"/>
            <a:ext cx="22402800" cy="988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2020 Pension Obligation Bonds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2020 POB reduces the City’s Annual Required Contributions by $51M over the period of 19 years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Established a UAL Fund to lessen the financial impact of future UAL payments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2600" b="1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09728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CalPERS Unfunded Accrued Liability (UAL) 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CalPERS calculation for UAL balance is mainly based on its </a:t>
            </a:r>
            <a:r>
              <a:rPr lang="en-US" sz="3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expected</a:t>
            </a: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annual investment return of 6.8%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When the actual investment return is less, it increases the UAL balance and requires additional contribution from employer agencies like City of Gardena</a:t>
            </a:r>
          </a:p>
          <a:p>
            <a:pPr marL="509778" lvl="1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4400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5C29E6-DD46-78FF-A4C4-D3CAC7A32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3158" y="8569731"/>
            <a:ext cx="8475849" cy="41896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7EA4AA0-E5CA-5EB1-EFA8-8010F926489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51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7F93D-3DE0-59AC-46D7-6088B8426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9F58F23-FBF3-3E9D-0759-82F22C7A697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2423C4-4CF8-3EE9-4423-3BA0F3916D38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BC33B-C0CA-1D8E-27E5-4964A99A064D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E03381B-DDD5-FB55-550C-CCD40F4CD4FC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Financial Challenges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99C99AAA-EBE9-83B1-93EB-E3BB2C09A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07675D0B-D490-297D-B5CC-2A19B26D4F32}"/>
              </a:ext>
            </a:extLst>
          </p:cNvPr>
          <p:cNvSpPr txBox="1">
            <a:spLocks/>
          </p:cNvSpPr>
          <p:nvPr/>
        </p:nvSpPr>
        <p:spPr>
          <a:xfrm>
            <a:off x="2165188" y="3054972"/>
            <a:ext cx="20053624" cy="988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 startAt="3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County fire protection service cost adjustment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 County Fire Department has informed the City of the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$1.5M per year </a:t>
            </a: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additional cost sharing for fire protection services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City already met with the LA County Fire Department to go over the contract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 included in the Proposed Budget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4300" b="1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 startAt="4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Potential casino legislations including SB 549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Current 12% card club tax accounts for 11% of the General Fund budget or ~$9M per fiscal year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legislation will have a significant impact to the General Fund budget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4300" b="1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411657-EE37-7507-1DCE-4975D8F58C7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28,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EEA1B55-AC17-1CFF-71ED-0FDA205978C5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13643F0-0C1E-BFDE-4462-EEA0597D9E41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FBE58A77-7E7D-14DF-8F53-55E74DD4B6C0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2B3DE3-8063-C952-90FD-3CABF53A3E1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00C543C-CD8A-5401-694D-43349D283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0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123" y="5439212"/>
            <a:ext cx="81011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578465" y="4823658"/>
            <a:ext cx="128655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2024-2025 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936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Overr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Office Theme">
  <a:themeElements>
    <a:clrScheme name="Fishers">
      <a:dk1>
        <a:srgbClr val="4B4F54"/>
      </a:dk1>
      <a:lt1>
        <a:srgbClr val="FFFFFF"/>
      </a:lt1>
      <a:dk2>
        <a:srgbClr val="4C8B2B"/>
      </a:dk2>
      <a:lt2>
        <a:srgbClr val="004A97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3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6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7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8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9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306549-192f-4920-9146-bd8f845117e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82EA882B8EAE48A765031807DC4887" ma:contentTypeVersion="9" ma:contentTypeDescription="Create a new document." ma:contentTypeScope="" ma:versionID="9e5c47a74a55f03d5d2d137b482184c4">
  <xsd:schema xmlns:xsd="http://www.w3.org/2001/XMLSchema" xmlns:xs="http://www.w3.org/2001/XMLSchema" xmlns:p="http://schemas.microsoft.com/office/2006/metadata/properties" xmlns:ns3="a9306549-192f-4920-9146-bd8f845117e9" xmlns:ns4="b3d7f1ce-35d8-4270-b842-96c217b1d6cc" targetNamespace="http://schemas.microsoft.com/office/2006/metadata/properties" ma:root="true" ma:fieldsID="1ceb2101ac2723818e77c99c7b8f3bc7" ns3:_="" ns4:_="">
    <xsd:import namespace="a9306549-192f-4920-9146-bd8f845117e9"/>
    <xsd:import namespace="b3d7f1ce-35d8-4270-b842-96c217b1d6c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306549-192f-4920-9146-bd8f845117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7f1ce-35d8-4270-b842-96c217b1d6c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6D94C2-A063-4F84-99FF-FFF0BA86BA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ED2E96-F321-4BD0-82B6-F22C04CA7BFB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b3d7f1ce-35d8-4270-b842-96c217b1d6cc"/>
    <ds:schemaRef ds:uri="http://schemas.openxmlformats.org/package/2006/metadata/core-properties"/>
    <ds:schemaRef ds:uri="a9306549-192f-4920-9146-bd8f845117e9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9705BA2-E4E7-4062-8006-5371FD088B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306549-192f-4920-9146-bd8f845117e9"/>
    <ds:schemaRef ds:uri="b3d7f1ce-35d8-4270-b842-96c217b1d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43484</TotalTime>
  <Words>2625</Words>
  <Application>Microsoft Office PowerPoint</Application>
  <PresentationFormat>Custom</PresentationFormat>
  <Paragraphs>787</Paragraphs>
  <Slides>33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6" baseType="lpstr">
      <vt:lpstr>Arial</vt:lpstr>
      <vt:lpstr>Bebas Neue</vt:lpstr>
      <vt:lpstr>Calibri</vt:lpstr>
      <vt:lpstr>Century Gothic</vt:lpstr>
      <vt:lpstr>Corbel</vt:lpstr>
      <vt:lpstr>Franklin Gothic Book</vt:lpstr>
      <vt:lpstr>Franklin Gothic Medium</vt:lpstr>
      <vt:lpstr>Haettenschweiler</vt:lpstr>
      <vt:lpstr>Impact</vt:lpstr>
      <vt:lpstr>Rockwell</vt:lpstr>
      <vt:lpstr>Wingdings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Presentation PowerPoint Template</dc:title>
  <dc:creator>USER</dc:creator>
  <cp:lastModifiedBy>Raymond Beeman</cp:lastModifiedBy>
  <cp:revision>554</cp:revision>
  <cp:lastPrinted>2023-03-27T20:44:31Z</cp:lastPrinted>
  <dcterms:created xsi:type="dcterms:W3CDTF">2014-09-26T10:57:37Z</dcterms:created>
  <dcterms:modified xsi:type="dcterms:W3CDTF">2024-05-24T17:31:57Z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0x0101005C82EA882B8EAE48A765031807DC4887</vt:lpwstr>
  </property>
  <property fmtid="{D5CDD505-2E9C-101B-9397-08002B2CF9AE}" pid="3" name="City Department">
    <vt:lpwstr>60;#Public Relations|a031e958-9d8c-4657-b5d0-cf40ba4b1611</vt:lpwstr>
  </property>
</Properties>
</file>