
<file path=[Content_Types].xml><?xml version="1.0" encoding="utf-8"?>
<Types xmlns="http://schemas.openxmlformats.org/package/2006/content-types">
  <Default Extension="bin" ContentType="image/jpeg"/>
  <Default Extension="dat" ContentType="image/vnd.ms-photo"/>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8"/>
    <p:sldMasterId id="2147483660" r:id="rId9"/>
  </p:sldMasterIdLst>
  <p:notesMasterIdLst>
    <p:notesMasterId r:id="rId14"/>
  </p:notesMasterIdLst>
  <p:sldIdLst>
    <p:sldId id="1071" r:id="rId10"/>
    <p:sldId id="478" r:id="rId11"/>
    <p:sldId id="483" r:id="rId12"/>
    <p:sldId id="471" r:id="rId13"/>
  </p:sldIdLst>
  <p:sldSz cx="12192000" cy="6858000"/>
  <p:notesSz cx="6858000" cy="9144000"/>
  <p:custDataLst>
    <p:custData r:id="rId2"/>
    <p:custData r:id="rId1"/>
    <p:custData r:id="rId7"/>
    <p:custData r:id="rId5"/>
    <p:custData r:id="rId4"/>
    <p:custData r:id="rId3"/>
    <p:custData r:id="rId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5" autoAdjust="0"/>
    <p:restoredTop sz="94660"/>
  </p:normalViewPr>
  <p:slideViewPr>
    <p:cSldViewPr snapToGrid="0">
      <p:cViewPr varScale="1">
        <p:scale>
          <a:sx n="106" d="100"/>
          <a:sy n="106" d="100"/>
        </p:scale>
        <p:origin x="80" y="2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4.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customXml" Target="../customXml/item7.xml"/><Relationship Id="rId12" Type="http://schemas.openxmlformats.org/officeDocument/2006/relationships/slide" Target="slides/slide3.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2.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1.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0CC10-1A47-49F1-85DB-B672E3F3A5B6}" type="datetimeFigureOut">
              <a:rPr lang="en-US" smtClean="0"/>
              <a:t>5/24/2024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E52113-C5C8-4FEF-B284-BE8022B1A774}" type="slidenum">
              <a:rPr lang="en-US" smtClean="0"/>
              <a:t>‹#›</a:t>
            </a:fld>
            <a:endParaRPr lang="en-US"/>
          </a:p>
        </p:txBody>
      </p:sp>
    </p:spTree>
    <p:extLst>
      <p:ext uri="{BB962C8B-B14F-4D97-AF65-F5344CB8AC3E}">
        <p14:creationId xmlns:p14="http://schemas.microsoft.com/office/powerpoint/2010/main" val="375592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spcBef>
                <a:spcPct val="30000"/>
              </a:spcBef>
              <a:defRPr sz="1200">
                <a:solidFill>
                  <a:schemeClr val="tx1"/>
                </a:solidFill>
                <a:latin typeface="Arial" panose="020B0604020202020204" pitchFamily="34" charset="0"/>
              </a:defRPr>
            </a:lvl1pPr>
            <a:lvl2pPr marL="742950" indent="-285750" defTabSz="912813" eaLnBrk="0" hangingPunct="0">
              <a:spcBef>
                <a:spcPct val="30000"/>
              </a:spcBef>
              <a:defRPr sz="1200">
                <a:solidFill>
                  <a:schemeClr val="tx1"/>
                </a:solidFill>
                <a:latin typeface="Arial" panose="020B0604020202020204" pitchFamily="34" charset="0"/>
              </a:defRPr>
            </a:lvl2pPr>
            <a:lvl3pPr marL="1143000" indent="-228600" defTabSz="912813" eaLnBrk="0" hangingPunct="0">
              <a:spcBef>
                <a:spcPct val="30000"/>
              </a:spcBef>
              <a:defRPr sz="1200">
                <a:solidFill>
                  <a:schemeClr val="tx1"/>
                </a:solidFill>
                <a:latin typeface="Arial" panose="020B0604020202020204" pitchFamily="34" charset="0"/>
              </a:defRPr>
            </a:lvl3pPr>
            <a:lvl4pPr marL="1600200" indent="-228600" defTabSz="912813" eaLnBrk="0" hangingPunct="0">
              <a:spcBef>
                <a:spcPct val="30000"/>
              </a:spcBef>
              <a:defRPr sz="1200">
                <a:solidFill>
                  <a:schemeClr val="tx1"/>
                </a:solidFill>
                <a:latin typeface="Arial" panose="020B0604020202020204" pitchFamily="34" charset="0"/>
              </a:defRPr>
            </a:lvl4pPr>
            <a:lvl5pPr marL="2057400" indent="-228600" defTabSz="912813" eaLnBrk="0" hangingPunct="0">
              <a:spcBef>
                <a:spcPct val="30000"/>
              </a:spcBef>
              <a:defRPr sz="1200">
                <a:solidFill>
                  <a:schemeClr val="tx1"/>
                </a:solidFill>
                <a:latin typeface="Arial" panose="020B0604020202020204" pitchFamily="34" charset="0"/>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A70AF7F6-066E-4F4C-B9A6-DA765ACEA4EA}" type="slidenum">
              <a:rPr lang="en-US" altLang="en-US"/>
              <a:pPr eaLnBrk="1" hangingPunct="1">
                <a:spcBef>
                  <a:spcPct val="0"/>
                </a:spcBef>
              </a:pPr>
              <a:t>1</a:t>
            </a:fld>
            <a:endParaRPr lang="en-US" altLang="en-US"/>
          </a:p>
        </p:txBody>
      </p:sp>
      <p:sp>
        <p:nvSpPr>
          <p:cNvPr id="30723" name="Rectangle 2"/>
          <p:cNvSpPr>
            <a:spLocks noGrp="1" noRot="1" noChangeAspect="1" noChangeArrowheads="1" noTextEdit="1"/>
          </p:cNvSpPr>
          <p:nvPr>
            <p:ph type="sldImg"/>
          </p:nvPr>
        </p:nvSpPr>
        <p:spPr>
          <a:xfrm>
            <a:off x="460375" y="722313"/>
            <a:ext cx="6394450" cy="3597275"/>
          </a:xfrm>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err="1">
                <a:latin typeface="Arial" panose="020B0604020202020204" pitchFamily="34" charset="0"/>
              </a:rPr>
              <a:t>LiveForm</a:t>
            </a:r>
            <a:r>
              <a:rPr lang="en-US" altLang="en-US" baseline="0" dirty="0">
                <a:latin typeface="Arial" panose="020B0604020202020204" pitchFamily="34" charset="0"/>
              </a:rPr>
              <a:t> will have two variables. One for month end, one for previous month end. Add defaults for most recent month end and 3 months prior but the end user can change it.</a:t>
            </a:r>
          </a:p>
          <a:p>
            <a:pPr eaLnBrk="1" hangingPunct="1"/>
            <a:r>
              <a:rPr lang="en-US" altLang="en-US" baseline="0" dirty="0">
                <a:latin typeface="Arial" panose="020B0604020202020204" pitchFamily="34" charset="0"/>
              </a:rPr>
              <a:t>Address needs to be dynamic based on location of client.</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External content for 20% of clients.</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What accounts pulled for acct profile section? And what pulled for consolidated?</a:t>
            </a:r>
          </a:p>
          <a:p>
            <a:pPr eaLnBrk="1" hangingPunct="1"/>
            <a:r>
              <a:rPr lang="en-US" altLang="en-US" baseline="0" dirty="0">
                <a:latin typeface="Arial" panose="020B0604020202020204" pitchFamily="34" charset="0"/>
              </a:rPr>
              <a:t>Reorder functionality for sections. </a:t>
            </a:r>
          </a:p>
          <a:p>
            <a:pPr eaLnBrk="1" hangingPunct="1"/>
            <a:r>
              <a:rPr lang="en-US" altLang="en-US" baseline="0" dirty="0">
                <a:latin typeface="Arial" panose="020B0604020202020204" pitchFamily="34" charset="0"/>
              </a:rPr>
              <a:t>One account or consolidated?</a:t>
            </a:r>
          </a:p>
          <a:p>
            <a:pPr eaLnBrk="1" hangingPunct="1"/>
            <a:r>
              <a:rPr lang="en-US" altLang="en-US" baseline="0" dirty="0">
                <a:latin typeface="Arial" panose="020B0604020202020204" pitchFamily="34" charset="0"/>
              </a:rPr>
              <a:t>Account profile has full amount of accounts.</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Client Name/household ID can be provided.</a:t>
            </a:r>
          </a:p>
          <a:p>
            <a:pPr eaLnBrk="1" hangingPunct="1"/>
            <a:r>
              <a:rPr lang="en-US" altLang="en-US" baseline="0" dirty="0">
                <a:latin typeface="Arial" panose="020B0604020202020204" pitchFamily="34" charset="0"/>
              </a:rPr>
              <a:t>On off filter for accts that have been open/closed</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Client Name Code column will filter list of accounts</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Default everything on.</a:t>
            </a:r>
          </a:p>
          <a:p>
            <a:pPr eaLnBrk="1" hangingPunct="1"/>
            <a:r>
              <a:rPr lang="en-US" altLang="en-US" baseline="0" dirty="0">
                <a:latin typeface="Arial" panose="020B0604020202020204" pitchFamily="34" charset="0"/>
              </a:rPr>
              <a:t>Give option of Standard or Consolidated.</a:t>
            </a:r>
          </a:p>
          <a:p>
            <a:pPr eaLnBrk="1" hangingPunct="1"/>
            <a:r>
              <a:rPr lang="en-US" altLang="en-US" baseline="0" dirty="0">
                <a:latin typeface="Arial" panose="020B0604020202020204" pitchFamily="34" charset="0"/>
              </a:rPr>
              <a:t>Default to Standard.</a:t>
            </a:r>
          </a:p>
          <a:p>
            <a:pPr eaLnBrk="1" hangingPunct="1"/>
            <a:endParaRPr lang="en-US" altLang="en-US" baseline="0"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732059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C747B73-6B03-4EF3-AD40-683CE00DABF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6828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mj-lt"/>
              <a:buAutoNum type="arabicParenR"/>
            </a:pPr>
            <a:r>
              <a:rPr lang="en-US" sz="1800" dirty="0">
                <a:effectLst/>
                <a:latin typeface="Aptos" panose="020B0004020202020204" pitchFamily="34" charset="0"/>
                <a:ea typeface="Times New Roman" panose="02020603050405020304" pitchFamily="18" charset="0"/>
                <a:cs typeface="Aptos" panose="020B0004020202020204" pitchFamily="34" charset="0"/>
              </a:rPr>
              <a:t>Member of Public states that Chandler incorrectly reported the realized gain/loss for month of February. Chandler reports $155.15 loss, but he believes it should be $101.56 based on the difference between the par value and the sold price.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The City of Gardena uses straight-line amortization method for its accounting. Instead of using the par value, the book value reflects the cost of the bond paid by the City amortized to par over the life of the holding. By comparing the City’s book value ($200,053.58) minus the sold price excluding purchase interest ($199,898.44), the total loss from an accounting perspective is ($155.14).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342900" marR="0" lvl="0" indent="-342900">
              <a:spcBef>
                <a:spcPts val="0"/>
              </a:spcBef>
              <a:spcAft>
                <a:spcPts val="0"/>
              </a:spcAft>
              <a:buFont typeface="+mj-lt"/>
              <a:buAutoNum type="arabicParenR"/>
            </a:pPr>
            <a:r>
              <a:rPr lang="en-US" sz="1800" dirty="0">
                <a:effectLst/>
                <a:latin typeface="Aptos" panose="020B0004020202020204" pitchFamily="34" charset="0"/>
                <a:ea typeface="Times New Roman" panose="02020603050405020304" pitchFamily="18" charset="0"/>
                <a:cs typeface="Aptos" panose="020B0004020202020204" pitchFamily="34" charset="0"/>
              </a:rPr>
              <a:t>Member of Public states that the maturity of the $550,000 bond should not reflect a $0 gain/loss, it should reflect a loss because of the security was purchased at a premium.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The member of the public would be accurate if the City of Gardena used cost accounting. In that instance, gains and losses on securities would be reflected at the time of maturity. However, because the City of Gardena uses straight-line amortization, the book value of the premium bond is amortized from the time of purchase to the par value over the remaining life of the bond. As such, there is not gain/loss reflected at the time of maturity from an accounting perspective.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effectLst/>
                <a:latin typeface="Aptos" panose="020B0004020202020204" pitchFamily="34" charset="0"/>
                <a:ea typeface="Aptos" panose="020B0004020202020204" pitchFamily="34" charset="0"/>
                <a:cs typeface="Aptos" panose="020B0004020202020204" pitchFamily="34" charset="0"/>
              </a:rPr>
              <a:t> </a:t>
            </a:r>
          </a:p>
          <a:p>
            <a:pPr marL="342900" marR="0" lvl="0" indent="-342900">
              <a:spcBef>
                <a:spcPts val="0"/>
              </a:spcBef>
              <a:spcAft>
                <a:spcPts val="0"/>
              </a:spcAft>
              <a:buFont typeface="+mj-lt"/>
              <a:buAutoNum type="arabicParenR"/>
            </a:pPr>
            <a:r>
              <a:rPr lang="en-US" sz="1800" dirty="0">
                <a:effectLst/>
                <a:latin typeface="Aptos" panose="020B0004020202020204" pitchFamily="34" charset="0"/>
                <a:ea typeface="Times New Roman" panose="02020603050405020304" pitchFamily="18" charset="0"/>
                <a:cs typeface="Aptos" panose="020B0004020202020204" pitchFamily="34" charset="0"/>
              </a:rPr>
              <a:t>Member of Public states that the City is losing money because it is purchasing securities at a premium.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The premium/discount on a bond purchased in the secondary market reflects the variation in the bond’s coupon compared to the market yields at the time of purchase. CUSIP 912828V80 was originally issued on 01/31/2017 with a coupon of 2.25%. This coupon was in excess of the prevailing market values and thus, the bond was purchased on 11/26/2019 at price of 102.65 and yield of 1.59% and 10/26/2021 at a price of 103.79 and yield of 0.56%. [</a:t>
            </a:r>
            <a:r>
              <a:rPr lang="en-US" sz="1800" i="1" dirty="0">
                <a:solidFill>
                  <a:srgbClr val="A6A6A6"/>
                </a:solidFill>
                <a:effectLst/>
                <a:latin typeface="Aptos" panose="020B0004020202020204" pitchFamily="34" charset="0"/>
                <a:ea typeface="Aptos" panose="020B0004020202020204" pitchFamily="34" charset="0"/>
                <a:cs typeface="Aptos" panose="020B0004020202020204" pitchFamily="34" charset="0"/>
              </a:rPr>
              <a:t>Fed Funds 1.5-1.75% 11/2019 and 0-0.25% 10/2021</a:t>
            </a: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 The effect is that the City earned a coupon that was higher than the prevailing market interest rate, but the bond market reprices the bond as a “premium bond” so that the yield-to-maturity reflects the prevailing market yield.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 </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457200" marR="0">
              <a:spcBef>
                <a:spcPts val="0"/>
              </a:spcBef>
              <a:spcAft>
                <a:spcPts val="0"/>
              </a:spcAft>
            </a:pPr>
            <a:r>
              <a:rPr lang="en-US" sz="1800" dirty="0">
                <a:solidFill>
                  <a:srgbClr val="0070C0"/>
                </a:solidFill>
                <a:effectLst/>
                <a:latin typeface="Aptos" panose="020B0004020202020204" pitchFamily="34" charset="0"/>
                <a:ea typeface="Aptos" panose="020B0004020202020204" pitchFamily="34" charset="0"/>
                <a:cs typeface="Aptos" panose="020B0004020202020204" pitchFamily="34" charset="0"/>
              </a:rPr>
              <a:t>In case it’s helpful, here’s the math of the coupon payments the bond earned alongside of the cost paid by the City. </a:t>
            </a:r>
            <a:endParaRPr lang="en-US" sz="1800" dirty="0">
              <a:effectLst/>
              <a:latin typeface="Aptos" panose="020B0004020202020204" pitchFamily="34" charset="0"/>
              <a:ea typeface="Aptos" panose="020B0004020202020204" pitchFamily="34" charset="0"/>
              <a:cs typeface="Aptos" panose="020B00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C747B73-6B03-4EF3-AD40-683CE00DABF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125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2313"/>
            <a:ext cx="6394450" cy="3597275"/>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3E6B8027-F734-4E98-ABEF-B9E4FA10BEA2}" type="slidenum">
              <a:rPr lang="en-US" altLang="en-US" smtClean="0"/>
              <a:pPr/>
              <a:t>4</a:t>
            </a:fld>
            <a:endParaRPr lang="en-US" altLang="en-US"/>
          </a:p>
        </p:txBody>
      </p:sp>
    </p:spTree>
    <p:extLst>
      <p:ext uri="{BB962C8B-B14F-4D97-AF65-F5344CB8AC3E}">
        <p14:creationId xmlns:p14="http://schemas.microsoft.com/office/powerpoint/2010/main" val="3174463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dat"/><Relationship Id="rId2" Type="http://schemas.openxmlformats.org/officeDocument/2006/relationships/image" Target="../media/image1.bin"/><Relationship Id="rId1" Type="http://schemas.openxmlformats.org/officeDocument/2006/relationships/slideMaster" Target="../slideMasters/slideMaster2.xml"/><Relationship Id="rId4" Type="http://schemas.openxmlformats.org/officeDocument/2006/relationships/image" Target="../media/image2.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ED0A2-6E37-6563-5A5F-E447F653AF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F4C5748-EBC6-E950-7E08-BBD5AA9B53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9B8179-41DC-384D-C42F-DE2FF0988C4B}"/>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6C3C11DE-4C70-752F-5ECF-5E6CC0D38E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6949EF-7739-ACD4-0C0A-C49D8B26688E}"/>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822698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83CFA-9F97-76C3-ECD3-010119C6EFD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471DC5C-1303-82FB-6A50-12368C7209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C9535-8959-645B-A4C5-FDA5B991E77B}"/>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5A053505-4F38-438B-5B71-40A28A6EA0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3A9254-5F83-F881-F64B-9F11F04CD1EF}"/>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303553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84D573-519F-39A1-CBED-BEFA4EBE5C6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CCFA45-AC69-A58B-9E24-817D952CD3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610696-4902-4FD6-F4CB-C0481A7B974B}"/>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5C58D94E-671E-9753-4173-99F59E6545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CBCAC1-474D-D989-90E2-C61D587DD576}"/>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3251580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920177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2876276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1099682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2325769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2432458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2900786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92367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4116539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5AE05-F775-AC59-DEFC-014EA23509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2DE650-1BA0-D46D-282F-39A1DBF8FC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E41FD-E0C7-E8BF-E919-303FAE500160}"/>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DF06F0B1-3A74-386E-A6FD-ABC5461F74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28CE7E-7851-09F7-0F89-A8DFEF0963D5}"/>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1082827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35426521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9003344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dirty="0"/>
          </a:p>
        </p:txBody>
      </p:sp>
    </p:spTree>
    <p:extLst>
      <p:ext uri="{BB962C8B-B14F-4D97-AF65-F5344CB8AC3E}">
        <p14:creationId xmlns:p14="http://schemas.microsoft.com/office/powerpoint/2010/main" val="17627380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D9779DC-AE20-4B64-A062-EE70AFF0D971}"/>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69" t="38863" r="69" b="1"/>
          <a:stretch/>
        </p:blipFill>
        <p:spPr>
          <a:xfrm>
            <a:off x="0" y="5042650"/>
            <a:ext cx="12192000" cy="1815349"/>
          </a:xfrm>
          <a:prstGeom prst="rect">
            <a:avLst/>
          </a:prstGeom>
        </p:spPr>
      </p:pic>
      <p:pic>
        <p:nvPicPr>
          <p:cNvPr id="12" name="Picture 11">
            <a:extLst>
              <a:ext uri="{FF2B5EF4-FFF2-40B4-BE49-F238E27FC236}">
                <a16:creationId xmlns:a16="http://schemas.microsoft.com/office/drawing/2014/main" id="{F3884C4C-B8AD-4D2B-BF0F-6177F94C5E9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68938" y="277709"/>
            <a:ext cx="2728238" cy="445367"/>
          </a:xfrm>
          <a:prstGeom prst="rect">
            <a:avLst/>
          </a:prstGeom>
        </p:spPr>
      </p:pic>
      <p:cxnSp>
        <p:nvCxnSpPr>
          <p:cNvPr id="13" name="Straight Connector 12">
            <a:extLst>
              <a:ext uri="{FF2B5EF4-FFF2-40B4-BE49-F238E27FC236}">
                <a16:creationId xmlns:a16="http://schemas.microsoft.com/office/drawing/2014/main" id="{93E6ED17-626D-41BF-80C9-78A3C3AB8029}"/>
              </a:ext>
            </a:extLst>
          </p:cNvPr>
          <p:cNvCxnSpPr/>
          <p:nvPr userDrawn="1"/>
        </p:nvCxnSpPr>
        <p:spPr>
          <a:xfrm>
            <a:off x="0" y="5042647"/>
            <a:ext cx="12192000" cy="0"/>
          </a:xfrm>
          <a:prstGeom prst="line">
            <a:avLst/>
          </a:prstGeom>
          <a:ln w="38100">
            <a:solidFill>
              <a:srgbClr val="6A8E7D"/>
            </a:solidFill>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EEFA59D-68AA-4F3E-98B7-4F4B6D046E84}"/>
              </a:ext>
            </a:extLst>
          </p:cNvPr>
          <p:cNvSpPr txBox="1"/>
          <p:nvPr userDrawn="1"/>
        </p:nvSpPr>
        <p:spPr>
          <a:xfrm>
            <a:off x="0" y="4514310"/>
            <a:ext cx="12192000" cy="255326"/>
          </a:xfrm>
          <a:prstGeom prst="rect">
            <a:avLst/>
          </a:prstGeom>
          <a:noFill/>
        </p:spPr>
        <p:txBody>
          <a:bodyPr wrap="square" rtlCol="0">
            <a:spAutoFit/>
          </a:bodyPr>
          <a:lstStyle/>
          <a:p>
            <a:pPr algn="ctr"/>
            <a:r>
              <a:rPr lang="en-US" sz="1059" b="0" spc="0" baseline="0" dirty="0">
                <a:solidFill>
                  <a:schemeClr val="tx1">
                    <a:lumMod val="75000"/>
                    <a:lumOff val="25000"/>
                  </a:schemeClr>
                </a:solidFill>
                <a:latin typeface="Century Gothic" panose="020B0502020202020204" pitchFamily="34" charset="0"/>
              </a:rPr>
              <a:t>CHANDLER ASSET MANAGEMENT, INC. | 800.317.4747 | www.chandlerasset.com</a:t>
            </a:r>
          </a:p>
        </p:txBody>
      </p:sp>
      <p:sp>
        <p:nvSpPr>
          <p:cNvPr id="16" name="TextBox 15">
            <a:extLst>
              <a:ext uri="{FF2B5EF4-FFF2-40B4-BE49-F238E27FC236}">
                <a16:creationId xmlns:a16="http://schemas.microsoft.com/office/drawing/2014/main" id="{5AA20F39-4032-43AA-A38A-B960C9294723}"/>
              </a:ext>
            </a:extLst>
          </p:cNvPr>
          <p:cNvSpPr txBox="1"/>
          <p:nvPr userDrawn="1"/>
        </p:nvSpPr>
        <p:spPr>
          <a:xfrm>
            <a:off x="361999" y="378187"/>
            <a:ext cx="4064000" cy="282385"/>
          </a:xfrm>
          <a:prstGeom prst="rect">
            <a:avLst/>
          </a:prstGeom>
          <a:noFill/>
        </p:spPr>
        <p:txBody>
          <a:bodyPr wrap="square" rtlCol="0">
            <a:spAutoFit/>
          </a:bodyPr>
          <a:lstStyle/>
          <a:p>
            <a:r>
              <a:rPr lang="en-US" sz="1235" b="0" dirty="0">
                <a:solidFill>
                  <a:schemeClr val="tx1">
                    <a:lumMod val="75000"/>
                    <a:lumOff val="25000"/>
                  </a:schemeClr>
                </a:solidFill>
                <a:latin typeface="Century Gothic" panose="020B0502020202020204" pitchFamily="34" charset="0"/>
              </a:rPr>
              <a:t>INVESTMENT</a:t>
            </a:r>
            <a:r>
              <a:rPr lang="en-US" sz="1235" b="0" baseline="0" dirty="0">
                <a:solidFill>
                  <a:schemeClr val="tx1">
                    <a:lumMod val="75000"/>
                    <a:lumOff val="25000"/>
                  </a:schemeClr>
                </a:solidFill>
                <a:latin typeface="Century Gothic" panose="020B0502020202020204" pitchFamily="34" charset="0"/>
              </a:rPr>
              <a:t> REPORT</a:t>
            </a:r>
            <a:endParaRPr lang="en-US" sz="1235" b="0" dirty="0">
              <a:solidFill>
                <a:schemeClr val="tx1">
                  <a:lumMod val="75000"/>
                  <a:lumOff val="25000"/>
                </a:schemeClr>
              </a:solidFill>
              <a:latin typeface="Century Gothic" panose="020B0502020202020204" pitchFamily="34" charset="0"/>
            </a:endParaRPr>
          </a:p>
        </p:txBody>
      </p:sp>
      <p:sp>
        <p:nvSpPr>
          <p:cNvPr id="11" name="Rectangle 10">
            <a:extLst>
              <a:ext uri="{FF2B5EF4-FFF2-40B4-BE49-F238E27FC236}">
                <a16:creationId xmlns:a16="http://schemas.microsoft.com/office/drawing/2014/main" id="{4527C49D-719A-42B9-B968-A33D91C04C39}"/>
              </a:ext>
            </a:extLst>
          </p:cNvPr>
          <p:cNvSpPr/>
          <p:nvPr userDrawn="1"/>
        </p:nvSpPr>
        <p:spPr>
          <a:xfrm>
            <a:off x="286960" y="374337"/>
            <a:ext cx="88669" cy="282388"/>
          </a:xfrm>
          <a:prstGeom prst="rect">
            <a:avLst/>
          </a:prstGeom>
          <a:solidFill>
            <a:srgbClr val="6A8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8" dirty="0"/>
          </a:p>
        </p:txBody>
      </p:sp>
    </p:spTree>
    <p:extLst>
      <p:ext uri="{BB962C8B-B14F-4D97-AF65-F5344CB8AC3E}">
        <p14:creationId xmlns:p14="http://schemas.microsoft.com/office/powerpoint/2010/main" val="3681597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11FD-D3F5-EE24-9713-044EF67024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279E00-58A8-656F-A4EE-E1BC211C602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B13F71-028F-6EBE-BF4B-C80A1D73CA8D}"/>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ADC0E533-8A6E-C519-F690-6E8F01934E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C09827-6F01-FE22-2E34-9097F821391C}"/>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3216364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2BE9-119C-4782-F539-9919D7E2B6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0D062C-384B-8DFF-C2CE-E2DD5BEFB8A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0ED597-C698-3142-74DF-F0D061FACE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89A083-BDB9-4F57-859C-5AC208AF8435}"/>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6" name="Footer Placeholder 5">
            <a:extLst>
              <a:ext uri="{FF2B5EF4-FFF2-40B4-BE49-F238E27FC236}">
                <a16:creationId xmlns:a16="http://schemas.microsoft.com/office/drawing/2014/main" id="{A0E8EE6C-7173-303E-521B-6B00AE684A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E7803E-59B9-7C99-6F03-70CD4E22B7CD}"/>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1922432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56CC-B2B5-A227-6E77-E72006929B2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4A91995-CF2B-0962-5A58-359381B4B6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6D4FD5-E54F-8245-A111-26122CE047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9B8BB0-31CA-2C2B-23C8-FC21C4F07E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4F9944-D71F-1BCC-CAE7-74CF32E415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06052D-C704-FD49-E237-5C9744681343}"/>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8" name="Footer Placeholder 7">
            <a:extLst>
              <a:ext uri="{FF2B5EF4-FFF2-40B4-BE49-F238E27FC236}">
                <a16:creationId xmlns:a16="http://schemas.microsoft.com/office/drawing/2014/main" id="{C2F750AA-01E3-5357-BBE2-E5DB6307A8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21E2FD-A98A-CC6A-4408-767CD135C4F3}"/>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2437090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BBB2-79B0-AE5B-1D8B-13805BB742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8A59AD-03C6-A946-6156-2AA56513B441}"/>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4" name="Footer Placeholder 3">
            <a:extLst>
              <a:ext uri="{FF2B5EF4-FFF2-40B4-BE49-F238E27FC236}">
                <a16:creationId xmlns:a16="http://schemas.microsoft.com/office/drawing/2014/main" id="{0D3BDDCE-E062-7AE8-1074-3A3E080ACC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B69810-AE20-1B2A-12A1-B054B8F805A2}"/>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342572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8EF579-0B09-1BA0-DB6E-3A171F08B27F}"/>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3" name="Footer Placeholder 2">
            <a:extLst>
              <a:ext uri="{FF2B5EF4-FFF2-40B4-BE49-F238E27FC236}">
                <a16:creationId xmlns:a16="http://schemas.microsoft.com/office/drawing/2014/main" id="{7708D8CE-16FC-505A-9155-215AD765D0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5690F0C-E041-703F-2BCB-20F985ECBA9D}"/>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3804172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6A12C-63F1-E0E1-C984-F3780EA23C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AE9545-537C-501F-F583-53965ADC06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139532-335C-9BA2-1B8F-05D5CDC5C4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247BCB-D7B6-BA9E-DD51-B2F1A4752C4C}"/>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6" name="Footer Placeholder 5">
            <a:extLst>
              <a:ext uri="{FF2B5EF4-FFF2-40B4-BE49-F238E27FC236}">
                <a16:creationId xmlns:a16="http://schemas.microsoft.com/office/drawing/2014/main" id="{22B44F46-0F57-D1A2-A5A4-900E49ED70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EBCD6C-CF1F-30C8-AF8B-F8A6914D3E2F}"/>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899442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2995F-DC93-BCFE-FB08-2FF810A6A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A8681C-D9D5-C0D5-829A-F317A7DE28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000DB2-6873-0FA9-5676-8B27CD0BD4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DC976A9-465A-C903-3FF1-FBB0018FC537}"/>
              </a:ext>
            </a:extLst>
          </p:cNvPr>
          <p:cNvSpPr>
            <a:spLocks noGrp="1"/>
          </p:cNvSpPr>
          <p:nvPr>
            <p:ph type="dt" sz="half" idx="10"/>
          </p:nvPr>
        </p:nvSpPr>
        <p:spPr/>
        <p:txBody>
          <a:bodyPr/>
          <a:lstStyle/>
          <a:p>
            <a:fld id="{8BCBFDDE-D679-4EC7-87E3-AC604612288D}" type="datetimeFigureOut">
              <a:rPr lang="en-US" smtClean="0"/>
              <a:t>5/24/2024</a:t>
            </a:fld>
            <a:endParaRPr lang="en-US"/>
          </a:p>
        </p:txBody>
      </p:sp>
      <p:sp>
        <p:nvSpPr>
          <p:cNvPr id="6" name="Footer Placeholder 5">
            <a:extLst>
              <a:ext uri="{FF2B5EF4-FFF2-40B4-BE49-F238E27FC236}">
                <a16:creationId xmlns:a16="http://schemas.microsoft.com/office/drawing/2014/main" id="{A0E6A07C-8C13-DA47-9CDD-2DD965B7B1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427CD4-0218-DDC8-7FB1-393A6BF3AAD9}"/>
              </a:ext>
            </a:extLst>
          </p:cNvPr>
          <p:cNvSpPr>
            <a:spLocks noGrp="1"/>
          </p:cNvSpPr>
          <p:nvPr>
            <p:ph type="sldNum" sz="quarter" idx="12"/>
          </p:nvPr>
        </p:nvSpPr>
        <p:spPr/>
        <p:txBody>
          <a:bodyPr/>
          <a:lstStyle/>
          <a:p>
            <a:fld id="{6CFFDD6C-646D-435D-9C66-B3AF964A00C6}" type="slidenum">
              <a:rPr lang="en-US" smtClean="0"/>
              <a:t>‹#›</a:t>
            </a:fld>
            <a:endParaRPr lang="en-US"/>
          </a:p>
        </p:txBody>
      </p:sp>
    </p:spTree>
    <p:extLst>
      <p:ext uri="{BB962C8B-B14F-4D97-AF65-F5344CB8AC3E}">
        <p14:creationId xmlns:p14="http://schemas.microsoft.com/office/powerpoint/2010/main" val="2215899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9DF529-7427-DF51-5193-178802E057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8B65B66-C5BF-89C6-0C59-22908E4914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85DB5B-1A28-2908-83AE-0FFD74C787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CBFDDE-D679-4EC7-87E3-AC604612288D}" type="datetimeFigureOut">
              <a:rPr lang="en-US" smtClean="0"/>
              <a:t>5/24/2024</a:t>
            </a:fld>
            <a:endParaRPr lang="en-US"/>
          </a:p>
        </p:txBody>
      </p:sp>
      <p:sp>
        <p:nvSpPr>
          <p:cNvPr id="5" name="Footer Placeholder 4">
            <a:extLst>
              <a:ext uri="{FF2B5EF4-FFF2-40B4-BE49-F238E27FC236}">
                <a16:creationId xmlns:a16="http://schemas.microsoft.com/office/drawing/2014/main" id="{5B780F2A-B765-7C8A-539C-B74EB77DA5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AC238A6-66CE-1CAD-46A0-3AD4098EC2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FFDD6C-646D-435D-9C66-B3AF964A00C6}" type="slidenum">
              <a:rPr lang="en-US" smtClean="0"/>
              <a:t>‹#›</a:t>
            </a:fld>
            <a:endParaRPr lang="en-US"/>
          </a:p>
        </p:txBody>
      </p:sp>
    </p:spTree>
    <p:extLst>
      <p:ext uri="{BB962C8B-B14F-4D97-AF65-F5344CB8AC3E}">
        <p14:creationId xmlns:p14="http://schemas.microsoft.com/office/powerpoint/2010/main" val="292821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F2AF2-EA92-44F8-853B-5E3554E36C48}" type="datetimeFigureOut">
              <a:rPr lang="en-US" smtClean="0"/>
              <a:t>5/24/2024</a:t>
            </a:fld>
            <a:endParaRPr 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575539-BFBE-477A-BDB6-9CA7B44D81A5}" type="slidenum">
              <a:rPr lang="en-US" smtClean="0"/>
              <a:t>‹#›</a:t>
            </a:fld>
            <a:endParaRPr lang="en-US" dirty="0"/>
          </a:p>
        </p:txBody>
      </p:sp>
    </p:spTree>
    <p:extLst>
      <p:ext uri="{BB962C8B-B14F-4D97-AF65-F5344CB8AC3E}">
        <p14:creationId xmlns:p14="http://schemas.microsoft.com/office/powerpoint/2010/main" val="36691574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3377005" y="2493085"/>
            <a:ext cx="5489481"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Aft>
                <a:spcPct val="75000"/>
              </a:spcAft>
              <a:buClr>
                <a:srgbClr val="325C3C"/>
              </a:buClr>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4pPr>
            <a:lvl5pPr marL="20574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9pPr>
          </a:lstStyle>
          <a:p>
            <a:pPr eaLnBrk="1" hangingPunct="1">
              <a:spcAft>
                <a:spcPct val="0"/>
              </a:spcAft>
              <a:buClrTx/>
              <a:buFontTx/>
              <a:buNone/>
            </a:pPr>
            <a:endParaRPr lang="en-US" altLang="en-US" sz="1765" i="1" dirty="0">
              <a:solidFill>
                <a:schemeClr val="tx2"/>
              </a:solidFill>
            </a:endParaRPr>
          </a:p>
        </p:txBody>
      </p:sp>
      <p:sp>
        <p:nvSpPr>
          <p:cNvPr id="10243" name="Text Box 18"/>
          <p:cNvSpPr txBox="1">
            <a:spLocks noChangeArrowheads="1"/>
          </p:cNvSpPr>
          <p:nvPr/>
        </p:nvSpPr>
        <p:spPr bwMode="auto">
          <a:xfrm>
            <a:off x="4425875" y="3429001"/>
            <a:ext cx="3473824" cy="3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76">
                <a:solidFill>
                  <a:srgbClr val="000000"/>
                </a:solidFill>
                <a:miter lim="800000"/>
                <a:headEnd/>
                <a:tailEnd/>
              </a14:hiddenLine>
            </a:ext>
          </a:extLst>
        </p:spPr>
        <p:txBody>
          <a:bodyPr>
            <a:spAutoFit/>
          </a:bodyPr>
          <a:lstStyle>
            <a:lvl1pPr eaLnBrk="0" hangingPunct="0">
              <a:spcAft>
                <a:spcPct val="75000"/>
              </a:spcAft>
              <a:buClr>
                <a:srgbClr val="325C3C"/>
              </a:buClr>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4pPr>
            <a:lvl5pPr marL="20574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9pPr>
          </a:lstStyle>
          <a:p>
            <a:pPr algn="ctr" eaLnBrk="1" hangingPunct="1">
              <a:spcAft>
                <a:spcPct val="0"/>
              </a:spcAft>
              <a:buClrTx/>
              <a:buFontTx/>
              <a:buNone/>
            </a:pPr>
            <a:r>
              <a:rPr lang="en-US" altLang="en-US" sz="1412" i="1" dirty="0">
                <a:latin typeface="Calibri" panose="020F0502020204030204" pitchFamily="34" charset="0"/>
                <a:cs typeface="Calibri" panose="020F0502020204030204" pitchFamily="34" charset="0"/>
              </a:rPr>
              <a:t>May 28, 2024</a:t>
            </a:r>
          </a:p>
        </p:txBody>
      </p:sp>
      <p:sp>
        <p:nvSpPr>
          <p:cNvPr id="10244" name="Text Box 22"/>
          <p:cNvSpPr txBox="1">
            <a:spLocks noChangeArrowheads="1"/>
          </p:cNvSpPr>
          <p:nvPr/>
        </p:nvSpPr>
        <p:spPr bwMode="auto">
          <a:xfrm>
            <a:off x="3377005" y="2493085"/>
            <a:ext cx="5647765" cy="499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76">
                <a:solidFill>
                  <a:srgbClr val="000000"/>
                </a:solidFill>
                <a:miter lim="800000"/>
                <a:headEnd/>
                <a:tailEnd/>
              </a14:hiddenLine>
            </a:ext>
          </a:extLst>
        </p:spPr>
        <p:txBody>
          <a:bodyPr>
            <a:spAutoFit/>
          </a:bodyPr>
          <a:lstStyle>
            <a:lvl1pPr eaLnBrk="0" hangingPunct="0">
              <a:spcAft>
                <a:spcPct val="75000"/>
              </a:spcAft>
              <a:buClr>
                <a:srgbClr val="325C3C"/>
              </a:buClr>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4pPr>
            <a:lvl5pPr marL="2057400" indent="-228600" eaLnBrk="0" hangingPunct="0">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Arial" panose="020B0604020202020204" pitchFamily="34" charset="0"/>
              </a:defRPr>
            </a:lvl9pPr>
          </a:lstStyle>
          <a:p>
            <a:pPr algn="ctr" eaLnBrk="1" hangingPunct="1">
              <a:spcAft>
                <a:spcPct val="0"/>
              </a:spcAft>
              <a:buClrTx/>
              <a:buFontTx/>
              <a:buNone/>
            </a:pPr>
            <a:r>
              <a:rPr lang="en-US" altLang="en-US" sz="2647" b="1" dirty="0">
                <a:solidFill>
                  <a:srgbClr val="204A36"/>
                </a:solidFill>
                <a:latin typeface="Century Gothic" panose="020B0502020202020204" pitchFamily="34" charset="0"/>
              </a:rPr>
              <a:t>Gardena City Council Meeting</a:t>
            </a:r>
          </a:p>
        </p:txBody>
      </p:sp>
    </p:spTree>
    <p:extLst>
      <p:ext uri="{BB962C8B-B14F-4D97-AF65-F5344CB8AC3E}">
        <p14:creationId xmlns:p14="http://schemas.microsoft.com/office/powerpoint/2010/main" val="3195858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flipH="1">
            <a:off x="-2" y="709865"/>
            <a:ext cx="96254" cy="7640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900" dirty="0">
              <a:solidFill>
                <a:srgbClr val="2C9398"/>
              </a:solidFill>
              <a:latin typeface="Franklin Gothic Book" panose="020B0503020102020204"/>
            </a:endParaRPr>
          </a:p>
        </p:txBody>
      </p:sp>
      <p:cxnSp>
        <p:nvCxnSpPr>
          <p:cNvPr id="11" name="Straight Connector 10"/>
          <p:cNvCxnSpPr/>
          <p:nvPr/>
        </p:nvCxnSpPr>
        <p:spPr>
          <a:xfrm flipV="1">
            <a:off x="1629478" y="1116128"/>
            <a:ext cx="8853467" cy="8098"/>
          </a:xfrm>
          <a:prstGeom prst="line">
            <a:avLst/>
          </a:prstGeom>
          <a:ln w="50800">
            <a:solidFill>
              <a:schemeClr val="tx2">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629478" y="1124225"/>
            <a:ext cx="3100039"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84529" y="536702"/>
            <a:ext cx="8925308" cy="600164"/>
          </a:xfrm>
          <a:prstGeom prst="rect">
            <a:avLst/>
          </a:prstGeom>
          <a:noFill/>
        </p:spPr>
        <p:txBody>
          <a:bodyPr wrap="square" rtlCol="0">
            <a:spAutoFit/>
          </a:bodyPr>
          <a:lstStyle/>
          <a:p>
            <a:pPr>
              <a:defRPr/>
            </a:pPr>
            <a:r>
              <a:rPr lang="en-US" sz="3300" spc="50" dirty="0">
                <a:solidFill>
                  <a:srgbClr val="004A97"/>
                </a:solidFill>
                <a:latin typeface="Impact" panose="020B0806030902050204" pitchFamily="34" charset="0"/>
                <a:ea typeface="Open Sans" panose="020B0606030504020204" pitchFamily="34" charset="0"/>
                <a:cs typeface="Open Sans" panose="020B0606030504020204" pitchFamily="34" charset="0"/>
              </a:rPr>
              <a:t>Portfolio Overview</a:t>
            </a:r>
          </a:p>
        </p:txBody>
      </p:sp>
      <p:pic>
        <p:nvPicPr>
          <p:cNvPr id="6" name="Picture 5">
            <a:extLst>
              <a:ext uri="{FF2B5EF4-FFF2-40B4-BE49-F238E27FC236}">
                <a16:creationId xmlns:a16="http://schemas.microsoft.com/office/drawing/2014/main" id="{42E763C0-17AA-BFF2-D07B-482D2FC2D333}"/>
              </a:ext>
            </a:extLst>
          </p:cNvPr>
          <p:cNvPicPr>
            <a:picLocks noChangeAspect="1"/>
          </p:cNvPicPr>
          <p:nvPr/>
        </p:nvPicPr>
        <p:blipFill rotWithShape="1">
          <a:blip r:embed="rId3"/>
          <a:srcRect l="1078"/>
          <a:stretch/>
        </p:blipFill>
        <p:spPr>
          <a:xfrm>
            <a:off x="330925" y="1295904"/>
            <a:ext cx="11657109" cy="5039428"/>
          </a:xfrm>
          <a:prstGeom prst="rect">
            <a:avLst/>
          </a:prstGeom>
        </p:spPr>
      </p:pic>
    </p:spTree>
    <p:extLst>
      <p:ext uri="{BB962C8B-B14F-4D97-AF65-F5344CB8AC3E}">
        <p14:creationId xmlns:p14="http://schemas.microsoft.com/office/powerpoint/2010/main" val="3420456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flipH="1">
            <a:off x="-2" y="709865"/>
            <a:ext cx="96254" cy="7640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900" dirty="0">
              <a:solidFill>
                <a:srgbClr val="2C9398"/>
              </a:solidFill>
              <a:latin typeface="Franklin Gothic Book" panose="020B0503020102020204"/>
            </a:endParaRPr>
          </a:p>
        </p:txBody>
      </p:sp>
      <p:cxnSp>
        <p:nvCxnSpPr>
          <p:cNvPr id="11" name="Straight Connector 10"/>
          <p:cNvCxnSpPr/>
          <p:nvPr/>
        </p:nvCxnSpPr>
        <p:spPr>
          <a:xfrm flipV="1">
            <a:off x="1629478" y="1116128"/>
            <a:ext cx="8853467" cy="8098"/>
          </a:xfrm>
          <a:prstGeom prst="line">
            <a:avLst/>
          </a:prstGeom>
          <a:ln w="50800">
            <a:solidFill>
              <a:schemeClr val="tx2">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629478" y="1124225"/>
            <a:ext cx="3100039"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84529" y="536702"/>
            <a:ext cx="8925308" cy="600164"/>
          </a:xfrm>
          <a:prstGeom prst="rect">
            <a:avLst/>
          </a:prstGeom>
          <a:noFill/>
        </p:spPr>
        <p:txBody>
          <a:bodyPr wrap="square" rtlCol="0">
            <a:spAutoFit/>
          </a:bodyPr>
          <a:lstStyle/>
          <a:p>
            <a:pPr>
              <a:defRPr/>
            </a:pPr>
            <a:r>
              <a:rPr lang="en-US" sz="3300" spc="50" dirty="0">
                <a:solidFill>
                  <a:srgbClr val="004A97"/>
                </a:solidFill>
                <a:latin typeface="Impact" panose="020B0806030902050204" pitchFamily="34" charset="0"/>
                <a:ea typeface="Open Sans" panose="020B0606030504020204" pitchFamily="34" charset="0"/>
                <a:cs typeface="Open Sans" panose="020B0606030504020204" pitchFamily="34" charset="0"/>
              </a:rPr>
              <a:t>Addressing Public Inquiry</a:t>
            </a:r>
          </a:p>
        </p:txBody>
      </p:sp>
      <p:sp>
        <p:nvSpPr>
          <p:cNvPr id="8" name="TextBox 7">
            <a:extLst>
              <a:ext uri="{FF2B5EF4-FFF2-40B4-BE49-F238E27FC236}">
                <a16:creationId xmlns:a16="http://schemas.microsoft.com/office/drawing/2014/main" id="{798B3290-9543-47CB-B519-41BAF954ECAC}"/>
              </a:ext>
            </a:extLst>
          </p:cNvPr>
          <p:cNvSpPr txBox="1"/>
          <p:nvPr/>
        </p:nvSpPr>
        <p:spPr>
          <a:xfrm>
            <a:off x="327691" y="3664867"/>
            <a:ext cx="10974533" cy="2800767"/>
          </a:xfrm>
          <a:prstGeom prst="rect">
            <a:avLst/>
          </a:prstGeom>
          <a:noFill/>
        </p:spPr>
        <p:txBody>
          <a:bodyPr wrap="square" rtlCol="0">
            <a:spAutoFit/>
          </a:bodyPr>
          <a:lstStyle/>
          <a:p>
            <a:r>
              <a:rPr lang="en-US" sz="1600" u="sng" dirty="0"/>
              <a:t>Member of Public Raised 3 Inquiries</a:t>
            </a:r>
          </a:p>
          <a:p>
            <a:endParaRPr lang="en-US" sz="1600" u="sng" dirty="0"/>
          </a:p>
          <a:p>
            <a:pPr marL="342900" indent="-342900">
              <a:buFontTx/>
              <a:buAutoNum type="arabicParenR"/>
            </a:pPr>
            <a:r>
              <a:rPr lang="en-US" sz="1600" dirty="0"/>
              <a:t>Is the realized gain/loss incorrectly stated? </a:t>
            </a:r>
            <a:br>
              <a:rPr lang="en-US" sz="1600" dirty="0"/>
            </a:br>
            <a:r>
              <a:rPr lang="en-US" sz="1600" dirty="0">
                <a:solidFill>
                  <a:srgbClr val="0070C0"/>
                </a:solidFill>
              </a:rPr>
              <a:t>No, realized gains/losses are calculated based on the price paid vs the price sold. Not par values.</a:t>
            </a:r>
          </a:p>
          <a:p>
            <a:pPr marL="342900" indent="-342900">
              <a:buFontTx/>
              <a:buAutoNum type="arabicParenR"/>
            </a:pPr>
            <a:endParaRPr lang="en-US" sz="1600" dirty="0"/>
          </a:p>
          <a:p>
            <a:pPr marL="342900" indent="-342900">
              <a:buFontTx/>
              <a:buAutoNum type="arabicParenR"/>
            </a:pPr>
            <a:r>
              <a:rPr lang="en-US" sz="1600" dirty="0"/>
              <a:t>Should the maturity of a premium bond reflect a loss instead of $0 given the security was purchased at price &gt; 100? </a:t>
            </a:r>
            <a:br>
              <a:rPr lang="en-US" sz="1600" dirty="0"/>
            </a:br>
            <a:r>
              <a:rPr lang="en-US" sz="1600" dirty="0">
                <a:solidFill>
                  <a:srgbClr val="0070C0"/>
                </a:solidFill>
              </a:rPr>
              <a:t>No, Gardena, uses accrual accounting method (not cost accounting) to reflect the book value of a security. </a:t>
            </a:r>
            <a:br>
              <a:rPr lang="en-US" sz="1600" dirty="0">
                <a:solidFill>
                  <a:srgbClr val="0070C0"/>
                </a:solidFill>
              </a:rPr>
            </a:br>
            <a:endParaRPr lang="en-US" sz="1600" dirty="0"/>
          </a:p>
          <a:p>
            <a:pPr marL="342900" indent="-342900">
              <a:buAutoNum type="arabicParenR"/>
            </a:pPr>
            <a:r>
              <a:rPr lang="en-US" sz="1600" dirty="0"/>
              <a:t>Does the City lose money when securities are purchased at a premium?</a:t>
            </a:r>
            <a:br>
              <a:rPr lang="en-US" sz="1600" dirty="0"/>
            </a:br>
            <a:r>
              <a:rPr lang="en-US" sz="1600" dirty="0">
                <a:solidFill>
                  <a:srgbClr val="0070C0"/>
                </a:solidFill>
              </a:rPr>
              <a:t>No, the City does not lose money when security are purchase at a premium. Securities purchased at a premium are earning a higher  coupon than the prevailing market yields</a:t>
            </a:r>
            <a:r>
              <a:rPr lang="en-US" sz="1600">
                <a:solidFill>
                  <a:srgbClr val="0070C0"/>
                </a:solidFill>
              </a:rPr>
              <a:t>. </a:t>
            </a:r>
            <a:endParaRPr lang="en-US" sz="1600" dirty="0">
              <a:solidFill>
                <a:srgbClr val="0070C0"/>
              </a:solidFill>
            </a:endParaRPr>
          </a:p>
        </p:txBody>
      </p:sp>
      <p:sp>
        <p:nvSpPr>
          <p:cNvPr id="9" name="Arrow: Up 8">
            <a:extLst>
              <a:ext uri="{FF2B5EF4-FFF2-40B4-BE49-F238E27FC236}">
                <a16:creationId xmlns:a16="http://schemas.microsoft.com/office/drawing/2014/main" id="{262E9F2E-212D-B825-E798-E76A4C23ED9E}"/>
              </a:ext>
            </a:extLst>
          </p:cNvPr>
          <p:cNvSpPr/>
          <p:nvPr/>
        </p:nvSpPr>
        <p:spPr>
          <a:xfrm rot="1632742">
            <a:off x="2111303" y="3061651"/>
            <a:ext cx="212141" cy="23408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8F5A215-65AD-41C5-4A49-D9C52511CCA5}"/>
              </a:ext>
            </a:extLst>
          </p:cNvPr>
          <p:cNvSpPr txBox="1"/>
          <p:nvPr/>
        </p:nvSpPr>
        <p:spPr>
          <a:xfrm>
            <a:off x="982950" y="3142839"/>
            <a:ext cx="1203158" cy="276999"/>
          </a:xfrm>
          <a:prstGeom prst="rect">
            <a:avLst/>
          </a:prstGeom>
          <a:noFill/>
        </p:spPr>
        <p:txBody>
          <a:bodyPr wrap="square" rtlCol="0">
            <a:spAutoFit/>
          </a:bodyPr>
          <a:lstStyle/>
          <a:p>
            <a:r>
              <a:rPr lang="en-US" sz="1200" dirty="0">
                <a:solidFill>
                  <a:schemeClr val="accent6"/>
                </a:solidFill>
              </a:rPr>
              <a:t>Premium Price</a:t>
            </a:r>
          </a:p>
        </p:txBody>
      </p:sp>
      <p:sp>
        <p:nvSpPr>
          <p:cNvPr id="19" name="TextBox 18">
            <a:extLst>
              <a:ext uri="{FF2B5EF4-FFF2-40B4-BE49-F238E27FC236}">
                <a16:creationId xmlns:a16="http://schemas.microsoft.com/office/drawing/2014/main" id="{23C4D164-8BE7-6D9D-F609-7A9F53268269}"/>
              </a:ext>
            </a:extLst>
          </p:cNvPr>
          <p:cNvSpPr txBox="1"/>
          <p:nvPr/>
        </p:nvSpPr>
        <p:spPr>
          <a:xfrm>
            <a:off x="4008520" y="3054289"/>
            <a:ext cx="994611" cy="276999"/>
          </a:xfrm>
          <a:prstGeom prst="rect">
            <a:avLst/>
          </a:prstGeom>
          <a:noFill/>
        </p:spPr>
        <p:txBody>
          <a:bodyPr wrap="square" rtlCol="0">
            <a:spAutoFit/>
          </a:bodyPr>
          <a:lstStyle/>
          <a:p>
            <a:r>
              <a:rPr lang="en-US" sz="1200" dirty="0">
                <a:solidFill>
                  <a:schemeClr val="accent6"/>
                </a:solidFill>
              </a:rPr>
              <a:t>Coupon</a:t>
            </a:r>
          </a:p>
        </p:txBody>
      </p:sp>
      <p:pic>
        <p:nvPicPr>
          <p:cNvPr id="4" name="Picture 3">
            <a:extLst>
              <a:ext uri="{FF2B5EF4-FFF2-40B4-BE49-F238E27FC236}">
                <a16:creationId xmlns:a16="http://schemas.microsoft.com/office/drawing/2014/main" id="{00EAB23B-20A4-D256-057F-0C0CF28E43DB}"/>
              </a:ext>
            </a:extLst>
          </p:cNvPr>
          <p:cNvPicPr>
            <a:picLocks noChangeAspect="1"/>
          </p:cNvPicPr>
          <p:nvPr/>
        </p:nvPicPr>
        <p:blipFill>
          <a:blip r:embed="rId3"/>
          <a:stretch>
            <a:fillRect/>
          </a:stretch>
        </p:blipFill>
        <p:spPr>
          <a:xfrm>
            <a:off x="-10026" y="1165053"/>
            <a:ext cx="12192000" cy="1846954"/>
          </a:xfrm>
          <a:prstGeom prst="rect">
            <a:avLst/>
          </a:prstGeom>
        </p:spPr>
      </p:pic>
      <p:sp>
        <p:nvSpPr>
          <p:cNvPr id="5" name="Rectangle 4">
            <a:extLst>
              <a:ext uri="{FF2B5EF4-FFF2-40B4-BE49-F238E27FC236}">
                <a16:creationId xmlns:a16="http://schemas.microsoft.com/office/drawing/2014/main" id="{5EAD1B6F-6B1C-BB21-C0A5-DACF43519020}"/>
              </a:ext>
            </a:extLst>
          </p:cNvPr>
          <p:cNvSpPr/>
          <p:nvPr/>
        </p:nvSpPr>
        <p:spPr>
          <a:xfrm>
            <a:off x="4223084" y="2839453"/>
            <a:ext cx="282742" cy="172554"/>
          </a:xfrm>
          <a:prstGeom prst="rect">
            <a:avLst/>
          </a:prstGeom>
          <a:no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705506-C306-6FCF-6420-36FE071A828F}"/>
              </a:ext>
            </a:extLst>
          </p:cNvPr>
          <p:cNvSpPr/>
          <p:nvPr/>
        </p:nvSpPr>
        <p:spPr>
          <a:xfrm>
            <a:off x="6725653" y="2839453"/>
            <a:ext cx="282742" cy="172554"/>
          </a:xfrm>
          <a:prstGeom prst="rect">
            <a:avLst/>
          </a:prstGeom>
          <a:no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742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1" dirty="0"/>
              <a:t>Important Disclosures</a:t>
            </a:r>
          </a:p>
        </p:txBody>
      </p:sp>
      <p:sp>
        <p:nvSpPr>
          <p:cNvPr id="32" name="Content Placeholder 2"/>
          <p:cNvSpPr>
            <a:spLocks noGrp="1"/>
          </p:cNvSpPr>
          <p:nvPr>
            <p:ph sz="half" idx="4294967295"/>
          </p:nvPr>
        </p:nvSpPr>
        <p:spPr>
          <a:xfrm>
            <a:off x="937260" y="1388394"/>
            <a:ext cx="9585233" cy="5297263"/>
          </a:xfrm>
        </p:spPr>
        <p:txBody>
          <a:bodyPr>
            <a:normAutofit lnSpcReduction="10000"/>
          </a:bodyPr>
          <a:lstStyle/>
          <a:p>
            <a:pPr marL="0" indent="0" algn="just">
              <a:buNone/>
            </a:pPr>
            <a:r>
              <a:rPr lang="en-US" sz="1000" dirty="0">
                <a:solidFill>
                  <a:schemeClr val="tx1">
                    <a:lumMod val="75000"/>
                    <a:lumOff val="25000"/>
                  </a:schemeClr>
                </a:solidFill>
              </a:rPr>
              <a:t>2024 Chandler Asset Management, Inc, An Independent Registered Investment Adviser.</a:t>
            </a:r>
          </a:p>
          <a:p>
            <a:pPr marL="0" indent="0" algn="just">
              <a:buNone/>
            </a:pPr>
            <a:r>
              <a:rPr lang="en-US" sz="1000" dirty="0">
                <a:solidFill>
                  <a:schemeClr val="tx1">
                    <a:lumMod val="75000"/>
                    <a:lumOff val="25000"/>
                  </a:schemeClr>
                </a:solidFill>
              </a:rPr>
              <a:t>Information contained herein is confidential. Prices are provided by ICE Data Services Inc (“IDS”), an independent pricing source. In the event IDS does not provide a price or if the price provided is not reflective of fair market value, Chandler will obtain pricing from an alternative approved third party pricing source in accordance with our written valuation policy and procedures. Our valuation procedures are also disclosed in Item 5 of our Form ADV Part 2A.</a:t>
            </a:r>
          </a:p>
          <a:p>
            <a:pPr marL="0" indent="0" algn="just">
              <a:buNone/>
            </a:pPr>
            <a:r>
              <a:rPr lang="en-US" sz="1000" dirty="0">
                <a:solidFill>
                  <a:schemeClr val="tx1">
                    <a:lumMod val="75000"/>
                    <a:lumOff val="25000"/>
                  </a:schemeClr>
                </a:solidFill>
              </a:rPr>
              <a:t>Performance results are presented gross-of-advisory fees and represent the client’s Total Return. The deduction of advisory fees lowers performance results. These results include the reinvestment of dividends and other earnings. Past performance may not be indicative of future results. Therefore, clients should not assume that future performance of any specific investment or investment strategy will be profitable or equal to past performance levels. All investment strategies have the potential for profit or loss. Economic factors, market conditions or changes in investment strategies, contributions or withdrawals may materially alter the performance and results of your portfolio. </a:t>
            </a:r>
          </a:p>
          <a:p>
            <a:pPr marL="0" indent="0" algn="just">
              <a:buNone/>
            </a:pPr>
            <a:r>
              <a:rPr lang="en-US" sz="1000" dirty="0">
                <a:solidFill>
                  <a:schemeClr val="tx1">
                    <a:lumMod val="75000"/>
                    <a:lumOff val="25000"/>
                  </a:schemeClr>
                </a:solidFill>
              </a:rPr>
              <a:t>Index returns assume reinvestment of all distributions. Historical performance results for investment indexes generally do not reflect the deduction of transaction and/or custodial charges or the deduction of an investment management fee, the incurrence of which would have the effect of decreasing historical performance results. It is not possible to invest directly in an index.</a:t>
            </a:r>
          </a:p>
          <a:p>
            <a:pPr marL="0" indent="0" algn="just">
              <a:buNone/>
            </a:pPr>
            <a:r>
              <a:rPr lang="en-US" sz="1000" dirty="0">
                <a:solidFill>
                  <a:schemeClr val="tx1">
                    <a:lumMod val="75000"/>
                    <a:lumOff val="25000"/>
                  </a:schemeClr>
                </a:solidFill>
              </a:rPr>
              <a:t>Source ICE Data Indices, LLC ("ICE"), used with permission. ICE permits use of the ICE indices and related data on an "as is" basis; ICE, its affiliates and their respective third party suppliers disclaim any and all warranties and representations, express and/or implied, including any warranties of merchantability or fitness for a particular purpose or use, including the indices, index data and any data included in, related to, or derived therefrom. Neither ICE data, its affiliates or their respective third party providers guarantee the quality, adequacy, accuracy, timeliness or completeness of the indices or the index data or any component thereof, and the indices and index data and all components thereof are provided on an "as is" basis and licensee's use it at licensee's own risk. ICE data, its affiliates and their respective third party do not sponsor, endorse, or recommend chandler asset management, or any of its products or services.</a:t>
            </a:r>
          </a:p>
          <a:p>
            <a:pPr marL="0" indent="0" algn="just">
              <a:buNone/>
            </a:pPr>
            <a:r>
              <a:rPr lang="en-US" sz="1000" dirty="0">
                <a:solidFill>
                  <a:schemeClr val="tx1">
                    <a:lumMod val="75000"/>
                    <a:lumOff val="25000"/>
                  </a:schemeClr>
                </a:solidFill>
              </a:rPr>
              <a:t>This report is provided for informational purposes only and should not be construed as a specific investment or legal advice. The information contained herein was obtained from sources believed to be reliable as of the date of publication, but may become outdated or superseded at any time without notice. Any opinions or views expressed are based on current market conditions and are subject to change. This report may contain forecasts and forward-looking statements which are inherently limited and should not be relied upon as indicator of future results. Past performance is not indicative of future results. This report is not intended to constitute an offer, solicitation, recommendation or advice regarding any securities or investment strategy and should not be regarded by recipients as a substitute for the exercise of their own judgment. </a:t>
            </a:r>
          </a:p>
          <a:p>
            <a:pPr marL="0" indent="0" algn="just">
              <a:buNone/>
            </a:pPr>
            <a:r>
              <a:rPr lang="en-US" sz="1000" dirty="0">
                <a:solidFill>
                  <a:schemeClr val="tx1">
                    <a:lumMod val="75000"/>
                    <a:lumOff val="25000"/>
                  </a:schemeClr>
                </a:solidFill>
              </a:rPr>
              <a:t>Fixed income investments are subject to interest, credit and market risk. Interest rate risk: the value of fixed income investments will decline as interest rates rise. Credit risk: the possibility that the borrower may not be able to repay interest and principal. Low rated bonds generally have to pay higher interest rates to attract investors willing to take on greater risk. Market risk: the bond market in general could decline due to economic conditions, especially during periods of rising interest rates.</a:t>
            </a:r>
          </a:p>
          <a:p>
            <a:pPr marL="0" indent="0" algn="just">
              <a:buNone/>
            </a:pPr>
            <a:r>
              <a:rPr lang="en-US" sz="1000" dirty="0">
                <a:solidFill>
                  <a:schemeClr val="tx1">
                    <a:lumMod val="75000"/>
                    <a:lumOff val="25000"/>
                  </a:schemeClr>
                </a:solidFill>
              </a:rPr>
              <a:t>Ratings information have been provided by Moody’s, S&amp;P and Fitch through data feeds we believe to be reliable as of the date of this statement, however we cannot guarantee its accuracy.</a:t>
            </a:r>
          </a:p>
          <a:p>
            <a:pPr marL="0" indent="0" algn="just">
              <a:buNone/>
            </a:pPr>
            <a:r>
              <a:rPr lang="en-US" sz="1000" dirty="0">
                <a:solidFill>
                  <a:schemeClr val="tx1">
                    <a:lumMod val="75000"/>
                    <a:lumOff val="25000"/>
                  </a:schemeClr>
                </a:solidFill>
              </a:rPr>
              <a:t>Security level ratings for U.S. Agency issued mortgage-backed securities (“MBS”) reflect the issuer rating because the securities themselves are not rated. The issuing U.S. Agency guarantees the full and timely payment of both principal and interest and carries a AA+/</a:t>
            </a:r>
            <a:r>
              <a:rPr lang="en-US" sz="1000" dirty="0" err="1">
                <a:solidFill>
                  <a:schemeClr val="tx1">
                    <a:lumMod val="75000"/>
                    <a:lumOff val="25000"/>
                  </a:schemeClr>
                </a:solidFill>
              </a:rPr>
              <a:t>Aaa</a:t>
            </a:r>
            <a:r>
              <a:rPr lang="en-US" sz="1000" dirty="0">
                <a:solidFill>
                  <a:schemeClr val="tx1">
                    <a:lumMod val="75000"/>
                    <a:lumOff val="25000"/>
                  </a:schemeClr>
                </a:solidFill>
              </a:rPr>
              <a:t>/AAA by S&amp;P, Moody’s and Fitch respectively.</a:t>
            </a:r>
          </a:p>
          <a:p>
            <a:pPr marL="0" indent="0" algn="just">
              <a:buNone/>
            </a:pPr>
            <a:r>
              <a:rPr lang="en-US" sz="1000" dirty="0">
                <a:solidFill>
                  <a:schemeClr val="tx1">
                    <a:lumMod val="75000"/>
                    <a:lumOff val="25000"/>
                  </a:schemeClr>
                </a:solidFill>
              </a:rPr>
              <a:t>Your qualified custodian bank maintains control of all assets reflected in this statement and we urge you to compare this statement to the one you receive from your qualified custodian. Chandler does not have any authority to withdraw or deposit funds from/to the custodian account.</a:t>
            </a:r>
          </a:p>
        </p:txBody>
      </p:sp>
      <p:pic>
        <p:nvPicPr>
          <p:cNvPr id="5" name="Picture 4" hidden="1"/>
          <p:cNvPicPr>
            <a:picLocks noChangeAspect="1"/>
          </p:cNvPicPr>
          <p:nvPr/>
        </p:nvPicPr>
        <p:blipFill rotWithShape="1">
          <a:blip r:embed="rId3">
            <a:extLst>
              <a:ext uri="{28A0092B-C50C-407E-A947-70E740481C1C}">
                <a14:useLocalDpi xmlns:a14="http://schemas.microsoft.com/office/drawing/2010/main" val="0"/>
              </a:ext>
            </a:extLst>
          </a:blip>
          <a:srcRect t="9255" b="9333"/>
          <a:stretch/>
        </p:blipFill>
        <p:spPr>
          <a:xfrm>
            <a:off x="2224368" y="3135400"/>
            <a:ext cx="7826622" cy="4926370"/>
          </a:xfrm>
          <a:prstGeom prst="rect">
            <a:avLst/>
          </a:prstGeom>
        </p:spPr>
      </p:pic>
      <p:sp>
        <p:nvSpPr>
          <p:cNvPr id="6" name="Text Placeholder 15">
            <a:extLst>
              <a:ext uri="{FF2B5EF4-FFF2-40B4-BE49-F238E27FC236}">
                <a16:creationId xmlns:a16="http://schemas.microsoft.com/office/drawing/2014/main" id="{F695BE99-066B-4EA9-9688-D59C23CB8635}"/>
              </a:ext>
            </a:extLst>
          </p:cNvPr>
          <p:cNvSpPr txBox="1">
            <a:spLocks/>
          </p:cNvSpPr>
          <p:nvPr/>
        </p:nvSpPr>
        <p:spPr>
          <a:xfrm>
            <a:off x="6441387" y="492383"/>
            <a:ext cx="3980890" cy="162941"/>
          </a:xfrm>
          <a:prstGeom prst="rect">
            <a:avLst/>
          </a:prstGeom>
        </p:spPr>
        <p:txBody>
          <a:bodyPr anchor="ctr"/>
          <a:lstStyle>
            <a:lvl1pPr marL="342900" indent="-342900" algn="r" rtl="0" eaLnBrk="0" fontAlgn="base" hangingPunct="0">
              <a:spcBef>
                <a:spcPct val="0"/>
              </a:spcBef>
              <a:spcAft>
                <a:spcPct val="75000"/>
              </a:spcAft>
              <a:buClr>
                <a:srgbClr val="325C3C"/>
              </a:buClr>
              <a:buFont typeface="Arial" panose="020B0604020202020204" pitchFamily="34" charset="0"/>
              <a:buChar char="■"/>
              <a:defRPr sz="1200" i="1">
                <a:solidFill>
                  <a:srgbClr val="6A8E7D"/>
                </a:solidFill>
                <a:latin typeface="+mn-lt"/>
                <a:ea typeface="+mn-ea"/>
                <a:cs typeface="+mn-cs"/>
              </a:defRPr>
            </a:lvl1pPr>
            <a:lvl2pPr marL="742950" indent="-285750" algn="l" rtl="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mn-lt"/>
              </a:defRPr>
            </a:lvl2pPr>
            <a:lvl3pPr marL="1143000" indent="-228600" algn="l" rtl="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mn-lt"/>
              </a:defRPr>
            </a:lvl3pPr>
            <a:lvl4pPr marL="1600200" indent="-228600" algn="l" rtl="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mn-lt"/>
              </a:defRPr>
            </a:lvl4pPr>
            <a:lvl5pPr marL="2057400" indent="-228600" algn="l" rtl="0" eaLnBrk="0" fontAlgn="base" hangingPunct="0">
              <a:spcBef>
                <a:spcPct val="0"/>
              </a:spcBef>
              <a:spcAft>
                <a:spcPct val="75000"/>
              </a:spcAft>
              <a:buClr>
                <a:srgbClr val="BEA064"/>
              </a:buClr>
              <a:buFont typeface="Arial" panose="020B0604020202020204" pitchFamily="34" charset="0"/>
              <a:buChar char="■"/>
              <a:defRPr sz="1600">
                <a:solidFill>
                  <a:schemeClr val="tx1"/>
                </a:solidFill>
                <a:latin typeface="+mn-lt"/>
              </a:defRPr>
            </a:lvl5pPr>
            <a:lvl6pPr marL="2514600" indent="-228600" algn="l" rtl="0" fontAlgn="base">
              <a:spcBef>
                <a:spcPct val="0"/>
              </a:spcBef>
              <a:spcAft>
                <a:spcPct val="75000"/>
              </a:spcAft>
              <a:buClr>
                <a:srgbClr val="BEA064"/>
              </a:buClr>
              <a:buFont typeface="Arial" charset="0"/>
              <a:buChar char="■"/>
              <a:defRPr sz="1600">
                <a:solidFill>
                  <a:schemeClr val="tx1"/>
                </a:solidFill>
                <a:latin typeface="+mn-lt"/>
              </a:defRPr>
            </a:lvl6pPr>
            <a:lvl7pPr marL="2971800" indent="-228600" algn="l" rtl="0" fontAlgn="base">
              <a:spcBef>
                <a:spcPct val="0"/>
              </a:spcBef>
              <a:spcAft>
                <a:spcPct val="75000"/>
              </a:spcAft>
              <a:buClr>
                <a:srgbClr val="BEA064"/>
              </a:buClr>
              <a:buFont typeface="Arial" charset="0"/>
              <a:buChar char="■"/>
              <a:defRPr sz="1600">
                <a:solidFill>
                  <a:schemeClr val="tx1"/>
                </a:solidFill>
                <a:latin typeface="+mn-lt"/>
              </a:defRPr>
            </a:lvl7pPr>
            <a:lvl8pPr marL="3429000" indent="-228600" algn="l" rtl="0" fontAlgn="base">
              <a:spcBef>
                <a:spcPct val="0"/>
              </a:spcBef>
              <a:spcAft>
                <a:spcPct val="75000"/>
              </a:spcAft>
              <a:buClr>
                <a:srgbClr val="BEA064"/>
              </a:buClr>
              <a:buFont typeface="Arial" charset="0"/>
              <a:buChar char="■"/>
              <a:defRPr sz="1600">
                <a:solidFill>
                  <a:schemeClr val="tx1"/>
                </a:solidFill>
                <a:latin typeface="+mn-lt"/>
              </a:defRPr>
            </a:lvl8pPr>
            <a:lvl9pPr marL="3886200" indent="-228600" algn="l" rtl="0" fontAlgn="base">
              <a:spcBef>
                <a:spcPct val="0"/>
              </a:spcBef>
              <a:spcAft>
                <a:spcPct val="75000"/>
              </a:spcAft>
              <a:buClr>
                <a:srgbClr val="BEA064"/>
              </a:buClr>
              <a:buFont typeface="Arial" charset="0"/>
              <a:buChar char="■"/>
              <a:defRPr sz="1600">
                <a:solidFill>
                  <a:schemeClr val="tx1"/>
                </a:solidFill>
                <a:latin typeface="+mn-lt"/>
              </a:defRPr>
            </a:lvl9pPr>
          </a:lstStyle>
          <a:p>
            <a:pPr marL="0" indent="0">
              <a:buNone/>
            </a:pPr>
            <a:endParaRPr lang="en-US" sz="1059"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3137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Fishers">
      <a:dk1>
        <a:srgbClr val="4B4F54"/>
      </a:dk1>
      <a:lt1>
        <a:srgbClr val="FFFFFF"/>
      </a:lt1>
      <a:dk2>
        <a:srgbClr val="4C8B2B"/>
      </a:dk2>
      <a:lt2>
        <a:srgbClr val="004A97"/>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VariableList UniqueId="ff9200ce-9935-4603-804c-7ab0930703a9" Name="Computed" ContentType="XML" MajorVersion="0" MinorVersion="1" isLocalCopy="False" IsBaseObject="False" DataSourceId="858be8b3-9852-453a-959b-d520a6abb721" DataSourceMajorVersion="0" DataSourceMinorVersion="1"/>
</file>

<file path=customXml/item2.xml><?xml version="1.0" encoding="utf-8"?>
<VariableListDefinition name="Computed" displayName="Computed" id="ff9200ce-9935-4603-804c-7ab0930703a9" isdomainofvalue="False" dataSourceId="858be8b3-9852-453a-959b-d520a6abb721"/>
</file>

<file path=customXml/item3.xml><?xml version="1.0" encoding="utf-8"?>
<AllExternalAdhocVariableMappings/>
</file>

<file path=customXml/item4.xml><?xml version="1.0" encoding="utf-8"?>
<VariableList UniqueId="bd1e2041-20a5-4305-b7be-3d0c7a8a3222" Name="AD_HOC" ContentType="XML" MajorVersion="0" MinorVersion="1" isLocalCopy="False" IsBaseObject="False" DataSourceId="e97b9ab3-29b1-4990-a7ca-ddece29e413b" DataSourceMajorVersion="0" DataSourceMinorVersion="1"/>
</file>

<file path=customXml/item5.xml><?xml version="1.0" encoding="utf-8"?>
<VariableListDefinition name="AD_HOC" displayName="AD_HOC" id="bd1e2041-20a5-4305-b7be-3d0c7a8a3222" isdomainofvalue="False" dataSourceId="e97b9ab3-29b1-4990-a7ca-ddece29e413b"/>
</file>

<file path=customXml/item6.xml><?xml version="1.0" encoding="utf-8"?>
<VariableList UniqueId="cd6e4888-8f75-4ab6-b6d0-efdfff34921b" Name="System" ContentType="XML" MajorVersion="0" MinorVersion="1" isLocalCopy="False" IsBaseObject="False" DataSourceId="acd06fc0-eae1-475a-ace1-ec4e9f91142c" DataSourceMajorVersion="0" DataSourceMinorVersion="1"/>
</file>

<file path=customXml/item7.xml><?xml version="1.0" encoding="utf-8"?>
<VariableListDefinition name="System" displayName="System" id="cd6e4888-8f75-4ab6-b6d0-efdfff34921b" isdomainofvalue="False" dataSourceId="acd06fc0-eae1-475a-ace1-ec4e9f91142c"/>
</file>

<file path=customXml/itemProps1.xml><?xml version="1.0" encoding="utf-8"?>
<ds:datastoreItem xmlns:ds="http://schemas.openxmlformats.org/officeDocument/2006/customXml" ds:itemID="{B483D9A5-13C8-40C4-A671-9049F382F455}">
  <ds:schemaRefs/>
</ds:datastoreItem>
</file>

<file path=customXml/itemProps2.xml><?xml version="1.0" encoding="utf-8"?>
<ds:datastoreItem xmlns:ds="http://schemas.openxmlformats.org/officeDocument/2006/customXml" ds:itemID="{69C0E8E1-9886-4A65-AF15-B7D79313BF42}">
  <ds:schemaRefs/>
</ds:datastoreItem>
</file>

<file path=customXml/itemProps3.xml><?xml version="1.0" encoding="utf-8"?>
<ds:datastoreItem xmlns:ds="http://schemas.openxmlformats.org/officeDocument/2006/customXml" ds:itemID="{276DCDCD-ADCE-40E5-9931-77A940763F0E}">
  <ds:schemaRefs/>
</ds:datastoreItem>
</file>

<file path=customXml/itemProps4.xml><?xml version="1.0" encoding="utf-8"?>
<ds:datastoreItem xmlns:ds="http://schemas.openxmlformats.org/officeDocument/2006/customXml" ds:itemID="{7E7AA8CE-452B-40C7-9A48-1967C8DBCC83}">
  <ds:schemaRefs/>
</ds:datastoreItem>
</file>

<file path=customXml/itemProps5.xml><?xml version="1.0" encoding="utf-8"?>
<ds:datastoreItem xmlns:ds="http://schemas.openxmlformats.org/officeDocument/2006/customXml" ds:itemID="{89C743B5-E501-447C-A3B8-2F9ACD134A2D}">
  <ds:schemaRefs/>
</ds:datastoreItem>
</file>

<file path=customXml/itemProps6.xml><?xml version="1.0" encoding="utf-8"?>
<ds:datastoreItem xmlns:ds="http://schemas.openxmlformats.org/officeDocument/2006/customXml" ds:itemID="{522649BF-ED95-4DA4-ACAA-D4F81C9BDC28}">
  <ds:schemaRefs/>
</ds:datastoreItem>
</file>

<file path=customXml/itemProps7.xml><?xml version="1.0" encoding="utf-8"?>
<ds:datastoreItem xmlns:ds="http://schemas.openxmlformats.org/officeDocument/2006/customXml" ds:itemID="{35F37F10-0E88-4884-A073-AC2E1A9ED350}">
  <ds:schemaRefs/>
</ds:datastoreItem>
</file>

<file path=docProps/app.xml><?xml version="1.0" encoding="utf-8"?>
<Properties xmlns="http://schemas.openxmlformats.org/officeDocument/2006/extended-properties" xmlns:vt="http://schemas.openxmlformats.org/officeDocument/2006/docPropsVTypes">
  <TotalTime>154</TotalTime>
  <Words>1535</Words>
  <Application>Microsoft Office PowerPoint</Application>
  <PresentationFormat>Widescreen</PresentationFormat>
  <Paragraphs>55</Paragraphs>
  <Slides>4</Slides>
  <Notes>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vt:i4>
      </vt:variant>
    </vt:vector>
  </HeadingPairs>
  <TitlesOfParts>
    <vt:vector size="14" baseType="lpstr">
      <vt:lpstr>Aptos</vt:lpstr>
      <vt:lpstr>Aptos Display</vt:lpstr>
      <vt:lpstr>Arial</vt:lpstr>
      <vt:lpstr>Calibri</vt:lpstr>
      <vt:lpstr>Century Gothic</vt:lpstr>
      <vt:lpstr>Franklin Gothic Book</vt:lpstr>
      <vt:lpstr>Franklin Gothic Medium</vt:lpstr>
      <vt:lpstr>Impact</vt:lpstr>
      <vt:lpstr>Office Theme</vt:lpstr>
      <vt:lpstr>1_Office Theme</vt:lpstr>
      <vt:lpstr>PowerPoint Presentation</vt:lpstr>
      <vt:lpstr>PowerPoint Presentation</vt:lpstr>
      <vt:lpstr>PowerPoint Presentation</vt:lpstr>
      <vt:lpstr>Important Disclosures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Danny Rodriguez</dc:creator>
  <cp:lastModifiedBy>Chris McCarry</cp:lastModifiedBy>
  <cp:revision>11</cp:revision>
  <dcterms:created xsi:type="dcterms:W3CDTF">2024-03-12T23:50:07Z</dcterms:created>
  <dcterms:modified xsi:type="dcterms:W3CDTF">2024-05-24T18:56:30Z</dcterms:modified>
</cp:coreProperties>
</file>