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9"/>
  </p:notesMasterIdLst>
  <p:sldIdLst>
    <p:sldId id="256" r:id="rId5"/>
    <p:sldId id="276" r:id="rId6"/>
    <p:sldId id="278" r:id="rId7"/>
    <p:sldId id="277" r:id="rId8"/>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6" autoAdjust="0"/>
    <p:restoredTop sz="94660"/>
  </p:normalViewPr>
  <p:slideViewPr>
    <p:cSldViewPr snapToGrid="0">
      <p:cViewPr varScale="1">
        <p:scale>
          <a:sx n="155" d="100"/>
          <a:sy n="155" d="100"/>
        </p:scale>
        <p:origin x="156"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A82440E-AA9D-4168-A5E5-2C9DCCAB44F3}" type="datetimeFigureOut">
              <a:rPr lang="en-US" smtClean="0"/>
              <a:t>5/28/2024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D9B7151-2519-41A1-BF61-142A1A6DB00F}" type="slidenum">
              <a:rPr lang="en-US" smtClean="0"/>
              <a:t>‹#›</a:t>
            </a:fld>
            <a:endParaRPr lang="en-US"/>
          </a:p>
        </p:txBody>
      </p:sp>
    </p:spTree>
    <p:extLst>
      <p:ext uri="{BB962C8B-B14F-4D97-AF65-F5344CB8AC3E}">
        <p14:creationId xmlns:p14="http://schemas.microsoft.com/office/powerpoint/2010/main" val="117173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1A736CA-18E4-45CA-BA6E-4295FFCEABF1}"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790553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DE6EBD-FA7A-4BD2-85BC-3D564B3CE932}" type="datetime1">
              <a:rPr lang="en-US" smtClean="0"/>
              <a:t>5/28/2024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1178838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05822D71-2712-4923-9188-A9BEB6BD36B1}"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361210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4D38869-D4A2-43C6-B157-3895E4A58185}"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253859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EE5DB6-17C5-4664-8929-C9A67042859B}"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961367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24BC599-29AF-4845-A070-B8786830154F}" type="datetime1">
              <a:rPr lang="en-US" smtClean="0"/>
              <a:t>5/28/2024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854004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DC025FF-F911-4123-8D4A-43539478529B}" type="datetime1">
              <a:rPr lang="en-US" smtClean="0"/>
              <a:t>5/28/2024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3807894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3B0754-8BEE-499E-84D2-45A02294D16F}"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4116141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932768-EEB9-4E21-A181-226299F6947B}"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2944233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CF30C862-5F4F-4488-8925-4B105862DBAF}"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1547959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812DB7-56D7-49A2-B11B-57EB6C0CD7BC}" type="datetime1">
              <a:rPr lang="en-US" smtClean="0"/>
              <a:t>5/28/2024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3015201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E82D73-9B7D-439F-9F23-3235E07B9FC4}" type="datetime1">
              <a:rPr lang="en-US" smtClean="0"/>
              <a:t>5/28/2024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2001578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0D7312-B919-48B2-A63E-907FA401FDF2}" type="datetime1">
              <a:rPr lang="en-US" smtClean="0"/>
              <a:t>5/28/2024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1491891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DD8027A4-D1E0-47D1-B8A8-B5630B9BE61E}" type="datetime1">
              <a:rPr lang="en-US" smtClean="0"/>
              <a:t>5/28/2024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736419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3D24109-7CD5-4A68-8AAA-61EBB2E9CB41}" type="datetime1">
              <a:rPr lang="en-US" smtClean="0"/>
              <a:t>5/28/2024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3029202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A39B9C0-3DE3-4E52-8139-5A3BA5BF4F64}" type="datetime1">
              <a:rPr lang="en-US" smtClean="0"/>
              <a:t>5/28/2024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2711663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F217952-F5F6-4FFD-9EDA-F25DCD7FFFAF}" type="datetime1">
              <a:rPr lang="en-US" smtClean="0"/>
              <a:t>5/28/2024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A96B-C3CA-45D4-9760-5633BF23D8B8}" type="slidenum">
              <a:rPr lang="en-US" smtClean="0"/>
              <a:t>‹#›</a:t>
            </a:fld>
            <a:endParaRPr lang="en-US"/>
          </a:p>
        </p:txBody>
      </p:sp>
    </p:spTree>
    <p:extLst>
      <p:ext uri="{BB962C8B-B14F-4D97-AF65-F5344CB8AC3E}">
        <p14:creationId xmlns:p14="http://schemas.microsoft.com/office/powerpoint/2010/main" val="2584454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B28A15B-1137-490D-BD01-D89FF2389451}" type="datetime1">
              <a:rPr lang="en-US" smtClean="0"/>
              <a:t>5/28/2024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81AA96B-C3CA-45D4-9760-5633BF23D8B8}" type="slidenum">
              <a:rPr lang="en-US" smtClean="0"/>
              <a:t>‹#›</a:t>
            </a:fld>
            <a:endParaRPr lang="en-US"/>
          </a:p>
        </p:txBody>
      </p:sp>
    </p:spTree>
    <p:extLst>
      <p:ext uri="{BB962C8B-B14F-4D97-AF65-F5344CB8AC3E}">
        <p14:creationId xmlns:p14="http://schemas.microsoft.com/office/powerpoint/2010/main" val="2783309112"/>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02DEF7-4459-4992-AB1A-5E3180279D1C}"/>
              </a:ext>
            </a:extLst>
          </p:cNvPr>
          <p:cNvSpPr>
            <a:spLocks noGrp="1"/>
          </p:cNvSpPr>
          <p:nvPr>
            <p:ph type="ctrTitle"/>
          </p:nvPr>
        </p:nvSpPr>
        <p:spPr>
          <a:xfrm>
            <a:off x="4872012" y="963038"/>
            <a:ext cx="6752541" cy="3814343"/>
          </a:xfrm>
        </p:spPr>
        <p:txBody>
          <a:bodyPr>
            <a:normAutofit/>
          </a:bodyPr>
          <a:lstStyle/>
          <a:p>
            <a:pPr marL="0" marR="0" algn="ctr">
              <a:lnSpc>
                <a:spcPct val="90000"/>
              </a:lnSpc>
              <a:spcBef>
                <a:spcPts val="0"/>
              </a:spcBef>
              <a:spcAft>
                <a:spcPts val="800"/>
              </a:spcAft>
            </a:pPr>
            <a:r>
              <a:rPr lang="en-US" sz="3500" b="1" dirty="0">
                <a:solidFill>
                  <a:srgbClr val="EBEBEB"/>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Times New Roman" panose="02020603050405020304" pitchFamily="18" charset="0"/>
              </a:rPr>
              <a:t>APPROVAL OF POLICE MANAGER’S RESOLUTION NO. 6670 &amp; FIRST AMENDMENT TO THE CHIEF OF POLICE EMPLOYMENT CONTRACT </a:t>
            </a:r>
            <a:br>
              <a:rPr lang="en-US" sz="3500" b="1" dirty="0">
                <a:solidFill>
                  <a:srgbClr val="EBEBEB"/>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Times New Roman" panose="02020603050405020304" pitchFamily="18" charset="0"/>
              </a:rPr>
            </a:br>
            <a:r>
              <a:rPr lang="en-US" sz="3500" b="1" dirty="0">
                <a:solidFill>
                  <a:srgbClr val="EBEBEB"/>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Times New Roman" panose="02020603050405020304" pitchFamily="18" charset="0"/>
              </a:rPr>
              <a:t> </a:t>
            </a:r>
            <a:endParaRPr lang="en-US" sz="3500" b="1" dirty="0">
              <a:solidFill>
                <a:srgbClr val="EBEBEB"/>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537F1C56-4243-440F-9577-26FF465833A2}"/>
              </a:ext>
            </a:extLst>
          </p:cNvPr>
          <p:cNvSpPr>
            <a:spLocks noGrp="1"/>
          </p:cNvSpPr>
          <p:nvPr>
            <p:ph type="subTitle" idx="1"/>
          </p:nvPr>
        </p:nvSpPr>
        <p:spPr>
          <a:xfrm>
            <a:off x="5467630" y="4773037"/>
            <a:ext cx="5222326" cy="861420"/>
          </a:xfrm>
        </p:spPr>
        <p:txBody>
          <a:bodyPr>
            <a:normAutofit/>
          </a:bodyPr>
          <a:lstStyle/>
          <a:p>
            <a:pPr algn="ctr"/>
            <a:r>
              <a:rPr lang="en-US" b="1" dirty="0">
                <a:solidFill>
                  <a:schemeClr val="bg1"/>
                </a:solidFill>
              </a:rPr>
              <a:t>CITY COUNCIL MEETING – MAY 28, 2024</a:t>
            </a:r>
          </a:p>
        </p:txBody>
      </p:sp>
      <p:sp>
        <p:nvSpPr>
          <p:cNvPr id="9"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0" name="Freeform: Shape 15">
            <a:extLst>
              <a:ext uri="{FF2B5EF4-FFF2-40B4-BE49-F238E27FC236}">
                <a16:creationId xmlns:a16="http://schemas.microsoft.com/office/drawing/2014/main" id="{09811DF6-66E4-43D5-B564-315179653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81964" cy="6858000"/>
          </a:xfrm>
          <a:custGeom>
            <a:avLst/>
            <a:gdLst>
              <a:gd name="connsiteX0" fmla="*/ 3137249 w 4481964"/>
              <a:gd name="connsiteY0" fmla="*/ 0 h 6858000"/>
              <a:gd name="connsiteX1" fmla="*/ 4480787 w 4481964"/>
              <a:gd name="connsiteY1" fmla="*/ 0 h 6858000"/>
              <a:gd name="connsiteX2" fmla="*/ 4455742 w 4481964"/>
              <a:gd name="connsiteY2" fmla="*/ 155676 h 6858000"/>
              <a:gd name="connsiteX3" fmla="*/ 4431873 w 4481964"/>
              <a:gd name="connsiteY3" fmla="*/ 310667 h 6858000"/>
              <a:gd name="connsiteX4" fmla="*/ 4408509 w 4481964"/>
              <a:gd name="connsiteY4" fmla="*/ 466344 h 6858000"/>
              <a:gd name="connsiteX5" fmla="*/ 4388506 w 4481964"/>
              <a:gd name="connsiteY5" fmla="*/ 622706 h 6858000"/>
              <a:gd name="connsiteX6" fmla="*/ 4368335 w 4481964"/>
              <a:gd name="connsiteY6" fmla="*/ 778383 h 6858000"/>
              <a:gd name="connsiteX7" fmla="*/ 4349509 w 4481964"/>
              <a:gd name="connsiteY7" fmla="*/ 934745 h 6858000"/>
              <a:gd name="connsiteX8" fmla="*/ 4333373 w 4481964"/>
              <a:gd name="connsiteY8" fmla="*/ 1089050 h 6858000"/>
              <a:gd name="connsiteX9" fmla="*/ 4318077 w 4481964"/>
              <a:gd name="connsiteY9" fmla="*/ 1245413 h 6858000"/>
              <a:gd name="connsiteX10" fmla="*/ 4304125 w 4481964"/>
              <a:gd name="connsiteY10" fmla="*/ 1401089 h 6858000"/>
              <a:gd name="connsiteX11" fmla="*/ 4292023 w 4481964"/>
              <a:gd name="connsiteY11" fmla="*/ 1554023 h 6858000"/>
              <a:gd name="connsiteX12" fmla="*/ 4279920 w 4481964"/>
              <a:gd name="connsiteY12" fmla="*/ 1709013 h 6858000"/>
              <a:gd name="connsiteX13" fmla="*/ 4269835 w 4481964"/>
              <a:gd name="connsiteY13" fmla="*/ 1861947 h 6858000"/>
              <a:gd name="connsiteX14" fmla="*/ 4261935 w 4481964"/>
              <a:gd name="connsiteY14" fmla="*/ 2014880 h 6858000"/>
              <a:gd name="connsiteX15" fmla="*/ 4253698 w 4481964"/>
              <a:gd name="connsiteY15" fmla="*/ 2167128 h 6858000"/>
              <a:gd name="connsiteX16" fmla="*/ 4246807 w 4481964"/>
              <a:gd name="connsiteY16" fmla="*/ 2318004 h 6858000"/>
              <a:gd name="connsiteX17" fmla="*/ 4241932 w 4481964"/>
              <a:gd name="connsiteY17" fmla="*/ 2467508 h 6858000"/>
              <a:gd name="connsiteX18" fmla="*/ 4237730 w 4481964"/>
              <a:gd name="connsiteY18" fmla="*/ 2617013 h 6858000"/>
              <a:gd name="connsiteX19" fmla="*/ 4233696 w 4481964"/>
              <a:gd name="connsiteY19" fmla="*/ 2765145 h 6858000"/>
              <a:gd name="connsiteX20" fmla="*/ 4231847 w 4481964"/>
              <a:gd name="connsiteY20" fmla="*/ 2911221 h 6858000"/>
              <a:gd name="connsiteX21" fmla="*/ 4229830 w 4481964"/>
              <a:gd name="connsiteY21" fmla="*/ 3057296 h 6858000"/>
              <a:gd name="connsiteX22" fmla="*/ 4228821 w 4481964"/>
              <a:gd name="connsiteY22" fmla="*/ 3201314 h 6858000"/>
              <a:gd name="connsiteX23" fmla="*/ 4229830 w 4481964"/>
              <a:gd name="connsiteY23" fmla="*/ 3343960 h 6858000"/>
              <a:gd name="connsiteX24" fmla="*/ 4229830 w 4481964"/>
              <a:gd name="connsiteY24" fmla="*/ 3485235 h 6858000"/>
              <a:gd name="connsiteX25" fmla="*/ 4231847 w 4481964"/>
              <a:gd name="connsiteY25" fmla="*/ 3625138 h 6858000"/>
              <a:gd name="connsiteX26" fmla="*/ 4234872 w 4481964"/>
              <a:gd name="connsiteY26" fmla="*/ 3762298 h 6858000"/>
              <a:gd name="connsiteX27" fmla="*/ 4237730 w 4481964"/>
              <a:gd name="connsiteY27" fmla="*/ 3898087 h 6858000"/>
              <a:gd name="connsiteX28" fmla="*/ 4240924 w 4481964"/>
              <a:gd name="connsiteY28" fmla="*/ 4031132 h 6858000"/>
              <a:gd name="connsiteX29" fmla="*/ 4245798 w 4481964"/>
              <a:gd name="connsiteY29" fmla="*/ 4163491 h 6858000"/>
              <a:gd name="connsiteX30" fmla="*/ 4251009 w 4481964"/>
              <a:gd name="connsiteY30" fmla="*/ 4293793 h 6858000"/>
              <a:gd name="connsiteX31" fmla="*/ 4255715 w 4481964"/>
              <a:gd name="connsiteY31" fmla="*/ 4421352 h 6858000"/>
              <a:gd name="connsiteX32" fmla="*/ 4268995 w 4481964"/>
              <a:gd name="connsiteY32" fmla="*/ 4670298 h 6858000"/>
              <a:gd name="connsiteX33" fmla="*/ 4283114 w 4481964"/>
              <a:gd name="connsiteY33" fmla="*/ 4908956 h 6858000"/>
              <a:gd name="connsiteX34" fmla="*/ 4297906 w 4481964"/>
              <a:gd name="connsiteY34" fmla="*/ 5138013 h 6858000"/>
              <a:gd name="connsiteX35" fmla="*/ 4314211 w 4481964"/>
              <a:gd name="connsiteY35" fmla="*/ 5354726 h 6858000"/>
              <a:gd name="connsiteX36" fmla="*/ 4331188 w 4481964"/>
              <a:gd name="connsiteY36" fmla="*/ 5561838 h 6858000"/>
              <a:gd name="connsiteX37" fmla="*/ 4349509 w 4481964"/>
              <a:gd name="connsiteY37" fmla="*/ 5753862 h 6858000"/>
              <a:gd name="connsiteX38" fmla="*/ 4367495 w 4481964"/>
              <a:gd name="connsiteY38" fmla="*/ 5934227 h 6858000"/>
              <a:gd name="connsiteX39" fmla="*/ 4385480 w 4481964"/>
              <a:gd name="connsiteY39" fmla="*/ 6100191 h 6858000"/>
              <a:gd name="connsiteX40" fmla="*/ 4402457 w 4481964"/>
              <a:gd name="connsiteY40" fmla="*/ 6252438 h 6858000"/>
              <a:gd name="connsiteX41" fmla="*/ 4418594 w 4481964"/>
              <a:gd name="connsiteY41" fmla="*/ 6387541 h 6858000"/>
              <a:gd name="connsiteX42" fmla="*/ 4433890 w 4481964"/>
              <a:gd name="connsiteY42" fmla="*/ 6509613 h 6858000"/>
              <a:gd name="connsiteX43" fmla="*/ 4446665 w 4481964"/>
              <a:gd name="connsiteY43" fmla="*/ 6612483 h 6858000"/>
              <a:gd name="connsiteX44" fmla="*/ 4458767 w 4481964"/>
              <a:gd name="connsiteY44" fmla="*/ 6698894 h 6858000"/>
              <a:gd name="connsiteX45" fmla="*/ 4476081 w 4481964"/>
              <a:gd name="connsiteY45" fmla="*/ 6817538 h 6858000"/>
              <a:gd name="connsiteX46" fmla="*/ 4481964 w 4481964"/>
              <a:gd name="connsiteY46" fmla="*/ 6858000 h 6858000"/>
              <a:gd name="connsiteX47" fmla="*/ 3577807 w 4481964"/>
              <a:gd name="connsiteY47" fmla="*/ 6858000 h 6858000"/>
              <a:gd name="connsiteX48" fmla="*/ 3577807 w 4481964"/>
              <a:gd name="connsiteY48" fmla="*/ 6858000 h 6858000"/>
              <a:gd name="connsiteX49" fmla="*/ 0 w 4481964"/>
              <a:gd name="connsiteY49" fmla="*/ 6858000 h 6858000"/>
              <a:gd name="connsiteX50" fmla="*/ 0 w 4481964"/>
              <a:gd name="connsiteY50" fmla="*/ 0 h 6858000"/>
              <a:gd name="connsiteX51" fmla="*/ 3137249 w 448196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81964" h="6858000">
                <a:moveTo>
                  <a:pt x="3137249" y="0"/>
                </a:move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3577807" y="6858000"/>
                </a:lnTo>
                <a:lnTo>
                  <a:pt x="0" y="6858000"/>
                </a:lnTo>
                <a:lnTo>
                  <a:pt x="0" y="0"/>
                </a:lnTo>
                <a:lnTo>
                  <a:pt x="313724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Rectangle 17">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7" name="Picture 6" descr="Logo&#10;&#10;Description automatically generated">
            <a:extLst>
              <a:ext uri="{FF2B5EF4-FFF2-40B4-BE49-F238E27FC236}">
                <a16:creationId xmlns:a16="http://schemas.microsoft.com/office/drawing/2014/main" id="{86946EB1-016C-4381-BD02-57116B20A22E}"/>
              </a:ext>
            </a:extLst>
          </p:cNvPr>
          <p:cNvPicPr>
            <a:picLocks noChangeAspect="1"/>
          </p:cNvPicPr>
          <p:nvPr/>
        </p:nvPicPr>
        <p:blipFill rotWithShape="1">
          <a:blip r:embed="rId2">
            <a:extLst>
              <a:ext uri="{28A0092B-C50C-407E-A947-70E740481C1C}">
                <a14:useLocalDpi xmlns:a14="http://schemas.microsoft.com/office/drawing/2010/main" val="0"/>
              </a:ext>
            </a:extLst>
          </a:blip>
          <a:srcRect r="2700"/>
          <a:stretch/>
        </p:blipFill>
        <p:spPr>
          <a:xfrm>
            <a:off x="647240" y="2034134"/>
            <a:ext cx="2936836" cy="3018332"/>
          </a:xfrm>
          <a:prstGeom prst="rect">
            <a:avLst/>
          </a:prstGeom>
          <a:effectLst/>
        </p:spPr>
      </p:pic>
    </p:spTree>
    <p:extLst>
      <p:ext uri="{BB962C8B-B14F-4D97-AF65-F5344CB8AC3E}">
        <p14:creationId xmlns:p14="http://schemas.microsoft.com/office/powerpoint/2010/main" val="297465923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9FC84-2B89-4E49-A52F-9BBC6C6C057A}"/>
              </a:ext>
            </a:extLst>
          </p:cNvPr>
          <p:cNvSpPr>
            <a:spLocks noGrp="1"/>
          </p:cNvSpPr>
          <p:nvPr>
            <p:ph type="title"/>
          </p:nvPr>
        </p:nvSpPr>
        <p:spPr/>
        <p:txBody>
          <a:bodyPr/>
          <a:lstStyle/>
          <a:p>
            <a:r>
              <a:rPr lang="en-US" b="1" dirty="0"/>
              <a:t>Police Managers – Resolution 6670</a:t>
            </a:r>
          </a:p>
        </p:txBody>
      </p:sp>
      <p:sp>
        <p:nvSpPr>
          <p:cNvPr id="8" name="Slide Number Placeholder 7">
            <a:extLst>
              <a:ext uri="{FF2B5EF4-FFF2-40B4-BE49-F238E27FC236}">
                <a16:creationId xmlns:a16="http://schemas.microsoft.com/office/drawing/2014/main" id="{923DF233-A2D5-437A-831E-2BDFCD0CF313}"/>
              </a:ext>
            </a:extLst>
          </p:cNvPr>
          <p:cNvSpPr>
            <a:spLocks noGrp="1"/>
          </p:cNvSpPr>
          <p:nvPr>
            <p:ph type="sldNum" sz="quarter" idx="12"/>
          </p:nvPr>
        </p:nvSpPr>
        <p:spPr/>
        <p:txBody>
          <a:bodyPr/>
          <a:lstStyle/>
          <a:p>
            <a:r>
              <a:rPr lang="en-US" dirty="0"/>
              <a:t>1</a:t>
            </a:r>
          </a:p>
        </p:txBody>
      </p:sp>
      <p:graphicFrame>
        <p:nvGraphicFramePr>
          <p:cNvPr id="9" name="Table 7">
            <a:extLst>
              <a:ext uri="{FF2B5EF4-FFF2-40B4-BE49-F238E27FC236}">
                <a16:creationId xmlns:a16="http://schemas.microsoft.com/office/drawing/2014/main" id="{5F58B4BF-AED2-4573-B9A4-8D19034B24A6}"/>
              </a:ext>
            </a:extLst>
          </p:cNvPr>
          <p:cNvGraphicFramePr>
            <a:graphicFrameLocks/>
          </p:cNvGraphicFramePr>
          <p:nvPr>
            <p:extLst>
              <p:ext uri="{D42A27DB-BD31-4B8C-83A1-F6EECF244321}">
                <p14:modId xmlns:p14="http://schemas.microsoft.com/office/powerpoint/2010/main" val="1198522597"/>
              </p:ext>
            </p:extLst>
          </p:nvPr>
        </p:nvGraphicFramePr>
        <p:xfrm>
          <a:off x="646111" y="1140167"/>
          <a:ext cx="10802423" cy="5647038"/>
        </p:xfrm>
        <a:graphic>
          <a:graphicData uri="http://schemas.openxmlformats.org/drawingml/2006/table">
            <a:tbl>
              <a:tblPr firstRow="1" bandRow="1">
                <a:tableStyleId>{7DF18680-E054-41AD-8BC1-D1AEF772440D}</a:tableStyleId>
              </a:tblPr>
              <a:tblGrid>
                <a:gridCol w="1989159">
                  <a:extLst>
                    <a:ext uri="{9D8B030D-6E8A-4147-A177-3AD203B41FA5}">
                      <a16:colId xmlns:a16="http://schemas.microsoft.com/office/drawing/2014/main" val="1312277925"/>
                    </a:ext>
                  </a:extLst>
                </a:gridCol>
                <a:gridCol w="4031919">
                  <a:extLst>
                    <a:ext uri="{9D8B030D-6E8A-4147-A177-3AD203B41FA5}">
                      <a16:colId xmlns:a16="http://schemas.microsoft.com/office/drawing/2014/main" val="1581538762"/>
                    </a:ext>
                  </a:extLst>
                </a:gridCol>
                <a:gridCol w="4781345">
                  <a:extLst>
                    <a:ext uri="{9D8B030D-6E8A-4147-A177-3AD203B41FA5}">
                      <a16:colId xmlns:a16="http://schemas.microsoft.com/office/drawing/2014/main" val="860857102"/>
                    </a:ext>
                  </a:extLst>
                </a:gridCol>
              </a:tblGrid>
              <a:tr h="549301">
                <a:tc>
                  <a:txBody>
                    <a:bodyPr/>
                    <a:lstStyle/>
                    <a:p>
                      <a:endParaRPr lang="en-US" sz="1600" dirty="0"/>
                    </a:p>
                  </a:txBody>
                  <a:tcPr/>
                </a:tc>
                <a:tc>
                  <a:txBody>
                    <a:bodyPr/>
                    <a:lstStyle/>
                    <a:p>
                      <a:r>
                        <a:rPr lang="en-US" sz="1600" dirty="0"/>
                        <a:t>Current Contract</a:t>
                      </a:r>
                    </a:p>
                  </a:txBody>
                  <a:tcPr/>
                </a:tc>
                <a:tc>
                  <a:txBody>
                    <a:bodyPr/>
                    <a:lstStyle/>
                    <a:p>
                      <a:r>
                        <a:rPr lang="en-US" sz="1600" dirty="0">
                          <a:solidFill>
                            <a:srgbClr val="FFFF00"/>
                          </a:solidFill>
                        </a:rPr>
                        <a:t>SUMMARY OF CHANGES</a:t>
                      </a:r>
                    </a:p>
                  </a:txBody>
                  <a:tcPr/>
                </a:tc>
                <a:extLst>
                  <a:ext uri="{0D108BD9-81ED-4DB2-BD59-A6C34878D82A}">
                    <a16:rowId xmlns:a16="http://schemas.microsoft.com/office/drawing/2014/main" val="1409724324"/>
                  </a:ext>
                </a:extLst>
              </a:tr>
              <a:tr h="5097737">
                <a:tc>
                  <a:txBody>
                    <a:bodyPr/>
                    <a:lstStyle/>
                    <a:p>
                      <a:r>
                        <a:rPr lang="en-US" sz="1600" b="1" dirty="0">
                          <a:latin typeface="Arial" panose="020B0604020202020204" pitchFamily="34" charset="0"/>
                          <a:cs typeface="Arial" panose="020B0604020202020204" pitchFamily="34" charset="0"/>
                        </a:rPr>
                        <a:t>Unrepresented Police Managers -  Holiday Leave</a:t>
                      </a:r>
                    </a:p>
                  </a:txBody>
                  <a:tcPr/>
                </a:tc>
                <a:tc>
                  <a:txBody>
                    <a:bodyPr/>
                    <a:lstStyle/>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Members earn 200 hours each year in holiday leave</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Up to 40 holiday hours can be cashed out on quarterly basis</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Subject to a cap of 400 hours </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Current Resolution No. 6627 effective as of May 23, 2023</a:t>
                      </a:r>
                      <a:endParaRPr lang="en-US" sz="18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effectLst/>
                          <a:latin typeface="Arial" panose="020B0604020202020204" pitchFamily="34" charset="0"/>
                          <a:cs typeface="Arial" panose="020B0604020202020204" pitchFamily="34" charset="0"/>
                        </a:rPr>
                        <a:t>In lieu of cashing out and accruing 160 holiday hours per year, each member will receive a Management Incentive Pay at </a:t>
                      </a:r>
                      <a:r>
                        <a:rPr lang="en-US" sz="1600" u="sng" kern="1200" dirty="0">
                          <a:solidFill>
                            <a:schemeClr val="dk1"/>
                          </a:solidFill>
                          <a:effectLst/>
                          <a:latin typeface="Arial" panose="020B0604020202020204" pitchFamily="34" charset="0"/>
                          <a:cs typeface="Arial" panose="020B0604020202020204" pitchFamily="34" charset="0"/>
                        </a:rPr>
                        <a:t>9.5% of the base salary ; </a:t>
                      </a:r>
                      <a:r>
                        <a:rPr lang="en-US" sz="1600" dirty="0">
                          <a:solidFill>
                            <a:schemeClr val="bg1"/>
                          </a:solidFill>
                          <a:latin typeface="Arial" panose="020B0604020202020204" pitchFamily="34" charset="0"/>
                          <a:cs typeface="Arial" panose="020B0604020202020204" pitchFamily="34" charset="0"/>
                        </a:rPr>
                        <a:t>reportable to CalPERS for “Classic members” only to the extent permitted by CalPERS.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latin typeface="Arial" panose="020B0604020202020204" pitchFamily="34" charset="0"/>
                          <a:cs typeface="Arial" panose="020B0604020202020204" pitchFamily="34" charset="0"/>
                        </a:rPr>
                        <a:t>Employees will receive 40 hours of floating holiday on January 1 of each year. Any amount remaining as of December 31</a:t>
                      </a:r>
                      <a:r>
                        <a:rPr lang="en-US" sz="1600" baseline="30000" dirty="0">
                          <a:solidFill>
                            <a:schemeClr val="bg1"/>
                          </a:solidFill>
                          <a:latin typeface="Arial" panose="020B0604020202020204" pitchFamily="34" charset="0"/>
                          <a:cs typeface="Arial" panose="020B0604020202020204" pitchFamily="34" charset="0"/>
                        </a:rPr>
                        <a:t>st</a:t>
                      </a:r>
                      <a:r>
                        <a:rPr lang="en-US" sz="1600" dirty="0">
                          <a:solidFill>
                            <a:schemeClr val="bg1"/>
                          </a:solidFill>
                          <a:latin typeface="Arial" panose="020B0604020202020204" pitchFamily="34" charset="0"/>
                          <a:cs typeface="Arial" panose="020B0604020202020204" pitchFamily="34" charset="0"/>
                        </a:rPr>
                        <a:t> will be automatically cashed out and these hours will not be reportable to </a:t>
                      </a:r>
                      <a:r>
                        <a:rPr lang="en-US" sz="1600" dirty="0" err="1">
                          <a:solidFill>
                            <a:schemeClr val="bg1"/>
                          </a:solidFill>
                          <a:latin typeface="Arial" panose="020B0604020202020204" pitchFamily="34" charset="0"/>
                          <a:cs typeface="Arial" panose="020B0604020202020204" pitchFamily="34" charset="0"/>
                        </a:rPr>
                        <a:t>CalPers</a:t>
                      </a:r>
                      <a:r>
                        <a:rPr lang="en-US" sz="1600" dirty="0">
                          <a:solidFill>
                            <a:schemeClr val="bg1"/>
                          </a:solidFill>
                          <a:latin typeface="Arial" panose="020B0604020202020204" pitchFamily="34" charset="0"/>
                          <a:cs typeface="Arial" panose="020B0604020202020204" pitchFamily="34" charset="0"/>
                        </a:rPr>
                        <a:t> for inclusion in pension benefits.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latin typeface="Arial" panose="020B0604020202020204" pitchFamily="34" charset="0"/>
                          <a:cs typeface="Arial" panose="020B0604020202020204" pitchFamily="34" charset="0"/>
                        </a:rPr>
                        <a:t>Classic Holiday Hours as of July 1, 2023 will be placed in a grandfathered leave bank, any cash outs from this will not be reportable to CalPERS.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chemeClr val="bg1"/>
                          </a:solidFill>
                          <a:latin typeface="Arial" panose="020B0604020202020204" pitchFamily="34" charset="0"/>
                          <a:cs typeface="Arial" panose="020B0604020202020204" pitchFamily="34" charset="0"/>
                        </a:rPr>
                        <a:t>Subject to a cap of 400 hours</a:t>
                      </a:r>
                    </a:p>
                    <a:p>
                      <a:pPr marL="0" indent="0">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600" u="sng" dirty="0">
                          <a:solidFill>
                            <a:schemeClr val="bg1"/>
                          </a:solidFill>
                          <a:latin typeface="Arial" panose="020B0604020202020204" pitchFamily="34" charset="0"/>
                          <a:cs typeface="Arial" panose="020B0604020202020204" pitchFamily="34" charset="0"/>
                        </a:rPr>
                        <a:t>Retroactive to July 1, 2023</a:t>
                      </a:r>
                    </a:p>
                  </a:txBody>
                  <a:tcPr/>
                </a:tc>
                <a:extLst>
                  <a:ext uri="{0D108BD9-81ED-4DB2-BD59-A6C34878D82A}">
                    <a16:rowId xmlns:a16="http://schemas.microsoft.com/office/drawing/2014/main" val="1499060920"/>
                  </a:ext>
                </a:extLst>
              </a:tr>
            </a:tbl>
          </a:graphicData>
        </a:graphic>
      </p:graphicFrame>
      <p:pic>
        <p:nvPicPr>
          <p:cNvPr id="4" name="Picture 3" descr="Logo&#10;&#10;Description automatically generated">
            <a:extLst>
              <a:ext uri="{FF2B5EF4-FFF2-40B4-BE49-F238E27FC236}">
                <a16:creationId xmlns:a16="http://schemas.microsoft.com/office/drawing/2014/main" id="{929EC339-13D9-1CE0-9E23-F96985471CBA}"/>
              </a:ext>
            </a:extLst>
          </p:cNvPr>
          <p:cNvPicPr>
            <a:picLocks noChangeAspect="1"/>
          </p:cNvPicPr>
          <p:nvPr/>
        </p:nvPicPr>
        <p:blipFill rotWithShape="1">
          <a:blip r:embed="rId2">
            <a:extLst>
              <a:ext uri="{28A0092B-C50C-407E-A947-70E740481C1C}">
                <a14:useLocalDpi xmlns:a14="http://schemas.microsoft.com/office/drawing/2010/main" val="0"/>
              </a:ext>
            </a:extLst>
          </a:blip>
          <a:srcRect r="2700"/>
          <a:stretch/>
        </p:blipFill>
        <p:spPr>
          <a:xfrm>
            <a:off x="52375" y="6176993"/>
            <a:ext cx="593736" cy="610212"/>
          </a:xfrm>
          <a:prstGeom prst="rect">
            <a:avLst/>
          </a:prstGeom>
          <a:effectLst/>
        </p:spPr>
      </p:pic>
    </p:spTree>
    <p:extLst>
      <p:ext uri="{BB962C8B-B14F-4D97-AF65-F5344CB8AC3E}">
        <p14:creationId xmlns:p14="http://schemas.microsoft.com/office/powerpoint/2010/main" val="2041122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9FC84-2B89-4E49-A52F-9BBC6C6C057A}"/>
              </a:ext>
            </a:extLst>
          </p:cNvPr>
          <p:cNvSpPr>
            <a:spLocks noGrp="1"/>
          </p:cNvSpPr>
          <p:nvPr>
            <p:ph type="title"/>
          </p:nvPr>
        </p:nvSpPr>
        <p:spPr/>
        <p:txBody>
          <a:bodyPr/>
          <a:lstStyle/>
          <a:p>
            <a:r>
              <a:rPr lang="en-US" b="1" dirty="0"/>
              <a:t>Police Chief – First Amendment </a:t>
            </a:r>
          </a:p>
        </p:txBody>
      </p:sp>
      <p:sp>
        <p:nvSpPr>
          <p:cNvPr id="8" name="Slide Number Placeholder 7">
            <a:extLst>
              <a:ext uri="{FF2B5EF4-FFF2-40B4-BE49-F238E27FC236}">
                <a16:creationId xmlns:a16="http://schemas.microsoft.com/office/drawing/2014/main" id="{923DF233-A2D5-437A-831E-2BDFCD0CF313}"/>
              </a:ext>
            </a:extLst>
          </p:cNvPr>
          <p:cNvSpPr>
            <a:spLocks noGrp="1"/>
          </p:cNvSpPr>
          <p:nvPr>
            <p:ph type="sldNum" sz="quarter" idx="12"/>
          </p:nvPr>
        </p:nvSpPr>
        <p:spPr/>
        <p:txBody>
          <a:bodyPr/>
          <a:lstStyle/>
          <a:p>
            <a:r>
              <a:rPr lang="en-US" dirty="0"/>
              <a:t>2</a:t>
            </a:r>
          </a:p>
        </p:txBody>
      </p:sp>
      <p:graphicFrame>
        <p:nvGraphicFramePr>
          <p:cNvPr id="9" name="Table 7">
            <a:extLst>
              <a:ext uri="{FF2B5EF4-FFF2-40B4-BE49-F238E27FC236}">
                <a16:creationId xmlns:a16="http://schemas.microsoft.com/office/drawing/2014/main" id="{5F58B4BF-AED2-4573-B9A4-8D19034B24A6}"/>
              </a:ext>
            </a:extLst>
          </p:cNvPr>
          <p:cNvGraphicFramePr>
            <a:graphicFrameLocks/>
          </p:cNvGraphicFramePr>
          <p:nvPr>
            <p:extLst>
              <p:ext uri="{D42A27DB-BD31-4B8C-83A1-F6EECF244321}">
                <p14:modId xmlns:p14="http://schemas.microsoft.com/office/powerpoint/2010/main" val="2613512044"/>
              </p:ext>
            </p:extLst>
          </p:nvPr>
        </p:nvGraphicFramePr>
        <p:xfrm>
          <a:off x="646111" y="1152983"/>
          <a:ext cx="10802423" cy="5501131"/>
        </p:xfrm>
        <a:graphic>
          <a:graphicData uri="http://schemas.openxmlformats.org/drawingml/2006/table">
            <a:tbl>
              <a:tblPr firstRow="1" bandRow="1">
                <a:tableStyleId>{7DF18680-E054-41AD-8BC1-D1AEF772440D}</a:tableStyleId>
              </a:tblPr>
              <a:tblGrid>
                <a:gridCol w="1989159">
                  <a:extLst>
                    <a:ext uri="{9D8B030D-6E8A-4147-A177-3AD203B41FA5}">
                      <a16:colId xmlns:a16="http://schemas.microsoft.com/office/drawing/2014/main" val="1312277925"/>
                    </a:ext>
                  </a:extLst>
                </a:gridCol>
                <a:gridCol w="4031919">
                  <a:extLst>
                    <a:ext uri="{9D8B030D-6E8A-4147-A177-3AD203B41FA5}">
                      <a16:colId xmlns:a16="http://schemas.microsoft.com/office/drawing/2014/main" val="1581538762"/>
                    </a:ext>
                  </a:extLst>
                </a:gridCol>
                <a:gridCol w="4781345">
                  <a:extLst>
                    <a:ext uri="{9D8B030D-6E8A-4147-A177-3AD203B41FA5}">
                      <a16:colId xmlns:a16="http://schemas.microsoft.com/office/drawing/2014/main" val="860857102"/>
                    </a:ext>
                  </a:extLst>
                </a:gridCol>
              </a:tblGrid>
              <a:tr h="549301">
                <a:tc>
                  <a:txBody>
                    <a:bodyPr/>
                    <a:lstStyle/>
                    <a:p>
                      <a:endParaRPr lang="en-US" sz="1600" dirty="0"/>
                    </a:p>
                  </a:txBody>
                  <a:tcPr/>
                </a:tc>
                <a:tc>
                  <a:txBody>
                    <a:bodyPr/>
                    <a:lstStyle/>
                    <a:p>
                      <a:r>
                        <a:rPr lang="en-US" sz="1600" dirty="0"/>
                        <a:t>Current Contract</a:t>
                      </a:r>
                    </a:p>
                  </a:txBody>
                  <a:tcPr/>
                </a:tc>
                <a:tc>
                  <a:txBody>
                    <a:bodyPr/>
                    <a:lstStyle/>
                    <a:p>
                      <a:r>
                        <a:rPr lang="en-US" sz="1600" dirty="0">
                          <a:solidFill>
                            <a:srgbClr val="FFFF00"/>
                          </a:solidFill>
                        </a:rPr>
                        <a:t>SUMMARY OF CHANGES</a:t>
                      </a:r>
                    </a:p>
                  </a:txBody>
                  <a:tcPr/>
                </a:tc>
                <a:extLst>
                  <a:ext uri="{0D108BD9-81ED-4DB2-BD59-A6C34878D82A}">
                    <a16:rowId xmlns:a16="http://schemas.microsoft.com/office/drawing/2014/main" val="1409724324"/>
                  </a:ext>
                </a:extLst>
              </a:tr>
              <a:tr h="4951830">
                <a:tc>
                  <a:txBody>
                    <a:bodyPr/>
                    <a:lstStyle/>
                    <a:p>
                      <a:r>
                        <a:rPr lang="en-US" sz="1600" b="1" dirty="0">
                          <a:latin typeface="Arial" panose="020B0604020202020204" pitchFamily="34" charset="0"/>
                          <a:cs typeface="Arial" panose="020B0604020202020204" pitchFamily="34" charset="0"/>
                        </a:rPr>
                        <a:t>Police Chief -  Holiday Leave</a:t>
                      </a:r>
                    </a:p>
                  </a:txBody>
                  <a:tcPr/>
                </a:tc>
                <a:tc>
                  <a:txBody>
                    <a:bodyPr/>
                    <a:lstStyle/>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Currently earns 200 hours each year in holiday leave</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Up to 40 holiday hours can be cashed out on quarterly basis</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A cap of 400 hours </a:t>
                      </a:r>
                    </a:p>
                    <a:p>
                      <a:pPr marL="285750" indent="-285750" algn="l">
                        <a:buFont typeface="Arial" panose="020B0604020202020204" pitchFamily="34" charset="0"/>
                        <a:buChar char="•"/>
                      </a:pPr>
                      <a:endParaRPr lang="en-US" sz="1600" kern="1200" dirty="0">
                        <a:solidFill>
                          <a:schemeClr val="dk1"/>
                        </a:solidFill>
                        <a:effectLs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kern="1200" dirty="0">
                          <a:solidFill>
                            <a:schemeClr val="dk1"/>
                          </a:solidFill>
                          <a:effectLst/>
                          <a:latin typeface="Arial" panose="020B0604020202020204" pitchFamily="34" charset="0"/>
                          <a:cs typeface="Arial" panose="020B0604020202020204" pitchFamily="34" charset="0"/>
                        </a:rPr>
                        <a:t>Contract and Resolution No. 6627  effective as of May 23, 2023 </a:t>
                      </a:r>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effectLst/>
                          <a:latin typeface="Arial" panose="020B0604020202020204" pitchFamily="34" charset="0"/>
                          <a:cs typeface="Arial" panose="020B0604020202020204" pitchFamily="34" charset="0"/>
                        </a:rPr>
                        <a:t>In lieu of cashing out and accruing 160 holiday hours per year, the chief will receive a Management Incentive Pay at </a:t>
                      </a:r>
                      <a:r>
                        <a:rPr lang="en-US" sz="1600" u="sng" kern="1200" dirty="0">
                          <a:solidFill>
                            <a:schemeClr val="dk1"/>
                          </a:solidFill>
                          <a:effectLst/>
                          <a:latin typeface="Arial" panose="020B0604020202020204" pitchFamily="34" charset="0"/>
                          <a:cs typeface="Arial" panose="020B0604020202020204" pitchFamily="34" charset="0"/>
                        </a:rPr>
                        <a:t>9.5% of his base salary ; </a:t>
                      </a:r>
                      <a:r>
                        <a:rPr lang="en-US" sz="1600" dirty="0">
                          <a:solidFill>
                            <a:schemeClr val="bg1"/>
                          </a:solidFill>
                          <a:latin typeface="Arial" panose="020B0604020202020204" pitchFamily="34" charset="0"/>
                          <a:cs typeface="Arial" panose="020B0604020202020204" pitchFamily="34" charset="0"/>
                        </a:rPr>
                        <a:t>reportable to the extent permitted by CalPERS.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latin typeface="Arial" panose="020B0604020202020204" pitchFamily="34" charset="0"/>
                          <a:cs typeface="Arial" panose="020B0604020202020204" pitchFamily="34" charset="0"/>
                        </a:rPr>
                        <a:t>The Chief will receive 40 hours of floating holiday on January 1 of each year. Any amount remaining as of December 31</a:t>
                      </a:r>
                      <a:r>
                        <a:rPr lang="en-US" sz="1600" baseline="30000" dirty="0">
                          <a:solidFill>
                            <a:schemeClr val="bg1"/>
                          </a:solidFill>
                          <a:latin typeface="Arial" panose="020B0604020202020204" pitchFamily="34" charset="0"/>
                          <a:cs typeface="Arial" panose="020B0604020202020204" pitchFamily="34" charset="0"/>
                        </a:rPr>
                        <a:t>st</a:t>
                      </a:r>
                      <a:r>
                        <a:rPr lang="en-US" sz="1600" dirty="0">
                          <a:solidFill>
                            <a:schemeClr val="bg1"/>
                          </a:solidFill>
                          <a:latin typeface="Arial" panose="020B0604020202020204" pitchFamily="34" charset="0"/>
                          <a:cs typeface="Arial" panose="020B0604020202020204" pitchFamily="34" charset="0"/>
                        </a:rPr>
                        <a:t> will be automatically cashed out and these hours will not be reportable to </a:t>
                      </a:r>
                      <a:r>
                        <a:rPr lang="en-US" sz="1600" dirty="0" err="1">
                          <a:solidFill>
                            <a:schemeClr val="bg1"/>
                          </a:solidFill>
                          <a:latin typeface="Arial" panose="020B0604020202020204" pitchFamily="34" charset="0"/>
                          <a:cs typeface="Arial" panose="020B0604020202020204" pitchFamily="34" charset="0"/>
                        </a:rPr>
                        <a:t>CalPers</a:t>
                      </a:r>
                      <a:r>
                        <a:rPr lang="en-US" sz="1600" dirty="0">
                          <a:solidFill>
                            <a:schemeClr val="bg1"/>
                          </a:solidFill>
                          <a:latin typeface="Arial" panose="020B0604020202020204" pitchFamily="34" charset="0"/>
                          <a:cs typeface="Arial" panose="020B0604020202020204" pitchFamily="34" charset="0"/>
                        </a:rPr>
                        <a:t> for inclusion in pension benefits.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latin typeface="Arial" panose="020B0604020202020204" pitchFamily="34" charset="0"/>
                          <a:cs typeface="Arial" panose="020B0604020202020204" pitchFamily="34" charset="0"/>
                        </a:rPr>
                        <a:t>Classic Holiday Hours as of July 1, 2023 will be placed in a grandfathered leave bank, any cash outs from this will not be reportable to CalPERS.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chemeClr val="bg1"/>
                          </a:solidFill>
                          <a:latin typeface="Arial" panose="020B0604020202020204" pitchFamily="34" charset="0"/>
                          <a:cs typeface="Arial" panose="020B0604020202020204" pitchFamily="34" charset="0"/>
                        </a:rPr>
                        <a:t>Subject to the current cap of 400 hours</a:t>
                      </a:r>
                    </a:p>
                    <a:p>
                      <a:pPr marL="0" indent="0">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600" u="sng" dirty="0">
                          <a:solidFill>
                            <a:schemeClr val="bg1"/>
                          </a:solidFill>
                          <a:latin typeface="Arial" panose="020B0604020202020204" pitchFamily="34" charset="0"/>
                          <a:cs typeface="Arial" panose="020B0604020202020204" pitchFamily="34" charset="0"/>
                        </a:rPr>
                        <a:t>Retroactive to July 1, 2023</a:t>
                      </a:r>
                    </a:p>
                  </a:txBody>
                  <a:tcPr/>
                </a:tc>
                <a:extLst>
                  <a:ext uri="{0D108BD9-81ED-4DB2-BD59-A6C34878D82A}">
                    <a16:rowId xmlns:a16="http://schemas.microsoft.com/office/drawing/2014/main" val="1499060920"/>
                  </a:ext>
                </a:extLst>
              </a:tr>
            </a:tbl>
          </a:graphicData>
        </a:graphic>
      </p:graphicFrame>
      <p:pic>
        <p:nvPicPr>
          <p:cNvPr id="4" name="Picture 3" descr="Logo&#10;&#10;Description automatically generated">
            <a:extLst>
              <a:ext uri="{FF2B5EF4-FFF2-40B4-BE49-F238E27FC236}">
                <a16:creationId xmlns:a16="http://schemas.microsoft.com/office/drawing/2014/main" id="{929EC339-13D9-1CE0-9E23-F96985471CBA}"/>
              </a:ext>
            </a:extLst>
          </p:cNvPr>
          <p:cNvPicPr>
            <a:picLocks noChangeAspect="1"/>
          </p:cNvPicPr>
          <p:nvPr/>
        </p:nvPicPr>
        <p:blipFill rotWithShape="1">
          <a:blip r:embed="rId2">
            <a:extLst>
              <a:ext uri="{28A0092B-C50C-407E-A947-70E740481C1C}">
                <a14:useLocalDpi xmlns:a14="http://schemas.microsoft.com/office/drawing/2010/main" val="0"/>
              </a:ext>
            </a:extLst>
          </a:blip>
          <a:srcRect r="2700"/>
          <a:stretch/>
        </p:blipFill>
        <p:spPr>
          <a:xfrm>
            <a:off x="52375" y="6176993"/>
            <a:ext cx="593736" cy="610212"/>
          </a:xfrm>
          <a:prstGeom prst="rect">
            <a:avLst/>
          </a:prstGeom>
          <a:effectLst/>
        </p:spPr>
      </p:pic>
    </p:spTree>
    <p:extLst>
      <p:ext uri="{BB962C8B-B14F-4D97-AF65-F5344CB8AC3E}">
        <p14:creationId xmlns:p14="http://schemas.microsoft.com/office/powerpoint/2010/main" val="1979120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9FC84-2B89-4E49-A52F-9BBC6C6C057A}"/>
              </a:ext>
            </a:extLst>
          </p:cNvPr>
          <p:cNvSpPr>
            <a:spLocks noGrp="1"/>
          </p:cNvSpPr>
          <p:nvPr>
            <p:ph type="title"/>
          </p:nvPr>
        </p:nvSpPr>
        <p:spPr/>
        <p:txBody>
          <a:bodyPr/>
          <a:lstStyle/>
          <a:p>
            <a:r>
              <a:rPr lang="en-US" b="1" dirty="0"/>
              <a:t>Summary &amp; Recommendation</a:t>
            </a:r>
          </a:p>
        </p:txBody>
      </p:sp>
      <p:sp>
        <p:nvSpPr>
          <p:cNvPr id="8" name="Slide Number Placeholder 7">
            <a:extLst>
              <a:ext uri="{FF2B5EF4-FFF2-40B4-BE49-F238E27FC236}">
                <a16:creationId xmlns:a16="http://schemas.microsoft.com/office/drawing/2014/main" id="{923DF233-A2D5-437A-831E-2BDFCD0CF313}"/>
              </a:ext>
            </a:extLst>
          </p:cNvPr>
          <p:cNvSpPr>
            <a:spLocks noGrp="1"/>
          </p:cNvSpPr>
          <p:nvPr>
            <p:ph type="sldNum" sz="quarter" idx="12"/>
          </p:nvPr>
        </p:nvSpPr>
        <p:spPr/>
        <p:txBody>
          <a:bodyPr/>
          <a:lstStyle/>
          <a:p>
            <a:r>
              <a:rPr lang="en-US" dirty="0"/>
              <a:t>3</a:t>
            </a:r>
          </a:p>
        </p:txBody>
      </p:sp>
      <p:sp>
        <p:nvSpPr>
          <p:cNvPr id="4" name="Content Placeholder 3">
            <a:extLst>
              <a:ext uri="{FF2B5EF4-FFF2-40B4-BE49-F238E27FC236}">
                <a16:creationId xmlns:a16="http://schemas.microsoft.com/office/drawing/2014/main" id="{CC97399A-7763-4FD7-AE41-9D96AECB8440}"/>
              </a:ext>
            </a:extLst>
          </p:cNvPr>
          <p:cNvSpPr>
            <a:spLocks noGrp="1"/>
          </p:cNvSpPr>
          <p:nvPr>
            <p:ph idx="1"/>
          </p:nvPr>
        </p:nvSpPr>
        <p:spPr>
          <a:xfrm>
            <a:off x="1097133" y="1328351"/>
            <a:ext cx="10163103" cy="5076931"/>
          </a:xfrm>
        </p:spPr>
        <p:txBody>
          <a:bodyPr>
            <a:normAutofit/>
          </a:bodyPr>
          <a:lstStyle/>
          <a:p>
            <a:pPr algn="just"/>
            <a:r>
              <a:rPr lang="en-US" dirty="0">
                <a:latin typeface="Arial" panose="020B0604020202020204" pitchFamily="34" charset="0"/>
                <a:cs typeface="Arial" panose="020B0604020202020204" pitchFamily="34" charset="0"/>
              </a:rPr>
              <a:t>Staff respectfully recommends that City Council approve the Police Manager’s Resolution No. 6670 and First Amendment to the employment contract between City of Gardena and Michael Saffell, to modify terms of the current contract to comply with CalPERS’s reportability requirements</a:t>
            </a:r>
          </a:p>
          <a:p>
            <a:r>
              <a:rPr lang="en-US" dirty="0">
                <a:latin typeface="Arial" panose="020B0604020202020204" pitchFamily="34" charset="0"/>
                <a:cs typeface="Arial" panose="020B0604020202020204" pitchFamily="34" charset="0"/>
              </a:rPr>
              <a:t>Total estimated fiscal impact is as follow:</a:t>
            </a:r>
          </a:p>
          <a:p>
            <a:pPr lvl="1"/>
            <a:r>
              <a:rPr lang="en-US" b="1" dirty="0">
                <a:latin typeface="Arial" panose="020B0604020202020204" pitchFamily="34" charset="0"/>
                <a:cs typeface="Arial" panose="020B0604020202020204" pitchFamily="34" charset="0"/>
              </a:rPr>
              <a:t>General Fund – $43,250 (annually)</a:t>
            </a:r>
          </a:p>
          <a:p>
            <a:pPr lvl="1"/>
            <a:r>
              <a:rPr lang="en-US" b="1" dirty="0">
                <a:latin typeface="Arial" panose="020B0604020202020204" pitchFamily="34" charset="0"/>
                <a:cs typeface="Arial" panose="020B0604020202020204" pitchFamily="34" charset="0"/>
              </a:rPr>
              <a:t>General Fund – $28,000 (one-time cost)</a:t>
            </a:r>
          </a:p>
          <a:p>
            <a:pPr lvl="1"/>
            <a:r>
              <a:rPr lang="en-US" sz="1800" b="1" dirty="0">
                <a:latin typeface="Arial" panose="020B0604020202020204" pitchFamily="34" charset="0"/>
                <a:cs typeface="Arial" panose="020B0604020202020204" pitchFamily="34" charset="0"/>
              </a:rPr>
              <a:t>Accrued Benefit Liability Stabilization Fund </a:t>
            </a:r>
            <a:r>
              <a:rPr lang="en-US" b="1" dirty="0">
                <a:latin typeface="Arial" panose="020B0604020202020204" pitchFamily="34" charset="0"/>
                <a:cs typeface="Arial" panose="020B0604020202020204" pitchFamily="34" charset="0"/>
              </a:rPr>
              <a:t>– $74,000 (one-time cashouts)</a:t>
            </a:r>
            <a:endParaRPr lang="en-US" dirty="0"/>
          </a:p>
        </p:txBody>
      </p:sp>
      <p:pic>
        <p:nvPicPr>
          <p:cNvPr id="5" name="Picture 4" descr="Logo&#10;&#10;Description automatically generated">
            <a:extLst>
              <a:ext uri="{FF2B5EF4-FFF2-40B4-BE49-F238E27FC236}">
                <a16:creationId xmlns:a16="http://schemas.microsoft.com/office/drawing/2014/main" id="{7191CB4B-D396-D549-E7AF-E6A51B7649CA}"/>
              </a:ext>
            </a:extLst>
          </p:cNvPr>
          <p:cNvPicPr>
            <a:picLocks noChangeAspect="1"/>
          </p:cNvPicPr>
          <p:nvPr/>
        </p:nvPicPr>
        <p:blipFill rotWithShape="1">
          <a:blip r:embed="rId2">
            <a:extLst>
              <a:ext uri="{28A0092B-C50C-407E-A947-70E740481C1C}">
                <a14:useLocalDpi xmlns:a14="http://schemas.microsoft.com/office/drawing/2010/main" val="0"/>
              </a:ext>
            </a:extLst>
          </a:blip>
          <a:srcRect r="2700"/>
          <a:stretch/>
        </p:blipFill>
        <p:spPr>
          <a:xfrm>
            <a:off x="52375" y="6176993"/>
            <a:ext cx="593736" cy="610212"/>
          </a:xfrm>
          <a:prstGeom prst="rect">
            <a:avLst/>
          </a:prstGeom>
          <a:effectLst/>
        </p:spPr>
      </p:pic>
    </p:spTree>
    <p:extLst>
      <p:ext uri="{BB962C8B-B14F-4D97-AF65-F5344CB8AC3E}">
        <p14:creationId xmlns:p14="http://schemas.microsoft.com/office/powerpoint/2010/main" val="25608046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82EA882B8EAE48A765031807DC4887" ma:contentTypeVersion="8" ma:contentTypeDescription="Create a new document." ma:contentTypeScope="" ma:versionID="1b18b59c5f73f91115681aec6f81139c">
  <xsd:schema xmlns:xsd="http://www.w3.org/2001/XMLSchema" xmlns:xs="http://www.w3.org/2001/XMLSchema" xmlns:p="http://schemas.microsoft.com/office/2006/metadata/properties" xmlns:ns3="a9306549-192f-4920-9146-bd8f845117e9" xmlns:ns4="b3d7f1ce-35d8-4270-b842-96c217b1d6cc" targetNamespace="http://schemas.microsoft.com/office/2006/metadata/properties" ma:root="true" ma:fieldsID="8dce555316e1b55fdb1be266f8374d36" ns3:_="" ns4:_="">
    <xsd:import namespace="a9306549-192f-4920-9146-bd8f845117e9"/>
    <xsd:import namespace="b3d7f1ce-35d8-4270-b842-96c217b1d6cc"/>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306549-192f-4920-9146-bd8f845117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3d7f1ce-35d8-4270-b842-96c217b1d6c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a9306549-192f-4920-9146-bd8f845117e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387AB2-B4F4-4D22-A9AD-EA428E9FF4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306549-192f-4920-9146-bd8f845117e9"/>
    <ds:schemaRef ds:uri="b3d7f1ce-35d8-4270-b842-96c217b1d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3C5E958-E6F8-45BE-8DDF-4D5F04FD01BC}">
  <ds:schemaRefs>
    <ds:schemaRef ds:uri="http://www.w3.org/XML/1998/namespace"/>
    <ds:schemaRef ds:uri="b3d7f1ce-35d8-4270-b842-96c217b1d6cc"/>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a9306549-192f-4920-9146-bd8f845117e9"/>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9FABE3C-7AD8-4DF4-BFD8-732F9D9596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TM02836342[[fn=Ion]]</Template>
  <TotalTime>1340</TotalTime>
  <Words>479</Words>
  <Application>Microsoft Office PowerPoint</Application>
  <PresentationFormat>Widescreen</PresentationFormat>
  <Paragraphs>51</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Century Gothic</vt:lpstr>
      <vt:lpstr>Wingdings 3</vt:lpstr>
      <vt:lpstr>Ion</vt:lpstr>
      <vt:lpstr>APPROVAL OF POLICE MANAGER’S RESOLUTION NO. 6670 &amp; FIRST AMENDMENT TO THE CHIEF OF POLICE EMPLOYMENT CONTRACT   </vt:lpstr>
      <vt:lpstr>Police Managers – Resolution 6670</vt:lpstr>
      <vt:lpstr>Police Chief – First Amendment </vt:lpstr>
      <vt:lpstr>Summary &amp; 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Khoi Quach</dc:creator>
  <cp:lastModifiedBy>Raymond Beeman</cp:lastModifiedBy>
  <cp:revision>48</cp:revision>
  <cp:lastPrinted>2024-05-28T22:06:26Z</cp:lastPrinted>
  <dcterms:created xsi:type="dcterms:W3CDTF">2021-03-31T23:33:47Z</dcterms:created>
  <dcterms:modified xsi:type="dcterms:W3CDTF">2024-05-28T22:26:43Z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0x0101005C82EA882B8EAE48A765031807DC4887</vt:lpwstr>
  </property>
</Properties>
</file>