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11"/>
  </p:notesMasterIdLst>
  <p:handoutMasterIdLst>
    <p:handoutMasterId r:id="rId12"/>
  </p:handoutMasterIdLst>
  <p:sldIdLst>
    <p:sldId id="455" r:id="rId2"/>
    <p:sldId id="320" r:id="rId3"/>
    <p:sldId id="467" r:id="rId4"/>
    <p:sldId id="468" r:id="rId5"/>
    <p:sldId id="469" r:id="rId6"/>
    <p:sldId id="452" r:id="rId7"/>
    <p:sldId id="438" r:id="rId8"/>
    <p:sldId id="457" r:id="rId9"/>
    <p:sldId id="463" r:id="rId10"/>
  </p:sldIdLst>
  <p:sldSz cx="9144000" cy="6858000" type="screen4x3"/>
  <p:notesSz cx="7010400" cy="9296400"/>
  <p:custDataLst>
    <p:tags r:id="rId1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leen" initials="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9B00"/>
    <a:srgbClr val="669900"/>
    <a:srgbClr val="0070C0"/>
    <a:srgbClr val="333D9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4" autoAdjust="0"/>
    <p:restoredTop sz="94660"/>
  </p:normalViewPr>
  <p:slideViewPr>
    <p:cSldViewPr snapToGrid="0" snapToObjects="1">
      <p:cViewPr varScale="1">
        <p:scale>
          <a:sx n="108" d="100"/>
          <a:sy n="108" d="100"/>
        </p:scale>
        <p:origin x="1704"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sz="quarter" idx="1"/>
          </p:nvPr>
        </p:nvSpPr>
        <p:spPr>
          <a:xfrm>
            <a:off x="3970939" y="0"/>
            <a:ext cx="3037840" cy="464820"/>
          </a:xfrm>
          <a:prstGeom prst="rect">
            <a:avLst/>
          </a:prstGeom>
        </p:spPr>
        <p:txBody>
          <a:bodyPr vert="horz" lIns="92446" tIns="46223" rIns="92446" bIns="46223" rtlCol="0"/>
          <a:lstStyle>
            <a:lvl1pPr algn="r">
              <a:defRPr sz="1200"/>
            </a:lvl1pPr>
          </a:lstStyle>
          <a:p>
            <a:fld id="{203B3DCD-8AF5-45DD-8BC4-E920BB91BECC}" type="datetimeFigureOut">
              <a:rPr lang="en-US" smtClean="0"/>
              <a:pPr/>
              <a:t>5/21/2024</a:t>
            </a:fld>
            <a:endParaRPr lang="en-US" dirty="0"/>
          </a:p>
        </p:txBody>
      </p:sp>
      <p:sp>
        <p:nvSpPr>
          <p:cNvPr id="4" name="Footer Placeholder 3"/>
          <p:cNvSpPr>
            <a:spLocks noGrp="1"/>
          </p:cNvSpPr>
          <p:nvPr>
            <p:ph type="ftr" sz="quarter" idx="2"/>
          </p:nvPr>
        </p:nvSpPr>
        <p:spPr>
          <a:xfrm>
            <a:off x="1" y="8829967"/>
            <a:ext cx="3037840" cy="464820"/>
          </a:xfrm>
          <a:prstGeom prst="rect">
            <a:avLst/>
          </a:prstGeom>
        </p:spPr>
        <p:txBody>
          <a:bodyPr vert="horz" lIns="92446" tIns="46223" rIns="92446" bIns="4622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9" y="8829967"/>
            <a:ext cx="3037840" cy="464820"/>
          </a:xfrm>
          <a:prstGeom prst="rect">
            <a:avLst/>
          </a:prstGeom>
        </p:spPr>
        <p:txBody>
          <a:bodyPr vert="horz" lIns="92446" tIns="46223" rIns="92446" bIns="46223" rtlCol="0" anchor="b"/>
          <a:lstStyle>
            <a:lvl1pPr algn="r">
              <a:defRPr sz="1200"/>
            </a:lvl1pPr>
          </a:lstStyle>
          <a:p>
            <a:fld id="{B6F7A860-32B8-41FB-98DC-448E9FBD7E63}" type="slidenum">
              <a:rPr lang="en-US" smtClean="0"/>
              <a:pPr/>
              <a:t>‹#›</a:t>
            </a:fld>
            <a:endParaRPr lang="en-US" dirty="0"/>
          </a:p>
        </p:txBody>
      </p:sp>
    </p:spTree>
    <p:extLst>
      <p:ext uri="{BB962C8B-B14F-4D97-AF65-F5344CB8AC3E}">
        <p14:creationId xmlns:p14="http://schemas.microsoft.com/office/powerpoint/2010/main" val="696000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F5E7A4D2-B822-45BF-86EC-E0476DB4C8B8}" type="datetimeFigureOut">
              <a:rPr lang="en-US" smtClean="0"/>
              <a:t>5/21/2024</a:t>
            </a:fld>
            <a:endParaRPr lang="en-US" dirty="0"/>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B4852FF2-7E19-41C7-B631-46C249D4D0A4}" type="slidenum">
              <a:rPr lang="en-US" smtClean="0"/>
              <a:t>‹#›</a:t>
            </a:fld>
            <a:endParaRPr lang="en-US" dirty="0"/>
          </a:p>
        </p:txBody>
      </p:sp>
    </p:spTree>
    <p:extLst>
      <p:ext uri="{BB962C8B-B14F-4D97-AF65-F5344CB8AC3E}">
        <p14:creationId xmlns:p14="http://schemas.microsoft.com/office/powerpoint/2010/main" val="358647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4852FF2-7E19-41C7-B631-46C249D4D0A4}" type="slidenum">
              <a:rPr lang="en-US" smtClean="0"/>
              <a:t>4</a:t>
            </a:fld>
            <a:endParaRPr lang="en-US" dirty="0"/>
          </a:p>
        </p:txBody>
      </p:sp>
    </p:spTree>
    <p:extLst>
      <p:ext uri="{BB962C8B-B14F-4D97-AF65-F5344CB8AC3E}">
        <p14:creationId xmlns:p14="http://schemas.microsoft.com/office/powerpoint/2010/main" val="29429678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4852FF2-7E19-41C7-B631-46C249D4D0A4}" type="slidenum">
              <a:rPr lang="en-US" smtClean="0"/>
              <a:t>5</a:t>
            </a:fld>
            <a:endParaRPr lang="en-US" dirty="0"/>
          </a:p>
        </p:txBody>
      </p:sp>
    </p:spTree>
    <p:extLst>
      <p:ext uri="{BB962C8B-B14F-4D97-AF65-F5344CB8AC3E}">
        <p14:creationId xmlns:p14="http://schemas.microsoft.com/office/powerpoint/2010/main" val="3110850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B57C773-E2E5-D449-9190-4D951AC3BD60}" type="datetimeFigureOut">
              <a:rPr lang="en-US" smtClean="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21CF1D-7BB2-6E41-940B-9BC7BBA1E5AD}" type="slidenum">
              <a:rPr lang="en-US" smtClean="0"/>
              <a:pPr/>
              <a:t>‹#›</a:t>
            </a:fld>
            <a:endParaRPr lang="en-US" dirty="0"/>
          </a:p>
        </p:txBody>
      </p:sp>
    </p:spTree>
    <p:extLst>
      <p:ext uri="{BB962C8B-B14F-4D97-AF65-F5344CB8AC3E}">
        <p14:creationId xmlns:p14="http://schemas.microsoft.com/office/powerpoint/2010/main" val="2468913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B57C773-E2E5-D449-9190-4D951AC3BD60}" type="datetimeFigureOut">
              <a:rPr lang="en-US" smtClean="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21CF1D-7BB2-6E41-940B-9BC7BBA1E5AD}" type="slidenum">
              <a:rPr lang="en-US" smtClean="0"/>
              <a:pPr/>
              <a:t>‹#›</a:t>
            </a:fld>
            <a:endParaRPr lang="en-US" dirty="0"/>
          </a:p>
        </p:txBody>
      </p:sp>
    </p:spTree>
    <p:extLst>
      <p:ext uri="{BB962C8B-B14F-4D97-AF65-F5344CB8AC3E}">
        <p14:creationId xmlns:p14="http://schemas.microsoft.com/office/powerpoint/2010/main" val="4600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B57C773-E2E5-D449-9190-4D951AC3BD60}" type="datetimeFigureOut">
              <a:rPr lang="en-US" smtClean="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21CF1D-7BB2-6E41-940B-9BC7BBA1E5AD}" type="slidenum">
              <a:rPr lang="en-US" smtClean="0"/>
              <a:pPr/>
              <a:t>‹#›</a:t>
            </a:fld>
            <a:endParaRPr lang="en-US" dirty="0"/>
          </a:p>
        </p:txBody>
      </p:sp>
    </p:spTree>
    <p:extLst>
      <p:ext uri="{BB962C8B-B14F-4D97-AF65-F5344CB8AC3E}">
        <p14:creationId xmlns:p14="http://schemas.microsoft.com/office/powerpoint/2010/main" val="3631692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B57C773-E2E5-D449-9190-4D951AC3BD60}" type="datetimeFigureOut">
              <a:rPr lang="en-US" smtClean="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21CF1D-7BB2-6E41-940B-9BC7BBA1E5AD}" type="slidenum">
              <a:rPr lang="en-US" smtClean="0"/>
              <a:pPr/>
              <a:t>‹#›</a:t>
            </a:fld>
            <a:endParaRPr lang="en-US" dirty="0"/>
          </a:p>
        </p:txBody>
      </p:sp>
    </p:spTree>
    <p:extLst>
      <p:ext uri="{BB962C8B-B14F-4D97-AF65-F5344CB8AC3E}">
        <p14:creationId xmlns:p14="http://schemas.microsoft.com/office/powerpoint/2010/main" val="1058341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B57C773-E2E5-D449-9190-4D951AC3BD60}" type="datetimeFigureOut">
              <a:rPr lang="en-US" smtClean="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21CF1D-7BB2-6E41-940B-9BC7BBA1E5AD}" type="slidenum">
              <a:rPr lang="en-US" smtClean="0"/>
              <a:pPr/>
              <a:t>‹#›</a:t>
            </a:fld>
            <a:endParaRPr lang="en-US" dirty="0"/>
          </a:p>
        </p:txBody>
      </p:sp>
    </p:spTree>
    <p:extLst>
      <p:ext uri="{BB962C8B-B14F-4D97-AF65-F5344CB8AC3E}">
        <p14:creationId xmlns:p14="http://schemas.microsoft.com/office/powerpoint/2010/main" val="3656963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B57C773-E2E5-D449-9190-4D951AC3BD60}" type="datetimeFigureOut">
              <a:rPr lang="en-US" smtClean="0"/>
              <a:pPr/>
              <a:t>5/21/2024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F21CF1D-7BB2-6E41-940B-9BC7BBA1E5AD}" type="slidenum">
              <a:rPr lang="en-US" smtClean="0"/>
              <a:pPr/>
              <a:t>‹#›</a:t>
            </a:fld>
            <a:endParaRPr lang="en-US" dirty="0"/>
          </a:p>
        </p:txBody>
      </p:sp>
    </p:spTree>
    <p:extLst>
      <p:ext uri="{BB962C8B-B14F-4D97-AF65-F5344CB8AC3E}">
        <p14:creationId xmlns:p14="http://schemas.microsoft.com/office/powerpoint/2010/main" val="3255128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B57C773-E2E5-D449-9190-4D951AC3BD60}" type="datetimeFigureOut">
              <a:rPr lang="en-US" smtClean="0"/>
              <a:pPr/>
              <a:t>5/21/2024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F21CF1D-7BB2-6E41-940B-9BC7BBA1E5AD}" type="slidenum">
              <a:rPr lang="en-US" smtClean="0"/>
              <a:pPr/>
              <a:t>‹#›</a:t>
            </a:fld>
            <a:endParaRPr lang="en-US" dirty="0"/>
          </a:p>
        </p:txBody>
      </p:sp>
    </p:spTree>
    <p:extLst>
      <p:ext uri="{BB962C8B-B14F-4D97-AF65-F5344CB8AC3E}">
        <p14:creationId xmlns:p14="http://schemas.microsoft.com/office/powerpoint/2010/main" val="996558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B57C773-E2E5-D449-9190-4D951AC3BD60}" type="datetimeFigureOut">
              <a:rPr lang="en-US" smtClean="0"/>
              <a:pPr/>
              <a:t>5/21/2024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F21CF1D-7BB2-6E41-940B-9BC7BBA1E5AD}" type="slidenum">
              <a:rPr lang="en-US" smtClean="0"/>
              <a:pPr/>
              <a:t>‹#›</a:t>
            </a:fld>
            <a:endParaRPr lang="en-US" dirty="0"/>
          </a:p>
        </p:txBody>
      </p:sp>
    </p:spTree>
    <p:extLst>
      <p:ext uri="{BB962C8B-B14F-4D97-AF65-F5344CB8AC3E}">
        <p14:creationId xmlns:p14="http://schemas.microsoft.com/office/powerpoint/2010/main" val="34293204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57C773-E2E5-D449-9190-4D951AC3BD60}" type="datetimeFigureOut">
              <a:rPr lang="en-US" smtClean="0"/>
              <a:pPr/>
              <a:t>5/21/2024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F21CF1D-7BB2-6E41-940B-9BC7BBA1E5AD}" type="slidenum">
              <a:rPr lang="en-US" smtClean="0"/>
              <a:pPr/>
              <a:t>‹#›</a:t>
            </a:fld>
            <a:endParaRPr lang="en-US" dirty="0"/>
          </a:p>
        </p:txBody>
      </p:sp>
    </p:spTree>
    <p:extLst>
      <p:ext uri="{BB962C8B-B14F-4D97-AF65-F5344CB8AC3E}">
        <p14:creationId xmlns:p14="http://schemas.microsoft.com/office/powerpoint/2010/main" val="2682399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B57C773-E2E5-D449-9190-4D951AC3BD60}" type="datetimeFigureOut">
              <a:rPr lang="en-US" smtClean="0"/>
              <a:pPr/>
              <a:t>5/21/2024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F21CF1D-7BB2-6E41-940B-9BC7BBA1E5AD}" type="slidenum">
              <a:rPr lang="en-US" smtClean="0"/>
              <a:pPr/>
              <a:t>‹#›</a:t>
            </a:fld>
            <a:endParaRPr lang="en-US" dirty="0"/>
          </a:p>
        </p:txBody>
      </p:sp>
    </p:spTree>
    <p:extLst>
      <p:ext uri="{BB962C8B-B14F-4D97-AF65-F5344CB8AC3E}">
        <p14:creationId xmlns:p14="http://schemas.microsoft.com/office/powerpoint/2010/main" val="3511703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B57C773-E2E5-D449-9190-4D951AC3BD60}" type="datetimeFigureOut">
              <a:rPr lang="en-US" smtClean="0"/>
              <a:pPr/>
              <a:t>5/21/2024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F21CF1D-7BB2-6E41-940B-9BC7BBA1E5AD}" type="slidenum">
              <a:rPr lang="en-US" smtClean="0"/>
              <a:pPr/>
              <a:t>‹#›</a:t>
            </a:fld>
            <a:endParaRPr lang="en-US" dirty="0"/>
          </a:p>
        </p:txBody>
      </p:sp>
    </p:spTree>
    <p:extLst>
      <p:ext uri="{BB962C8B-B14F-4D97-AF65-F5344CB8AC3E}">
        <p14:creationId xmlns:p14="http://schemas.microsoft.com/office/powerpoint/2010/main" val="1819024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DFF08F-DC6B-4601-B491-B0F83F6DD2DA}" type="datetimeFigureOut">
              <a:rPr lang="en-US" smtClean="0"/>
              <a:pPr/>
              <a:t>5/21/2024</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AB73BC-B049-4115-A692-8D63A059BFB8}" type="slidenum">
              <a:rPr lang="en-US" smtClean="0"/>
              <a:pPr/>
              <a:t>‹#›</a:t>
            </a:fld>
            <a:endParaRPr lang="en-US" dirty="0"/>
          </a:p>
        </p:txBody>
      </p:sp>
      <p:pic>
        <p:nvPicPr>
          <p:cNvPr id="7" name="Picture 6" descr="YLBckSlide.jpg">
            <a:extLst>
              <a:ext uri="{FF2B5EF4-FFF2-40B4-BE49-F238E27FC236}">
                <a16:creationId xmlns:a16="http://schemas.microsoft.com/office/drawing/2014/main" id="{54C3A2BE-C3C5-4375-B7BF-F5A2FF77A9C7}"/>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9675574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4809833" y="311604"/>
            <a:ext cx="3854106" cy="3352473"/>
          </a:xfrm>
          <a:noFill/>
        </p:spPr>
        <p:txBody>
          <a:bodyPr>
            <a:normAutofit/>
          </a:bodyPr>
          <a:lstStyle/>
          <a:p>
            <a:r>
              <a:rPr lang="en-US" sz="4800" dirty="0">
                <a:latin typeface="Calibri" panose="020F0502020204030204" pitchFamily="34" charset="0"/>
              </a:rPr>
              <a:t>1610 West Artesia Boulevard Project</a:t>
            </a:r>
          </a:p>
        </p:txBody>
      </p:sp>
      <p:sp>
        <p:nvSpPr>
          <p:cNvPr id="5" name="Subtitle 4"/>
          <p:cNvSpPr>
            <a:spLocks noGrp="1"/>
          </p:cNvSpPr>
          <p:nvPr>
            <p:ph type="subTitle" idx="1"/>
          </p:nvPr>
        </p:nvSpPr>
        <p:spPr>
          <a:xfrm>
            <a:off x="4809832" y="4157147"/>
            <a:ext cx="3854107" cy="2060774"/>
          </a:xfrm>
          <a:noFill/>
        </p:spPr>
        <p:txBody>
          <a:bodyPr>
            <a:normAutofit fontScale="92500"/>
          </a:bodyPr>
          <a:lstStyle/>
          <a:p>
            <a:endParaRPr lang="en-US" sz="2200" dirty="0"/>
          </a:p>
          <a:p>
            <a:r>
              <a:rPr lang="en-US" sz="2200" dirty="0"/>
              <a:t>Sustainable Communities Environmental Assessment (SCEA)</a:t>
            </a:r>
          </a:p>
          <a:p>
            <a:r>
              <a:rPr lang="en-US" sz="2200" dirty="0"/>
              <a:t>City Council</a:t>
            </a:r>
          </a:p>
          <a:p>
            <a:r>
              <a:rPr lang="en-US" sz="2200" dirty="0"/>
              <a:t>May 28, 2024</a:t>
            </a:r>
          </a:p>
        </p:txBody>
      </p:sp>
      <p:sp>
        <p:nvSpPr>
          <p:cNvPr id="135" name="Rectangle 134">
            <a:extLst>
              <a:ext uri="{FF2B5EF4-FFF2-40B4-BE49-F238E27FC236}">
                <a16:creationId xmlns:a16="http://schemas.microsoft.com/office/drawing/2014/main" id="{4913D8DA-B72B-46FB-9E5D-656A0EB0A4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4580687" cy="6861717"/>
          </a:xfrm>
          <a:prstGeom prst="rect">
            <a:avLst/>
          </a:prstGeom>
          <a:solidFill>
            <a:srgbClr val="574B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Rounded Rectangle 26">
            <a:extLst>
              <a:ext uri="{FF2B5EF4-FFF2-40B4-BE49-F238E27FC236}">
                <a16:creationId xmlns:a16="http://schemas.microsoft.com/office/drawing/2014/main" id="{63CDDC8E-3FD0-4545-A664-7661835B45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5058" y="640080"/>
            <a:ext cx="3606882" cy="5577818"/>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808C9F51-BD9E-2E25-BBB6-DD0CA1838536}"/>
              </a:ext>
            </a:extLst>
          </p:cNvPr>
          <p:cNvPicPr>
            <a:picLocks noChangeAspect="1"/>
          </p:cNvPicPr>
          <p:nvPr/>
        </p:nvPicPr>
        <p:blipFill>
          <a:blip r:embed="rId2"/>
          <a:stretch>
            <a:fillRect/>
          </a:stretch>
        </p:blipFill>
        <p:spPr>
          <a:xfrm>
            <a:off x="497646" y="1629052"/>
            <a:ext cx="3606883" cy="3606883"/>
          </a:xfrm>
          <a:prstGeom prst="rect">
            <a:avLst/>
          </a:prstGeom>
        </p:spPr>
      </p:pic>
    </p:spTree>
    <p:extLst>
      <p:ext uri="{BB962C8B-B14F-4D97-AF65-F5344CB8AC3E}">
        <p14:creationId xmlns:p14="http://schemas.microsoft.com/office/powerpoint/2010/main" val="34484110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69771"/>
            <a:ext cx="8229600" cy="1143000"/>
          </a:xfrm>
        </p:spPr>
        <p:txBody>
          <a:bodyPr>
            <a:normAutofit fontScale="90000"/>
          </a:bodyPr>
          <a:lstStyle/>
          <a:p>
            <a:pPr algn="ctr"/>
            <a:r>
              <a:rPr lang="en-US" sz="4400" b="1" dirty="0"/>
              <a:t>California Environmental Quality Act (CEQA)</a:t>
            </a:r>
          </a:p>
        </p:txBody>
      </p:sp>
    </p:spTree>
    <p:extLst>
      <p:ext uri="{BB962C8B-B14F-4D97-AF65-F5344CB8AC3E}">
        <p14:creationId xmlns:p14="http://schemas.microsoft.com/office/powerpoint/2010/main" val="4194556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42D7C-821E-66E9-EC1C-C890963347DC}"/>
              </a:ext>
            </a:extLst>
          </p:cNvPr>
          <p:cNvSpPr>
            <a:spLocks noGrp="1"/>
          </p:cNvSpPr>
          <p:nvPr>
            <p:ph type="title"/>
          </p:nvPr>
        </p:nvSpPr>
        <p:spPr/>
        <p:txBody>
          <a:bodyPr>
            <a:normAutofit/>
          </a:bodyPr>
          <a:lstStyle/>
          <a:p>
            <a:r>
              <a:rPr lang="en-US" sz="4800" b="1" dirty="0"/>
              <a:t>What is a SCEA?</a:t>
            </a:r>
          </a:p>
        </p:txBody>
      </p:sp>
      <p:sp>
        <p:nvSpPr>
          <p:cNvPr id="3" name="Content Placeholder 2">
            <a:extLst>
              <a:ext uri="{FF2B5EF4-FFF2-40B4-BE49-F238E27FC236}">
                <a16:creationId xmlns:a16="http://schemas.microsoft.com/office/drawing/2014/main" id="{8EF352F3-5AE8-7C3A-BAD8-092A1027EE97}"/>
              </a:ext>
            </a:extLst>
          </p:cNvPr>
          <p:cNvSpPr>
            <a:spLocks noGrp="1"/>
          </p:cNvSpPr>
          <p:nvPr>
            <p:ph idx="1"/>
          </p:nvPr>
        </p:nvSpPr>
        <p:spPr/>
        <p:txBody>
          <a:bodyPr>
            <a:normAutofit/>
          </a:bodyPr>
          <a:lstStyle/>
          <a:p>
            <a:r>
              <a:rPr lang="en-US" sz="2800" dirty="0"/>
              <a:t>Streamlining CEQA Tool for Transit Priority Projects Under SB 375</a:t>
            </a:r>
          </a:p>
          <a:p>
            <a:r>
              <a:rPr lang="en-US" sz="2800" dirty="0"/>
              <a:t>Requires consistency with a Regional Transportation Plan/Sustainable Communities Strategy</a:t>
            </a:r>
          </a:p>
        </p:txBody>
      </p:sp>
      <p:sp>
        <p:nvSpPr>
          <p:cNvPr id="4" name="Text Placeholder 3">
            <a:extLst>
              <a:ext uri="{FF2B5EF4-FFF2-40B4-BE49-F238E27FC236}">
                <a16:creationId xmlns:a16="http://schemas.microsoft.com/office/drawing/2014/main" id="{7F290947-CFCD-F227-1BED-5309F849A93F}"/>
              </a:ext>
            </a:extLst>
          </p:cNvPr>
          <p:cNvSpPr>
            <a:spLocks noGrp="1"/>
          </p:cNvSpPr>
          <p:nvPr>
            <p:ph type="body" sz="half" idx="2"/>
          </p:nvPr>
        </p:nvSpPr>
        <p:spPr/>
        <p:txBody>
          <a:bodyPr>
            <a:normAutofit/>
          </a:bodyPr>
          <a:lstStyle/>
          <a:p>
            <a:r>
              <a:rPr lang="en-US" sz="2800" dirty="0"/>
              <a:t>Sustainable Communities Environmental Assessment</a:t>
            </a:r>
          </a:p>
        </p:txBody>
      </p:sp>
    </p:spTree>
    <p:extLst>
      <p:ext uri="{BB962C8B-B14F-4D97-AF65-F5344CB8AC3E}">
        <p14:creationId xmlns:p14="http://schemas.microsoft.com/office/powerpoint/2010/main" val="3290521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ontent Placeholder 6">
            <a:extLst>
              <a:ext uri="{FF2B5EF4-FFF2-40B4-BE49-F238E27FC236}">
                <a16:creationId xmlns:a16="http://schemas.microsoft.com/office/drawing/2014/main" id="{A85A1D5F-6D7A-53EB-95AF-EEBF2E76991F}"/>
              </a:ext>
            </a:extLst>
          </p:cNvPr>
          <p:cNvGraphicFramePr>
            <a:graphicFrameLocks/>
          </p:cNvGraphicFramePr>
          <p:nvPr>
            <p:extLst>
              <p:ext uri="{D42A27DB-BD31-4B8C-83A1-F6EECF244321}">
                <p14:modId xmlns:p14="http://schemas.microsoft.com/office/powerpoint/2010/main" val="1576120604"/>
              </p:ext>
            </p:extLst>
          </p:nvPr>
        </p:nvGraphicFramePr>
        <p:xfrm>
          <a:off x="526473" y="508001"/>
          <a:ext cx="8100291" cy="5004468"/>
        </p:xfrm>
        <a:graphic>
          <a:graphicData uri="http://schemas.openxmlformats.org/drawingml/2006/table">
            <a:tbl>
              <a:tblPr firstRow="1" bandRow="1">
                <a:tableStyleId>{93296810-A885-4BE3-A3E7-6D5BEEA58F35}</a:tableStyleId>
              </a:tblPr>
              <a:tblGrid>
                <a:gridCol w="8100291">
                  <a:extLst>
                    <a:ext uri="{9D8B030D-6E8A-4147-A177-3AD203B41FA5}">
                      <a16:colId xmlns:a16="http://schemas.microsoft.com/office/drawing/2014/main" val="20001"/>
                    </a:ext>
                  </a:extLst>
                </a:gridCol>
              </a:tblGrid>
              <a:tr h="656653">
                <a:tc>
                  <a:txBody>
                    <a:bodyPr/>
                    <a:lstStyle/>
                    <a:p>
                      <a:pPr algn="ctr"/>
                      <a:r>
                        <a:rPr lang="en-US" sz="2800" dirty="0">
                          <a:solidFill>
                            <a:schemeClr val="tx1"/>
                          </a:solidFill>
                        </a:rPr>
                        <a:t>SB 375 Transit Priority Project SCEA CEQA Flow Chart</a:t>
                      </a:r>
                      <a:endParaRPr lang="en-US" sz="2800" dirty="0">
                        <a:solidFill>
                          <a:schemeClr val="tx1"/>
                        </a:solidFill>
                        <a:latin typeface="Arial" panose="020B0604020202020204" pitchFamily="34" charset="0"/>
                        <a:cs typeface="Arial" panose="020B0604020202020204" pitchFamily="34" charset="0"/>
                      </a:endParaRPr>
                    </a:p>
                  </a:txBody>
                  <a:tcPr marL="92744" marR="92744" anchor="ctr"/>
                </a:tc>
                <a:extLst>
                  <a:ext uri="{0D108BD9-81ED-4DB2-BD59-A6C34878D82A}">
                    <a16:rowId xmlns:a16="http://schemas.microsoft.com/office/drawing/2014/main" val="10000"/>
                  </a:ext>
                </a:extLst>
              </a:tr>
              <a:tr h="942896">
                <a:tc>
                  <a:txBody>
                    <a:bodyPr/>
                    <a:lstStyle/>
                    <a:p>
                      <a:pPr marL="0" marR="0" lvl="0" indent="0" algn="ctr" defTabSz="548640" rtl="0" eaLnBrk="1" fontAlgn="auto" latinLnBrk="0" hangingPunct="1">
                        <a:lnSpc>
                          <a:spcPct val="100000"/>
                        </a:lnSpc>
                        <a:spcBef>
                          <a:spcPts val="0"/>
                        </a:spcBef>
                        <a:spcAft>
                          <a:spcPts val="0"/>
                        </a:spcAft>
                        <a:buClrTx/>
                        <a:buSzTx/>
                        <a:buFontTx/>
                        <a:buNone/>
                        <a:tabLst/>
                        <a:defRPr/>
                      </a:pPr>
                      <a:r>
                        <a:rPr lang="en-US" sz="1600" dirty="0">
                          <a:latin typeface="Arial" panose="020B0604020202020204" pitchFamily="34" charset="0"/>
                          <a:cs typeface="Arial" panose="020B0604020202020204" pitchFamily="34" charset="0"/>
                        </a:rPr>
                        <a:t>Is the Project consistent with the general use designation, density, building intensity, and applicable policies specified for the project area in either a SCS or APS (PRC Section 21155(a)) and has the project incorporated all feasible mitigation measures, performance standards, or criteria set forth in the prior applicable EIR's and adopted in findings (PRC Section 21155.2(a))?</a:t>
                      </a:r>
                    </a:p>
                    <a:p>
                      <a:pPr marL="0" marR="0" lvl="0" indent="0" algn="ctr" defTabSz="548640" rtl="0" eaLnBrk="1" fontAlgn="auto" latinLnBrk="0" hangingPunct="1">
                        <a:lnSpc>
                          <a:spcPct val="100000"/>
                        </a:lnSpc>
                        <a:spcBef>
                          <a:spcPts val="0"/>
                        </a:spcBef>
                        <a:spcAft>
                          <a:spcPts val="0"/>
                        </a:spcAft>
                        <a:buClrTx/>
                        <a:buSzTx/>
                        <a:buFontTx/>
                        <a:buNone/>
                        <a:tabLst/>
                        <a:defRPr/>
                      </a:pPr>
                      <a:r>
                        <a:rPr lang="en-US" sz="1600" b="1" dirty="0">
                          <a:latin typeface="Arial" panose="020B0604020202020204" pitchFamily="34" charset="0"/>
                          <a:cs typeface="Arial" panose="020B0604020202020204" pitchFamily="34" charset="0"/>
                        </a:rPr>
                        <a:t>YES</a:t>
                      </a:r>
                    </a:p>
                  </a:txBody>
                  <a:tcPr marL="92744" marR="92744" anchor="ctr"/>
                </a:tc>
                <a:extLst>
                  <a:ext uri="{0D108BD9-81ED-4DB2-BD59-A6C34878D82A}">
                    <a16:rowId xmlns:a16="http://schemas.microsoft.com/office/drawing/2014/main" val="144321538"/>
                  </a:ext>
                </a:extLst>
              </a:tr>
              <a:tr h="387979">
                <a:tc>
                  <a:txBody>
                    <a:bodyPr/>
                    <a:lstStyle/>
                    <a:p>
                      <a:pPr marL="0" marR="0" lvl="0" indent="0" algn="ctr" defTabSz="548640" rtl="0" eaLnBrk="1" fontAlgn="auto" latinLnBrk="0" hangingPunct="1">
                        <a:lnSpc>
                          <a:spcPct val="100000"/>
                        </a:lnSpc>
                        <a:spcBef>
                          <a:spcPts val="0"/>
                        </a:spcBef>
                        <a:spcAft>
                          <a:spcPts val="0"/>
                        </a:spcAft>
                        <a:buClrTx/>
                        <a:buSzTx/>
                        <a:buFontTx/>
                        <a:buNone/>
                        <a:tabLst/>
                        <a:defRPr/>
                      </a:pPr>
                      <a:r>
                        <a:rPr lang="en-US" sz="1600" dirty="0">
                          <a:latin typeface="Arial" panose="020B0604020202020204" pitchFamily="34" charset="0"/>
                          <a:cs typeface="Arial" panose="020B0604020202020204" pitchFamily="34" charset="0"/>
                        </a:rPr>
                        <a:t>Is the Project a Transit Priority Project (TPP) as defined by PRC § 21155(b)? </a:t>
                      </a:r>
                    </a:p>
                  </a:txBody>
                  <a:tcPr marL="92744" marR="92744" anchor="ctr"/>
                </a:tc>
                <a:extLst>
                  <a:ext uri="{0D108BD9-81ED-4DB2-BD59-A6C34878D82A}">
                    <a16:rowId xmlns:a16="http://schemas.microsoft.com/office/drawing/2014/main" val="10002"/>
                  </a:ext>
                </a:extLst>
              </a:tr>
              <a:tr h="1594196">
                <a:tc>
                  <a:txBody>
                    <a:bodyPr/>
                    <a:lstStyle/>
                    <a:p>
                      <a:pPr marL="0" lvl="0" indent="0" algn="l">
                        <a:buClr>
                          <a:schemeClr val="accent5">
                            <a:lumMod val="75000"/>
                          </a:schemeClr>
                        </a:buClr>
                        <a:buFont typeface="+mj-lt"/>
                        <a:buNone/>
                      </a:pPr>
                      <a:r>
                        <a:rPr lang="en-US" sz="1600" dirty="0">
                          <a:latin typeface="Arial" panose="020B0604020202020204" pitchFamily="34" charset="0"/>
                          <a:cs typeface="Arial" panose="020B0604020202020204" pitchFamily="34" charset="0"/>
                        </a:rPr>
                        <a:t>TPPs must contain the following:</a:t>
                      </a:r>
                    </a:p>
                    <a:p>
                      <a:pPr marL="342900" lvl="0" indent="-342900" algn="l">
                        <a:buClr>
                          <a:schemeClr val="accent5">
                            <a:lumMod val="75000"/>
                          </a:schemeClr>
                        </a:buClr>
                        <a:buFont typeface="+mj-lt"/>
                        <a:buAutoNum type="arabicPeriod"/>
                      </a:pPr>
                      <a:r>
                        <a:rPr lang="en-US" sz="1600" dirty="0">
                          <a:latin typeface="Arial" panose="020B0604020202020204" pitchFamily="34" charset="0"/>
                          <a:cs typeface="Arial" panose="020B0604020202020204" pitchFamily="34" charset="0"/>
                        </a:rPr>
                        <a:t>At least 50% residential use based on total building square footage and a FAR of 0.75. </a:t>
                      </a:r>
                      <a:r>
                        <a:rPr lang="en-US" sz="1600" b="1" dirty="0">
                          <a:latin typeface="Arial" panose="020B0604020202020204" pitchFamily="34" charset="0"/>
                          <a:cs typeface="Arial" panose="020B0604020202020204" pitchFamily="34" charset="0"/>
                        </a:rPr>
                        <a:t>Project provides 100% residential uses</a:t>
                      </a:r>
                    </a:p>
                    <a:p>
                      <a:pPr marL="342900" lvl="0" indent="-342900" algn="l">
                        <a:buClr>
                          <a:schemeClr val="accent5">
                            <a:lumMod val="75000"/>
                          </a:schemeClr>
                        </a:buClr>
                        <a:buFont typeface="+mj-lt"/>
                        <a:buAutoNum type="arabicPeriod"/>
                      </a:pPr>
                      <a:r>
                        <a:rPr lang="en-US" sz="1600" dirty="0">
                          <a:latin typeface="Arial" panose="020B0604020202020204" pitchFamily="34" charset="0"/>
                          <a:cs typeface="Arial" panose="020B0604020202020204" pitchFamily="34" charset="0"/>
                        </a:rPr>
                        <a:t>Minimum net density 20 DU/AC. </a:t>
                      </a:r>
                      <a:r>
                        <a:rPr lang="en-US" sz="1600" b="1" dirty="0">
                          <a:latin typeface="Arial" panose="020B0604020202020204" pitchFamily="34" charset="0"/>
                          <a:cs typeface="Arial" panose="020B0604020202020204" pitchFamily="34" charset="0"/>
                        </a:rPr>
                        <a:t>Project net density is 88 DU/AC</a:t>
                      </a:r>
                    </a:p>
                    <a:p>
                      <a:pPr marL="342900" lvl="0" indent="-342900" algn="l">
                        <a:buClr>
                          <a:schemeClr val="accent5">
                            <a:lumMod val="75000"/>
                          </a:schemeClr>
                        </a:buClr>
                        <a:buFont typeface="+mj-lt"/>
                        <a:buAutoNum type="arabicPeriod"/>
                      </a:pPr>
                      <a:r>
                        <a:rPr lang="en-US" sz="1600" dirty="0">
                          <a:latin typeface="Arial" panose="020B0604020202020204" pitchFamily="34" charset="0"/>
                          <a:cs typeface="Arial" panose="020B0604020202020204" pitchFamily="34" charset="0"/>
                        </a:rPr>
                        <a:t>Within 0.5 mile of a transit stop or high-quality transit corridor in the RTP/SCS. </a:t>
                      </a:r>
                      <a:r>
                        <a:rPr lang="en-US" sz="1600" b="1" dirty="0">
                          <a:latin typeface="Arial" panose="020B0604020202020204" pitchFamily="34" charset="0"/>
                          <a:cs typeface="Arial" panose="020B0604020202020204" pitchFamily="34" charset="0"/>
                        </a:rPr>
                        <a:t>Project is within 0.5-mile of South Western Avenue (HQTC).</a:t>
                      </a:r>
                      <a:endParaRPr lang="en-US" sz="1600" dirty="0">
                        <a:latin typeface="Arial" panose="020B0604020202020204" pitchFamily="34" charset="0"/>
                        <a:cs typeface="Arial" panose="020B0604020202020204" pitchFamily="34" charset="0"/>
                      </a:endParaRPr>
                    </a:p>
                  </a:txBody>
                  <a:tcPr marL="92744" marR="92744" anchor="ctr"/>
                </a:tc>
                <a:extLst>
                  <a:ext uri="{0D108BD9-81ED-4DB2-BD59-A6C34878D82A}">
                    <a16:rowId xmlns:a16="http://schemas.microsoft.com/office/drawing/2014/main" val="10003"/>
                  </a:ext>
                </a:extLst>
              </a:tr>
              <a:tr h="811160">
                <a:tc>
                  <a:txBody>
                    <a:bodyPr/>
                    <a:lstStyle/>
                    <a:p>
                      <a:pPr marL="0" lvl="0" indent="0" algn="ctr">
                        <a:buClr>
                          <a:schemeClr val="accent5">
                            <a:lumMod val="75000"/>
                          </a:schemeClr>
                        </a:buClr>
                        <a:buFont typeface="Arial" panose="020B0604020202020204" pitchFamily="34" charset="0"/>
                        <a:buNone/>
                      </a:pPr>
                      <a:r>
                        <a:rPr lang="en-US" sz="1600" dirty="0">
                          <a:latin typeface="Arial" panose="020B0604020202020204" pitchFamily="34" charset="0"/>
                          <a:cs typeface="Arial" panose="020B0604020202020204" pitchFamily="34" charset="0"/>
                        </a:rPr>
                        <a:t>Project qualifies for a SCEA.</a:t>
                      </a:r>
                    </a:p>
                  </a:txBody>
                  <a:tcPr marL="92744" marR="92744"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824706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EE6FC-134A-4671-AC05-483B89A33CF8}"/>
              </a:ext>
            </a:extLst>
          </p:cNvPr>
          <p:cNvSpPr>
            <a:spLocks noGrp="1"/>
          </p:cNvSpPr>
          <p:nvPr>
            <p:ph type="title"/>
          </p:nvPr>
        </p:nvSpPr>
        <p:spPr/>
        <p:txBody>
          <a:bodyPr/>
          <a:lstStyle/>
          <a:p>
            <a:r>
              <a:rPr lang="en-US" dirty="0"/>
              <a:t>CEQA Flow Chart - SCEA</a:t>
            </a:r>
          </a:p>
        </p:txBody>
      </p:sp>
      <p:sp>
        <p:nvSpPr>
          <p:cNvPr id="27" name="Flowchart: Process 26">
            <a:extLst>
              <a:ext uri="{FF2B5EF4-FFF2-40B4-BE49-F238E27FC236}">
                <a16:creationId xmlns:a16="http://schemas.microsoft.com/office/drawing/2014/main" id="{63751996-0338-F18B-7578-3018E6C66BFD}"/>
              </a:ext>
            </a:extLst>
          </p:cNvPr>
          <p:cNvSpPr/>
          <p:nvPr/>
        </p:nvSpPr>
        <p:spPr>
          <a:xfrm>
            <a:off x="1090241" y="1903042"/>
            <a:ext cx="3108961" cy="1055077"/>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t>Prepare Initial Study/SCEA</a:t>
            </a:r>
          </a:p>
        </p:txBody>
      </p:sp>
      <p:sp>
        <p:nvSpPr>
          <p:cNvPr id="28" name="Flowchart: Process 27">
            <a:extLst>
              <a:ext uri="{FF2B5EF4-FFF2-40B4-BE49-F238E27FC236}">
                <a16:creationId xmlns:a16="http://schemas.microsoft.com/office/drawing/2014/main" id="{3D469B04-14FB-E7CE-69FA-E1576F7AF799}"/>
              </a:ext>
            </a:extLst>
          </p:cNvPr>
          <p:cNvSpPr/>
          <p:nvPr/>
        </p:nvSpPr>
        <p:spPr>
          <a:xfrm>
            <a:off x="1090240" y="3141356"/>
            <a:ext cx="3108961" cy="1081885"/>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Draft SCEA circulated for 30-day public comment period</a:t>
            </a:r>
          </a:p>
          <a:p>
            <a:pPr algn="ctr"/>
            <a:r>
              <a:rPr lang="en-US" sz="1200" b="1" dirty="0">
                <a:solidFill>
                  <a:srgbClr val="E49B00"/>
                </a:solidFill>
              </a:rPr>
              <a:t>02/20/24 – 03/20/24</a:t>
            </a:r>
          </a:p>
        </p:txBody>
      </p:sp>
      <p:sp>
        <p:nvSpPr>
          <p:cNvPr id="29" name="Flowchart: Process 28">
            <a:extLst>
              <a:ext uri="{FF2B5EF4-FFF2-40B4-BE49-F238E27FC236}">
                <a16:creationId xmlns:a16="http://schemas.microsoft.com/office/drawing/2014/main" id="{52EBBE40-E74B-8C57-8A3E-0F716BF9D01F}"/>
              </a:ext>
            </a:extLst>
          </p:cNvPr>
          <p:cNvSpPr/>
          <p:nvPr/>
        </p:nvSpPr>
        <p:spPr>
          <a:xfrm>
            <a:off x="1090240" y="4406479"/>
            <a:ext cx="3108961" cy="1081885"/>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Prepare Final SCEA including Response to Comments</a:t>
            </a:r>
          </a:p>
        </p:txBody>
      </p:sp>
      <p:sp>
        <p:nvSpPr>
          <p:cNvPr id="30" name="Flowchart: Process 29">
            <a:extLst>
              <a:ext uri="{FF2B5EF4-FFF2-40B4-BE49-F238E27FC236}">
                <a16:creationId xmlns:a16="http://schemas.microsoft.com/office/drawing/2014/main" id="{DC8A0EC0-99DF-6E26-686D-7C3C66B7DE20}"/>
              </a:ext>
            </a:extLst>
          </p:cNvPr>
          <p:cNvSpPr/>
          <p:nvPr/>
        </p:nvSpPr>
        <p:spPr>
          <a:xfrm>
            <a:off x="4802795" y="1876234"/>
            <a:ext cx="3108961" cy="1081885"/>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Hold Public Hearing – Make Recommendation on SCEA </a:t>
            </a:r>
          </a:p>
          <a:p>
            <a:pPr algn="ctr"/>
            <a:r>
              <a:rPr lang="en-US" b="1" dirty="0"/>
              <a:t>(Planning Commission)</a:t>
            </a:r>
          </a:p>
          <a:p>
            <a:pPr algn="ctr"/>
            <a:r>
              <a:rPr lang="en-US" sz="1200" b="1" dirty="0">
                <a:solidFill>
                  <a:srgbClr val="E49B00"/>
                </a:solidFill>
              </a:rPr>
              <a:t>05/07/24</a:t>
            </a:r>
            <a:endParaRPr lang="en-US" sz="1200" b="1" dirty="0"/>
          </a:p>
        </p:txBody>
      </p:sp>
      <p:sp>
        <p:nvSpPr>
          <p:cNvPr id="34" name="Flowchart: Process 33">
            <a:extLst>
              <a:ext uri="{FF2B5EF4-FFF2-40B4-BE49-F238E27FC236}">
                <a16:creationId xmlns:a16="http://schemas.microsoft.com/office/drawing/2014/main" id="{0BDBC684-14B1-1C06-2E5F-D83A8A7AF72C}"/>
              </a:ext>
            </a:extLst>
          </p:cNvPr>
          <p:cNvSpPr/>
          <p:nvPr/>
        </p:nvSpPr>
        <p:spPr>
          <a:xfrm>
            <a:off x="4802795" y="3141356"/>
            <a:ext cx="3108961" cy="1081885"/>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Hold Public Hearing on SCEA</a:t>
            </a:r>
          </a:p>
          <a:p>
            <a:pPr algn="ctr"/>
            <a:r>
              <a:rPr lang="en-US" b="1" dirty="0"/>
              <a:t>(City Council)</a:t>
            </a:r>
          </a:p>
          <a:p>
            <a:pPr algn="ctr"/>
            <a:r>
              <a:rPr lang="en-US" sz="1200" b="1" dirty="0">
                <a:solidFill>
                  <a:srgbClr val="E49B00"/>
                </a:solidFill>
              </a:rPr>
              <a:t>05/28/24</a:t>
            </a:r>
          </a:p>
        </p:txBody>
      </p:sp>
      <p:sp>
        <p:nvSpPr>
          <p:cNvPr id="35" name="Arrow: Down 34">
            <a:extLst>
              <a:ext uri="{FF2B5EF4-FFF2-40B4-BE49-F238E27FC236}">
                <a16:creationId xmlns:a16="http://schemas.microsoft.com/office/drawing/2014/main" id="{F45D1685-7F10-1726-F27A-615902338DDA}"/>
              </a:ext>
            </a:extLst>
          </p:cNvPr>
          <p:cNvSpPr/>
          <p:nvPr/>
        </p:nvSpPr>
        <p:spPr>
          <a:xfrm>
            <a:off x="2461839" y="2908235"/>
            <a:ext cx="365760" cy="365760"/>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6" name="Arrow: Down 35">
            <a:extLst>
              <a:ext uri="{FF2B5EF4-FFF2-40B4-BE49-F238E27FC236}">
                <a16:creationId xmlns:a16="http://schemas.microsoft.com/office/drawing/2014/main" id="{EA1D0ED6-34F6-FC72-2AA8-78FDD335DE8E}"/>
              </a:ext>
            </a:extLst>
          </p:cNvPr>
          <p:cNvSpPr/>
          <p:nvPr/>
        </p:nvSpPr>
        <p:spPr>
          <a:xfrm>
            <a:off x="2461839" y="4187720"/>
            <a:ext cx="365760" cy="365760"/>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cxnSp>
        <p:nvCxnSpPr>
          <p:cNvPr id="42" name="Connector: Elbow 41">
            <a:extLst>
              <a:ext uri="{FF2B5EF4-FFF2-40B4-BE49-F238E27FC236}">
                <a16:creationId xmlns:a16="http://schemas.microsoft.com/office/drawing/2014/main" id="{6AFA8192-C3E1-2AA3-BD42-1363F8BB74A2}"/>
              </a:ext>
            </a:extLst>
          </p:cNvPr>
          <p:cNvCxnSpPr>
            <a:cxnSpLocks/>
            <a:stCxn id="29" idx="3"/>
            <a:endCxn id="30" idx="1"/>
          </p:cNvCxnSpPr>
          <p:nvPr/>
        </p:nvCxnSpPr>
        <p:spPr>
          <a:xfrm flipV="1">
            <a:off x="4199201" y="2417177"/>
            <a:ext cx="603594" cy="2530245"/>
          </a:xfrm>
          <a:prstGeom prst="bent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 name="Flowchart: Process 2">
            <a:extLst>
              <a:ext uri="{FF2B5EF4-FFF2-40B4-BE49-F238E27FC236}">
                <a16:creationId xmlns:a16="http://schemas.microsoft.com/office/drawing/2014/main" id="{9511CAEF-0CD9-E926-FAE5-4899229F206F}"/>
              </a:ext>
            </a:extLst>
          </p:cNvPr>
          <p:cNvSpPr/>
          <p:nvPr/>
        </p:nvSpPr>
        <p:spPr>
          <a:xfrm>
            <a:off x="4802794" y="4406478"/>
            <a:ext cx="3108961" cy="1081885"/>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Issue Notice of Determination</a:t>
            </a:r>
          </a:p>
          <a:p>
            <a:pPr algn="ctr"/>
            <a:r>
              <a:rPr lang="en-US" b="1" dirty="0"/>
              <a:t>(if Project is approved)</a:t>
            </a:r>
          </a:p>
        </p:txBody>
      </p:sp>
      <p:sp>
        <p:nvSpPr>
          <p:cNvPr id="37" name="Arrow: Down 36">
            <a:extLst>
              <a:ext uri="{FF2B5EF4-FFF2-40B4-BE49-F238E27FC236}">
                <a16:creationId xmlns:a16="http://schemas.microsoft.com/office/drawing/2014/main" id="{95B8138B-7C17-3DBC-8F60-75544AE0B5AB}"/>
              </a:ext>
            </a:extLst>
          </p:cNvPr>
          <p:cNvSpPr/>
          <p:nvPr/>
        </p:nvSpPr>
        <p:spPr>
          <a:xfrm>
            <a:off x="6174394" y="4187720"/>
            <a:ext cx="365760" cy="365760"/>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4" name="Arrow: Down 3">
            <a:extLst>
              <a:ext uri="{FF2B5EF4-FFF2-40B4-BE49-F238E27FC236}">
                <a16:creationId xmlns:a16="http://schemas.microsoft.com/office/drawing/2014/main" id="{2F3675EA-B7D6-5B53-AEEC-641AC7F10762}"/>
              </a:ext>
            </a:extLst>
          </p:cNvPr>
          <p:cNvSpPr/>
          <p:nvPr/>
        </p:nvSpPr>
        <p:spPr>
          <a:xfrm>
            <a:off x="6144778" y="2867001"/>
            <a:ext cx="365760" cy="365760"/>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677194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dirty="0"/>
              <a:t>Environmental Issue Areas Evaluated in </a:t>
            </a:r>
            <a:r>
              <a:rPr lang="en-US" dirty="0"/>
              <a:t>the SCEA</a:t>
            </a:r>
            <a:endParaRPr lang="en-US" b="0" dirty="0"/>
          </a:p>
        </p:txBody>
      </p:sp>
      <p:sp>
        <p:nvSpPr>
          <p:cNvPr id="7" name="Content Placeholder 4">
            <a:extLst>
              <a:ext uri="{FF2B5EF4-FFF2-40B4-BE49-F238E27FC236}">
                <a16:creationId xmlns:a16="http://schemas.microsoft.com/office/drawing/2014/main" id="{1A02C28E-A1F4-E9AD-2190-C60ABC2AC251}"/>
              </a:ext>
            </a:extLst>
          </p:cNvPr>
          <p:cNvSpPr>
            <a:spLocks noGrp="1"/>
          </p:cNvSpPr>
          <p:nvPr>
            <p:ph sz="half" idx="1"/>
          </p:nvPr>
        </p:nvSpPr>
        <p:spPr>
          <a:xfrm>
            <a:off x="628650" y="1796473"/>
            <a:ext cx="4201968" cy="4114801"/>
          </a:xfrm>
        </p:spPr>
        <p:txBody>
          <a:bodyPr>
            <a:normAutofit/>
          </a:bodyPr>
          <a:lstStyle/>
          <a:p>
            <a:pPr marL="342900" indent="-342900">
              <a:buFont typeface="Arial" panose="020B0604020202020204" pitchFamily="34" charset="0"/>
              <a:buChar char="•"/>
            </a:pPr>
            <a:r>
              <a:rPr lang="en-US" sz="2000" dirty="0"/>
              <a:t>Aesthetics</a:t>
            </a:r>
          </a:p>
          <a:p>
            <a:pPr marL="342900" indent="-342900">
              <a:buFont typeface="Arial" panose="020B0604020202020204" pitchFamily="34" charset="0"/>
              <a:buChar char="•"/>
            </a:pPr>
            <a:r>
              <a:rPr lang="en-US" sz="2000" dirty="0"/>
              <a:t>Agriculture and Forest Resources</a:t>
            </a:r>
          </a:p>
          <a:p>
            <a:pPr marL="342900" indent="-342900">
              <a:buFont typeface="Arial" panose="020B0604020202020204" pitchFamily="34" charset="0"/>
              <a:buChar char="•"/>
            </a:pPr>
            <a:r>
              <a:rPr lang="en-US" sz="2000" dirty="0"/>
              <a:t>Air Quality</a:t>
            </a:r>
          </a:p>
          <a:p>
            <a:pPr marL="342900" indent="-342900">
              <a:buFont typeface="Arial" panose="020B0604020202020204" pitchFamily="34" charset="0"/>
              <a:buChar char="•"/>
            </a:pPr>
            <a:r>
              <a:rPr lang="en-US" sz="2000" dirty="0"/>
              <a:t>Biological Resources</a:t>
            </a:r>
          </a:p>
          <a:p>
            <a:pPr marL="342900" indent="-342900">
              <a:buFont typeface="Arial" panose="020B0604020202020204" pitchFamily="34" charset="0"/>
              <a:buChar char="•"/>
            </a:pPr>
            <a:r>
              <a:rPr lang="en-US" sz="2000" dirty="0"/>
              <a:t>Cultural Resources</a:t>
            </a:r>
          </a:p>
          <a:p>
            <a:pPr marL="342900" indent="-342900">
              <a:buFont typeface="Arial" panose="020B0604020202020204" pitchFamily="34" charset="0"/>
              <a:buChar char="•"/>
            </a:pPr>
            <a:r>
              <a:rPr lang="en-US" sz="2000" dirty="0"/>
              <a:t>Energy</a:t>
            </a:r>
          </a:p>
          <a:p>
            <a:pPr marL="342900" indent="-342900">
              <a:buFont typeface="Arial" panose="020B0604020202020204" pitchFamily="34" charset="0"/>
              <a:buChar char="•"/>
            </a:pPr>
            <a:r>
              <a:rPr lang="en-US" sz="2000" dirty="0"/>
              <a:t>Geology and Soils</a:t>
            </a:r>
          </a:p>
          <a:p>
            <a:pPr marL="342900" indent="-342900">
              <a:buFont typeface="Arial" panose="020B0604020202020204" pitchFamily="34" charset="0"/>
              <a:buChar char="•"/>
            </a:pPr>
            <a:r>
              <a:rPr lang="en-US" sz="2000" dirty="0"/>
              <a:t>Greenhouse Gas Emissions</a:t>
            </a:r>
          </a:p>
          <a:p>
            <a:pPr marL="342900" indent="-342900">
              <a:buFont typeface="Arial" panose="020B0604020202020204" pitchFamily="34" charset="0"/>
              <a:buChar char="•"/>
            </a:pPr>
            <a:r>
              <a:rPr lang="en-US" sz="2000" dirty="0"/>
              <a:t>Hazards and Hazardous Materials</a:t>
            </a:r>
          </a:p>
          <a:p>
            <a:pPr marL="342900" indent="-342900">
              <a:buFont typeface="Arial" panose="020B0604020202020204" pitchFamily="34" charset="0"/>
              <a:buChar char="•"/>
            </a:pPr>
            <a:r>
              <a:rPr lang="en-US" sz="2000" dirty="0"/>
              <a:t>Hydrology and Water Quality</a:t>
            </a:r>
          </a:p>
        </p:txBody>
      </p:sp>
      <p:sp>
        <p:nvSpPr>
          <p:cNvPr id="8" name="Content Placeholder 5">
            <a:extLst>
              <a:ext uri="{FF2B5EF4-FFF2-40B4-BE49-F238E27FC236}">
                <a16:creationId xmlns:a16="http://schemas.microsoft.com/office/drawing/2014/main" id="{AF6A54E7-36BD-F926-4667-CC82D0697439}"/>
              </a:ext>
            </a:extLst>
          </p:cNvPr>
          <p:cNvSpPr txBox="1">
            <a:spLocks/>
          </p:cNvSpPr>
          <p:nvPr/>
        </p:nvSpPr>
        <p:spPr>
          <a:xfrm>
            <a:off x="5140613" y="1796472"/>
            <a:ext cx="3763242" cy="411480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r>
              <a:rPr lang="en-US" sz="2000" dirty="0"/>
              <a:t>Land Use and Planning</a:t>
            </a:r>
          </a:p>
          <a:p>
            <a:pPr marL="342900" indent="-342900"/>
            <a:r>
              <a:rPr lang="en-US" sz="2000" dirty="0"/>
              <a:t>Mineral Resources</a:t>
            </a:r>
          </a:p>
          <a:p>
            <a:pPr marL="342900" indent="-342900"/>
            <a:r>
              <a:rPr lang="en-US" sz="2000" dirty="0"/>
              <a:t>Noise</a:t>
            </a:r>
          </a:p>
          <a:p>
            <a:pPr marL="342900" indent="-342900"/>
            <a:r>
              <a:rPr lang="en-US" sz="2000" dirty="0"/>
              <a:t>Population and Housing</a:t>
            </a:r>
          </a:p>
          <a:p>
            <a:pPr marL="342900" indent="-342900"/>
            <a:r>
              <a:rPr lang="en-US" sz="2000" dirty="0"/>
              <a:t>Public Services</a:t>
            </a:r>
          </a:p>
          <a:p>
            <a:pPr marL="342900" indent="-342900"/>
            <a:r>
              <a:rPr lang="en-US" sz="2000" dirty="0"/>
              <a:t>Recreation</a:t>
            </a:r>
          </a:p>
          <a:p>
            <a:pPr marL="342900" indent="-342900"/>
            <a:r>
              <a:rPr lang="en-US" sz="2000" dirty="0"/>
              <a:t>Transportation</a:t>
            </a:r>
          </a:p>
          <a:p>
            <a:pPr marL="342900" indent="-342900"/>
            <a:r>
              <a:rPr lang="en-US" sz="2000" dirty="0"/>
              <a:t>Tribal Cultural Resources</a:t>
            </a:r>
          </a:p>
          <a:p>
            <a:pPr marL="342900" indent="-342900"/>
            <a:r>
              <a:rPr lang="en-US" sz="2000" dirty="0"/>
              <a:t>Utilities and Service Systems</a:t>
            </a:r>
          </a:p>
          <a:p>
            <a:pPr marL="342900" indent="-342900"/>
            <a:r>
              <a:rPr lang="en-US" sz="2000" dirty="0"/>
              <a:t>Wildfire</a:t>
            </a:r>
          </a:p>
          <a:p>
            <a:pPr marL="342900" indent="-342900"/>
            <a:endParaRPr lang="en-US" sz="2000" dirty="0"/>
          </a:p>
        </p:txBody>
      </p:sp>
    </p:spTree>
    <p:extLst>
      <p:ext uri="{BB962C8B-B14F-4D97-AF65-F5344CB8AC3E}">
        <p14:creationId xmlns:p14="http://schemas.microsoft.com/office/powerpoint/2010/main" val="3589622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54407"/>
            <a:ext cx="7886700" cy="1325563"/>
          </a:xfrm>
        </p:spPr>
        <p:txBody>
          <a:bodyPr>
            <a:normAutofit/>
          </a:bodyPr>
          <a:lstStyle/>
          <a:p>
            <a:r>
              <a:rPr lang="en-US" b="0" dirty="0"/>
              <a:t>SCEA Findings</a:t>
            </a:r>
            <a:endParaRPr lang="en-US" sz="3600" b="0" dirty="0"/>
          </a:p>
        </p:txBody>
      </p:sp>
      <p:sp>
        <p:nvSpPr>
          <p:cNvPr id="4" name="Title 1">
            <a:extLst>
              <a:ext uri="{FF2B5EF4-FFF2-40B4-BE49-F238E27FC236}">
                <a16:creationId xmlns:a16="http://schemas.microsoft.com/office/drawing/2014/main" id="{749A63C0-16FA-9F99-2BCA-DFB56D6496EE}"/>
              </a:ext>
            </a:extLst>
          </p:cNvPr>
          <p:cNvSpPr txBox="1">
            <a:spLocks/>
          </p:cNvSpPr>
          <p:nvPr/>
        </p:nvSpPr>
        <p:spPr>
          <a:xfrm>
            <a:off x="628650" y="365126"/>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dirty="0"/>
          </a:p>
        </p:txBody>
      </p:sp>
      <p:sp>
        <p:nvSpPr>
          <p:cNvPr id="5" name="Content Placeholder 2">
            <a:extLst>
              <a:ext uri="{FF2B5EF4-FFF2-40B4-BE49-F238E27FC236}">
                <a16:creationId xmlns:a16="http://schemas.microsoft.com/office/drawing/2014/main" id="{BAEB6473-6BD6-7D1C-9C0F-2A7F8CDBF071}"/>
              </a:ext>
            </a:extLst>
          </p:cNvPr>
          <p:cNvSpPr>
            <a:spLocks noGrp="1"/>
          </p:cNvSpPr>
          <p:nvPr>
            <p:ph sz="half" idx="1"/>
          </p:nvPr>
        </p:nvSpPr>
        <p:spPr>
          <a:xfrm>
            <a:off x="415637" y="1379970"/>
            <a:ext cx="5029200" cy="4495800"/>
          </a:xfrm>
        </p:spPr>
        <p:txBody>
          <a:bodyPr>
            <a:normAutofit lnSpcReduction="10000"/>
          </a:bodyPr>
          <a:lstStyle/>
          <a:p>
            <a:pPr marL="0" indent="0">
              <a:buNone/>
            </a:pPr>
            <a:r>
              <a:rPr lang="en-US" sz="1800" b="1" dirty="0"/>
              <a:t>No Impact or Less Than Significant Impact</a:t>
            </a:r>
          </a:p>
          <a:p>
            <a:pPr marL="342900" indent="-342900">
              <a:spcBef>
                <a:spcPts val="600"/>
              </a:spcBef>
              <a:buFont typeface="Arial" panose="020B0604020202020204" pitchFamily="34" charset="0"/>
              <a:buChar char="•"/>
            </a:pPr>
            <a:r>
              <a:rPr lang="en-US" sz="1800" cap="none" dirty="0"/>
              <a:t>Aesthetics</a:t>
            </a:r>
          </a:p>
          <a:p>
            <a:pPr marL="342900" indent="-342900">
              <a:spcBef>
                <a:spcPts val="600"/>
              </a:spcBef>
              <a:buFont typeface="Arial" panose="020B0604020202020204" pitchFamily="34" charset="0"/>
              <a:buChar char="•"/>
            </a:pPr>
            <a:r>
              <a:rPr lang="en-US" sz="1800" cap="none" dirty="0"/>
              <a:t>Agriculture and Forest Resources</a:t>
            </a:r>
          </a:p>
          <a:p>
            <a:pPr marL="342900" indent="-342900">
              <a:spcBef>
                <a:spcPts val="600"/>
              </a:spcBef>
              <a:buFont typeface="Arial" panose="020B0604020202020204" pitchFamily="34" charset="0"/>
              <a:buChar char="•"/>
            </a:pPr>
            <a:r>
              <a:rPr lang="en-US" sz="1800" cap="none" dirty="0"/>
              <a:t>Air Quality</a:t>
            </a:r>
          </a:p>
          <a:p>
            <a:pPr marL="342900" indent="-342900">
              <a:spcBef>
                <a:spcPts val="600"/>
              </a:spcBef>
              <a:buFont typeface="Arial" panose="020B0604020202020204" pitchFamily="34" charset="0"/>
              <a:buChar char="•"/>
            </a:pPr>
            <a:r>
              <a:rPr lang="en-US" sz="1800" dirty="0"/>
              <a:t>Biological Resources</a:t>
            </a:r>
            <a:endParaRPr lang="en-US" sz="1800" cap="none" dirty="0"/>
          </a:p>
          <a:p>
            <a:pPr marL="342900" indent="-342900">
              <a:spcBef>
                <a:spcPts val="600"/>
              </a:spcBef>
              <a:buFont typeface="Arial" panose="020B0604020202020204" pitchFamily="34" charset="0"/>
              <a:buChar char="•"/>
            </a:pPr>
            <a:r>
              <a:rPr lang="en-US" sz="1800" cap="none" dirty="0"/>
              <a:t>Energy</a:t>
            </a:r>
          </a:p>
          <a:p>
            <a:pPr marL="342900" indent="-342900">
              <a:spcBef>
                <a:spcPts val="600"/>
              </a:spcBef>
              <a:buFont typeface="Arial" panose="020B0604020202020204" pitchFamily="34" charset="0"/>
              <a:buChar char="•"/>
            </a:pPr>
            <a:r>
              <a:rPr lang="en-US" sz="1800" cap="none" dirty="0"/>
              <a:t>Greenhouse Gas Emissions</a:t>
            </a:r>
          </a:p>
          <a:p>
            <a:pPr marL="342900" indent="-342900">
              <a:spcBef>
                <a:spcPts val="600"/>
              </a:spcBef>
              <a:buFont typeface="Arial" panose="020B0604020202020204" pitchFamily="34" charset="0"/>
              <a:buChar char="•"/>
            </a:pPr>
            <a:r>
              <a:rPr lang="en-US" sz="1800" cap="none" dirty="0"/>
              <a:t>Hydrology and Water Quality</a:t>
            </a:r>
          </a:p>
          <a:p>
            <a:pPr marL="342900" indent="-342900">
              <a:spcBef>
                <a:spcPts val="600"/>
              </a:spcBef>
              <a:buFont typeface="Arial" panose="020B0604020202020204" pitchFamily="34" charset="0"/>
              <a:buChar char="•"/>
            </a:pPr>
            <a:r>
              <a:rPr lang="en-US" sz="1800" cap="none" dirty="0"/>
              <a:t>Land Use and Planning</a:t>
            </a:r>
          </a:p>
          <a:p>
            <a:pPr marL="342900" indent="-342900">
              <a:spcBef>
                <a:spcPts val="600"/>
              </a:spcBef>
              <a:buFont typeface="Arial" panose="020B0604020202020204" pitchFamily="34" charset="0"/>
              <a:buChar char="•"/>
            </a:pPr>
            <a:r>
              <a:rPr lang="en-US" sz="1800" cap="none" dirty="0"/>
              <a:t>Mineral Resources</a:t>
            </a:r>
          </a:p>
          <a:p>
            <a:pPr marL="342900" indent="-342900">
              <a:spcBef>
                <a:spcPts val="600"/>
              </a:spcBef>
              <a:buFont typeface="Arial" panose="020B0604020202020204" pitchFamily="34" charset="0"/>
              <a:buChar char="•"/>
            </a:pPr>
            <a:r>
              <a:rPr lang="en-US" sz="1800" cap="none" dirty="0"/>
              <a:t>Population and Housing</a:t>
            </a:r>
          </a:p>
          <a:p>
            <a:pPr marL="342900" indent="-342900">
              <a:spcBef>
                <a:spcPts val="600"/>
              </a:spcBef>
              <a:buFont typeface="Arial" panose="020B0604020202020204" pitchFamily="34" charset="0"/>
              <a:buChar char="•"/>
            </a:pPr>
            <a:r>
              <a:rPr lang="en-US" sz="1800" cap="none" dirty="0"/>
              <a:t>Public Services</a:t>
            </a:r>
          </a:p>
          <a:p>
            <a:pPr marL="342900" indent="-342900">
              <a:spcBef>
                <a:spcPts val="600"/>
              </a:spcBef>
              <a:buFont typeface="Arial" panose="020B0604020202020204" pitchFamily="34" charset="0"/>
              <a:buChar char="•"/>
            </a:pPr>
            <a:r>
              <a:rPr lang="en-US" sz="1800" cap="none" dirty="0"/>
              <a:t>Recreation</a:t>
            </a:r>
          </a:p>
          <a:p>
            <a:pPr marL="342900" indent="-342900">
              <a:spcBef>
                <a:spcPts val="600"/>
              </a:spcBef>
              <a:buFont typeface="Arial" panose="020B0604020202020204" pitchFamily="34" charset="0"/>
              <a:buChar char="•"/>
            </a:pPr>
            <a:r>
              <a:rPr lang="en-US" sz="1800" dirty="0"/>
              <a:t>Transportation</a:t>
            </a:r>
            <a:endParaRPr lang="en-US" sz="1800" cap="none" dirty="0"/>
          </a:p>
          <a:p>
            <a:pPr marL="342900" indent="-342900">
              <a:spcBef>
                <a:spcPts val="600"/>
              </a:spcBef>
              <a:buFont typeface="Arial" panose="020B0604020202020204" pitchFamily="34" charset="0"/>
              <a:buChar char="•"/>
            </a:pPr>
            <a:r>
              <a:rPr lang="en-US" sz="1800" cap="none" dirty="0"/>
              <a:t>Wildfire</a:t>
            </a:r>
            <a:endParaRPr lang="en-US" sz="1800" dirty="0"/>
          </a:p>
        </p:txBody>
      </p:sp>
      <p:sp>
        <p:nvSpPr>
          <p:cNvPr id="6" name="Content Placeholder 4">
            <a:extLst>
              <a:ext uri="{FF2B5EF4-FFF2-40B4-BE49-F238E27FC236}">
                <a16:creationId xmlns:a16="http://schemas.microsoft.com/office/drawing/2014/main" id="{2A885E9A-9A65-426F-3A04-0E329044300C}"/>
              </a:ext>
            </a:extLst>
          </p:cNvPr>
          <p:cNvSpPr txBox="1">
            <a:spLocks/>
          </p:cNvSpPr>
          <p:nvPr/>
        </p:nvSpPr>
        <p:spPr>
          <a:xfrm>
            <a:off x="4895273" y="1371599"/>
            <a:ext cx="4248727" cy="411480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a:t>Less Than Significant Impact With Mitigation Incorporated</a:t>
            </a:r>
          </a:p>
          <a:p>
            <a:pPr marL="342900" indent="-342900">
              <a:spcBef>
                <a:spcPts val="600"/>
              </a:spcBef>
            </a:pPr>
            <a:r>
              <a:rPr lang="en-US" sz="1800" dirty="0"/>
              <a:t>Cultural Resources</a:t>
            </a:r>
          </a:p>
          <a:p>
            <a:pPr marL="342900" indent="-342900">
              <a:spcBef>
                <a:spcPts val="600"/>
              </a:spcBef>
            </a:pPr>
            <a:r>
              <a:rPr lang="en-US" sz="1800" dirty="0"/>
              <a:t>Geology and Soils</a:t>
            </a:r>
          </a:p>
          <a:p>
            <a:pPr marL="342900" indent="-342900">
              <a:spcBef>
                <a:spcPts val="600"/>
              </a:spcBef>
            </a:pPr>
            <a:r>
              <a:rPr lang="en-US" sz="1800" dirty="0"/>
              <a:t>Hazards and Hazardous Materials</a:t>
            </a:r>
          </a:p>
          <a:p>
            <a:pPr marL="342900" indent="-342900">
              <a:spcBef>
                <a:spcPts val="600"/>
              </a:spcBef>
            </a:pPr>
            <a:r>
              <a:rPr lang="en-US" sz="1800" dirty="0"/>
              <a:t>Noise</a:t>
            </a:r>
          </a:p>
          <a:p>
            <a:pPr marL="342900" indent="-342900">
              <a:spcBef>
                <a:spcPts val="600"/>
              </a:spcBef>
            </a:pPr>
            <a:r>
              <a:rPr lang="en-US" sz="1800" dirty="0"/>
              <a:t>Tribal Cultural Resources</a:t>
            </a:r>
          </a:p>
          <a:p>
            <a:pPr marL="342900" indent="-342900">
              <a:spcBef>
                <a:spcPts val="600"/>
              </a:spcBef>
            </a:pPr>
            <a:r>
              <a:rPr lang="en-US" sz="1800" dirty="0"/>
              <a:t>Utilities and Service Systems</a:t>
            </a:r>
          </a:p>
          <a:p>
            <a:endParaRPr lang="en-US" sz="1800" dirty="0"/>
          </a:p>
          <a:p>
            <a:pPr marL="0" indent="0">
              <a:buNone/>
            </a:pPr>
            <a:r>
              <a:rPr lang="en-US" sz="1800" b="1" dirty="0"/>
              <a:t>Significant and Unavoidable Impact</a:t>
            </a:r>
          </a:p>
          <a:p>
            <a:pPr marL="342900" indent="-342900">
              <a:spcBef>
                <a:spcPts val="600"/>
              </a:spcBef>
            </a:pPr>
            <a:r>
              <a:rPr lang="en-US" sz="1800" dirty="0"/>
              <a:t>None</a:t>
            </a:r>
          </a:p>
        </p:txBody>
      </p:sp>
    </p:spTree>
    <p:extLst>
      <p:ext uri="{BB962C8B-B14F-4D97-AF65-F5344CB8AC3E}">
        <p14:creationId xmlns:p14="http://schemas.microsoft.com/office/powerpoint/2010/main" val="28910880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5529"/>
            <a:ext cx="7886700" cy="1325563"/>
          </a:xfrm>
        </p:spPr>
        <p:txBody>
          <a:bodyPr>
            <a:normAutofit/>
          </a:bodyPr>
          <a:lstStyle/>
          <a:p>
            <a:r>
              <a:rPr lang="en-US" sz="4000" b="0" dirty="0"/>
              <a:t>Comment Letters on the Draft SCEA</a:t>
            </a:r>
            <a:endParaRPr lang="en-US" sz="3200" b="0" dirty="0"/>
          </a:p>
        </p:txBody>
      </p:sp>
      <p:sp>
        <p:nvSpPr>
          <p:cNvPr id="3" name="Content Placeholder 2"/>
          <p:cNvSpPr>
            <a:spLocks noGrp="1"/>
          </p:cNvSpPr>
          <p:nvPr>
            <p:ph idx="1"/>
          </p:nvPr>
        </p:nvSpPr>
        <p:spPr>
          <a:xfrm>
            <a:off x="628650" y="1020933"/>
            <a:ext cx="7886700" cy="2408068"/>
          </a:xfrm>
        </p:spPr>
        <p:txBody>
          <a:bodyPr>
            <a:normAutofit/>
          </a:bodyPr>
          <a:lstStyle/>
          <a:p>
            <a:pPr>
              <a:lnSpc>
                <a:spcPct val="120000"/>
              </a:lnSpc>
              <a:spcAft>
                <a:spcPts val="200"/>
              </a:spcAft>
            </a:pPr>
            <a:r>
              <a:rPr lang="en-US" dirty="0"/>
              <a:t>Los Angeles County Sanitation District</a:t>
            </a:r>
          </a:p>
          <a:p>
            <a:pPr>
              <a:lnSpc>
                <a:spcPct val="120000"/>
              </a:lnSpc>
              <a:spcAft>
                <a:spcPts val="200"/>
              </a:spcAft>
            </a:pPr>
            <a:r>
              <a:rPr lang="en-US" dirty="0"/>
              <a:t>Caltrans (District 7)</a:t>
            </a:r>
          </a:p>
          <a:p>
            <a:pPr>
              <a:lnSpc>
                <a:spcPct val="120000"/>
              </a:lnSpc>
              <a:spcAft>
                <a:spcPts val="200"/>
              </a:spcAft>
            </a:pPr>
            <a:r>
              <a:rPr lang="en-US" dirty="0"/>
              <a:t>County of Los Angeles Fire Department</a:t>
            </a:r>
          </a:p>
        </p:txBody>
      </p:sp>
    </p:spTree>
    <p:extLst>
      <p:ext uri="{BB962C8B-B14F-4D97-AF65-F5344CB8AC3E}">
        <p14:creationId xmlns:p14="http://schemas.microsoft.com/office/powerpoint/2010/main" val="16901274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5529"/>
            <a:ext cx="7886700" cy="1325563"/>
          </a:xfrm>
        </p:spPr>
        <p:txBody>
          <a:bodyPr>
            <a:normAutofit/>
          </a:bodyPr>
          <a:lstStyle/>
          <a:p>
            <a:r>
              <a:rPr lang="en-US" b="1" dirty="0"/>
              <a:t>Final SCEA</a:t>
            </a:r>
            <a:endParaRPr lang="en-US" sz="3600" b="1" dirty="0"/>
          </a:p>
        </p:txBody>
      </p:sp>
      <p:sp>
        <p:nvSpPr>
          <p:cNvPr id="3" name="Content Placeholder 2"/>
          <p:cNvSpPr>
            <a:spLocks noGrp="1"/>
          </p:cNvSpPr>
          <p:nvPr>
            <p:ph idx="1"/>
          </p:nvPr>
        </p:nvSpPr>
        <p:spPr>
          <a:xfrm>
            <a:off x="628650" y="1278384"/>
            <a:ext cx="7886700" cy="4898579"/>
          </a:xfrm>
        </p:spPr>
        <p:txBody>
          <a:bodyPr>
            <a:normAutofit lnSpcReduction="10000"/>
          </a:bodyPr>
          <a:lstStyle/>
          <a:p>
            <a:pPr>
              <a:lnSpc>
                <a:spcPct val="120000"/>
              </a:lnSpc>
              <a:spcAft>
                <a:spcPts val="1000"/>
              </a:spcAft>
            </a:pPr>
            <a:r>
              <a:rPr lang="en-US" dirty="0"/>
              <a:t>Includes: Comment Letters and Responses; Revisions, Clarifications, and Modifications; Mitigation Monitoring and Reporting Program</a:t>
            </a:r>
            <a:endParaRPr lang="en-US" dirty="0">
              <a:solidFill>
                <a:srgbClr val="FF0000"/>
              </a:solidFill>
            </a:endParaRPr>
          </a:p>
          <a:p>
            <a:pPr>
              <a:lnSpc>
                <a:spcPct val="120000"/>
              </a:lnSpc>
              <a:spcAft>
                <a:spcPts val="1000"/>
              </a:spcAft>
            </a:pPr>
            <a:r>
              <a:rPr lang="en-US" dirty="0"/>
              <a:t>Findings:</a:t>
            </a:r>
          </a:p>
          <a:p>
            <a:pPr lvl="1">
              <a:lnSpc>
                <a:spcPct val="120000"/>
              </a:lnSpc>
              <a:spcAft>
                <a:spcPts val="1000"/>
              </a:spcAft>
            </a:pPr>
            <a:r>
              <a:rPr lang="en-US" dirty="0"/>
              <a:t>Insignificant modifications to the SCEA required to make clarifications and corrections to text (included in Final SCEA)</a:t>
            </a:r>
          </a:p>
          <a:p>
            <a:pPr lvl="1">
              <a:lnSpc>
                <a:spcPct val="120000"/>
              </a:lnSpc>
              <a:spcAft>
                <a:spcPts val="1000"/>
              </a:spcAft>
            </a:pPr>
            <a:r>
              <a:rPr lang="en-US" dirty="0"/>
              <a:t>No new impact or substantial increase in the severity of an environmental impact identified in the SCEA</a:t>
            </a:r>
          </a:p>
        </p:txBody>
      </p:sp>
    </p:spTree>
    <p:extLst>
      <p:ext uri="{BB962C8B-B14F-4D97-AF65-F5344CB8AC3E}">
        <p14:creationId xmlns:p14="http://schemas.microsoft.com/office/powerpoint/2010/main" val="36700220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UMFILE" val="C:\Documents and Settings\DBARQUIST\Local Settings\Temporary Internet Files\Content.Outlook\OHZ5H611\Park_Rec_Commission 3-21-13.cul"/>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501</Words>
  <Application>Microsoft Office PowerPoint</Application>
  <PresentationFormat>On-screen Show (4:3)</PresentationFormat>
  <Paragraphs>90</Paragraphs>
  <Slides>9</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1610 West Artesia Boulevard Project</vt:lpstr>
      <vt:lpstr>California Environmental Quality Act (CEQA)</vt:lpstr>
      <vt:lpstr>What is a SCEA?</vt:lpstr>
      <vt:lpstr>PowerPoint Presentation</vt:lpstr>
      <vt:lpstr>CEQA Flow Chart - SCEA</vt:lpstr>
      <vt:lpstr>Environmental Issue Areas Evaluated in the SCEA</vt:lpstr>
      <vt:lpstr>SCEA Findings</vt:lpstr>
      <vt:lpstr>Comment Letters on the Draft SCEA</vt:lpstr>
      <vt:lpstr>Final SCEA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Gardena  Transit-Oriented Development  Specific Plan Project</dc:title>
  <dc:creator>Thomas, James</dc:creator>
  <cp:lastModifiedBy>Graham, Kiana</cp:lastModifiedBy>
  <cp:revision>60</cp:revision>
  <dcterms:created xsi:type="dcterms:W3CDTF">2021-04-06T16:34:01Z</dcterms:created>
  <dcterms:modified xsi:type="dcterms:W3CDTF">2024-05-21T21:33:07Z</dcterms:modified>
</cp:coreProperties>
</file>