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14"/>
  </p:notesMasterIdLst>
  <p:sldIdLst>
    <p:sldId id="880" r:id="rId2"/>
    <p:sldId id="881" r:id="rId3"/>
    <p:sldId id="882" r:id="rId4"/>
    <p:sldId id="884" r:id="rId5"/>
    <p:sldId id="885" r:id="rId6"/>
    <p:sldId id="891" r:id="rId7"/>
    <p:sldId id="889" r:id="rId8"/>
    <p:sldId id="892" r:id="rId9"/>
    <p:sldId id="886" r:id="rId10"/>
    <p:sldId id="887" r:id="rId11"/>
    <p:sldId id="888" r:id="rId12"/>
    <p:sldId id="897" r:id="rId13"/>
  </p:sldIdLst>
  <p:sldSz cx="12192000" cy="6858000"/>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52" autoAdjust="0"/>
    <p:restoredTop sz="96988" autoAdjust="0"/>
  </p:normalViewPr>
  <p:slideViewPr>
    <p:cSldViewPr snapToGrid="0">
      <p:cViewPr varScale="1">
        <p:scale>
          <a:sx n="146" d="100"/>
          <a:sy n="146" d="100"/>
        </p:scale>
        <p:origin x="144" y="150"/>
      </p:cViewPr>
      <p:guideLst/>
    </p:cSldViewPr>
  </p:slideViewPr>
  <p:notesTextViewPr>
    <p:cViewPr>
      <p:scale>
        <a:sx n="3" d="2"/>
        <a:sy n="3" d="2"/>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57B099-1F31-4D85-974F-BE4C91D99FC6}" type="doc">
      <dgm:prSet loTypeId="urn:microsoft.com/office/officeart/2005/8/layout/bProcess3" loCatId="process" qsTypeId="urn:microsoft.com/office/officeart/2005/8/quickstyle/simple1" qsCatId="simple" csTypeId="urn:microsoft.com/office/officeart/2005/8/colors/accent3_2" csCatId="accent3" phldr="1"/>
      <dgm:spPr/>
      <dgm:t>
        <a:bodyPr/>
        <a:lstStyle/>
        <a:p>
          <a:endParaRPr lang="en-US"/>
        </a:p>
      </dgm:t>
    </dgm:pt>
    <dgm:pt modelId="{FDA2ACA0-304F-44C0-9595-E4EC522C5E60}">
      <dgm:prSet phldrT="[Text]"/>
      <dgm:spPr/>
      <dgm:t>
        <a:bodyPr/>
        <a:lstStyle/>
        <a:p>
          <a:r>
            <a:rPr lang="en-US" b="1" dirty="0">
              <a:effectLst>
                <a:outerShdw blurRad="38100" dist="38100" dir="2700000" algn="tl">
                  <a:srgbClr val="000000">
                    <a:alpha val="43137"/>
                  </a:srgbClr>
                </a:outerShdw>
              </a:effectLst>
            </a:rPr>
            <a:t>Prepare Notice of Preparation (NOP) for Public Review</a:t>
          </a:r>
        </a:p>
      </dgm:t>
    </dgm:pt>
    <dgm:pt modelId="{EED29D8C-3712-4879-B652-0483B781074E}" type="parTrans" cxnId="{72ED565D-7978-4977-B80F-666C4338CCC3}">
      <dgm:prSet/>
      <dgm:spPr/>
      <dgm:t>
        <a:bodyPr/>
        <a:lstStyle/>
        <a:p>
          <a:endParaRPr lang="en-US" b="1">
            <a:effectLst>
              <a:outerShdw blurRad="38100" dist="38100" dir="2700000" algn="tl">
                <a:srgbClr val="000000">
                  <a:alpha val="43137"/>
                </a:srgbClr>
              </a:outerShdw>
            </a:effectLst>
          </a:endParaRPr>
        </a:p>
      </dgm:t>
    </dgm:pt>
    <dgm:pt modelId="{616A309F-4350-426C-956F-EF495452140D}" type="sibTrans" cxnId="{72ED565D-7978-4977-B80F-666C4338CCC3}">
      <dgm:prSet/>
      <dgm:spPr>
        <a:ln w="28575">
          <a:solidFill>
            <a:schemeClr val="accent3">
              <a:lumMod val="75000"/>
            </a:schemeClr>
          </a:solidFill>
        </a:ln>
      </dgm:spPr>
      <dgm:t>
        <a:bodyPr/>
        <a:lstStyle/>
        <a:p>
          <a:endParaRPr lang="en-US" b="1" dirty="0">
            <a:effectLst>
              <a:outerShdw blurRad="38100" dist="38100" dir="2700000" algn="tl">
                <a:srgbClr val="000000">
                  <a:alpha val="43137"/>
                </a:srgbClr>
              </a:outerShdw>
            </a:effectLst>
          </a:endParaRPr>
        </a:p>
      </dgm:t>
    </dgm:pt>
    <dgm:pt modelId="{CE762144-5A14-4E83-BA7C-F010963BB296}">
      <dgm:prSet phldrT="[Text]"/>
      <dgm:spPr/>
      <dgm:t>
        <a:bodyPr/>
        <a:lstStyle/>
        <a:p>
          <a:r>
            <a:rPr lang="en-US" b="1" dirty="0">
              <a:effectLst>
                <a:outerShdw blurRad="38100" dist="38100" dir="2700000" algn="tl">
                  <a:srgbClr val="000000">
                    <a:alpha val="43137"/>
                  </a:srgbClr>
                </a:outerShdw>
              </a:effectLst>
            </a:rPr>
            <a:t>File Notice of Determination (NOD) if approved</a:t>
          </a:r>
        </a:p>
      </dgm:t>
    </dgm:pt>
    <dgm:pt modelId="{E593F77B-E568-4095-B5C6-C6D40EC96DFA}" type="parTrans" cxnId="{069BBA16-A3E0-4667-B024-0CB8411DA4F7}">
      <dgm:prSet/>
      <dgm:spPr/>
      <dgm:t>
        <a:bodyPr/>
        <a:lstStyle/>
        <a:p>
          <a:endParaRPr lang="en-US" b="1">
            <a:effectLst>
              <a:outerShdw blurRad="38100" dist="38100" dir="2700000" algn="tl">
                <a:srgbClr val="000000">
                  <a:alpha val="43137"/>
                </a:srgbClr>
              </a:outerShdw>
            </a:effectLst>
          </a:endParaRPr>
        </a:p>
      </dgm:t>
    </dgm:pt>
    <dgm:pt modelId="{5DBF853D-85F4-4176-BFF1-D9ECEBAD9C2C}" type="sibTrans" cxnId="{069BBA16-A3E0-4667-B024-0CB8411DA4F7}">
      <dgm:prSet/>
      <dgm:spPr/>
      <dgm:t>
        <a:bodyPr/>
        <a:lstStyle/>
        <a:p>
          <a:endParaRPr lang="en-US" b="1">
            <a:effectLst>
              <a:outerShdw blurRad="38100" dist="38100" dir="2700000" algn="tl">
                <a:srgbClr val="000000">
                  <a:alpha val="43137"/>
                </a:srgbClr>
              </a:outerShdw>
            </a:effectLst>
          </a:endParaRPr>
        </a:p>
      </dgm:t>
    </dgm:pt>
    <dgm:pt modelId="{813EFFD4-EFAE-45B2-84CB-D5AC8BDAD04D}">
      <dgm:prSet phldrT="[Text]"/>
      <dgm:spPr/>
      <dgm:t>
        <a:bodyPr/>
        <a:lstStyle/>
        <a:p>
          <a:r>
            <a:rPr lang="en-US" b="1" dirty="0">
              <a:solidFill>
                <a:schemeClr val="accent1"/>
              </a:solidFill>
              <a:effectLst>
                <a:outerShdw blurRad="38100" dist="38100" dir="2700000" algn="tl">
                  <a:srgbClr val="000000">
                    <a:alpha val="43137"/>
                  </a:srgbClr>
                </a:outerShdw>
              </a:effectLst>
            </a:rPr>
            <a:t>NOP 30-Day Public Review and Public Scoping Meeting*</a:t>
          </a:r>
        </a:p>
      </dgm:t>
    </dgm:pt>
    <dgm:pt modelId="{DB540906-E45E-481A-BF33-D4FABB8D22B8}" type="parTrans" cxnId="{A6FBCA28-A496-4909-9FC6-2A5FD9EE509A}">
      <dgm:prSet/>
      <dgm:spPr/>
      <dgm:t>
        <a:bodyPr/>
        <a:lstStyle/>
        <a:p>
          <a:endParaRPr lang="en-US" b="1">
            <a:effectLst>
              <a:outerShdw blurRad="38100" dist="38100" dir="2700000" algn="tl">
                <a:srgbClr val="000000">
                  <a:alpha val="43137"/>
                </a:srgbClr>
              </a:outerShdw>
            </a:effectLst>
          </a:endParaRPr>
        </a:p>
      </dgm:t>
    </dgm:pt>
    <dgm:pt modelId="{D8D4E787-6C15-42F3-9D90-70C4F7579B68}" type="sibTrans" cxnId="{A6FBCA28-A496-4909-9FC6-2A5FD9EE509A}">
      <dgm:prSet/>
      <dgm:spPr>
        <a:ln w="28575">
          <a:solidFill>
            <a:schemeClr val="accent3">
              <a:lumMod val="75000"/>
            </a:schemeClr>
          </a:solidFill>
        </a:ln>
      </dgm:spPr>
      <dgm:t>
        <a:bodyPr/>
        <a:lstStyle/>
        <a:p>
          <a:endParaRPr lang="en-US" b="1" dirty="0">
            <a:effectLst>
              <a:outerShdw blurRad="38100" dist="38100" dir="2700000" algn="tl">
                <a:srgbClr val="000000">
                  <a:alpha val="43137"/>
                </a:srgbClr>
              </a:outerShdw>
            </a:effectLst>
          </a:endParaRPr>
        </a:p>
      </dgm:t>
    </dgm:pt>
    <dgm:pt modelId="{975BDB0B-5A98-44B8-8930-D2DA9E8E3922}">
      <dgm:prSet phldrT="[Text]"/>
      <dgm:spPr/>
      <dgm:t>
        <a:bodyPr/>
        <a:lstStyle/>
        <a:p>
          <a:r>
            <a:rPr lang="en-US" b="1" dirty="0">
              <a:effectLst>
                <a:outerShdw blurRad="38100" dist="38100" dir="2700000" algn="tl">
                  <a:srgbClr val="000000">
                    <a:alpha val="43137"/>
                  </a:srgbClr>
                </a:outerShdw>
              </a:effectLst>
            </a:rPr>
            <a:t>Prepare Draft EIR</a:t>
          </a:r>
        </a:p>
      </dgm:t>
    </dgm:pt>
    <dgm:pt modelId="{294AAE09-5CA2-416C-99AC-D5C2D6E7466B}" type="parTrans" cxnId="{31A54F57-D2C1-4AF9-8AEA-62A3F07F2E90}">
      <dgm:prSet/>
      <dgm:spPr/>
      <dgm:t>
        <a:bodyPr/>
        <a:lstStyle/>
        <a:p>
          <a:endParaRPr lang="en-US" b="1">
            <a:effectLst>
              <a:outerShdw blurRad="38100" dist="38100" dir="2700000" algn="tl">
                <a:srgbClr val="000000">
                  <a:alpha val="43137"/>
                </a:srgbClr>
              </a:outerShdw>
            </a:effectLst>
          </a:endParaRPr>
        </a:p>
      </dgm:t>
    </dgm:pt>
    <dgm:pt modelId="{BC36DC91-D679-48C1-B4D9-17E92A91E46F}" type="sibTrans" cxnId="{31A54F57-D2C1-4AF9-8AEA-62A3F07F2E90}">
      <dgm:prSet/>
      <dgm:spPr>
        <a:ln w="28575">
          <a:solidFill>
            <a:schemeClr val="accent3">
              <a:lumMod val="75000"/>
            </a:schemeClr>
          </a:solidFill>
        </a:ln>
      </dgm:spPr>
      <dgm:t>
        <a:bodyPr/>
        <a:lstStyle/>
        <a:p>
          <a:endParaRPr lang="en-US" b="1" dirty="0">
            <a:effectLst>
              <a:outerShdw blurRad="38100" dist="38100" dir="2700000" algn="tl">
                <a:srgbClr val="000000">
                  <a:alpha val="43137"/>
                </a:srgbClr>
              </a:outerShdw>
            </a:effectLst>
          </a:endParaRPr>
        </a:p>
      </dgm:t>
    </dgm:pt>
    <dgm:pt modelId="{BC7A628C-7EBC-47AF-A8B4-8C88CE215A5C}">
      <dgm:prSet phldrT="[Text]"/>
      <dgm:spPr/>
      <dgm:t>
        <a:bodyPr/>
        <a:lstStyle/>
        <a:p>
          <a:r>
            <a:rPr lang="en-US" b="1" dirty="0">
              <a:effectLst>
                <a:outerShdw blurRad="38100" dist="38100" dir="2700000" algn="tl">
                  <a:srgbClr val="000000">
                    <a:alpha val="43137"/>
                  </a:srgbClr>
                </a:outerShdw>
              </a:effectLst>
            </a:rPr>
            <a:t>Prepare Responses to Comments and Final EIR</a:t>
          </a:r>
        </a:p>
      </dgm:t>
    </dgm:pt>
    <dgm:pt modelId="{4900CB09-1392-44CE-9544-46DC72E3273F}" type="parTrans" cxnId="{A61A7B17-878C-41C8-B050-0D061D6E92DF}">
      <dgm:prSet/>
      <dgm:spPr/>
      <dgm:t>
        <a:bodyPr/>
        <a:lstStyle/>
        <a:p>
          <a:endParaRPr lang="en-US" b="1">
            <a:effectLst>
              <a:outerShdw blurRad="38100" dist="38100" dir="2700000" algn="tl">
                <a:srgbClr val="000000">
                  <a:alpha val="43137"/>
                </a:srgbClr>
              </a:outerShdw>
            </a:effectLst>
          </a:endParaRPr>
        </a:p>
      </dgm:t>
    </dgm:pt>
    <dgm:pt modelId="{BF22E3CA-21C4-4602-8E4F-CD7B750CF21B}" type="sibTrans" cxnId="{A61A7B17-878C-41C8-B050-0D061D6E92DF}">
      <dgm:prSet/>
      <dgm:spPr>
        <a:ln w="28575">
          <a:solidFill>
            <a:schemeClr val="accent3">
              <a:lumMod val="75000"/>
            </a:schemeClr>
          </a:solidFill>
        </a:ln>
      </dgm:spPr>
      <dgm:t>
        <a:bodyPr/>
        <a:lstStyle/>
        <a:p>
          <a:endParaRPr lang="en-US" b="1" dirty="0">
            <a:effectLst>
              <a:outerShdw blurRad="38100" dist="38100" dir="2700000" algn="tl">
                <a:srgbClr val="000000">
                  <a:alpha val="43137"/>
                </a:srgbClr>
              </a:outerShdw>
            </a:effectLst>
          </a:endParaRPr>
        </a:p>
      </dgm:t>
    </dgm:pt>
    <dgm:pt modelId="{7E8D80C6-1038-4B68-80EA-42BE838F16CC}">
      <dgm:prSet phldrT="[Text]"/>
      <dgm:spPr/>
      <dgm:t>
        <a:bodyPr/>
        <a:lstStyle/>
        <a:p>
          <a:r>
            <a:rPr lang="en-US" b="1" dirty="0">
              <a:effectLst>
                <a:outerShdw blurRad="38100" dist="38100" dir="2700000" algn="tl">
                  <a:srgbClr val="000000">
                    <a:alpha val="43137"/>
                  </a:srgbClr>
                </a:outerShdw>
              </a:effectLst>
            </a:rPr>
            <a:t>Planning Commission Hearing*</a:t>
          </a:r>
        </a:p>
      </dgm:t>
    </dgm:pt>
    <dgm:pt modelId="{4C311828-B355-4378-96FF-FE3FF538F666}" type="parTrans" cxnId="{E5A1D01D-6C2C-476E-95DF-AA0909BB3FC0}">
      <dgm:prSet/>
      <dgm:spPr/>
      <dgm:t>
        <a:bodyPr/>
        <a:lstStyle/>
        <a:p>
          <a:endParaRPr lang="en-US" b="1">
            <a:effectLst>
              <a:outerShdw blurRad="38100" dist="38100" dir="2700000" algn="tl">
                <a:srgbClr val="000000">
                  <a:alpha val="43137"/>
                </a:srgbClr>
              </a:outerShdw>
            </a:effectLst>
          </a:endParaRPr>
        </a:p>
      </dgm:t>
    </dgm:pt>
    <dgm:pt modelId="{306EC502-CE2D-45B3-8F83-BD18C760AB60}" type="sibTrans" cxnId="{E5A1D01D-6C2C-476E-95DF-AA0909BB3FC0}">
      <dgm:prSet/>
      <dgm:spPr>
        <a:ln w="28575">
          <a:solidFill>
            <a:schemeClr val="accent3">
              <a:lumMod val="75000"/>
            </a:schemeClr>
          </a:solidFill>
        </a:ln>
      </dgm:spPr>
      <dgm:t>
        <a:bodyPr/>
        <a:lstStyle/>
        <a:p>
          <a:endParaRPr lang="en-US" b="1" dirty="0">
            <a:effectLst>
              <a:outerShdw blurRad="38100" dist="38100" dir="2700000" algn="tl">
                <a:srgbClr val="000000">
                  <a:alpha val="43137"/>
                </a:srgbClr>
              </a:outerShdw>
            </a:effectLst>
          </a:endParaRPr>
        </a:p>
      </dgm:t>
    </dgm:pt>
    <dgm:pt modelId="{8995F61F-6D35-415E-ADD6-D7F1A78C3024}">
      <dgm:prSet phldrT="[Text]"/>
      <dgm:spPr/>
      <dgm:t>
        <a:bodyPr/>
        <a:lstStyle/>
        <a:p>
          <a:r>
            <a:rPr lang="en-US" b="1" dirty="0">
              <a:effectLst>
                <a:outerShdw blurRad="38100" dist="38100" dir="2700000" algn="tl">
                  <a:srgbClr val="000000">
                    <a:alpha val="43137"/>
                  </a:srgbClr>
                </a:outerShdw>
              </a:effectLst>
            </a:rPr>
            <a:t>City Council Hearing*</a:t>
          </a:r>
        </a:p>
      </dgm:t>
    </dgm:pt>
    <dgm:pt modelId="{CBBB7AE0-6963-44A8-9DA8-B9525188CC5F}" type="parTrans" cxnId="{4751A743-5AD8-47A5-940F-B727FB8E3ECB}">
      <dgm:prSet/>
      <dgm:spPr/>
      <dgm:t>
        <a:bodyPr/>
        <a:lstStyle/>
        <a:p>
          <a:endParaRPr lang="en-US" b="1">
            <a:effectLst>
              <a:outerShdw blurRad="38100" dist="38100" dir="2700000" algn="tl">
                <a:srgbClr val="000000">
                  <a:alpha val="43137"/>
                </a:srgbClr>
              </a:outerShdw>
            </a:effectLst>
          </a:endParaRPr>
        </a:p>
      </dgm:t>
    </dgm:pt>
    <dgm:pt modelId="{4246AFEF-47FF-40B5-8E86-9155E1BFAF6F}" type="sibTrans" cxnId="{4751A743-5AD8-47A5-940F-B727FB8E3ECB}">
      <dgm:prSet/>
      <dgm:spPr>
        <a:ln w="28575">
          <a:solidFill>
            <a:schemeClr val="accent3">
              <a:lumMod val="75000"/>
            </a:schemeClr>
          </a:solidFill>
        </a:ln>
      </dgm:spPr>
      <dgm:t>
        <a:bodyPr/>
        <a:lstStyle/>
        <a:p>
          <a:endParaRPr lang="en-US" b="1" dirty="0">
            <a:effectLst>
              <a:outerShdw blurRad="38100" dist="38100" dir="2700000" algn="tl">
                <a:srgbClr val="000000">
                  <a:alpha val="43137"/>
                </a:srgbClr>
              </a:outerShdw>
            </a:effectLst>
          </a:endParaRPr>
        </a:p>
      </dgm:t>
    </dgm:pt>
    <dgm:pt modelId="{142D45AA-EB6F-4034-936D-AF1B2567052F}">
      <dgm:prSet phldrT="[Text]"/>
      <dgm:spPr/>
      <dgm:t>
        <a:bodyPr/>
        <a:lstStyle/>
        <a:p>
          <a:r>
            <a:rPr lang="en-US" b="1" dirty="0">
              <a:effectLst>
                <a:outerShdw blurRad="38100" dist="38100" dir="2700000" algn="tl">
                  <a:srgbClr val="000000">
                    <a:alpha val="43137"/>
                  </a:srgbClr>
                </a:outerShdw>
              </a:effectLst>
            </a:rPr>
            <a:t>Publish Draft EIR for 45-Day Public Review*</a:t>
          </a:r>
        </a:p>
      </dgm:t>
    </dgm:pt>
    <dgm:pt modelId="{1D6C9672-C141-472E-9895-DCB00CA0C9F7}" type="parTrans" cxnId="{29835E0B-DAB2-4597-AC2B-521378084E2B}">
      <dgm:prSet/>
      <dgm:spPr/>
      <dgm:t>
        <a:bodyPr/>
        <a:lstStyle/>
        <a:p>
          <a:endParaRPr lang="en-US"/>
        </a:p>
      </dgm:t>
    </dgm:pt>
    <dgm:pt modelId="{1957CBE8-C1ED-4293-93DF-7F0E48C2EF30}" type="sibTrans" cxnId="{29835E0B-DAB2-4597-AC2B-521378084E2B}">
      <dgm:prSet/>
      <dgm:spPr/>
      <dgm:t>
        <a:bodyPr/>
        <a:lstStyle/>
        <a:p>
          <a:endParaRPr lang="en-US" dirty="0"/>
        </a:p>
      </dgm:t>
    </dgm:pt>
    <dgm:pt modelId="{A9FFEC2D-BF77-4D34-BADA-2544663F78F8}" type="pres">
      <dgm:prSet presAssocID="{A557B099-1F31-4D85-974F-BE4C91D99FC6}" presName="Name0" presStyleCnt="0">
        <dgm:presLayoutVars>
          <dgm:dir/>
          <dgm:resizeHandles val="exact"/>
        </dgm:presLayoutVars>
      </dgm:prSet>
      <dgm:spPr/>
    </dgm:pt>
    <dgm:pt modelId="{BB7E0C2E-C8E2-4EDC-A360-5ED7E74724DC}" type="pres">
      <dgm:prSet presAssocID="{FDA2ACA0-304F-44C0-9595-E4EC522C5E60}" presName="node" presStyleLbl="node1" presStyleIdx="0" presStyleCnt="8">
        <dgm:presLayoutVars>
          <dgm:bulletEnabled val="1"/>
        </dgm:presLayoutVars>
      </dgm:prSet>
      <dgm:spPr/>
    </dgm:pt>
    <dgm:pt modelId="{D2DFBF12-F396-4875-A0EA-07DC8F8ECDDF}" type="pres">
      <dgm:prSet presAssocID="{616A309F-4350-426C-956F-EF495452140D}" presName="sibTrans" presStyleLbl="sibTrans1D1" presStyleIdx="0" presStyleCnt="7"/>
      <dgm:spPr/>
    </dgm:pt>
    <dgm:pt modelId="{5F23CB86-D014-46C8-91AC-B14493EE1BEE}" type="pres">
      <dgm:prSet presAssocID="{616A309F-4350-426C-956F-EF495452140D}" presName="connectorText" presStyleLbl="sibTrans1D1" presStyleIdx="0" presStyleCnt="7"/>
      <dgm:spPr/>
    </dgm:pt>
    <dgm:pt modelId="{33BE8510-F61B-42D6-9B8F-D57D4F561DA7}" type="pres">
      <dgm:prSet presAssocID="{813EFFD4-EFAE-45B2-84CB-D5AC8BDAD04D}" presName="node" presStyleLbl="node1" presStyleIdx="1" presStyleCnt="8">
        <dgm:presLayoutVars>
          <dgm:bulletEnabled val="1"/>
        </dgm:presLayoutVars>
      </dgm:prSet>
      <dgm:spPr/>
    </dgm:pt>
    <dgm:pt modelId="{A6555ED4-1319-4A2E-8640-E1F21A3B1C1A}" type="pres">
      <dgm:prSet presAssocID="{D8D4E787-6C15-42F3-9D90-70C4F7579B68}" presName="sibTrans" presStyleLbl="sibTrans1D1" presStyleIdx="1" presStyleCnt="7"/>
      <dgm:spPr/>
    </dgm:pt>
    <dgm:pt modelId="{EF6F99F7-093E-48B9-B47B-C039322A0EE6}" type="pres">
      <dgm:prSet presAssocID="{D8D4E787-6C15-42F3-9D90-70C4F7579B68}" presName="connectorText" presStyleLbl="sibTrans1D1" presStyleIdx="1" presStyleCnt="7"/>
      <dgm:spPr/>
    </dgm:pt>
    <dgm:pt modelId="{78B3F0BA-CA29-4F63-B344-14CB2BEABBCF}" type="pres">
      <dgm:prSet presAssocID="{975BDB0B-5A98-44B8-8930-D2DA9E8E3922}" presName="node" presStyleLbl="node1" presStyleIdx="2" presStyleCnt="8">
        <dgm:presLayoutVars>
          <dgm:bulletEnabled val="1"/>
        </dgm:presLayoutVars>
      </dgm:prSet>
      <dgm:spPr/>
    </dgm:pt>
    <dgm:pt modelId="{1F8D69D0-CDB2-48E6-856F-02C863B3A5BB}" type="pres">
      <dgm:prSet presAssocID="{BC36DC91-D679-48C1-B4D9-17E92A91E46F}" presName="sibTrans" presStyleLbl="sibTrans1D1" presStyleIdx="2" presStyleCnt="7"/>
      <dgm:spPr/>
    </dgm:pt>
    <dgm:pt modelId="{285B8C8D-27FB-4DA7-A952-41C8CBAC00D0}" type="pres">
      <dgm:prSet presAssocID="{BC36DC91-D679-48C1-B4D9-17E92A91E46F}" presName="connectorText" presStyleLbl="sibTrans1D1" presStyleIdx="2" presStyleCnt="7"/>
      <dgm:spPr/>
    </dgm:pt>
    <dgm:pt modelId="{55EBF51E-16B3-4622-BA27-06B006C58C45}" type="pres">
      <dgm:prSet presAssocID="{142D45AA-EB6F-4034-936D-AF1B2567052F}" presName="node" presStyleLbl="node1" presStyleIdx="3" presStyleCnt="8">
        <dgm:presLayoutVars>
          <dgm:bulletEnabled val="1"/>
        </dgm:presLayoutVars>
      </dgm:prSet>
      <dgm:spPr/>
    </dgm:pt>
    <dgm:pt modelId="{5436C4B2-A17F-43B8-866A-B46767FBE2E4}" type="pres">
      <dgm:prSet presAssocID="{1957CBE8-C1ED-4293-93DF-7F0E48C2EF30}" presName="sibTrans" presStyleLbl="sibTrans1D1" presStyleIdx="3" presStyleCnt="7"/>
      <dgm:spPr/>
    </dgm:pt>
    <dgm:pt modelId="{D006B268-F272-4A45-ABB8-E5B37B01C73D}" type="pres">
      <dgm:prSet presAssocID="{1957CBE8-C1ED-4293-93DF-7F0E48C2EF30}" presName="connectorText" presStyleLbl="sibTrans1D1" presStyleIdx="3" presStyleCnt="7"/>
      <dgm:spPr/>
    </dgm:pt>
    <dgm:pt modelId="{82F46F4A-E11C-4053-ADBC-F8D3787F037A}" type="pres">
      <dgm:prSet presAssocID="{BC7A628C-7EBC-47AF-A8B4-8C88CE215A5C}" presName="node" presStyleLbl="node1" presStyleIdx="4" presStyleCnt="8">
        <dgm:presLayoutVars>
          <dgm:bulletEnabled val="1"/>
        </dgm:presLayoutVars>
      </dgm:prSet>
      <dgm:spPr/>
    </dgm:pt>
    <dgm:pt modelId="{E61E8FEA-D7F5-4A93-A2BA-34AADDD0456E}" type="pres">
      <dgm:prSet presAssocID="{BF22E3CA-21C4-4602-8E4F-CD7B750CF21B}" presName="sibTrans" presStyleLbl="sibTrans1D1" presStyleIdx="4" presStyleCnt="7"/>
      <dgm:spPr/>
    </dgm:pt>
    <dgm:pt modelId="{3A412B0C-ECCE-4860-93D1-CCB890B98BA3}" type="pres">
      <dgm:prSet presAssocID="{BF22E3CA-21C4-4602-8E4F-CD7B750CF21B}" presName="connectorText" presStyleLbl="sibTrans1D1" presStyleIdx="4" presStyleCnt="7"/>
      <dgm:spPr/>
    </dgm:pt>
    <dgm:pt modelId="{9AAEF580-FBCF-4A3A-B609-1C4A89AFBEBC}" type="pres">
      <dgm:prSet presAssocID="{7E8D80C6-1038-4B68-80EA-42BE838F16CC}" presName="node" presStyleLbl="node1" presStyleIdx="5" presStyleCnt="8">
        <dgm:presLayoutVars>
          <dgm:bulletEnabled val="1"/>
        </dgm:presLayoutVars>
      </dgm:prSet>
      <dgm:spPr/>
    </dgm:pt>
    <dgm:pt modelId="{E2622C18-E5F7-4E9E-AEE8-AF8D8A95F3BE}" type="pres">
      <dgm:prSet presAssocID="{306EC502-CE2D-45B3-8F83-BD18C760AB60}" presName="sibTrans" presStyleLbl="sibTrans1D1" presStyleIdx="5" presStyleCnt="7"/>
      <dgm:spPr/>
    </dgm:pt>
    <dgm:pt modelId="{F0181467-D5B5-4C18-8842-3CC398C4D456}" type="pres">
      <dgm:prSet presAssocID="{306EC502-CE2D-45B3-8F83-BD18C760AB60}" presName="connectorText" presStyleLbl="sibTrans1D1" presStyleIdx="5" presStyleCnt="7"/>
      <dgm:spPr/>
    </dgm:pt>
    <dgm:pt modelId="{85861DC2-D04B-4CFE-A8F4-50862E9BE662}" type="pres">
      <dgm:prSet presAssocID="{8995F61F-6D35-415E-ADD6-D7F1A78C3024}" presName="node" presStyleLbl="node1" presStyleIdx="6" presStyleCnt="8">
        <dgm:presLayoutVars>
          <dgm:bulletEnabled val="1"/>
        </dgm:presLayoutVars>
      </dgm:prSet>
      <dgm:spPr/>
    </dgm:pt>
    <dgm:pt modelId="{540F2BCC-8485-4EA7-BF34-B02234F573F7}" type="pres">
      <dgm:prSet presAssocID="{4246AFEF-47FF-40B5-8E86-9155E1BFAF6F}" presName="sibTrans" presStyleLbl="sibTrans1D1" presStyleIdx="6" presStyleCnt="7"/>
      <dgm:spPr/>
    </dgm:pt>
    <dgm:pt modelId="{31717D21-B70C-46F4-8B6F-4B7B62A37EE5}" type="pres">
      <dgm:prSet presAssocID="{4246AFEF-47FF-40B5-8E86-9155E1BFAF6F}" presName="connectorText" presStyleLbl="sibTrans1D1" presStyleIdx="6" presStyleCnt="7"/>
      <dgm:spPr/>
    </dgm:pt>
    <dgm:pt modelId="{B2CEF8FC-CB72-429E-9F74-5EA776D5393B}" type="pres">
      <dgm:prSet presAssocID="{CE762144-5A14-4E83-BA7C-F010963BB296}" presName="node" presStyleLbl="node1" presStyleIdx="7" presStyleCnt="8">
        <dgm:presLayoutVars>
          <dgm:bulletEnabled val="1"/>
        </dgm:presLayoutVars>
      </dgm:prSet>
      <dgm:spPr/>
    </dgm:pt>
  </dgm:ptLst>
  <dgm:cxnLst>
    <dgm:cxn modelId="{29835E0B-DAB2-4597-AC2B-521378084E2B}" srcId="{A557B099-1F31-4D85-974F-BE4C91D99FC6}" destId="{142D45AA-EB6F-4034-936D-AF1B2567052F}" srcOrd="3" destOrd="0" parTransId="{1D6C9672-C141-472E-9895-DCB00CA0C9F7}" sibTransId="{1957CBE8-C1ED-4293-93DF-7F0E48C2EF30}"/>
    <dgm:cxn modelId="{F0F94811-66B1-482B-9A43-AEBF7B6A80A4}" type="presOf" srcId="{1957CBE8-C1ED-4293-93DF-7F0E48C2EF30}" destId="{5436C4B2-A17F-43B8-866A-B46767FBE2E4}" srcOrd="0" destOrd="0" presId="urn:microsoft.com/office/officeart/2005/8/layout/bProcess3"/>
    <dgm:cxn modelId="{069BBA16-A3E0-4667-B024-0CB8411DA4F7}" srcId="{A557B099-1F31-4D85-974F-BE4C91D99FC6}" destId="{CE762144-5A14-4E83-BA7C-F010963BB296}" srcOrd="7" destOrd="0" parTransId="{E593F77B-E568-4095-B5C6-C6D40EC96DFA}" sibTransId="{5DBF853D-85F4-4176-BFF1-D9ECEBAD9C2C}"/>
    <dgm:cxn modelId="{A61A7B17-878C-41C8-B050-0D061D6E92DF}" srcId="{A557B099-1F31-4D85-974F-BE4C91D99FC6}" destId="{BC7A628C-7EBC-47AF-A8B4-8C88CE215A5C}" srcOrd="4" destOrd="0" parTransId="{4900CB09-1392-44CE-9544-46DC72E3273F}" sibTransId="{BF22E3CA-21C4-4602-8E4F-CD7B750CF21B}"/>
    <dgm:cxn modelId="{E5A1D01D-6C2C-476E-95DF-AA0909BB3FC0}" srcId="{A557B099-1F31-4D85-974F-BE4C91D99FC6}" destId="{7E8D80C6-1038-4B68-80EA-42BE838F16CC}" srcOrd="5" destOrd="0" parTransId="{4C311828-B355-4378-96FF-FE3FF538F666}" sibTransId="{306EC502-CE2D-45B3-8F83-BD18C760AB60}"/>
    <dgm:cxn modelId="{88567F25-6AF4-4E92-91D3-6FDD21B1A779}" type="presOf" srcId="{7E8D80C6-1038-4B68-80EA-42BE838F16CC}" destId="{9AAEF580-FBCF-4A3A-B609-1C4A89AFBEBC}" srcOrd="0" destOrd="0" presId="urn:microsoft.com/office/officeart/2005/8/layout/bProcess3"/>
    <dgm:cxn modelId="{A6FBCA28-A496-4909-9FC6-2A5FD9EE509A}" srcId="{A557B099-1F31-4D85-974F-BE4C91D99FC6}" destId="{813EFFD4-EFAE-45B2-84CB-D5AC8BDAD04D}" srcOrd="1" destOrd="0" parTransId="{DB540906-E45E-481A-BF33-D4FABB8D22B8}" sibTransId="{D8D4E787-6C15-42F3-9D90-70C4F7579B68}"/>
    <dgm:cxn modelId="{D1921529-16C6-4470-B66C-3E51BD770DBD}" type="presOf" srcId="{BC7A628C-7EBC-47AF-A8B4-8C88CE215A5C}" destId="{82F46F4A-E11C-4053-ADBC-F8D3787F037A}" srcOrd="0" destOrd="0" presId="urn:microsoft.com/office/officeart/2005/8/layout/bProcess3"/>
    <dgm:cxn modelId="{58D55832-44DB-4E58-BA6F-8D4F39914D0F}" type="presOf" srcId="{616A309F-4350-426C-956F-EF495452140D}" destId="{D2DFBF12-F396-4875-A0EA-07DC8F8ECDDF}" srcOrd="0" destOrd="0" presId="urn:microsoft.com/office/officeart/2005/8/layout/bProcess3"/>
    <dgm:cxn modelId="{B20E1737-CE25-44F7-976C-31CC17CD53D8}" type="presOf" srcId="{BC36DC91-D679-48C1-B4D9-17E92A91E46F}" destId="{285B8C8D-27FB-4DA7-A952-41C8CBAC00D0}" srcOrd="1" destOrd="0" presId="urn:microsoft.com/office/officeart/2005/8/layout/bProcess3"/>
    <dgm:cxn modelId="{49FADD37-D217-4385-A3D2-F5E4C9A26D39}" type="presOf" srcId="{CE762144-5A14-4E83-BA7C-F010963BB296}" destId="{B2CEF8FC-CB72-429E-9F74-5EA776D5393B}" srcOrd="0" destOrd="0" presId="urn:microsoft.com/office/officeart/2005/8/layout/bProcess3"/>
    <dgm:cxn modelId="{72ED565D-7978-4977-B80F-666C4338CCC3}" srcId="{A557B099-1F31-4D85-974F-BE4C91D99FC6}" destId="{FDA2ACA0-304F-44C0-9595-E4EC522C5E60}" srcOrd="0" destOrd="0" parTransId="{EED29D8C-3712-4879-B652-0483B781074E}" sibTransId="{616A309F-4350-426C-956F-EF495452140D}"/>
    <dgm:cxn modelId="{BB990263-622B-49AA-9C85-68C50EACF310}" type="presOf" srcId="{BF22E3CA-21C4-4602-8E4F-CD7B750CF21B}" destId="{3A412B0C-ECCE-4860-93D1-CCB890B98BA3}" srcOrd="1" destOrd="0" presId="urn:microsoft.com/office/officeart/2005/8/layout/bProcess3"/>
    <dgm:cxn modelId="{4751A743-5AD8-47A5-940F-B727FB8E3ECB}" srcId="{A557B099-1F31-4D85-974F-BE4C91D99FC6}" destId="{8995F61F-6D35-415E-ADD6-D7F1A78C3024}" srcOrd="6" destOrd="0" parTransId="{CBBB7AE0-6963-44A8-9DA8-B9525188CC5F}" sibTransId="{4246AFEF-47FF-40B5-8E86-9155E1BFAF6F}"/>
    <dgm:cxn modelId="{3BA8D064-C2D0-4307-85C1-79A645AF4ABC}" type="presOf" srcId="{BF22E3CA-21C4-4602-8E4F-CD7B750CF21B}" destId="{E61E8FEA-D7F5-4A93-A2BA-34AADDD0456E}" srcOrd="0" destOrd="0" presId="urn:microsoft.com/office/officeart/2005/8/layout/bProcess3"/>
    <dgm:cxn modelId="{53C2334A-4D6F-48AF-BE23-30FEA4ACEC7B}" type="presOf" srcId="{142D45AA-EB6F-4034-936D-AF1B2567052F}" destId="{55EBF51E-16B3-4622-BA27-06B006C58C45}" srcOrd="0" destOrd="0" presId="urn:microsoft.com/office/officeart/2005/8/layout/bProcess3"/>
    <dgm:cxn modelId="{3A162B4B-2466-4838-A2CB-CC9A4A094BF6}" type="presOf" srcId="{1957CBE8-C1ED-4293-93DF-7F0E48C2EF30}" destId="{D006B268-F272-4A45-ABB8-E5B37B01C73D}" srcOrd="1" destOrd="0" presId="urn:microsoft.com/office/officeart/2005/8/layout/bProcess3"/>
    <dgm:cxn modelId="{C07E1D72-5DB0-4B4D-93A9-F015061CBE46}" type="presOf" srcId="{8995F61F-6D35-415E-ADD6-D7F1A78C3024}" destId="{85861DC2-D04B-4CFE-A8F4-50862E9BE662}" srcOrd="0" destOrd="0" presId="urn:microsoft.com/office/officeart/2005/8/layout/bProcess3"/>
    <dgm:cxn modelId="{BDE56E73-AC4B-45A1-8060-275C6AAFA4E9}" type="presOf" srcId="{D8D4E787-6C15-42F3-9D90-70C4F7579B68}" destId="{A6555ED4-1319-4A2E-8640-E1F21A3B1C1A}" srcOrd="0" destOrd="0" presId="urn:microsoft.com/office/officeart/2005/8/layout/bProcess3"/>
    <dgm:cxn modelId="{A4649355-654A-40A2-BFE3-5A9474167A85}" type="presOf" srcId="{FDA2ACA0-304F-44C0-9595-E4EC522C5E60}" destId="{BB7E0C2E-C8E2-4EDC-A360-5ED7E74724DC}" srcOrd="0" destOrd="0" presId="urn:microsoft.com/office/officeart/2005/8/layout/bProcess3"/>
    <dgm:cxn modelId="{31A54F57-D2C1-4AF9-8AEA-62A3F07F2E90}" srcId="{A557B099-1F31-4D85-974F-BE4C91D99FC6}" destId="{975BDB0B-5A98-44B8-8930-D2DA9E8E3922}" srcOrd="2" destOrd="0" parTransId="{294AAE09-5CA2-416C-99AC-D5C2D6E7466B}" sibTransId="{BC36DC91-D679-48C1-B4D9-17E92A91E46F}"/>
    <dgm:cxn modelId="{748D5E8D-C221-4A8D-95ED-2582E787FBF5}" type="presOf" srcId="{616A309F-4350-426C-956F-EF495452140D}" destId="{5F23CB86-D014-46C8-91AC-B14493EE1BEE}" srcOrd="1" destOrd="0" presId="urn:microsoft.com/office/officeart/2005/8/layout/bProcess3"/>
    <dgm:cxn modelId="{D6E35F92-139D-4753-8BA1-F12F2707BA43}" type="presOf" srcId="{4246AFEF-47FF-40B5-8E86-9155E1BFAF6F}" destId="{31717D21-B70C-46F4-8B6F-4B7B62A37EE5}" srcOrd="1" destOrd="0" presId="urn:microsoft.com/office/officeart/2005/8/layout/bProcess3"/>
    <dgm:cxn modelId="{76381398-9346-4B66-9B3C-2B26D2851975}" type="presOf" srcId="{4246AFEF-47FF-40B5-8E86-9155E1BFAF6F}" destId="{540F2BCC-8485-4EA7-BF34-B02234F573F7}" srcOrd="0" destOrd="0" presId="urn:microsoft.com/office/officeart/2005/8/layout/bProcess3"/>
    <dgm:cxn modelId="{67D5C998-826E-499F-B549-E155833D6062}" type="presOf" srcId="{975BDB0B-5A98-44B8-8930-D2DA9E8E3922}" destId="{78B3F0BA-CA29-4F63-B344-14CB2BEABBCF}" srcOrd="0" destOrd="0" presId="urn:microsoft.com/office/officeart/2005/8/layout/bProcess3"/>
    <dgm:cxn modelId="{684856A0-375B-498B-9E97-C95CE832DC3E}" type="presOf" srcId="{306EC502-CE2D-45B3-8F83-BD18C760AB60}" destId="{E2622C18-E5F7-4E9E-AEE8-AF8D8A95F3BE}" srcOrd="0" destOrd="0" presId="urn:microsoft.com/office/officeart/2005/8/layout/bProcess3"/>
    <dgm:cxn modelId="{19E54DCE-D66D-4B81-B270-E7424A23C073}" type="presOf" srcId="{D8D4E787-6C15-42F3-9D90-70C4F7579B68}" destId="{EF6F99F7-093E-48B9-B47B-C039322A0EE6}" srcOrd="1" destOrd="0" presId="urn:microsoft.com/office/officeart/2005/8/layout/bProcess3"/>
    <dgm:cxn modelId="{E8A9C9CE-9D6E-4C1C-BC41-CD56D6FCF19A}" type="presOf" srcId="{A557B099-1F31-4D85-974F-BE4C91D99FC6}" destId="{A9FFEC2D-BF77-4D34-BADA-2544663F78F8}" srcOrd="0" destOrd="0" presId="urn:microsoft.com/office/officeart/2005/8/layout/bProcess3"/>
    <dgm:cxn modelId="{EC40EED4-28F4-48E0-856F-D34C6398D045}" type="presOf" srcId="{BC36DC91-D679-48C1-B4D9-17E92A91E46F}" destId="{1F8D69D0-CDB2-48E6-856F-02C863B3A5BB}" srcOrd="0" destOrd="0" presId="urn:microsoft.com/office/officeart/2005/8/layout/bProcess3"/>
    <dgm:cxn modelId="{BF13E8E7-9094-4073-A282-8B020DA6FC67}" type="presOf" srcId="{813EFFD4-EFAE-45B2-84CB-D5AC8BDAD04D}" destId="{33BE8510-F61B-42D6-9B8F-D57D4F561DA7}" srcOrd="0" destOrd="0" presId="urn:microsoft.com/office/officeart/2005/8/layout/bProcess3"/>
    <dgm:cxn modelId="{9661ACEA-A45B-46E0-9C0E-B0986510F08E}" type="presOf" srcId="{306EC502-CE2D-45B3-8F83-BD18C760AB60}" destId="{F0181467-D5B5-4C18-8842-3CC398C4D456}" srcOrd="1" destOrd="0" presId="urn:microsoft.com/office/officeart/2005/8/layout/bProcess3"/>
    <dgm:cxn modelId="{EA2BF10B-0F19-4D0E-AAAF-A5F4995B48C4}" type="presParOf" srcId="{A9FFEC2D-BF77-4D34-BADA-2544663F78F8}" destId="{BB7E0C2E-C8E2-4EDC-A360-5ED7E74724DC}" srcOrd="0" destOrd="0" presId="urn:microsoft.com/office/officeart/2005/8/layout/bProcess3"/>
    <dgm:cxn modelId="{5ACF20B0-7382-43F6-A140-412D718DFC0D}" type="presParOf" srcId="{A9FFEC2D-BF77-4D34-BADA-2544663F78F8}" destId="{D2DFBF12-F396-4875-A0EA-07DC8F8ECDDF}" srcOrd="1" destOrd="0" presId="urn:microsoft.com/office/officeart/2005/8/layout/bProcess3"/>
    <dgm:cxn modelId="{56963150-384F-4D49-A682-CD32B6087542}" type="presParOf" srcId="{D2DFBF12-F396-4875-A0EA-07DC8F8ECDDF}" destId="{5F23CB86-D014-46C8-91AC-B14493EE1BEE}" srcOrd="0" destOrd="0" presId="urn:microsoft.com/office/officeart/2005/8/layout/bProcess3"/>
    <dgm:cxn modelId="{6CFBE784-EB7D-435E-B784-3A268C1A9FE8}" type="presParOf" srcId="{A9FFEC2D-BF77-4D34-BADA-2544663F78F8}" destId="{33BE8510-F61B-42D6-9B8F-D57D4F561DA7}" srcOrd="2" destOrd="0" presId="urn:microsoft.com/office/officeart/2005/8/layout/bProcess3"/>
    <dgm:cxn modelId="{3BF2C611-B609-477E-9AB2-E3FE092D7E31}" type="presParOf" srcId="{A9FFEC2D-BF77-4D34-BADA-2544663F78F8}" destId="{A6555ED4-1319-4A2E-8640-E1F21A3B1C1A}" srcOrd="3" destOrd="0" presId="urn:microsoft.com/office/officeart/2005/8/layout/bProcess3"/>
    <dgm:cxn modelId="{767CA290-CD52-45E8-B400-6A40ED9E4811}" type="presParOf" srcId="{A6555ED4-1319-4A2E-8640-E1F21A3B1C1A}" destId="{EF6F99F7-093E-48B9-B47B-C039322A0EE6}" srcOrd="0" destOrd="0" presId="urn:microsoft.com/office/officeart/2005/8/layout/bProcess3"/>
    <dgm:cxn modelId="{FACB979F-80F6-4499-BC06-D38D4F301C1F}" type="presParOf" srcId="{A9FFEC2D-BF77-4D34-BADA-2544663F78F8}" destId="{78B3F0BA-CA29-4F63-B344-14CB2BEABBCF}" srcOrd="4" destOrd="0" presId="urn:microsoft.com/office/officeart/2005/8/layout/bProcess3"/>
    <dgm:cxn modelId="{370D5FC7-91C3-4F91-8AF7-9DAD73EDA5C6}" type="presParOf" srcId="{A9FFEC2D-BF77-4D34-BADA-2544663F78F8}" destId="{1F8D69D0-CDB2-48E6-856F-02C863B3A5BB}" srcOrd="5" destOrd="0" presId="urn:microsoft.com/office/officeart/2005/8/layout/bProcess3"/>
    <dgm:cxn modelId="{B30690AC-4335-45BB-9B82-8FD3392CD9F4}" type="presParOf" srcId="{1F8D69D0-CDB2-48E6-856F-02C863B3A5BB}" destId="{285B8C8D-27FB-4DA7-A952-41C8CBAC00D0}" srcOrd="0" destOrd="0" presId="urn:microsoft.com/office/officeart/2005/8/layout/bProcess3"/>
    <dgm:cxn modelId="{B32C4BCE-038B-4C30-B82A-F8F4C614529C}" type="presParOf" srcId="{A9FFEC2D-BF77-4D34-BADA-2544663F78F8}" destId="{55EBF51E-16B3-4622-BA27-06B006C58C45}" srcOrd="6" destOrd="0" presId="urn:microsoft.com/office/officeart/2005/8/layout/bProcess3"/>
    <dgm:cxn modelId="{691D1A01-53D9-4F12-BEB1-5840F887C969}" type="presParOf" srcId="{A9FFEC2D-BF77-4D34-BADA-2544663F78F8}" destId="{5436C4B2-A17F-43B8-866A-B46767FBE2E4}" srcOrd="7" destOrd="0" presId="urn:microsoft.com/office/officeart/2005/8/layout/bProcess3"/>
    <dgm:cxn modelId="{8B90FA19-C336-42E6-A4E6-4CD064258FD5}" type="presParOf" srcId="{5436C4B2-A17F-43B8-866A-B46767FBE2E4}" destId="{D006B268-F272-4A45-ABB8-E5B37B01C73D}" srcOrd="0" destOrd="0" presId="urn:microsoft.com/office/officeart/2005/8/layout/bProcess3"/>
    <dgm:cxn modelId="{6DC51463-48BF-43CB-B58B-DA1374E9B3D5}" type="presParOf" srcId="{A9FFEC2D-BF77-4D34-BADA-2544663F78F8}" destId="{82F46F4A-E11C-4053-ADBC-F8D3787F037A}" srcOrd="8" destOrd="0" presId="urn:microsoft.com/office/officeart/2005/8/layout/bProcess3"/>
    <dgm:cxn modelId="{EF566DA0-6BE2-4D86-AC73-79CC8EC9D70F}" type="presParOf" srcId="{A9FFEC2D-BF77-4D34-BADA-2544663F78F8}" destId="{E61E8FEA-D7F5-4A93-A2BA-34AADDD0456E}" srcOrd="9" destOrd="0" presId="urn:microsoft.com/office/officeart/2005/8/layout/bProcess3"/>
    <dgm:cxn modelId="{563BA534-A976-40C8-A868-172C6160F864}" type="presParOf" srcId="{E61E8FEA-D7F5-4A93-A2BA-34AADDD0456E}" destId="{3A412B0C-ECCE-4860-93D1-CCB890B98BA3}" srcOrd="0" destOrd="0" presId="urn:microsoft.com/office/officeart/2005/8/layout/bProcess3"/>
    <dgm:cxn modelId="{8ACE5010-4C64-4CBF-B914-585CB9816DB6}" type="presParOf" srcId="{A9FFEC2D-BF77-4D34-BADA-2544663F78F8}" destId="{9AAEF580-FBCF-4A3A-B609-1C4A89AFBEBC}" srcOrd="10" destOrd="0" presId="urn:microsoft.com/office/officeart/2005/8/layout/bProcess3"/>
    <dgm:cxn modelId="{B7BE1B1F-51C4-4A3C-83F0-B1627AC8E40D}" type="presParOf" srcId="{A9FFEC2D-BF77-4D34-BADA-2544663F78F8}" destId="{E2622C18-E5F7-4E9E-AEE8-AF8D8A95F3BE}" srcOrd="11" destOrd="0" presId="urn:microsoft.com/office/officeart/2005/8/layout/bProcess3"/>
    <dgm:cxn modelId="{BBD2AAAE-F459-437D-B150-943C581C0128}" type="presParOf" srcId="{E2622C18-E5F7-4E9E-AEE8-AF8D8A95F3BE}" destId="{F0181467-D5B5-4C18-8842-3CC398C4D456}" srcOrd="0" destOrd="0" presId="urn:microsoft.com/office/officeart/2005/8/layout/bProcess3"/>
    <dgm:cxn modelId="{6949C81F-E00E-4EAB-894F-8565369B727A}" type="presParOf" srcId="{A9FFEC2D-BF77-4D34-BADA-2544663F78F8}" destId="{85861DC2-D04B-4CFE-A8F4-50862E9BE662}" srcOrd="12" destOrd="0" presId="urn:microsoft.com/office/officeart/2005/8/layout/bProcess3"/>
    <dgm:cxn modelId="{7977290C-9354-4ADD-9DA3-85DD9D9CE553}" type="presParOf" srcId="{A9FFEC2D-BF77-4D34-BADA-2544663F78F8}" destId="{540F2BCC-8485-4EA7-BF34-B02234F573F7}" srcOrd="13" destOrd="0" presId="urn:microsoft.com/office/officeart/2005/8/layout/bProcess3"/>
    <dgm:cxn modelId="{7731BE4C-37E0-4394-8459-590293FD8927}" type="presParOf" srcId="{540F2BCC-8485-4EA7-BF34-B02234F573F7}" destId="{31717D21-B70C-46F4-8B6F-4B7B62A37EE5}" srcOrd="0" destOrd="0" presId="urn:microsoft.com/office/officeart/2005/8/layout/bProcess3"/>
    <dgm:cxn modelId="{D1C5678A-616A-42F2-B5DE-CDF483671839}" type="presParOf" srcId="{A9FFEC2D-BF77-4D34-BADA-2544663F78F8}" destId="{B2CEF8FC-CB72-429E-9F74-5EA776D5393B}" srcOrd="14" destOrd="0" presId="urn:microsoft.com/office/officeart/2005/8/layout/bProcess3"/>
  </dgm:cxnLst>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DFBF12-F396-4875-A0EA-07DC8F8ECDDF}">
      <dsp:nvSpPr>
        <dsp:cNvPr id="0" name=""/>
        <dsp:cNvSpPr/>
      </dsp:nvSpPr>
      <dsp:spPr>
        <a:xfrm>
          <a:off x="2351260" y="795564"/>
          <a:ext cx="510099" cy="91440"/>
        </a:xfrm>
        <a:custGeom>
          <a:avLst/>
          <a:gdLst/>
          <a:ahLst/>
          <a:cxnLst/>
          <a:rect l="0" t="0" r="0" b="0"/>
          <a:pathLst>
            <a:path>
              <a:moveTo>
                <a:pt x="0" y="45720"/>
              </a:moveTo>
              <a:lnTo>
                <a:pt x="510099" y="45720"/>
              </a:lnTo>
            </a:path>
          </a:pathLst>
        </a:custGeom>
        <a:noFill/>
        <a:ln w="28575" cap="rnd" cmpd="sng" algn="ctr">
          <a:solidFill>
            <a:schemeClr val="accent3">
              <a:lumMod val="75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dirty="0">
            <a:effectLst>
              <a:outerShdw blurRad="38100" dist="38100" dir="2700000" algn="tl">
                <a:srgbClr val="000000">
                  <a:alpha val="43137"/>
                </a:srgbClr>
              </a:outerShdw>
            </a:effectLst>
          </a:endParaRPr>
        </a:p>
      </dsp:txBody>
      <dsp:txXfrm>
        <a:off x="2592792" y="838580"/>
        <a:ext cx="27034" cy="5406"/>
      </dsp:txXfrm>
    </dsp:sp>
    <dsp:sp modelId="{BB7E0C2E-C8E2-4EDC-A360-5ED7E74724DC}">
      <dsp:nvSpPr>
        <dsp:cNvPr id="0" name=""/>
        <dsp:cNvSpPr/>
      </dsp:nvSpPr>
      <dsp:spPr>
        <a:xfrm>
          <a:off x="2194" y="136024"/>
          <a:ext cx="2350865" cy="1410519"/>
        </a:xfrm>
        <a:prstGeom prst="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b="1" kern="1200" dirty="0">
              <a:effectLst>
                <a:outerShdw blurRad="38100" dist="38100" dir="2700000" algn="tl">
                  <a:srgbClr val="000000">
                    <a:alpha val="43137"/>
                  </a:srgbClr>
                </a:outerShdw>
              </a:effectLst>
            </a:rPr>
            <a:t>Prepare Notice of Preparation (NOP) for Public Review</a:t>
          </a:r>
        </a:p>
      </dsp:txBody>
      <dsp:txXfrm>
        <a:off x="2194" y="136024"/>
        <a:ext cx="2350865" cy="1410519"/>
      </dsp:txXfrm>
    </dsp:sp>
    <dsp:sp modelId="{A6555ED4-1319-4A2E-8640-E1F21A3B1C1A}">
      <dsp:nvSpPr>
        <dsp:cNvPr id="0" name=""/>
        <dsp:cNvSpPr/>
      </dsp:nvSpPr>
      <dsp:spPr>
        <a:xfrm>
          <a:off x="5242825" y="795564"/>
          <a:ext cx="510099" cy="91440"/>
        </a:xfrm>
        <a:custGeom>
          <a:avLst/>
          <a:gdLst/>
          <a:ahLst/>
          <a:cxnLst/>
          <a:rect l="0" t="0" r="0" b="0"/>
          <a:pathLst>
            <a:path>
              <a:moveTo>
                <a:pt x="0" y="45720"/>
              </a:moveTo>
              <a:lnTo>
                <a:pt x="510099" y="45720"/>
              </a:lnTo>
            </a:path>
          </a:pathLst>
        </a:custGeom>
        <a:noFill/>
        <a:ln w="28575" cap="rnd" cmpd="sng" algn="ctr">
          <a:solidFill>
            <a:schemeClr val="accent3">
              <a:lumMod val="75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dirty="0">
            <a:effectLst>
              <a:outerShdw blurRad="38100" dist="38100" dir="2700000" algn="tl">
                <a:srgbClr val="000000">
                  <a:alpha val="43137"/>
                </a:srgbClr>
              </a:outerShdw>
            </a:effectLst>
          </a:endParaRPr>
        </a:p>
      </dsp:txBody>
      <dsp:txXfrm>
        <a:off x="5484357" y="838580"/>
        <a:ext cx="27034" cy="5406"/>
      </dsp:txXfrm>
    </dsp:sp>
    <dsp:sp modelId="{33BE8510-F61B-42D6-9B8F-D57D4F561DA7}">
      <dsp:nvSpPr>
        <dsp:cNvPr id="0" name=""/>
        <dsp:cNvSpPr/>
      </dsp:nvSpPr>
      <dsp:spPr>
        <a:xfrm>
          <a:off x="2893759" y="136024"/>
          <a:ext cx="2350865" cy="1410519"/>
        </a:xfrm>
        <a:prstGeom prst="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b="1" kern="1200" dirty="0">
              <a:solidFill>
                <a:schemeClr val="accent1"/>
              </a:solidFill>
              <a:effectLst>
                <a:outerShdw blurRad="38100" dist="38100" dir="2700000" algn="tl">
                  <a:srgbClr val="000000">
                    <a:alpha val="43137"/>
                  </a:srgbClr>
                </a:outerShdw>
              </a:effectLst>
            </a:rPr>
            <a:t>NOP 30-Day Public Review and Public Scoping Meeting*</a:t>
          </a:r>
        </a:p>
      </dsp:txBody>
      <dsp:txXfrm>
        <a:off x="2893759" y="136024"/>
        <a:ext cx="2350865" cy="1410519"/>
      </dsp:txXfrm>
    </dsp:sp>
    <dsp:sp modelId="{1F8D69D0-CDB2-48E6-856F-02C863B3A5BB}">
      <dsp:nvSpPr>
        <dsp:cNvPr id="0" name=""/>
        <dsp:cNvSpPr/>
      </dsp:nvSpPr>
      <dsp:spPr>
        <a:xfrm>
          <a:off x="8134390" y="795564"/>
          <a:ext cx="510099" cy="91440"/>
        </a:xfrm>
        <a:custGeom>
          <a:avLst/>
          <a:gdLst/>
          <a:ahLst/>
          <a:cxnLst/>
          <a:rect l="0" t="0" r="0" b="0"/>
          <a:pathLst>
            <a:path>
              <a:moveTo>
                <a:pt x="0" y="45720"/>
              </a:moveTo>
              <a:lnTo>
                <a:pt x="510099" y="45720"/>
              </a:lnTo>
            </a:path>
          </a:pathLst>
        </a:custGeom>
        <a:noFill/>
        <a:ln w="28575" cap="rnd" cmpd="sng" algn="ctr">
          <a:solidFill>
            <a:schemeClr val="accent3">
              <a:lumMod val="75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dirty="0">
            <a:effectLst>
              <a:outerShdw blurRad="38100" dist="38100" dir="2700000" algn="tl">
                <a:srgbClr val="000000">
                  <a:alpha val="43137"/>
                </a:srgbClr>
              </a:outerShdw>
            </a:effectLst>
          </a:endParaRPr>
        </a:p>
      </dsp:txBody>
      <dsp:txXfrm>
        <a:off x="8375922" y="838580"/>
        <a:ext cx="27034" cy="5406"/>
      </dsp:txXfrm>
    </dsp:sp>
    <dsp:sp modelId="{78B3F0BA-CA29-4F63-B344-14CB2BEABBCF}">
      <dsp:nvSpPr>
        <dsp:cNvPr id="0" name=""/>
        <dsp:cNvSpPr/>
      </dsp:nvSpPr>
      <dsp:spPr>
        <a:xfrm>
          <a:off x="5785324" y="136024"/>
          <a:ext cx="2350865" cy="1410519"/>
        </a:xfrm>
        <a:prstGeom prst="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b="1" kern="1200" dirty="0">
              <a:effectLst>
                <a:outerShdw blurRad="38100" dist="38100" dir="2700000" algn="tl">
                  <a:srgbClr val="000000">
                    <a:alpha val="43137"/>
                  </a:srgbClr>
                </a:outerShdw>
              </a:effectLst>
            </a:rPr>
            <a:t>Prepare Draft EIR</a:t>
          </a:r>
        </a:p>
      </dsp:txBody>
      <dsp:txXfrm>
        <a:off x="5785324" y="136024"/>
        <a:ext cx="2350865" cy="1410519"/>
      </dsp:txXfrm>
    </dsp:sp>
    <dsp:sp modelId="{5436C4B2-A17F-43B8-866A-B46767FBE2E4}">
      <dsp:nvSpPr>
        <dsp:cNvPr id="0" name=""/>
        <dsp:cNvSpPr/>
      </dsp:nvSpPr>
      <dsp:spPr>
        <a:xfrm>
          <a:off x="1177627" y="1544743"/>
          <a:ext cx="8674694" cy="510099"/>
        </a:xfrm>
        <a:custGeom>
          <a:avLst/>
          <a:gdLst/>
          <a:ahLst/>
          <a:cxnLst/>
          <a:rect l="0" t="0" r="0" b="0"/>
          <a:pathLst>
            <a:path>
              <a:moveTo>
                <a:pt x="8674694" y="0"/>
              </a:moveTo>
              <a:lnTo>
                <a:pt x="8674694" y="272149"/>
              </a:lnTo>
              <a:lnTo>
                <a:pt x="0" y="272149"/>
              </a:lnTo>
              <a:lnTo>
                <a:pt x="0" y="510099"/>
              </a:lnTo>
            </a:path>
          </a:pathLst>
        </a:custGeom>
        <a:noFill/>
        <a:ln w="12700" cap="rnd"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dirty="0"/>
        </a:p>
      </dsp:txBody>
      <dsp:txXfrm>
        <a:off x="5297686" y="1797090"/>
        <a:ext cx="434576" cy="5406"/>
      </dsp:txXfrm>
    </dsp:sp>
    <dsp:sp modelId="{55EBF51E-16B3-4622-BA27-06B006C58C45}">
      <dsp:nvSpPr>
        <dsp:cNvPr id="0" name=""/>
        <dsp:cNvSpPr/>
      </dsp:nvSpPr>
      <dsp:spPr>
        <a:xfrm>
          <a:off x="8676889" y="136024"/>
          <a:ext cx="2350865" cy="1410519"/>
        </a:xfrm>
        <a:prstGeom prst="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b="1" kern="1200" dirty="0">
              <a:effectLst>
                <a:outerShdw blurRad="38100" dist="38100" dir="2700000" algn="tl">
                  <a:srgbClr val="000000">
                    <a:alpha val="43137"/>
                  </a:srgbClr>
                </a:outerShdw>
              </a:effectLst>
            </a:rPr>
            <a:t>Publish Draft EIR for 45-Day Public Review*</a:t>
          </a:r>
        </a:p>
      </dsp:txBody>
      <dsp:txXfrm>
        <a:off x="8676889" y="136024"/>
        <a:ext cx="2350865" cy="1410519"/>
      </dsp:txXfrm>
    </dsp:sp>
    <dsp:sp modelId="{E61E8FEA-D7F5-4A93-A2BA-34AADDD0456E}">
      <dsp:nvSpPr>
        <dsp:cNvPr id="0" name=""/>
        <dsp:cNvSpPr/>
      </dsp:nvSpPr>
      <dsp:spPr>
        <a:xfrm>
          <a:off x="2351260" y="2746782"/>
          <a:ext cx="510099" cy="91440"/>
        </a:xfrm>
        <a:custGeom>
          <a:avLst/>
          <a:gdLst/>
          <a:ahLst/>
          <a:cxnLst/>
          <a:rect l="0" t="0" r="0" b="0"/>
          <a:pathLst>
            <a:path>
              <a:moveTo>
                <a:pt x="0" y="45720"/>
              </a:moveTo>
              <a:lnTo>
                <a:pt x="510099" y="45720"/>
              </a:lnTo>
            </a:path>
          </a:pathLst>
        </a:custGeom>
        <a:noFill/>
        <a:ln w="28575" cap="rnd" cmpd="sng" algn="ctr">
          <a:solidFill>
            <a:schemeClr val="accent3">
              <a:lumMod val="75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dirty="0">
            <a:effectLst>
              <a:outerShdw blurRad="38100" dist="38100" dir="2700000" algn="tl">
                <a:srgbClr val="000000">
                  <a:alpha val="43137"/>
                </a:srgbClr>
              </a:outerShdw>
            </a:effectLst>
          </a:endParaRPr>
        </a:p>
      </dsp:txBody>
      <dsp:txXfrm>
        <a:off x="2592792" y="2789799"/>
        <a:ext cx="27034" cy="5406"/>
      </dsp:txXfrm>
    </dsp:sp>
    <dsp:sp modelId="{82F46F4A-E11C-4053-ADBC-F8D3787F037A}">
      <dsp:nvSpPr>
        <dsp:cNvPr id="0" name=""/>
        <dsp:cNvSpPr/>
      </dsp:nvSpPr>
      <dsp:spPr>
        <a:xfrm>
          <a:off x="2194" y="2087243"/>
          <a:ext cx="2350865" cy="1410519"/>
        </a:xfrm>
        <a:prstGeom prst="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b="1" kern="1200" dirty="0">
              <a:effectLst>
                <a:outerShdw blurRad="38100" dist="38100" dir="2700000" algn="tl">
                  <a:srgbClr val="000000">
                    <a:alpha val="43137"/>
                  </a:srgbClr>
                </a:outerShdw>
              </a:effectLst>
            </a:rPr>
            <a:t>Prepare Responses to Comments and Final EIR</a:t>
          </a:r>
        </a:p>
      </dsp:txBody>
      <dsp:txXfrm>
        <a:off x="2194" y="2087243"/>
        <a:ext cx="2350865" cy="1410519"/>
      </dsp:txXfrm>
    </dsp:sp>
    <dsp:sp modelId="{E2622C18-E5F7-4E9E-AEE8-AF8D8A95F3BE}">
      <dsp:nvSpPr>
        <dsp:cNvPr id="0" name=""/>
        <dsp:cNvSpPr/>
      </dsp:nvSpPr>
      <dsp:spPr>
        <a:xfrm>
          <a:off x="5242825" y="2746782"/>
          <a:ext cx="510099" cy="91440"/>
        </a:xfrm>
        <a:custGeom>
          <a:avLst/>
          <a:gdLst/>
          <a:ahLst/>
          <a:cxnLst/>
          <a:rect l="0" t="0" r="0" b="0"/>
          <a:pathLst>
            <a:path>
              <a:moveTo>
                <a:pt x="0" y="45720"/>
              </a:moveTo>
              <a:lnTo>
                <a:pt x="510099" y="45720"/>
              </a:lnTo>
            </a:path>
          </a:pathLst>
        </a:custGeom>
        <a:noFill/>
        <a:ln w="28575" cap="rnd" cmpd="sng" algn="ctr">
          <a:solidFill>
            <a:schemeClr val="accent3">
              <a:lumMod val="75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dirty="0">
            <a:effectLst>
              <a:outerShdw blurRad="38100" dist="38100" dir="2700000" algn="tl">
                <a:srgbClr val="000000">
                  <a:alpha val="43137"/>
                </a:srgbClr>
              </a:outerShdw>
            </a:effectLst>
          </a:endParaRPr>
        </a:p>
      </dsp:txBody>
      <dsp:txXfrm>
        <a:off x="5484357" y="2789799"/>
        <a:ext cx="27034" cy="5406"/>
      </dsp:txXfrm>
    </dsp:sp>
    <dsp:sp modelId="{9AAEF580-FBCF-4A3A-B609-1C4A89AFBEBC}">
      <dsp:nvSpPr>
        <dsp:cNvPr id="0" name=""/>
        <dsp:cNvSpPr/>
      </dsp:nvSpPr>
      <dsp:spPr>
        <a:xfrm>
          <a:off x="2893759" y="2087243"/>
          <a:ext cx="2350865" cy="1410519"/>
        </a:xfrm>
        <a:prstGeom prst="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b="1" kern="1200" dirty="0">
              <a:effectLst>
                <a:outerShdw blurRad="38100" dist="38100" dir="2700000" algn="tl">
                  <a:srgbClr val="000000">
                    <a:alpha val="43137"/>
                  </a:srgbClr>
                </a:outerShdw>
              </a:effectLst>
            </a:rPr>
            <a:t>Planning Commission Hearing*</a:t>
          </a:r>
        </a:p>
      </dsp:txBody>
      <dsp:txXfrm>
        <a:off x="2893759" y="2087243"/>
        <a:ext cx="2350865" cy="1410519"/>
      </dsp:txXfrm>
    </dsp:sp>
    <dsp:sp modelId="{540F2BCC-8485-4EA7-BF34-B02234F573F7}">
      <dsp:nvSpPr>
        <dsp:cNvPr id="0" name=""/>
        <dsp:cNvSpPr/>
      </dsp:nvSpPr>
      <dsp:spPr>
        <a:xfrm>
          <a:off x="8134390" y="2746782"/>
          <a:ext cx="510099" cy="91440"/>
        </a:xfrm>
        <a:custGeom>
          <a:avLst/>
          <a:gdLst/>
          <a:ahLst/>
          <a:cxnLst/>
          <a:rect l="0" t="0" r="0" b="0"/>
          <a:pathLst>
            <a:path>
              <a:moveTo>
                <a:pt x="0" y="45720"/>
              </a:moveTo>
              <a:lnTo>
                <a:pt x="510099" y="45720"/>
              </a:lnTo>
            </a:path>
          </a:pathLst>
        </a:custGeom>
        <a:noFill/>
        <a:ln w="28575" cap="rnd" cmpd="sng" algn="ctr">
          <a:solidFill>
            <a:schemeClr val="accent3">
              <a:lumMod val="7500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dirty="0">
            <a:effectLst>
              <a:outerShdw blurRad="38100" dist="38100" dir="2700000" algn="tl">
                <a:srgbClr val="000000">
                  <a:alpha val="43137"/>
                </a:srgbClr>
              </a:outerShdw>
            </a:effectLst>
          </a:endParaRPr>
        </a:p>
      </dsp:txBody>
      <dsp:txXfrm>
        <a:off x="8375922" y="2789799"/>
        <a:ext cx="27034" cy="5406"/>
      </dsp:txXfrm>
    </dsp:sp>
    <dsp:sp modelId="{85861DC2-D04B-4CFE-A8F4-50862E9BE662}">
      <dsp:nvSpPr>
        <dsp:cNvPr id="0" name=""/>
        <dsp:cNvSpPr/>
      </dsp:nvSpPr>
      <dsp:spPr>
        <a:xfrm>
          <a:off x="5785324" y="2087243"/>
          <a:ext cx="2350865" cy="1410519"/>
        </a:xfrm>
        <a:prstGeom prst="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b="1" kern="1200" dirty="0">
              <a:effectLst>
                <a:outerShdw blurRad="38100" dist="38100" dir="2700000" algn="tl">
                  <a:srgbClr val="000000">
                    <a:alpha val="43137"/>
                  </a:srgbClr>
                </a:outerShdw>
              </a:effectLst>
            </a:rPr>
            <a:t>City Council Hearing*</a:t>
          </a:r>
        </a:p>
      </dsp:txBody>
      <dsp:txXfrm>
        <a:off x="5785324" y="2087243"/>
        <a:ext cx="2350865" cy="1410519"/>
      </dsp:txXfrm>
    </dsp:sp>
    <dsp:sp modelId="{B2CEF8FC-CB72-429E-9F74-5EA776D5393B}">
      <dsp:nvSpPr>
        <dsp:cNvPr id="0" name=""/>
        <dsp:cNvSpPr/>
      </dsp:nvSpPr>
      <dsp:spPr>
        <a:xfrm>
          <a:off x="8676889" y="2087243"/>
          <a:ext cx="2350865" cy="1410519"/>
        </a:xfrm>
        <a:prstGeom prst="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b="1" kern="1200" dirty="0">
              <a:effectLst>
                <a:outerShdw blurRad="38100" dist="38100" dir="2700000" algn="tl">
                  <a:srgbClr val="000000">
                    <a:alpha val="43137"/>
                  </a:srgbClr>
                </a:outerShdw>
              </a:effectLst>
            </a:rPr>
            <a:t>File Notice of Determination (NOD) if approved</a:t>
          </a:r>
        </a:p>
      </dsp:txBody>
      <dsp:txXfrm>
        <a:off x="8676889" y="2087243"/>
        <a:ext cx="2350865" cy="1410519"/>
      </dsp:txXfrm>
    </dsp:sp>
  </dsp:spTree>
</dsp:drawing>
</file>

<file path=ppt/diagrams/layout1.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US" dirty="0"/>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CEAD30C7-A372-41AD-8F86-53EB127E7207}" type="datetimeFigureOut">
              <a:rPr lang="en-US" smtClean="0"/>
              <a:t>5/9/2023</a:t>
            </a:fld>
            <a:endParaRPr lang="en-US" dirty="0"/>
          </a:p>
        </p:txBody>
      </p:sp>
      <p:sp>
        <p:nvSpPr>
          <p:cNvPr id="4" name="Slide Image Placeholder 3"/>
          <p:cNvSpPr>
            <a:spLocks noGrp="1" noRot="1" noChangeAspect="1"/>
          </p:cNvSpPr>
          <p:nvPr>
            <p:ph type="sldImg" idx="2"/>
          </p:nvPr>
        </p:nvSpPr>
        <p:spPr>
          <a:xfrm>
            <a:off x="735013" y="1173163"/>
            <a:ext cx="5632450" cy="3168650"/>
          </a:xfrm>
          <a:prstGeom prst="rect">
            <a:avLst/>
          </a:prstGeom>
          <a:noFill/>
          <a:ln w="12700">
            <a:solidFill>
              <a:prstClr val="black"/>
            </a:solidFill>
          </a:ln>
        </p:spPr>
        <p:txBody>
          <a:bodyPr vert="horz" lIns="94229" tIns="47114" rIns="94229" bIns="47114" rtlCol="0" anchor="ctr"/>
          <a:lstStyle/>
          <a:p>
            <a:endParaRPr lang="en-US" dirty="0"/>
          </a:p>
        </p:txBody>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26BB2AC6-CD1C-44CC-93B9-BF5EFF3D2A1C}" type="slidenum">
              <a:rPr lang="en-US" smtClean="0"/>
              <a:t>‹#›</a:t>
            </a:fld>
            <a:endParaRPr lang="en-US" dirty="0"/>
          </a:p>
        </p:txBody>
      </p:sp>
    </p:spTree>
    <p:extLst>
      <p:ext uri="{BB962C8B-B14F-4D97-AF65-F5344CB8AC3E}">
        <p14:creationId xmlns:p14="http://schemas.microsoft.com/office/powerpoint/2010/main" val="24436794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42289">
              <a:defRPr/>
            </a:pPr>
            <a:fld id="{04DE6B6E-5786-44D4-A4B4-B131A7EFD956}" type="slidenum">
              <a:rPr lang="en-US" sz="1300">
                <a:solidFill>
                  <a:prstClr val="black"/>
                </a:solidFill>
                <a:latin typeface="Calibri" panose="020F0502020204030204"/>
              </a:rPr>
              <a:pPr defTabSz="942289">
                <a:defRPr/>
              </a:pPr>
              <a:t>1</a:t>
            </a:fld>
            <a:endParaRPr lang="en-US" sz="1300" dirty="0">
              <a:solidFill>
                <a:prstClr val="black"/>
              </a:solidFill>
              <a:latin typeface="Calibri" panose="020F0502020204030204"/>
            </a:endParaRPr>
          </a:p>
        </p:txBody>
      </p:sp>
    </p:spTree>
    <p:extLst>
      <p:ext uri="{BB962C8B-B14F-4D97-AF65-F5344CB8AC3E}">
        <p14:creationId xmlns:p14="http://schemas.microsoft.com/office/powerpoint/2010/main" val="14961445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BB2AC6-CD1C-44CC-93B9-BF5EFF3D2A1C}" type="slidenum">
              <a:rPr lang="en-US" smtClean="0"/>
              <a:t>10</a:t>
            </a:fld>
            <a:endParaRPr lang="en-US" dirty="0"/>
          </a:p>
        </p:txBody>
      </p:sp>
    </p:spTree>
    <p:extLst>
      <p:ext uri="{BB962C8B-B14F-4D97-AF65-F5344CB8AC3E}">
        <p14:creationId xmlns:p14="http://schemas.microsoft.com/office/powerpoint/2010/main" val="26614663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Comments received will be included within the Draft EIR</a:t>
            </a:r>
          </a:p>
        </p:txBody>
      </p:sp>
      <p:sp>
        <p:nvSpPr>
          <p:cNvPr id="4" name="Slide Number Placeholder 3"/>
          <p:cNvSpPr>
            <a:spLocks noGrp="1"/>
          </p:cNvSpPr>
          <p:nvPr>
            <p:ph type="sldNum" sz="quarter" idx="5"/>
          </p:nvPr>
        </p:nvSpPr>
        <p:spPr/>
        <p:txBody>
          <a:bodyPr/>
          <a:lstStyle/>
          <a:p>
            <a:fld id="{26BB2AC6-CD1C-44CC-93B9-BF5EFF3D2A1C}" type="slidenum">
              <a:rPr lang="en-US" smtClean="0"/>
              <a:t>11</a:t>
            </a:fld>
            <a:endParaRPr lang="en-US" dirty="0"/>
          </a:p>
        </p:txBody>
      </p:sp>
    </p:spTree>
    <p:extLst>
      <p:ext uri="{BB962C8B-B14F-4D97-AF65-F5344CB8AC3E}">
        <p14:creationId xmlns:p14="http://schemas.microsoft.com/office/powerpoint/2010/main" val="42835574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BB2AC6-CD1C-44CC-93B9-BF5EFF3D2A1C}" type="slidenum">
              <a:rPr lang="en-US" smtClean="0"/>
              <a:t>12</a:t>
            </a:fld>
            <a:endParaRPr lang="en-US" dirty="0"/>
          </a:p>
        </p:txBody>
      </p:sp>
    </p:spTree>
    <p:extLst>
      <p:ext uri="{BB962C8B-B14F-4D97-AF65-F5344CB8AC3E}">
        <p14:creationId xmlns:p14="http://schemas.microsoft.com/office/powerpoint/2010/main" val="3662987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BB2AC6-CD1C-44CC-93B9-BF5EFF3D2A1C}" type="slidenum">
              <a:rPr lang="en-US" smtClean="0"/>
              <a:t>2</a:t>
            </a:fld>
            <a:endParaRPr lang="en-US" dirty="0"/>
          </a:p>
        </p:txBody>
      </p:sp>
    </p:spTree>
    <p:extLst>
      <p:ext uri="{BB962C8B-B14F-4D97-AF65-F5344CB8AC3E}">
        <p14:creationId xmlns:p14="http://schemas.microsoft.com/office/powerpoint/2010/main" val="1261471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BB2AC6-CD1C-44CC-93B9-BF5EFF3D2A1C}" type="slidenum">
              <a:rPr lang="en-US" smtClean="0"/>
              <a:t>3</a:t>
            </a:fld>
            <a:endParaRPr lang="en-US" dirty="0"/>
          </a:p>
        </p:txBody>
      </p:sp>
    </p:spTree>
    <p:extLst>
      <p:ext uri="{BB962C8B-B14F-4D97-AF65-F5344CB8AC3E}">
        <p14:creationId xmlns:p14="http://schemas.microsoft.com/office/powerpoint/2010/main" val="3690027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BB2AC6-CD1C-44CC-93B9-BF5EFF3D2A1C}" type="slidenum">
              <a:rPr lang="en-US" smtClean="0"/>
              <a:t>4</a:t>
            </a:fld>
            <a:endParaRPr lang="en-US" dirty="0"/>
          </a:p>
        </p:txBody>
      </p:sp>
    </p:spTree>
    <p:extLst>
      <p:ext uri="{BB962C8B-B14F-4D97-AF65-F5344CB8AC3E}">
        <p14:creationId xmlns:p14="http://schemas.microsoft.com/office/powerpoint/2010/main" val="42748486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lnSpc>
                <a:spcPct val="107000"/>
              </a:lnSpc>
              <a:spcBef>
                <a:spcPts val="600"/>
              </a:spcBef>
              <a:spcAft>
                <a:spcPts val="800"/>
              </a:spcAft>
            </a:pPr>
            <a:r>
              <a:rPr lang="en-US" sz="1800" dirty="0">
                <a:effectLst/>
                <a:latin typeface="Calibri" panose="020F0502020204030204" pitchFamily="34" charset="0"/>
                <a:ea typeface="Calibri" panose="020F0502020204030204" pitchFamily="34" charset="0"/>
              </a:rPr>
              <a:t>On February 15, 2023, the City Council adopted Resolution No. 6620 updating the Land Use Plan, including changes to the Land Use Map, Urgency Ordinance No. 1847 amending the Zoning Code and revising the Zoning Map, and Resolution No. 6621 adopting a color palette for buildings, fences, and walls. The Resolution and Ordinance also rescinded the Artesia Corridor Specific Plan, changed the land use designation for five of the six areas in the Specific Plan, and rezoned all six Specific Plan areas.  </a:t>
            </a:r>
          </a:p>
          <a:p>
            <a:pPr marL="0" marR="0" algn="just">
              <a:lnSpc>
                <a:spcPct val="107000"/>
              </a:lnSpc>
              <a:spcBef>
                <a:spcPts val="600"/>
              </a:spcBef>
              <a:spcAft>
                <a:spcPts val="800"/>
              </a:spcAft>
            </a:pPr>
            <a:endParaRPr lang="en-US" sz="1800" dirty="0">
              <a:effectLst/>
              <a:latin typeface="Calibri" panose="020F0502020204030204" pitchFamily="34" charset="0"/>
              <a:ea typeface="Calibri" panose="020F0502020204030204" pitchFamily="34" charset="0"/>
            </a:endParaRPr>
          </a:p>
          <a:p>
            <a:pPr marL="0" marR="0" algn="just">
              <a:lnSpc>
                <a:spcPct val="107000"/>
              </a:lnSpc>
              <a:spcBef>
                <a:spcPts val="600"/>
              </a:spcBef>
              <a:spcAft>
                <a:spcPts val="800"/>
              </a:spcAft>
            </a:pPr>
            <a:r>
              <a:rPr lang="en-US" sz="1800" dirty="0">
                <a:effectLst/>
                <a:latin typeface="Calibri" panose="020F0502020204030204" pitchFamily="34" charset="0"/>
                <a:ea typeface="Calibri" panose="020F0502020204030204" pitchFamily="34" charset="0"/>
              </a:rPr>
              <a:t>In addition to the Urgency Ordinance, the same changes to the Zoning Code and Zoning map were also made by Ordinance No. 1848 which was introduced on February 15, 2023 and adopted on February 28, 2023.</a:t>
            </a:r>
          </a:p>
          <a:p>
            <a:endParaRPr lang="en-US" dirty="0"/>
          </a:p>
        </p:txBody>
      </p:sp>
      <p:sp>
        <p:nvSpPr>
          <p:cNvPr id="4" name="Slide Number Placeholder 3"/>
          <p:cNvSpPr>
            <a:spLocks noGrp="1"/>
          </p:cNvSpPr>
          <p:nvPr>
            <p:ph type="sldNum" sz="quarter" idx="5"/>
          </p:nvPr>
        </p:nvSpPr>
        <p:spPr/>
        <p:txBody>
          <a:bodyPr/>
          <a:lstStyle/>
          <a:p>
            <a:fld id="{26BB2AC6-CD1C-44CC-93B9-BF5EFF3D2A1C}" type="slidenum">
              <a:rPr lang="en-US" smtClean="0"/>
              <a:t>5</a:t>
            </a:fld>
            <a:endParaRPr lang="en-US" dirty="0"/>
          </a:p>
        </p:txBody>
      </p:sp>
    </p:spTree>
    <p:extLst>
      <p:ext uri="{BB962C8B-B14F-4D97-AF65-F5344CB8AC3E}">
        <p14:creationId xmlns:p14="http://schemas.microsoft.com/office/powerpoint/2010/main" val="24112537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BB2AC6-CD1C-44CC-93B9-BF5EFF3D2A1C}" type="slidenum">
              <a:rPr lang="en-US" smtClean="0"/>
              <a:t>6</a:t>
            </a:fld>
            <a:endParaRPr lang="en-US" dirty="0"/>
          </a:p>
        </p:txBody>
      </p:sp>
    </p:spTree>
    <p:extLst>
      <p:ext uri="{BB962C8B-B14F-4D97-AF65-F5344CB8AC3E}">
        <p14:creationId xmlns:p14="http://schemas.microsoft.com/office/powerpoint/2010/main" val="724120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BB2AC6-CD1C-44CC-93B9-BF5EFF3D2A1C}" type="slidenum">
              <a:rPr lang="en-US" smtClean="0"/>
              <a:t>7</a:t>
            </a:fld>
            <a:endParaRPr lang="en-US" dirty="0"/>
          </a:p>
        </p:txBody>
      </p:sp>
    </p:spTree>
    <p:extLst>
      <p:ext uri="{BB962C8B-B14F-4D97-AF65-F5344CB8AC3E}">
        <p14:creationId xmlns:p14="http://schemas.microsoft.com/office/powerpoint/2010/main" val="439848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7000"/>
              </a:lnSpc>
              <a:spcAft>
                <a:spcPts val="1031"/>
              </a:spcAft>
            </a:pPr>
            <a:r>
              <a:rPr lang="en-US" sz="1800" dirty="0">
                <a:effectLst/>
                <a:latin typeface="Calibri" panose="020F0502020204030204" pitchFamily="34" charset="0"/>
                <a:ea typeface="Calibri" panose="020F0502020204030204" pitchFamily="34" charset="0"/>
              </a:rPr>
              <a:t>For a majority of the parcels the proposed amendments allow for new residential development or increased residential development when compared to existing conditions. There is no increased development capacity for those parcels to be redesignated or rezoned only to resolve inconsistencies with existing on-site conditions. Overall the proposed Project would provide for increased residential densities and increased residential development potential </a:t>
            </a:r>
          </a:p>
          <a:p>
            <a:pPr algn="just">
              <a:lnSpc>
                <a:spcPct val="107000"/>
              </a:lnSpc>
              <a:spcAft>
                <a:spcPts val="1031"/>
              </a:spcAft>
            </a:pPr>
            <a:endParaRPr lang="en-US" sz="1800" dirty="0">
              <a:effectLst/>
              <a:latin typeface="Calibri" panose="020F0502020204030204" pitchFamily="34" charset="0"/>
              <a:ea typeface="Calibri" panose="020F0502020204030204" pitchFamily="34" charset="0"/>
            </a:endParaRPr>
          </a:p>
          <a:p>
            <a:pPr marL="0" marR="0" algn="just">
              <a:lnSpc>
                <a:spcPct val="107000"/>
              </a:lnSpc>
              <a:spcBef>
                <a:spcPts val="600"/>
              </a:spcBef>
              <a:spcAft>
                <a:spcPts val="800"/>
              </a:spcAft>
            </a:pPr>
            <a:r>
              <a:rPr lang="en-US" sz="1800" dirty="0">
                <a:effectLst/>
                <a:latin typeface="Calibri" panose="020F0502020204030204" pitchFamily="34" charset="0"/>
                <a:ea typeface="Calibri" panose="020F0502020204030204" pitchFamily="34" charset="0"/>
              </a:rPr>
              <a:t>the proposed Project could result in the following when compared to existing conditions:</a:t>
            </a:r>
          </a:p>
          <a:p>
            <a:pPr marL="342900" marR="0" lvl="0" indent="-342900" algn="just">
              <a:lnSpc>
                <a:spcPct val="107000"/>
              </a:lnSpc>
              <a:spcBef>
                <a:spcPts val="60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154 fewer single-family dwelling units; </a:t>
            </a:r>
          </a:p>
          <a:p>
            <a:pPr marL="342900" marR="0" lvl="0" indent="-342900" algn="just">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12,167 additional multiple-family dwelling units; and</a:t>
            </a:r>
          </a:p>
          <a:p>
            <a:pPr marL="342900" marR="0" lvl="0" indent="-342900" algn="just">
              <a:lnSpc>
                <a:spcPct val="107000"/>
              </a:lnSpc>
              <a:spcBef>
                <a:spcPts val="0"/>
              </a:spcBef>
              <a:spcAft>
                <a:spcPts val="80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7,544,381 fewer square feet of non-residential development.</a:t>
            </a:r>
          </a:p>
          <a:p>
            <a:pPr algn="just">
              <a:lnSpc>
                <a:spcPct val="107000"/>
              </a:lnSpc>
              <a:spcAft>
                <a:spcPts val="1031"/>
              </a:spcAft>
            </a:pPr>
            <a:endParaRPr lang="en-US" sz="1800" dirty="0">
              <a:effectLst/>
              <a:latin typeface="Calibri" panose="020F0502020204030204" pitchFamily="34" charset="0"/>
              <a:ea typeface="Calibri" panose="020F0502020204030204" pitchFamily="34" charset="0"/>
            </a:endParaRPr>
          </a:p>
          <a:p>
            <a:pPr marL="0" marR="0" lvl="0" indent="0" algn="just" defTabSz="914400" rtl="0" eaLnBrk="1" fontAlgn="auto" latinLnBrk="0" hangingPunct="1">
              <a:lnSpc>
                <a:spcPct val="107000"/>
              </a:lnSpc>
              <a:spcBef>
                <a:spcPts val="0"/>
              </a:spcBef>
              <a:spcAft>
                <a:spcPts val="1031"/>
              </a:spcAft>
              <a:buClrTx/>
              <a:buSzTx/>
              <a:buFontTx/>
              <a:buNone/>
              <a:tabLst/>
              <a:defRPr/>
            </a:pPr>
            <a:r>
              <a:rPr lang="en-US" sz="1800" dirty="0">
                <a:effectLst/>
                <a:latin typeface="Calibri" panose="020F0502020204030204" pitchFamily="34" charset="0"/>
                <a:ea typeface="Calibri" panose="020F0502020204030204" pitchFamily="34" charset="0"/>
              </a:rPr>
              <a:t>As site-specific development proposals are not currently known, a programmatic analysis of the potential environmental impacts associated with new residential development consistent with implementation of the proposed project will be prepared in the EIR.</a:t>
            </a:r>
          </a:p>
          <a:p>
            <a:pPr algn="just">
              <a:lnSpc>
                <a:spcPct val="107000"/>
              </a:lnSpc>
              <a:spcAft>
                <a:spcPts val="1031"/>
              </a:spcAft>
            </a:pPr>
            <a:endParaRPr lang="en-US" dirty="0"/>
          </a:p>
        </p:txBody>
      </p:sp>
      <p:sp>
        <p:nvSpPr>
          <p:cNvPr id="4" name="Slide Number Placeholder 3"/>
          <p:cNvSpPr>
            <a:spLocks noGrp="1"/>
          </p:cNvSpPr>
          <p:nvPr>
            <p:ph type="sldNum" sz="quarter" idx="5"/>
          </p:nvPr>
        </p:nvSpPr>
        <p:spPr/>
        <p:txBody>
          <a:bodyPr/>
          <a:lstStyle/>
          <a:p>
            <a:fld id="{26BB2AC6-CD1C-44CC-93B9-BF5EFF3D2A1C}" type="slidenum">
              <a:rPr lang="en-US" smtClean="0"/>
              <a:t>8</a:t>
            </a:fld>
            <a:endParaRPr lang="en-US" dirty="0"/>
          </a:p>
        </p:txBody>
      </p:sp>
    </p:spTree>
    <p:extLst>
      <p:ext uri="{BB962C8B-B14F-4D97-AF65-F5344CB8AC3E}">
        <p14:creationId xmlns:p14="http://schemas.microsoft.com/office/powerpoint/2010/main" val="40617809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CEQA EIR Process provides multiple opportunities for the public to provide comments.</a:t>
            </a:r>
          </a:p>
          <a:p>
            <a:endParaRPr lang="en-US" dirty="0"/>
          </a:p>
          <a:p>
            <a:r>
              <a:rPr lang="en-US" dirty="0"/>
              <a:t>Notice of Preparation (NOP)</a:t>
            </a:r>
          </a:p>
          <a:p>
            <a:r>
              <a:rPr lang="en-US" dirty="0"/>
              <a:t> - Currently available for public review – April 13 through Friday, May 29, 2023 – City has extended opportunity to provide comments by two additional weeks</a:t>
            </a:r>
          </a:p>
          <a:p>
            <a:r>
              <a:rPr lang="en-US" dirty="0"/>
              <a:t> - Public Scoping Meeting</a:t>
            </a:r>
          </a:p>
          <a:p>
            <a:endParaRPr lang="en-US" dirty="0"/>
          </a:p>
          <a:p>
            <a:pPr defTabSz="942289">
              <a:defRPr/>
            </a:pPr>
            <a:r>
              <a:rPr lang="en-US" dirty="0"/>
              <a:t>Prepare and Publish Public Review Draft EIR - anticipated in late summer/early fall</a:t>
            </a:r>
          </a:p>
          <a:p>
            <a:r>
              <a:rPr lang="en-US" dirty="0"/>
              <a:t> - required 45-Day public review</a:t>
            </a:r>
          </a:p>
          <a:p>
            <a:r>
              <a:rPr lang="en-US" dirty="0"/>
              <a:t> </a:t>
            </a:r>
          </a:p>
          <a:p>
            <a:r>
              <a:rPr lang="en-US" dirty="0"/>
              <a:t>Prepare and Publish Final EIR</a:t>
            </a:r>
          </a:p>
          <a:p>
            <a:pPr marL="176679" indent="-176679" defTabSz="942289">
              <a:buFontTx/>
              <a:buChar char="-"/>
              <a:defRPr/>
            </a:pPr>
            <a:r>
              <a:rPr lang="en-US" dirty="0"/>
              <a:t>Consultant team and the City will prepare the Final EIR, which will include all comments received on the Draft EIR, </a:t>
            </a:r>
            <a:r>
              <a:rPr lang="en-US" dirty="0">
                <a:solidFill>
                  <a:schemeClr val="bg1"/>
                </a:solidFill>
                <a:latin typeface="Century Gothic" panose="020B0502020202020204" pitchFamily="34" charset="0"/>
              </a:rPr>
              <a:t>written responses to these comments, and any </a:t>
            </a:r>
            <a:r>
              <a:rPr lang="en-US" dirty="0"/>
              <a:t>corrections or additions to the Draft EIR </a:t>
            </a:r>
          </a:p>
          <a:p>
            <a:endParaRPr lang="en-US" dirty="0"/>
          </a:p>
          <a:p>
            <a:r>
              <a:rPr lang="en-US" dirty="0"/>
              <a:t>Public Hearings to consider the Final EIR and Proposed Project – anticipated in late 2023</a:t>
            </a:r>
          </a:p>
          <a:p>
            <a:pPr marL="176679" indent="-176679" defTabSz="942289">
              <a:buFontTx/>
              <a:buChar char="-"/>
              <a:defRPr/>
            </a:pPr>
            <a:r>
              <a:rPr lang="en-US" dirty="0">
                <a:solidFill>
                  <a:schemeClr val="bg1"/>
                </a:solidFill>
                <a:latin typeface="Century Gothic" panose="020B0502020202020204" pitchFamily="34" charset="0"/>
              </a:rPr>
              <a:t>Planning Commission will review the EIR at a public hearing and make a recommendation to the City Council</a:t>
            </a:r>
          </a:p>
          <a:p>
            <a:pPr marL="176679" indent="-176679" defTabSz="942289">
              <a:buFontTx/>
              <a:buChar char="-"/>
              <a:defRPr/>
            </a:pPr>
            <a:r>
              <a:rPr lang="en-US" dirty="0">
                <a:solidFill>
                  <a:schemeClr val="bg1"/>
                </a:solidFill>
                <a:latin typeface="Century Gothic" panose="020B0502020202020204" pitchFamily="34" charset="0"/>
              </a:rPr>
              <a:t>City Council will take action to certify the EIR and make a decision regarding the Land Use and Zoning Amendments Project</a:t>
            </a:r>
          </a:p>
          <a:p>
            <a:endParaRPr lang="en-US" dirty="0"/>
          </a:p>
        </p:txBody>
      </p:sp>
      <p:sp>
        <p:nvSpPr>
          <p:cNvPr id="4" name="Slide Number Placeholder 3"/>
          <p:cNvSpPr>
            <a:spLocks noGrp="1"/>
          </p:cNvSpPr>
          <p:nvPr>
            <p:ph type="sldNum" sz="quarter" idx="5"/>
          </p:nvPr>
        </p:nvSpPr>
        <p:spPr/>
        <p:txBody>
          <a:bodyPr/>
          <a:lstStyle/>
          <a:p>
            <a:fld id="{26BB2AC6-CD1C-44CC-93B9-BF5EFF3D2A1C}" type="slidenum">
              <a:rPr lang="en-US" smtClean="0"/>
              <a:t>9</a:t>
            </a:fld>
            <a:endParaRPr lang="en-US" dirty="0"/>
          </a:p>
        </p:txBody>
      </p:sp>
    </p:spTree>
    <p:extLst>
      <p:ext uri="{BB962C8B-B14F-4D97-AF65-F5344CB8AC3E}">
        <p14:creationId xmlns:p14="http://schemas.microsoft.com/office/powerpoint/2010/main" val="33527060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4"/>
            <a:ext cx="11298932" cy="3338149"/>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tx1">
                    <a:lumMod val="75000"/>
                    <a:lumOff val="2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Date Placeholder 7">
            <a:extLst>
              <a:ext uri="{FF2B5EF4-FFF2-40B4-BE49-F238E27FC236}">
                <a16:creationId xmlns:a16="http://schemas.microsoft.com/office/drawing/2014/main" id="{7FA0ACE7-29A8-47D3-A7D9-257B711D8023}"/>
              </a:ext>
            </a:extLst>
          </p:cNvPr>
          <p:cNvSpPr>
            <a:spLocks noGrp="1"/>
          </p:cNvSpPr>
          <p:nvPr>
            <p:ph type="dt" sz="half" idx="10"/>
          </p:nvPr>
        </p:nvSpPr>
        <p:spPr/>
        <p:txBody>
          <a:bodyPr/>
          <a:lstStyle/>
          <a:p>
            <a:fld id="{13FC2CEB-9C57-45D2-B195-3937B1BF2904}" type="datetime1">
              <a:rPr lang="en-US" smtClean="0"/>
              <a:t>5/9/2023</a:t>
            </a:fld>
            <a:endParaRPr lang="en-US" dirty="0"/>
          </a:p>
        </p:txBody>
      </p:sp>
      <p:sp>
        <p:nvSpPr>
          <p:cNvPr id="9" name="Footer Placeholder 8">
            <a:extLst>
              <a:ext uri="{FF2B5EF4-FFF2-40B4-BE49-F238E27FC236}">
                <a16:creationId xmlns:a16="http://schemas.microsoft.com/office/drawing/2014/main" id="{DEC604B9-52E9-4810-8359-47206518D03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5898A89F-CA25-400F-B05A-AECBF2517E4F}"/>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7192199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E887DEE-624F-448C-AC64-5283585317DF}" type="datetime1">
              <a:rPr lang="en-US" smtClean="0"/>
              <a:t>5/9/2023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725140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058151" y="599725"/>
            <a:ext cx="3687316" cy="5816950"/>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204200" y="863600"/>
            <a:ext cx="3124200" cy="4807326"/>
          </a:xfrm>
        </p:spPr>
        <p:txBody>
          <a:bodyPr vert="eaVert" anchor="ctr"/>
          <a:lstStyle>
            <a:lvl1pPr>
              <a:defRPr>
                <a:solidFill>
                  <a:srgbClr val="FFFF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774923" y="863600"/>
            <a:ext cx="7161625" cy="4807326"/>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F6423B97-A5D4-47B9-8861-73B3707A04CF}"/>
              </a:ext>
            </a:extLst>
          </p:cNvPr>
          <p:cNvSpPr/>
          <p:nvPr/>
        </p:nvSpPr>
        <p:spPr>
          <a:xfrm>
            <a:off x="446534" y="457200"/>
            <a:ext cx="3703320" cy="94997"/>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9" name="Rectangle 8">
            <a:extLst>
              <a:ext uri="{FF2B5EF4-FFF2-40B4-BE49-F238E27FC236}">
                <a16:creationId xmlns:a16="http://schemas.microsoft.com/office/drawing/2014/main" id="{1AEC0421-37B4-4481-A10D-69FDF5EC7909}"/>
              </a:ext>
            </a:extLst>
          </p:cNvPr>
          <p:cNvSpPr/>
          <p:nvPr/>
        </p:nvSpPr>
        <p:spPr>
          <a:xfrm>
            <a:off x="8042147" y="453643"/>
            <a:ext cx="3703320" cy="98554"/>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a:extLst>
              <a:ext uri="{FF2B5EF4-FFF2-40B4-BE49-F238E27FC236}">
                <a16:creationId xmlns:a16="http://schemas.microsoft.com/office/drawing/2014/main" id="{5F7265B5-9F97-4F1E-99E9-74F7B7E62337}"/>
              </a:ext>
            </a:extLst>
          </p:cNvPr>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Date Placeholder 10">
            <a:extLst>
              <a:ext uri="{FF2B5EF4-FFF2-40B4-BE49-F238E27FC236}">
                <a16:creationId xmlns:a16="http://schemas.microsoft.com/office/drawing/2014/main" id="{5C74A470-3BD3-4F33-80E5-67E6E87FCBE7}"/>
              </a:ext>
            </a:extLst>
          </p:cNvPr>
          <p:cNvSpPr>
            <a:spLocks noGrp="1"/>
          </p:cNvSpPr>
          <p:nvPr>
            <p:ph type="dt" sz="half" idx="10"/>
          </p:nvPr>
        </p:nvSpPr>
        <p:spPr/>
        <p:txBody>
          <a:bodyPr/>
          <a:lstStyle/>
          <a:p>
            <a:fld id="{2692CEB5-81B8-40FB-A65B-1B49B1D32011}" type="datetime1">
              <a:rPr lang="en-US" smtClean="0"/>
              <a:t>5/9/2023</a:t>
            </a:fld>
            <a:endParaRPr lang="en-US" dirty="0"/>
          </a:p>
        </p:txBody>
      </p:sp>
      <p:sp>
        <p:nvSpPr>
          <p:cNvPr id="12" name="Footer Placeholder 11">
            <a:extLst>
              <a:ext uri="{FF2B5EF4-FFF2-40B4-BE49-F238E27FC236}">
                <a16:creationId xmlns:a16="http://schemas.microsoft.com/office/drawing/2014/main" id="{9A3A30BA-DB50-4D7D-BCDE-17D20FB354DF}"/>
              </a:ext>
            </a:extLst>
          </p:cNvPr>
          <p:cNvSpPr>
            <a:spLocks noGrp="1"/>
          </p:cNvSpPr>
          <p:nvPr>
            <p:ph type="ftr" sz="quarter" idx="11"/>
          </p:nvPr>
        </p:nvSpPr>
        <p:spPr/>
        <p:txBody>
          <a:bodyPr/>
          <a:lstStyle/>
          <a:p>
            <a:endParaRPr lang="en-US" dirty="0"/>
          </a:p>
        </p:txBody>
      </p:sp>
      <p:sp>
        <p:nvSpPr>
          <p:cNvPr id="13" name="Slide Number Placeholder 12">
            <a:extLst>
              <a:ext uri="{FF2B5EF4-FFF2-40B4-BE49-F238E27FC236}">
                <a16:creationId xmlns:a16="http://schemas.microsoft.com/office/drawing/2014/main" id="{76FF9E58-C0B2-436B-A21C-DB45A00D651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6357316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lIns="0"/>
          <a:lstStyle>
            <a:lvl1pPr>
              <a:defRPr cap="all" baseline="0"/>
            </a:lvl1pPr>
          </a:lstStyle>
          <a:p>
            <a:r>
              <a:rPr lang="en-US" dirty="0"/>
              <a:t>CLICK TO EDIT MASTER TITLE STYLE</a:t>
            </a:r>
          </a:p>
        </p:txBody>
      </p:sp>
      <p:sp>
        <p:nvSpPr>
          <p:cNvPr id="3" name="Content Placeholder 2"/>
          <p:cNvSpPr>
            <a:spLocks noGrp="1"/>
          </p:cNvSpPr>
          <p:nvPr>
            <p:ph idx="1"/>
          </p:nvPr>
        </p:nvSpPr>
        <p:spPr>
          <a:xfrm>
            <a:off x="609600" y="1219201"/>
            <a:ext cx="10972800" cy="5253673"/>
          </a:xfrm>
        </p:spPr>
        <p:txBody>
          <a:bodyPr/>
          <a:lstStyle>
            <a:lvl1pPr marL="383108" indent="-383108">
              <a:defRPr sz="2133">
                <a:solidFill>
                  <a:schemeClr val="tx1">
                    <a:lumMod val="75000"/>
                    <a:lumOff val="25000"/>
                  </a:schemeClr>
                </a:solidFill>
              </a:defRPr>
            </a:lvl1pPr>
            <a:lvl2pPr marL="918610" indent="-306910">
              <a:tabLst/>
              <a:defRPr sz="1867">
                <a:solidFill>
                  <a:schemeClr val="tx1">
                    <a:lumMod val="75000"/>
                    <a:lumOff val="25000"/>
                  </a:schemeClr>
                </a:solidFill>
              </a:defRPr>
            </a:lvl2pPr>
            <a:lvl3pPr>
              <a:defRPr sz="1600">
                <a:solidFill>
                  <a:schemeClr val="tx1">
                    <a:lumMod val="75000"/>
                    <a:lumOff val="25000"/>
                  </a:schemeClr>
                </a:solidFill>
              </a:defRPr>
            </a:lvl3pPr>
            <a:lvl4pPr>
              <a:defRPr sz="1467">
                <a:solidFill>
                  <a:schemeClr val="tx1">
                    <a:lumMod val="75000"/>
                    <a:lumOff val="25000"/>
                  </a:schemeClr>
                </a:solidFill>
              </a:defRPr>
            </a:lvl4pPr>
            <a:lvl5pPr>
              <a:defRPr sz="1467">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37133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04">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DAEF07DC-A5D1-4F2B-83DB-98ADA08F6134}"/>
              </a:ext>
            </a:extLst>
          </p:cNvPr>
          <p:cNvSpPr>
            <a:spLocks noGrp="1"/>
          </p:cNvSpPr>
          <p:nvPr>
            <p:ph type="pic" sz="quarter" idx="10"/>
          </p:nvPr>
        </p:nvSpPr>
        <p:spPr>
          <a:xfrm>
            <a:off x="5081587" y="497151"/>
            <a:ext cx="6605588" cy="5868138"/>
          </a:xfrm>
          <a:custGeom>
            <a:avLst/>
            <a:gdLst>
              <a:gd name="connsiteX0" fmla="*/ 0 w 7624762"/>
              <a:gd name="connsiteY0" fmla="*/ 0 h 5868138"/>
              <a:gd name="connsiteX1" fmla="*/ 7624762 w 7624762"/>
              <a:gd name="connsiteY1" fmla="*/ 0 h 5868138"/>
              <a:gd name="connsiteX2" fmla="*/ 7624762 w 7624762"/>
              <a:gd name="connsiteY2" fmla="*/ 5868138 h 5868138"/>
              <a:gd name="connsiteX3" fmla="*/ 0 w 7624762"/>
              <a:gd name="connsiteY3" fmla="*/ 5868138 h 5868138"/>
            </a:gdLst>
            <a:ahLst/>
            <a:cxnLst>
              <a:cxn ang="0">
                <a:pos x="connsiteX0" y="connsiteY0"/>
              </a:cxn>
              <a:cxn ang="0">
                <a:pos x="connsiteX1" y="connsiteY1"/>
              </a:cxn>
              <a:cxn ang="0">
                <a:pos x="connsiteX2" y="connsiteY2"/>
              </a:cxn>
              <a:cxn ang="0">
                <a:pos x="connsiteX3" y="connsiteY3"/>
              </a:cxn>
            </a:cxnLst>
            <a:rect l="l" t="t" r="r" b="b"/>
            <a:pathLst>
              <a:path w="7624762" h="5868138">
                <a:moveTo>
                  <a:pt x="0" y="0"/>
                </a:moveTo>
                <a:lnTo>
                  <a:pt x="7624762" y="0"/>
                </a:lnTo>
                <a:lnTo>
                  <a:pt x="7624762" y="5868138"/>
                </a:lnTo>
                <a:lnTo>
                  <a:pt x="0" y="5868138"/>
                </a:lnTo>
                <a:close/>
              </a:path>
            </a:pathLst>
          </a:custGeom>
          <a:gradFill flip="none" rotWithShape="1">
            <a:gsLst>
              <a:gs pos="0">
                <a:schemeClr val="bg2">
                  <a:lumMod val="90000"/>
                </a:schemeClr>
              </a:gs>
              <a:gs pos="90000">
                <a:schemeClr val="bg2">
                  <a:lumMod val="75000"/>
                </a:schemeClr>
              </a:gs>
            </a:gsLst>
            <a:lin ang="2700000" scaled="1"/>
            <a:tileRect/>
          </a:gradFill>
        </p:spPr>
        <p:txBody>
          <a:bodyPr wrap="square">
            <a:noAutofit/>
          </a:bodyPr>
          <a:lstStyle/>
          <a:p>
            <a:endParaRPr lang="en-US" dirty="0"/>
          </a:p>
        </p:txBody>
      </p:sp>
    </p:spTree>
    <p:extLst>
      <p:ext uri="{BB962C8B-B14F-4D97-AF65-F5344CB8AC3E}">
        <p14:creationId xmlns:p14="http://schemas.microsoft.com/office/powerpoint/2010/main" val="172188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03">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DAEF07DC-A5D1-4F2B-83DB-98ADA08F6134}"/>
              </a:ext>
            </a:extLst>
          </p:cNvPr>
          <p:cNvSpPr>
            <a:spLocks noGrp="1"/>
          </p:cNvSpPr>
          <p:nvPr>
            <p:ph type="pic" sz="quarter" idx="10"/>
          </p:nvPr>
        </p:nvSpPr>
        <p:spPr>
          <a:xfrm>
            <a:off x="4062413" y="497151"/>
            <a:ext cx="7624762" cy="5868138"/>
          </a:xfrm>
          <a:custGeom>
            <a:avLst/>
            <a:gdLst>
              <a:gd name="connsiteX0" fmla="*/ 0 w 7624762"/>
              <a:gd name="connsiteY0" fmla="*/ 0 h 5868138"/>
              <a:gd name="connsiteX1" fmla="*/ 7624762 w 7624762"/>
              <a:gd name="connsiteY1" fmla="*/ 0 h 5868138"/>
              <a:gd name="connsiteX2" fmla="*/ 7624762 w 7624762"/>
              <a:gd name="connsiteY2" fmla="*/ 5868138 h 5868138"/>
              <a:gd name="connsiteX3" fmla="*/ 0 w 7624762"/>
              <a:gd name="connsiteY3" fmla="*/ 5868138 h 5868138"/>
            </a:gdLst>
            <a:ahLst/>
            <a:cxnLst>
              <a:cxn ang="0">
                <a:pos x="connsiteX0" y="connsiteY0"/>
              </a:cxn>
              <a:cxn ang="0">
                <a:pos x="connsiteX1" y="connsiteY1"/>
              </a:cxn>
              <a:cxn ang="0">
                <a:pos x="connsiteX2" y="connsiteY2"/>
              </a:cxn>
              <a:cxn ang="0">
                <a:pos x="connsiteX3" y="connsiteY3"/>
              </a:cxn>
            </a:cxnLst>
            <a:rect l="l" t="t" r="r" b="b"/>
            <a:pathLst>
              <a:path w="7624762" h="5868138">
                <a:moveTo>
                  <a:pt x="0" y="0"/>
                </a:moveTo>
                <a:lnTo>
                  <a:pt x="7624762" y="0"/>
                </a:lnTo>
                <a:lnTo>
                  <a:pt x="7624762" y="5868138"/>
                </a:lnTo>
                <a:lnTo>
                  <a:pt x="0" y="5868138"/>
                </a:lnTo>
                <a:close/>
              </a:path>
            </a:pathLst>
          </a:custGeom>
          <a:gradFill flip="none" rotWithShape="1">
            <a:gsLst>
              <a:gs pos="0">
                <a:schemeClr val="bg2">
                  <a:lumMod val="90000"/>
                </a:schemeClr>
              </a:gs>
              <a:gs pos="90000">
                <a:schemeClr val="bg2">
                  <a:lumMod val="75000"/>
                </a:schemeClr>
              </a:gs>
            </a:gsLst>
            <a:lin ang="2700000" scaled="1"/>
            <a:tileRect/>
          </a:gradFill>
        </p:spPr>
        <p:txBody>
          <a:bodyPr wrap="square">
            <a:noAutofit/>
          </a:bodyPr>
          <a:lstStyle/>
          <a:p>
            <a:endParaRPr lang="en-US" dirty="0"/>
          </a:p>
        </p:txBody>
      </p:sp>
    </p:spTree>
    <p:extLst>
      <p:ext uri="{BB962C8B-B14F-4D97-AF65-F5344CB8AC3E}">
        <p14:creationId xmlns:p14="http://schemas.microsoft.com/office/powerpoint/2010/main" val="36868300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02156"/>
            <a:ext cx="11029616" cy="118872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340864"/>
            <a:ext cx="11029615" cy="36344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fld id="{56F21A4D-B455-4958-8617-3D761EC9C0FA}" type="datetime1">
              <a:rPr lang="en-US" smtClean="0"/>
              <a:t>5/9/2023</a:t>
            </a:fld>
            <a:endParaRPr lang="en-US" dirty="0"/>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1789809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2393950"/>
            <a:ext cx="11029615" cy="2147467"/>
          </a:xfrm>
        </p:spPr>
        <p:txBody>
          <a:bodyPr anchor="b">
            <a:normAutofit/>
          </a:bodyPr>
          <a:lstStyle>
            <a:lvl1pPr algn="l">
              <a:defRPr sz="3600" b="0" cap="all">
                <a:solidFill>
                  <a:schemeClr val="tx1">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id="{61582016-5696-4A93-887F-BBB3B9002FE5}"/>
              </a:ext>
            </a:extLst>
          </p:cNvPr>
          <p:cNvSpPr>
            <a:spLocks noGrp="1"/>
          </p:cNvSpPr>
          <p:nvPr>
            <p:ph type="dt" sz="half" idx="10"/>
          </p:nvPr>
        </p:nvSpPr>
        <p:spPr/>
        <p:txBody>
          <a:bodyPr/>
          <a:lstStyle/>
          <a:p>
            <a:fld id="{4A3B6167-E57B-401B-804D-D90860E3E42B}" type="datetime1">
              <a:rPr lang="en-US" smtClean="0"/>
              <a:t>5/9/2023</a:t>
            </a:fld>
            <a:endParaRPr lang="en-US" dirty="0"/>
          </a:p>
        </p:txBody>
      </p:sp>
      <p:sp>
        <p:nvSpPr>
          <p:cNvPr id="9" name="Footer Placeholder 8">
            <a:extLst>
              <a:ext uri="{FF2B5EF4-FFF2-40B4-BE49-F238E27FC236}">
                <a16:creationId xmlns:a16="http://schemas.microsoft.com/office/drawing/2014/main" id="{857CFCD5-1192-4E18-8A8F-29E153B44DA4}"/>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E39A109E-5018-4794-92B3-FD5E5BCD95E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9277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19476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6039" y="2228003"/>
            <a:ext cx="5194769"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F29BF87-6588-4988-BFCD-38F926C7497A}" type="datetime1">
              <a:rPr lang="en-US" smtClean="0"/>
              <a:t>5/9/2023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22062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81191" y="2250891"/>
            <a:ext cx="5194769" cy="557784"/>
          </a:xfrm>
        </p:spPr>
        <p:txBody>
          <a:bodyPr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194766"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6039" y="2250892"/>
            <a:ext cx="519477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6416037" y="2926052"/>
            <a:ext cx="5194771"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A8B21EE-F310-4077-BBE3-AB8D1FBE4FEA}" type="datetime1">
              <a:rPr lang="en-US" smtClean="0"/>
              <a:t>5/9/2023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21100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CAD2715-CAC7-4DB8-8B84-0E98991D1860}" type="datetime1">
              <a:rPr lang="en-US" smtClean="0"/>
              <a:t>5/9/2023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78180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E86F004-FCA9-41E2-90C1-5C3EC0E620B0}" type="datetime1">
              <a:rPr lang="en-US" smtClean="0"/>
              <a:t>5/9/2023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522701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601200"/>
            <a:ext cx="3682723" cy="5815475"/>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67857" y="933450"/>
            <a:ext cx="3031852" cy="1722419"/>
          </a:xfrm>
        </p:spPr>
        <p:txBody>
          <a:bodyPr anchor="b">
            <a:normAutofit/>
          </a:bodyPr>
          <a:lstStyle>
            <a:lvl1pPr algn="l">
              <a:defRPr sz="24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900928" y="1179829"/>
            <a:ext cx="6650991" cy="4658216"/>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7857" y="2836654"/>
            <a:ext cx="3031852" cy="3001392"/>
          </a:xfrm>
        </p:spPr>
        <p:txBody>
          <a:bodyPr anchor="t">
            <a:normAutofit/>
          </a:bodyPr>
          <a:lstStyle>
            <a:lvl1pPr marL="0" indent="0" algn="l">
              <a:buNone/>
              <a:defRPr sz="1600">
                <a:solidFill>
                  <a:srgbClr val="FFFFFF"/>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a:extLst>
              <a:ext uri="{FF2B5EF4-FFF2-40B4-BE49-F238E27FC236}">
                <a16:creationId xmlns:a16="http://schemas.microsoft.com/office/drawing/2014/main" id="{0B919CC2-2A65-446F-B538-9E6249035445}"/>
              </a:ext>
            </a:extLst>
          </p:cNvPr>
          <p:cNvSpPr>
            <a:spLocks noGrp="1"/>
          </p:cNvSpPr>
          <p:nvPr>
            <p:ph type="dt" sz="half" idx="10"/>
          </p:nvPr>
        </p:nvSpPr>
        <p:spPr>
          <a:xfrm>
            <a:off x="7605951" y="6456916"/>
            <a:ext cx="2844799" cy="365125"/>
          </a:xfrm>
        </p:spPr>
        <p:txBody>
          <a:bodyPr/>
          <a:lstStyle/>
          <a:p>
            <a:fld id="{22F97BE4-B0CA-4DB3-A133-3E4CDBF08841}" type="datetime1">
              <a:rPr lang="en-US" smtClean="0"/>
              <a:t>5/9/2023</a:t>
            </a:fld>
            <a:endParaRPr lang="en-US" dirty="0"/>
          </a:p>
        </p:txBody>
      </p:sp>
      <p:sp>
        <p:nvSpPr>
          <p:cNvPr id="10" name="Footer Placeholder 9">
            <a:extLst>
              <a:ext uri="{FF2B5EF4-FFF2-40B4-BE49-F238E27FC236}">
                <a16:creationId xmlns:a16="http://schemas.microsoft.com/office/drawing/2014/main" id="{B72412AE-119E-4982-8B24-63365EFCA796}"/>
              </a:ext>
            </a:extLst>
          </p:cNvPr>
          <p:cNvSpPr>
            <a:spLocks noGrp="1"/>
          </p:cNvSpPr>
          <p:nvPr>
            <p:ph type="ftr" sz="quarter" idx="11"/>
          </p:nvPr>
        </p:nvSpPr>
        <p:spPr>
          <a:xfrm>
            <a:off x="581192" y="6452590"/>
            <a:ext cx="6917210" cy="365125"/>
          </a:xfrm>
        </p:spPr>
        <p:txBody>
          <a:bodyPr/>
          <a:lstStyle/>
          <a:p>
            <a:endParaRPr lang="en-US" dirty="0"/>
          </a:p>
        </p:txBody>
      </p:sp>
      <p:sp>
        <p:nvSpPr>
          <p:cNvPr id="11" name="Slide Number Placeholder 10">
            <a:extLst>
              <a:ext uri="{FF2B5EF4-FFF2-40B4-BE49-F238E27FC236}">
                <a16:creationId xmlns:a16="http://schemas.microsoft.com/office/drawing/2014/main" id="{7FC4BB19-6AD1-45CF-9F99-00B109890FAB}"/>
              </a:ext>
            </a:extLst>
          </p:cNvPr>
          <p:cNvSpPr>
            <a:spLocks noGrp="1"/>
          </p:cNvSpPr>
          <p:nvPr>
            <p:ph type="sldNum" sz="quarter" idx="12"/>
          </p:nvPr>
        </p:nvSpPr>
        <p:spPr>
          <a:xfrm>
            <a:off x="10558300" y="6456916"/>
            <a:ext cx="1052510" cy="365125"/>
          </a:xfrm>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421226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tx1">
                    <a:lumMod val="75000"/>
                    <a:lumOff val="25000"/>
                  </a:schemeClr>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641350"/>
            <a:ext cx="11290859" cy="3651249"/>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581192" y="5260127"/>
            <a:ext cx="11029617" cy="998148"/>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B0B3CE3-74EA-45EA-A420-ACCA59A73D71}" type="datetime1">
              <a:rPr lang="en-US" smtClean="0"/>
              <a:t>5/9/2023</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8117368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2"/>
            <a:ext cx="11029616" cy="365204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649329D6-EB89-41F8-8FF0-80EE22430F89}" type="datetime1">
              <a:rPr lang="en-US" smtClean="0"/>
              <a:t>5/9/2023</a:t>
            </a:fld>
            <a:endParaRPr lang="en-US" dirty="0"/>
          </a:p>
        </p:txBody>
      </p:sp>
      <p:sp>
        <p:nvSpPr>
          <p:cNvPr id="5" name="Footer Placeholder 4"/>
          <p:cNvSpPr>
            <a:spLocks noGrp="1"/>
          </p:cNvSpPr>
          <p:nvPr>
            <p:ph type="ftr" sz="quarter" idx="3"/>
          </p:nvPr>
        </p:nvSpPr>
        <p:spPr>
          <a:xfrm>
            <a:off x="581192" y="6423914"/>
            <a:ext cx="6917210" cy="365125"/>
          </a:xfrm>
          <a:prstGeom prst="rect">
            <a:avLst/>
          </a:prstGeom>
        </p:spPr>
        <p:txBody>
          <a:bodyPr vert="horz" lIns="91440" tIns="45720" rIns="91440" bIns="45720" rtlCol="0" anchor="ctr"/>
          <a:lstStyle>
            <a:lvl1pPr algn="l">
              <a:defRPr sz="900" cap="all">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558300" y="6423914"/>
            <a:ext cx="1052510"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3A98EE3D-8CD1-4C3F-BD1C-C98C9596463C}" type="slidenum">
              <a:rPr lang="en-US" smtClean="0"/>
              <a:t>‹#›</a:t>
            </a:fld>
            <a:endParaRPr lang="en-US" dirty="0"/>
          </a:p>
        </p:txBody>
      </p:sp>
      <p:sp>
        <p:nvSpPr>
          <p:cNvPr id="9" name="Rectangle 8"/>
          <p:cNvSpPr/>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30357279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hdr="0" ftr="0" dt="0"/>
  <p:txStyles>
    <p:title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mailto:aacuna@cityofgardena.org"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C7EB137-ED78-4FCD-A50A-E0D81246BF1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98EE3D-8CD1-4C3F-BD1C-C98C9596463C}" type="slidenum">
              <a:rPr kumimoji="0" lang="en-US" sz="900" b="0" i="0" u="none" strike="noStrike" kern="1200" cap="none" spc="0" normalizeH="0" baseline="0" noProof="0" smtClean="0">
                <a:ln>
                  <a:noFill/>
                </a:ln>
                <a:solidFill>
                  <a:prstClr val="black">
                    <a:lumMod val="75000"/>
                    <a:lumOff val="25000"/>
                  </a:prstClr>
                </a:solidFill>
                <a:effectLst/>
                <a:uLnTx/>
                <a:uFillTx/>
                <a:latin typeface="Franklin Gothic Book" panose="020B0502020104020203"/>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900" b="0" i="0" u="none" strike="noStrike" kern="1200" cap="none" spc="0" normalizeH="0" baseline="0" noProof="0" dirty="0">
              <a:ln>
                <a:noFill/>
              </a:ln>
              <a:solidFill>
                <a:prstClr val="black">
                  <a:lumMod val="75000"/>
                  <a:lumOff val="25000"/>
                </a:prstClr>
              </a:solidFill>
              <a:effectLst/>
              <a:uLnTx/>
              <a:uFillTx/>
              <a:latin typeface="Franklin Gothic Book" panose="020B0502020104020203"/>
              <a:ea typeface="+mn-ea"/>
              <a:cs typeface="+mn-cs"/>
            </a:endParaRPr>
          </a:p>
        </p:txBody>
      </p:sp>
      <p:sp>
        <p:nvSpPr>
          <p:cNvPr id="15" name="Title 1">
            <a:extLst>
              <a:ext uri="{FF2B5EF4-FFF2-40B4-BE49-F238E27FC236}">
                <a16:creationId xmlns:a16="http://schemas.microsoft.com/office/drawing/2014/main" id="{F2816EC2-7A6C-C2F2-5005-801756CF5739}"/>
              </a:ext>
            </a:extLst>
          </p:cNvPr>
          <p:cNvSpPr txBox="1">
            <a:spLocks/>
          </p:cNvSpPr>
          <p:nvPr/>
        </p:nvSpPr>
        <p:spPr>
          <a:xfrm>
            <a:off x="698500" y="728331"/>
            <a:ext cx="10993549" cy="1075069"/>
          </a:xfrm>
          <a:prstGeom prst="rect">
            <a:avLst/>
          </a:prstGeom>
        </p:spPr>
        <p:txBody>
          <a:bodyPr vert="horz" lIns="91440" tIns="45720" rIns="91440" bIns="45720" rtlCol="0" anchor="t">
            <a:norm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City of Gardena General Plan, Zoning Code &amp; </a:t>
            </a:r>
          </a:p>
          <a:p>
            <a:r>
              <a:rPr lang="en-US" dirty="0"/>
              <a:t>Zoning Map Amendment Project</a:t>
            </a:r>
          </a:p>
        </p:txBody>
      </p:sp>
      <p:sp>
        <p:nvSpPr>
          <p:cNvPr id="21" name="TextBox 20">
            <a:extLst>
              <a:ext uri="{FF2B5EF4-FFF2-40B4-BE49-F238E27FC236}">
                <a16:creationId xmlns:a16="http://schemas.microsoft.com/office/drawing/2014/main" id="{775F5E6D-4FCE-7CAE-CDB9-E6EC506CBC7C}"/>
              </a:ext>
            </a:extLst>
          </p:cNvPr>
          <p:cNvSpPr txBox="1"/>
          <p:nvPr/>
        </p:nvSpPr>
        <p:spPr>
          <a:xfrm>
            <a:off x="698500" y="1660653"/>
            <a:ext cx="10083800" cy="738664"/>
          </a:xfrm>
          <a:prstGeom prst="rect">
            <a:avLst/>
          </a:prstGeom>
          <a:noFill/>
        </p:spPr>
        <p:txBody>
          <a:bodyPr wrap="square" rtlCol="0">
            <a:spAutoFit/>
          </a:bodyPr>
          <a:lstStyle/>
          <a:p>
            <a:r>
              <a:rPr lang="en-US" sz="2400" dirty="0">
                <a:solidFill>
                  <a:schemeClr val="accent1"/>
                </a:solidFill>
              </a:rPr>
              <a:t>Environmental Impact Report | Presentation – May 9, 2023</a:t>
            </a:r>
          </a:p>
          <a:p>
            <a:endParaRPr lang="en-US" dirty="0"/>
          </a:p>
        </p:txBody>
      </p:sp>
      <p:pic>
        <p:nvPicPr>
          <p:cNvPr id="3" name="Picture 2">
            <a:extLst>
              <a:ext uri="{FF2B5EF4-FFF2-40B4-BE49-F238E27FC236}">
                <a16:creationId xmlns:a16="http://schemas.microsoft.com/office/drawing/2014/main" id="{197EE90C-D112-4FEB-6597-02D33F0EE1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97966" y="2219855"/>
            <a:ext cx="5794615" cy="4477657"/>
          </a:xfrm>
          <a:prstGeom prst="rect">
            <a:avLst/>
          </a:prstGeom>
        </p:spPr>
      </p:pic>
    </p:spTree>
    <p:extLst>
      <p:ext uri="{BB962C8B-B14F-4D97-AF65-F5344CB8AC3E}">
        <p14:creationId xmlns:p14="http://schemas.microsoft.com/office/powerpoint/2010/main" val="18744908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D482F1-E530-B997-BEFA-A732ABB7A1AB}"/>
              </a:ext>
            </a:extLst>
          </p:cNvPr>
          <p:cNvSpPr>
            <a:spLocks noGrp="1"/>
          </p:cNvSpPr>
          <p:nvPr>
            <p:ph type="title"/>
          </p:nvPr>
        </p:nvSpPr>
        <p:spPr/>
        <p:txBody>
          <a:bodyPr/>
          <a:lstStyle/>
          <a:p>
            <a:r>
              <a:rPr lang="en-US" dirty="0"/>
              <a:t>Environmental topical areas to be Addressed in the EIR</a:t>
            </a:r>
          </a:p>
        </p:txBody>
      </p:sp>
      <p:sp>
        <p:nvSpPr>
          <p:cNvPr id="6" name="Content Placeholder 5">
            <a:extLst>
              <a:ext uri="{FF2B5EF4-FFF2-40B4-BE49-F238E27FC236}">
                <a16:creationId xmlns:a16="http://schemas.microsoft.com/office/drawing/2014/main" id="{88459675-787C-F447-EA07-7AF3238E7195}"/>
              </a:ext>
            </a:extLst>
          </p:cNvPr>
          <p:cNvSpPr>
            <a:spLocks noGrp="1"/>
          </p:cNvSpPr>
          <p:nvPr>
            <p:ph sz="half" idx="1"/>
          </p:nvPr>
        </p:nvSpPr>
        <p:spPr>
          <a:xfrm>
            <a:off x="581192" y="2642340"/>
            <a:ext cx="5194767" cy="3633047"/>
          </a:xfrm>
        </p:spPr>
        <p:txBody>
          <a:bodyPr>
            <a:noAutofit/>
          </a:bodyPr>
          <a:lstStyle/>
          <a:p>
            <a:r>
              <a:rPr lang="en-US" sz="1800" dirty="0"/>
              <a:t>Aesthetics </a:t>
            </a:r>
          </a:p>
          <a:p>
            <a:r>
              <a:rPr lang="en-US" sz="1800" dirty="0"/>
              <a:t>Air Quality</a:t>
            </a:r>
          </a:p>
          <a:p>
            <a:r>
              <a:rPr lang="en-US" sz="1800" dirty="0"/>
              <a:t>Agriculture and Forestry Resources</a:t>
            </a:r>
          </a:p>
          <a:p>
            <a:r>
              <a:rPr lang="en-US" sz="1800" dirty="0"/>
              <a:t>Biological Resources</a:t>
            </a:r>
          </a:p>
          <a:p>
            <a:r>
              <a:rPr lang="en-US" sz="1800" dirty="0"/>
              <a:t>Cultural Resources</a:t>
            </a:r>
          </a:p>
          <a:p>
            <a:r>
              <a:rPr lang="en-US" sz="1800" dirty="0"/>
              <a:t>Energy</a:t>
            </a:r>
          </a:p>
          <a:p>
            <a:r>
              <a:rPr lang="en-US" sz="1800" dirty="0"/>
              <a:t>Geology/Soils</a:t>
            </a:r>
          </a:p>
          <a:p>
            <a:r>
              <a:rPr lang="en-US" sz="1800" dirty="0"/>
              <a:t>Greenhouse Gases Emissions </a:t>
            </a:r>
          </a:p>
          <a:p>
            <a:r>
              <a:rPr lang="en-US" sz="1800" dirty="0"/>
              <a:t>Hazards and Hazardous Materials</a:t>
            </a:r>
          </a:p>
          <a:p>
            <a:r>
              <a:rPr lang="en-US" sz="1800" dirty="0"/>
              <a:t>Hydrology/Water Quality</a:t>
            </a:r>
          </a:p>
          <a:p>
            <a:r>
              <a:rPr lang="en-US" sz="1800" dirty="0"/>
              <a:t>Land Use and Planning</a:t>
            </a:r>
          </a:p>
          <a:p>
            <a:endParaRPr lang="en-US" sz="1800" dirty="0"/>
          </a:p>
        </p:txBody>
      </p:sp>
      <p:sp>
        <p:nvSpPr>
          <p:cNvPr id="7" name="Content Placeholder 6">
            <a:extLst>
              <a:ext uri="{FF2B5EF4-FFF2-40B4-BE49-F238E27FC236}">
                <a16:creationId xmlns:a16="http://schemas.microsoft.com/office/drawing/2014/main" id="{849FC281-613D-5E26-97CC-A923ACF35A4C}"/>
              </a:ext>
            </a:extLst>
          </p:cNvPr>
          <p:cNvSpPr>
            <a:spLocks noGrp="1"/>
          </p:cNvSpPr>
          <p:nvPr>
            <p:ph sz="half" idx="2"/>
          </p:nvPr>
        </p:nvSpPr>
        <p:spPr/>
        <p:txBody>
          <a:bodyPr vert="horz" lIns="91440" tIns="45720" rIns="91440" bIns="45720" rtlCol="0" anchor="ctr">
            <a:noAutofit/>
          </a:bodyPr>
          <a:lstStyle/>
          <a:p>
            <a:r>
              <a:rPr lang="en-US" sz="1800" dirty="0"/>
              <a:t>Mineral Resources</a:t>
            </a:r>
          </a:p>
          <a:p>
            <a:r>
              <a:rPr lang="en-US" sz="1800" dirty="0"/>
              <a:t>Noise </a:t>
            </a:r>
          </a:p>
          <a:p>
            <a:r>
              <a:rPr lang="en-US" sz="1800" dirty="0"/>
              <a:t>Population and Housing</a:t>
            </a:r>
          </a:p>
          <a:p>
            <a:r>
              <a:rPr lang="en-US" sz="1800" dirty="0"/>
              <a:t>Public Services</a:t>
            </a:r>
          </a:p>
          <a:p>
            <a:r>
              <a:rPr lang="en-US" sz="1800" dirty="0"/>
              <a:t>Parks and Recreation</a:t>
            </a:r>
          </a:p>
          <a:p>
            <a:r>
              <a:rPr lang="en-US" sz="1800" dirty="0"/>
              <a:t>Transportation and Traffic </a:t>
            </a:r>
          </a:p>
          <a:p>
            <a:r>
              <a:rPr lang="en-US" sz="1800" dirty="0"/>
              <a:t>Tribal Cultural Resources</a:t>
            </a:r>
          </a:p>
          <a:p>
            <a:r>
              <a:rPr lang="en-US" sz="1800" dirty="0"/>
              <a:t>Utilities and Service Systems</a:t>
            </a:r>
          </a:p>
          <a:p>
            <a:r>
              <a:rPr lang="en-US" sz="1800" dirty="0"/>
              <a:t>Wildfires </a:t>
            </a:r>
          </a:p>
          <a:p>
            <a:r>
              <a:rPr lang="en-US" sz="1800" dirty="0"/>
              <a:t>Mandatory Findings of Significance</a:t>
            </a:r>
          </a:p>
        </p:txBody>
      </p:sp>
      <p:sp>
        <p:nvSpPr>
          <p:cNvPr id="4" name="Slide Number Placeholder 3">
            <a:extLst>
              <a:ext uri="{FF2B5EF4-FFF2-40B4-BE49-F238E27FC236}">
                <a16:creationId xmlns:a16="http://schemas.microsoft.com/office/drawing/2014/main" id="{05600547-3D84-5F2E-F199-AA1239025BEF}"/>
              </a:ext>
            </a:extLst>
          </p:cNvPr>
          <p:cNvSpPr>
            <a:spLocks noGrp="1"/>
          </p:cNvSpPr>
          <p:nvPr>
            <p:ph type="sldNum" sz="quarter" idx="12"/>
          </p:nvPr>
        </p:nvSpPr>
        <p:spPr/>
        <p:txBody>
          <a:bodyPr/>
          <a:lstStyle/>
          <a:p>
            <a:fld id="{3A98EE3D-8CD1-4C3F-BD1C-C98C9596463C}" type="slidenum">
              <a:rPr lang="en-US" smtClean="0"/>
              <a:t>10</a:t>
            </a:fld>
            <a:endParaRPr lang="en-US" dirty="0"/>
          </a:p>
        </p:txBody>
      </p:sp>
    </p:spTree>
    <p:extLst>
      <p:ext uri="{BB962C8B-B14F-4D97-AF65-F5344CB8AC3E}">
        <p14:creationId xmlns:p14="http://schemas.microsoft.com/office/powerpoint/2010/main" val="79711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C5C6FB8-615D-CBAF-7956-5741A41E2D5B}"/>
              </a:ext>
            </a:extLst>
          </p:cNvPr>
          <p:cNvSpPr>
            <a:spLocks noGrp="1"/>
          </p:cNvSpPr>
          <p:nvPr>
            <p:ph type="title"/>
          </p:nvPr>
        </p:nvSpPr>
        <p:spPr/>
        <p:txBody>
          <a:bodyPr/>
          <a:lstStyle/>
          <a:p>
            <a:r>
              <a:rPr lang="en-US" dirty="0"/>
              <a:t>How to Provide Comments</a:t>
            </a:r>
          </a:p>
        </p:txBody>
      </p:sp>
      <p:sp>
        <p:nvSpPr>
          <p:cNvPr id="7" name="Content Placeholder 6">
            <a:extLst>
              <a:ext uri="{FF2B5EF4-FFF2-40B4-BE49-F238E27FC236}">
                <a16:creationId xmlns:a16="http://schemas.microsoft.com/office/drawing/2014/main" id="{C76A136E-8AF0-8BB5-5B03-80A03966CDB9}"/>
              </a:ext>
            </a:extLst>
          </p:cNvPr>
          <p:cNvSpPr>
            <a:spLocks noGrp="1"/>
          </p:cNvSpPr>
          <p:nvPr>
            <p:ph idx="1"/>
          </p:nvPr>
        </p:nvSpPr>
        <p:spPr>
          <a:xfrm>
            <a:off x="581192" y="2072794"/>
            <a:ext cx="11029615" cy="4083050"/>
          </a:xfrm>
        </p:spPr>
        <p:txBody>
          <a:bodyPr>
            <a:normAutofit/>
          </a:bodyPr>
          <a:lstStyle/>
          <a:p>
            <a:pPr marL="0" indent="0" algn="ctr">
              <a:buNone/>
            </a:pPr>
            <a:r>
              <a:rPr lang="en-US" sz="2000" b="1" u="sng" dirty="0"/>
              <a:t>Send Written Comments to</a:t>
            </a:r>
            <a:r>
              <a:rPr lang="en-US" sz="2000" b="1" dirty="0"/>
              <a:t>:</a:t>
            </a:r>
          </a:p>
          <a:p>
            <a:pPr marL="0" indent="0" algn="ctr">
              <a:spcAft>
                <a:spcPts val="0"/>
              </a:spcAft>
              <a:buNone/>
            </a:pPr>
            <a:r>
              <a:rPr lang="en-US" sz="2000" dirty="0">
                <a:effectLst/>
                <a:latin typeface="Calibri" panose="020F0502020204030204" pitchFamily="34" charset="0"/>
                <a:ea typeface="Times New Roman" panose="02020603050405020304" pitchFamily="18" charset="0"/>
                <a:cs typeface="Calibri" panose="020F0502020204030204" pitchFamily="34" charset="0"/>
              </a:rPr>
              <a:t>Amanda Acuna, Senior Planner</a:t>
            </a:r>
          </a:p>
          <a:p>
            <a:pPr marL="0" indent="0" algn="ctr">
              <a:spcAft>
                <a:spcPts val="0"/>
              </a:spcAft>
              <a:buNone/>
            </a:pPr>
            <a:r>
              <a:rPr lang="en-US" sz="2000" dirty="0">
                <a:latin typeface="Calibri" panose="020F0502020204030204" pitchFamily="34" charset="0"/>
                <a:ea typeface="Times New Roman" panose="02020603050405020304" pitchFamily="18" charset="0"/>
                <a:cs typeface="Calibri" panose="020F0502020204030204" pitchFamily="34" charset="0"/>
              </a:rPr>
              <a:t>City of Gardena </a:t>
            </a:r>
          </a:p>
          <a:p>
            <a:pPr marL="0" indent="0" algn="ctr">
              <a:spcAft>
                <a:spcPts val="0"/>
              </a:spcAft>
              <a:buNone/>
            </a:pPr>
            <a:r>
              <a:rPr lang="en-US" sz="2000" dirty="0">
                <a:effectLst/>
                <a:latin typeface="Calibri" panose="020F0502020204030204" pitchFamily="34" charset="0"/>
                <a:ea typeface="Times New Roman" panose="02020603050405020304" pitchFamily="18" charset="0"/>
                <a:cs typeface="Calibri" panose="020F0502020204030204" pitchFamily="34" charset="0"/>
              </a:rPr>
              <a:t>1700 West 162</a:t>
            </a:r>
            <a:r>
              <a:rPr lang="en-US" sz="2000" baseline="30000" dirty="0">
                <a:effectLst/>
                <a:latin typeface="Calibri" panose="020F0502020204030204" pitchFamily="34" charset="0"/>
                <a:ea typeface="Times New Roman" panose="02020603050405020304" pitchFamily="18" charset="0"/>
                <a:cs typeface="Calibri" panose="020F0502020204030204" pitchFamily="34" charset="0"/>
              </a:rPr>
              <a:t>nd</a:t>
            </a:r>
            <a:r>
              <a:rPr lang="en-US" sz="2000" dirty="0">
                <a:effectLst/>
                <a:latin typeface="Calibri" panose="020F0502020204030204" pitchFamily="34" charset="0"/>
                <a:ea typeface="Times New Roman" panose="02020603050405020304" pitchFamily="18" charset="0"/>
                <a:cs typeface="Calibri" panose="020F0502020204030204" pitchFamily="34" charset="0"/>
              </a:rPr>
              <a:t> Street</a:t>
            </a:r>
          </a:p>
          <a:p>
            <a:pPr marL="0" indent="0" algn="ctr">
              <a:spcAft>
                <a:spcPts val="0"/>
              </a:spcAft>
              <a:buNone/>
            </a:pPr>
            <a:r>
              <a:rPr lang="en-US" sz="2000" dirty="0">
                <a:effectLst/>
                <a:latin typeface="Calibri" panose="020F0502020204030204" pitchFamily="34" charset="0"/>
                <a:ea typeface="Times New Roman" panose="02020603050405020304" pitchFamily="18" charset="0"/>
                <a:cs typeface="Times New Roman" panose="02020603050405020304" pitchFamily="18" charset="0"/>
              </a:rPr>
              <a:t>Gardena, CA 90247</a:t>
            </a:r>
          </a:p>
          <a:p>
            <a:pPr marL="0" marR="0" indent="0" algn="ctr">
              <a:buNone/>
            </a:pPr>
            <a:endParaRPr lang="en-US" sz="2000" dirty="0">
              <a:effectLst/>
              <a:latin typeface="Calibri" panose="020F0502020204030204" pitchFamily="34" charset="0"/>
              <a:ea typeface="Times New Roman" panose="02020603050405020304" pitchFamily="18" charset="0"/>
              <a:cs typeface="Calibri" panose="020F0502020204030204" pitchFamily="34" charset="0"/>
            </a:endParaRPr>
          </a:p>
          <a:p>
            <a:pPr marL="0" marR="0" indent="0" algn="ctr">
              <a:buNone/>
            </a:pPr>
            <a:r>
              <a:rPr lang="en-US" sz="2000" b="1" u="sng" dirty="0"/>
              <a:t>Email Comments to</a:t>
            </a:r>
            <a:r>
              <a:rPr lang="en-US" sz="2000" b="1" dirty="0"/>
              <a:t>:</a:t>
            </a:r>
          </a:p>
          <a:p>
            <a:pPr marL="0" indent="0" algn="ctr">
              <a:buNone/>
            </a:pPr>
            <a:r>
              <a:rPr lang="en-US" sz="2000" dirty="0">
                <a:latin typeface="Calibri" panose="020F0502020204030204" pitchFamily="34" charset="0"/>
                <a:cs typeface="Calibri" panose="020F0502020204030204" pitchFamily="34" charset="0"/>
                <a:hlinkClick r:id="rId3"/>
              </a:rPr>
              <a:t>aacuna@cityofgardena.org</a:t>
            </a:r>
            <a:endParaRPr lang="en-US" sz="2000" dirty="0">
              <a:latin typeface="Calibri" panose="020F0502020204030204" pitchFamily="34" charset="0"/>
              <a:cs typeface="Calibri" panose="020F0502020204030204" pitchFamily="34" charset="0"/>
            </a:endParaRPr>
          </a:p>
          <a:p>
            <a:pPr marL="0" indent="0" algn="ctr">
              <a:buNone/>
            </a:pPr>
            <a:r>
              <a:rPr lang="en-US" sz="2000" dirty="0">
                <a:latin typeface="Calibri" panose="020F0502020204030204" pitchFamily="34" charset="0"/>
                <a:cs typeface="Calibri" panose="020F0502020204030204" pitchFamily="34" charset="0"/>
              </a:rPr>
              <a:t>https://cityofgardena.org/community-development/planning-projects/ </a:t>
            </a:r>
          </a:p>
          <a:p>
            <a:pPr marL="0" indent="0" algn="ctr">
              <a:buNone/>
            </a:pPr>
            <a:endParaRPr lang="en-US" sz="2000" dirty="0">
              <a:latin typeface="Calibri" panose="020F0502020204030204" pitchFamily="34" charset="0"/>
              <a:cs typeface="Calibri" panose="020F0502020204030204" pitchFamily="34" charset="0"/>
            </a:endParaRPr>
          </a:p>
          <a:p>
            <a:endParaRPr lang="en-US" dirty="0"/>
          </a:p>
        </p:txBody>
      </p:sp>
      <p:sp>
        <p:nvSpPr>
          <p:cNvPr id="5" name="Slide Number Placeholder 4">
            <a:extLst>
              <a:ext uri="{FF2B5EF4-FFF2-40B4-BE49-F238E27FC236}">
                <a16:creationId xmlns:a16="http://schemas.microsoft.com/office/drawing/2014/main" id="{C42AD734-953D-1FB7-3273-484A98DDD193}"/>
              </a:ext>
            </a:extLst>
          </p:cNvPr>
          <p:cNvSpPr>
            <a:spLocks noGrp="1"/>
          </p:cNvSpPr>
          <p:nvPr>
            <p:ph type="sldNum" sz="quarter" idx="12"/>
          </p:nvPr>
        </p:nvSpPr>
        <p:spPr/>
        <p:txBody>
          <a:bodyPr/>
          <a:lstStyle/>
          <a:p>
            <a:fld id="{3A98EE3D-8CD1-4C3F-BD1C-C98C9596463C}" type="slidenum">
              <a:rPr lang="en-US" smtClean="0"/>
              <a:t>11</a:t>
            </a:fld>
            <a:endParaRPr lang="en-US" dirty="0"/>
          </a:p>
        </p:txBody>
      </p:sp>
      <p:sp>
        <p:nvSpPr>
          <p:cNvPr id="8" name="TextBox 7">
            <a:extLst>
              <a:ext uri="{FF2B5EF4-FFF2-40B4-BE49-F238E27FC236}">
                <a16:creationId xmlns:a16="http://schemas.microsoft.com/office/drawing/2014/main" id="{252D82B2-17C4-D43F-5693-2632749D20E8}"/>
              </a:ext>
            </a:extLst>
          </p:cNvPr>
          <p:cNvSpPr txBox="1"/>
          <p:nvPr/>
        </p:nvSpPr>
        <p:spPr>
          <a:xfrm>
            <a:off x="870459" y="6221294"/>
            <a:ext cx="10451080" cy="405239"/>
          </a:xfrm>
          <a:prstGeom prst="rect">
            <a:avLst/>
          </a:prstGeom>
          <a:noFill/>
        </p:spPr>
        <p:txBody>
          <a:bodyPr wrap="square" rtlCol="0">
            <a:spAutoFit/>
          </a:bodyPr>
          <a:lstStyle/>
          <a:p>
            <a:pPr algn="ctr" defTabSz="457200">
              <a:lnSpc>
                <a:spcPct val="110000"/>
              </a:lnSpc>
              <a:spcBef>
                <a:spcPct val="20000"/>
              </a:spcBef>
              <a:spcAft>
                <a:spcPts val="600"/>
              </a:spcAft>
              <a:buClr>
                <a:schemeClr val="accent1"/>
              </a:buClr>
              <a:buSzPct val="92000"/>
            </a:pPr>
            <a:r>
              <a:rPr lang="en-US" sz="2000" b="1" dirty="0">
                <a:solidFill>
                  <a:schemeClr val="tx1">
                    <a:lumMod val="75000"/>
                    <a:lumOff val="25000"/>
                  </a:schemeClr>
                </a:solidFill>
              </a:rPr>
              <a:t>Submit comments on the scope of the EIR </a:t>
            </a:r>
            <a:r>
              <a:rPr lang="en-US" sz="2000" b="1" u="sng" dirty="0">
                <a:solidFill>
                  <a:schemeClr val="tx1">
                    <a:lumMod val="75000"/>
                    <a:lumOff val="25000"/>
                  </a:schemeClr>
                </a:solidFill>
              </a:rPr>
              <a:t>in writing by 4:30 pm on Friday, May 19, 2023</a:t>
            </a:r>
          </a:p>
        </p:txBody>
      </p:sp>
    </p:spTree>
    <p:extLst>
      <p:ext uri="{BB962C8B-B14F-4D97-AF65-F5344CB8AC3E}">
        <p14:creationId xmlns:p14="http://schemas.microsoft.com/office/powerpoint/2010/main" val="25230985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A2E3273-6466-0FF4-59E3-CC1E4F7664B4}"/>
              </a:ext>
            </a:extLst>
          </p:cNvPr>
          <p:cNvSpPr>
            <a:spLocks noGrp="1"/>
          </p:cNvSpPr>
          <p:nvPr>
            <p:ph type="sldNum" sz="quarter" idx="12"/>
          </p:nvPr>
        </p:nvSpPr>
        <p:spPr/>
        <p:txBody>
          <a:bodyPr/>
          <a:lstStyle/>
          <a:p>
            <a:fld id="{3A98EE3D-8CD1-4C3F-BD1C-C98C9596463C}" type="slidenum">
              <a:rPr lang="en-US" smtClean="0"/>
              <a:t>12</a:t>
            </a:fld>
            <a:endParaRPr lang="en-US" dirty="0"/>
          </a:p>
        </p:txBody>
      </p:sp>
      <p:pic>
        <p:nvPicPr>
          <p:cNvPr id="14" name="Content Placeholder 13">
            <a:extLst>
              <a:ext uri="{FF2B5EF4-FFF2-40B4-BE49-F238E27FC236}">
                <a16:creationId xmlns:a16="http://schemas.microsoft.com/office/drawing/2014/main" id="{E5D5186F-7F96-E8C0-46D5-00C4ED556D6B}"/>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4263" t="6487" r="4793" b="3329"/>
          <a:stretch/>
        </p:blipFill>
        <p:spPr>
          <a:xfrm>
            <a:off x="3426768" y="7165"/>
            <a:ext cx="5338463" cy="6850835"/>
          </a:xfrm>
        </p:spPr>
      </p:pic>
      <p:pic>
        <p:nvPicPr>
          <p:cNvPr id="2" name="Picture 1">
            <a:extLst>
              <a:ext uri="{FF2B5EF4-FFF2-40B4-BE49-F238E27FC236}">
                <a16:creationId xmlns:a16="http://schemas.microsoft.com/office/drawing/2014/main" id="{45D00DFB-63E8-9416-9F6E-E0D3ECF46E2D}"/>
              </a:ext>
            </a:extLst>
          </p:cNvPr>
          <p:cNvPicPr>
            <a:picLocks noChangeAspect="1"/>
          </p:cNvPicPr>
          <p:nvPr/>
        </p:nvPicPr>
        <p:blipFill rotWithShape="1">
          <a:blip r:embed="rId4">
            <a:extLst>
              <a:ext uri="{28A0092B-C50C-407E-A947-70E740481C1C}">
                <a14:useLocalDpi xmlns:a14="http://schemas.microsoft.com/office/drawing/2010/main" val="0"/>
              </a:ext>
            </a:extLst>
          </a:blip>
          <a:srcRect l="4829" t="6504" r="5004" b="3821"/>
          <a:stretch/>
        </p:blipFill>
        <p:spPr>
          <a:xfrm>
            <a:off x="3427630" y="0"/>
            <a:ext cx="5336739" cy="6868638"/>
          </a:xfrm>
          <a:prstGeom prst="rect">
            <a:avLst/>
          </a:prstGeom>
        </p:spPr>
      </p:pic>
    </p:spTree>
    <p:extLst>
      <p:ext uri="{BB962C8B-B14F-4D97-AF65-F5344CB8AC3E}">
        <p14:creationId xmlns:p14="http://schemas.microsoft.com/office/powerpoint/2010/main" val="772351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55278-248A-3F7F-CBC0-CE71D9FCBF5F}"/>
              </a:ext>
            </a:extLst>
          </p:cNvPr>
          <p:cNvSpPr>
            <a:spLocks noGrp="1"/>
          </p:cNvSpPr>
          <p:nvPr>
            <p:ph type="title"/>
          </p:nvPr>
        </p:nvSpPr>
        <p:spPr/>
        <p:txBody>
          <a:bodyPr/>
          <a:lstStyle/>
          <a:p>
            <a:r>
              <a:rPr lang="en-US" dirty="0"/>
              <a:t>Presentation Agenda</a:t>
            </a:r>
          </a:p>
        </p:txBody>
      </p:sp>
      <p:sp>
        <p:nvSpPr>
          <p:cNvPr id="3" name="Content Placeholder 2">
            <a:extLst>
              <a:ext uri="{FF2B5EF4-FFF2-40B4-BE49-F238E27FC236}">
                <a16:creationId xmlns:a16="http://schemas.microsoft.com/office/drawing/2014/main" id="{F0AEDFCC-2D9D-9C01-BA74-40DD37023C43}"/>
              </a:ext>
            </a:extLst>
          </p:cNvPr>
          <p:cNvSpPr>
            <a:spLocks noGrp="1"/>
          </p:cNvSpPr>
          <p:nvPr>
            <p:ph idx="1"/>
          </p:nvPr>
        </p:nvSpPr>
        <p:spPr/>
        <p:txBody>
          <a:bodyPr>
            <a:noAutofit/>
          </a:bodyPr>
          <a:lstStyle/>
          <a:p>
            <a:r>
              <a:rPr lang="en-US" sz="2400" dirty="0"/>
              <a:t>Overview of April 27</a:t>
            </a:r>
            <a:r>
              <a:rPr lang="en-US" sz="2400" baseline="30000" dirty="0"/>
              <a:t>th</a:t>
            </a:r>
            <a:r>
              <a:rPr lang="en-US" sz="2400" dirty="0"/>
              <a:t> Scoping Meeting</a:t>
            </a:r>
          </a:p>
          <a:p>
            <a:r>
              <a:rPr lang="en-US" sz="2400" dirty="0"/>
              <a:t>Purpose of the Scoping Meeting</a:t>
            </a:r>
          </a:p>
          <a:p>
            <a:r>
              <a:rPr lang="en-US" sz="2400" dirty="0"/>
              <a:t>Project Background and Overview</a:t>
            </a:r>
          </a:p>
          <a:p>
            <a:r>
              <a:rPr lang="en-US" sz="2400" dirty="0"/>
              <a:t>Environmental Review Process</a:t>
            </a:r>
          </a:p>
          <a:p>
            <a:r>
              <a:rPr lang="en-US" sz="2400" dirty="0"/>
              <a:t>Environmental Topical Areas to be Addressed in the EIR</a:t>
            </a:r>
          </a:p>
          <a:p>
            <a:r>
              <a:rPr lang="en-US" sz="2400" dirty="0"/>
              <a:t>How to Provide Comments</a:t>
            </a:r>
          </a:p>
        </p:txBody>
      </p:sp>
      <p:sp>
        <p:nvSpPr>
          <p:cNvPr id="4" name="Slide Number Placeholder 3">
            <a:extLst>
              <a:ext uri="{FF2B5EF4-FFF2-40B4-BE49-F238E27FC236}">
                <a16:creationId xmlns:a16="http://schemas.microsoft.com/office/drawing/2014/main" id="{AFD1E934-5C54-AF09-4977-8801343A6F78}"/>
              </a:ext>
            </a:extLst>
          </p:cNvPr>
          <p:cNvSpPr>
            <a:spLocks noGrp="1"/>
          </p:cNvSpPr>
          <p:nvPr>
            <p:ph type="sldNum" sz="quarter" idx="12"/>
          </p:nvPr>
        </p:nvSpPr>
        <p:spPr/>
        <p:txBody>
          <a:bodyPr/>
          <a:lstStyle/>
          <a:p>
            <a:fld id="{3A98EE3D-8CD1-4C3F-BD1C-C98C9596463C}" type="slidenum">
              <a:rPr lang="en-US" smtClean="0"/>
              <a:t>2</a:t>
            </a:fld>
            <a:endParaRPr lang="en-US" dirty="0"/>
          </a:p>
        </p:txBody>
      </p:sp>
    </p:spTree>
    <p:extLst>
      <p:ext uri="{BB962C8B-B14F-4D97-AF65-F5344CB8AC3E}">
        <p14:creationId xmlns:p14="http://schemas.microsoft.com/office/powerpoint/2010/main" val="31528468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CB716-30BA-BDA1-9431-4713B55B8E2F}"/>
              </a:ext>
            </a:extLst>
          </p:cNvPr>
          <p:cNvSpPr>
            <a:spLocks noGrp="1"/>
          </p:cNvSpPr>
          <p:nvPr>
            <p:ph type="title"/>
          </p:nvPr>
        </p:nvSpPr>
        <p:spPr/>
        <p:txBody>
          <a:bodyPr/>
          <a:lstStyle/>
          <a:p>
            <a:r>
              <a:rPr lang="en-US" dirty="0"/>
              <a:t>Overview of April 27th Scoping Meeting</a:t>
            </a:r>
          </a:p>
        </p:txBody>
      </p:sp>
      <p:sp>
        <p:nvSpPr>
          <p:cNvPr id="3" name="Content Placeholder 2">
            <a:extLst>
              <a:ext uri="{FF2B5EF4-FFF2-40B4-BE49-F238E27FC236}">
                <a16:creationId xmlns:a16="http://schemas.microsoft.com/office/drawing/2014/main" id="{2EDD7451-FFA9-6F47-4FF2-D1FB4A50DD4A}"/>
              </a:ext>
            </a:extLst>
          </p:cNvPr>
          <p:cNvSpPr>
            <a:spLocks noGrp="1"/>
          </p:cNvSpPr>
          <p:nvPr>
            <p:ph idx="1"/>
          </p:nvPr>
        </p:nvSpPr>
        <p:spPr>
          <a:xfrm>
            <a:off x="581193" y="2049518"/>
            <a:ext cx="11266593" cy="4516820"/>
          </a:xfrm>
        </p:spPr>
        <p:txBody>
          <a:bodyPr>
            <a:normAutofit fontScale="92500" lnSpcReduction="20000"/>
          </a:bodyPr>
          <a:lstStyle/>
          <a:p>
            <a:r>
              <a:rPr lang="en-US" sz="2800" dirty="0"/>
              <a:t>What is CEQA?</a:t>
            </a:r>
          </a:p>
          <a:p>
            <a:pPr lvl="1"/>
            <a:r>
              <a:rPr lang="en-US" sz="2500" dirty="0">
                <a:solidFill>
                  <a:schemeClr val="tx1">
                    <a:lumMod val="95000"/>
                    <a:lumOff val="5000"/>
                  </a:schemeClr>
                </a:solidFill>
              </a:rPr>
              <a:t>The California Environmental Quality Act (CEQA)</a:t>
            </a:r>
          </a:p>
          <a:p>
            <a:pPr lvl="2"/>
            <a:r>
              <a:rPr lang="en-US" sz="2000" dirty="0">
                <a:solidFill>
                  <a:schemeClr val="tx1">
                    <a:lumMod val="95000"/>
                    <a:lumOff val="5000"/>
                  </a:schemeClr>
                </a:solidFill>
              </a:rPr>
              <a:t>Requires state and local agencies identify significant environmental impacts of their actions and ways to avoid or mitigate those impacts, if feasible.</a:t>
            </a:r>
          </a:p>
          <a:p>
            <a:pPr lvl="2">
              <a:tabLst>
                <a:tab pos="914400" algn="l"/>
              </a:tabLst>
            </a:pPr>
            <a:r>
              <a:rPr lang="en-US" sz="2000" dirty="0">
                <a:solidFill>
                  <a:schemeClr val="tx1">
                    <a:lumMod val="95000"/>
                    <a:lumOff val="5000"/>
                  </a:schemeClr>
                </a:solidFill>
              </a:rPr>
              <a:t>Applies to discretionary projects proposed to be conducted or approved by a California public agency.</a:t>
            </a:r>
            <a:endParaRPr lang="en-US" sz="2800" dirty="0">
              <a:solidFill>
                <a:schemeClr val="tx1">
                  <a:lumMod val="95000"/>
                  <a:lumOff val="5000"/>
                </a:schemeClr>
              </a:solidFill>
            </a:endParaRPr>
          </a:p>
          <a:p>
            <a:r>
              <a:rPr lang="en-US" sz="2800" dirty="0"/>
              <a:t>Purpose of CEQA</a:t>
            </a:r>
          </a:p>
          <a:p>
            <a:pPr lvl="1"/>
            <a:r>
              <a:rPr lang="en-US" sz="2500" dirty="0"/>
              <a:t>Disclose information about potentially significant environmental effects of a project</a:t>
            </a:r>
          </a:p>
          <a:p>
            <a:pPr lvl="1"/>
            <a:r>
              <a:rPr lang="en-US" sz="2500" dirty="0"/>
              <a:t>Identify ways to avoid or mitigate significant environmental impacts</a:t>
            </a:r>
          </a:p>
          <a:p>
            <a:pPr lvl="1"/>
            <a:r>
              <a:rPr lang="en-US" sz="2500" dirty="0"/>
              <a:t>Enhance public participation in the planning process</a:t>
            </a:r>
          </a:p>
          <a:p>
            <a:pPr lvl="1"/>
            <a:r>
              <a:rPr lang="en-US" sz="2500" dirty="0"/>
              <a:t>Foster interagency coordination in the review of projects</a:t>
            </a:r>
            <a:endParaRPr lang="en-US" sz="2800" dirty="0"/>
          </a:p>
          <a:p>
            <a:pPr marL="630000" lvl="2" indent="0">
              <a:buNone/>
              <a:tabLst>
                <a:tab pos="914400" algn="l"/>
              </a:tabLst>
            </a:pPr>
            <a:endParaRPr lang="en-US" sz="2000" dirty="0"/>
          </a:p>
        </p:txBody>
      </p:sp>
      <p:sp>
        <p:nvSpPr>
          <p:cNvPr id="4" name="Slide Number Placeholder 3">
            <a:extLst>
              <a:ext uri="{FF2B5EF4-FFF2-40B4-BE49-F238E27FC236}">
                <a16:creationId xmlns:a16="http://schemas.microsoft.com/office/drawing/2014/main" id="{B5FF2E51-9205-B3D5-DECB-755D004BB302}"/>
              </a:ext>
            </a:extLst>
          </p:cNvPr>
          <p:cNvSpPr>
            <a:spLocks noGrp="1"/>
          </p:cNvSpPr>
          <p:nvPr>
            <p:ph type="sldNum" sz="quarter" idx="12"/>
          </p:nvPr>
        </p:nvSpPr>
        <p:spPr/>
        <p:txBody>
          <a:bodyPr/>
          <a:lstStyle/>
          <a:p>
            <a:fld id="{3A98EE3D-8CD1-4C3F-BD1C-C98C9596463C}" type="slidenum">
              <a:rPr lang="en-US" smtClean="0"/>
              <a:t>3</a:t>
            </a:fld>
            <a:endParaRPr lang="en-US" dirty="0"/>
          </a:p>
        </p:txBody>
      </p:sp>
    </p:spTree>
    <p:extLst>
      <p:ext uri="{BB962C8B-B14F-4D97-AF65-F5344CB8AC3E}">
        <p14:creationId xmlns:p14="http://schemas.microsoft.com/office/powerpoint/2010/main" val="7687199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E4633-6300-CC4C-2D69-E7F8FD67E959}"/>
              </a:ext>
            </a:extLst>
          </p:cNvPr>
          <p:cNvSpPr>
            <a:spLocks noGrp="1"/>
          </p:cNvSpPr>
          <p:nvPr>
            <p:ph type="title"/>
          </p:nvPr>
        </p:nvSpPr>
        <p:spPr/>
        <p:txBody>
          <a:bodyPr/>
          <a:lstStyle/>
          <a:p>
            <a:r>
              <a:rPr lang="en-US" dirty="0"/>
              <a:t>Purpose of the scoping meeting</a:t>
            </a:r>
          </a:p>
        </p:txBody>
      </p:sp>
      <p:sp>
        <p:nvSpPr>
          <p:cNvPr id="3" name="Content Placeholder 2">
            <a:extLst>
              <a:ext uri="{FF2B5EF4-FFF2-40B4-BE49-F238E27FC236}">
                <a16:creationId xmlns:a16="http://schemas.microsoft.com/office/drawing/2014/main" id="{E41F1907-D355-3FCB-B350-0739429BAC20}"/>
              </a:ext>
            </a:extLst>
          </p:cNvPr>
          <p:cNvSpPr>
            <a:spLocks noGrp="1"/>
          </p:cNvSpPr>
          <p:nvPr>
            <p:ph idx="1"/>
          </p:nvPr>
        </p:nvSpPr>
        <p:spPr/>
        <p:txBody>
          <a:bodyPr/>
          <a:lstStyle/>
          <a:p>
            <a:r>
              <a:rPr lang="en-US" sz="2400" dirty="0"/>
              <a:t>Inform the public of the proposed project and City’s intent to prepare an EIR</a:t>
            </a:r>
          </a:p>
          <a:p>
            <a:r>
              <a:rPr lang="en-US" sz="2400" dirty="0"/>
              <a:t>Present an overview of the environmental review process</a:t>
            </a:r>
          </a:p>
          <a:p>
            <a:r>
              <a:rPr lang="en-US" sz="2400" dirty="0"/>
              <a:t>Review topics to be addressed in the EIR</a:t>
            </a:r>
          </a:p>
          <a:p>
            <a:r>
              <a:rPr lang="en-US" sz="2400" dirty="0"/>
              <a:t>Receive public comments regarding environmental topics of concern </a:t>
            </a:r>
          </a:p>
          <a:p>
            <a:pPr marL="0" indent="0">
              <a:buNone/>
            </a:pPr>
            <a:endParaRPr lang="en-US" dirty="0"/>
          </a:p>
        </p:txBody>
      </p:sp>
      <p:sp>
        <p:nvSpPr>
          <p:cNvPr id="4" name="Slide Number Placeholder 3">
            <a:extLst>
              <a:ext uri="{FF2B5EF4-FFF2-40B4-BE49-F238E27FC236}">
                <a16:creationId xmlns:a16="http://schemas.microsoft.com/office/drawing/2014/main" id="{99C47566-8593-C520-B171-F9A8F9C96AAE}"/>
              </a:ext>
            </a:extLst>
          </p:cNvPr>
          <p:cNvSpPr>
            <a:spLocks noGrp="1"/>
          </p:cNvSpPr>
          <p:nvPr>
            <p:ph type="sldNum" sz="quarter" idx="12"/>
          </p:nvPr>
        </p:nvSpPr>
        <p:spPr/>
        <p:txBody>
          <a:bodyPr/>
          <a:lstStyle/>
          <a:p>
            <a:fld id="{3A98EE3D-8CD1-4C3F-BD1C-C98C9596463C}" type="slidenum">
              <a:rPr lang="en-US" smtClean="0"/>
              <a:t>4</a:t>
            </a:fld>
            <a:endParaRPr lang="en-US" dirty="0"/>
          </a:p>
        </p:txBody>
      </p:sp>
    </p:spTree>
    <p:extLst>
      <p:ext uri="{BB962C8B-B14F-4D97-AF65-F5344CB8AC3E}">
        <p14:creationId xmlns:p14="http://schemas.microsoft.com/office/powerpoint/2010/main" val="25543194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A4C7A-1EE0-4012-4D7F-0208B8D870A6}"/>
              </a:ext>
            </a:extLst>
          </p:cNvPr>
          <p:cNvSpPr>
            <a:spLocks noGrp="1"/>
          </p:cNvSpPr>
          <p:nvPr>
            <p:ph type="title"/>
          </p:nvPr>
        </p:nvSpPr>
        <p:spPr/>
        <p:txBody>
          <a:bodyPr/>
          <a:lstStyle/>
          <a:p>
            <a:r>
              <a:rPr lang="en-US" dirty="0"/>
              <a:t>Project Background and Overview</a:t>
            </a:r>
          </a:p>
        </p:txBody>
      </p:sp>
      <p:sp>
        <p:nvSpPr>
          <p:cNvPr id="4" name="Slide Number Placeholder 3">
            <a:extLst>
              <a:ext uri="{FF2B5EF4-FFF2-40B4-BE49-F238E27FC236}">
                <a16:creationId xmlns:a16="http://schemas.microsoft.com/office/drawing/2014/main" id="{B0B3B0D5-9CFE-1325-3E15-5D55A0AE1985}"/>
              </a:ext>
            </a:extLst>
          </p:cNvPr>
          <p:cNvSpPr>
            <a:spLocks noGrp="1"/>
          </p:cNvSpPr>
          <p:nvPr>
            <p:ph type="sldNum" sz="quarter" idx="12"/>
          </p:nvPr>
        </p:nvSpPr>
        <p:spPr/>
        <p:txBody>
          <a:bodyPr/>
          <a:lstStyle/>
          <a:p>
            <a:fld id="{3A98EE3D-8CD1-4C3F-BD1C-C98C9596463C}" type="slidenum">
              <a:rPr lang="en-US" smtClean="0"/>
              <a:t>5</a:t>
            </a:fld>
            <a:endParaRPr lang="en-US" dirty="0"/>
          </a:p>
        </p:txBody>
      </p:sp>
      <p:sp>
        <p:nvSpPr>
          <p:cNvPr id="5" name="Content Placeholder 4">
            <a:extLst>
              <a:ext uri="{FF2B5EF4-FFF2-40B4-BE49-F238E27FC236}">
                <a16:creationId xmlns:a16="http://schemas.microsoft.com/office/drawing/2014/main" id="{75281606-F1C5-B6E5-1313-DC9675BA1631}"/>
              </a:ext>
            </a:extLst>
          </p:cNvPr>
          <p:cNvSpPr>
            <a:spLocks noGrp="1"/>
          </p:cNvSpPr>
          <p:nvPr>
            <p:ph idx="1"/>
          </p:nvPr>
        </p:nvSpPr>
        <p:spPr>
          <a:xfrm>
            <a:off x="581192" y="2340864"/>
            <a:ext cx="11029615" cy="4083050"/>
          </a:xfrm>
        </p:spPr>
        <p:txBody>
          <a:bodyPr>
            <a:normAutofit lnSpcReduction="10000"/>
          </a:bodyPr>
          <a:lstStyle/>
          <a:p>
            <a:r>
              <a:rPr lang="en-US" sz="2400" dirty="0">
                <a:solidFill>
                  <a:schemeClr val="tx1">
                    <a:lumMod val="95000"/>
                    <a:lumOff val="5000"/>
                  </a:schemeClr>
                </a:solidFill>
              </a:rPr>
              <a:t>City recently adopted </a:t>
            </a:r>
            <a:r>
              <a:rPr lang="en-US" sz="2400" b="1" i="1" dirty="0">
                <a:solidFill>
                  <a:schemeClr val="tx1">
                    <a:lumMod val="95000"/>
                    <a:lumOff val="5000"/>
                  </a:schemeClr>
                </a:solidFill>
              </a:rPr>
              <a:t>6</a:t>
            </a:r>
            <a:r>
              <a:rPr lang="en-US" sz="2400" b="1" i="1" baseline="30000" dirty="0">
                <a:solidFill>
                  <a:schemeClr val="tx1">
                    <a:lumMod val="95000"/>
                    <a:lumOff val="5000"/>
                  </a:schemeClr>
                </a:solidFill>
              </a:rPr>
              <a:t>th</a:t>
            </a:r>
            <a:r>
              <a:rPr lang="en-US" sz="2400" b="1" i="1" dirty="0">
                <a:solidFill>
                  <a:schemeClr val="tx1">
                    <a:lumMod val="95000"/>
                    <a:lumOff val="5000"/>
                  </a:schemeClr>
                </a:solidFill>
              </a:rPr>
              <a:t> Cycle Housing Element for 2021-2029</a:t>
            </a:r>
          </a:p>
          <a:p>
            <a:r>
              <a:rPr lang="en-US" sz="2400" dirty="0">
                <a:solidFill>
                  <a:schemeClr val="tx1">
                    <a:lumMod val="95000"/>
                    <a:lumOff val="5000"/>
                  </a:schemeClr>
                </a:solidFill>
              </a:rPr>
              <a:t>Housing Element identified 122 (468 parcels) Inventory Sites to accommodate the City’s share of the regional housing needs allocation (RHNA). </a:t>
            </a:r>
            <a:r>
              <a:rPr lang="en-US" sz="2400" b="1" i="1" dirty="0">
                <a:solidFill>
                  <a:schemeClr val="tx1">
                    <a:lumMod val="95000"/>
                    <a:lumOff val="5000"/>
                  </a:schemeClr>
                </a:solidFill>
              </a:rPr>
              <a:t>802 noninventory parcels.</a:t>
            </a:r>
          </a:p>
          <a:p>
            <a:r>
              <a:rPr lang="en-US" sz="2400" dirty="0">
                <a:solidFill>
                  <a:schemeClr val="tx1">
                    <a:lumMod val="95000"/>
                    <a:lumOff val="5000"/>
                  </a:schemeClr>
                </a:solidFill>
              </a:rPr>
              <a:t>Program requirement from HCD to amend the Land Use Plan and adopt an urgency ordinance and to complete the rezoning of the overlay zones</a:t>
            </a:r>
          </a:p>
          <a:p>
            <a:r>
              <a:rPr lang="en-US" sz="2400" dirty="0">
                <a:solidFill>
                  <a:schemeClr val="tx1">
                    <a:lumMod val="95000"/>
                    <a:lumOff val="5000"/>
                  </a:schemeClr>
                </a:solidFill>
              </a:rPr>
              <a:t>EIR will consider the land use and zoning changes associated with Housing Element implementation and changes proposed to </a:t>
            </a:r>
            <a:r>
              <a:rPr lang="en-US" sz="2400" b="1" i="1" dirty="0">
                <a:solidFill>
                  <a:schemeClr val="tx1">
                    <a:lumMod val="95000"/>
                    <a:lumOff val="5000"/>
                  </a:schemeClr>
                </a:solidFill>
              </a:rPr>
              <a:t>Non-Inventory Sites </a:t>
            </a:r>
            <a:r>
              <a:rPr lang="en-US" sz="2400" dirty="0">
                <a:solidFill>
                  <a:schemeClr val="tx1">
                    <a:lumMod val="95000"/>
                    <a:lumOff val="5000"/>
                  </a:schemeClr>
                </a:solidFill>
              </a:rPr>
              <a:t>and additional</a:t>
            </a:r>
            <a:r>
              <a:rPr lang="en-US" sz="2400" b="1" dirty="0">
                <a:solidFill>
                  <a:schemeClr val="tx1">
                    <a:lumMod val="95000"/>
                    <a:lumOff val="5000"/>
                  </a:schemeClr>
                </a:solidFill>
              </a:rPr>
              <a:t> </a:t>
            </a:r>
            <a:r>
              <a:rPr lang="en-US" sz="2400" b="1" i="1" dirty="0">
                <a:solidFill>
                  <a:schemeClr val="tx1">
                    <a:lumMod val="95000"/>
                    <a:lumOff val="5000"/>
                  </a:schemeClr>
                </a:solidFill>
              </a:rPr>
              <a:t>Zoning Code amendments.</a:t>
            </a:r>
          </a:p>
        </p:txBody>
      </p:sp>
    </p:spTree>
    <p:extLst>
      <p:ext uri="{BB962C8B-B14F-4D97-AF65-F5344CB8AC3E}">
        <p14:creationId xmlns:p14="http://schemas.microsoft.com/office/powerpoint/2010/main" val="3076553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A2E3273-6466-0FF4-59E3-CC1E4F7664B4}"/>
              </a:ext>
            </a:extLst>
          </p:cNvPr>
          <p:cNvSpPr>
            <a:spLocks noGrp="1"/>
          </p:cNvSpPr>
          <p:nvPr>
            <p:ph type="sldNum" sz="quarter" idx="12"/>
          </p:nvPr>
        </p:nvSpPr>
        <p:spPr/>
        <p:txBody>
          <a:bodyPr/>
          <a:lstStyle/>
          <a:p>
            <a:fld id="{3A98EE3D-8CD1-4C3F-BD1C-C98C9596463C}" type="slidenum">
              <a:rPr lang="en-US" smtClean="0"/>
              <a:t>6</a:t>
            </a:fld>
            <a:endParaRPr lang="en-US" dirty="0"/>
          </a:p>
        </p:txBody>
      </p:sp>
      <p:pic>
        <p:nvPicPr>
          <p:cNvPr id="7" name="Picture 6" descr="A map of a neighborhood&#10;&#10;Description automatically generated with low confidence">
            <a:extLst>
              <a:ext uri="{FF2B5EF4-FFF2-40B4-BE49-F238E27FC236}">
                <a16:creationId xmlns:a16="http://schemas.microsoft.com/office/drawing/2014/main" id="{34B83869-741B-E2B7-49FB-643C0D70DD04}"/>
              </a:ext>
            </a:extLst>
          </p:cNvPr>
          <p:cNvPicPr>
            <a:picLocks noChangeAspect="1"/>
          </p:cNvPicPr>
          <p:nvPr/>
        </p:nvPicPr>
        <p:blipFill rotWithShape="1">
          <a:blip r:embed="rId3">
            <a:extLst>
              <a:ext uri="{28A0092B-C50C-407E-A947-70E740481C1C}">
                <a14:useLocalDpi xmlns:a14="http://schemas.microsoft.com/office/drawing/2010/main" val="0"/>
              </a:ext>
            </a:extLst>
          </a:blip>
          <a:srcRect l="11219" t="8529" r="11134" b="8431"/>
          <a:stretch/>
        </p:blipFill>
        <p:spPr>
          <a:xfrm>
            <a:off x="3489566" y="-1"/>
            <a:ext cx="4820716" cy="6671809"/>
          </a:xfrm>
          <a:prstGeom prst="rect">
            <a:avLst/>
          </a:prstGeom>
        </p:spPr>
      </p:pic>
      <p:pic>
        <p:nvPicPr>
          <p:cNvPr id="11" name="Picture 10" descr="A map of a city&#10;&#10;Description automatically generated with low confidence">
            <a:extLst>
              <a:ext uri="{FF2B5EF4-FFF2-40B4-BE49-F238E27FC236}">
                <a16:creationId xmlns:a16="http://schemas.microsoft.com/office/drawing/2014/main" id="{58AF0204-FC76-AB52-9029-6DC9AE0A424F}"/>
              </a:ext>
            </a:extLst>
          </p:cNvPr>
          <p:cNvPicPr>
            <a:picLocks noChangeAspect="1"/>
          </p:cNvPicPr>
          <p:nvPr/>
        </p:nvPicPr>
        <p:blipFill rotWithShape="1">
          <a:blip r:embed="rId4">
            <a:extLst>
              <a:ext uri="{28A0092B-C50C-407E-A947-70E740481C1C}">
                <a14:useLocalDpi xmlns:a14="http://schemas.microsoft.com/office/drawing/2010/main" val="0"/>
              </a:ext>
            </a:extLst>
          </a:blip>
          <a:srcRect l="18090" t="10476" r="11643" b="10741"/>
          <a:stretch/>
        </p:blipFill>
        <p:spPr>
          <a:xfrm>
            <a:off x="3872807" y="126710"/>
            <a:ext cx="4491264" cy="6408562"/>
          </a:xfrm>
          <a:prstGeom prst="rect">
            <a:avLst/>
          </a:prstGeom>
        </p:spPr>
      </p:pic>
    </p:spTree>
    <p:extLst>
      <p:ext uri="{BB962C8B-B14F-4D97-AF65-F5344CB8AC3E}">
        <p14:creationId xmlns:p14="http://schemas.microsoft.com/office/powerpoint/2010/main" val="1667001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D778B-1406-013C-3C30-230860632825}"/>
              </a:ext>
            </a:extLst>
          </p:cNvPr>
          <p:cNvSpPr>
            <a:spLocks noGrp="1"/>
          </p:cNvSpPr>
          <p:nvPr>
            <p:ph type="title"/>
          </p:nvPr>
        </p:nvSpPr>
        <p:spPr>
          <a:xfrm>
            <a:off x="581192" y="702156"/>
            <a:ext cx="5417531" cy="1188720"/>
          </a:xfrm>
        </p:spPr>
        <p:txBody>
          <a:bodyPr/>
          <a:lstStyle/>
          <a:p>
            <a:r>
              <a:rPr lang="en-US" dirty="0"/>
              <a:t>Land Use Plan Amendments</a:t>
            </a:r>
          </a:p>
        </p:txBody>
      </p:sp>
      <p:sp>
        <p:nvSpPr>
          <p:cNvPr id="3" name="Content Placeholder 2">
            <a:extLst>
              <a:ext uri="{FF2B5EF4-FFF2-40B4-BE49-F238E27FC236}">
                <a16:creationId xmlns:a16="http://schemas.microsoft.com/office/drawing/2014/main" id="{C8592793-121D-4850-CA48-FCA493DE672D}"/>
              </a:ext>
            </a:extLst>
          </p:cNvPr>
          <p:cNvSpPr>
            <a:spLocks noGrp="1"/>
          </p:cNvSpPr>
          <p:nvPr>
            <p:ph idx="1"/>
          </p:nvPr>
        </p:nvSpPr>
        <p:spPr>
          <a:xfrm>
            <a:off x="682792" y="1890876"/>
            <a:ext cx="5699156" cy="1967762"/>
          </a:xfrm>
        </p:spPr>
        <p:txBody>
          <a:bodyPr>
            <a:normAutofit fontScale="92500"/>
          </a:bodyPr>
          <a:lstStyle/>
          <a:p>
            <a:r>
              <a:rPr lang="en-US" sz="2400" dirty="0"/>
              <a:t>Creation of new land use designations</a:t>
            </a:r>
          </a:p>
          <a:p>
            <a:r>
              <a:rPr lang="en-US" sz="2400" dirty="0"/>
              <a:t>Additional policies to implement the Housing Element</a:t>
            </a:r>
          </a:p>
          <a:p>
            <a:r>
              <a:rPr lang="en-US" sz="2400" dirty="0"/>
              <a:t>Amend General Plan Land Use Policy Map</a:t>
            </a:r>
          </a:p>
        </p:txBody>
      </p:sp>
      <p:sp>
        <p:nvSpPr>
          <p:cNvPr id="4" name="Slide Number Placeholder 3">
            <a:extLst>
              <a:ext uri="{FF2B5EF4-FFF2-40B4-BE49-F238E27FC236}">
                <a16:creationId xmlns:a16="http://schemas.microsoft.com/office/drawing/2014/main" id="{FA2E3273-6466-0FF4-59E3-CC1E4F7664B4}"/>
              </a:ext>
            </a:extLst>
          </p:cNvPr>
          <p:cNvSpPr>
            <a:spLocks noGrp="1"/>
          </p:cNvSpPr>
          <p:nvPr>
            <p:ph type="sldNum" sz="quarter" idx="12"/>
          </p:nvPr>
        </p:nvSpPr>
        <p:spPr/>
        <p:txBody>
          <a:bodyPr/>
          <a:lstStyle/>
          <a:p>
            <a:fld id="{3A98EE3D-8CD1-4C3F-BD1C-C98C9596463C}" type="slidenum">
              <a:rPr lang="en-US" smtClean="0"/>
              <a:t>7</a:t>
            </a:fld>
            <a:endParaRPr lang="en-US" dirty="0"/>
          </a:p>
        </p:txBody>
      </p:sp>
      <p:sp>
        <p:nvSpPr>
          <p:cNvPr id="5" name="Title 1">
            <a:extLst>
              <a:ext uri="{FF2B5EF4-FFF2-40B4-BE49-F238E27FC236}">
                <a16:creationId xmlns:a16="http://schemas.microsoft.com/office/drawing/2014/main" id="{F6ACCD5D-D408-4E89-880B-F6B9ABE968DE}"/>
              </a:ext>
            </a:extLst>
          </p:cNvPr>
          <p:cNvSpPr txBox="1">
            <a:spLocks/>
          </p:cNvSpPr>
          <p:nvPr/>
        </p:nvSpPr>
        <p:spPr>
          <a:xfrm>
            <a:off x="6381948" y="701093"/>
            <a:ext cx="4702607" cy="1188720"/>
          </a:xfrm>
          <a:prstGeom prst="rect">
            <a:avLst/>
          </a:prstGeom>
        </p:spPr>
        <p:txBody>
          <a:bodyPr vert="horz" lIns="91440" tIns="45720" rIns="91440" bIns="45720" rtlCol="0" anchor="b">
            <a:norm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t>Zoning Map Amendments</a:t>
            </a:r>
          </a:p>
        </p:txBody>
      </p:sp>
      <p:sp>
        <p:nvSpPr>
          <p:cNvPr id="6" name="Content Placeholder 2">
            <a:extLst>
              <a:ext uri="{FF2B5EF4-FFF2-40B4-BE49-F238E27FC236}">
                <a16:creationId xmlns:a16="http://schemas.microsoft.com/office/drawing/2014/main" id="{0002927C-DF9B-6853-9634-BCF2106E7F28}"/>
              </a:ext>
            </a:extLst>
          </p:cNvPr>
          <p:cNvSpPr txBox="1">
            <a:spLocks/>
          </p:cNvSpPr>
          <p:nvPr/>
        </p:nvSpPr>
        <p:spPr>
          <a:xfrm>
            <a:off x="6381948" y="2041798"/>
            <a:ext cx="5180997" cy="2192976"/>
          </a:xfrm>
          <a:prstGeom prst="rect">
            <a:avLst/>
          </a:prstGeom>
        </p:spPr>
        <p:txBody>
          <a:bodyPr vert="horz" lIns="91440" tIns="45720" rIns="91440" bIns="45720" rtlCol="0" anchor="ctr">
            <a:normAutofit fontScale="70000" lnSpcReduction="20000"/>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sz="2400" dirty="0"/>
              <a:t>Apply new zones to specific parcels</a:t>
            </a:r>
          </a:p>
          <a:p>
            <a:r>
              <a:rPr lang="en-US" sz="2400" dirty="0"/>
              <a:t>Rezone several sites in conjunction with Land Use Policy Map amendment to eliminate split-zoned properties and re-zone other properties to match existing uses, densities or intensities</a:t>
            </a:r>
          </a:p>
          <a:p>
            <a:r>
              <a:rPr lang="en-US" sz="2400" dirty="0"/>
              <a:t>Rescind the Artesia Corridor Specific Plan and amend the Zoning Map, as previously described</a:t>
            </a:r>
          </a:p>
          <a:p>
            <a:endParaRPr lang="en-US" sz="2400" dirty="0"/>
          </a:p>
        </p:txBody>
      </p:sp>
      <p:sp>
        <p:nvSpPr>
          <p:cNvPr id="7" name="Title 1">
            <a:extLst>
              <a:ext uri="{FF2B5EF4-FFF2-40B4-BE49-F238E27FC236}">
                <a16:creationId xmlns:a16="http://schemas.microsoft.com/office/drawing/2014/main" id="{8479D214-022B-932B-916F-F9671E5699B6}"/>
              </a:ext>
            </a:extLst>
          </p:cNvPr>
          <p:cNvSpPr txBox="1">
            <a:spLocks/>
          </p:cNvSpPr>
          <p:nvPr/>
        </p:nvSpPr>
        <p:spPr>
          <a:xfrm>
            <a:off x="682792" y="3274862"/>
            <a:ext cx="11029616" cy="1188720"/>
          </a:xfrm>
          <a:prstGeom prst="rect">
            <a:avLst/>
          </a:prstGeom>
        </p:spPr>
        <p:txBody>
          <a:bodyPr vert="horz" lIns="91440" tIns="45720" rIns="91440" bIns="45720" rtlCol="0" anchor="b">
            <a:norm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t>Zoning code Amendments</a:t>
            </a:r>
            <a:endParaRPr lang="en-US" dirty="0"/>
          </a:p>
        </p:txBody>
      </p:sp>
      <p:sp>
        <p:nvSpPr>
          <p:cNvPr id="8" name="Content Placeholder 2">
            <a:extLst>
              <a:ext uri="{FF2B5EF4-FFF2-40B4-BE49-F238E27FC236}">
                <a16:creationId xmlns:a16="http://schemas.microsoft.com/office/drawing/2014/main" id="{BF9D96DE-29A3-FF10-53B8-33B4F5B8E7DC}"/>
              </a:ext>
            </a:extLst>
          </p:cNvPr>
          <p:cNvSpPr txBox="1">
            <a:spLocks/>
          </p:cNvSpPr>
          <p:nvPr/>
        </p:nvSpPr>
        <p:spPr>
          <a:xfrm>
            <a:off x="944359" y="4455174"/>
            <a:ext cx="10716168" cy="2025328"/>
          </a:xfrm>
          <a:prstGeom prst="rect">
            <a:avLst/>
          </a:prstGeom>
        </p:spPr>
        <p:txBody>
          <a:bodyPr vert="horz" lIns="91440" tIns="45720" rIns="91440" bIns="45720" rtlCol="0" anchor="ctr">
            <a:normAutofit/>
          </a:bodyPr>
          <a:lstStyle>
            <a:lvl1pPr marL="306000" indent="-306000" algn="l" defTabSz="457200" rtl="0" eaLnBrk="1" latinLnBrk="0" hangingPunct="1">
              <a:lnSpc>
                <a:spcPct val="110000"/>
              </a:lnSpc>
              <a:spcBef>
                <a:spcPct val="20000"/>
              </a:spcBef>
              <a:spcAft>
                <a:spcPts val="600"/>
              </a:spcAft>
              <a:buClr>
                <a:schemeClr val="accent1"/>
              </a:buClr>
              <a:buSzPct val="92000"/>
              <a:buFont typeface="Wingdings 2" panose="05020102010507070707" pitchFamily="18" charset="2"/>
              <a:buChar char=""/>
              <a:defRPr sz="17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3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1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r>
              <a:rPr lang="en-US" sz="2400" dirty="0"/>
              <a:t>Add new zoning designations with development standards</a:t>
            </a:r>
          </a:p>
          <a:p>
            <a:r>
              <a:rPr lang="en-US" sz="2400" dirty="0"/>
              <a:t>New objective Residential Design Standards</a:t>
            </a:r>
          </a:p>
          <a:p>
            <a:r>
              <a:rPr lang="en-US" sz="2400" dirty="0"/>
              <a:t>New Chapter on Design Review for residential development</a:t>
            </a:r>
          </a:p>
        </p:txBody>
      </p:sp>
      <p:sp>
        <p:nvSpPr>
          <p:cNvPr id="9" name="Rectangle 8">
            <a:extLst>
              <a:ext uri="{FF2B5EF4-FFF2-40B4-BE49-F238E27FC236}">
                <a16:creationId xmlns:a16="http://schemas.microsoft.com/office/drawing/2014/main" id="{BF00CCF3-1BE6-C469-2A13-42299A48AFBF}"/>
              </a:ext>
            </a:extLst>
          </p:cNvPr>
          <p:cNvSpPr/>
          <p:nvPr/>
        </p:nvSpPr>
        <p:spPr>
          <a:xfrm>
            <a:off x="6267191" y="1082640"/>
            <a:ext cx="5509575" cy="3037684"/>
          </a:xfrm>
          <a:prstGeom prst="rect">
            <a:avLst/>
          </a:prstGeom>
          <a:solidFill>
            <a:schemeClr val="bg1">
              <a:alpha val="8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F0BA6B6-665A-86E5-CFC5-56E99DF44482}"/>
              </a:ext>
            </a:extLst>
          </p:cNvPr>
          <p:cNvSpPr/>
          <p:nvPr/>
        </p:nvSpPr>
        <p:spPr>
          <a:xfrm>
            <a:off x="479592" y="3960207"/>
            <a:ext cx="8986750" cy="2829492"/>
          </a:xfrm>
          <a:prstGeom prst="rect">
            <a:avLst/>
          </a:prstGeom>
          <a:solidFill>
            <a:schemeClr val="bg1">
              <a:alpha val="8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F8CF6A3D-3AB5-478E-6048-F84F9D480F75}"/>
              </a:ext>
            </a:extLst>
          </p:cNvPr>
          <p:cNvSpPr/>
          <p:nvPr/>
        </p:nvSpPr>
        <p:spPr>
          <a:xfrm>
            <a:off x="656016" y="877062"/>
            <a:ext cx="5509575" cy="3037684"/>
          </a:xfrm>
          <a:prstGeom prst="rect">
            <a:avLst/>
          </a:prstGeom>
          <a:solidFill>
            <a:schemeClr val="bg1">
              <a:alpha val="8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9060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grpId="0" nodeType="clickEffect">
                                  <p:stCondLst>
                                    <p:cond delay="0"/>
                                  </p:stCondLst>
                                  <p:childTnLst>
                                    <p:anim calcmode="lin" valueType="num">
                                      <p:cBhvr additive="base">
                                        <p:cTn id="16" dur="500"/>
                                        <p:tgtEl>
                                          <p:spTgt spid="10"/>
                                        </p:tgtEl>
                                        <p:attrNameLst>
                                          <p:attrName>ppt_x</p:attrName>
                                        </p:attrNameLst>
                                      </p:cBhvr>
                                      <p:tavLst>
                                        <p:tav tm="0">
                                          <p:val>
                                            <p:strVal val="ppt_x"/>
                                          </p:val>
                                        </p:tav>
                                        <p:tav tm="100000">
                                          <p:val>
                                            <p:strVal val="ppt_x"/>
                                          </p:val>
                                        </p:tav>
                                      </p:tavLst>
                                    </p:anim>
                                    <p:anim calcmode="lin" valueType="num">
                                      <p:cBhvr additive="base">
                                        <p:cTn id="17" dur="500"/>
                                        <p:tgtEl>
                                          <p:spTgt spid="10"/>
                                        </p:tgtEl>
                                        <p:attrNameLst>
                                          <p:attrName>ppt_y</p:attrName>
                                        </p:attrNameLst>
                                      </p:cBhvr>
                                      <p:tavLst>
                                        <p:tav tm="0">
                                          <p:val>
                                            <p:strVal val="ppt_y"/>
                                          </p:val>
                                        </p:tav>
                                        <p:tav tm="100000">
                                          <p:val>
                                            <p:strVal val="1+ppt_h/2"/>
                                          </p:val>
                                        </p:tav>
                                      </p:tavLst>
                                    </p:anim>
                                    <p:set>
                                      <p:cBhvr>
                                        <p:cTn id="18"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BEFF51-DD23-1468-C15D-3C5926679C93}"/>
              </a:ext>
            </a:extLst>
          </p:cNvPr>
          <p:cNvSpPr>
            <a:spLocks noGrp="1"/>
          </p:cNvSpPr>
          <p:nvPr>
            <p:ph type="title"/>
          </p:nvPr>
        </p:nvSpPr>
        <p:spPr>
          <a:xfrm>
            <a:off x="581194" y="68961"/>
            <a:ext cx="11029616" cy="1188720"/>
          </a:xfrm>
        </p:spPr>
        <p:txBody>
          <a:bodyPr/>
          <a:lstStyle/>
          <a:p>
            <a:r>
              <a:rPr lang="en-US" dirty="0"/>
              <a:t>Net Development Potential</a:t>
            </a:r>
          </a:p>
        </p:txBody>
      </p:sp>
      <p:sp>
        <p:nvSpPr>
          <p:cNvPr id="4" name="Slide Number Placeholder 3">
            <a:extLst>
              <a:ext uri="{FF2B5EF4-FFF2-40B4-BE49-F238E27FC236}">
                <a16:creationId xmlns:a16="http://schemas.microsoft.com/office/drawing/2014/main" id="{622598A0-C09B-0E82-19A7-407EA672ECC6}"/>
              </a:ext>
            </a:extLst>
          </p:cNvPr>
          <p:cNvSpPr>
            <a:spLocks noGrp="1"/>
          </p:cNvSpPr>
          <p:nvPr>
            <p:ph type="sldNum" sz="quarter" idx="12"/>
          </p:nvPr>
        </p:nvSpPr>
        <p:spPr/>
        <p:txBody>
          <a:bodyPr/>
          <a:lstStyle/>
          <a:p>
            <a:fld id="{3A98EE3D-8CD1-4C3F-BD1C-C98C9596463C}" type="slidenum">
              <a:rPr lang="en-US" smtClean="0"/>
              <a:t>8</a:t>
            </a:fld>
            <a:endParaRPr lang="en-US" dirty="0"/>
          </a:p>
        </p:txBody>
      </p:sp>
      <p:graphicFrame>
        <p:nvGraphicFramePr>
          <p:cNvPr id="8" name="Table 7">
            <a:extLst>
              <a:ext uri="{FF2B5EF4-FFF2-40B4-BE49-F238E27FC236}">
                <a16:creationId xmlns:a16="http://schemas.microsoft.com/office/drawing/2014/main" id="{7BEE5796-F3E4-4795-59F9-C2D19463D93A}"/>
              </a:ext>
            </a:extLst>
          </p:cNvPr>
          <p:cNvGraphicFramePr>
            <a:graphicFrameLocks noGrp="1"/>
          </p:cNvGraphicFramePr>
          <p:nvPr>
            <p:extLst>
              <p:ext uri="{D42A27DB-BD31-4B8C-83A1-F6EECF244321}">
                <p14:modId xmlns:p14="http://schemas.microsoft.com/office/powerpoint/2010/main" val="2969554275"/>
              </p:ext>
            </p:extLst>
          </p:nvPr>
        </p:nvGraphicFramePr>
        <p:xfrm>
          <a:off x="1877450" y="1286656"/>
          <a:ext cx="7991379" cy="5502383"/>
        </p:xfrm>
        <a:graphic>
          <a:graphicData uri="http://schemas.openxmlformats.org/drawingml/2006/table">
            <a:tbl>
              <a:tblPr firstRow="1" firstCol="1" lastRow="1" lastCol="1" bandRow="1" bandCol="1"/>
              <a:tblGrid>
                <a:gridCol w="4658403">
                  <a:extLst>
                    <a:ext uri="{9D8B030D-6E8A-4147-A177-3AD203B41FA5}">
                      <a16:colId xmlns:a16="http://schemas.microsoft.com/office/drawing/2014/main" val="2687051561"/>
                    </a:ext>
                  </a:extLst>
                </a:gridCol>
                <a:gridCol w="1666488">
                  <a:extLst>
                    <a:ext uri="{9D8B030D-6E8A-4147-A177-3AD203B41FA5}">
                      <a16:colId xmlns:a16="http://schemas.microsoft.com/office/drawing/2014/main" val="2580738358"/>
                    </a:ext>
                  </a:extLst>
                </a:gridCol>
                <a:gridCol w="1666488">
                  <a:extLst>
                    <a:ext uri="{9D8B030D-6E8A-4147-A177-3AD203B41FA5}">
                      <a16:colId xmlns:a16="http://schemas.microsoft.com/office/drawing/2014/main" val="1083688664"/>
                    </a:ext>
                  </a:extLst>
                </a:gridCol>
              </a:tblGrid>
              <a:tr h="332191">
                <a:tc rowSpan="2">
                  <a:txBody>
                    <a:bodyPr/>
                    <a:lstStyle/>
                    <a:p>
                      <a:pPr marL="0" marR="0" algn="ctr">
                        <a:lnSpc>
                          <a:spcPct val="107000"/>
                        </a:lnSpc>
                        <a:spcBef>
                          <a:spcPts val="200"/>
                        </a:spcBef>
                        <a:spcAft>
                          <a:spcPts val="200"/>
                        </a:spcAft>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Land Use</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gridSpan="2">
                  <a:txBody>
                    <a:bodyPr/>
                    <a:lstStyle/>
                    <a:p>
                      <a:pPr marL="0" marR="0" algn="ctr">
                        <a:lnSpc>
                          <a:spcPct val="107000"/>
                        </a:lnSpc>
                        <a:spcBef>
                          <a:spcPts val="200"/>
                        </a:spcBef>
                        <a:spcAft>
                          <a:spcPts val="200"/>
                        </a:spcAft>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Development</a:t>
                      </a:r>
                      <a:endParaRPr lang="en-US" sz="1800" dirty="0">
                        <a:effectLst/>
                        <a:latin typeface="Calibri" panose="020F0502020204030204" pitchFamily="34" charset="0"/>
                        <a:ea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tc>
                <a:extLst>
                  <a:ext uri="{0D108BD9-81ED-4DB2-BD59-A6C34878D82A}">
                    <a16:rowId xmlns:a16="http://schemas.microsoft.com/office/drawing/2014/main" val="1996391977"/>
                  </a:ext>
                </a:extLst>
              </a:tr>
              <a:tr h="691371">
                <a:tc vMerge="1">
                  <a:txBody>
                    <a:bodyPr/>
                    <a:lstStyle/>
                    <a:p>
                      <a:endParaRPr lang="en-US"/>
                    </a:p>
                  </a:txBody>
                  <a:tcPr/>
                </a:tc>
                <a:tc>
                  <a:txBody>
                    <a:bodyPr/>
                    <a:lstStyle/>
                    <a:p>
                      <a:pPr marL="0" marR="0" algn="ctr">
                        <a:lnSpc>
                          <a:spcPct val="107000"/>
                        </a:lnSpc>
                        <a:spcBef>
                          <a:spcPts val="200"/>
                        </a:spcBef>
                        <a:spcAft>
                          <a:spcPts val="200"/>
                        </a:spcAft>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Dwelling Units</a:t>
                      </a:r>
                      <a:endParaRPr lang="en-US" sz="1800" dirty="0">
                        <a:effectLst/>
                        <a:latin typeface="Calibri" panose="020F0502020204030204" pitchFamily="34" charset="0"/>
                        <a:ea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marL="0" marR="0" algn="ctr">
                        <a:lnSpc>
                          <a:spcPct val="107000"/>
                        </a:lnSpc>
                        <a:spcBef>
                          <a:spcPts val="200"/>
                        </a:spcBef>
                        <a:spcAft>
                          <a:spcPts val="200"/>
                        </a:spcAft>
                      </a:pPr>
                      <a:r>
                        <a:rPr lang="en-US" sz="18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Building Square Feet</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3425054532"/>
                  </a:ext>
                </a:extLst>
              </a:tr>
              <a:tr h="332191">
                <a:tc gridSpan="3">
                  <a:txBody>
                    <a:bodyPr/>
                    <a:lstStyle/>
                    <a:p>
                      <a:pPr marL="0" marR="0" algn="l">
                        <a:lnSpc>
                          <a:spcPct val="107000"/>
                        </a:lnSpc>
                        <a:spcBef>
                          <a:spcPts val="200"/>
                        </a:spcBef>
                        <a:spcAft>
                          <a:spcPts val="200"/>
                        </a:spcAft>
                      </a:pPr>
                      <a:r>
                        <a:rPr lang="en-US" sz="1800" b="1" dirty="0">
                          <a:effectLst/>
                          <a:latin typeface="Calibri" panose="020F0502020204030204" pitchFamily="34" charset="0"/>
                          <a:ea typeface="Calibri" panose="020F0502020204030204" pitchFamily="34" charset="0"/>
                          <a:cs typeface="Calibri" panose="020F0502020204030204" pitchFamily="34" charset="0"/>
                        </a:rPr>
                        <a:t>Existing Land Uses to be Removed</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33445415"/>
                  </a:ext>
                </a:extLst>
              </a:tr>
              <a:tr h="332191">
                <a:tc>
                  <a:txBody>
                    <a:bodyPr/>
                    <a:lstStyle/>
                    <a:p>
                      <a:pPr marL="0" marR="0" algn="just">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Single-Family Residential</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55245" algn="r">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rPr>
                        <a:t>-154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43717761"/>
                  </a:ext>
                </a:extLst>
              </a:tr>
              <a:tr h="332191">
                <a:tc>
                  <a:txBody>
                    <a:bodyPr/>
                    <a:lstStyle/>
                    <a:p>
                      <a:pPr marL="0" marR="0" algn="just">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Multiple-Family Residential</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55245" algn="r">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rPr>
                        <a:t>-961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02674522"/>
                  </a:ext>
                </a:extLst>
              </a:tr>
              <a:tr h="412360">
                <a:tc>
                  <a:txBody>
                    <a:bodyPr/>
                    <a:lstStyle/>
                    <a:p>
                      <a:pPr marL="0" marR="0" algn="just">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Non-Residential Development</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55245" algn="r">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rPr>
                        <a:t>-7,544,381</a:t>
                      </a: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4326208"/>
                  </a:ext>
                </a:extLst>
              </a:tr>
              <a:tr h="332191">
                <a:tc gridSpan="3">
                  <a:txBody>
                    <a:bodyPr/>
                    <a:lstStyle/>
                    <a:p>
                      <a:pPr marL="0" marR="0" algn="l">
                        <a:lnSpc>
                          <a:spcPct val="107000"/>
                        </a:lnSpc>
                        <a:spcBef>
                          <a:spcPts val="200"/>
                        </a:spcBef>
                        <a:spcAft>
                          <a:spcPts val="200"/>
                        </a:spcAft>
                      </a:pPr>
                      <a:r>
                        <a:rPr lang="en-US" sz="1800" b="1" dirty="0">
                          <a:effectLst/>
                          <a:latin typeface="Calibri" panose="020F0502020204030204" pitchFamily="34" charset="0"/>
                          <a:ea typeface="Calibri" panose="020F0502020204030204" pitchFamily="34" charset="0"/>
                          <a:cs typeface="Calibri" panose="020F0502020204030204" pitchFamily="34" charset="0"/>
                        </a:rPr>
                        <a:t>New Residential Development Potential</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84264153"/>
                  </a:ext>
                </a:extLst>
              </a:tr>
              <a:tr h="332191">
                <a:tc>
                  <a:txBody>
                    <a:bodyPr/>
                    <a:lstStyle/>
                    <a:p>
                      <a:pPr marL="0" marR="0" algn="just">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Single-Family Residential</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55245" algn="r">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0</a:t>
                      </a:r>
                      <a:endParaRPr lang="en-US" sz="1800" dirty="0">
                        <a:effectLst/>
                        <a:latin typeface="Calibri" panose="020F0502020204030204" pitchFamily="34" charset="0"/>
                        <a:ea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3027675"/>
                  </a:ext>
                </a:extLst>
              </a:tr>
              <a:tr h="332191">
                <a:tc>
                  <a:txBody>
                    <a:bodyPr/>
                    <a:lstStyle/>
                    <a:p>
                      <a:pPr marL="0" marR="0" algn="just">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Multiple-Family Residential</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55245" algn="r">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13,128</a:t>
                      </a:r>
                      <a:endParaRPr lang="en-US" sz="1800" dirty="0">
                        <a:effectLst/>
                        <a:latin typeface="Calibri" panose="020F0502020204030204" pitchFamily="34" charset="0"/>
                        <a:ea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1280557"/>
                  </a:ext>
                </a:extLst>
              </a:tr>
              <a:tr h="332191">
                <a:tc>
                  <a:txBody>
                    <a:bodyPr/>
                    <a:lstStyle/>
                    <a:p>
                      <a:pPr marL="0" marR="0" algn="just">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Non-Residential Development</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55245" algn="r">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marL="0" marR="0" algn="r">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0</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29294677"/>
                  </a:ext>
                </a:extLst>
              </a:tr>
              <a:tr h="332191">
                <a:tc gridSpan="3">
                  <a:txBody>
                    <a:bodyPr/>
                    <a:lstStyle/>
                    <a:p>
                      <a:pPr marL="0" marR="0" algn="l">
                        <a:lnSpc>
                          <a:spcPct val="107000"/>
                        </a:lnSpc>
                        <a:spcBef>
                          <a:spcPts val="200"/>
                        </a:spcBef>
                        <a:spcAft>
                          <a:spcPts val="200"/>
                        </a:spcAft>
                      </a:pPr>
                      <a:r>
                        <a:rPr lang="en-US" sz="1800" b="1" dirty="0">
                          <a:effectLst/>
                          <a:latin typeface="Calibri" panose="020F0502020204030204" pitchFamily="34" charset="0"/>
                          <a:ea typeface="Calibri" panose="020F0502020204030204" pitchFamily="34" charset="0"/>
                          <a:cs typeface="Calibri" panose="020F0502020204030204" pitchFamily="34" charset="0"/>
                        </a:rPr>
                        <a:t>Net New Development Potential</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48561816"/>
                  </a:ext>
                </a:extLst>
              </a:tr>
              <a:tr h="332191">
                <a:tc>
                  <a:txBody>
                    <a:bodyPr/>
                    <a:lstStyle/>
                    <a:p>
                      <a:pPr marL="0" marR="0" algn="just">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Single-Family Residential </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55245" algn="r">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rPr>
                        <a:t>-154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2441202"/>
                  </a:ext>
                </a:extLst>
              </a:tr>
              <a:tr h="332191">
                <a:tc>
                  <a:txBody>
                    <a:bodyPr/>
                    <a:lstStyle/>
                    <a:p>
                      <a:pPr marL="0" marR="0" algn="just">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Multiple-Family Residential</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55245" algn="r">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12,167</a:t>
                      </a:r>
                      <a:endParaRPr lang="en-US" sz="1800" dirty="0">
                        <a:effectLst/>
                        <a:latin typeface="Calibri" panose="020F0502020204030204" pitchFamily="34" charset="0"/>
                        <a:ea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7499028"/>
                  </a:ext>
                </a:extLst>
              </a:tr>
              <a:tr h="412360">
                <a:tc>
                  <a:txBody>
                    <a:bodyPr/>
                    <a:lstStyle/>
                    <a:p>
                      <a:pPr marL="0" marR="0" algn="just">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Non-Residential Development</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55245" algn="r">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rPr>
                        <a:t>-7,544,381</a:t>
                      </a: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7416357"/>
                  </a:ext>
                </a:extLst>
              </a:tr>
              <a:tr h="332191">
                <a:tc gridSpan="3">
                  <a:txBody>
                    <a:bodyPr/>
                    <a:lstStyle/>
                    <a:p>
                      <a:pPr marL="0" marR="0" algn="l">
                        <a:lnSpc>
                          <a:spcPct val="107000"/>
                        </a:lnSpc>
                        <a:spcBef>
                          <a:spcPts val="200"/>
                        </a:spcBef>
                        <a:spcAft>
                          <a:spcPts val="200"/>
                        </a:spcAft>
                      </a:pPr>
                      <a:r>
                        <a:rPr lang="en-US" sz="1800" dirty="0">
                          <a:effectLst/>
                          <a:latin typeface="Calibri" panose="020F0502020204030204" pitchFamily="34" charset="0"/>
                          <a:ea typeface="Calibri" panose="020F0502020204030204" pitchFamily="34" charset="0"/>
                          <a:cs typeface="Calibri" panose="020F0502020204030204" pitchFamily="34" charset="0"/>
                        </a:rPr>
                        <a:t>Source: City of Gardena, November 22, 2022.</a:t>
                      </a:r>
                      <a:endParaRPr lang="en-US" sz="1800" dirty="0">
                        <a:effectLst/>
                        <a:latin typeface="Calibri" panose="020F0502020204030204" pitchFamily="34" charset="0"/>
                        <a:ea typeface="Calibri" panose="020F0502020204030204" pitchFamily="34" charset="0"/>
                      </a:endParaRPr>
                    </a:p>
                  </a:txBody>
                  <a:tcPr marL="43951" marR="4395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46764303"/>
                  </a:ext>
                </a:extLst>
              </a:tr>
            </a:tbl>
          </a:graphicData>
        </a:graphic>
      </p:graphicFrame>
    </p:spTree>
    <p:extLst>
      <p:ext uri="{BB962C8B-B14F-4D97-AF65-F5344CB8AC3E}">
        <p14:creationId xmlns:p14="http://schemas.microsoft.com/office/powerpoint/2010/main" val="14231597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DA2AC-B341-EA5F-6279-810E0B2D037E}"/>
              </a:ext>
            </a:extLst>
          </p:cNvPr>
          <p:cNvSpPr>
            <a:spLocks noGrp="1"/>
          </p:cNvSpPr>
          <p:nvPr>
            <p:ph type="title"/>
          </p:nvPr>
        </p:nvSpPr>
        <p:spPr/>
        <p:txBody>
          <a:bodyPr/>
          <a:lstStyle/>
          <a:p>
            <a:r>
              <a:rPr lang="en-US" dirty="0"/>
              <a:t>Environmental Review Process</a:t>
            </a:r>
          </a:p>
        </p:txBody>
      </p:sp>
      <p:sp>
        <p:nvSpPr>
          <p:cNvPr id="4" name="Slide Number Placeholder 3">
            <a:extLst>
              <a:ext uri="{FF2B5EF4-FFF2-40B4-BE49-F238E27FC236}">
                <a16:creationId xmlns:a16="http://schemas.microsoft.com/office/drawing/2014/main" id="{FC2FBB60-CFEE-7B24-EE2B-6962B78FF26E}"/>
              </a:ext>
            </a:extLst>
          </p:cNvPr>
          <p:cNvSpPr>
            <a:spLocks noGrp="1"/>
          </p:cNvSpPr>
          <p:nvPr>
            <p:ph type="sldNum" sz="quarter" idx="12"/>
          </p:nvPr>
        </p:nvSpPr>
        <p:spPr/>
        <p:txBody>
          <a:bodyPr/>
          <a:lstStyle/>
          <a:p>
            <a:fld id="{3A98EE3D-8CD1-4C3F-BD1C-C98C9596463C}" type="slidenum">
              <a:rPr lang="en-US" smtClean="0"/>
              <a:t>9</a:t>
            </a:fld>
            <a:endParaRPr lang="en-US" dirty="0"/>
          </a:p>
        </p:txBody>
      </p:sp>
      <p:graphicFrame>
        <p:nvGraphicFramePr>
          <p:cNvPr id="5" name="Content Placeholder 3">
            <a:extLst>
              <a:ext uri="{FF2B5EF4-FFF2-40B4-BE49-F238E27FC236}">
                <a16:creationId xmlns:a16="http://schemas.microsoft.com/office/drawing/2014/main" id="{DC21D3E6-9053-E848-7479-1D2C269B3665}"/>
              </a:ext>
            </a:extLst>
          </p:cNvPr>
          <p:cNvGraphicFramePr>
            <a:graphicFrameLocks noGrp="1"/>
          </p:cNvGraphicFramePr>
          <p:nvPr>
            <p:ph idx="1"/>
            <p:extLst>
              <p:ext uri="{D42A27DB-BD31-4B8C-83A1-F6EECF244321}">
                <p14:modId xmlns:p14="http://schemas.microsoft.com/office/powerpoint/2010/main" val="4006002074"/>
              </p:ext>
            </p:extLst>
          </p:nvPr>
        </p:nvGraphicFramePr>
        <p:xfrm>
          <a:off x="581025" y="2341563"/>
          <a:ext cx="11029950" cy="36337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6FE18286-0593-A7C1-1BC2-CCB67D2F8AB3}"/>
              </a:ext>
            </a:extLst>
          </p:cNvPr>
          <p:cNvSpPr txBox="1"/>
          <p:nvPr/>
        </p:nvSpPr>
        <p:spPr>
          <a:xfrm>
            <a:off x="581025" y="5971178"/>
            <a:ext cx="5176838" cy="369332"/>
          </a:xfrm>
          <a:prstGeom prst="rect">
            <a:avLst/>
          </a:prstGeom>
          <a:noFill/>
        </p:spPr>
        <p:txBody>
          <a:bodyPr wrap="square" rtlCol="0">
            <a:spAutoFit/>
          </a:bodyPr>
          <a:lstStyle/>
          <a:p>
            <a:r>
              <a:rPr lang="en-US" dirty="0"/>
              <a:t>* Opportunities for public to provide comments</a:t>
            </a:r>
          </a:p>
        </p:txBody>
      </p:sp>
    </p:spTree>
    <p:extLst>
      <p:ext uri="{BB962C8B-B14F-4D97-AF65-F5344CB8AC3E}">
        <p14:creationId xmlns:p14="http://schemas.microsoft.com/office/powerpoint/2010/main" val="2768401045"/>
      </p:ext>
    </p:extLst>
  </p:cSld>
  <p:clrMapOvr>
    <a:masterClrMapping/>
  </p:clrMapOvr>
</p:sld>
</file>

<file path=ppt/theme/theme1.xml><?xml version="1.0" encoding="utf-8"?>
<a:theme xmlns:a="http://schemas.openxmlformats.org/drawingml/2006/main" name="DividendVTI">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Dividend">
      <a:majorFont>
        <a:latin typeface="Franklin Gothic Demi"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946</TotalTime>
  <Words>1128</Words>
  <Application>Microsoft Office PowerPoint</Application>
  <PresentationFormat>Widescreen</PresentationFormat>
  <Paragraphs>172</Paragraphs>
  <Slides>12</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Calibri</vt:lpstr>
      <vt:lpstr>Century Gothic</vt:lpstr>
      <vt:lpstr>Franklin Gothic Book</vt:lpstr>
      <vt:lpstr>Franklin Gothic Demi</vt:lpstr>
      <vt:lpstr>Symbol</vt:lpstr>
      <vt:lpstr>Wingdings 2</vt:lpstr>
      <vt:lpstr>DividendVTI</vt:lpstr>
      <vt:lpstr>PowerPoint Presentation</vt:lpstr>
      <vt:lpstr>Presentation Agenda</vt:lpstr>
      <vt:lpstr>Overview of April 27th Scoping Meeting</vt:lpstr>
      <vt:lpstr>Purpose of the scoping meeting</vt:lpstr>
      <vt:lpstr>Project Background and Overview</vt:lpstr>
      <vt:lpstr>PowerPoint Presentation</vt:lpstr>
      <vt:lpstr>Land Use Plan Amendments</vt:lpstr>
      <vt:lpstr>Net Development Potential</vt:lpstr>
      <vt:lpstr>Environmental Review Process</vt:lpstr>
      <vt:lpstr>Environmental topical areas to be Addressed in the EIR</vt:lpstr>
      <vt:lpstr>How to Provide Comments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Downtown Core Project</dc:title>
  <dc:creator>Starla Barker</dc:creator>
  <cp:lastModifiedBy>Amanda Acuna</cp:lastModifiedBy>
  <cp:revision>35</cp:revision>
  <cp:lastPrinted>2022-12-15T00:05:14Z</cp:lastPrinted>
  <dcterms:created xsi:type="dcterms:W3CDTF">2022-12-06T16:32:42Z</dcterms:created>
  <dcterms:modified xsi:type="dcterms:W3CDTF">2023-05-10T02:22:26Z</dcterms:modified>
</cp:coreProperties>
</file>