
<file path=[Content_Types].xml><?xml version="1.0" encoding="utf-8"?>
<Types xmlns="http://schemas.openxmlformats.org/package/2006/content-types">
  <Default Extension="bin" ContentType="image/png"/>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27.bin" ContentType="image/jpeg"/>
  <Override PartName="/ppt/media/image33.bin" ContentType="image/jpeg"/>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1"/>
  </p:sldMasterIdLst>
  <p:notesMasterIdLst>
    <p:notesMasterId r:id="rId17"/>
  </p:notesMasterIdLst>
  <p:sldIdLst>
    <p:sldId id="301" r:id="rId2"/>
    <p:sldId id="322" r:id="rId3"/>
    <p:sldId id="343" r:id="rId4"/>
    <p:sldId id="408" r:id="rId5"/>
    <p:sldId id="465" r:id="rId6"/>
    <p:sldId id="529" r:id="rId7"/>
    <p:sldId id="554" r:id="rId8"/>
    <p:sldId id="523" r:id="rId9"/>
    <p:sldId id="571" r:id="rId10"/>
    <p:sldId id="609" r:id="rId11"/>
    <p:sldId id="655" r:id="rId12"/>
    <p:sldId id="704" r:id="rId13"/>
    <p:sldId id="754" r:id="rId14"/>
    <p:sldId id="792" r:id="rId15"/>
    <p:sldId id="790" r:id="rId16"/>
  </p:sldIdLst>
  <p:sldSz cx="18288000" cy="10287000"/>
  <p:notesSz cx="18288000" cy="10287000"/>
  <p:embeddedFontLst>
    <p:embeddedFont>
      <p:font typeface="IBM Plex Sans" panose="020B0503050203000203" pitchFamily="34" charset="0"/>
      <p:regular r:id="rId18"/>
      <p:bold r:id="rId19"/>
      <p:italic r:id="rId20"/>
      <p:boldItalic r:id="rId21"/>
    </p:embeddedFont>
    <p:embeddedFont>
      <p:font typeface="Poppins" panose="00000500000000000000" pitchFamily="2" charset="0"/>
      <p:regular r:id="rId22"/>
      <p:bold r:id="rId23"/>
      <p:italic r:id="rId24"/>
      <p:boldItalic r:id="rId25"/>
    </p:embeddedFont>
    <p:embeddedFont>
      <p:font typeface="Poppins SemiBold" panose="00000700000000000000" pitchFamily="2" charset="0"/>
      <p:regular r:id="rId26"/>
      <p:bold r:id="rId27"/>
      <p:italic r:id="rId28"/>
      <p:boldItalic r:id="rId29"/>
    </p:embeddedFont>
    <p:embeddedFont>
      <p:font typeface="Roboto" panose="02000000000000000000" pitchFamily="2" charset="0"/>
      <p:regular r:id="rId30"/>
      <p:bold r:id="rId31"/>
      <p:italic r:id="rId32"/>
      <p:boldItalic r:id="rId3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E49AB7-9EE8-1C47-9961-EDC6D86B3CE4}" v="45" dt="2025-06-09T05:23:09.7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37"/>
    <p:restoredTop sz="94602"/>
  </p:normalViewPr>
  <p:slideViewPr>
    <p:cSldViewPr snapToGrid="0">
      <p:cViewPr varScale="1">
        <p:scale>
          <a:sx n="101" d="100"/>
          <a:sy n="101" d="100"/>
        </p:scale>
        <p:origin x="27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21" Type="http://schemas.openxmlformats.org/officeDocument/2006/relationships/font" Target="fonts/font4.fntdata"/><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924800" cy="5159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10358438" y="0"/>
            <a:ext cx="7924800" cy="515938"/>
          </a:xfrm>
          <a:prstGeom prst="rect">
            <a:avLst/>
          </a:prstGeom>
        </p:spPr>
        <p:txBody>
          <a:bodyPr vert="horz" lIns="91440" tIns="45720" rIns="91440" bIns="45720" rtlCol="0"/>
          <a:lstStyle>
            <a:lvl1pPr algn="r">
              <a:defRPr sz="1200"/>
            </a:lvl1pPr>
          </a:lstStyle>
          <a:p>
            <a:fld id="{D4AA21AF-24D3-E242-9D8E-F8493E538A09}" type="datetimeFigureOut">
              <a:rPr lang="en-US" smtClean="0"/>
              <a:t>6/9/2025</a:t>
            </a:fld>
            <a:endParaRPr lang="en-US"/>
          </a:p>
        </p:txBody>
      </p:sp>
      <p:sp>
        <p:nvSpPr>
          <p:cNvPr id="4" name="Slide Image Placeholder 3"/>
          <p:cNvSpPr>
            <a:spLocks noGrp="1" noRot="1" noChangeAspect="1"/>
          </p:cNvSpPr>
          <p:nvPr>
            <p:ph type="sldImg" idx="2"/>
          </p:nvPr>
        </p:nvSpPr>
        <p:spPr>
          <a:xfrm>
            <a:off x="6057900" y="1285875"/>
            <a:ext cx="6172200" cy="347186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828800" y="4951413"/>
            <a:ext cx="14630400" cy="404971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71063"/>
            <a:ext cx="7924800" cy="51593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10358438" y="9771063"/>
            <a:ext cx="7924800" cy="515937"/>
          </a:xfrm>
          <a:prstGeom prst="rect">
            <a:avLst/>
          </a:prstGeom>
        </p:spPr>
        <p:txBody>
          <a:bodyPr vert="horz" lIns="91440" tIns="45720" rIns="91440" bIns="45720" rtlCol="0" anchor="b"/>
          <a:lstStyle>
            <a:lvl1pPr algn="r">
              <a:defRPr sz="1200"/>
            </a:lvl1pPr>
          </a:lstStyle>
          <a:p>
            <a:fld id="{CF7C7991-1FEB-884F-B375-97D780A73DA9}" type="slidenum">
              <a:rPr lang="en-US" smtClean="0"/>
              <a:t>‹#›</a:t>
            </a:fld>
            <a:endParaRPr lang="en-US"/>
          </a:p>
        </p:txBody>
      </p:sp>
    </p:spTree>
    <p:extLst>
      <p:ext uri="{BB962C8B-B14F-4D97-AF65-F5344CB8AC3E}">
        <p14:creationId xmlns:p14="http://schemas.microsoft.com/office/powerpoint/2010/main" val="959713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7C7991-1FEB-884F-B375-97D780A73DA9}" type="slidenum">
              <a:rPr lang="en-US" smtClean="0"/>
              <a:t>3</a:t>
            </a:fld>
            <a:endParaRPr lang="en-US"/>
          </a:p>
        </p:txBody>
      </p:sp>
    </p:spTree>
    <p:extLst>
      <p:ext uri="{BB962C8B-B14F-4D97-AF65-F5344CB8AC3E}">
        <p14:creationId xmlns:p14="http://schemas.microsoft.com/office/powerpoint/2010/main" val="2317083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7C7991-1FEB-884F-B375-97D780A73DA9}" type="slidenum">
              <a:rPr lang="en-US" smtClean="0"/>
              <a:t>4</a:t>
            </a:fld>
            <a:endParaRPr lang="en-US"/>
          </a:p>
        </p:txBody>
      </p:sp>
    </p:spTree>
    <p:extLst>
      <p:ext uri="{BB962C8B-B14F-4D97-AF65-F5344CB8AC3E}">
        <p14:creationId xmlns:p14="http://schemas.microsoft.com/office/powerpoint/2010/main" val="4154970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7C7991-1FEB-884F-B375-97D780A73DA9}" type="slidenum">
              <a:rPr lang="en-US" smtClean="0"/>
              <a:t>15</a:t>
            </a:fld>
            <a:endParaRPr lang="en-US"/>
          </a:p>
        </p:txBody>
      </p:sp>
    </p:spTree>
    <p:extLst>
      <p:ext uri="{BB962C8B-B14F-4D97-AF65-F5344CB8AC3E}">
        <p14:creationId xmlns:p14="http://schemas.microsoft.com/office/powerpoint/2010/main" val="1274648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EB8CEAE-9ACF-4870-96B2-2FDD755B4008}" type="datetimeFigureOut">
              <a:rPr lang="en-IN" smtClean="0"/>
              <a:t>09-06-2025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414AC96-115D-4CF4-9B0B-0F2A89887B52}" type="slidenum">
              <a:rPr lang="en-IN" smtClean="0"/>
              <a:t>‹#›</a:t>
            </a:fld>
            <a:endParaRPr lang="en-IN"/>
          </a:p>
        </p:txBody>
      </p:sp>
    </p:spTree>
    <p:extLst>
      <p:ext uri="{BB962C8B-B14F-4D97-AF65-F5344CB8AC3E}">
        <p14:creationId xmlns:p14="http://schemas.microsoft.com/office/powerpoint/2010/main" val="3534757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B8CEAE-9ACF-4870-96B2-2FDD755B4008}" type="datetimeFigureOut">
              <a:rPr lang="en-IN" smtClean="0"/>
              <a:t>09-06-2025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414AC96-115D-4CF4-9B0B-0F2A89887B52}" type="slidenum">
              <a:rPr lang="en-IN" smtClean="0"/>
              <a:t>‹#›</a:t>
            </a:fld>
            <a:endParaRPr lang="en-IN"/>
          </a:p>
        </p:txBody>
      </p:sp>
    </p:spTree>
    <p:extLst>
      <p:ext uri="{BB962C8B-B14F-4D97-AF65-F5344CB8AC3E}">
        <p14:creationId xmlns:p14="http://schemas.microsoft.com/office/powerpoint/2010/main" val="3333150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B8CEAE-9ACF-4870-96B2-2FDD755B4008}" type="datetimeFigureOut">
              <a:rPr lang="en-IN" smtClean="0"/>
              <a:t>09-06-2025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414AC96-115D-4CF4-9B0B-0F2A89887B52}" type="slidenum">
              <a:rPr lang="en-IN" smtClean="0"/>
              <a:t>‹#›</a:t>
            </a:fld>
            <a:endParaRPr lang="en-IN"/>
          </a:p>
        </p:txBody>
      </p:sp>
    </p:spTree>
    <p:extLst>
      <p:ext uri="{BB962C8B-B14F-4D97-AF65-F5344CB8AC3E}">
        <p14:creationId xmlns:p14="http://schemas.microsoft.com/office/powerpoint/2010/main" val="4276995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B8CEAE-9ACF-4870-96B2-2FDD755B4008}" type="datetimeFigureOut">
              <a:rPr lang="en-IN" smtClean="0"/>
              <a:t>09-06-2025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414AC96-115D-4CF4-9B0B-0F2A89887B52}" type="slidenum">
              <a:rPr lang="en-IN" smtClean="0"/>
              <a:t>‹#›</a:t>
            </a:fld>
            <a:endParaRPr lang="en-IN"/>
          </a:p>
        </p:txBody>
      </p:sp>
    </p:spTree>
    <p:extLst>
      <p:ext uri="{BB962C8B-B14F-4D97-AF65-F5344CB8AC3E}">
        <p14:creationId xmlns:p14="http://schemas.microsoft.com/office/powerpoint/2010/main" val="3138595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B8CEAE-9ACF-4870-96B2-2FDD755B4008}" type="datetimeFigureOut">
              <a:rPr lang="en-IN" smtClean="0"/>
              <a:t>09-06-2025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414AC96-115D-4CF4-9B0B-0F2A89887B52}" type="slidenum">
              <a:rPr lang="en-IN" smtClean="0"/>
              <a:t>‹#›</a:t>
            </a:fld>
            <a:endParaRPr lang="en-IN"/>
          </a:p>
        </p:txBody>
      </p:sp>
    </p:spTree>
    <p:extLst>
      <p:ext uri="{BB962C8B-B14F-4D97-AF65-F5344CB8AC3E}">
        <p14:creationId xmlns:p14="http://schemas.microsoft.com/office/powerpoint/2010/main" val="889559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EB8CEAE-9ACF-4870-96B2-2FDD755B4008}" type="datetimeFigureOut">
              <a:rPr lang="en-IN" smtClean="0"/>
              <a:t>09-06-2025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414AC96-115D-4CF4-9B0B-0F2A89887B52}" type="slidenum">
              <a:rPr lang="en-IN" smtClean="0"/>
              <a:t>‹#›</a:t>
            </a:fld>
            <a:endParaRPr lang="en-IN"/>
          </a:p>
        </p:txBody>
      </p:sp>
    </p:spTree>
    <p:extLst>
      <p:ext uri="{BB962C8B-B14F-4D97-AF65-F5344CB8AC3E}">
        <p14:creationId xmlns:p14="http://schemas.microsoft.com/office/powerpoint/2010/main" val="363965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EB8CEAE-9ACF-4870-96B2-2FDD755B4008}" type="datetimeFigureOut">
              <a:rPr lang="en-IN" smtClean="0"/>
              <a:t>09-06-2025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3414AC96-115D-4CF4-9B0B-0F2A89887B52}" type="slidenum">
              <a:rPr lang="en-IN" smtClean="0"/>
              <a:t>‹#›</a:t>
            </a:fld>
            <a:endParaRPr lang="en-IN"/>
          </a:p>
        </p:txBody>
      </p:sp>
    </p:spTree>
    <p:extLst>
      <p:ext uri="{BB962C8B-B14F-4D97-AF65-F5344CB8AC3E}">
        <p14:creationId xmlns:p14="http://schemas.microsoft.com/office/powerpoint/2010/main" val="2781391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EB8CEAE-9ACF-4870-96B2-2FDD755B4008}" type="datetimeFigureOut">
              <a:rPr lang="en-IN" smtClean="0"/>
              <a:t>09-06-2025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3414AC96-115D-4CF4-9B0B-0F2A89887B52}" type="slidenum">
              <a:rPr lang="en-IN" smtClean="0"/>
              <a:t>‹#›</a:t>
            </a:fld>
            <a:endParaRPr lang="en-IN"/>
          </a:p>
        </p:txBody>
      </p:sp>
    </p:spTree>
    <p:extLst>
      <p:ext uri="{BB962C8B-B14F-4D97-AF65-F5344CB8AC3E}">
        <p14:creationId xmlns:p14="http://schemas.microsoft.com/office/powerpoint/2010/main" val="1320817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B8CEAE-9ACF-4870-96B2-2FDD755B4008}" type="datetimeFigureOut">
              <a:rPr lang="en-IN" smtClean="0"/>
              <a:t>09-06-2025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3414AC96-115D-4CF4-9B0B-0F2A89887B52}" type="slidenum">
              <a:rPr lang="en-IN" smtClean="0"/>
              <a:t>‹#›</a:t>
            </a:fld>
            <a:endParaRPr lang="en-IN"/>
          </a:p>
        </p:txBody>
      </p:sp>
    </p:spTree>
    <p:extLst>
      <p:ext uri="{BB962C8B-B14F-4D97-AF65-F5344CB8AC3E}">
        <p14:creationId xmlns:p14="http://schemas.microsoft.com/office/powerpoint/2010/main" val="2706754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EB8CEAE-9ACF-4870-96B2-2FDD755B4008}" type="datetimeFigureOut">
              <a:rPr lang="en-IN" smtClean="0"/>
              <a:t>09-06-2025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414AC96-115D-4CF4-9B0B-0F2A89887B52}" type="slidenum">
              <a:rPr lang="en-IN" smtClean="0"/>
              <a:t>‹#›</a:t>
            </a:fld>
            <a:endParaRPr lang="en-IN"/>
          </a:p>
        </p:txBody>
      </p:sp>
    </p:spTree>
    <p:extLst>
      <p:ext uri="{BB962C8B-B14F-4D97-AF65-F5344CB8AC3E}">
        <p14:creationId xmlns:p14="http://schemas.microsoft.com/office/powerpoint/2010/main" val="2470941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EB8CEAE-9ACF-4870-96B2-2FDD755B4008}" type="datetimeFigureOut">
              <a:rPr lang="en-IN" smtClean="0"/>
              <a:t>09-06-2025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414AC96-115D-4CF4-9B0B-0F2A89887B52}" type="slidenum">
              <a:rPr lang="en-IN" smtClean="0"/>
              <a:t>‹#›</a:t>
            </a:fld>
            <a:endParaRPr lang="en-IN"/>
          </a:p>
        </p:txBody>
      </p:sp>
    </p:spTree>
    <p:extLst>
      <p:ext uri="{BB962C8B-B14F-4D97-AF65-F5344CB8AC3E}">
        <p14:creationId xmlns:p14="http://schemas.microsoft.com/office/powerpoint/2010/main" val="268880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B8CEAE-9ACF-4870-96B2-2FDD755B4008}" type="datetimeFigureOut">
              <a:rPr lang="en-IN" smtClean="0"/>
              <a:t>09-06-2025</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14AC96-115D-4CF4-9B0B-0F2A89887B52}" type="slidenum">
              <a:rPr lang="en-IN" smtClean="0"/>
              <a:t>‹#›</a:t>
            </a:fld>
            <a:endParaRPr lang="en-IN"/>
          </a:p>
        </p:txBody>
      </p:sp>
    </p:spTree>
    <p:extLst>
      <p:ext uri="{BB962C8B-B14F-4D97-AF65-F5344CB8AC3E}">
        <p14:creationId xmlns:p14="http://schemas.microsoft.com/office/powerpoint/2010/main" val="37780842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54.jpeg"/><Relationship Id="rId13"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3.png"/><Relationship Id="rId12" Type="http://schemas.openxmlformats.org/officeDocument/2006/relationships/image" Target="../media/image58.jpeg"/><Relationship Id="rId2" Type="http://schemas.openxmlformats.org/officeDocument/2006/relationships/image" Target="../media/image1.png"/><Relationship Id="rId16" Type="http://schemas.openxmlformats.org/officeDocument/2006/relationships/image" Target="../media/image59.jpe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57.png"/><Relationship Id="rId5" Type="http://schemas.openxmlformats.org/officeDocument/2006/relationships/image" Target="../media/image8.png"/><Relationship Id="rId15" Type="http://schemas.openxmlformats.org/officeDocument/2006/relationships/image" Target="../media/image17.png"/><Relationship Id="rId10" Type="http://schemas.openxmlformats.org/officeDocument/2006/relationships/image" Target="../media/image56.jpeg"/><Relationship Id="rId4" Type="http://schemas.openxmlformats.org/officeDocument/2006/relationships/image" Target="../media/image4.png"/><Relationship Id="rId9" Type="http://schemas.openxmlformats.org/officeDocument/2006/relationships/image" Target="../media/image55.png"/><Relationship Id="rId1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4.png"/><Relationship Id="rId4" Type="http://schemas.openxmlformats.org/officeDocument/2006/relationships/image" Target="../media/image10.png"/><Relationship Id="rId9" Type="http://schemas.openxmlformats.org/officeDocument/2006/relationships/image" Target="../media/image61.jpeg"/></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6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png"/><Relationship Id="rId9"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4.png"/><Relationship Id="rId10" Type="http://schemas.openxmlformats.org/officeDocument/2006/relationships/image" Target="../media/image64.png"/><Relationship Id="rId4" Type="http://schemas.openxmlformats.org/officeDocument/2006/relationships/image" Target="../media/image10.png"/><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8" Type="http://schemas.openxmlformats.org/officeDocument/2006/relationships/image" Target="../media/image29.bin"/><Relationship Id="rId3" Type="http://schemas.openxmlformats.org/officeDocument/2006/relationships/image" Target="../media/image2.png"/><Relationship Id="rId7" Type="http://schemas.openxmlformats.org/officeDocument/2006/relationships/image" Target="../media/image28.bin"/><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64.png"/></Relationships>
</file>

<file path=ppt/slides/_rels/slide15.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png"/><Relationship Id="rId7" Type="http://schemas.openxmlformats.org/officeDocument/2006/relationships/image" Target="../media/image6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4.png"/><Relationship Id="rId10" Type="http://schemas.openxmlformats.org/officeDocument/2006/relationships/image" Target="../media/image29.bin"/><Relationship Id="rId4" Type="http://schemas.openxmlformats.org/officeDocument/2006/relationships/image" Target="../media/image2.png"/><Relationship Id="rId9" Type="http://schemas.openxmlformats.org/officeDocument/2006/relationships/image" Target="../media/image28.bin"/></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1.xml"/><Relationship Id="rId16"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5.png"/><Relationship Id="rId5" Type="http://schemas.openxmlformats.org/officeDocument/2006/relationships/image" Target="../media/image10.png"/><Relationship Id="rId15" Type="http://schemas.openxmlformats.org/officeDocument/2006/relationships/image" Target="../media/image17.png"/><Relationship Id="rId10" Type="http://schemas.openxmlformats.org/officeDocument/2006/relationships/image" Target="../media/image14.png"/><Relationship Id="rId4" Type="http://schemas.openxmlformats.org/officeDocument/2006/relationships/image" Target="../media/image2.png"/><Relationship Id="rId9" Type="http://schemas.openxmlformats.org/officeDocument/2006/relationships/image" Target="../media/image13.png"/><Relationship Id="rId1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3.jpeg"/><Relationship Id="rId3" Type="http://schemas.openxmlformats.org/officeDocument/2006/relationships/image" Target="../media/image1.png"/><Relationship Id="rId7" Type="http://schemas.openxmlformats.org/officeDocument/2006/relationships/image" Target="../media/image19.png"/><Relationship Id="rId12"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22.png"/><Relationship Id="rId4" Type="http://schemas.openxmlformats.org/officeDocument/2006/relationships/image" Target="../media/image2.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24.png"/><Relationship Id="rId12"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21.png"/><Relationship Id="rId5" Type="http://schemas.openxmlformats.org/officeDocument/2006/relationships/image" Target="../media/image8.png"/><Relationship Id="rId10" Type="http://schemas.openxmlformats.org/officeDocument/2006/relationships/image" Target="../media/image20.png"/><Relationship Id="rId4" Type="http://schemas.openxmlformats.org/officeDocument/2006/relationships/image" Target="../media/image4.png"/><Relationship Id="rId9" Type="http://schemas.openxmlformats.org/officeDocument/2006/relationships/image" Target="../media/image25.png"/><Relationship Id="rId1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29.bin"/><Relationship Id="rId3" Type="http://schemas.openxmlformats.org/officeDocument/2006/relationships/image" Target="../media/image2.png"/><Relationship Id="rId7" Type="http://schemas.openxmlformats.org/officeDocument/2006/relationships/image" Target="../media/image28.bin"/><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7.bin"/><Relationship Id="rId5" Type="http://schemas.openxmlformats.org/officeDocument/2006/relationships/image" Target="../media/image4.png"/><Relationship Id="rId10" Type="http://schemas.openxmlformats.org/officeDocument/2006/relationships/image" Target="../media/image31.bin"/><Relationship Id="rId4" Type="http://schemas.openxmlformats.org/officeDocument/2006/relationships/image" Target="../media/image26.bin"/><Relationship Id="rId9" Type="http://schemas.openxmlformats.org/officeDocument/2006/relationships/image" Target="../media/image30.bin"/></Relationships>
</file>

<file path=ppt/slides/_rels/slide7.xml.rels><?xml version="1.0" encoding="UTF-8" standalone="yes"?>
<Relationships xmlns="http://schemas.openxmlformats.org/package/2006/relationships"><Relationship Id="rId8" Type="http://schemas.openxmlformats.org/officeDocument/2006/relationships/image" Target="../media/image34.bin"/><Relationship Id="rId3" Type="http://schemas.openxmlformats.org/officeDocument/2006/relationships/image" Target="../media/image2.png"/><Relationship Id="rId7" Type="http://schemas.openxmlformats.org/officeDocument/2006/relationships/image" Target="../media/image33.bin"/><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2.bin"/><Relationship Id="rId5" Type="http://schemas.openxmlformats.org/officeDocument/2006/relationships/image" Target="../media/image9.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35.png"/><Relationship Id="rId12" Type="http://schemas.openxmlformats.org/officeDocument/2006/relationships/image" Target="../media/image6.png"/><Relationship Id="rId2" Type="http://schemas.openxmlformats.org/officeDocument/2006/relationships/image" Target="../media/image1.png"/><Relationship Id="rId16"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39.jpeg"/><Relationship Id="rId5" Type="http://schemas.openxmlformats.org/officeDocument/2006/relationships/image" Target="../media/image8.png"/><Relationship Id="rId15" Type="http://schemas.openxmlformats.org/officeDocument/2006/relationships/image" Target="../media/image40.png"/><Relationship Id="rId10" Type="http://schemas.openxmlformats.org/officeDocument/2006/relationships/image" Target="../media/image38.jpeg"/><Relationship Id="rId4" Type="http://schemas.openxmlformats.org/officeDocument/2006/relationships/image" Target="../media/image4.png"/><Relationship Id="rId9" Type="http://schemas.openxmlformats.org/officeDocument/2006/relationships/image" Target="../media/image37.jpeg"/><Relationship Id="rId14"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image" Target="../media/image2.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image" Target="../media/image1.png"/><Relationship Id="rId16"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8.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2">
            <a:alphaModFix/>
          </a:blip>
          <a:stretch/>
        </p:blipFill>
        <p:spPr>
          <a:xfrm>
            <a:off x="0" y="0"/>
            <a:ext cx="18288000" cy="10287000"/>
          </a:xfrm>
          <a:prstGeom prst="rect">
            <a:avLst/>
          </a:prstGeom>
        </p:spPr>
      </p:pic>
      <p:pic>
        <p:nvPicPr>
          <p:cNvPr id="303"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30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0" y="5143500"/>
            <a:ext cx="7067550" cy="5143500"/>
          </a:xfrm>
          <a:prstGeom prst="rect">
            <a:avLst/>
          </a:prstGeom>
        </p:spPr>
      </p:pic>
      <p:pic>
        <p:nvPicPr>
          <p:cNvPr id="30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3189351" y="666464"/>
            <a:ext cx="342900" cy="342900"/>
          </a:xfrm>
          <a:prstGeom prst="rect">
            <a:avLst/>
          </a:prstGeom>
        </p:spPr>
      </p:pic>
      <p:pic>
        <p:nvPicPr>
          <p:cNvPr id="309" name="coverimage">
            <a:extLst>
              <a:ext uri="{FF2B5EF4-FFF2-40B4-BE49-F238E27FC236}">
                <a16:creationId xmlns:a16="http://schemas.microsoft.com/office/drawing/2014/main" id="{A8642F66-C0BB-4949-9A9C-024B120A5D52}"/>
              </a:ext>
            </a:extLst>
          </p:cNvPr>
          <p:cNvPicPr preferRelativeResize="0">
            <a:picLocks noChangeAspect="1"/>
          </p:cNvPicPr>
          <p:nvPr/>
        </p:nvPicPr>
        <p:blipFill rotWithShape="1">
          <a:blip r:embed="rId6">
            <a:alphaModFix/>
          </a:blip>
          <a:stretch/>
        </p:blipFill>
        <p:spPr>
          <a:xfrm>
            <a:off x="0" y="0"/>
            <a:ext cx="18288000" cy="10287000"/>
          </a:xfrm>
          <a:prstGeom prst="rect">
            <a:avLst/>
          </a:prstGeom>
        </p:spPr>
      </p:pic>
      <p:sp>
        <p:nvSpPr>
          <p:cNvPr id="311" name="Presenter Name-447">
            <a:extLst>
              <a:ext uri="{FF2B5EF4-FFF2-40B4-BE49-F238E27FC236}">
                <a16:creationId xmlns:a16="http://schemas.microsoft.com/office/drawing/2014/main" id="{111B4A49-B930-4A89-A1CD-6CA2B3D95AED}"/>
              </a:ext>
            </a:extLst>
          </p:cNvPr>
          <p:cNvSpPr txBox="1"/>
          <p:nvPr/>
        </p:nvSpPr>
        <p:spPr>
          <a:xfrm>
            <a:off x="838200" y="6940772"/>
            <a:ext cx="9996488" cy="523875"/>
          </a:xfrm>
          <a:prstGeom prst="rect">
            <a:avLst/>
          </a:prstGeom>
          <a:noFill/>
        </p:spPr>
        <p:txBody>
          <a:bodyPr vertOverflow="clip" horzOverflow="clip" wrap="square" lIns="0" tIns="0" rIns="0" bIns="0" rtlCol="0" anchor="t">
            <a:spAutoFit/>
          </a:bodyPr>
          <a:lstStyle/>
          <a:p>
            <a:pPr algn="l">
              <a:lnSpc>
                <a:spcPts val="3888"/>
              </a:lnSpc>
            </a:pPr>
            <a:r>
              <a:rPr lang="en-US" sz="2700" b="1" spc="-27">
                <a:solidFill>
                  <a:srgbClr val="F1F1F1">
                    <a:alpha val="100000"/>
                  </a:srgbClr>
                </a:solidFill>
                <a:latin typeface="Poppins" panose="00000700000000000000" pitchFamily="2" charset="0"/>
              </a:rPr>
              <a:t>Peter Girgis</a:t>
            </a:r>
          </a:p>
        </p:txBody>
      </p:sp>
      <p:sp>
        <p:nvSpPr>
          <p:cNvPr id="313" name="Awesome Presentation Title-0">
            <a:extLst>
              <a:ext uri="{FF2B5EF4-FFF2-40B4-BE49-F238E27FC236}">
                <a16:creationId xmlns:a16="http://schemas.microsoft.com/office/drawing/2014/main" id="{111B4A49-B930-4A89-A1CD-6CA2B3D95AED}"/>
              </a:ext>
            </a:extLst>
          </p:cNvPr>
          <p:cNvSpPr txBox="1"/>
          <p:nvPr/>
        </p:nvSpPr>
        <p:spPr>
          <a:xfrm>
            <a:off x="838200" y="2831878"/>
            <a:ext cx="9996488" cy="2438400"/>
          </a:xfrm>
          <a:prstGeom prst="rect">
            <a:avLst/>
          </a:prstGeom>
          <a:noFill/>
        </p:spPr>
        <p:txBody>
          <a:bodyPr vertOverflow="clip" horzOverflow="clip" wrap="square" lIns="0" tIns="0" rIns="0" bIns="0" rtlCol="0" anchor="t">
            <a:spAutoFit/>
          </a:bodyPr>
          <a:lstStyle/>
          <a:p>
            <a:pPr algn="l">
              <a:lnSpc>
                <a:spcPts val="9144"/>
              </a:lnSpc>
            </a:pPr>
            <a:r>
              <a:rPr lang="en-US" sz="7200" b="1" spc="-72">
                <a:solidFill>
                  <a:srgbClr val="F1F1F1">
                    <a:alpha val="100000"/>
                  </a:srgbClr>
                </a:solidFill>
                <a:latin typeface="Poppins" panose="00000700000000000000" pitchFamily="2" charset="0"/>
              </a:rPr>
              <a:t>Maximize Athletic Performance (MAP)</a:t>
            </a:r>
          </a:p>
        </p:txBody>
      </p:sp>
      <p:sp>
        <p:nvSpPr>
          <p:cNvPr id="315" name="A small sentence which explains all about this presentation-0">
            <a:extLst>
              <a:ext uri="{FF2B5EF4-FFF2-40B4-BE49-F238E27FC236}">
                <a16:creationId xmlns:a16="http://schemas.microsoft.com/office/drawing/2014/main" id="{111B4A49-B930-4A89-A1CD-6CA2B3D95AED}"/>
              </a:ext>
            </a:extLst>
          </p:cNvPr>
          <p:cNvSpPr txBox="1"/>
          <p:nvPr/>
        </p:nvSpPr>
        <p:spPr>
          <a:xfrm>
            <a:off x="838200" y="5378672"/>
            <a:ext cx="9996488" cy="733425"/>
          </a:xfrm>
          <a:prstGeom prst="rect">
            <a:avLst/>
          </a:prstGeom>
          <a:noFill/>
        </p:spPr>
        <p:txBody>
          <a:bodyPr vertOverflow="clip" horzOverflow="clip" wrap="square" lIns="0" tIns="0" rIns="0" bIns="0" rtlCol="0" anchor="t">
            <a:spAutoFit/>
          </a:bodyPr>
          <a:lstStyle/>
          <a:p>
            <a:pPr algn="l">
              <a:lnSpc>
                <a:spcPts val="2919"/>
              </a:lnSpc>
            </a:pPr>
            <a:r>
              <a:rPr lang="en-US" sz="2100">
                <a:solidFill>
                  <a:srgbClr val="F1F1F1">
                    <a:alpha val="100000"/>
                  </a:srgbClr>
                </a:solidFill>
                <a:latin typeface="IBM Plex Sans" panose="00000700000000000000" pitchFamily="2" charset="0"/>
              </a:rPr>
              <a:t>MAP aims to empower youth athletes through specialized training techniques and community support to maximize their athletic performance.</a:t>
            </a:r>
          </a:p>
        </p:txBody>
      </p:sp>
      <p:pic>
        <p:nvPicPr>
          <p:cNvPr id="31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6609207" y="8536305"/>
            <a:ext cx="914400" cy="914400"/>
          </a:xfrm>
          <a:prstGeom prst="rect">
            <a:avLst/>
          </a:prstGeom>
        </p:spPr>
      </p:pic>
      <p:pic>
        <p:nvPicPr>
          <p:cNvPr id="31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8">
            <a:alphaModFix/>
          </a:blip>
          <a:stretch/>
        </p:blipFill>
        <p:spPr>
          <a:xfrm>
            <a:off x="6823138" y="8749284"/>
            <a:ext cx="485775" cy="485775"/>
          </a:xfrm>
          <a:prstGeom prst="rect">
            <a:avLst/>
          </a:prstGeom>
        </p:spPr>
      </p:pic>
    </p:spTree>
    <p:extLst>
      <p:ext uri="{BB962C8B-B14F-4D97-AF65-F5344CB8AC3E}">
        <p14:creationId xmlns:p14="http://schemas.microsoft.com/office/powerpoint/2010/main" val="3648047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0"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2">
            <a:alphaModFix/>
          </a:blip>
          <a:stretch/>
        </p:blipFill>
        <p:spPr>
          <a:xfrm>
            <a:off x="0" y="0"/>
            <a:ext cx="18288000" cy="10287000"/>
          </a:xfrm>
          <a:prstGeom prst="rect">
            <a:avLst/>
          </a:prstGeom>
        </p:spPr>
      </p:pic>
      <p:pic>
        <p:nvPicPr>
          <p:cNvPr id="611"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613"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2980849" y="494728"/>
            <a:ext cx="342900" cy="342900"/>
          </a:xfrm>
          <a:prstGeom prst="rect">
            <a:avLst/>
          </a:prstGeom>
        </p:spPr>
      </p:pic>
      <p:pic>
        <p:nvPicPr>
          <p:cNvPr id="61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7295007" y="9707023"/>
            <a:ext cx="342900" cy="304800"/>
          </a:xfrm>
          <a:prstGeom prst="rect">
            <a:avLst/>
          </a:prstGeom>
        </p:spPr>
      </p:pic>
      <p:pic>
        <p:nvPicPr>
          <p:cNvPr id="61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17615154" y="4513802"/>
            <a:ext cx="266700" cy="266700"/>
          </a:xfrm>
          <a:prstGeom prst="rect">
            <a:avLst/>
          </a:prstGeom>
        </p:spPr>
      </p:pic>
      <p:pic>
        <p:nvPicPr>
          <p:cNvPr id="61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838200" y="2476500"/>
            <a:ext cx="5534025" cy="6972300"/>
          </a:xfrm>
          <a:prstGeom prst="rect">
            <a:avLst/>
          </a:prstGeom>
        </p:spPr>
      </p:pic>
      <p:pic>
        <p:nvPicPr>
          <p:cNvPr id="621" name="imageNode0">
            <a:extLst>
              <a:ext uri="{FF2B5EF4-FFF2-40B4-BE49-F238E27FC236}">
                <a16:creationId xmlns:a16="http://schemas.microsoft.com/office/drawing/2014/main" id="{A8642F66-C0BB-4949-9A9C-024B120A5D52}"/>
              </a:ext>
            </a:extLst>
          </p:cNvPr>
          <p:cNvPicPr preferRelativeResize="0">
            <a:picLocks noChangeAspect="1"/>
          </p:cNvPicPr>
          <p:nvPr/>
        </p:nvPicPr>
        <p:blipFill rotWithShape="1">
          <a:blip r:embed="rId8">
            <a:alphaModFix/>
          </a:blip>
          <a:stretch/>
        </p:blipFill>
        <p:spPr>
          <a:xfrm>
            <a:off x="838200" y="2476500"/>
            <a:ext cx="5534025" cy="5086350"/>
          </a:xfrm>
          <a:prstGeom prst="rect">
            <a:avLst/>
          </a:prstGeom>
        </p:spPr>
      </p:pic>
      <p:sp>
        <p:nvSpPr>
          <p:cNvPr id="623" name="Primary Heading-0">
            <a:extLst>
              <a:ext uri="{FF2B5EF4-FFF2-40B4-BE49-F238E27FC236}">
                <a16:creationId xmlns:a16="http://schemas.microsoft.com/office/drawing/2014/main" id="{111B4A49-B930-4A89-A1CD-6CA2B3D95AED}"/>
              </a:ext>
            </a:extLst>
          </p:cNvPr>
          <p:cNvSpPr txBox="1"/>
          <p:nvPr/>
        </p:nvSpPr>
        <p:spPr>
          <a:xfrm>
            <a:off x="1143000" y="7943850"/>
            <a:ext cx="4957762"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F1F1F1">
                    <a:alpha val="100000"/>
                  </a:srgbClr>
                </a:solidFill>
                <a:latin typeface="Poppins SemiBold" panose="00000700000000000000" pitchFamily="2" charset="0"/>
              </a:rPr>
              <a:t>State-of-the-Art Facility</a:t>
            </a:r>
          </a:p>
        </p:txBody>
      </p:sp>
      <p:sp>
        <p:nvSpPr>
          <p:cNvPr id="625" name="Description of a primary heading-0">
            <a:extLst>
              <a:ext uri="{FF2B5EF4-FFF2-40B4-BE49-F238E27FC236}">
                <a16:creationId xmlns:a16="http://schemas.microsoft.com/office/drawing/2014/main" id="{111B4A49-B930-4A89-A1CD-6CA2B3D95AED}"/>
              </a:ext>
            </a:extLst>
          </p:cNvPr>
          <p:cNvSpPr txBox="1"/>
          <p:nvPr/>
        </p:nvSpPr>
        <p:spPr>
          <a:xfrm>
            <a:off x="1143000" y="8496300"/>
            <a:ext cx="4957762" cy="65722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F1F1F1">
                    <a:alpha val="100000"/>
                  </a:srgbClr>
                </a:solidFill>
                <a:latin typeface="IBM Plex Sans" panose="00000700000000000000" pitchFamily="2" charset="0"/>
              </a:rPr>
              <a:t>The facility is designed to meet the high standards of youth athletic training.</a:t>
            </a:r>
          </a:p>
        </p:txBody>
      </p:sp>
      <p:pic>
        <p:nvPicPr>
          <p:cNvPr id="62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9">
            <a:alphaModFix/>
          </a:blip>
          <a:stretch/>
        </p:blipFill>
        <p:spPr>
          <a:xfrm>
            <a:off x="6375368" y="2476500"/>
            <a:ext cx="5534025" cy="6972300"/>
          </a:xfrm>
          <a:prstGeom prst="rect">
            <a:avLst/>
          </a:prstGeom>
        </p:spPr>
      </p:pic>
      <p:pic>
        <p:nvPicPr>
          <p:cNvPr id="629" name="imageNode1">
            <a:extLst>
              <a:ext uri="{FF2B5EF4-FFF2-40B4-BE49-F238E27FC236}">
                <a16:creationId xmlns:a16="http://schemas.microsoft.com/office/drawing/2014/main" id="{A8642F66-C0BB-4949-9A9C-024B120A5D52}"/>
              </a:ext>
            </a:extLst>
          </p:cNvPr>
          <p:cNvPicPr preferRelativeResize="0">
            <a:picLocks noChangeAspect="1"/>
          </p:cNvPicPr>
          <p:nvPr/>
        </p:nvPicPr>
        <p:blipFill rotWithShape="1">
          <a:blip r:embed="rId10">
            <a:alphaModFix/>
          </a:blip>
          <a:stretch/>
        </p:blipFill>
        <p:spPr>
          <a:xfrm>
            <a:off x="6375368" y="2476500"/>
            <a:ext cx="5534025" cy="5086350"/>
          </a:xfrm>
          <a:prstGeom prst="rect">
            <a:avLst/>
          </a:prstGeom>
        </p:spPr>
      </p:pic>
      <p:sp>
        <p:nvSpPr>
          <p:cNvPr id="631" name="Primary Heading-1">
            <a:extLst>
              <a:ext uri="{FF2B5EF4-FFF2-40B4-BE49-F238E27FC236}">
                <a16:creationId xmlns:a16="http://schemas.microsoft.com/office/drawing/2014/main" id="{111B4A49-B930-4A89-A1CD-6CA2B3D95AED}"/>
              </a:ext>
            </a:extLst>
          </p:cNvPr>
          <p:cNvSpPr txBox="1"/>
          <p:nvPr/>
        </p:nvSpPr>
        <p:spPr>
          <a:xfrm>
            <a:off x="6680168" y="7943850"/>
            <a:ext cx="4957762"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F1F1F1">
                    <a:alpha val="100000"/>
                  </a:srgbClr>
                </a:solidFill>
                <a:latin typeface="Poppins SemiBold" panose="00000700000000000000" pitchFamily="2" charset="0"/>
              </a:rPr>
              <a:t>Community Engagement</a:t>
            </a:r>
          </a:p>
        </p:txBody>
      </p:sp>
      <p:sp>
        <p:nvSpPr>
          <p:cNvPr id="633" name="Description of a primary heading-1">
            <a:extLst>
              <a:ext uri="{FF2B5EF4-FFF2-40B4-BE49-F238E27FC236}">
                <a16:creationId xmlns:a16="http://schemas.microsoft.com/office/drawing/2014/main" id="{111B4A49-B930-4A89-A1CD-6CA2B3D95AED}"/>
              </a:ext>
            </a:extLst>
          </p:cNvPr>
          <p:cNvSpPr txBox="1"/>
          <p:nvPr/>
        </p:nvSpPr>
        <p:spPr>
          <a:xfrm>
            <a:off x="6680168" y="8496300"/>
            <a:ext cx="4957762" cy="65722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F1F1F1">
                    <a:alpha val="100000"/>
                  </a:srgbClr>
                </a:solidFill>
                <a:latin typeface="IBM Plex Sans" panose="00000700000000000000" pitchFamily="2" charset="0"/>
              </a:rPr>
              <a:t>Designed to foster community involvement and support for local youth sports.</a:t>
            </a:r>
          </a:p>
        </p:txBody>
      </p:sp>
      <p:pic>
        <p:nvPicPr>
          <p:cNvPr id="63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1">
            <a:alphaModFix/>
          </a:blip>
          <a:stretch/>
        </p:blipFill>
        <p:spPr>
          <a:xfrm>
            <a:off x="11912536" y="2476500"/>
            <a:ext cx="5534025" cy="6972300"/>
          </a:xfrm>
          <a:prstGeom prst="rect">
            <a:avLst/>
          </a:prstGeom>
        </p:spPr>
      </p:pic>
      <p:pic>
        <p:nvPicPr>
          <p:cNvPr id="637" name="imageNode2">
            <a:extLst>
              <a:ext uri="{FF2B5EF4-FFF2-40B4-BE49-F238E27FC236}">
                <a16:creationId xmlns:a16="http://schemas.microsoft.com/office/drawing/2014/main" id="{A8642F66-C0BB-4949-9A9C-024B120A5D52}"/>
              </a:ext>
            </a:extLst>
          </p:cNvPr>
          <p:cNvPicPr preferRelativeResize="0">
            <a:picLocks noChangeAspect="1"/>
          </p:cNvPicPr>
          <p:nvPr/>
        </p:nvPicPr>
        <p:blipFill rotWithShape="1">
          <a:blip r:embed="rId12">
            <a:alphaModFix/>
          </a:blip>
          <a:stretch/>
        </p:blipFill>
        <p:spPr>
          <a:xfrm>
            <a:off x="11912536" y="2476500"/>
            <a:ext cx="5534025" cy="5086350"/>
          </a:xfrm>
          <a:prstGeom prst="rect">
            <a:avLst/>
          </a:prstGeom>
        </p:spPr>
      </p:pic>
      <p:sp>
        <p:nvSpPr>
          <p:cNvPr id="639" name="Primary Heading-2">
            <a:extLst>
              <a:ext uri="{FF2B5EF4-FFF2-40B4-BE49-F238E27FC236}">
                <a16:creationId xmlns:a16="http://schemas.microsoft.com/office/drawing/2014/main" id="{111B4A49-B930-4A89-A1CD-6CA2B3D95AED}"/>
              </a:ext>
            </a:extLst>
          </p:cNvPr>
          <p:cNvSpPr txBox="1"/>
          <p:nvPr/>
        </p:nvSpPr>
        <p:spPr>
          <a:xfrm>
            <a:off x="12217336" y="7943850"/>
            <a:ext cx="4957762"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Performance Enhancement</a:t>
            </a:r>
          </a:p>
        </p:txBody>
      </p:sp>
      <p:sp>
        <p:nvSpPr>
          <p:cNvPr id="641" name="Description of a primary heading-2">
            <a:extLst>
              <a:ext uri="{FF2B5EF4-FFF2-40B4-BE49-F238E27FC236}">
                <a16:creationId xmlns:a16="http://schemas.microsoft.com/office/drawing/2014/main" id="{111B4A49-B930-4A89-A1CD-6CA2B3D95AED}"/>
              </a:ext>
            </a:extLst>
          </p:cNvPr>
          <p:cNvSpPr txBox="1"/>
          <p:nvPr/>
        </p:nvSpPr>
        <p:spPr>
          <a:xfrm>
            <a:off x="12217336" y="8496300"/>
            <a:ext cx="4957762" cy="65722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141414">
                    <a:alpha val="100000"/>
                  </a:srgbClr>
                </a:solidFill>
                <a:latin typeface="IBM Plex Sans" panose="00000700000000000000" pitchFamily="2" charset="0"/>
              </a:rPr>
              <a:t>Features specialized areas aimed at enhancing athletic performance.</a:t>
            </a:r>
          </a:p>
        </p:txBody>
      </p:sp>
      <p:sp>
        <p:nvSpPr>
          <p:cNvPr id="643" name="Click here to edit title-496">
            <a:extLst>
              <a:ext uri="{FF2B5EF4-FFF2-40B4-BE49-F238E27FC236}">
                <a16:creationId xmlns:a16="http://schemas.microsoft.com/office/drawing/2014/main" id="{111B4A49-B930-4A89-A1CD-6CA2B3D95AED}"/>
              </a:ext>
            </a:extLst>
          </p:cNvPr>
          <p:cNvSpPr txBox="1"/>
          <p:nvPr/>
        </p:nvSpPr>
        <p:spPr>
          <a:xfrm>
            <a:off x="838200" y="804291"/>
            <a:ext cx="16644938" cy="762000"/>
          </a:xfrm>
          <a:prstGeom prst="rect">
            <a:avLst/>
          </a:prstGeom>
          <a:noFill/>
        </p:spPr>
        <p:txBody>
          <a:bodyPr vertOverflow="clip" horzOverflow="clip" wrap="square" lIns="0" tIns="0" rIns="0" bIns="0" rtlCol="0" anchor="t">
            <a:spAutoFit/>
          </a:bodyPr>
          <a:lstStyle/>
          <a:p>
            <a:pPr algn="ctr">
              <a:lnSpc>
                <a:spcPts val="5670"/>
              </a:lnSpc>
            </a:pPr>
            <a:r>
              <a:rPr lang="en-US" sz="4200" b="1" spc="-42">
                <a:solidFill>
                  <a:srgbClr val="787878">
                    <a:alpha val="100000"/>
                  </a:srgbClr>
                </a:solidFill>
                <a:latin typeface="Poppins" panose="00000700000000000000" pitchFamily="2" charset="0"/>
              </a:rPr>
              <a:t>Innovative Designs for Youth Athletes</a:t>
            </a:r>
          </a:p>
        </p:txBody>
      </p:sp>
      <p:sp>
        <p:nvSpPr>
          <p:cNvPr id="645" name="Click here to edit subtitle-402">
            <a:extLst>
              <a:ext uri="{FF2B5EF4-FFF2-40B4-BE49-F238E27FC236}">
                <a16:creationId xmlns:a16="http://schemas.microsoft.com/office/drawing/2014/main" id="{111B4A49-B930-4A89-A1CD-6CA2B3D95AED}"/>
              </a:ext>
            </a:extLst>
          </p:cNvPr>
          <p:cNvSpPr txBox="1"/>
          <p:nvPr/>
        </p:nvSpPr>
        <p:spPr>
          <a:xfrm>
            <a:off x="838200" y="1600200"/>
            <a:ext cx="16644938" cy="381000"/>
          </a:xfrm>
          <a:prstGeom prst="rect">
            <a:avLst/>
          </a:prstGeom>
          <a:noFill/>
        </p:spPr>
        <p:txBody>
          <a:bodyPr vertOverflow="clip" horzOverflow="clip" wrap="square" lIns="0" tIns="0" rIns="0" bIns="0" rtlCol="0" anchor="t">
            <a:spAutoFit/>
          </a:bodyPr>
          <a:lstStyle/>
          <a:p>
            <a:pPr algn="ctr">
              <a:lnSpc>
                <a:spcPts val="2919"/>
              </a:lnSpc>
            </a:pPr>
            <a:r>
              <a:rPr lang="en-US" sz="2100">
                <a:solidFill>
                  <a:srgbClr val="4D4D4D">
                    <a:alpha val="100000"/>
                  </a:srgbClr>
                </a:solidFill>
                <a:latin typeface="IBM Plex Sans" panose="00000700000000000000" pitchFamily="2" charset="0"/>
              </a:rPr>
              <a:t>Explore our cutting-edge recreational center</a:t>
            </a:r>
          </a:p>
        </p:txBody>
      </p:sp>
      <p:pic>
        <p:nvPicPr>
          <p:cNvPr id="64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3">
            <a:alphaModFix/>
          </a:blip>
          <a:stretch/>
        </p:blipFill>
        <p:spPr>
          <a:xfrm>
            <a:off x="17002411" y="837343"/>
            <a:ext cx="914400" cy="914400"/>
          </a:xfrm>
          <a:prstGeom prst="rect">
            <a:avLst/>
          </a:prstGeom>
        </p:spPr>
      </p:pic>
      <p:pic>
        <p:nvPicPr>
          <p:cNvPr id="648"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4">
            <a:alphaModFix/>
          </a:blip>
          <a:stretch/>
        </p:blipFill>
        <p:spPr>
          <a:xfrm>
            <a:off x="17218247" y="1052227"/>
            <a:ext cx="485775" cy="485775"/>
          </a:xfrm>
          <a:prstGeom prst="rect">
            <a:avLst/>
          </a:prstGeom>
        </p:spPr>
      </p:pic>
      <p:sp>
        <p:nvSpPr>
          <p:cNvPr id="650" name="-458">
            <a:extLst>
              <a:ext uri="{FF2B5EF4-FFF2-40B4-BE49-F238E27FC236}">
                <a16:creationId xmlns:a16="http://schemas.microsoft.com/office/drawing/2014/main" id="{111B4A49-B930-4A89-A1CD-6CA2B3D95AED}"/>
              </a:ext>
            </a:extLst>
          </p:cNvPr>
          <p:cNvSpPr txBox="1"/>
          <p:nvPr/>
        </p:nvSpPr>
        <p:spPr>
          <a:xfrm>
            <a:off x="9006745" y="9720262"/>
            <a:ext cx="309562" cy="323850"/>
          </a:xfrm>
          <a:prstGeom prst="rect">
            <a:avLst/>
          </a:prstGeom>
          <a:noFill/>
        </p:spPr>
        <p:txBody>
          <a:bodyPr vertOverflow="clip" horzOverflow="clip" wrap="square" lIns="0" tIns="0" rIns="0" bIns="0" rtlCol="0" anchor="t">
            <a:spAutoFit/>
          </a:bodyPr>
          <a:lstStyle/>
          <a:p>
            <a:pPr algn="ctr">
              <a:lnSpc>
                <a:spcPts val="2790"/>
              </a:lnSpc>
            </a:pPr>
            <a:r>
              <a:rPr lang="en-US" sz="1800">
                <a:solidFill>
                  <a:srgbClr val="4D4D4D">
                    <a:alpha val="100000"/>
                  </a:srgbClr>
                </a:solidFill>
                <a:latin typeface="IBM Plex Sans" panose="00000700000000000000" pitchFamily="2" charset="0"/>
              </a:rPr>
              <a:t>08</a:t>
            </a:r>
          </a:p>
        </p:txBody>
      </p:sp>
      <p:pic>
        <p:nvPicPr>
          <p:cNvPr id="652" name="FOOTER_LOGO_IMG">
            <a:extLst>
              <a:ext uri="{FF2B5EF4-FFF2-40B4-BE49-F238E27FC236}">
                <a16:creationId xmlns:a16="http://schemas.microsoft.com/office/drawing/2014/main" id="{A8642F66-C0BB-4949-9A9C-024B120A5D52}"/>
              </a:ext>
            </a:extLst>
          </p:cNvPr>
          <p:cNvPicPr>
            <a:picLocks noChangeAspect="1"/>
          </p:cNvPicPr>
          <p:nvPr/>
        </p:nvPicPr>
        <p:blipFill rotWithShape="1">
          <a:blip r:embed="rId15">
            <a:alphaModFix/>
          </a:blip>
          <a:stretch/>
        </p:blipFill>
        <p:spPr>
          <a:xfrm>
            <a:off x="285750" y="9772650"/>
            <a:ext cx="476250" cy="285750"/>
          </a:xfrm>
          <a:prstGeom prst="rect">
            <a:avLst/>
          </a:prstGeom>
        </p:spPr>
      </p:pic>
      <p:pic>
        <p:nvPicPr>
          <p:cNvPr id="5" name="Picture 4">
            <a:extLst>
              <a:ext uri="{FF2B5EF4-FFF2-40B4-BE49-F238E27FC236}">
                <a16:creationId xmlns:a16="http://schemas.microsoft.com/office/drawing/2014/main" id="{FFED3767-833D-EE43-A3BE-AD8B0D35ED5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909393" y="2476500"/>
            <a:ext cx="5530785" cy="5086350"/>
          </a:xfrm>
          <a:prstGeom prst="rect">
            <a:avLst/>
          </a:prstGeom>
        </p:spPr>
      </p:pic>
    </p:spTree>
    <p:extLst>
      <p:ext uri="{BB962C8B-B14F-4D97-AF65-F5344CB8AC3E}">
        <p14:creationId xmlns:p14="http://schemas.microsoft.com/office/powerpoint/2010/main" val="3648047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6"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2">
            <a:alphaModFix/>
          </a:blip>
          <a:stretch/>
        </p:blipFill>
        <p:spPr>
          <a:xfrm>
            <a:off x="0" y="0"/>
            <a:ext cx="18288000" cy="10287000"/>
          </a:xfrm>
          <a:prstGeom prst="rect">
            <a:avLst/>
          </a:prstGeom>
        </p:spPr>
      </p:pic>
      <p:pic>
        <p:nvPicPr>
          <p:cNvPr id="65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65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11221488" y="5143500"/>
            <a:ext cx="7066508" cy="5143500"/>
          </a:xfrm>
          <a:prstGeom prst="rect">
            <a:avLst/>
          </a:prstGeom>
        </p:spPr>
      </p:pic>
      <p:pic>
        <p:nvPicPr>
          <p:cNvPr id="661"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3189351" y="666464"/>
            <a:ext cx="342900" cy="342900"/>
          </a:xfrm>
          <a:prstGeom prst="rect">
            <a:avLst/>
          </a:prstGeom>
        </p:spPr>
      </p:pic>
      <p:pic>
        <p:nvPicPr>
          <p:cNvPr id="663"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838200" y="1996345"/>
            <a:ext cx="171450" cy="171450"/>
          </a:xfrm>
          <a:prstGeom prst="rect">
            <a:avLst/>
          </a:prstGeom>
        </p:spPr>
      </p:pic>
      <p:sp>
        <p:nvSpPr>
          <p:cNvPr id="665" name="Primary Heading-0">
            <a:extLst>
              <a:ext uri="{FF2B5EF4-FFF2-40B4-BE49-F238E27FC236}">
                <a16:creationId xmlns:a16="http://schemas.microsoft.com/office/drawing/2014/main" id="{111B4A49-B930-4A89-A1CD-6CA2B3D95AED}"/>
              </a:ext>
            </a:extLst>
          </p:cNvPr>
          <p:cNvSpPr txBox="1"/>
          <p:nvPr/>
        </p:nvSpPr>
        <p:spPr>
          <a:xfrm>
            <a:off x="1192435" y="1882045"/>
            <a:ext cx="8901112"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Commitment to Youth Development</a:t>
            </a:r>
          </a:p>
        </p:txBody>
      </p:sp>
      <p:sp>
        <p:nvSpPr>
          <p:cNvPr id="667" name="Description of a primary heading-0">
            <a:extLst>
              <a:ext uri="{FF2B5EF4-FFF2-40B4-BE49-F238E27FC236}">
                <a16:creationId xmlns:a16="http://schemas.microsoft.com/office/drawing/2014/main" id="{111B4A49-B930-4A89-A1CD-6CA2B3D95AED}"/>
              </a:ext>
            </a:extLst>
          </p:cNvPr>
          <p:cNvSpPr txBox="1"/>
          <p:nvPr/>
        </p:nvSpPr>
        <p:spPr>
          <a:xfrm>
            <a:off x="1192435" y="2358295"/>
            <a:ext cx="8901112" cy="65722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141414">
                    <a:alpha val="100000"/>
                  </a:srgbClr>
                </a:solidFill>
                <a:latin typeface="IBM Plex Sans" panose="00000700000000000000" pitchFamily="2" charset="0"/>
              </a:rPr>
              <a:t>Our partnerships with Junipero Serra High School  focus on enhancing opportunities for youth athletes through community initiatives.</a:t>
            </a:r>
          </a:p>
        </p:txBody>
      </p:sp>
      <p:pic>
        <p:nvPicPr>
          <p:cNvPr id="66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838200" y="3425095"/>
            <a:ext cx="171450" cy="171450"/>
          </a:xfrm>
          <a:prstGeom prst="rect">
            <a:avLst/>
          </a:prstGeom>
        </p:spPr>
      </p:pic>
      <p:sp>
        <p:nvSpPr>
          <p:cNvPr id="671" name="Primary Heading-1">
            <a:extLst>
              <a:ext uri="{FF2B5EF4-FFF2-40B4-BE49-F238E27FC236}">
                <a16:creationId xmlns:a16="http://schemas.microsoft.com/office/drawing/2014/main" id="{111B4A49-B930-4A89-A1CD-6CA2B3D95AED}"/>
              </a:ext>
            </a:extLst>
          </p:cNvPr>
          <p:cNvSpPr txBox="1"/>
          <p:nvPr/>
        </p:nvSpPr>
        <p:spPr>
          <a:xfrm>
            <a:off x="1192435" y="3310795"/>
            <a:ext cx="8901112" cy="409575"/>
          </a:xfrm>
          <a:prstGeom prst="rect">
            <a:avLst/>
          </a:prstGeom>
          <a:noFill/>
        </p:spPr>
        <p:txBody>
          <a:bodyPr vertOverflow="clip" horzOverflow="clip" wrap="square" lIns="0" tIns="0" rIns="0" bIns="0" rtlCol="0" anchor="t">
            <a:spAutoFit/>
          </a:bodyPr>
          <a:lstStyle/>
          <a:p>
            <a:pPr algn="l">
              <a:lnSpc>
                <a:spcPts val="3150"/>
              </a:lnSpc>
            </a:pPr>
            <a:r>
              <a:rPr lang="en-US" sz="2100" spc="-21" dirty="0">
                <a:solidFill>
                  <a:srgbClr val="141414">
                    <a:alpha val="100000"/>
                  </a:srgbClr>
                </a:solidFill>
                <a:latin typeface="Poppins SemiBold" panose="00000700000000000000" pitchFamily="2" charset="0"/>
              </a:rPr>
              <a:t>Collaboration with Local Organizations</a:t>
            </a:r>
          </a:p>
        </p:txBody>
      </p:sp>
      <p:sp>
        <p:nvSpPr>
          <p:cNvPr id="673" name="Description of a primary heading-1">
            <a:extLst>
              <a:ext uri="{FF2B5EF4-FFF2-40B4-BE49-F238E27FC236}">
                <a16:creationId xmlns:a16="http://schemas.microsoft.com/office/drawing/2014/main" id="{111B4A49-B930-4A89-A1CD-6CA2B3D95AED}"/>
              </a:ext>
            </a:extLst>
          </p:cNvPr>
          <p:cNvSpPr txBox="1"/>
          <p:nvPr/>
        </p:nvSpPr>
        <p:spPr>
          <a:xfrm>
            <a:off x="1192435" y="3787045"/>
            <a:ext cx="8901112" cy="65722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141414">
                    <a:alpha val="100000"/>
                  </a:srgbClr>
                </a:solidFill>
                <a:latin typeface="IBM Plex Sans" panose="00000700000000000000" pitchFamily="2" charset="0"/>
              </a:rPr>
              <a:t>We collaborate with schools and sports clubs to provide resources and training for young athletes for 5 local High Schools </a:t>
            </a:r>
          </a:p>
        </p:txBody>
      </p:sp>
      <p:pic>
        <p:nvPicPr>
          <p:cNvPr id="67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838200" y="4853845"/>
            <a:ext cx="171450" cy="171450"/>
          </a:xfrm>
          <a:prstGeom prst="rect">
            <a:avLst/>
          </a:prstGeom>
        </p:spPr>
      </p:pic>
      <p:sp>
        <p:nvSpPr>
          <p:cNvPr id="677" name="Primary Heading-2">
            <a:extLst>
              <a:ext uri="{FF2B5EF4-FFF2-40B4-BE49-F238E27FC236}">
                <a16:creationId xmlns:a16="http://schemas.microsoft.com/office/drawing/2014/main" id="{111B4A49-B930-4A89-A1CD-6CA2B3D95AED}"/>
              </a:ext>
            </a:extLst>
          </p:cNvPr>
          <p:cNvSpPr txBox="1"/>
          <p:nvPr/>
        </p:nvSpPr>
        <p:spPr>
          <a:xfrm>
            <a:off x="1192435" y="4739545"/>
            <a:ext cx="8901112"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Support for Underprivileged Youth</a:t>
            </a:r>
          </a:p>
        </p:txBody>
      </p:sp>
      <p:sp>
        <p:nvSpPr>
          <p:cNvPr id="679" name="Description of a primary heading-2">
            <a:extLst>
              <a:ext uri="{FF2B5EF4-FFF2-40B4-BE49-F238E27FC236}">
                <a16:creationId xmlns:a16="http://schemas.microsoft.com/office/drawing/2014/main" id="{111B4A49-B930-4A89-A1CD-6CA2B3D95AED}"/>
              </a:ext>
            </a:extLst>
          </p:cNvPr>
          <p:cNvSpPr txBox="1"/>
          <p:nvPr/>
        </p:nvSpPr>
        <p:spPr>
          <a:xfrm>
            <a:off x="1192435" y="5215795"/>
            <a:ext cx="8901112" cy="65722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141414">
                    <a:alpha val="100000"/>
                  </a:srgbClr>
                </a:solidFill>
                <a:latin typeface="IBM Plex Sans" panose="00000700000000000000" pitchFamily="2" charset="0"/>
              </a:rPr>
              <a:t>Our programs aim to support underprivileged youth, ensuring equal access to sports and training by sponsoring local T Ball events </a:t>
            </a:r>
          </a:p>
        </p:txBody>
      </p:sp>
      <p:pic>
        <p:nvPicPr>
          <p:cNvPr id="681"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838200" y="6282595"/>
            <a:ext cx="171450" cy="171450"/>
          </a:xfrm>
          <a:prstGeom prst="rect">
            <a:avLst/>
          </a:prstGeom>
        </p:spPr>
      </p:pic>
      <p:sp>
        <p:nvSpPr>
          <p:cNvPr id="683" name="Primary Heading-3">
            <a:extLst>
              <a:ext uri="{FF2B5EF4-FFF2-40B4-BE49-F238E27FC236}">
                <a16:creationId xmlns:a16="http://schemas.microsoft.com/office/drawing/2014/main" id="{111B4A49-B930-4A89-A1CD-6CA2B3D95AED}"/>
              </a:ext>
            </a:extLst>
          </p:cNvPr>
          <p:cNvSpPr txBox="1"/>
          <p:nvPr/>
        </p:nvSpPr>
        <p:spPr>
          <a:xfrm>
            <a:off x="1192435" y="6168295"/>
            <a:ext cx="8901112"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Organizing Community Events</a:t>
            </a:r>
          </a:p>
        </p:txBody>
      </p:sp>
      <p:sp>
        <p:nvSpPr>
          <p:cNvPr id="685" name="Description of a primary heading-3">
            <a:extLst>
              <a:ext uri="{FF2B5EF4-FFF2-40B4-BE49-F238E27FC236}">
                <a16:creationId xmlns:a16="http://schemas.microsoft.com/office/drawing/2014/main" id="{111B4A49-B930-4A89-A1CD-6CA2B3D95AED}"/>
              </a:ext>
            </a:extLst>
          </p:cNvPr>
          <p:cNvSpPr txBox="1"/>
          <p:nvPr/>
        </p:nvSpPr>
        <p:spPr>
          <a:xfrm>
            <a:off x="1192435" y="6644545"/>
            <a:ext cx="8901112" cy="65722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141414">
                    <a:alpha val="100000"/>
                  </a:srgbClr>
                </a:solidFill>
                <a:latin typeface="IBM Plex Sans" panose="00000700000000000000" pitchFamily="2" charset="0"/>
              </a:rPr>
              <a:t>We hold events that promote sports and health, engaging the community and raising awareness.</a:t>
            </a:r>
          </a:p>
        </p:txBody>
      </p:sp>
      <p:pic>
        <p:nvPicPr>
          <p:cNvPr id="68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838200" y="7711345"/>
            <a:ext cx="171450" cy="171450"/>
          </a:xfrm>
          <a:prstGeom prst="rect">
            <a:avLst/>
          </a:prstGeom>
        </p:spPr>
      </p:pic>
      <p:sp>
        <p:nvSpPr>
          <p:cNvPr id="689" name="Primary Heading-4">
            <a:extLst>
              <a:ext uri="{FF2B5EF4-FFF2-40B4-BE49-F238E27FC236}">
                <a16:creationId xmlns:a16="http://schemas.microsoft.com/office/drawing/2014/main" id="{111B4A49-B930-4A89-A1CD-6CA2B3D95AED}"/>
              </a:ext>
            </a:extLst>
          </p:cNvPr>
          <p:cNvSpPr txBox="1"/>
          <p:nvPr/>
        </p:nvSpPr>
        <p:spPr>
          <a:xfrm>
            <a:off x="1192435" y="7597045"/>
            <a:ext cx="8901112"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Mentorship Programs</a:t>
            </a:r>
          </a:p>
        </p:txBody>
      </p:sp>
      <p:sp>
        <p:nvSpPr>
          <p:cNvPr id="691" name="Description of a primary heading-4">
            <a:extLst>
              <a:ext uri="{FF2B5EF4-FFF2-40B4-BE49-F238E27FC236}">
                <a16:creationId xmlns:a16="http://schemas.microsoft.com/office/drawing/2014/main" id="{111B4A49-B930-4A89-A1CD-6CA2B3D95AED}"/>
              </a:ext>
            </a:extLst>
          </p:cNvPr>
          <p:cNvSpPr txBox="1"/>
          <p:nvPr/>
        </p:nvSpPr>
        <p:spPr>
          <a:xfrm>
            <a:off x="1192435" y="8073295"/>
            <a:ext cx="8901112" cy="33337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141414">
                    <a:alpha val="100000"/>
                  </a:srgbClr>
                </a:solidFill>
                <a:latin typeface="IBM Plex Sans" panose="00000700000000000000" pitchFamily="2" charset="0"/>
              </a:rPr>
              <a:t>We establish Internship program with CSUDH </a:t>
            </a:r>
          </a:p>
        </p:txBody>
      </p:sp>
      <p:sp>
        <p:nvSpPr>
          <p:cNvPr id="693" name="Click here to edit title-459">
            <a:extLst>
              <a:ext uri="{FF2B5EF4-FFF2-40B4-BE49-F238E27FC236}">
                <a16:creationId xmlns:a16="http://schemas.microsoft.com/office/drawing/2014/main" id="{111B4A49-B930-4A89-A1CD-6CA2B3D95AED}"/>
              </a:ext>
            </a:extLst>
          </p:cNvPr>
          <p:cNvSpPr txBox="1"/>
          <p:nvPr/>
        </p:nvSpPr>
        <p:spPr>
          <a:xfrm>
            <a:off x="11849100" y="990600"/>
            <a:ext cx="5595938" cy="2181225"/>
          </a:xfrm>
          <a:prstGeom prst="rect">
            <a:avLst/>
          </a:prstGeom>
          <a:noFill/>
        </p:spPr>
        <p:txBody>
          <a:bodyPr vertOverflow="clip" horzOverflow="clip" wrap="square" lIns="0" tIns="0" rIns="0" bIns="0" rtlCol="0" anchor="t">
            <a:spAutoFit/>
          </a:bodyPr>
          <a:lstStyle/>
          <a:p>
            <a:pPr algn="r">
              <a:lnSpc>
                <a:spcPts val="5670"/>
              </a:lnSpc>
            </a:pPr>
            <a:r>
              <a:rPr lang="en-US" sz="4200" b="1" spc="-42" dirty="0">
                <a:solidFill>
                  <a:srgbClr val="787878">
                    <a:alpha val="100000"/>
                  </a:srgbClr>
                </a:solidFill>
                <a:latin typeface="Poppins" panose="00000700000000000000" pitchFamily="2" charset="0"/>
              </a:rPr>
              <a:t>Building Strong Community Partnerships</a:t>
            </a:r>
          </a:p>
        </p:txBody>
      </p:sp>
      <p:sp>
        <p:nvSpPr>
          <p:cNvPr id="695" name="Click here to edit subtitle-418">
            <a:extLst>
              <a:ext uri="{FF2B5EF4-FFF2-40B4-BE49-F238E27FC236}">
                <a16:creationId xmlns:a16="http://schemas.microsoft.com/office/drawing/2014/main" id="{111B4A49-B930-4A89-A1CD-6CA2B3D95AED}"/>
              </a:ext>
            </a:extLst>
          </p:cNvPr>
          <p:cNvSpPr txBox="1"/>
          <p:nvPr/>
        </p:nvSpPr>
        <p:spPr>
          <a:xfrm>
            <a:off x="11849100" y="3276600"/>
            <a:ext cx="5595938" cy="723900"/>
          </a:xfrm>
          <a:prstGeom prst="rect">
            <a:avLst/>
          </a:prstGeom>
          <a:noFill/>
        </p:spPr>
        <p:txBody>
          <a:bodyPr vertOverflow="clip" horzOverflow="clip" wrap="square" lIns="0" tIns="0" rIns="0" bIns="0" rtlCol="0" anchor="t">
            <a:spAutoFit/>
          </a:bodyPr>
          <a:lstStyle/>
          <a:p>
            <a:pPr algn="r">
              <a:lnSpc>
                <a:spcPts val="2919"/>
              </a:lnSpc>
            </a:pPr>
            <a:r>
              <a:rPr lang="en-US" sz="2100">
                <a:solidFill>
                  <a:srgbClr val="4D4D4D">
                    <a:alpha val="100000"/>
                  </a:srgbClr>
                </a:solidFill>
                <a:latin typeface="IBM Plex Sans" panose="00000700000000000000" pitchFamily="2" charset="0"/>
              </a:rPr>
              <a:t>Our dedication to supporting youth through partnerships</a:t>
            </a:r>
          </a:p>
        </p:txBody>
      </p:sp>
      <p:pic>
        <p:nvPicPr>
          <p:cNvPr id="69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10764393" y="8536305"/>
            <a:ext cx="914400" cy="914400"/>
          </a:xfrm>
          <a:prstGeom prst="rect">
            <a:avLst/>
          </a:prstGeom>
        </p:spPr>
      </p:pic>
      <p:pic>
        <p:nvPicPr>
          <p:cNvPr id="69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8">
            <a:alphaModFix/>
          </a:blip>
          <a:stretch/>
        </p:blipFill>
        <p:spPr>
          <a:xfrm>
            <a:off x="10980230" y="8749284"/>
            <a:ext cx="485775" cy="485775"/>
          </a:xfrm>
          <a:prstGeom prst="rect">
            <a:avLst/>
          </a:prstGeom>
        </p:spPr>
      </p:pic>
      <p:sp>
        <p:nvSpPr>
          <p:cNvPr id="701" name="-421">
            <a:extLst>
              <a:ext uri="{FF2B5EF4-FFF2-40B4-BE49-F238E27FC236}">
                <a16:creationId xmlns:a16="http://schemas.microsoft.com/office/drawing/2014/main" id="{111B4A49-B930-4A89-A1CD-6CA2B3D95AED}"/>
              </a:ext>
            </a:extLst>
          </p:cNvPr>
          <p:cNvSpPr txBox="1"/>
          <p:nvPr/>
        </p:nvSpPr>
        <p:spPr>
          <a:xfrm>
            <a:off x="9006745" y="9720262"/>
            <a:ext cx="309562" cy="323850"/>
          </a:xfrm>
          <a:prstGeom prst="rect">
            <a:avLst/>
          </a:prstGeom>
          <a:noFill/>
        </p:spPr>
        <p:txBody>
          <a:bodyPr vertOverflow="clip" horzOverflow="clip" wrap="square" lIns="0" tIns="0" rIns="0" bIns="0" rtlCol="0" anchor="t">
            <a:spAutoFit/>
          </a:bodyPr>
          <a:lstStyle/>
          <a:p>
            <a:pPr algn="ctr">
              <a:lnSpc>
                <a:spcPts val="2790"/>
              </a:lnSpc>
            </a:pPr>
            <a:r>
              <a:rPr lang="en-US" sz="1800">
                <a:solidFill>
                  <a:srgbClr val="4D4D4D">
                    <a:alpha val="100000"/>
                  </a:srgbClr>
                </a:solidFill>
                <a:latin typeface="IBM Plex Sans" panose="00000700000000000000" pitchFamily="2" charset="0"/>
              </a:rPr>
              <a:t>09</a:t>
            </a:r>
          </a:p>
        </p:txBody>
      </p:sp>
      <p:pic>
        <p:nvPicPr>
          <p:cNvPr id="5" name="Picture 4">
            <a:extLst>
              <a:ext uri="{FF2B5EF4-FFF2-40B4-BE49-F238E27FC236}">
                <a16:creationId xmlns:a16="http://schemas.microsoft.com/office/drawing/2014/main" id="{A903DE5A-12E7-B363-233A-994348DC277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481840" y="5453513"/>
            <a:ext cx="2579795" cy="4590599"/>
          </a:xfrm>
          <a:prstGeom prst="rect">
            <a:avLst/>
          </a:prstGeom>
        </p:spPr>
      </p:pic>
    </p:spTree>
    <p:extLst>
      <p:ext uri="{BB962C8B-B14F-4D97-AF65-F5344CB8AC3E}">
        <p14:creationId xmlns:p14="http://schemas.microsoft.com/office/powerpoint/2010/main" val="36480479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2">
            <a:alphaModFix/>
          </a:blip>
          <a:stretch/>
        </p:blipFill>
        <p:spPr>
          <a:xfrm>
            <a:off x="0" y="0"/>
            <a:ext cx="18288000" cy="10287000"/>
          </a:xfrm>
          <a:prstGeom prst="rect">
            <a:avLst/>
          </a:prstGeom>
        </p:spPr>
      </p:pic>
      <p:pic>
        <p:nvPicPr>
          <p:cNvPr id="706"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708"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2980849" y="494728"/>
            <a:ext cx="342900" cy="342900"/>
          </a:xfrm>
          <a:prstGeom prst="rect">
            <a:avLst/>
          </a:prstGeom>
        </p:spPr>
      </p:pic>
      <p:pic>
        <p:nvPicPr>
          <p:cNvPr id="710"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7295007" y="9707023"/>
            <a:ext cx="342900" cy="304800"/>
          </a:xfrm>
          <a:prstGeom prst="rect">
            <a:avLst/>
          </a:prstGeom>
        </p:spPr>
      </p:pic>
      <p:pic>
        <p:nvPicPr>
          <p:cNvPr id="712"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17615154" y="4513802"/>
            <a:ext cx="266700" cy="266700"/>
          </a:xfrm>
          <a:prstGeom prst="rect">
            <a:avLst/>
          </a:prstGeom>
        </p:spPr>
      </p:pic>
      <p:pic>
        <p:nvPicPr>
          <p:cNvPr id="714"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838200" y="3076575"/>
            <a:ext cx="8077200" cy="2447925"/>
          </a:xfrm>
          <a:prstGeom prst="rect">
            <a:avLst/>
          </a:prstGeom>
        </p:spPr>
      </p:pic>
      <p:sp>
        <p:nvSpPr>
          <p:cNvPr id="716" name="$50-0">
            <a:extLst>
              <a:ext uri="{FF2B5EF4-FFF2-40B4-BE49-F238E27FC236}">
                <a16:creationId xmlns:a16="http://schemas.microsoft.com/office/drawing/2014/main" id="{111B4A49-B930-4A89-A1CD-6CA2B3D95AED}"/>
              </a:ext>
            </a:extLst>
          </p:cNvPr>
          <p:cNvSpPr txBox="1"/>
          <p:nvPr/>
        </p:nvSpPr>
        <p:spPr>
          <a:xfrm>
            <a:off x="1143000" y="3381375"/>
            <a:ext cx="7500938" cy="857250"/>
          </a:xfrm>
          <a:prstGeom prst="rect">
            <a:avLst/>
          </a:prstGeom>
          <a:noFill/>
        </p:spPr>
        <p:txBody>
          <a:bodyPr vertOverflow="clip" horzOverflow="clip" wrap="square" lIns="0" tIns="0" rIns="0" bIns="0" rtlCol="0" anchor="t">
            <a:spAutoFit/>
          </a:bodyPr>
          <a:lstStyle/>
          <a:p>
            <a:pPr algn="l">
              <a:lnSpc>
                <a:spcPts val="6736"/>
              </a:lnSpc>
            </a:pPr>
            <a:r>
              <a:rPr lang="en-US" sz="4990" spc="-42" dirty="0">
                <a:solidFill>
                  <a:srgbClr val="00B050"/>
                </a:solidFill>
                <a:latin typeface="Poppins SemiBold" panose="00000700000000000000" pitchFamily="2" charset="0"/>
              </a:rPr>
              <a:t>25%</a:t>
            </a:r>
          </a:p>
        </p:txBody>
      </p:sp>
      <p:sp>
        <p:nvSpPr>
          <p:cNvPr id="718" name="Primary Heading-0">
            <a:extLst>
              <a:ext uri="{FF2B5EF4-FFF2-40B4-BE49-F238E27FC236}">
                <a16:creationId xmlns:a16="http://schemas.microsoft.com/office/drawing/2014/main" id="{111B4A49-B930-4A89-A1CD-6CA2B3D95AED}"/>
              </a:ext>
            </a:extLst>
          </p:cNvPr>
          <p:cNvSpPr txBox="1"/>
          <p:nvPr/>
        </p:nvSpPr>
        <p:spPr>
          <a:xfrm>
            <a:off x="1143000" y="4411885"/>
            <a:ext cx="7500938"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Increased Youth Employment</a:t>
            </a:r>
          </a:p>
        </p:txBody>
      </p:sp>
      <p:sp>
        <p:nvSpPr>
          <p:cNvPr id="720" name="Description of a primary heading-0">
            <a:extLst>
              <a:ext uri="{FF2B5EF4-FFF2-40B4-BE49-F238E27FC236}">
                <a16:creationId xmlns:a16="http://schemas.microsoft.com/office/drawing/2014/main" id="{111B4A49-B930-4A89-A1CD-6CA2B3D95AED}"/>
              </a:ext>
            </a:extLst>
          </p:cNvPr>
          <p:cNvSpPr txBox="1"/>
          <p:nvPr/>
        </p:nvSpPr>
        <p:spPr>
          <a:xfrm>
            <a:off x="1143000" y="4888135"/>
            <a:ext cx="7500938" cy="33337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141414">
                    <a:alpha val="100000"/>
                  </a:srgbClr>
                </a:solidFill>
                <a:latin typeface="IBM Plex Sans" panose="00000700000000000000" pitchFamily="2" charset="0"/>
              </a:rPr>
              <a:t>Our programs led to a 25% rise in local youth employment.</a:t>
            </a:r>
          </a:p>
        </p:txBody>
      </p:sp>
      <p:pic>
        <p:nvPicPr>
          <p:cNvPr id="722"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9372600" y="3076575"/>
            <a:ext cx="8077200" cy="2447925"/>
          </a:xfrm>
          <a:prstGeom prst="rect">
            <a:avLst/>
          </a:prstGeom>
        </p:spPr>
      </p:pic>
      <p:sp>
        <p:nvSpPr>
          <p:cNvPr id="724" name="$50-1">
            <a:extLst>
              <a:ext uri="{FF2B5EF4-FFF2-40B4-BE49-F238E27FC236}">
                <a16:creationId xmlns:a16="http://schemas.microsoft.com/office/drawing/2014/main" id="{111B4A49-B930-4A89-A1CD-6CA2B3D95AED}"/>
              </a:ext>
            </a:extLst>
          </p:cNvPr>
          <p:cNvSpPr txBox="1"/>
          <p:nvPr/>
        </p:nvSpPr>
        <p:spPr>
          <a:xfrm>
            <a:off x="9677400" y="3381375"/>
            <a:ext cx="7500938" cy="857250"/>
          </a:xfrm>
          <a:prstGeom prst="rect">
            <a:avLst/>
          </a:prstGeom>
          <a:noFill/>
        </p:spPr>
        <p:txBody>
          <a:bodyPr vertOverflow="clip" horzOverflow="clip" wrap="square" lIns="0" tIns="0" rIns="0" bIns="0" rtlCol="0" anchor="t">
            <a:spAutoFit/>
          </a:bodyPr>
          <a:lstStyle/>
          <a:p>
            <a:pPr algn="l">
              <a:lnSpc>
                <a:spcPts val="6736"/>
              </a:lnSpc>
            </a:pPr>
            <a:r>
              <a:rPr lang="en-US" sz="4990" spc="-42" dirty="0">
                <a:solidFill>
                  <a:srgbClr val="00B050"/>
                </a:solidFill>
                <a:latin typeface="Poppins SemiBold" panose="00000700000000000000" pitchFamily="2" charset="0"/>
              </a:rPr>
              <a:t>5%</a:t>
            </a:r>
          </a:p>
        </p:txBody>
      </p:sp>
      <p:sp>
        <p:nvSpPr>
          <p:cNvPr id="726" name="Primary Heading-1">
            <a:extLst>
              <a:ext uri="{FF2B5EF4-FFF2-40B4-BE49-F238E27FC236}">
                <a16:creationId xmlns:a16="http://schemas.microsoft.com/office/drawing/2014/main" id="{111B4A49-B930-4A89-A1CD-6CA2B3D95AED}"/>
              </a:ext>
            </a:extLst>
          </p:cNvPr>
          <p:cNvSpPr txBox="1"/>
          <p:nvPr/>
        </p:nvSpPr>
        <p:spPr>
          <a:xfrm>
            <a:off x="9677400" y="4411885"/>
            <a:ext cx="7500938"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Local Business Growth</a:t>
            </a:r>
          </a:p>
        </p:txBody>
      </p:sp>
      <p:sp>
        <p:nvSpPr>
          <p:cNvPr id="728" name="Description of a primary heading-1">
            <a:extLst>
              <a:ext uri="{FF2B5EF4-FFF2-40B4-BE49-F238E27FC236}">
                <a16:creationId xmlns:a16="http://schemas.microsoft.com/office/drawing/2014/main" id="{111B4A49-B930-4A89-A1CD-6CA2B3D95AED}"/>
              </a:ext>
            </a:extLst>
          </p:cNvPr>
          <p:cNvSpPr txBox="1"/>
          <p:nvPr/>
        </p:nvSpPr>
        <p:spPr>
          <a:xfrm>
            <a:off x="9677400" y="4888135"/>
            <a:ext cx="7500938" cy="308674"/>
          </a:xfrm>
          <a:prstGeom prst="rect">
            <a:avLst/>
          </a:prstGeom>
          <a:noFill/>
        </p:spPr>
        <p:txBody>
          <a:bodyPr vertOverflow="clip" horzOverflow="clip" wrap="square" lIns="0" tIns="0" rIns="0" bIns="0" rtlCol="0" anchor="t">
            <a:spAutoFit/>
          </a:bodyPr>
          <a:lstStyle/>
          <a:p>
            <a:pPr algn="l">
              <a:lnSpc>
                <a:spcPts val="2610"/>
              </a:lnSpc>
            </a:pPr>
            <a:r>
              <a:rPr lang="en-US" sz="1800" dirty="0">
                <a:solidFill>
                  <a:srgbClr val="141414">
                    <a:alpha val="100000"/>
                  </a:srgbClr>
                </a:solidFill>
                <a:latin typeface="IBM Plex Sans" panose="00000700000000000000" pitchFamily="2" charset="0"/>
              </a:rPr>
              <a:t>Local business revenue grew by 5% due to increased </a:t>
            </a:r>
          </a:p>
        </p:txBody>
      </p:sp>
      <p:pic>
        <p:nvPicPr>
          <p:cNvPr id="730"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838200" y="5981700"/>
            <a:ext cx="8077200" cy="2447925"/>
          </a:xfrm>
          <a:prstGeom prst="rect">
            <a:avLst/>
          </a:prstGeom>
        </p:spPr>
      </p:pic>
      <p:sp>
        <p:nvSpPr>
          <p:cNvPr id="732" name="$50-2">
            <a:extLst>
              <a:ext uri="{FF2B5EF4-FFF2-40B4-BE49-F238E27FC236}">
                <a16:creationId xmlns:a16="http://schemas.microsoft.com/office/drawing/2014/main" id="{111B4A49-B930-4A89-A1CD-6CA2B3D95AED}"/>
              </a:ext>
            </a:extLst>
          </p:cNvPr>
          <p:cNvSpPr txBox="1"/>
          <p:nvPr/>
        </p:nvSpPr>
        <p:spPr>
          <a:xfrm>
            <a:off x="1143000" y="6286500"/>
            <a:ext cx="7500938" cy="857250"/>
          </a:xfrm>
          <a:prstGeom prst="rect">
            <a:avLst/>
          </a:prstGeom>
          <a:noFill/>
        </p:spPr>
        <p:txBody>
          <a:bodyPr vertOverflow="clip" horzOverflow="clip" wrap="square" lIns="0" tIns="0" rIns="0" bIns="0" rtlCol="0" anchor="t">
            <a:spAutoFit/>
          </a:bodyPr>
          <a:lstStyle/>
          <a:p>
            <a:pPr algn="l">
              <a:lnSpc>
                <a:spcPts val="6736"/>
              </a:lnSpc>
            </a:pPr>
            <a:r>
              <a:rPr lang="en-US" sz="4990" spc="-42" dirty="0">
                <a:solidFill>
                  <a:srgbClr val="00B050"/>
                </a:solidFill>
                <a:latin typeface="Poppins SemiBold" panose="00000700000000000000" pitchFamily="2" charset="0"/>
              </a:rPr>
              <a:t>20%</a:t>
            </a:r>
          </a:p>
        </p:txBody>
      </p:sp>
      <p:sp>
        <p:nvSpPr>
          <p:cNvPr id="734" name="Primary Heading-2">
            <a:extLst>
              <a:ext uri="{FF2B5EF4-FFF2-40B4-BE49-F238E27FC236}">
                <a16:creationId xmlns:a16="http://schemas.microsoft.com/office/drawing/2014/main" id="{111B4A49-B930-4A89-A1CD-6CA2B3D95AED}"/>
              </a:ext>
            </a:extLst>
          </p:cNvPr>
          <p:cNvSpPr txBox="1"/>
          <p:nvPr/>
        </p:nvSpPr>
        <p:spPr>
          <a:xfrm>
            <a:off x="1143000" y="7317010"/>
            <a:ext cx="7500938" cy="409575"/>
          </a:xfrm>
          <a:prstGeom prst="rect">
            <a:avLst/>
          </a:prstGeom>
          <a:noFill/>
        </p:spPr>
        <p:txBody>
          <a:bodyPr vertOverflow="clip" horzOverflow="clip" wrap="square" lIns="0" tIns="0" rIns="0" bIns="0" rtlCol="0" anchor="t">
            <a:spAutoFit/>
          </a:bodyPr>
          <a:lstStyle/>
          <a:p>
            <a:pPr algn="l">
              <a:lnSpc>
                <a:spcPts val="3150"/>
              </a:lnSpc>
            </a:pPr>
            <a:r>
              <a:rPr lang="en-US" sz="2100" spc="-21" dirty="0">
                <a:solidFill>
                  <a:srgbClr val="141414">
                    <a:alpha val="100000"/>
                  </a:srgbClr>
                </a:solidFill>
                <a:latin typeface="Poppins SemiBold" panose="00000700000000000000" pitchFamily="2" charset="0"/>
              </a:rPr>
              <a:t>Increased Local Spending</a:t>
            </a:r>
          </a:p>
        </p:txBody>
      </p:sp>
      <p:sp>
        <p:nvSpPr>
          <p:cNvPr id="736" name="Description of a primary heading-2">
            <a:extLst>
              <a:ext uri="{FF2B5EF4-FFF2-40B4-BE49-F238E27FC236}">
                <a16:creationId xmlns:a16="http://schemas.microsoft.com/office/drawing/2014/main" id="{111B4A49-B930-4A89-A1CD-6CA2B3D95AED}"/>
              </a:ext>
            </a:extLst>
          </p:cNvPr>
          <p:cNvSpPr txBox="1"/>
          <p:nvPr/>
        </p:nvSpPr>
        <p:spPr>
          <a:xfrm>
            <a:off x="1143000" y="7793260"/>
            <a:ext cx="7500938" cy="308674"/>
          </a:xfrm>
          <a:prstGeom prst="rect">
            <a:avLst/>
          </a:prstGeom>
          <a:noFill/>
        </p:spPr>
        <p:txBody>
          <a:bodyPr vertOverflow="clip" horzOverflow="clip" wrap="square" lIns="0" tIns="0" rIns="0" bIns="0" rtlCol="0" anchor="t">
            <a:spAutoFit/>
          </a:bodyPr>
          <a:lstStyle/>
          <a:p>
            <a:pPr algn="l">
              <a:lnSpc>
                <a:spcPts val="2610"/>
              </a:lnSpc>
            </a:pPr>
            <a:r>
              <a:rPr lang="en-US" sz="1800" dirty="0">
                <a:solidFill>
                  <a:srgbClr val="141414">
                    <a:alpha val="100000"/>
                  </a:srgbClr>
                </a:solidFill>
                <a:latin typeface="IBM Plex Sans" panose="00000700000000000000" pitchFamily="2" charset="0"/>
              </a:rPr>
              <a:t>Local spending increased by 20% </a:t>
            </a:r>
          </a:p>
        </p:txBody>
      </p:sp>
      <p:pic>
        <p:nvPicPr>
          <p:cNvPr id="738"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9372600" y="5981700"/>
            <a:ext cx="8077200" cy="2447925"/>
          </a:xfrm>
          <a:prstGeom prst="rect">
            <a:avLst/>
          </a:prstGeom>
        </p:spPr>
      </p:pic>
      <p:sp>
        <p:nvSpPr>
          <p:cNvPr id="740" name="$50-3">
            <a:extLst>
              <a:ext uri="{FF2B5EF4-FFF2-40B4-BE49-F238E27FC236}">
                <a16:creationId xmlns:a16="http://schemas.microsoft.com/office/drawing/2014/main" id="{111B4A49-B930-4A89-A1CD-6CA2B3D95AED}"/>
              </a:ext>
            </a:extLst>
          </p:cNvPr>
          <p:cNvSpPr txBox="1"/>
          <p:nvPr/>
        </p:nvSpPr>
        <p:spPr>
          <a:xfrm>
            <a:off x="9677400" y="6286500"/>
            <a:ext cx="7500938" cy="857250"/>
          </a:xfrm>
          <a:prstGeom prst="rect">
            <a:avLst/>
          </a:prstGeom>
          <a:noFill/>
        </p:spPr>
        <p:txBody>
          <a:bodyPr vertOverflow="clip" horzOverflow="clip" wrap="square" lIns="0" tIns="0" rIns="0" bIns="0" rtlCol="0" anchor="t">
            <a:spAutoFit/>
          </a:bodyPr>
          <a:lstStyle/>
          <a:p>
            <a:pPr algn="l">
              <a:lnSpc>
                <a:spcPts val="6736"/>
              </a:lnSpc>
            </a:pPr>
            <a:r>
              <a:rPr lang="en-US" sz="4990" spc="-42" dirty="0">
                <a:latin typeface="Poppins SemiBold" panose="00000700000000000000" pitchFamily="2" charset="0"/>
              </a:rPr>
              <a:t>10</a:t>
            </a:r>
          </a:p>
        </p:txBody>
      </p:sp>
      <p:sp>
        <p:nvSpPr>
          <p:cNvPr id="742" name="Primary Heading-3">
            <a:extLst>
              <a:ext uri="{FF2B5EF4-FFF2-40B4-BE49-F238E27FC236}">
                <a16:creationId xmlns:a16="http://schemas.microsoft.com/office/drawing/2014/main" id="{111B4A49-B930-4A89-A1CD-6CA2B3D95AED}"/>
              </a:ext>
            </a:extLst>
          </p:cNvPr>
          <p:cNvSpPr txBox="1"/>
          <p:nvPr/>
        </p:nvSpPr>
        <p:spPr>
          <a:xfrm>
            <a:off x="9677400" y="7317010"/>
            <a:ext cx="7500938"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Partnerships Established</a:t>
            </a:r>
          </a:p>
        </p:txBody>
      </p:sp>
      <p:sp>
        <p:nvSpPr>
          <p:cNvPr id="744" name="Description of a primary heading-3">
            <a:extLst>
              <a:ext uri="{FF2B5EF4-FFF2-40B4-BE49-F238E27FC236}">
                <a16:creationId xmlns:a16="http://schemas.microsoft.com/office/drawing/2014/main" id="{111B4A49-B930-4A89-A1CD-6CA2B3D95AED}"/>
              </a:ext>
            </a:extLst>
          </p:cNvPr>
          <p:cNvSpPr txBox="1"/>
          <p:nvPr/>
        </p:nvSpPr>
        <p:spPr>
          <a:xfrm>
            <a:off x="9677400" y="7793260"/>
            <a:ext cx="7500938" cy="33337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141414">
                    <a:alpha val="100000"/>
                  </a:srgbClr>
                </a:solidFill>
                <a:latin typeface="IBM Plex Sans" panose="00000700000000000000" pitchFamily="2" charset="0"/>
              </a:rPr>
              <a:t>We established partnerships with 10 local businesses.</a:t>
            </a:r>
          </a:p>
        </p:txBody>
      </p:sp>
      <p:sp>
        <p:nvSpPr>
          <p:cNvPr id="746" name="Click here to edit title-499">
            <a:extLst>
              <a:ext uri="{FF2B5EF4-FFF2-40B4-BE49-F238E27FC236}">
                <a16:creationId xmlns:a16="http://schemas.microsoft.com/office/drawing/2014/main" id="{111B4A49-B930-4A89-A1CD-6CA2B3D95AED}"/>
              </a:ext>
            </a:extLst>
          </p:cNvPr>
          <p:cNvSpPr txBox="1"/>
          <p:nvPr/>
        </p:nvSpPr>
        <p:spPr>
          <a:xfrm>
            <a:off x="838200" y="804291"/>
            <a:ext cx="16644938" cy="762000"/>
          </a:xfrm>
          <a:prstGeom prst="rect">
            <a:avLst/>
          </a:prstGeom>
          <a:noFill/>
        </p:spPr>
        <p:txBody>
          <a:bodyPr vertOverflow="clip" horzOverflow="clip" wrap="square" lIns="0" tIns="0" rIns="0" bIns="0" rtlCol="0" anchor="t">
            <a:spAutoFit/>
          </a:bodyPr>
          <a:lstStyle/>
          <a:p>
            <a:pPr algn="ctr">
              <a:lnSpc>
                <a:spcPts val="5670"/>
              </a:lnSpc>
            </a:pPr>
            <a:r>
              <a:rPr lang="en-US" sz="4200" b="1" spc="-42">
                <a:solidFill>
                  <a:srgbClr val="787878">
                    <a:alpha val="100000"/>
                  </a:srgbClr>
                </a:solidFill>
                <a:latin typeface="Poppins" panose="00000700000000000000" pitchFamily="2" charset="0"/>
              </a:rPr>
              <a:t>Enhancing Local Economy Through Training</a:t>
            </a:r>
          </a:p>
        </p:txBody>
      </p:sp>
      <p:pic>
        <p:nvPicPr>
          <p:cNvPr id="748"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8">
            <a:alphaModFix/>
          </a:blip>
          <a:stretch/>
        </p:blipFill>
        <p:spPr>
          <a:xfrm>
            <a:off x="17002411" y="837343"/>
            <a:ext cx="914400" cy="914400"/>
          </a:xfrm>
          <a:prstGeom prst="rect">
            <a:avLst/>
          </a:prstGeom>
        </p:spPr>
      </p:pic>
      <p:pic>
        <p:nvPicPr>
          <p:cNvPr id="74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9">
            <a:alphaModFix/>
          </a:blip>
          <a:stretch/>
        </p:blipFill>
        <p:spPr>
          <a:xfrm>
            <a:off x="17218247" y="1052227"/>
            <a:ext cx="485775" cy="485775"/>
          </a:xfrm>
          <a:prstGeom prst="rect">
            <a:avLst/>
          </a:prstGeom>
        </p:spPr>
      </p:pic>
      <p:sp>
        <p:nvSpPr>
          <p:cNvPr id="751" name="-478">
            <a:extLst>
              <a:ext uri="{FF2B5EF4-FFF2-40B4-BE49-F238E27FC236}">
                <a16:creationId xmlns:a16="http://schemas.microsoft.com/office/drawing/2014/main" id="{111B4A49-B930-4A89-A1CD-6CA2B3D95AED}"/>
              </a:ext>
            </a:extLst>
          </p:cNvPr>
          <p:cNvSpPr txBox="1"/>
          <p:nvPr/>
        </p:nvSpPr>
        <p:spPr>
          <a:xfrm>
            <a:off x="9006745" y="9720262"/>
            <a:ext cx="309562" cy="323850"/>
          </a:xfrm>
          <a:prstGeom prst="rect">
            <a:avLst/>
          </a:prstGeom>
          <a:noFill/>
        </p:spPr>
        <p:txBody>
          <a:bodyPr vertOverflow="clip" horzOverflow="clip" wrap="square" lIns="0" tIns="0" rIns="0" bIns="0" rtlCol="0" anchor="t">
            <a:spAutoFit/>
          </a:bodyPr>
          <a:lstStyle/>
          <a:p>
            <a:pPr algn="ctr">
              <a:lnSpc>
                <a:spcPts val="2790"/>
              </a:lnSpc>
            </a:pPr>
            <a:r>
              <a:rPr lang="en-US" sz="1800">
                <a:solidFill>
                  <a:srgbClr val="4D4D4D">
                    <a:alpha val="100000"/>
                  </a:srgbClr>
                </a:solidFill>
                <a:latin typeface="IBM Plex Sans" panose="00000700000000000000" pitchFamily="2" charset="0"/>
              </a:rPr>
              <a:t>10</a:t>
            </a:r>
          </a:p>
        </p:txBody>
      </p:sp>
    </p:spTree>
    <p:extLst>
      <p:ext uri="{BB962C8B-B14F-4D97-AF65-F5344CB8AC3E}">
        <p14:creationId xmlns:p14="http://schemas.microsoft.com/office/powerpoint/2010/main" val="3648047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2">
            <a:alphaModFix/>
          </a:blip>
          <a:stretch/>
        </p:blipFill>
        <p:spPr>
          <a:xfrm>
            <a:off x="0" y="0"/>
            <a:ext cx="18288000" cy="10287000"/>
          </a:xfrm>
          <a:prstGeom prst="rect">
            <a:avLst/>
          </a:prstGeom>
        </p:spPr>
      </p:pic>
      <p:pic>
        <p:nvPicPr>
          <p:cNvPr id="756"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4" y="-183070"/>
            <a:ext cx="18288000" cy="10287000"/>
          </a:xfrm>
          <a:prstGeom prst="rect">
            <a:avLst/>
          </a:prstGeom>
        </p:spPr>
      </p:pic>
      <p:pic>
        <p:nvPicPr>
          <p:cNvPr id="758"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11221488" y="5143500"/>
            <a:ext cx="7066508" cy="5143500"/>
          </a:xfrm>
          <a:prstGeom prst="rect">
            <a:avLst/>
          </a:prstGeom>
        </p:spPr>
      </p:pic>
      <p:pic>
        <p:nvPicPr>
          <p:cNvPr id="760"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3189351" y="666464"/>
            <a:ext cx="342900" cy="342900"/>
          </a:xfrm>
          <a:prstGeom prst="rect">
            <a:avLst/>
          </a:prstGeom>
        </p:spPr>
      </p:pic>
      <p:pic>
        <p:nvPicPr>
          <p:cNvPr id="762"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838200" y="2638425"/>
            <a:ext cx="419100" cy="419100"/>
          </a:xfrm>
          <a:prstGeom prst="rect">
            <a:avLst/>
          </a:prstGeom>
        </p:spPr>
      </p:pic>
      <p:sp>
        <p:nvSpPr>
          <p:cNvPr id="764" name="-0">
            <a:extLst>
              <a:ext uri="{FF2B5EF4-FFF2-40B4-BE49-F238E27FC236}">
                <a16:creationId xmlns:a16="http://schemas.microsoft.com/office/drawing/2014/main" id="{111B4A49-B930-4A89-A1CD-6CA2B3D95AED}"/>
              </a:ext>
            </a:extLst>
          </p:cNvPr>
          <p:cNvSpPr txBox="1"/>
          <p:nvPr/>
        </p:nvSpPr>
        <p:spPr>
          <a:xfrm>
            <a:off x="942118" y="2686050"/>
            <a:ext cx="242888" cy="333375"/>
          </a:xfrm>
          <a:prstGeom prst="rect">
            <a:avLst/>
          </a:prstGeom>
          <a:noFill/>
        </p:spPr>
        <p:txBody>
          <a:bodyPr vertOverflow="clip" horzOverflow="clip" wrap="square" lIns="0" tIns="0" rIns="0" bIns="0" rtlCol="0" anchor="t">
            <a:spAutoFit/>
          </a:bodyPr>
          <a:lstStyle/>
          <a:p>
            <a:pPr algn="ctr">
              <a:lnSpc>
                <a:spcPts val="2599"/>
              </a:lnSpc>
            </a:pPr>
            <a:r>
              <a:rPr lang="en-US" sz="1732" spc="-42">
                <a:solidFill>
                  <a:srgbClr val="F1F1F1">
                    <a:alpha val="100000"/>
                  </a:srgbClr>
                </a:solidFill>
                <a:latin typeface="Poppins SemiBold" panose="00000700000000000000" pitchFamily="2" charset="0"/>
              </a:rPr>
              <a:t>01</a:t>
            </a:r>
          </a:p>
        </p:txBody>
      </p:sp>
      <p:sp>
        <p:nvSpPr>
          <p:cNvPr id="766" name="Primary Heading-0">
            <a:extLst>
              <a:ext uri="{FF2B5EF4-FFF2-40B4-BE49-F238E27FC236}">
                <a16:creationId xmlns:a16="http://schemas.microsoft.com/office/drawing/2014/main" id="{111B4A49-B930-4A89-A1CD-6CA2B3D95AED}"/>
              </a:ext>
            </a:extLst>
          </p:cNvPr>
          <p:cNvSpPr txBox="1"/>
          <p:nvPr/>
        </p:nvSpPr>
        <p:spPr>
          <a:xfrm>
            <a:off x="1440085" y="2638425"/>
            <a:ext cx="8653462"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Widespread Community Endorsement</a:t>
            </a:r>
          </a:p>
        </p:txBody>
      </p:sp>
      <p:sp>
        <p:nvSpPr>
          <p:cNvPr id="768" name="Description of a primary heading-0">
            <a:extLst>
              <a:ext uri="{FF2B5EF4-FFF2-40B4-BE49-F238E27FC236}">
                <a16:creationId xmlns:a16="http://schemas.microsoft.com/office/drawing/2014/main" id="{111B4A49-B930-4A89-A1CD-6CA2B3D95AED}"/>
              </a:ext>
            </a:extLst>
          </p:cNvPr>
          <p:cNvSpPr txBox="1"/>
          <p:nvPr/>
        </p:nvSpPr>
        <p:spPr>
          <a:xfrm>
            <a:off x="1440085" y="3114675"/>
            <a:ext cx="11096472" cy="308674"/>
          </a:xfrm>
          <a:prstGeom prst="rect">
            <a:avLst/>
          </a:prstGeom>
          <a:noFill/>
        </p:spPr>
        <p:txBody>
          <a:bodyPr vertOverflow="clip" horzOverflow="clip" wrap="square" lIns="0" tIns="0" rIns="0" bIns="0" rtlCol="0" anchor="t">
            <a:spAutoFit/>
          </a:bodyPr>
          <a:lstStyle/>
          <a:p>
            <a:pPr algn="l">
              <a:lnSpc>
                <a:spcPts val="2610"/>
              </a:lnSpc>
            </a:pPr>
            <a:r>
              <a:rPr lang="en-US" dirty="0">
                <a:solidFill>
                  <a:srgbClr val="141414">
                    <a:alpha val="100000"/>
                  </a:srgbClr>
                </a:solidFill>
                <a:latin typeface="IBM Plex Sans" panose="00000700000000000000" pitchFamily="2" charset="0"/>
              </a:rPr>
              <a:t>Numerous letters from community leaders highlight the significance of our work.</a:t>
            </a:r>
          </a:p>
        </p:txBody>
      </p:sp>
      <p:sp>
        <p:nvSpPr>
          <p:cNvPr id="770" name="Description of a primary heading-0">
            <a:extLst>
              <a:ext uri="{FF2B5EF4-FFF2-40B4-BE49-F238E27FC236}">
                <a16:creationId xmlns:a16="http://schemas.microsoft.com/office/drawing/2014/main" id="{111B4A49-B930-4A89-A1CD-6CA2B3D95AED}"/>
              </a:ext>
            </a:extLst>
          </p:cNvPr>
          <p:cNvSpPr txBox="1"/>
          <p:nvPr/>
        </p:nvSpPr>
        <p:spPr>
          <a:xfrm>
            <a:off x="1440084" y="3592472"/>
            <a:ext cx="11096472" cy="924227"/>
          </a:xfrm>
          <a:prstGeom prst="rect">
            <a:avLst/>
          </a:prstGeom>
          <a:noFill/>
        </p:spPr>
        <p:txBody>
          <a:bodyPr vertOverflow="clip" horzOverflow="clip" wrap="square" lIns="0" tIns="0" rIns="0" bIns="0" rtlCol="0" anchor="t">
            <a:spAutoFit/>
          </a:bodyPr>
          <a:lstStyle/>
          <a:p>
            <a:pPr algn="l">
              <a:lnSpc>
                <a:spcPct val="150000"/>
              </a:lnSpc>
            </a:pPr>
            <a:r>
              <a:rPr lang="en-US" sz="2400" dirty="0">
                <a:solidFill>
                  <a:srgbClr val="141414">
                    <a:alpha val="100000"/>
                  </a:srgbClr>
                </a:solidFill>
                <a:latin typeface="IBM Plex Sans" panose="00000700000000000000" pitchFamily="2" charset="0"/>
              </a:rPr>
              <a:t>Kevin Martin - MLB Scout For </a:t>
            </a:r>
            <a:r>
              <a:rPr lang="en-US" sz="2400" dirty="0" err="1">
                <a:solidFill>
                  <a:srgbClr val="141414">
                    <a:alpha val="100000"/>
                  </a:srgbClr>
                </a:solidFill>
                <a:latin typeface="IBM Plex Sans" panose="00000700000000000000" pitchFamily="2" charset="0"/>
              </a:rPr>
              <a:t>Atlana</a:t>
            </a:r>
            <a:r>
              <a:rPr lang="en-US" sz="2400" dirty="0">
                <a:solidFill>
                  <a:srgbClr val="141414">
                    <a:alpha val="100000"/>
                  </a:srgbClr>
                </a:solidFill>
                <a:latin typeface="IBM Plex Sans" panose="00000700000000000000" pitchFamily="2" charset="0"/>
              </a:rPr>
              <a:t> Braves</a:t>
            </a:r>
          </a:p>
          <a:p>
            <a:pPr algn="l">
              <a:lnSpc>
                <a:spcPct val="150000"/>
              </a:lnSpc>
            </a:pPr>
            <a:r>
              <a:rPr lang="en-US" dirty="0">
                <a:solidFill>
                  <a:srgbClr val="141414">
                    <a:alpha val="100000"/>
                  </a:srgbClr>
                </a:solidFill>
                <a:latin typeface="IBM Plex Sans" panose="00000700000000000000" pitchFamily="2" charset="0"/>
              </a:rPr>
              <a:t>“</a:t>
            </a:r>
            <a:r>
              <a:rPr lang="en-US" b="1" dirty="0">
                <a:solidFill>
                  <a:srgbClr val="141414">
                    <a:alpha val="100000"/>
                  </a:srgbClr>
                </a:solidFill>
                <a:latin typeface="IBM Plex Sans" panose="00000700000000000000" pitchFamily="2" charset="0"/>
              </a:rPr>
              <a:t>Their vision is clear, their purpose is powerful, and their presence is invaluable</a:t>
            </a:r>
            <a:r>
              <a:rPr lang="en-US" dirty="0">
                <a:solidFill>
                  <a:srgbClr val="141414">
                    <a:alpha val="100000"/>
                  </a:srgbClr>
                </a:solidFill>
                <a:latin typeface="IBM Plex Sans" panose="00000700000000000000" pitchFamily="2" charset="0"/>
              </a:rPr>
              <a:t>” </a:t>
            </a:r>
          </a:p>
        </p:txBody>
      </p:sp>
      <p:sp>
        <p:nvSpPr>
          <p:cNvPr id="772" name="Description of a primary heading-0">
            <a:extLst>
              <a:ext uri="{FF2B5EF4-FFF2-40B4-BE49-F238E27FC236}">
                <a16:creationId xmlns:a16="http://schemas.microsoft.com/office/drawing/2014/main" id="{111B4A49-B930-4A89-A1CD-6CA2B3D95AED}"/>
              </a:ext>
            </a:extLst>
          </p:cNvPr>
          <p:cNvSpPr txBox="1"/>
          <p:nvPr/>
        </p:nvSpPr>
        <p:spPr>
          <a:xfrm>
            <a:off x="1440084" y="4685822"/>
            <a:ext cx="8653462" cy="1302921"/>
          </a:xfrm>
          <a:prstGeom prst="rect">
            <a:avLst/>
          </a:prstGeom>
          <a:noFill/>
        </p:spPr>
        <p:txBody>
          <a:bodyPr vertOverflow="clip" horzOverflow="clip" wrap="square" lIns="0" tIns="0" rIns="0" bIns="0" rtlCol="0" anchor="t">
            <a:spAutoFit/>
          </a:bodyPr>
          <a:lstStyle/>
          <a:p>
            <a:pPr algn="l">
              <a:lnSpc>
                <a:spcPct val="150000"/>
              </a:lnSpc>
            </a:pPr>
            <a:r>
              <a:rPr lang="en-US" sz="2400" dirty="0">
                <a:solidFill>
                  <a:srgbClr val="141414">
                    <a:alpha val="100000"/>
                  </a:srgbClr>
                </a:solidFill>
                <a:latin typeface="IBM Plex Sans" panose="00000700000000000000" pitchFamily="2" charset="0"/>
              </a:rPr>
              <a:t>Dr. John Moran, EdD President of Junipero Serra High School –</a:t>
            </a:r>
          </a:p>
          <a:p>
            <a:pPr>
              <a:lnSpc>
                <a:spcPct val="150000"/>
              </a:lnSpc>
            </a:pPr>
            <a:r>
              <a:rPr lang="en-US" b="1" dirty="0">
                <a:solidFill>
                  <a:srgbClr val="141414">
                    <a:alpha val="100000"/>
                  </a:srgbClr>
                </a:solidFill>
                <a:latin typeface="IBM Plex Sans" panose="00000700000000000000" pitchFamily="2" charset="0"/>
              </a:rPr>
              <a:t>"an outstanding individual that adds value to people and organizations"</a:t>
            </a:r>
          </a:p>
          <a:p>
            <a:pPr algn="l">
              <a:lnSpc>
                <a:spcPts val="2610"/>
              </a:lnSpc>
            </a:pPr>
            <a:r>
              <a:rPr lang="en-US" sz="2400" dirty="0">
                <a:solidFill>
                  <a:srgbClr val="141414">
                    <a:alpha val="100000"/>
                  </a:srgbClr>
                </a:solidFill>
                <a:latin typeface="IBM Plex Sans" panose="00000700000000000000" pitchFamily="2" charset="0"/>
              </a:rPr>
              <a:t> </a:t>
            </a:r>
          </a:p>
        </p:txBody>
      </p:sp>
      <p:sp>
        <p:nvSpPr>
          <p:cNvPr id="777" name="Description of a primary heading-0">
            <a:extLst>
              <a:ext uri="{FF2B5EF4-FFF2-40B4-BE49-F238E27FC236}">
                <a16:creationId xmlns:a16="http://schemas.microsoft.com/office/drawing/2014/main" id="{111B4A49-B930-4A89-A1CD-6CA2B3D95AED}"/>
              </a:ext>
            </a:extLst>
          </p:cNvPr>
          <p:cNvSpPr txBox="1"/>
          <p:nvPr/>
        </p:nvSpPr>
        <p:spPr>
          <a:xfrm>
            <a:off x="1440084" y="5814629"/>
            <a:ext cx="8653462" cy="1340239"/>
          </a:xfrm>
          <a:prstGeom prst="rect">
            <a:avLst/>
          </a:prstGeom>
          <a:noFill/>
        </p:spPr>
        <p:txBody>
          <a:bodyPr vertOverflow="clip" horzOverflow="clip" wrap="square" lIns="0" tIns="0" rIns="0" bIns="0" rtlCol="0" anchor="t">
            <a:spAutoFit/>
          </a:bodyPr>
          <a:lstStyle/>
          <a:p>
            <a:pPr algn="l">
              <a:lnSpc>
                <a:spcPct val="150000"/>
              </a:lnSpc>
            </a:pPr>
            <a:r>
              <a:rPr lang="en-US" sz="2400" dirty="0">
                <a:solidFill>
                  <a:srgbClr val="141414">
                    <a:alpha val="100000"/>
                  </a:srgbClr>
                </a:solidFill>
                <a:latin typeface="IBM Plex Sans" panose="00000700000000000000" pitchFamily="2" charset="0"/>
              </a:rPr>
              <a:t>Artis Perry Jr. Head Varsity Baseball Coach at Serra </a:t>
            </a:r>
          </a:p>
          <a:p>
            <a:pPr>
              <a:lnSpc>
                <a:spcPct val="150000"/>
              </a:lnSpc>
            </a:pPr>
            <a:r>
              <a:rPr lang="en-US" b="1" dirty="0">
                <a:solidFill>
                  <a:srgbClr val="141414">
                    <a:alpha val="100000"/>
                  </a:srgbClr>
                </a:solidFill>
                <a:latin typeface="IBM Plex Sans" panose="00000700000000000000" pitchFamily="2" charset="0"/>
              </a:rPr>
              <a:t>“</a:t>
            </a:r>
            <a:r>
              <a:rPr lang="en-US" b="1" dirty="0">
                <a:effectLst/>
                <a:latin typeface="Arial" panose="020B0604020202020204" pitchFamily="34" charset="0"/>
              </a:rPr>
              <a:t>Their team brought genuine care, mentorship, and leadership development to our student-athletes”</a:t>
            </a:r>
            <a:endParaRPr lang="en-US" b="1" dirty="0"/>
          </a:p>
        </p:txBody>
      </p:sp>
      <p:sp>
        <p:nvSpPr>
          <p:cNvPr id="779" name="Click here to edit title-409">
            <a:extLst>
              <a:ext uri="{FF2B5EF4-FFF2-40B4-BE49-F238E27FC236}">
                <a16:creationId xmlns:a16="http://schemas.microsoft.com/office/drawing/2014/main" id="{111B4A49-B930-4A89-A1CD-6CA2B3D95AED}"/>
              </a:ext>
            </a:extLst>
          </p:cNvPr>
          <p:cNvSpPr txBox="1"/>
          <p:nvPr/>
        </p:nvSpPr>
        <p:spPr>
          <a:xfrm>
            <a:off x="11849100" y="1766316"/>
            <a:ext cx="5595938" cy="1466850"/>
          </a:xfrm>
          <a:prstGeom prst="rect">
            <a:avLst/>
          </a:prstGeom>
          <a:noFill/>
        </p:spPr>
        <p:txBody>
          <a:bodyPr vertOverflow="clip" horzOverflow="clip" wrap="square" lIns="0" tIns="0" rIns="0" bIns="0" rtlCol="0" anchor="t">
            <a:spAutoFit/>
          </a:bodyPr>
          <a:lstStyle/>
          <a:p>
            <a:pPr algn="r">
              <a:lnSpc>
                <a:spcPts val="5670"/>
              </a:lnSpc>
            </a:pPr>
            <a:r>
              <a:rPr lang="en-US" sz="4200" b="1" spc="-42">
                <a:solidFill>
                  <a:srgbClr val="787878">
                    <a:alpha val="100000"/>
                  </a:srgbClr>
                </a:solidFill>
                <a:latin typeface="Poppins" panose="00000700000000000000" pitchFamily="2" charset="0"/>
              </a:rPr>
              <a:t>Community Support for Our Initiative</a:t>
            </a:r>
          </a:p>
        </p:txBody>
      </p:sp>
      <p:pic>
        <p:nvPicPr>
          <p:cNvPr id="781"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10764393" y="8536305"/>
            <a:ext cx="914400" cy="914400"/>
          </a:xfrm>
          <a:prstGeom prst="rect">
            <a:avLst/>
          </a:prstGeom>
        </p:spPr>
      </p:pic>
      <p:pic>
        <p:nvPicPr>
          <p:cNvPr id="783"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8">
            <a:alphaModFix/>
          </a:blip>
          <a:stretch/>
        </p:blipFill>
        <p:spPr>
          <a:xfrm>
            <a:off x="10980230" y="8749284"/>
            <a:ext cx="485775" cy="485775"/>
          </a:xfrm>
          <a:prstGeom prst="rect">
            <a:avLst/>
          </a:prstGeom>
        </p:spPr>
      </p:pic>
      <p:sp>
        <p:nvSpPr>
          <p:cNvPr id="785" name="-465">
            <a:extLst>
              <a:ext uri="{FF2B5EF4-FFF2-40B4-BE49-F238E27FC236}">
                <a16:creationId xmlns:a16="http://schemas.microsoft.com/office/drawing/2014/main" id="{111B4A49-B930-4A89-A1CD-6CA2B3D95AED}"/>
              </a:ext>
            </a:extLst>
          </p:cNvPr>
          <p:cNvSpPr txBox="1"/>
          <p:nvPr/>
        </p:nvSpPr>
        <p:spPr>
          <a:xfrm>
            <a:off x="9006745" y="9720262"/>
            <a:ext cx="309562" cy="323850"/>
          </a:xfrm>
          <a:prstGeom prst="rect">
            <a:avLst/>
          </a:prstGeom>
          <a:noFill/>
        </p:spPr>
        <p:txBody>
          <a:bodyPr vertOverflow="clip" horzOverflow="clip" wrap="square" lIns="0" tIns="0" rIns="0" bIns="0" rtlCol="0" anchor="t">
            <a:spAutoFit/>
          </a:bodyPr>
          <a:lstStyle/>
          <a:p>
            <a:pPr algn="ctr">
              <a:lnSpc>
                <a:spcPts val="2790"/>
              </a:lnSpc>
            </a:pPr>
            <a:r>
              <a:rPr lang="en-US" sz="1800">
                <a:solidFill>
                  <a:srgbClr val="4D4D4D">
                    <a:alpha val="100000"/>
                  </a:srgbClr>
                </a:solidFill>
                <a:latin typeface="IBM Plex Sans" panose="00000700000000000000" pitchFamily="2" charset="0"/>
              </a:rPr>
              <a:t>11</a:t>
            </a:r>
          </a:p>
        </p:txBody>
      </p:sp>
      <p:pic>
        <p:nvPicPr>
          <p:cNvPr id="787" name="FOOTER_LOGO_IMG">
            <a:extLst>
              <a:ext uri="{FF2B5EF4-FFF2-40B4-BE49-F238E27FC236}">
                <a16:creationId xmlns:a16="http://schemas.microsoft.com/office/drawing/2014/main" id="{A8642F66-C0BB-4949-9A9C-024B120A5D52}"/>
              </a:ext>
            </a:extLst>
          </p:cNvPr>
          <p:cNvPicPr>
            <a:picLocks noChangeAspect="1"/>
          </p:cNvPicPr>
          <p:nvPr/>
        </p:nvPicPr>
        <p:blipFill rotWithShape="1">
          <a:blip r:embed="rId9">
            <a:alphaModFix/>
          </a:blip>
          <a:stretch/>
        </p:blipFill>
        <p:spPr>
          <a:xfrm>
            <a:off x="285750" y="9772650"/>
            <a:ext cx="476250" cy="285750"/>
          </a:xfrm>
          <a:prstGeom prst="rect">
            <a:avLst/>
          </a:prstGeom>
        </p:spPr>
      </p:pic>
      <p:pic>
        <p:nvPicPr>
          <p:cNvPr id="6" name="coverimage">
            <a:extLst>
              <a:ext uri="{FF2B5EF4-FFF2-40B4-BE49-F238E27FC236}">
                <a16:creationId xmlns:a16="http://schemas.microsoft.com/office/drawing/2014/main" id="{323ED4EA-00B2-6A25-A85C-03911A094CA8}"/>
              </a:ext>
            </a:extLst>
          </p:cNvPr>
          <p:cNvPicPr preferRelativeResize="0">
            <a:picLocks noChangeAspect="1"/>
          </p:cNvPicPr>
          <p:nvPr/>
        </p:nvPicPr>
        <p:blipFill rotWithShape="1">
          <a:blip r:embed="rId10">
            <a:alphaModFix/>
            <a:extLst>
              <a:ext uri="{83F72727-94C0-4542-A1D4-7E30D1A121BF}">
                <a14:useLocalDpi xmlns="" xmlns:a14="http://schemas.microsoft.com/office/drawing/2010/main" xmlns:p14="http://schemas.microsoft.com/office/powerpoint/2010/main" xmlns:asvg="http://schemas.microsoft.com/office/drawing/2016/SVG/main" xmlns:a16="http://schemas.microsoft.com/office/drawing/2014/main" val="0"/>
              </a:ext>
            </a:extLst>
          </a:blip>
          <a:srcRect/>
          <a:stretch/>
        </p:blipFill>
        <p:spPr>
          <a:xfrm>
            <a:off x="11707263" y="4095750"/>
            <a:ext cx="6535803" cy="6374320"/>
          </a:xfrm>
          <a:prstGeom prst="rect">
            <a:avLst/>
          </a:prstGeom>
        </p:spPr>
      </p:pic>
    </p:spTree>
    <p:extLst>
      <p:ext uri="{BB962C8B-B14F-4D97-AF65-F5344CB8AC3E}">
        <p14:creationId xmlns:p14="http://schemas.microsoft.com/office/powerpoint/2010/main" val="3648047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F696F-C433-941D-3DB3-333CD7982130}"/>
            </a:ext>
          </a:extLst>
        </p:cNvPr>
        <p:cNvGrpSpPr/>
        <p:nvPr/>
      </p:nvGrpSpPr>
      <p:grpSpPr>
        <a:xfrm>
          <a:off x="0" y="0"/>
          <a:ext cx="0" cy="0"/>
          <a:chOff x="0" y="0"/>
          <a:chExt cx="0" cy="0"/>
        </a:xfrm>
      </p:grpSpPr>
      <p:pic>
        <p:nvPicPr>
          <p:cNvPr id="791" name="Rect">
            <a:extLst>
              <a:ext uri="{FF2B5EF4-FFF2-40B4-BE49-F238E27FC236}">
                <a16:creationId xmlns:a16="http://schemas.microsoft.com/office/drawing/2014/main" id="{D234D5FD-41B4-E468-DCAD-041843A20016}"/>
              </a:ext>
            </a:extLst>
          </p:cNvPr>
          <p:cNvPicPr>
            <a:picLocks noChangeAspect="1"/>
          </p:cNvPicPr>
          <p:nvPr/>
        </p:nvPicPr>
        <p:blipFill rotWithShape="1">
          <a:blip r:embed="rId2">
            <a:alphaModFix/>
          </a:blip>
          <a:stretch/>
        </p:blipFill>
        <p:spPr>
          <a:xfrm>
            <a:off x="0" y="0"/>
            <a:ext cx="18288000" cy="10287000"/>
          </a:xfrm>
          <a:prstGeom prst="rect">
            <a:avLst/>
          </a:prstGeom>
        </p:spPr>
      </p:pic>
      <p:pic>
        <p:nvPicPr>
          <p:cNvPr id="792" name="Rect">
            <a:extLst>
              <a:ext uri="{FF2B5EF4-FFF2-40B4-BE49-F238E27FC236}">
                <a16:creationId xmlns:a16="http://schemas.microsoft.com/office/drawing/2014/main" id="{BA2D8965-E404-5C21-D3AC-32CF7CF5FBF0}"/>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794" name="Rect">
            <a:extLst>
              <a:ext uri="{FF2B5EF4-FFF2-40B4-BE49-F238E27FC236}">
                <a16:creationId xmlns:a16="http://schemas.microsoft.com/office/drawing/2014/main" id="{60CF9B93-3D65-E39A-3BE0-F1BC925C29AF}"/>
              </a:ext>
            </a:extLst>
          </p:cNvPr>
          <p:cNvPicPr>
            <a:picLocks noChangeAspect="1"/>
          </p:cNvPicPr>
          <p:nvPr/>
        </p:nvPicPr>
        <p:blipFill rotWithShape="1">
          <a:blip r:embed="rId4">
            <a:alphaModFix/>
          </a:blip>
          <a:stretch/>
        </p:blipFill>
        <p:spPr>
          <a:xfrm>
            <a:off x="8046720" y="675799"/>
            <a:ext cx="342900" cy="342900"/>
          </a:xfrm>
          <a:prstGeom prst="rect">
            <a:avLst/>
          </a:prstGeom>
        </p:spPr>
      </p:pic>
      <p:pic>
        <p:nvPicPr>
          <p:cNvPr id="796" name="Rect">
            <a:extLst>
              <a:ext uri="{FF2B5EF4-FFF2-40B4-BE49-F238E27FC236}">
                <a16:creationId xmlns:a16="http://schemas.microsoft.com/office/drawing/2014/main" id="{A0E33428-8C29-751E-379E-C3CA00C11CC4}"/>
              </a:ext>
            </a:extLst>
          </p:cNvPr>
          <p:cNvPicPr>
            <a:picLocks noChangeAspect="1"/>
          </p:cNvPicPr>
          <p:nvPr/>
        </p:nvPicPr>
        <p:blipFill rotWithShape="1">
          <a:blip r:embed="rId4">
            <a:alphaModFix/>
          </a:blip>
          <a:stretch/>
        </p:blipFill>
        <p:spPr>
          <a:xfrm>
            <a:off x="10879741" y="9573196"/>
            <a:ext cx="342900" cy="342900"/>
          </a:xfrm>
          <a:prstGeom prst="rect">
            <a:avLst/>
          </a:prstGeom>
        </p:spPr>
      </p:pic>
      <p:pic>
        <p:nvPicPr>
          <p:cNvPr id="798" name="Rect">
            <a:extLst>
              <a:ext uri="{FF2B5EF4-FFF2-40B4-BE49-F238E27FC236}">
                <a16:creationId xmlns:a16="http://schemas.microsoft.com/office/drawing/2014/main" id="{909DFD27-6FF5-D47C-2451-881CDB771AF2}"/>
              </a:ext>
            </a:extLst>
          </p:cNvPr>
          <p:cNvPicPr>
            <a:picLocks noChangeAspect="1"/>
          </p:cNvPicPr>
          <p:nvPr/>
        </p:nvPicPr>
        <p:blipFill rotWithShape="1">
          <a:blip r:embed="rId5">
            <a:alphaModFix/>
          </a:blip>
          <a:stretch/>
        </p:blipFill>
        <p:spPr>
          <a:xfrm>
            <a:off x="1217866" y="8745093"/>
            <a:ext cx="266700" cy="266700"/>
          </a:xfrm>
          <a:prstGeom prst="rect">
            <a:avLst/>
          </a:prstGeom>
        </p:spPr>
      </p:pic>
      <p:pic>
        <p:nvPicPr>
          <p:cNvPr id="800" name="Rect">
            <a:extLst>
              <a:ext uri="{FF2B5EF4-FFF2-40B4-BE49-F238E27FC236}">
                <a16:creationId xmlns:a16="http://schemas.microsoft.com/office/drawing/2014/main" id="{C8024CE2-36C9-05E8-7A47-08B4133FA56F}"/>
              </a:ext>
            </a:extLst>
          </p:cNvPr>
          <p:cNvPicPr>
            <a:picLocks noChangeAspect="1"/>
          </p:cNvPicPr>
          <p:nvPr/>
        </p:nvPicPr>
        <p:blipFill rotWithShape="1">
          <a:blip r:embed="rId6">
            <a:alphaModFix/>
          </a:blip>
          <a:stretch/>
        </p:blipFill>
        <p:spPr>
          <a:xfrm>
            <a:off x="10182673" y="4516041"/>
            <a:ext cx="8105328" cy="4933950"/>
          </a:xfrm>
          <a:prstGeom prst="rect">
            <a:avLst/>
          </a:prstGeom>
        </p:spPr>
      </p:pic>
      <p:sp>
        <p:nvSpPr>
          <p:cNvPr id="804" name="Awesome Presentation Title-0">
            <a:extLst>
              <a:ext uri="{FF2B5EF4-FFF2-40B4-BE49-F238E27FC236}">
                <a16:creationId xmlns:a16="http://schemas.microsoft.com/office/drawing/2014/main" id="{CD8493D0-0575-AB49-FF79-2EDE06C8B0CB}"/>
              </a:ext>
            </a:extLst>
          </p:cNvPr>
          <p:cNvSpPr txBox="1"/>
          <p:nvPr/>
        </p:nvSpPr>
        <p:spPr>
          <a:xfrm>
            <a:off x="1869091" y="4567523"/>
            <a:ext cx="7443788" cy="962025"/>
          </a:xfrm>
          <a:prstGeom prst="rect">
            <a:avLst/>
          </a:prstGeom>
          <a:noFill/>
        </p:spPr>
        <p:txBody>
          <a:bodyPr vertOverflow="clip" horzOverflow="clip" wrap="square" lIns="0" tIns="0" rIns="0" bIns="0" rtlCol="0" anchor="t">
            <a:spAutoFit/>
          </a:bodyPr>
          <a:lstStyle/>
          <a:p>
            <a:pPr algn="l">
              <a:lnSpc>
                <a:spcPts val="6858"/>
              </a:lnSpc>
            </a:pPr>
            <a:r>
              <a:rPr lang="en-US" sz="5400" b="1" spc="-54" dirty="0">
                <a:solidFill>
                  <a:srgbClr val="787878">
                    <a:alpha val="100000"/>
                  </a:srgbClr>
                </a:solidFill>
                <a:latin typeface="Poppins" panose="00000700000000000000" pitchFamily="2" charset="0"/>
              </a:rPr>
              <a:t>Thank You &amp; Q&amp;A</a:t>
            </a:r>
          </a:p>
        </p:txBody>
      </p:sp>
      <p:sp>
        <p:nvSpPr>
          <p:cNvPr id="806" name="A small sentence which explains all about this presentation-0">
            <a:extLst>
              <a:ext uri="{FF2B5EF4-FFF2-40B4-BE49-F238E27FC236}">
                <a16:creationId xmlns:a16="http://schemas.microsoft.com/office/drawing/2014/main" id="{DF525A48-D9B3-171D-3BC4-B30C1A9456B1}"/>
              </a:ext>
            </a:extLst>
          </p:cNvPr>
          <p:cNvSpPr txBox="1"/>
          <p:nvPr/>
        </p:nvSpPr>
        <p:spPr>
          <a:xfrm>
            <a:off x="1869091" y="5631656"/>
            <a:ext cx="7443788" cy="1819275"/>
          </a:xfrm>
          <a:prstGeom prst="rect">
            <a:avLst/>
          </a:prstGeom>
          <a:noFill/>
        </p:spPr>
        <p:txBody>
          <a:bodyPr vertOverflow="clip" horzOverflow="clip" wrap="square" lIns="0" tIns="0" rIns="0" bIns="0" rtlCol="0" anchor="t">
            <a:spAutoFit/>
          </a:bodyPr>
          <a:lstStyle/>
          <a:p>
            <a:pPr algn="l">
              <a:lnSpc>
                <a:spcPts val="2919"/>
              </a:lnSpc>
            </a:pPr>
            <a:r>
              <a:rPr lang="en-US" sz="2100">
                <a:solidFill>
                  <a:srgbClr val="787878">
                    <a:alpha val="100000"/>
                  </a:srgbClr>
                </a:solidFill>
                <a:latin typeface="IBM Plex Sans" panose="00000700000000000000" pitchFamily="2" charset="0"/>
              </a:rPr>
              <a:t>We are excited about the opportunity to create a lasting positive impact in the Gardena community and would greatly appreciate your support in bringing this vision to life. Please let us know if you have any questions or would like further details about the project</a:t>
            </a:r>
          </a:p>
        </p:txBody>
      </p:sp>
      <p:pic>
        <p:nvPicPr>
          <p:cNvPr id="810" name="Rect">
            <a:extLst>
              <a:ext uri="{FF2B5EF4-FFF2-40B4-BE49-F238E27FC236}">
                <a16:creationId xmlns:a16="http://schemas.microsoft.com/office/drawing/2014/main" id="{E3951B67-FF30-11C2-2846-602A7101E256}"/>
              </a:ext>
            </a:extLst>
          </p:cNvPr>
          <p:cNvPicPr>
            <a:picLocks noChangeAspect="1"/>
          </p:cNvPicPr>
          <p:nvPr/>
        </p:nvPicPr>
        <p:blipFill rotWithShape="1">
          <a:blip r:embed="rId7">
            <a:alphaModFix/>
          </a:blip>
          <a:stretch/>
        </p:blipFill>
        <p:spPr>
          <a:xfrm>
            <a:off x="11823382" y="1161288"/>
            <a:ext cx="1219200" cy="1219200"/>
          </a:xfrm>
          <a:prstGeom prst="rect">
            <a:avLst/>
          </a:prstGeom>
        </p:spPr>
      </p:pic>
      <p:pic>
        <p:nvPicPr>
          <p:cNvPr id="811" name="Rect">
            <a:extLst>
              <a:ext uri="{FF2B5EF4-FFF2-40B4-BE49-F238E27FC236}">
                <a16:creationId xmlns:a16="http://schemas.microsoft.com/office/drawing/2014/main" id="{5F2C7B20-95BA-F77D-5214-50F321B60F32}"/>
              </a:ext>
            </a:extLst>
          </p:cNvPr>
          <p:cNvPicPr>
            <a:picLocks noChangeAspect="1"/>
          </p:cNvPicPr>
          <p:nvPr/>
        </p:nvPicPr>
        <p:blipFill rotWithShape="1">
          <a:blip r:embed="rId8">
            <a:alphaModFix/>
          </a:blip>
          <a:stretch/>
        </p:blipFill>
        <p:spPr>
          <a:xfrm>
            <a:off x="12106846" y="1447324"/>
            <a:ext cx="647700" cy="647700"/>
          </a:xfrm>
          <a:prstGeom prst="rect">
            <a:avLst/>
          </a:prstGeom>
        </p:spPr>
      </p:pic>
      <p:pic>
        <p:nvPicPr>
          <p:cNvPr id="4" name="coverimage">
            <a:extLst>
              <a:ext uri="{FF2B5EF4-FFF2-40B4-BE49-F238E27FC236}">
                <a16:creationId xmlns:a16="http://schemas.microsoft.com/office/drawing/2014/main" id="{1D7AAC05-8D89-99DA-0F28-92BDD31DB2DE}"/>
              </a:ext>
            </a:extLst>
          </p:cNvPr>
          <p:cNvPicPr preferRelativeResize="0">
            <a:picLocks noChangeAspect="1"/>
          </p:cNvPicPr>
          <p:nvPr/>
        </p:nvPicPr>
        <p:blipFill rotWithShape="1">
          <a:blip r:embed="rId9">
            <a:alphaModFix/>
            <a:extLst>
              <a:ext uri="{83F72727-94C0-4542-A1D4-7E30D1A121BF}">
                <a14:useLocalDpi xmlns="" xmlns:a14="http://schemas.microsoft.com/office/drawing/2010/main" xmlns:p14="http://schemas.microsoft.com/office/powerpoint/2010/main" xmlns:asvg="http://schemas.microsoft.com/office/drawing/2016/SVG/main" xmlns:a16="http://schemas.microsoft.com/office/drawing/2014/main" val="0"/>
              </a:ext>
            </a:extLst>
          </a:blip>
          <a:srcRect/>
          <a:stretch/>
        </p:blipFill>
        <p:spPr>
          <a:xfrm>
            <a:off x="11342738" y="3354133"/>
            <a:ext cx="6535803" cy="6374320"/>
          </a:xfrm>
          <a:prstGeom prst="rect">
            <a:avLst/>
          </a:prstGeom>
        </p:spPr>
      </p:pic>
    </p:spTree>
    <p:extLst>
      <p:ext uri="{BB962C8B-B14F-4D97-AF65-F5344CB8AC3E}">
        <p14:creationId xmlns:p14="http://schemas.microsoft.com/office/powerpoint/2010/main" val="24709843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1"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792"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0" y="0"/>
            <a:ext cx="18288000" cy="10287000"/>
          </a:xfrm>
          <a:prstGeom prst="rect">
            <a:avLst/>
          </a:prstGeom>
        </p:spPr>
      </p:pic>
      <p:pic>
        <p:nvPicPr>
          <p:cNvPr id="794"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8046720" y="675799"/>
            <a:ext cx="342900" cy="342900"/>
          </a:xfrm>
          <a:prstGeom prst="rect">
            <a:avLst/>
          </a:prstGeom>
        </p:spPr>
      </p:pic>
      <p:pic>
        <p:nvPicPr>
          <p:cNvPr id="796"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10879741" y="9573196"/>
            <a:ext cx="342900" cy="342900"/>
          </a:xfrm>
          <a:prstGeom prst="rect">
            <a:avLst/>
          </a:prstGeom>
        </p:spPr>
      </p:pic>
      <p:pic>
        <p:nvPicPr>
          <p:cNvPr id="798"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1217866" y="8745093"/>
            <a:ext cx="266700" cy="266700"/>
          </a:xfrm>
          <a:prstGeom prst="rect">
            <a:avLst/>
          </a:prstGeom>
        </p:spPr>
      </p:pic>
      <p:pic>
        <p:nvPicPr>
          <p:cNvPr id="800"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10182673" y="4516041"/>
            <a:ext cx="8105328" cy="4933950"/>
          </a:xfrm>
          <a:prstGeom prst="rect">
            <a:avLst/>
          </a:prstGeom>
        </p:spPr>
      </p:pic>
      <p:sp>
        <p:nvSpPr>
          <p:cNvPr id="804" name="Awesome Presentation Title-0">
            <a:extLst>
              <a:ext uri="{FF2B5EF4-FFF2-40B4-BE49-F238E27FC236}">
                <a16:creationId xmlns:a16="http://schemas.microsoft.com/office/drawing/2014/main" id="{111B4A49-B930-4A89-A1CD-6CA2B3D95AED}"/>
              </a:ext>
            </a:extLst>
          </p:cNvPr>
          <p:cNvSpPr txBox="1"/>
          <p:nvPr/>
        </p:nvSpPr>
        <p:spPr>
          <a:xfrm>
            <a:off x="1869091" y="4567523"/>
            <a:ext cx="7443788" cy="865365"/>
          </a:xfrm>
          <a:prstGeom prst="rect">
            <a:avLst/>
          </a:prstGeom>
          <a:noFill/>
        </p:spPr>
        <p:txBody>
          <a:bodyPr vertOverflow="clip" horzOverflow="clip" wrap="square" lIns="0" tIns="0" rIns="0" bIns="0" rtlCol="0" anchor="t">
            <a:spAutoFit/>
          </a:bodyPr>
          <a:lstStyle/>
          <a:p>
            <a:pPr algn="l">
              <a:lnSpc>
                <a:spcPts val="6858"/>
              </a:lnSpc>
            </a:pPr>
            <a:r>
              <a:rPr lang="en-US" sz="5400" dirty="0">
                <a:latin typeface="Google Sans"/>
              </a:rPr>
              <a:t>A</a:t>
            </a:r>
            <a:r>
              <a:rPr lang="en-US" sz="5400" b="0" i="0" u="none" strike="noStrike" dirty="0">
                <a:effectLst/>
                <a:latin typeface="Google Sans"/>
              </a:rPr>
              <a:t>ppendix</a:t>
            </a:r>
            <a:endParaRPr lang="en-US" sz="5400" b="1" spc="-54" dirty="0">
              <a:latin typeface="Poppins" panose="00000700000000000000" pitchFamily="2" charset="0"/>
            </a:endParaRPr>
          </a:p>
        </p:txBody>
      </p:sp>
      <p:sp>
        <p:nvSpPr>
          <p:cNvPr id="806" name="A small sentence which explains all about this presentation-0">
            <a:extLst>
              <a:ext uri="{FF2B5EF4-FFF2-40B4-BE49-F238E27FC236}">
                <a16:creationId xmlns:a16="http://schemas.microsoft.com/office/drawing/2014/main" id="{111B4A49-B930-4A89-A1CD-6CA2B3D95AED}"/>
              </a:ext>
            </a:extLst>
          </p:cNvPr>
          <p:cNvSpPr txBox="1"/>
          <p:nvPr/>
        </p:nvSpPr>
        <p:spPr>
          <a:xfrm>
            <a:off x="1869091" y="5631656"/>
            <a:ext cx="7443788" cy="3783023"/>
          </a:xfrm>
          <a:prstGeom prst="rect">
            <a:avLst/>
          </a:prstGeom>
          <a:noFill/>
        </p:spPr>
        <p:txBody>
          <a:bodyPr vertOverflow="clip" horzOverflow="clip" wrap="square" lIns="0" tIns="0" rIns="0" bIns="0" rtlCol="0" anchor="t">
            <a:spAutoFit/>
          </a:bodyPr>
          <a:lstStyle/>
          <a:p>
            <a:pPr algn="l" rtl="0">
              <a:lnSpc>
                <a:spcPct val="150000"/>
              </a:lnSpc>
              <a:buNone/>
            </a:pPr>
            <a:r>
              <a:rPr lang="en-US" b="1" i="0" u="none" strike="noStrike" dirty="0">
                <a:solidFill>
                  <a:srgbClr val="141414"/>
                </a:solidFill>
                <a:effectLst/>
                <a:latin typeface="Arial" panose="020B0604020202020204" pitchFamily="34" charset="0"/>
                <a:cs typeface="Arial" panose="020B0604020202020204" pitchFamily="34" charset="0"/>
              </a:rPr>
              <a:t>📌 Source: 2024 CA Play Equity Report, LA84 Foundation</a:t>
            </a:r>
            <a:endParaRPr lang="en-US" b="1" i="0" u="none" strike="noStrike" dirty="0">
              <a:solidFill>
                <a:srgbClr val="000000"/>
              </a:solidFill>
              <a:effectLst/>
              <a:latin typeface="Arial" panose="020B0604020202020204" pitchFamily="34" charset="0"/>
              <a:cs typeface="Arial" panose="020B0604020202020204" pitchFamily="34" charset="0"/>
            </a:endParaRPr>
          </a:p>
          <a:p>
            <a:pPr algn="l" rtl="0">
              <a:lnSpc>
                <a:spcPct val="150000"/>
              </a:lnSpc>
              <a:buNone/>
            </a:pPr>
            <a:r>
              <a:rPr lang="en-US" b="1" i="0" u="none" strike="noStrike" dirty="0">
                <a:solidFill>
                  <a:srgbClr val="141414"/>
                </a:solidFill>
                <a:effectLst/>
                <a:latin typeface="Arial" panose="020B0604020202020204" pitchFamily="34" charset="0"/>
                <a:cs typeface="Arial" panose="020B0604020202020204" pitchFamily="34" charset="0"/>
              </a:rPr>
              <a:t>📌 Source: Global Sport Institute at Arizona State University</a:t>
            </a:r>
            <a:endParaRPr lang="en-US" b="1" i="0" u="none" strike="noStrike" dirty="0">
              <a:solidFill>
                <a:srgbClr val="000000"/>
              </a:solidFill>
              <a:effectLst/>
              <a:latin typeface="Arial" panose="020B0604020202020204" pitchFamily="34" charset="0"/>
              <a:cs typeface="Arial" panose="020B0604020202020204" pitchFamily="34" charset="0"/>
            </a:endParaRPr>
          </a:p>
          <a:p>
            <a:pPr algn="l" rtl="0">
              <a:lnSpc>
                <a:spcPct val="150000"/>
              </a:lnSpc>
              <a:buNone/>
            </a:pPr>
            <a:r>
              <a:rPr lang="en-US" b="1" i="0" u="none" strike="noStrike" dirty="0">
                <a:solidFill>
                  <a:srgbClr val="141414"/>
                </a:solidFill>
                <a:effectLst/>
                <a:latin typeface="Arial" panose="020B0604020202020204" pitchFamily="34" charset="0"/>
                <a:cs typeface="Arial" panose="020B0604020202020204" pitchFamily="34" charset="0"/>
              </a:rPr>
              <a:t>📌 Source: Los Angeles Dodgers Foundation (LADF)</a:t>
            </a:r>
          </a:p>
          <a:p>
            <a:pPr>
              <a:lnSpc>
                <a:spcPct val="150000"/>
              </a:lnSpc>
            </a:pPr>
            <a:r>
              <a:rPr lang="en-US" b="1" i="0" u="none" strike="noStrike" dirty="0">
                <a:solidFill>
                  <a:srgbClr val="141414"/>
                </a:solidFill>
                <a:effectLst/>
                <a:latin typeface="Arial" panose="020B0604020202020204" pitchFamily="34" charset="0"/>
                <a:cs typeface="Arial" panose="020B0604020202020204" pitchFamily="34" charset="0"/>
              </a:rPr>
              <a:t>📌 Source: </a:t>
            </a:r>
            <a:r>
              <a:rPr lang="en-US" b="1" i="0" u="none" strike="noStrike" dirty="0">
                <a:solidFill>
                  <a:srgbClr val="121212"/>
                </a:solidFill>
                <a:effectLst/>
                <a:latin typeface="Arial" panose="020B0604020202020204" pitchFamily="34" charset="0"/>
                <a:cs typeface="Arial" panose="020B0604020202020204" pitchFamily="34" charset="0"/>
              </a:rPr>
              <a:t>Social and economic benefits of youth </a:t>
            </a:r>
            <a:r>
              <a:rPr lang="en-US" b="1" i="0" u="none" strike="noStrike" dirty="0" err="1">
                <a:solidFill>
                  <a:srgbClr val="121212"/>
                </a:solidFill>
                <a:effectLst/>
                <a:latin typeface="Arial" panose="020B0604020202020204" pitchFamily="34" charset="0"/>
                <a:cs typeface="Arial" panose="020B0604020202020204" pitchFamily="34" charset="0"/>
              </a:rPr>
              <a:t>centres</a:t>
            </a:r>
            <a:endParaRPr lang="en-US" b="1" i="0" u="none" strike="noStrike" dirty="0">
              <a:solidFill>
                <a:srgbClr val="121212"/>
              </a:solidFill>
              <a:effectLst/>
              <a:latin typeface="Arial" panose="020B0604020202020204" pitchFamily="34" charset="0"/>
              <a:cs typeface="Arial" panose="020B0604020202020204" pitchFamily="34" charset="0"/>
            </a:endParaRPr>
          </a:p>
          <a:p>
            <a:pPr>
              <a:lnSpc>
                <a:spcPct val="150000"/>
              </a:lnSpc>
            </a:pPr>
            <a:r>
              <a:rPr lang="en-US" b="1" i="0" u="none" strike="noStrike" dirty="0">
                <a:solidFill>
                  <a:srgbClr val="141414"/>
                </a:solidFill>
                <a:effectLst/>
                <a:latin typeface="Arial" panose="020B0604020202020204" pitchFamily="34" charset="0"/>
                <a:cs typeface="Arial" panose="020B0604020202020204" pitchFamily="34" charset="0"/>
              </a:rPr>
              <a:t>📌 Source</a:t>
            </a:r>
            <a:r>
              <a:rPr lang="en-US" b="1" dirty="0">
                <a:solidFill>
                  <a:srgbClr val="121212"/>
                </a:solidFill>
                <a:latin typeface="Arial" panose="020B0604020202020204" pitchFamily="34" charset="0"/>
                <a:cs typeface="Arial" panose="020B0604020202020204" pitchFamily="34" charset="0"/>
              </a:rPr>
              <a:t> </a:t>
            </a:r>
            <a:r>
              <a:rPr lang="en-US" b="1" i="0" u="none" strike="noStrike" dirty="0">
                <a:solidFill>
                  <a:srgbClr val="202B3C"/>
                </a:solidFill>
                <a:effectLst/>
                <a:latin typeface="Arial" panose="020B0604020202020204" pitchFamily="34" charset="0"/>
                <a:cs typeface="Arial" panose="020B0604020202020204" pitchFamily="34" charset="0"/>
              </a:rPr>
              <a:t>Youth and Amateur Sports Tourism Brings Economic Benefits to Local Economies</a:t>
            </a:r>
          </a:p>
          <a:p>
            <a:pPr>
              <a:lnSpc>
                <a:spcPct val="150000"/>
              </a:lnSpc>
            </a:pPr>
            <a:br>
              <a:rPr lang="en-US" b="1" i="0" u="none" strike="noStrike" dirty="0">
                <a:solidFill>
                  <a:srgbClr val="000000"/>
                </a:solidFill>
                <a:effectLst/>
                <a:latin typeface="Arial" panose="020B0604020202020204" pitchFamily="34" charset="0"/>
                <a:cs typeface="Arial" panose="020B0604020202020204" pitchFamily="34" charset="0"/>
              </a:rPr>
            </a:br>
            <a:br>
              <a:rPr lang="en-US" b="1" dirty="0">
                <a:latin typeface="Arial" panose="020B0604020202020204" pitchFamily="34" charset="0"/>
                <a:cs typeface="Arial" panose="020B0604020202020204" pitchFamily="34" charset="0"/>
              </a:rPr>
            </a:br>
            <a:endParaRPr lang="en-US" b="1" dirty="0">
              <a:solidFill>
                <a:srgbClr val="787878">
                  <a:alpha val="100000"/>
                </a:srgbClr>
              </a:solidFill>
              <a:latin typeface="Arial" panose="020B0604020202020204" pitchFamily="34" charset="0"/>
              <a:cs typeface="Arial" panose="020B0604020202020204" pitchFamily="34" charset="0"/>
            </a:endParaRPr>
          </a:p>
        </p:txBody>
      </p:sp>
      <p:pic>
        <p:nvPicPr>
          <p:cNvPr id="808" name="coverimage">
            <a:extLst>
              <a:ext uri="{FF2B5EF4-FFF2-40B4-BE49-F238E27FC236}">
                <a16:creationId xmlns:a16="http://schemas.microsoft.com/office/drawing/2014/main" id="{A8642F66-C0BB-4949-9A9C-024B120A5D52}"/>
              </a:ext>
            </a:extLst>
          </p:cNvPr>
          <p:cNvPicPr preferRelativeResize="0">
            <a:picLocks noChangeAspect="1"/>
          </p:cNvPicPr>
          <p:nvPr/>
        </p:nvPicPr>
        <p:blipFill rotWithShape="1">
          <a:blip r:embed="rId8">
            <a:alphaModFix/>
            <a:extLst>
              <a:ext uri="{83F72727-94C0-4542-A1D4-7E30D1A121BF}">
                <a14:useLocalDpi xmlns="" xmlns:a14="http://schemas.microsoft.com/office/drawing/2010/main" xmlns:p14="http://schemas.microsoft.com/office/powerpoint/2010/main" xmlns:asvg="http://schemas.microsoft.com/office/drawing/2016/SVG/main" xmlns:a16="http://schemas.microsoft.com/office/drawing/2014/main" val="0"/>
              </a:ext>
            </a:extLst>
          </a:blip>
          <a:srcRect/>
          <a:stretch/>
        </p:blipFill>
        <p:spPr>
          <a:xfrm>
            <a:off x="11051191" y="3137274"/>
            <a:ext cx="6535803" cy="6374320"/>
          </a:xfrm>
          <a:prstGeom prst="rect">
            <a:avLst/>
          </a:prstGeom>
        </p:spPr>
      </p:pic>
      <p:pic>
        <p:nvPicPr>
          <p:cNvPr id="810"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9">
            <a:alphaModFix/>
          </a:blip>
          <a:stretch/>
        </p:blipFill>
        <p:spPr>
          <a:xfrm>
            <a:off x="11823382" y="1161288"/>
            <a:ext cx="1219200" cy="1219200"/>
          </a:xfrm>
          <a:prstGeom prst="rect">
            <a:avLst/>
          </a:prstGeom>
        </p:spPr>
      </p:pic>
      <p:pic>
        <p:nvPicPr>
          <p:cNvPr id="811"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0">
            <a:alphaModFix/>
          </a:blip>
          <a:stretch/>
        </p:blipFill>
        <p:spPr>
          <a:xfrm>
            <a:off x="12106846" y="1447324"/>
            <a:ext cx="647700" cy="647700"/>
          </a:xfrm>
          <a:prstGeom prst="rect">
            <a:avLst/>
          </a:prstGeom>
        </p:spPr>
      </p:pic>
    </p:spTree>
    <p:extLst>
      <p:ext uri="{BB962C8B-B14F-4D97-AF65-F5344CB8AC3E}">
        <p14:creationId xmlns:p14="http://schemas.microsoft.com/office/powerpoint/2010/main" val="36480479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2">
            <a:alphaModFix/>
          </a:blip>
          <a:stretch/>
        </p:blipFill>
        <p:spPr>
          <a:xfrm>
            <a:off x="0" y="0"/>
            <a:ext cx="18288000" cy="10287000"/>
          </a:xfrm>
          <a:prstGeom prst="rect">
            <a:avLst/>
          </a:prstGeom>
        </p:spPr>
      </p:pic>
      <p:pic>
        <p:nvPicPr>
          <p:cNvPr id="324"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326"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7295007" y="9707023"/>
            <a:ext cx="342900" cy="304800"/>
          </a:xfrm>
          <a:prstGeom prst="rect">
            <a:avLst/>
          </a:prstGeom>
        </p:spPr>
      </p:pic>
      <p:pic>
        <p:nvPicPr>
          <p:cNvPr id="328"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17615154" y="4513802"/>
            <a:ext cx="266700" cy="266700"/>
          </a:xfrm>
          <a:prstGeom prst="rect">
            <a:avLst/>
          </a:prstGeom>
        </p:spPr>
      </p:pic>
      <p:sp>
        <p:nvSpPr>
          <p:cNvPr id="330" name="Click here to edit title-423">
            <a:extLst>
              <a:ext uri="{FF2B5EF4-FFF2-40B4-BE49-F238E27FC236}">
                <a16:creationId xmlns:a16="http://schemas.microsoft.com/office/drawing/2014/main" id="{111B4A49-B930-4A89-A1CD-6CA2B3D95AED}"/>
              </a:ext>
            </a:extLst>
          </p:cNvPr>
          <p:cNvSpPr txBox="1"/>
          <p:nvPr/>
        </p:nvSpPr>
        <p:spPr>
          <a:xfrm>
            <a:off x="838200" y="1333500"/>
            <a:ext cx="12873038" cy="5838825"/>
          </a:xfrm>
          <a:prstGeom prst="rect">
            <a:avLst/>
          </a:prstGeom>
          <a:noFill/>
        </p:spPr>
        <p:txBody>
          <a:bodyPr vertOverflow="clip" horzOverflow="clip" wrap="square" lIns="0" tIns="0" rIns="0" bIns="0" rtlCol="0" anchor="t">
            <a:spAutoFit/>
          </a:bodyPr>
          <a:lstStyle/>
          <a:p>
            <a:pPr algn="l">
              <a:lnSpc>
                <a:spcPts val="7620"/>
              </a:lnSpc>
            </a:pPr>
            <a:r>
              <a:rPr lang="en-US" sz="6000" b="1" spc="-72" dirty="0">
                <a:solidFill>
                  <a:srgbClr val="787878">
                    <a:alpha val="100000"/>
                  </a:srgbClr>
                </a:solidFill>
                <a:latin typeface="Poppins" panose="00000700000000000000" pitchFamily="2" charset="0"/>
              </a:rPr>
              <a:t>Founded in 2020, MAP (Maximize Athletic Performance) was created to fill a critical gap in access to sports training for youth from underserved and under-resourced communities.</a:t>
            </a:r>
          </a:p>
        </p:txBody>
      </p:sp>
      <p:sp>
        <p:nvSpPr>
          <p:cNvPr id="332" name="Click here to edit label-486">
            <a:extLst>
              <a:ext uri="{FF2B5EF4-FFF2-40B4-BE49-F238E27FC236}">
                <a16:creationId xmlns:a16="http://schemas.microsoft.com/office/drawing/2014/main" id="{111B4A49-B930-4A89-A1CD-6CA2B3D95AED}"/>
              </a:ext>
            </a:extLst>
          </p:cNvPr>
          <p:cNvSpPr txBox="1"/>
          <p:nvPr/>
        </p:nvSpPr>
        <p:spPr>
          <a:xfrm>
            <a:off x="838200" y="800100"/>
            <a:ext cx="12873038" cy="295275"/>
          </a:xfrm>
          <a:prstGeom prst="rect">
            <a:avLst/>
          </a:prstGeom>
          <a:noFill/>
        </p:spPr>
        <p:txBody>
          <a:bodyPr vertOverflow="clip" horzOverflow="clip" wrap="square" lIns="0" tIns="0" rIns="0" bIns="0" rtlCol="0" anchor="t">
            <a:spAutoFit/>
          </a:bodyPr>
          <a:lstStyle/>
          <a:p>
            <a:pPr algn="l">
              <a:lnSpc>
                <a:spcPts val="2196"/>
              </a:lnSpc>
            </a:pPr>
            <a:r>
              <a:rPr lang="en-US" sz="1800" b="1" spc="180">
                <a:solidFill>
                  <a:srgbClr val="050505">
                    <a:alpha val="100000"/>
                  </a:srgbClr>
                </a:solidFill>
                <a:latin typeface="IBM Plex Sans" panose="00000700000000000000" pitchFamily="2" charset="0"/>
              </a:rPr>
              <a:t>YOUTH SPORTS TRAINING</a:t>
            </a:r>
          </a:p>
        </p:txBody>
      </p:sp>
      <p:sp>
        <p:nvSpPr>
          <p:cNvPr id="334" name="Click here to edit subtitle-460">
            <a:extLst>
              <a:ext uri="{FF2B5EF4-FFF2-40B4-BE49-F238E27FC236}">
                <a16:creationId xmlns:a16="http://schemas.microsoft.com/office/drawing/2014/main" id="{111B4A49-B930-4A89-A1CD-6CA2B3D95AED}"/>
              </a:ext>
            </a:extLst>
          </p:cNvPr>
          <p:cNvSpPr txBox="1"/>
          <p:nvPr/>
        </p:nvSpPr>
        <p:spPr>
          <a:xfrm>
            <a:off x="4533900" y="8572500"/>
            <a:ext cx="12949238" cy="838200"/>
          </a:xfrm>
          <a:prstGeom prst="rect">
            <a:avLst/>
          </a:prstGeom>
          <a:noFill/>
        </p:spPr>
        <p:txBody>
          <a:bodyPr vertOverflow="clip" horzOverflow="clip" wrap="square" lIns="0" tIns="0" rIns="0" bIns="0" rtlCol="0" anchor="t">
            <a:spAutoFit/>
          </a:bodyPr>
          <a:lstStyle/>
          <a:p>
            <a:pPr algn="r">
              <a:lnSpc>
                <a:spcPts val="3336"/>
              </a:lnSpc>
            </a:pPr>
            <a:r>
              <a:rPr lang="en-US" sz="2400">
                <a:solidFill>
                  <a:srgbClr val="4D4D4D">
                    <a:alpha val="100000"/>
                  </a:srgbClr>
                </a:solidFill>
                <a:latin typeface="IBM Plex Sans" panose="00000700000000000000" pitchFamily="2" charset="0"/>
              </a:rPr>
              <a:t>At MAP, we are dedicated to enhancing youth athletes’ potential with personalized, science-driven training in a supportive community environment.</a:t>
            </a:r>
          </a:p>
        </p:txBody>
      </p:sp>
      <p:pic>
        <p:nvPicPr>
          <p:cNvPr id="336"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17002411" y="837343"/>
            <a:ext cx="914400" cy="914400"/>
          </a:xfrm>
          <a:prstGeom prst="rect">
            <a:avLst/>
          </a:prstGeom>
        </p:spPr>
      </p:pic>
      <p:pic>
        <p:nvPicPr>
          <p:cNvPr id="338"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17218247" y="1052227"/>
            <a:ext cx="485775" cy="485775"/>
          </a:xfrm>
          <a:prstGeom prst="rect">
            <a:avLst/>
          </a:prstGeom>
        </p:spPr>
      </p:pic>
      <p:sp>
        <p:nvSpPr>
          <p:cNvPr id="340" name="-487">
            <a:extLst>
              <a:ext uri="{FF2B5EF4-FFF2-40B4-BE49-F238E27FC236}">
                <a16:creationId xmlns:a16="http://schemas.microsoft.com/office/drawing/2014/main" id="{111B4A49-B930-4A89-A1CD-6CA2B3D95AED}"/>
              </a:ext>
            </a:extLst>
          </p:cNvPr>
          <p:cNvSpPr txBox="1"/>
          <p:nvPr/>
        </p:nvSpPr>
        <p:spPr>
          <a:xfrm>
            <a:off x="9006745" y="9720262"/>
            <a:ext cx="309562" cy="323850"/>
          </a:xfrm>
          <a:prstGeom prst="rect">
            <a:avLst/>
          </a:prstGeom>
          <a:noFill/>
        </p:spPr>
        <p:txBody>
          <a:bodyPr vertOverflow="clip" horzOverflow="clip" wrap="square" lIns="0" tIns="0" rIns="0" bIns="0" rtlCol="0" anchor="t">
            <a:spAutoFit/>
          </a:bodyPr>
          <a:lstStyle/>
          <a:p>
            <a:pPr algn="ctr">
              <a:lnSpc>
                <a:spcPts val="2790"/>
              </a:lnSpc>
            </a:pPr>
            <a:r>
              <a:rPr lang="en-US" sz="1800">
                <a:solidFill>
                  <a:srgbClr val="4D4D4D">
                    <a:alpha val="100000"/>
                  </a:srgbClr>
                </a:solidFill>
                <a:latin typeface="IBM Plex Sans" panose="00000700000000000000" pitchFamily="2" charset="0"/>
              </a:rPr>
              <a:t>02</a:t>
            </a:r>
          </a:p>
        </p:txBody>
      </p:sp>
    </p:spTree>
    <p:extLst>
      <p:ext uri="{BB962C8B-B14F-4D97-AF65-F5344CB8AC3E}">
        <p14:creationId xmlns:p14="http://schemas.microsoft.com/office/powerpoint/2010/main" val="3648047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4"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34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0" y="0"/>
            <a:ext cx="18288000" cy="10287000"/>
          </a:xfrm>
          <a:prstGeom prst="rect">
            <a:avLst/>
          </a:prstGeom>
        </p:spPr>
      </p:pic>
      <p:pic>
        <p:nvPicPr>
          <p:cNvPr id="34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11221488" y="5143500"/>
            <a:ext cx="7066508" cy="5143500"/>
          </a:xfrm>
          <a:prstGeom prst="rect">
            <a:avLst/>
          </a:prstGeom>
        </p:spPr>
      </p:pic>
      <p:pic>
        <p:nvPicPr>
          <p:cNvPr id="34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3189351" y="666464"/>
            <a:ext cx="342900" cy="342900"/>
          </a:xfrm>
          <a:prstGeom prst="rect">
            <a:avLst/>
          </a:prstGeom>
        </p:spPr>
      </p:pic>
      <p:pic>
        <p:nvPicPr>
          <p:cNvPr id="351"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838200" y="1466850"/>
            <a:ext cx="400050" cy="400050"/>
          </a:xfrm>
          <a:prstGeom prst="rect">
            <a:avLst/>
          </a:prstGeom>
        </p:spPr>
      </p:pic>
      <p:pic>
        <p:nvPicPr>
          <p:cNvPr id="353" name="Picture 352">
            <a:extLst>
              <a:ext uri="{FF2B5EF4-FFF2-40B4-BE49-F238E27FC236}">
                <a16:creationId xmlns:a16="http://schemas.microsoft.com/office/drawing/2014/main" id="{A8642F66-C0BB-4949-9A9C-024B120A5D52}"/>
              </a:ext>
            </a:extLst>
          </p:cNvPr>
          <p:cNvPicPr>
            <a:picLocks noChangeAspect="1"/>
          </p:cNvPicPr>
          <p:nvPr/>
        </p:nvPicPr>
        <p:blipFill rotWithShape="1">
          <a:blip r:embed="rId8">
            <a:alphaModFix/>
            <a:extLst>
              <a:ext uri="{895CD870-89C9-4C9E-948D-A48B1C3B1610}">
                <a14:useLocalDpi xmlns="" xmlns:a14="http://schemas.microsoft.com/office/drawing/2010/main" xmlns:p14="http://schemas.microsoft.com/office/powerpoint/2010/main" xmlns:asvg="http://schemas.microsoft.com/office/drawing/2016/SVG/main" xmlns:a16="http://schemas.microsoft.com/office/drawing/2014/main" val="0"/>
              </a:ext>
            </a:extLst>
          </a:blip>
          <a:srcRect/>
          <a:stretch/>
        </p:blipFill>
        <p:spPr>
          <a:xfrm>
            <a:off x="928211" y="1556861"/>
            <a:ext cx="219932" cy="219932"/>
          </a:xfrm>
          <a:prstGeom prst="rect">
            <a:avLst/>
          </a:prstGeom>
        </p:spPr>
      </p:pic>
      <p:sp>
        <p:nvSpPr>
          <p:cNvPr id="355" name="Primary Heading-0">
            <a:extLst>
              <a:ext uri="{FF2B5EF4-FFF2-40B4-BE49-F238E27FC236}">
                <a16:creationId xmlns:a16="http://schemas.microsoft.com/office/drawing/2014/main" id="{111B4A49-B930-4A89-A1CD-6CA2B3D95AED}"/>
              </a:ext>
            </a:extLst>
          </p:cNvPr>
          <p:cNvSpPr txBox="1"/>
          <p:nvPr/>
        </p:nvSpPr>
        <p:spPr>
          <a:xfrm>
            <a:off x="1421035" y="1466850"/>
            <a:ext cx="8672512"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050505">
                    <a:alpha val="100000"/>
                  </a:srgbClr>
                </a:solidFill>
                <a:latin typeface="Poppins SemiBold" panose="00000700000000000000" pitchFamily="2" charset="0"/>
              </a:rPr>
              <a:t>Raised in Inglewood and Gardena</a:t>
            </a:r>
          </a:p>
        </p:txBody>
      </p:sp>
      <p:sp>
        <p:nvSpPr>
          <p:cNvPr id="357" name="Description of a primary heading-0">
            <a:extLst>
              <a:ext uri="{FF2B5EF4-FFF2-40B4-BE49-F238E27FC236}">
                <a16:creationId xmlns:a16="http://schemas.microsoft.com/office/drawing/2014/main" id="{111B4A49-B930-4A89-A1CD-6CA2B3D95AED}"/>
              </a:ext>
            </a:extLst>
          </p:cNvPr>
          <p:cNvSpPr txBox="1"/>
          <p:nvPr/>
        </p:nvSpPr>
        <p:spPr>
          <a:xfrm>
            <a:off x="1421035" y="1943100"/>
            <a:ext cx="8672512" cy="657225"/>
          </a:xfrm>
          <a:prstGeom prst="rect">
            <a:avLst/>
          </a:prstGeom>
          <a:noFill/>
        </p:spPr>
        <p:txBody>
          <a:bodyPr vertOverflow="clip" horzOverflow="clip" wrap="square" lIns="0" tIns="0" rIns="0" bIns="0" rtlCol="0" anchor="t">
            <a:spAutoFit/>
          </a:bodyPr>
          <a:lstStyle/>
          <a:p>
            <a:pPr algn="l">
              <a:lnSpc>
                <a:spcPts val="2610"/>
              </a:lnSpc>
            </a:pPr>
            <a:r>
              <a:rPr lang="en-US" sz="1800" dirty="0">
                <a:solidFill>
                  <a:srgbClr val="141414">
                    <a:alpha val="100000"/>
                  </a:srgbClr>
                </a:solidFill>
                <a:latin typeface="IBM Plex Sans" panose="00000700000000000000" pitchFamily="2" charset="0"/>
              </a:rPr>
              <a:t> </a:t>
            </a:r>
            <a:r>
              <a:rPr lang="en-US" dirty="0">
                <a:solidFill>
                  <a:srgbClr val="141414">
                    <a:alpha val="100000"/>
                  </a:srgbClr>
                </a:solidFill>
                <a:latin typeface="IBM Plex Sans" panose="00000700000000000000" pitchFamily="2" charset="0"/>
              </a:rPr>
              <a:t>G</a:t>
            </a:r>
            <a:r>
              <a:rPr lang="en-US" sz="1800" dirty="0">
                <a:solidFill>
                  <a:srgbClr val="141414">
                    <a:alpha val="100000"/>
                  </a:srgbClr>
                </a:solidFill>
                <a:latin typeface="IBM Plex Sans" panose="00000700000000000000" pitchFamily="2" charset="0"/>
              </a:rPr>
              <a:t>rew up in a minority household with limited access to resources, learning the values of resilience, hard work, and opportunity from a young age.</a:t>
            </a:r>
          </a:p>
        </p:txBody>
      </p:sp>
      <p:pic>
        <p:nvPicPr>
          <p:cNvPr id="35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838200" y="2781300"/>
            <a:ext cx="400050" cy="400050"/>
          </a:xfrm>
          <a:prstGeom prst="rect">
            <a:avLst/>
          </a:prstGeom>
        </p:spPr>
      </p:pic>
      <p:pic>
        <p:nvPicPr>
          <p:cNvPr id="361" name="Picture 360">
            <a:extLst>
              <a:ext uri="{FF2B5EF4-FFF2-40B4-BE49-F238E27FC236}">
                <a16:creationId xmlns:a16="http://schemas.microsoft.com/office/drawing/2014/main" id="{A8642F66-C0BB-4949-9A9C-024B120A5D52}"/>
              </a:ext>
            </a:extLst>
          </p:cNvPr>
          <p:cNvPicPr>
            <a:picLocks noChangeAspect="1"/>
          </p:cNvPicPr>
          <p:nvPr/>
        </p:nvPicPr>
        <p:blipFill rotWithShape="1">
          <a:blip r:embed="rId9">
            <a:alphaModFix/>
          </a:blip>
          <a:stretch/>
        </p:blipFill>
        <p:spPr>
          <a:xfrm>
            <a:off x="928211" y="2871311"/>
            <a:ext cx="219932" cy="219932"/>
          </a:xfrm>
          <a:prstGeom prst="rect">
            <a:avLst/>
          </a:prstGeom>
        </p:spPr>
      </p:pic>
      <p:sp>
        <p:nvSpPr>
          <p:cNvPr id="363" name="Primary Heading-1">
            <a:extLst>
              <a:ext uri="{FF2B5EF4-FFF2-40B4-BE49-F238E27FC236}">
                <a16:creationId xmlns:a16="http://schemas.microsoft.com/office/drawing/2014/main" id="{111B4A49-B930-4A89-A1CD-6CA2B3D95AED}"/>
              </a:ext>
            </a:extLst>
          </p:cNvPr>
          <p:cNvSpPr txBox="1"/>
          <p:nvPr/>
        </p:nvSpPr>
        <p:spPr>
          <a:xfrm>
            <a:off x="1421035" y="2781300"/>
            <a:ext cx="8672512"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050505">
                    <a:alpha val="100000"/>
                  </a:srgbClr>
                </a:solidFill>
                <a:latin typeface="Poppins SemiBold" panose="00000700000000000000" pitchFamily="2" charset="0"/>
              </a:rPr>
              <a:t>Graduate of California State University Dominguez Hills</a:t>
            </a:r>
          </a:p>
        </p:txBody>
      </p:sp>
      <p:sp>
        <p:nvSpPr>
          <p:cNvPr id="365" name="Description of a primary heading-1">
            <a:extLst>
              <a:ext uri="{FF2B5EF4-FFF2-40B4-BE49-F238E27FC236}">
                <a16:creationId xmlns:a16="http://schemas.microsoft.com/office/drawing/2014/main" id="{111B4A49-B930-4A89-A1CD-6CA2B3D95AED}"/>
              </a:ext>
            </a:extLst>
          </p:cNvPr>
          <p:cNvSpPr txBox="1"/>
          <p:nvPr/>
        </p:nvSpPr>
        <p:spPr>
          <a:xfrm>
            <a:off x="1421035" y="3257550"/>
            <a:ext cx="8672512" cy="657225"/>
          </a:xfrm>
          <a:prstGeom prst="rect">
            <a:avLst/>
          </a:prstGeom>
          <a:noFill/>
        </p:spPr>
        <p:txBody>
          <a:bodyPr vertOverflow="clip" horzOverflow="clip" wrap="square" lIns="0" tIns="0" rIns="0" bIns="0" rtlCol="0" anchor="t">
            <a:spAutoFit/>
          </a:bodyPr>
          <a:lstStyle/>
          <a:p>
            <a:pPr algn="l">
              <a:lnSpc>
                <a:spcPts val="2610"/>
              </a:lnSpc>
            </a:pPr>
            <a:r>
              <a:rPr lang="en-US" sz="1800" dirty="0">
                <a:solidFill>
                  <a:srgbClr val="141414">
                    <a:alpha val="100000"/>
                  </a:srgbClr>
                </a:solidFill>
                <a:latin typeface="IBM Plex Sans" panose="00000700000000000000" pitchFamily="2" charset="0"/>
              </a:rPr>
              <a:t>Built a foundation in education and professional discipline that shaped his coaching philosophy.</a:t>
            </a:r>
          </a:p>
        </p:txBody>
      </p:sp>
      <p:pic>
        <p:nvPicPr>
          <p:cNvPr id="36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838200" y="4095750"/>
            <a:ext cx="400050" cy="400050"/>
          </a:xfrm>
          <a:prstGeom prst="rect">
            <a:avLst/>
          </a:prstGeom>
        </p:spPr>
      </p:pic>
      <p:pic>
        <p:nvPicPr>
          <p:cNvPr id="369" name="Picture 368">
            <a:extLst>
              <a:ext uri="{FF2B5EF4-FFF2-40B4-BE49-F238E27FC236}">
                <a16:creationId xmlns:a16="http://schemas.microsoft.com/office/drawing/2014/main" id="{A8642F66-C0BB-4949-9A9C-024B120A5D52}"/>
              </a:ext>
            </a:extLst>
          </p:cNvPr>
          <p:cNvPicPr>
            <a:picLocks noChangeAspect="1"/>
          </p:cNvPicPr>
          <p:nvPr/>
        </p:nvPicPr>
        <p:blipFill rotWithShape="1">
          <a:blip r:embed="rId10">
            <a:alphaModFix/>
          </a:blip>
          <a:stretch/>
        </p:blipFill>
        <p:spPr>
          <a:xfrm>
            <a:off x="928211" y="4185761"/>
            <a:ext cx="219932" cy="219932"/>
          </a:xfrm>
          <a:prstGeom prst="rect">
            <a:avLst/>
          </a:prstGeom>
        </p:spPr>
      </p:pic>
      <p:sp>
        <p:nvSpPr>
          <p:cNvPr id="371" name="Primary Heading-2">
            <a:extLst>
              <a:ext uri="{FF2B5EF4-FFF2-40B4-BE49-F238E27FC236}">
                <a16:creationId xmlns:a16="http://schemas.microsoft.com/office/drawing/2014/main" id="{111B4A49-B930-4A89-A1CD-6CA2B3D95AED}"/>
              </a:ext>
            </a:extLst>
          </p:cNvPr>
          <p:cNvSpPr txBox="1"/>
          <p:nvPr/>
        </p:nvSpPr>
        <p:spPr>
          <a:xfrm>
            <a:off x="1421035" y="4095750"/>
            <a:ext cx="8672512"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050505">
                    <a:alpha val="100000"/>
                  </a:srgbClr>
                </a:solidFill>
                <a:latin typeface="Poppins SemiBold" panose="00000700000000000000" pitchFamily="2" charset="0"/>
              </a:rPr>
              <a:t>Founded Maximize Athletic Performance</a:t>
            </a:r>
          </a:p>
        </p:txBody>
      </p:sp>
      <p:sp>
        <p:nvSpPr>
          <p:cNvPr id="373" name="-451">
            <a:extLst>
              <a:ext uri="{FF2B5EF4-FFF2-40B4-BE49-F238E27FC236}">
                <a16:creationId xmlns:a16="http://schemas.microsoft.com/office/drawing/2014/main" id="{111B4A49-B930-4A89-A1CD-6CA2B3D95AED}"/>
              </a:ext>
            </a:extLst>
          </p:cNvPr>
          <p:cNvSpPr txBox="1"/>
          <p:nvPr/>
        </p:nvSpPr>
        <p:spPr>
          <a:xfrm>
            <a:off x="1421035" y="4572000"/>
            <a:ext cx="8672512" cy="308674"/>
          </a:xfrm>
          <a:prstGeom prst="rect">
            <a:avLst/>
          </a:prstGeom>
          <a:noFill/>
        </p:spPr>
        <p:txBody>
          <a:bodyPr vertOverflow="clip" horzOverflow="clip" wrap="square" lIns="0" tIns="0" rIns="0" bIns="0" rtlCol="0" anchor="t">
            <a:spAutoFit/>
          </a:bodyPr>
          <a:lstStyle/>
          <a:p>
            <a:pPr algn="l">
              <a:lnSpc>
                <a:spcPts val="2610"/>
              </a:lnSpc>
            </a:pPr>
            <a:r>
              <a:rPr lang="en-US" sz="1800" dirty="0">
                <a:solidFill>
                  <a:srgbClr val="141414">
                    <a:alpha val="100000"/>
                  </a:srgbClr>
                </a:solidFill>
                <a:latin typeface="IBM Plex Sans" panose="00000700000000000000" pitchFamily="2" charset="0"/>
              </a:rPr>
              <a:t>8 Years of experience </a:t>
            </a:r>
          </a:p>
        </p:txBody>
      </p:sp>
      <p:pic>
        <p:nvPicPr>
          <p:cNvPr id="37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838200" y="5410200"/>
            <a:ext cx="400050" cy="400050"/>
          </a:xfrm>
          <a:prstGeom prst="rect">
            <a:avLst/>
          </a:prstGeom>
        </p:spPr>
      </p:pic>
      <p:pic>
        <p:nvPicPr>
          <p:cNvPr id="377" name="Picture 376">
            <a:extLst>
              <a:ext uri="{FF2B5EF4-FFF2-40B4-BE49-F238E27FC236}">
                <a16:creationId xmlns:a16="http://schemas.microsoft.com/office/drawing/2014/main" id="{A8642F66-C0BB-4949-9A9C-024B120A5D52}"/>
              </a:ext>
            </a:extLst>
          </p:cNvPr>
          <p:cNvPicPr>
            <a:picLocks noChangeAspect="1"/>
          </p:cNvPicPr>
          <p:nvPr/>
        </p:nvPicPr>
        <p:blipFill rotWithShape="1">
          <a:blip r:embed="rId11">
            <a:alphaModFix/>
          </a:blip>
          <a:stretch/>
        </p:blipFill>
        <p:spPr>
          <a:xfrm>
            <a:off x="928211" y="5500211"/>
            <a:ext cx="219932" cy="219932"/>
          </a:xfrm>
          <a:prstGeom prst="rect">
            <a:avLst/>
          </a:prstGeom>
        </p:spPr>
      </p:pic>
      <p:sp>
        <p:nvSpPr>
          <p:cNvPr id="379" name="Primary Heading-3">
            <a:extLst>
              <a:ext uri="{FF2B5EF4-FFF2-40B4-BE49-F238E27FC236}">
                <a16:creationId xmlns:a16="http://schemas.microsoft.com/office/drawing/2014/main" id="{111B4A49-B930-4A89-A1CD-6CA2B3D95AED}"/>
              </a:ext>
            </a:extLst>
          </p:cNvPr>
          <p:cNvSpPr txBox="1"/>
          <p:nvPr/>
        </p:nvSpPr>
        <p:spPr>
          <a:xfrm>
            <a:off x="1421035" y="5410200"/>
            <a:ext cx="8672512" cy="388568"/>
          </a:xfrm>
          <a:prstGeom prst="rect">
            <a:avLst/>
          </a:prstGeom>
          <a:noFill/>
        </p:spPr>
        <p:txBody>
          <a:bodyPr vertOverflow="clip" horzOverflow="clip" wrap="square" lIns="0" tIns="0" rIns="0" bIns="0" rtlCol="0" anchor="t">
            <a:spAutoFit/>
          </a:bodyPr>
          <a:lstStyle/>
          <a:p>
            <a:pPr algn="l">
              <a:lnSpc>
                <a:spcPts val="3150"/>
              </a:lnSpc>
            </a:pPr>
            <a:r>
              <a:rPr lang="en-US" sz="2100" spc="-21" dirty="0">
                <a:solidFill>
                  <a:srgbClr val="050505">
                    <a:alpha val="100000"/>
                  </a:srgbClr>
                </a:solidFill>
                <a:latin typeface="Poppins SemiBold" panose="00000700000000000000" pitchFamily="2" charset="0"/>
              </a:rPr>
              <a:t>Launched an internship program with CSUDH</a:t>
            </a:r>
          </a:p>
        </p:txBody>
      </p:sp>
      <p:sp>
        <p:nvSpPr>
          <p:cNvPr id="381" name="Description of a primary heading-3">
            <a:extLst>
              <a:ext uri="{FF2B5EF4-FFF2-40B4-BE49-F238E27FC236}">
                <a16:creationId xmlns:a16="http://schemas.microsoft.com/office/drawing/2014/main" id="{111B4A49-B930-4A89-A1CD-6CA2B3D95AED}"/>
              </a:ext>
            </a:extLst>
          </p:cNvPr>
          <p:cNvSpPr txBox="1"/>
          <p:nvPr/>
        </p:nvSpPr>
        <p:spPr>
          <a:xfrm>
            <a:off x="1421035" y="5901626"/>
            <a:ext cx="8672512" cy="308674"/>
          </a:xfrm>
          <a:prstGeom prst="rect">
            <a:avLst/>
          </a:prstGeom>
          <a:noFill/>
        </p:spPr>
        <p:txBody>
          <a:bodyPr vertOverflow="clip" horzOverflow="clip" wrap="square" lIns="0" tIns="0" rIns="0" bIns="0" rtlCol="0" anchor="t">
            <a:spAutoFit/>
          </a:bodyPr>
          <a:lstStyle/>
          <a:p>
            <a:pPr algn="l">
              <a:lnSpc>
                <a:spcPts val="2610"/>
              </a:lnSpc>
            </a:pPr>
            <a:r>
              <a:rPr lang="en-US" sz="1800" dirty="0">
                <a:solidFill>
                  <a:srgbClr val="141414">
                    <a:alpha val="100000"/>
                  </a:srgbClr>
                </a:solidFill>
                <a:latin typeface="IBM Plex Sans" panose="00000700000000000000" pitchFamily="2" charset="0"/>
              </a:rPr>
              <a:t>Opened doors for students to gain valuable industry experience</a:t>
            </a:r>
          </a:p>
        </p:txBody>
      </p:sp>
      <p:pic>
        <p:nvPicPr>
          <p:cNvPr id="38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838200" y="7048500"/>
            <a:ext cx="400050" cy="400050"/>
          </a:xfrm>
          <a:prstGeom prst="rect">
            <a:avLst/>
          </a:prstGeom>
        </p:spPr>
      </p:pic>
      <p:pic>
        <p:nvPicPr>
          <p:cNvPr id="387" name="Picture 386">
            <a:extLst>
              <a:ext uri="{FF2B5EF4-FFF2-40B4-BE49-F238E27FC236}">
                <a16:creationId xmlns:a16="http://schemas.microsoft.com/office/drawing/2014/main" id="{A8642F66-C0BB-4949-9A9C-024B120A5D52}"/>
              </a:ext>
            </a:extLst>
          </p:cNvPr>
          <p:cNvPicPr>
            <a:picLocks noChangeAspect="1"/>
          </p:cNvPicPr>
          <p:nvPr/>
        </p:nvPicPr>
        <p:blipFill rotWithShape="1">
          <a:blip r:embed="rId12">
            <a:alphaModFix/>
          </a:blip>
          <a:stretch/>
        </p:blipFill>
        <p:spPr>
          <a:xfrm>
            <a:off x="928211" y="7138511"/>
            <a:ext cx="219932" cy="219932"/>
          </a:xfrm>
          <a:prstGeom prst="rect">
            <a:avLst/>
          </a:prstGeom>
        </p:spPr>
      </p:pic>
      <p:sp>
        <p:nvSpPr>
          <p:cNvPr id="389" name="Primary Heading-4">
            <a:extLst>
              <a:ext uri="{FF2B5EF4-FFF2-40B4-BE49-F238E27FC236}">
                <a16:creationId xmlns:a16="http://schemas.microsoft.com/office/drawing/2014/main" id="{111B4A49-B930-4A89-A1CD-6CA2B3D95AED}"/>
              </a:ext>
            </a:extLst>
          </p:cNvPr>
          <p:cNvSpPr txBox="1"/>
          <p:nvPr/>
        </p:nvSpPr>
        <p:spPr>
          <a:xfrm>
            <a:off x="1421035" y="7048500"/>
            <a:ext cx="8672512" cy="409575"/>
          </a:xfrm>
          <a:prstGeom prst="rect">
            <a:avLst/>
          </a:prstGeom>
          <a:noFill/>
        </p:spPr>
        <p:txBody>
          <a:bodyPr vertOverflow="clip" horzOverflow="clip" wrap="square" lIns="0" tIns="0" rIns="0" bIns="0" rtlCol="0" anchor="t">
            <a:spAutoFit/>
          </a:bodyPr>
          <a:lstStyle/>
          <a:p>
            <a:pPr algn="l">
              <a:lnSpc>
                <a:spcPts val="3150"/>
              </a:lnSpc>
            </a:pPr>
            <a:r>
              <a:rPr lang="en-US" sz="2100" spc="-21" dirty="0">
                <a:solidFill>
                  <a:srgbClr val="050505">
                    <a:alpha val="100000"/>
                  </a:srgbClr>
                </a:solidFill>
                <a:latin typeface="Poppins SemiBold" panose="00000700000000000000" pitchFamily="2" charset="0"/>
              </a:rPr>
              <a:t>Impact in the Community and Beyond</a:t>
            </a:r>
          </a:p>
        </p:txBody>
      </p:sp>
      <p:sp>
        <p:nvSpPr>
          <p:cNvPr id="391" name="Description of a primary heading-4">
            <a:extLst>
              <a:ext uri="{FF2B5EF4-FFF2-40B4-BE49-F238E27FC236}">
                <a16:creationId xmlns:a16="http://schemas.microsoft.com/office/drawing/2014/main" id="{111B4A49-B930-4A89-A1CD-6CA2B3D95AED}"/>
              </a:ext>
            </a:extLst>
          </p:cNvPr>
          <p:cNvSpPr txBox="1"/>
          <p:nvPr/>
        </p:nvSpPr>
        <p:spPr>
          <a:xfrm>
            <a:off x="1421035" y="7524750"/>
            <a:ext cx="8672512" cy="657225"/>
          </a:xfrm>
          <a:prstGeom prst="rect">
            <a:avLst/>
          </a:prstGeom>
          <a:noFill/>
        </p:spPr>
        <p:txBody>
          <a:bodyPr vertOverflow="clip" horzOverflow="clip" wrap="square" lIns="0" tIns="0" rIns="0" bIns="0" rtlCol="0" anchor="t">
            <a:spAutoFit/>
          </a:bodyPr>
          <a:lstStyle/>
          <a:p>
            <a:pPr algn="l">
              <a:lnSpc>
                <a:spcPts val="2610"/>
              </a:lnSpc>
            </a:pPr>
            <a:r>
              <a:rPr lang="en-US" sz="1800" dirty="0">
                <a:solidFill>
                  <a:srgbClr val="141414">
                    <a:alpha val="100000"/>
                  </a:srgbClr>
                </a:solidFill>
                <a:latin typeface="IBM Plex Sans" panose="00000700000000000000" pitchFamily="2" charset="0"/>
              </a:rPr>
              <a:t>Helped guide over 95 student-athletes to college and trained more than 10 professional athletes</a:t>
            </a:r>
          </a:p>
        </p:txBody>
      </p:sp>
      <p:sp>
        <p:nvSpPr>
          <p:cNvPr id="395" name="Click here to edit title-411">
            <a:extLst>
              <a:ext uri="{FF2B5EF4-FFF2-40B4-BE49-F238E27FC236}">
                <a16:creationId xmlns:a16="http://schemas.microsoft.com/office/drawing/2014/main" id="{111B4A49-B930-4A89-A1CD-6CA2B3D95AED}"/>
              </a:ext>
            </a:extLst>
          </p:cNvPr>
          <p:cNvSpPr txBox="1"/>
          <p:nvPr/>
        </p:nvSpPr>
        <p:spPr>
          <a:xfrm>
            <a:off x="12653200" y="1871091"/>
            <a:ext cx="4795838" cy="762000"/>
          </a:xfrm>
          <a:prstGeom prst="rect">
            <a:avLst/>
          </a:prstGeom>
          <a:noFill/>
        </p:spPr>
        <p:txBody>
          <a:bodyPr vertOverflow="clip" horzOverflow="clip" wrap="square" lIns="0" tIns="0" rIns="0" bIns="0" rtlCol="0" anchor="t">
            <a:spAutoFit/>
          </a:bodyPr>
          <a:lstStyle/>
          <a:p>
            <a:pPr algn="r">
              <a:lnSpc>
                <a:spcPts val="5670"/>
              </a:lnSpc>
            </a:pPr>
            <a:r>
              <a:rPr lang="en-US" sz="4200" b="1" spc="-42">
                <a:solidFill>
                  <a:srgbClr val="787878">
                    <a:alpha val="100000"/>
                  </a:srgbClr>
                </a:solidFill>
                <a:latin typeface="Poppins" panose="00000700000000000000" pitchFamily="2" charset="0"/>
              </a:rPr>
              <a:t>Meet Peter Girgis  </a:t>
            </a:r>
          </a:p>
        </p:txBody>
      </p:sp>
      <p:sp>
        <p:nvSpPr>
          <p:cNvPr id="397" name="Click here to edit subtitle-414">
            <a:extLst>
              <a:ext uri="{FF2B5EF4-FFF2-40B4-BE49-F238E27FC236}">
                <a16:creationId xmlns:a16="http://schemas.microsoft.com/office/drawing/2014/main" id="{111B4A49-B930-4A89-A1CD-6CA2B3D95AED}"/>
              </a:ext>
            </a:extLst>
          </p:cNvPr>
          <p:cNvSpPr txBox="1"/>
          <p:nvPr/>
        </p:nvSpPr>
        <p:spPr>
          <a:xfrm>
            <a:off x="11849100" y="2743200"/>
            <a:ext cx="5595938" cy="381000"/>
          </a:xfrm>
          <a:prstGeom prst="rect">
            <a:avLst/>
          </a:prstGeom>
          <a:noFill/>
        </p:spPr>
        <p:txBody>
          <a:bodyPr vertOverflow="clip" horzOverflow="clip" wrap="square" lIns="0" tIns="0" rIns="0" bIns="0" rtlCol="0" anchor="t">
            <a:spAutoFit/>
          </a:bodyPr>
          <a:lstStyle/>
          <a:p>
            <a:pPr algn="r">
              <a:lnSpc>
                <a:spcPts val="2919"/>
              </a:lnSpc>
            </a:pPr>
            <a:r>
              <a:rPr lang="en-US" sz="2100">
                <a:solidFill>
                  <a:srgbClr val="4D4D4D">
                    <a:alpha val="100000"/>
                  </a:srgbClr>
                </a:solidFill>
                <a:latin typeface="IBM Plex Sans" panose="00000700000000000000" pitchFamily="2" charset="0"/>
              </a:rPr>
              <a:t>Founder of MAP</a:t>
            </a:r>
          </a:p>
        </p:txBody>
      </p:sp>
      <p:pic>
        <p:nvPicPr>
          <p:cNvPr id="39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3">
            <a:alphaModFix/>
          </a:blip>
          <a:stretch/>
        </p:blipFill>
        <p:spPr>
          <a:xfrm>
            <a:off x="10764393" y="8536305"/>
            <a:ext cx="914400" cy="914400"/>
          </a:xfrm>
          <a:prstGeom prst="rect">
            <a:avLst/>
          </a:prstGeom>
        </p:spPr>
      </p:pic>
      <p:pic>
        <p:nvPicPr>
          <p:cNvPr id="401"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4">
            <a:alphaModFix/>
          </a:blip>
          <a:stretch/>
        </p:blipFill>
        <p:spPr>
          <a:xfrm>
            <a:off x="10980230" y="8749284"/>
            <a:ext cx="485775" cy="485775"/>
          </a:xfrm>
          <a:prstGeom prst="rect">
            <a:avLst/>
          </a:prstGeom>
        </p:spPr>
      </p:pic>
      <p:sp>
        <p:nvSpPr>
          <p:cNvPr id="403" name="-448">
            <a:extLst>
              <a:ext uri="{FF2B5EF4-FFF2-40B4-BE49-F238E27FC236}">
                <a16:creationId xmlns:a16="http://schemas.microsoft.com/office/drawing/2014/main" id="{111B4A49-B930-4A89-A1CD-6CA2B3D95AED}"/>
              </a:ext>
            </a:extLst>
          </p:cNvPr>
          <p:cNvSpPr txBox="1"/>
          <p:nvPr/>
        </p:nvSpPr>
        <p:spPr>
          <a:xfrm>
            <a:off x="9006745" y="9720262"/>
            <a:ext cx="309562" cy="323850"/>
          </a:xfrm>
          <a:prstGeom prst="rect">
            <a:avLst/>
          </a:prstGeom>
          <a:noFill/>
        </p:spPr>
        <p:txBody>
          <a:bodyPr vertOverflow="clip" horzOverflow="clip" wrap="square" lIns="0" tIns="0" rIns="0" bIns="0" rtlCol="0" anchor="t">
            <a:spAutoFit/>
          </a:bodyPr>
          <a:lstStyle/>
          <a:p>
            <a:pPr algn="ctr">
              <a:lnSpc>
                <a:spcPts val="2790"/>
              </a:lnSpc>
            </a:pPr>
            <a:r>
              <a:rPr lang="en-US" sz="1800">
                <a:solidFill>
                  <a:srgbClr val="4D4D4D">
                    <a:alpha val="100000"/>
                  </a:srgbClr>
                </a:solidFill>
                <a:latin typeface="IBM Plex Sans" panose="00000700000000000000" pitchFamily="2" charset="0"/>
              </a:rPr>
              <a:t>03</a:t>
            </a:r>
          </a:p>
        </p:txBody>
      </p:sp>
      <p:pic>
        <p:nvPicPr>
          <p:cNvPr id="405" name="FOOTER_LOGO_IMG">
            <a:extLst>
              <a:ext uri="{FF2B5EF4-FFF2-40B4-BE49-F238E27FC236}">
                <a16:creationId xmlns:a16="http://schemas.microsoft.com/office/drawing/2014/main" id="{A8642F66-C0BB-4949-9A9C-024B120A5D52}"/>
              </a:ext>
            </a:extLst>
          </p:cNvPr>
          <p:cNvPicPr>
            <a:picLocks noChangeAspect="1"/>
          </p:cNvPicPr>
          <p:nvPr/>
        </p:nvPicPr>
        <p:blipFill rotWithShape="1">
          <a:blip r:embed="rId15">
            <a:alphaModFix/>
          </a:blip>
          <a:stretch/>
        </p:blipFill>
        <p:spPr>
          <a:xfrm>
            <a:off x="285750" y="9772650"/>
            <a:ext cx="476250" cy="285750"/>
          </a:xfrm>
          <a:prstGeom prst="rect">
            <a:avLst/>
          </a:prstGeom>
        </p:spPr>
      </p:pic>
      <p:pic>
        <p:nvPicPr>
          <p:cNvPr id="3" name="Picture 2" descr="A person in a graduation gown holding a number&#10;&#10;AI-generated content may be incorrect.">
            <a:extLst>
              <a:ext uri="{FF2B5EF4-FFF2-40B4-BE49-F238E27FC236}">
                <a16:creationId xmlns:a16="http://schemas.microsoft.com/office/drawing/2014/main" id="{973AF6B1-FE8D-3DE3-8FAA-E22C6A8F506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3640010" y="5682199"/>
            <a:ext cx="2822217" cy="4233326"/>
          </a:xfrm>
          <a:prstGeom prst="rect">
            <a:avLst/>
          </a:prstGeom>
        </p:spPr>
      </p:pic>
    </p:spTree>
    <p:extLst>
      <p:ext uri="{BB962C8B-B14F-4D97-AF65-F5344CB8AC3E}">
        <p14:creationId xmlns:p14="http://schemas.microsoft.com/office/powerpoint/2010/main" val="3648047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410"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0" y="0"/>
            <a:ext cx="18288000" cy="10287000"/>
          </a:xfrm>
          <a:prstGeom prst="rect">
            <a:avLst/>
          </a:prstGeom>
        </p:spPr>
      </p:pic>
      <p:pic>
        <p:nvPicPr>
          <p:cNvPr id="412"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0" y="5143500"/>
            <a:ext cx="7067550" cy="5143500"/>
          </a:xfrm>
          <a:prstGeom prst="rect">
            <a:avLst/>
          </a:prstGeom>
        </p:spPr>
      </p:pic>
      <p:pic>
        <p:nvPicPr>
          <p:cNvPr id="414"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3189351" y="666464"/>
            <a:ext cx="342900" cy="342900"/>
          </a:xfrm>
          <a:prstGeom prst="rect">
            <a:avLst/>
          </a:prstGeom>
        </p:spPr>
      </p:pic>
      <p:pic>
        <p:nvPicPr>
          <p:cNvPr id="416"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8153400" y="1380268"/>
            <a:ext cx="533400" cy="533400"/>
          </a:xfrm>
          <a:prstGeom prst="rect">
            <a:avLst/>
          </a:prstGeom>
        </p:spPr>
      </p:pic>
      <p:sp>
        <p:nvSpPr>
          <p:cNvPr id="418" name="-0">
            <a:extLst>
              <a:ext uri="{FF2B5EF4-FFF2-40B4-BE49-F238E27FC236}">
                <a16:creationId xmlns:a16="http://schemas.microsoft.com/office/drawing/2014/main" id="{111B4A49-B930-4A89-A1CD-6CA2B3D95AED}"/>
              </a:ext>
            </a:extLst>
          </p:cNvPr>
          <p:cNvSpPr txBox="1"/>
          <p:nvPr/>
        </p:nvSpPr>
        <p:spPr>
          <a:xfrm>
            <a:off x="8284178" y="1437418"/>
            <a:ext cx="309562" cy="428625"/>
          </a:xfrm>
          <a:prstGeom prst="rect">
            <a:avLst/>
          </a:prstGeom>
          <a:noFill/>
        </p:spPr>
        <p:txBody>
          <a:bodyPr vertOverflow="clip" horzOverflow="clip" wrap="square" lIns="0" tIns="0" rIns="0" bIns="0" rtlCol="0" anchor="t">
            <a:spAutoFit/>
          </a:bodyPr>
          <a:lstStyle/>
          <a:p>
            <a:pPr algn="ctr">
              <a:lnSpc>
                <a:spcPts val="3307"/>
              </a:lnSpc>
            </a:pPr>
            <a:r>
              <a:rPr lang="en-US" sz="2205" spc="-42">
                <a:solidFill>
                  <a:srgbClr val="F1F1F1">
                    <a:alpha val="100000"/>
                  </a:srgbClr>
                </a:solidFill>
                <a:latin typeface="Poppins SemiBold" panose="00000700000000000000" pitchFamily="2" charset="0"/>
              </a:rPr>
              <a:t>01</a:t>
            </a:r>
          </a:p>
        </p:txBody>
      </p:sp>
      <p:sp>
        <p:nvSpPr>
          <p:cNvPr id="420" name="Primary Heading-0">
            <a:extLst>
              <a:ext uri="{FF2B5EF4-FFF2-40B4-BE49-F238E27FC236}">
                <a16:creationId xmlns:a16="http://schemas.microsoft.com/office/drawing/2014/main" id="{111B4A49-B930-4A89-A1CD-6CA2B3D95AED}"/>
              </a:ext>
            </a:extLst>
          </p:cNvPr>
          <p:cNvSpPr txBox="1"/>
          <p:nvPr/>
        </p:nvSpPr>
        <p:spPr>
          <a:xfrm>
            <a:off x="8153400" y="2096357"/>
            <a:ext cx="4452938"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Cost Is a Top Barrier to Entry</a:t>
            </a:r>
          </a:p>
        </p:txBody>
      </p:sp>
      <p:sp>
        <p:nvSpPr>
          <p:cNvPr id="422" name="Description of a primary heading-0">
            <a:extLst>
              <a:ext uri="{FF2B5EF4-FFF2-40B4-BE49-F238E27FC236}">
                <a16:creationId xmlns:a16="http://schemas.microsoft.com/office/drawing/2014/main" id="{111B4A49-B930-4A89-A1CD-6CA2B3D95AED}"/>
              </a:ext>
            </a:extLst>
          </p:cNvPr>
          <p:cNvSpPr txBox="1"/>
          <p:nvPr/>
        </p:nvSpPr>
        <p:spPr>
          <a:xfrm>
            <a:off x="8153400" y="2572607"/>
            <a:ext cx="4452938" cy="1630446"/>
          </a:xfrm>
          <a:prstGeom prst="rect">
            <a:avLst/>
          </a:prstGeom>
          <a:noFill/>
        </p:spPr>
        <p:txBody>
          <a:bodyPr vertOverflow="clip" horzOverflow="clip" wrap="square" lIns="0" tIns="0" rIns="0" bIns="0" rtlCol="0" anchor="t">
            <a:spAutoFit/>
          </a:bodyPr>
          <a:lstStyle/>
          <a:p>
            <a:pPr algn="l">
              <a:lnSpc>
                <a:spcPts val="2610"/>
              </a:lnSpc>
            </a:pPr>
            <a:r>
              <a:rPr lang="en-US" sz="1600" dirty="0">
                <a:solidFill>
                  <a:srgbClr val="141414">
                    <a:alpha val="100000"/>
                  </a:srgbClr>
                </a:solidFill>
                <a:latin typeface="Arial" panose="020B0604020202020204" pitchFamily="34" charset="0"/>
                <a:cs typeface="Arial" panose="020B0604020202020204" pitchFamily="34" charset="0"/>
              </a:rPr>
              <a:t>In a recent LA84 Foundation report, 63% of parents in Los Angeles County said cost was the primary reason their children do not participate in sports, with baseball being among the most expensive due to gear and league fees.</a:t>
            </a:r>
          </a:p>
        </p:txBody>
      </p:sp>
      <p:pic>
        <p:nvPicPr>
          <p:cNvPr id="42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8">
            <a:alphaModFix/>
          </a:blip>
          <a:stretch/>
        </p:blipFill>
        <p:spPr>
          <a:xfrm>
            <a:off x="13030200" y="1380268"/>
            <a:ext cx="533400" cy="533400"/>
          </a:xfrm>
          <a:prstGeom prst="rect">
            <a:avLst/>
          </a:prstGeom>
        </p:spPr>
      </p:pic>
      <p:sp>
        <p:nvSpPr>
          <p:cNvPr id="429" name="-1">
            <a:extLst>
              <a:ext uri="{FF2B5EF4-FFF2-40B4-BE49-F238E27FC236}">
                <a16:creationId xmlns:a16="http://schemas.microsoft.com/office/drawing/2014/main" id="{111B4A49-B930-4A89-A1CD-6CA2B3D95AED}"/>
              </a:ext>
            </a:extLst>
          </p:cNvPr>
          <p:cNvSpPr txBox="1"/>
          <p:nvPr/>
        </p:nvSpPr>
        <p:spPr>
          <a:xfrm>
            <a:off x="13131356" y="1437418"/>
            <a:ext cx="366712" cy="428625"/>
          </a:xfrm>
          <a:prstGeom prst="rect">
            <a:avLst/>
          </a:prstGeom>
          <a:noFill/>
        </p:spPr>
        <p:txBody>
          <a:bodyPr vertOverflow="clip" horzOverflow="clip" wrap="square" lIns="0" tIns="0" rIns="0" bIns="0" rtlCol="0" anchor="t">
            <a:spAutoFit/>
          </a:bodyPr>
          <a:lstStyle/>
          <a:p>
            <a:pPr algn="ctr">
              <a:lnSpc>
                <a:spcPts val="3307"/>
              </a:lnSpc>
            </a:pPr>
            <a:r>
              <a:rPr lang="en-US" sz="2205" spc="-42">
                <a:solidFill>
                  <a:srgbClr val="F1F1F1">
                    <a:alpha val="100000"/>
                  </a:srgbClr>
                </a:solidFill>
                <a:latin typeface="Poppins SemiBold" panose="00000700000000000000" pitchFamily="2" charset="0"/>
              </a:rPr>
              <a:t>02</a:t>
            </a:r>
          </a:p>
        </p:txBody>
      </p:sp>
      <p:sp>
        <p:nvSpPr>
          <p:cNvPr id="431" name="Primary Heading-1">
            <a:extLst>
              <a:ext uri="{FF2B5EF4-FFF2-40B4-BE49-F238E27FC236}">
                <a16:creationId xmlns:a16="http://schemas.microsoft.com/office/drawing/2014/main" id="{111B4A49-B930-4A89-A1CD-6CA2B3D95AED}"/>
              </a:ext>
            </a:extLst>
          </p:cNvPr>
          <p:cNvSpPr txBox="1"/>
          <p:nvPr/>
        </p:nvSpPr>
        <p:spPr>
          <a:xfrm>
            <a:off x="13030200" y="2096357"/>
            <a:ext cx="4452938" cy="80962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Disproportionate Impact on Communities of Color</a:t>
            </a:r>
          </a:p>
        </p:txBody>
      </p:sp>
      <p:sp>
        <p:nvSpPr>
          <p:cNvPr id="433" name="Description of a primary heading-1">
            <a:extLst>
              <a:ext uri="{FF2B5EF4-FFF2-40B4-BE49-F238E27FC236}">
                <a16:creationId xmlns:a16="http://schemas.microsoft.com/office/drawing/2014/main" id="{111B4A49-B930-4A89-A1CD-6CA2B3D95AED}"/>
              </a:ext>
            </a:extLst>
          </p:cNvPr>
          <p:cNvSpPr txBox="1"/>
          <p:nvPr/>
        </p:nvSpPr>
        <p:spPr>
          <a:xfrm>
            <a:off x="13030200" y="2972657"/>
            <a:ext cx="4452938" cy="630173"/>
          </a:xfrm>
          <a:prstGeom prst="rect">
            <a:avLst/>
          </a:prstGeom>
          <a:noFill/>
        </p:spPr>
        <p:txBody>
          <a:bodyPr vertOverflow="clip" horzOverflow="clip" wrap="square" lIns="0" tIns="0" rIns="0" bIns="0" rtlCol="0" anchor="t">
            <a:spAutoFit/>
          </a:bodyPr>
          <a:lstStyle/>
          <a:p>
            <a:pPr algn="l">
              <a:lnSpc>
                <a:spcPts val="2610"/>
              </a:lnSpc>
            </a:pPr>
            <a:r>
              <a:rPr lang="en-US" sz="1600" dirty="0">
                <a:solidFill>
                  <a:srgbClr val="141414">
                    <a:alpha val="100000"/>
                  </a:srgbClr>
                </a:solidFill>
                <a:latin typeface="Arial" panose="020B0604020202020204" pitchFamily="34" charset="0"/>
                <a:cs typeface="Arial" panose="020B0604020202020204" pitchFamily="34" charset="0"/>
              </a:rPr>
              <a:t>Black and Latino youth are underrepresented in baseball, partly because of the financial burden. </a:t>
            </a:r>
          </a:p>
        </p:txBody>
      </p:sp>
      <p:pic>
        <p:nvPicPr>
          <p:cNvPr id="43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9">
            <a:alphaModFix/>
          </a:blip>
          <a:stretch/>
        </p:blipFill>
        <p:spPr>
          <a:xfrm>
            <a:off x="8153400" y="5371243"/>
            <a:ext cx="533400" cy="533400"/>
          </a:xfrm>
          <a:prstGeom prst="rect">
            <a:avLst/>
          </a:prstGeom>
        </p:spPr>
      </p:pic>
      <p:sp>
        <p:nvSpPr>
          <p:cNvPr id="439" name="-2">
            <a:extLst>
              <a:ext uri="{FF2B5EF4-FFF2-40B4-BE49-F238E27FC236}">
                <a16:creationId xmlns:a16="http://schemas.microsoft.com/office/drawing/2014/main" id="{111B4A49-B930-4A89-A1CD-6CA2B3D95AED}"/>
              </a:ext>
            </a:extLst>
          </p:cNvPr>
          <p:cNvSpPr txBox="1"/>
          <p:nvPr/>
        </p:nvSpPr>
        <p:spPr>
          <a:xfrm>
            <a:off x="8251031" y="5428393"/>
            <a:ext cx="366712" cy="428625"/>
          </a:xfrm>
          <a:prstGeom prst="rect">
            <a:avLst/>
          </a:prstGeom>
          <a:noFill/>
        </p:spPr>
        <p:txBody>
          <a:bodyPr vertOverflow="clip" horzOverflow="clip" wrap="square" lIns="0" tIns="0" rIns="0" bIns="0" rtlCol="0" anchor="t">
            <a:spAutoFit/>
          </a:bodyPr>
          <a:lstStyle/>
          <a:p>
            <a:pPr algn="ctr">
              <a:lnSpc>
                <a:spcPts val="3307"/>
              </a:lnSpc>
            </a:pPr>
            <a:r>
              <a:rPr lang="en-US" sz="2205" spc="-42">
                <a:solidFill>
                  <a:srgbClr val="141414">
                    <a:alpha val="100000"/>
                  </a:srgbClr>
                </a:solidFill>
                <a:latin typeface="Poppins SemiBold" panose="00000700000000000000" pitchFamily="2" charset="0"/>
              </a:rPr>
              <a:t>03</a:t>
            </a:r>
          </a:p>
        </p:txBody>
      </p:sp>
      <p:sp>
        <p:nvSpPr>
          <p:cNvPr id="441" name="Primary Heading-2">
            <a:extLst>
              <a:ext uri="{FF2B5EF4-FFF2-40B4-BE49-F238E27FC236}">
                <a16:creationId xmlns:a16="http://schemas.microsoft.com/office/drawing/2014/main" id="{111B4A49-B930-4A89-A1CD-6CA2B3D95AED}"/>
              </a:ext>
            </a:extLst>
          </p:cNvPr>
          <p:cNvSpPr txBox="1"/>
          <p:nvPr/>
        </p:nvSpPr>
        <p:spPr>
          <a:xfrm>
            <a:off x="8153400" y="6087332"/>
            <a:ext cx="4452938"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Facility and Field Disparitiesion </a:t>
            </a:r>
          </a:p>
        </p:txBody>
      </p:sp>
      <p:sp>
        <p:nvSpPr>
          <p:cNvPr id="445" name="-444">
            <a:extLst>
              <a:ext uri="{FF2B5EF4-FFF2-40B4-BE49-F238E27FC236}">
                <a16:creationId xmlns:a16="http://schemas.microsoft.com/office/drawing/2014/main" id="{111B4A49-B930-4A89-A1CD-6CA2B3D95AED}"/>
              </a:ext>
            </a:extLst>
          </p:cNvPr>
          <p:cNvSpPr txBox="1"/>
          <p:nvPr/>
        </p:nvSpPr>
        <p:spPr>
          <a:xfrm>
            <a:off x="8153400" y="6658832"/>
            <a:ext cx="4367212" cy="1968168"/>
          </a:xfrm>
          <a:prstGeom prst="rect">
            <a:avLst/>
          </a:prstGeom>
          <a:noFill/>
        </p:spPr>
        <p:txBody>
          <a:bodyPr vertOverflow="clip" horzOverflow="clip" wrap="square" lIns="0" tIns="0" rIns="0" bIns="0" rtlCol="0" anchor="t">
            <a:spAutoFit/>
          </a:bodyPr>
          <a:lstStyle/>
          <a:p>
            <a:pPr algn="l">
              <a:lnSpc>
                <a:spcPts val="2610"/>
              </a:lnSpc>
            </a:pPr>
            <a:r>
              <a:rPr lang="en-US" sz="1600" i="0" u="none" strike="noStrike" dirty="0">
                <a:solidFill>
                  <a:srgbClr val="141414"/>
                </a:solidFill>
                <a:effectLst/>
                <a:latin typeface="Arial" panose="020B0604020202020204" pitchFamily="34" charset="0"/>
              </a:rPr>
              <a:t>Many inner-city communities—including parts of South LA, Inglewood, and Gardena—lack adequate baseball fields or safe spaces to play. Programs like the Dodgers </a:t>
            </a:r>
            <a:r>
              <a:rPr lang="en-US" sz="1600" i="0" u="none" strike="noStrike" dirty="0" err="1">
                <a:solidFill>
                  <a:srgbClr val="141414"/>
                </a:solidFill>
                <a:effectLst/>
                <a:latin typeface="Arial" panose="020B0604020202020204" pitchFamily="34" charset="0"/>
              </a:rPr>
              <a:t>Dreamfields</a:t>
            </a:r>
            <a:r>
              <a:rPr lang="en-US" sz="1600" i="0" u="none" strike="noStrike" dirty="0">
                <a:solidFill>
                  <a:srgbClr val="141414"/>
                </a:solidFill>
                <a:effectLst/>
                <a:latin typeface="Arial" panose="020B0604020202020204" pitchFamily="34" charset="0"/>
              </a:rPr>
              <a:t> initiative have helped, but access remains inconsistent across neighborhoods.</a:t>
            </a:r>
            <a:endParaRPr lang="en-US" sz="1600" dirty="0">
              <a:solidFill>
                <a:srgbClr val="141414">
                  <a:alpha val="100000"/>
                </a:srgbClr>
              </a:solidFill>
              <a:latin typeface="IBM Plex Sans" panose="00000700000000000000" pitchFamily="2" charset="0"/>
            </a:endParaRPr>
          </a:p>
        </p:txBody>
      </p:sp>
      <p:pic>
        <p:nvPicPr>
          <p:cNvPr id="448"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0">
            <a:alphaModFix/>
          </a:blip>
          <a:stretch/>
        </p:blipFill>
        <p:spPr>
          <a:xfrm>
            <a:off x="13030200" y="5371243"/>
            <a:ext cx="533400" cy="533400"/>
          </a:xfrm>
          <a:prstGeom prst="rect">
            <a:avLst/>
          </a:prstGeom>
        </p:spPr>
      </p:pic>
      <p:sp>
        <p:nvSpPr>
          <p:cNvPr id="450" name="-3">
            <a:extLst>
              <a:ext uri="{FF2B5EF4-FFF2-40B4-BE49-F238E27FC236}">
                <a16:creationId xmlns:a16="http://schemas.microsoft.com/office/drawing/2014/main" id="{111B4A49-B930-4A89-A1CD-6CA2B3D95AED}"/>
              </a:ext>
            </a:extLst>
          </p:cNvPr>
          <p:cNvSpPr txBox="1"/>
          <p:nvPr/>
        </p:nvSpPr>
        <p:spPr>
          <a:xfrm>
            <a:off x="13119164" y="5428393"/>
            <a:ext cx="385762" cy="428625"/>
          </a:xfrm>
          <a:prstGeom prst="rect">
            <a:avLst/>
          </a:prstGeom>
          <a:noFill/>
        </p:spPr>
        <p:txBody>
          <a:bodyPr vertOverflow="clip" horzOverflow="clip" wrap="square" lIns="0" tIns="0" rIns="0" bIns="0" rtlCol="0" anchor="t">
            <a:spAutoFit/>
          </a:bodyPr>
          <a:lstStyle/>
          <a:p>
            <a:pPr algn="ctr">
              <a:lnSpc>
                <a:spcPts val="3307"/>
              </a:lnSpc>
            </a:pPr>
            <a:r>
              <a:rPr lang="en-US" sz="2205" spc="-42">
                <a:solidFill>
                  <a:srgbClr val="F1F1F1">
                    <a:alpha val="100000"/>
                  </a:srgbClr>
                </a:solidFill>
                <a:latin typeface="Poppins SemiBold" panose="00000700000000000000" pitchFamily="2" charset="0"/>
              </a:rPr>
              <a:t>04</a:t>
            </a:r>
          </a:p>
        </p:txBody>
      </p:sp>
      <p:sp>
        <p:nvSpPr>
          <p:cNvPr id="452" name="Primary Heading-3">
            <a:extLst>
              <a:ext uri="{FF2B5EF4-FFF2-40B4-BE49-F238E27FC236}">
                <a16:creationId xmlns:a16="http://schemas.microsoft.com/office/drawing/2014/main" id="{111B4A49-B930-4A89-A1CD-6CA2B3D95AED}"/>
              </a:ext>
            </a:extLst>
          </p:cNvPr>
          <p:cNvSpPr txBox="1"/>
          <p:nvPr/>
        </p:nvSpPr>
        <p:spPr>
          <a:xfrm>
            <a:off x="13030200" y="6087332"/>
            <a:ext cx="4452938" cy="80962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Decline in Inner-City Baseball Participation:</a:t>
            </a:r>
          </a:p>
        </p:txBody>
      </p:sp>
      <p:sp>
        <p:nvSpPr>
          <p:cNvPr id="454" name="Description of a primary heading-3">
            <a:extLst>
              <a:ext uri="{FF2B5EF4-FFF2-40B4-BE49-F238E27FC236}">
                <a16:creationId xmlns:a16="http://schemas.microsoft.com/office/drawing/2014/main" id="{111B4A49-B930-4A89-A1CD-6CA2B3D95AED}"/>
              </a:ext>
            </a:extLst>
          </p:cNvPr>
          <p:cNvSpPr txBox="1"/>
          <p:nvPr/>
        </p:nvSpPr>
        <p:spPr>
          <a:xfrm>
            <a:off x="13030200" y="6963632"/>
            <a:ext cx="4452938" cy="1630446"/>
          </a:xfrm>
          <a:prstGeom prst="rect">
            <a:avLst/>
          </a:prstGeom>
          <a:noFill/>
        </p:spPr>
        <p:txBody>
          <a:bodyPr vertOverflow="clip" horzOverflow="clip" wrap="square" lIns="0" tIns="0" rIns="0" bIns="0" rtlCol="0" anchor="t">
            <a:spAutoFit/>
          </a:bodyPr>
          <a:lstStyle/>
          <a:p>
            <a:pPr algn="l">
              <a:lnSpc>
                <a:spcPts val="2610"/>
              </a:lnSpc>
            </a:pPr>
            <a:r>
              <a:rPr lang="en-US" sz="1600" dirty="0">
                <a:solidFill>
                  <a:srgbClr val="141414">
                    <a:alpha val="100000"/>
                  </a:srgbClr>
                </a:solidFill>
                <a:latin typeface="Arial" panose="020B0604020202020204" pitchFamily="34" charset="0"/>
                <a:cs typeface="Arial" panose="020B0604020202020204" pitchFamily="34" charset="0"/>
              </a:rPr>
              <a:t>According to MLB data, youth baseball participation has declined in urban areas over the past two decades, especially among African American youth, whose participation dropped from 18% in the 1980s to under 8% today.</a:t>
            </a:r>
          </a:p>
        </p:txBody>
      </p:sp>
      <p:sp>
        <p:nvSpPr>
          <p:cNvPr id="456" name="Click here to edit title-407">
            <a:extLst>
              <a:ext uri="{FF2B5EF4-FFF2-40B4-BE49-F238E27FC236}">
                <a16:creationId xmlns:a16="http://schemas.microsoft.com/office/drawing/2014/main" id="{111B4A49-B930-4A89-A1CD-6CA2B3D95AED}"/>
              </a:ext>
            </a:extLst>
          </p:cNvPr>
          <p:cNvSpPr txBox="1"/>
          <p:nvPr/>
        </p:nvSpPr>
        <p:spPr>
          <a:xfrm>
            <a:off x="876300" y="1409700"/>
            <a:ext cx="5519738" cy="2181225"/>
          </a:xfrm>
          <a:prstGeom prst="rect">
            <a:avLst/>
          </a:prstGeom>
          <a:noFill/>
        </p:spPr>
        <p:txBody>
          <a:bodyPr vertOverflow="clip" horzOverflow="clip" wrap="square" lIns="0" tIns="0" rIns="0" bIns="0" rtlCol="0" anchor="t">
            <a:spAutoFit/>
          </a:bodyPr>
          <a:lstStyle/>
          <a:p>
            <a:pPr algn="l">
              <a:lnSpc>
                <a:spcPts val="5670"/>
              </a:lnSpc>
            </a:pPr>
            <a:r>
              <a:rPr lang="en-US" sz="4200" b="1" spc="-42" dirty="0">
                <a:solidFill>
                  <a:srgbClr val="787878">
                    <a:alpha val="100000"/>
                  </a:srgbClr>
                </a:solidFill>
                <a:latin typeface="Poppins" panose="00000700000000000000" pitchFamily="2" charset="0"/>
              </a:rPr>
              <a:t>Addressing Youth Baseball &amp; Softball  Participation</a:t>
            </a:r>
          </a:p>
        </p:txBody>
      </p:sp>
      <p:pic>
        <p:nvPicPr>
          <p:cNvPr id="458"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1">
            <a:alphaModFix/>
          </a:blip>
          <a:stretch/>
        </p:blipFill>
        <p:spPr>
          <a:xfrm>
            <a:off x="6609207" y="8536305"/>
            <a:ext cx="914400" cy="914400"/>
          </a:xfrm>
          <a:prstGeom prst="rect">
            <a:avLst/>
          </a:prstGeom>
        </p:spPr>
      </p:pic>
      <p:pic>
        <p:nvPicPr>
          <p:cNvPr id="460"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2">
            <a:alphaModFix/>
          </a:blip>
          <a:stretch/>
        </p:blipFill>
        <p:spPr>
          <a:xfrm>
            <a:off x="6823138" y="8749284"/>
            <a:ext cx="485775" cy="485775"/>
          </a:xfrm>
          <a:prstGeom prst="rect">
            <a:avLst/>
          </a:prstGeom>
        </p:spPr>
      </p:pic>
      <p:sp>
        <p:nvSpPr>
          <p:cNvPr id="462" name="-422">
            <a:extLst>
              <a:ext uri="{FF2B5EF4-FFF2-40B4-BE49-F238E27FC236}">
                <a16:creationId xmlns:a16="http://schemas.microsoft.com/office/drawing/2014/main" id="{111B4A49-B930-4A89-A1CD-6CA2B3D95AED}"/>
              </a:ext>
            </a:extLst>
          </p:cNvPr>
          <p:cNvSpPr txBox="1"/>
          <p:nvPr/>
        </p:nvSpPr>
        <p:spPr>
          <a:xfrm>
            <a:off x="9006745" y="9720262"/>
            <a:ext cx="309562" cy="323850"/>
          </a:xfrm>
          <a:prstGeom prst="rect">
            <a:avLst/>
          </a:prstGeom>
          <a:noFill/>
        </p:spPr>
        <p:txBody>
          <a:bodyPr vertOverflow="clip" horzOverflow="clip" wrap="square" lIns="0" tIns="0" rIns="0" bIns="0" rtlCol="0" anchor="t">
            <a:spAutoFit/>
          </a:bodyPr>
          <a:lstStyle/>
          <a:p>
            <a:pPr algn="ctr">
              <a:lnSpc>
                <a:spcPts val="2790"/>
              </a:lnSpc>
            </a:pPr>
            <a:r>
              <a:rPr lang="en-US" sz="1800">
                <a:solidFill>
                  <a:srgbClr val="4D4D4D">
                    <a:alpha val="100000"/>
                  </a:srgbClr>
                </a:solidFill>
                <a:latin typeface="IBM Plex Sans" panose="00000700000000000000" pitchFamily="2" charset="0"/>
              </a:rPr>
              <a:t>04</a:t>
            </a:r>
          </a:p>
        </p:txBody>
      </p:sp>
      <p:pic>
        <p:nvPicPr>
          <p:cNvPr id="3" name="Picture 2">
            <a:extLst>
              <a:ext uri="{FF2B5EF4-FFF2-40B4-BE49-F238E27FC236}">
                <a16:creationId xmlns:a16="http://schemas.microsoft.com/office/drawing/2014/main" id="{6AAB300C-816E-A412-CB53-5515F0A58AC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92965" y="6123967"/>
            <a:ext cx="5392771" cy="3596295"/>
          </a:xfrm>
          <a:prstGeom prst="rect">
            <a:avLst/>
          </a:prstGeom>
        </p:spPr>
      </p:pic>
    </p:spTree>
    <p:extLst>
      <p:ext uri="{BB962C8B-B14F-4D97-AF65-F5344CB8AC3E}">
        <p14:creationId xmlns:p14="http://schemas.microsoft.com/office/powerpoint/2010/main" val="36480479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6"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2">
            <a:alphaModFix/>
          </a:blip>
          <a:stretch/>
        </p:blipFill>
        <p:spPr>
          <a:xfrm>
            <a:off x="0" y="0"/>
            <a:ext cx="18288000" cy="10287000"/>
          </a:xfrm>
          <a:prstGeom prst="rect">
            <a:avLst/>
          </a:prstGeom>
        </p:spPr>
      </p:pic>
      <p:pic>
        <p:nvPicPr>
          <p:cNvPr id="46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46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2980849" y="494728"/>
            <a:ext cx="342900" cy="342900"/>
          </a:xfrm>
          <a:prstGeom prst="rect">
            <a:avLst/>
          </a:prstGeom>
        </p:spPr>
      </p:pic>
      <p:pic>
        <p:nvPicPr>
          <p:cNvPr id="471"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7295007" y="9707023"/>
            <a:ext cx="342900" cy="304800"/>
          </a:xfrm>
          <a:prstGeom prst="rect">
            <a:avLst/>
          </a:prstGeom>
        </p:spPr>
      </p:pic>
      <p:pic>
        <p:nvPicPr>
          <p:cNvPr id="473"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17615154" y="4513802"/>
            <a:ext cx="266700" cy="266700"/>
          </a:xfrm>
          <a:prstGeom prst="rect">
            <a:avLst/>
          </a:prstGeom>
        </p:spPr>
      </p:pic>
      <p:pic>
        <p:nvPicPr>
          <p:cNvPr id="47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838200" y="2516386"/>
            <a:ext cx="16611600" cy="933450"/>
          </a:xfrm>
          <a:prstGeom prst="rect">
            <a:avLst/>
          </a:prstGeom>
        </p:spPr>
      </p:pic>
      <p:sp>
        <p:nvSpPr>
          <p:cNvPr id="477" name="Primary Heading-0">
            <a:extLst>
              <a:ext uri="{FF2B5EF4-FFF2-40B4-BE49-F238E27FC236}">
                <a16:creationId xmlns:a16="http://schemas.microsoft.com/office/drawing/2014/main" id="{111B4A49-B930-4A89-A1CD-6CA2B3D95AED}"/>
              </a:ext>
            </a:extLst>
          </p:cNvPr>
          <p:cNvSpPr txBox="1"/>
          <p:nvPr/>
        </p:nvSpPr>
        <p:spPr>
          <a:xfrm>
            <a:off x="1859185" y="2781300"/>
            <a:ext cx="7215188"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Involvement </a:t>
            </a:r>
          </a:p>
        </p:txBody>
      </p:sp>
      <p:pic>
        <p:nvPicPr>
          <p:cNvPr id="47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8">
            <a:alphaModFix/>
          </a:blip>
          <a:stretch/>
        </p:blipFill>
        <p:spPr>
          <a:xfrm>
            <a:off x="1143000" y="2714625"/>
            <a:ext cx="533400" cy="533400"/>
          </a:xfrm>
          <a:prstGeom prst="rect">
            <a:avLst/>
          </a:prstGeom>
        </p:spPr>
      </p:pic>
      <p:sp>
        <p:nvSpPr>
          <p:cNvPr id="481" name="-0">
            <a:extLst>
              <a:ext uri="{FF2B5EF4-FFF2-40B4-BE49-F238E27FC236}">
                <a16:creationId xmlns:a16="http://schemas.microsoft.com/office/drawing/2014/main" id="{111B4A49-B930-4A89-A1CD-6CA2B3D95AED}"/>
              </a:ext>
            </a:extLst>
          </p:cNvPr>
          <p:cNvSpPr txBox="1"/>
          <p:nvPr/>
        </p:nvSpPr>
        <p:spPr>
          <a:xfrm>
            <a:off x="1273778" y="2771775"/>
            <a:ext cx="309562" cy="428625"/>
          </a:xfrm>
          <a:prstGeom prst="rect">
            <a:avLst/>
          </a:prstGeom>
          <a:noFill/>
        </p:spPr>
        <p:txBody>
          <a:bodyPr vertOverflow="clip" horzOverflow="clip" wrap="square" lIns="0" tIns="0" rIns="0" bIns="0" rtlCol="0" anchor="t">
            <a:spAutoFit/>
          </a:bodyPr>
          <a:lstStyle/>
          <a:p>
            <a:pPr algn="ctr">
              <a:lnSpc>
                <a:spcPts val="3307"/>
              </a:lnSpc>
            </a:pPr>
            <a:r>
              <a:rPr lang="en-US" sz="2205" spc="-42">
                <a:solidFill>
                  <a:srgbClr val="F1F1F1">
                    <a:alpha val="100000"/>
                  </a:srgbClr>
                </a:solidFill>
                <a:latin typeface="Poppins SemiBold" panose="00000700000000000000" pitchFamily="2" charset="0"/>
              </a:rPr>
              <a:t>01</a:t>
            </a:r>
          </a:p>
        </p:txBody>
      </p:sp>
      <p:sp>
        <p:nvSpPr>
          <p:cNvPr id="483" name="Description of a primary heading-0">
            <a:extLst>
              <a:ext uri="{FF2B5EF4-FFF2-40B4-BE49-F238E27FC236}">
                <a16:creationId xmlns:a16="http://schemas.microsoft.com/office/drawing/2014/main" id="{111B4A49-B930-4A89-A1CD-6CA2B3D95AED}"/>
              </a:ext>
            </a:extLst>
          </p:cNvPr>
          <p:cNvSpPr txBox="1"/>
          <p:nvPr/>
        </p:nvSpPr>
        <p:spPr>
          <a:xfrm>
            <a:off x="9222010" y="2842355"/>
            <a:ext cx="5405438" cy="361950"/>
          </a:xfrm>
          <a:prstGeom prst="rect">
            <a:avLst/>
          </a:prstGeom>
          <a:noFill/>
        </p:spPr>
        <p:txBody>
          <a:bodyPr vertOverflow="clip" horzOverflow="clip" wrap="square" lIns="0" tIns="0" rIns="0" bIns="0" rtlCol="0" anchor="t">
            <a:spAutoFit/>
          </a:bodyPr>
          <a:lstStyle/>
          <a:p>
            <a:pPr algn="l">
              <a:lnSpc>
                <a:spcPts val="2790"/>
              </a:lnSpc>
            </a:pPr>
            <a:r>
              <a:rPr lang="en-US" sz="1800">
                <a:solidFill>
                  <a:srgbClr val="141414">
                    <a:alpha val="100000"/>
                  </a:srgbClr>
                </a:solidFill>
                <a:latin typeface="IBM Plex Sans" panose="00000700000000000000" pitchFamily="2" charset="0"/>
              </a:rPr>
              <a:t>Since 2020, over 1500 individuals have been trained
</a:t>
            </a:r>
          </a:p>
        </p:txBody>
      </p:sp>
      <p:pic>
        <p:nvPicPr>
          <p:cNvPr id="48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9">
            <a:alphaModFix/>
          </a:blip>
          <a:stretch/>
        </p:blipFill>
        <p:spPr>
          <a:xfrm>
            <a:off x="838200" y="3833812"/>
            <a:ext cx="16611600" cy="1533525"/>
          </a:xfrm>
          <a:prstGeom prst="rect">
            <a:avLst/>
          </a:prstGeom>
        </p:spPr>
      </p:pic>
      <p:sp>
        <p:nvSpPr>
          <p:cNvPr id="487" name="Primary Heading-1">
            <a:extLst>
              <a:ext uri="{FF2B5EF4-FFF2-40B4-BE49-F238E27FC236}">
                <a16:creationId xmlns:a16="http://schemas.microsoft.com/office/drawing/2014/main" id="{111B4A49-B930-4A89-A1CD-6CA2B3D95AED}"/>
              </a:ext>
            </a:extLst>
          </p:cNvPr>
          <p:cNvSpPr txBox="1"/>
          <p:nvPr/>
        </p:nvSpPr>
        <p:spPr>
          <a:xfrm>
            <a:off x="1859185" y="4398645"/>
            <a:ext cx="7215188"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Investment in Community-Based Training Facilities</a:t>
            </a:r>
          </a:p>
        </p:txBody>
      </p:sp>
      <p:pic>
        <p:nvPicPr>
          <p:cNvPr id="48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0">
            <a:alphaModFix/>
          </a:blip>
          <a:stretch/>
        </p:blipFill>
        <p:spPr>
          <a:xfrm>
            <a:off x="1143000" y="4331970"/>
            <a:ext cx="533400" cy="533400"/>
          </a:xfrm>
          <a:prstGeom prst="rect">
            <a:avLst/>
          </a:prstGeom>
        </p:spPr>
      </p:pic>
      <p:sp>
        <p:nvSpPr>
          <p:cNvPr id="491" name="-1">
            <a:extLst>
              <a:ext uri="{FF2B5EF4-FFF2-40B4-BE49-F238E27FC236}">
                <a16:creationId xmlns:a16="http://schemas.microsoft.com/office/drawing/2014/main" id="{111B4A49-B930-4A89-A1CD-6CA2B3D95AED}"/>
              </a:ext>
            </a:extLst>
          </p:cNvPr>
          <p:cNvSpPr txBox="1"/>
          <p:nvPr/>
        </p:nvSpPr>
        <p:spPr>
          <a:xfrm>
            <a:off x="1244156" y="4389120"/>
            <a:ext cx="366712" cy="428625"/>
          </a:xfrm>
          <a:prstGeom prst="rect">
            <a:avLst/>
          </a:prstGeom>
          <a:noFill/>
        </p:spPr>
        <p:txBody>
          <a:bodyPr vertOverflow="clip" horzOverflow="clip" wrap="square" lIns="0" tIns="0" rIns="0" bIns="0" rtlCol="0" anchor="t">
            <a:spAutoFit/>
          </a:bodyPr>
          <a:lstStyle/>
          <a:p>
            <a:pPr algn="ctr">
              <a:lnSpc>
                <a:spcPts val="3307"/>
              </a:lnSpc>
            </a:pPr>
            <a:r>
              <a:rPr lang="en-US" sz="2205" spc="-42">
                <a:solidFill>
                  <a:srgbClr val="F1F1F1">
                    <a:alpha val="100000"/>
                  </a:srgbClr>
                </a:solidFill>
                <a:latin typeface="Poppins SemiBold" panose="00000700000000000000" pitchFamily="2" charset="0"/>
              </a:rPr>
              <a:t>02</a:t>
            </a:r>
          </a:p>
        </p:txBody>
      </p:sp>
      <p:sp>
        <p:nvSpPr>
          <p:cNvPr id="493" name="Description of a primary heading-1">
            <a:extLst>
              <a:ext uri="{FF2B5EF4-FFF2-40B4-BE49-F238E27FC236}">
                <a16:creationId xmlns:a16="http://schemas.microsoft.com/office/drawing/2014/main" id="{111B4A49-B930-4A89-A1CD-6CA2B3D95AED}"/>
              </a:ext>
            </a:extLst>
          </p:cNvPr>
          <p:cNvSpPr txBox="1"/>
          <p:nvPr/>
        </p:nvSpPr>
        <p:spPr>
          <a:xfrm>
            <a:off x="9222010" y="4108132"/>
            <a:ext cx="7777162" cy="1066800"/>
          </a:xfrm>
          <a:prstGeom prst="rect">
            <a:avLst/>
          </a:prstGeom>
          <a:noFill/>
        </p:spPr>
        <p:txBody>
          <a:bodyPr vertOverflow="clip" horzOverflow="clip" wrap="square" lIns="0" tIns="0" rIns="0" bIns="0" rtlCol="0" anchor="t">
            <a:spAutoFit/>
          </a:bodyPr>
          <a:lstStyle/>
          <a:p>
            <a:pPr algn="l">
              <a:lnSpc>
                <a:spcPts val="2790"/>
              </a:lnSpc>
            </a:pPr>
            <a:r>
              <a:rPr lang="en-US" sz="1800">
                <a:solidFill>
                  <a:srgbClr val="141414">
                    <a:alpha val="100000"/>
                  </a:srgbClr>
                </a:solidFill>
                <a:latin typeface="IBM Plex Sans" panose="00000700000000000000" pitchFamily="2" charset="0"/>
              </a:rPr>
              <a:t>Establish more accessible, affordable, and fully equipped training centers like MAP in underserved neighborhoods to provide year-round development for young athletes.</a:t>
            </a:r>
          </a:p>
        </p:txBody>
      </p:sp>
      <p:pic>
        <p:nvPicPr>
          <p:cNvPr id="49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9">
            <a:alphaModFix/>
          </a:blip>
          <a:stretch/>
        </p:blipFill>
        <p:spPr>
          <a:xfrm>
            <a:off x="838200" y="5681662"/>
            <a:ext cx="16611600" cy="1533525"/>
          </a:xfrm>
          <a:prstGeom prst="rect">
            <a:avLst/>
          </a:prstGeom>
        </p:spPr>
      </p:pic>
      <p:sp>
        <p:nvSpPr>
          <p:cNvPr id="497" name="Primary Heading-2">
            <a:extLst>
              <a:ext uri="{FF2B5EF4-FFF2-40B4-BE49-F238E27FC236}">
                <a16:creationId xmlns:a16="http://schemas.microsoft.com/office/drawing/2014/main" id="{111B4A49-B930-4A89-A1CD-6CA2B3D95AED}"/>
              </a:ext>
            </a:extLst>
          </p:cNvPr>
          <p:cNvSpPr txBox="1"/>
          <p:nvPr/>
        </p:nvSpPr>
        <p:spPr>
          <a:xfrm>
            <a:off x="1859185" y="6246495"/>
            <a:ext cx="7215188"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Community Outreach Programs</a:t>
            </a:r>
          </a:p>
        </p:txBody>
      </p:sp>
      <p:pic>
        <p:nvPicPr>
          <p:cNvPr id="49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1">
            <a:alphaModFix/>
          </a:blip>
          <a:stretch/>
        </p:blipFill>
        <p:spPr>
          <a:xfrm>
            <a:off x="1143000" y="6179820"/>
            <a:ext cx="533400" cy="533400"/>
          </a:xfrm>
          <a:prstGeom prst="rect">
            <a:avLst/>
          </a:prstGeom>
        </p:spPr>
      </p:pic>
      <p:sp>
        <p:nvSpPr>
          <p:cNvPr id="501" name="-2">
            <a:extLst>
              <a:ext uri="{FF2B5EF4-FFF2-40B4-BE49-F238E27FC236}">
                <a16:creationId xmlns:a16="http://schemas.microsoft.com/office/drawing/2014/main" id="{111B4A49-B930-4A89-A1CD-6CA2B3D95AED}"/>
              </a:ext>
            </a:extLst>
          </p:cNvPr>
          <p:cNvSpPr txBox="1"/>
          <p:nvPr/>
        </p:nvSpPr>
        <p:spPr>
          <a:xfrm>
            <a:off x="1240631" y="6236970"/>
            <a:ext cx="366712" cy="428625"/>
          </a:xfrm>
          <a:prstGeom prst="rect">
            <a:avLst/>
          </a:prstGeom>
          <a:noFill/>
        </p:spPr>
        <p:txBody>
          <a:bodyPr vertOverflow="clip" horzOverflow="clip" wrap="square" lIns="0" tIns="0" rIns="0" bIns="0" rtlCol="0" anchor="t">
            <a:spAutoFit/>
          </a:bodyPr>
          <a:lstStyle/>
          <a:p>
            <a:pPr algn="ctr">
              <a:lnSpc>
                <a:spcPts val="3307"/>
              </a:lnSpc>
            </a:pPr>
            <a:r>
              <a:rPr lang="en-US" sz="2205" spc="-42">
                <a:solidFill>
                  <a:srgbClr val="141414">
                    <a:alpha val="100000"/>
                  </a:srgbClr>
                </a:solidFill>
                <a:latin typeface="Poppins SemiBold" panose="00000700000000000000" pitchFamily="2" charset="0"/>
              </a:rPr>
              <a:t>03</a:t>
            </a:r>
          </a:p>
        </p:txBody>
      </p:sp>
      <p:sp>
        <p:nvSpPr>
          <p:cNvPr id="503" name="Description of a primary heading-2">
            <a:extLst>
              <a:ext uri="{FF2B5EF4-FFF2-40B4-BE49-F238E27FC236}">
                <a16:creationId xmlns:a16="http://schemas.microsoft.com/office/drawing/2014/main" id="{111B4A49-B930-4A89-A1CD-6CA2B3D95AED}"/>
              </a:ext>
            </a:extLst>
          </p:cNvPr>
          <p:cNvSpPr txBox="1"/>
          <p:nvPr/>
        </p:nvSpPr>
        <p:spPr>
          <a:xfrm>
            <a:off x="9222010" y="5955982"/>
            <a:ext cx="7777162" cy="1066800"/>
          </a:xfrm>
          <a:prstGeom prst="rect">
            <a:avLst/>
          </a:prstGeom>
          <a:noFill/>
        </p:spPr>
        <p:txBody>
          <a:bodyPr vertOverflow="clip" horzOverflow="clip" wrap="square" lIns="0" tIns="0" rIns="0" bIns="0" rtlCol="0" anchor="t">
            <a:spAutoFit/>
          </a:bodyPr>
          <a:lstStyle/>
          <a:p>
            <a:pPr algn="l">
              <a:lnSpc>
                <a:spcPts val="2790"/>
              </a:lnSpc>
            </a:pPr>
            <a:r>
              <a:rPr lang="en-US" sz="1800">
                <a:solidFill>
                  <a:srgbClr val="141414">
                    <a:alpha val="100000"/>
                  </a:srgbClr>
                </a:solidFill>
                <a:latin typeface="IBM Plex Sans" panose="00000700000000000000" pitchFamily="2" charset="0"/>
              </a:rPr>
              <a:t>Local programs partnerships Serra High School to deliver in-Mentorship, after-school training, and summer camps that bring elite sports development directly to students.</a:t>
            </a:r>
          </a:p>
        </p:txBody>
      </p:sp>
      <p:pic>
        <p:nvPicPr>
          <p:cNvPr id="50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9">
            <a:alphaModFix/>
          </a:blip>
          <a:stretch/>
        </p:blipFill>
        <p:spPr>
          <a:xfrm>
            <a:off x="838200" y="7529512"/>
            <a:ext cx="16611600" cy="1533525"/>
          </a:xfrm>
          <a:prstGeom prst="rect">
            <a:avLst/>
          </a:prstGeom>
        </p:spPr>
      </p:pic>
      <p:sp>
        <p:nvSpPr>
          <p:cNvPr id="507" name="Primary Heading-3">
            <a:extLst>
              <a:ext uri="{FF2B5EF4-FFF2-40B4-BE49-F238E27FC236}">
                <a16:creationId xmlns:a16="http://schemas.microsoft.com/office/drawing/2014/main" id="{111B4A49-B930-4A89-A1CD-6CA2B3D95AED}"/>
              </a:ext>
            </a:extLst>
          </p:cNvPr>
          <p:cNvSpPr txBox="1"/>
          <p:nvPr/>
        </p:nvSpPr>
        <p:spPr>
          <a:xfrm>
            <a:off x="1859185" y="7894320"/>
            <a:ext cx="7215188" cy="80962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 Local Resident Incentives: Gardena Discount Program</a:t>
            </a:r>
          </a:p>
        </p:txBody>
      </p:sp>
      <p:pic>
        <p:nvPicPr>
          <p:cNvPr id="50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2">
            <a:alphaModFix/>
          </a:blip>
          <a:stretch/>
        </p:blipFill>
        <p:spPr>
          <a:xfrm>
            <a:off x="1143000" y="8027670"/>
            <a:ext cx="533400" cy="533400"/>
          </a:xfrm>
          <a:prstGeom prst="rect">
            <a:avLst/>
          </a:prstGeom>
        </p:spPr>
      </p:pic>
      <p:sp>
        <p:nvSpPr>
          <p:cNvPr id="511" name="-3">
            <a:extLst>
              <a:ext uri="{FF2B5EF4-FFF2-40B4-BE49-F238E27FC236}">
                <a16:creationId xmlns:a16="http://schemas.microsoft.com/office/drawing/2014/main" id="{111B4A49-B930-4A89-A1CD-6CA2B3D95AED}"/>
              </a:ext>
            </a:extLst>
          </p:cNvPr>
          <p:cNvSpPr txBox="1"/>
          <p:nvPr/>
        </p:nvSpPr>
        <p:spPr>
          <a:xfrm>
            <a:off x="1231964" y="8084820"/>
            <a:ext cx="385762" cy="428625"/>
          </a:xfrm>
          <a:prstGeom prst="rect">
            <a:avLst/>
          </a:prstGeom>
          <a:noFill/>
        </p:spPr>
        <p:txBody>
          <a:bodyPr vertOverflow="clip" horzOverflow="clip" wrap="square" lIns="0" tIns="0" rIns="0" bIns="0" rtlCol="0" anchor="t">
            <a:spAutoFit/>
          </a:bodyPr>
          <a:lstStyle/>
          <a:p>
            <a:pPr algn="ctr">
              <a:lnSpc>
                <a:spcPts val="3307"/>
              </a:lnSpc>
            </a:pPr>
            <a:r>
              <a:rPr lang="en-US" sz="2205" spc="-42">
                <a:solidFill>
                  <a:srgbClr val="F1F1F1">
                    <a:alpha val="100000"/>
                  </a:srgbClr>
                </a:solidFill>
                <a:latin typeface="Poppins SemiBold" panose="00000700000000000000" pitchFamily="2" charset="0"/>
              </a:rPr>
              <a:t>04</a:t>
            </a:r>
          </a:p>
        </p:txBody>
      </p:sp>
      <p:sp>
        <p:nvSpPr>
          <p:cNvPr id="513" name="Description of a primary heading-3">
            <a:extLst>
              <a:ext uri="{FF2B5EF4-FFF2-40B4-BE49-F238E27FC236}">
                <a16:creationId xmlns:a16="http://schemas.microsoft.com/office/drawing/2014/main" id="{111B4A49-B930-4A89-A1CD-6CA2B3D95AED}"/>
              </a:ext>
            </a:extLst>
          </p:cNvPr>
          <p:cNvSpPr txBox="1"/>
          <p:nvPr/>
        </p:nvSpPr>
        <p:spPr>
          <a:xfrm>
            <a:off x="9222010" y="7803832"/>
            <a:ext cx="7777162" cy="1066800"/>
          </a:xfrm>
          <a:prstGeom prst="rect">
            <a:avLst/>
          </a:prstGeom>
          <a:noFill/>
        </p:spPr>
        <p:txBody>
          <a:bodyPr vertOverflow="clip" horzOverflow="clip" wrap="square" lIns="0" tIns="0" rIns="0" bIns="0" rtlCol="0" anchor="t">
            <a:spAutoFit/>
          </a:bodyPr>
          <a:lstStyle/>
          <a:p>
            <a:pPr algn="l">
              <a:lnSpc>
                <a:spcPts val="2790"/>
              </a:lnSpc>
            </a:pPr>
            <a:r>
              <a:rPr lang="en-US" sz="1800">
                <a:solidFill>
                  <a:srgbClr val="141414">
                    <a:alpha val="100000"/>
                  </a:srgbClr>
                </a:solidFill>
                <a:latin typeface="IBM Plex Sans" panose="00000700000000000000" pitchFamily="2" charset="0"/>
              </a:rPr>
              <a:t>Provide exclusive discounts on training programs, camps, and facility access for Gardena residents, promoting local engagement and making high-quality sports training more accessible to families in the community.</a:t>
            </a:r>
          </a:p>
        </p:txBody>
      </p:sp>
      <p:sp>
        <p:nvSpPr>
          <p:cNvPr id="515" name="Click here to edit title-440">
            <a:extLst>
              <a:ext uri="{FF2B5EF4-FFF2-40B4-BE49-F238E27FC236}">
                <a16:creationId xmlns:a16="http://schemas.microsoft.com/office/drawing/2014/main" id="{111B4A49-B930-4A89-A1CD-6CA2B3D95AED}"/>
              </a:ext>
            </a:extLst>
          </p:cNvPr>
          <p:cNvSpPr txBox="1"/>
          <p:nvPr/>
        </p:nvSpPr>
        <p:spPr>
          <a:xfrm>
            <a:off x="838200" y="804291"/>
            <a:ext cx="16644938" cy="762000"/>
          </a:xfrm>
          <a:prstGeom prst="rect">
            <a:avLst/>
          </a:prstGeom>
          <a:noFill/>
        </p:spPr>
        <p:txBody>
          <a:bodyPr vertOverflow="clip" horzOverflow="clip" wrap="square" lIns="0" tIns="0" rIns="0" bIns="0" rtlCol="0" anchor="t">
            <a:spAutoFit/>
          </a:bodyPr>
          <a:lstStyle/>
          <a:p>
            <a:pPr algn="ctr">
              <a:lnSpc>
                <a:spcPts val="5670"/>
              </a:lnSpc>
            </a:pPr>
            <a:r>
              <a:rPr lang="en-US" sz="4200" b="1" spc="-42">
                <a:solidFill>
                  <a:srgbClr val="787878">
                    <a:alpha val="100000"/>
                  </a:srgbClr>
                </a:solidFill>
                <a:latin typeface="Poppins" panose="00000700000000000000" pitchFamily="2" charset="0"/>
              </a:rPr>
              <a:t>Bridging the Gap: Access, Resources &amp; Opportunity for All</a:t>
            </a:r>
          </a:p>
        </p:txBody>
      </p:sp>
      <p:pic>
        <p:nvPicPr>
          <p:cNvPr id="51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3">
            <a:alphaModFix/>
          </a:blip>
          <a:stretch/>
        </p:blipFill>
        <p:spPr>
          <a:xfrm>
            <a:off x="17002411" y="837343"/>
            <a:ext cx="914400" cy="914400"/>
          </a:xfrm>
          <a:prstGeom prst="rect">
            <a:avLst/>
          </a:prstGeom>
        </p:spPr>
      </p:pic>
      <p:pic>
        <p:nvPicPr>
          <p:cNvPr id="518"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4">
            <a:alphaModFix/>
          </a:blip>
          <a:stretch/>
        </p:blipFill>
        <p:spPr>
          <a:xfrm>
            <a:off x="17218247" y="1052227"/>
            <a:ext cx="485775" cy="485775"/>
          </a:xfrm>
          <a:prstGeom prst="rect">
            <a:avLst/>
          </a:prstGeom>
        </p:spPr>
      </p:pic>
      <p:sp>
        <p:nvSpPr>
          <p:cNvPr id="520" name="-446">
            <a:extLst>
              <a:ext uri="{FF2B5EF4-FFF2-40B4-BE49-F238E27FC236}">
                <a16:creationId xmlns:a16="http://schemas.microsoft.com/office/drawing/2014/main" id="{111B4A49-B930-4A89-A1CD-6CA2B3D95AED}"/>
              </a:ext>
            </a:extLst>
          </p:cNvPr>
          <p:cNvSpPr txBox="1"/>
          <p:nvPr/>
        </p:nvSpPr>
        <p:spPr>
          <a:xfrm>
            <a:off x="9006745" y="9720262"/>
            <a:ext cx="309562" cy="323850"/>
          </a:xfrm>
          <a:prstGeom prst="rect">
            <a:avLst/>
          </a:prstGeom>
          <a:noFill/>
        </p:spPr>
        <p:txBody>
          <a:bodyPr vertOverflow="clip" horzOverflow="clip" wrap="square" lIns="0" tIns="0" rIns="0" bIns="0" rtlCol="0" anchor="t">
            <a:spAutoFit/>
          </a:bodyPr>
          <a:lstStyle/>
          <a:p>
            <a:pPr algn="ctr">
              <a:lnSpc>
                <a:spcPts val="2790"/>
              </a:lnSpc>
            </a:pPr>
            <a:r>
              <a:rPr lang="en-US" sz="1800">
                <a:solidFill>
                  <a:srgbClr val="4D4D4D">
                    <a:alpha val="100000"/>
                  </a:srgbClr>
                </a:solidFill>
                <a:latin typeface="IBM Plex Sans" panose="00000700000000000000" pitchFamily="2" charset="0"/>
              </a:rPr>
              <a:t>05</a:t>
            </a:r>
          </a:p>
        </p:txBody>
      </p:sp>
    </p:spTree>
    <p:extLst>
      <p:ext uri="{BB962C8B-B14F-4D97-AF65-F5344CB8AC3E}">
        <p14:creationId xmlns:p14="http://schemas.microsoft.com/office/powerpoint/2010/main" val="36480479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0"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2">
            <a:alphaModFix/>
          </a:blip>
          <a:stretch/>
        </p:blipFill>
        <p:spPr>
          <a:xfrm>
            <a:off x="0" y="0"/>
            <a:ext cx="18288000" cy="10287000"/>
          </a:xfrm>
          <a:prstGeom prst="rect">
            <a:avLst/>
          </a:prstGeom>
        </p:spPr>
      </p:pic>
      <p:pic>
        <p:nvPicPr>
          <p:cNvPr id="531"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533"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6029474" y="0"/>
            <a:ext cx="12258523" cy="8229600"/>
          </a:xfrm>
          <a:prstGeom prst="rect">
            <a:avLst/>
          </a:prstGeom>
        </p:spPr>
      </p:pic>
      <p:pic>
        <p:nvPicPr>
          <p:cNvPr id="53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15841218" y="342424"/>
            <a:ext cx="342900" cy="342900"/>
          </a:xfrm>
          <a:prstGeom prst="rect">
            <a:avLst/>
          </a:prstGeom>
        </p:spPr>
      </p:pic>
      <p:pic>
        <p:nvPicPr>
          <p:cNvPr id="537" name="7d1189a2-24fe-4d16-822c-8d4f1829b794">
            <a:extLst>
              <a:ext uri="{FF2B5EF4-FFF2-40B4-BE49-F238E27FC236}">
                <a16:creationId xmlns:a16="http://schemas.microsoft.com/office/drawing/2014/main" id="{A8642F66-C0BB-4949-9A9C-024B120A5D52}"/>
              </a:ext>
            </a:extLst>
          </p:cNvPr>
          <p:cNvPicPr preferRelativeResize="0">
            <a:picLocks noChangeAspect="1"/>
          </p:cNvPicPr>
          <p:nvPr/>
        </p:nvPicPr>
        <p:blipFill rotWithShape="1">
          <a:blip r:embed="rId6">
            <a:alphaModFix/>
          </a:blip>
          <a:stretch/>
        </p:blipFill>
        <p:spPr>
          <a:xfrm>
            <a:off x="838200" y="3733800"/>
            <a:ext cx="15735300" cy="6553200"/>
          </a:xfrm>
          <a:prstGeom prst="rect">
            <a:avLst/>
          </a:prstGeom>
        </p:spPr>
      </p:pic>
      <p:sp>
        <p:nvSpPr>
          <p:cNvPr id="539" name="Title 3">
            <a:extLst>
              <a:ext uri="{FF2B5EF4-FFF2-40B4-BE49-F238E27FC236}">
                <a16:creationId xmlns:a16="http://schemas.microsoft.com/office/drawing/2014/main" id="{111B4A49-B930-4A89-A1CD-6CA2B3D95AED}"/>
              </a:ext>
            </a:extLst>
          </p:cNvPr>
          <p:cNvSpPr txBox="1"/>
          <p:nvPr/>
        </p:nvSpPr>
        <p:spPr>
          <a:xfrm>
            <a:off x="6858000" y="1333500"/>
            <a:ext cx="10625138" cy="942975"/>
          </a:xfrm>
          <a:prstGeom prst="rect">
            <a:avLst/>
          </a:prstGeom>
          <a:noFill/>
        </p:spPr>
        <p:txBody>
          <a:bodyPr vertOverflow="clip" horzOverflow="clip" wrap="square" lIns="0" tIns="0" rIns="0" bIns="0" rtlCol="0" anchor="t">
            <a:spAutoFit/>
          </a:bodyPr>
          <a:lstStyle/>
          <a:p>
            <a:pPr algn="l">
              <a:lnSpc>
                <a:spcPts val="6858"/>
              </a:lnSpc>
            </a:pPr>
            <a:r>
              <a:rPr lang="en-US" sz="5400" b="1" spc="-54" dirty="0">
                <a:solidFill>
                  <a:srgbClr val="F1F1F1">
                    <a:alpha val="100000"/>
                  </a:srgbClr>
                </a:solidFill>
                <a:latin typeface="Poppins" panose="00000700000000000000" pitchFamily="2" charset="0"/>
              </a:rPr>
              <a:t>Parking </a:t>
            </a:r>
          </a:p>
        </p:txBody>
      </p:sp>
      <p:sp>
        <p:nvSpPr>
          <p:cNvPr id="541" name="SubTitle">
            <a:extLst>
              <a:ext uri="{FF2B5EF4-FFF2-40B4-BE49-F238E27FC236}">
                <a16:creationId xmlns:a16="http://schemas.microsoft.com/office/drawing/2014/main" id="{111B4A49-B930-4A89-A1CD-6CA2B3D95AED}"/>
              </a:ext>
            </a:extLst>
          </p:cNvPr>
          <p:cNvSpPr txBox="1"/>
          <p:nvPr/>
        </p:nvSpPr>
        <p:spPr>
          <a:xfrm>
            <a:off x="6858000" y="2362200"/>
            <a:ext cx="10625138" cy="533400"/>
          </a:xfrm>
          <a:prstGeom prst="rect">
            <a:avLst/>
          </a:prstGeom>
          <a:noFill/>
        </p:spPr>
        <p:txBody>
          <a:bodyPr vertOverflow="clip" horzOverflow="clip" wrap="square" lIns="0" tIns="0" rIns="0" bIns="0" rtlCol="0" anchor="t">
            <a:spAutoFit/>
          </a:bodyPr>
          <a:lstStyle/>
          <a:p>
            <a:pPr algn="l">
              <a:lnSpc>
                <a:spcPts val="2502"/>
              </a:lnSpc>
            </a:pPr>
            <a:r>
              <a:rPr lang="en-US" sz="1800" dirty="0">
                <a:solidFill>
                  <a:srgbClr val="F1F1F1">
                    <a:alpha val="100000"/>
                  </a:srgbClr>
                </a:solidFill>
                <a:latin typeface="IBM Plex Sans" panose="00000700000000000000" pitchFamily="2" charset="0"/>
              </a:rPr>
              <a:t>70± on-street parking space surplus is projected on the streets surrounding the MAP facility</a:t>
            </a:r>
          </a:p>
        </p:txBody>
      </p:sp>
      <p:pic>
        <p:nvPicPr>
          <p:cNvPr id="543"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15804642" y="7544657"/>
            <a:ext cx="1219200" cy="1219200"/>
          </a:xfrm>
          <a:prstGeom prst="rect">
            <a:avLst/>
          </a:prstGeom>
        </p:spPr>
      </p:pic>
      <p:pic>
        <p:nvPicPr>
          <p:cNvPr id="54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8">
            <a:alphaModFix/>
          </a:blip>
          <a:stretch/>
        </p:blipFill>
        <p:spPr>
          <a:xfrm>
            <a:off x="16089916" y="7830598"/>
            <a:ext cx="647700" cy="647700"/>
          </a:xfrm>
          <a:prstGeom prst="rect">
            <a:avLst/>
          </a:prstGeom>
        </p:spPr>
      </p:pic>
      <p:pic>
        <p:nvPicPr>
          <p:cNvPr id="547" name="FOOTER_LOGO_IMG">
            <a:extLst>
              <a:ext uri="{FF2B5EF4-FFF2-40B4-BE49-F238E27FC236}">
                <a16:creationId xmlns:a16="http://schemas.microsoft.com/office/drawing/2014/main" id="{A8642F66-C0BB-4949-9A9C-024B120A5D52}"/>
              </a:ext>
            </a:extLst>
          </p:cNvPr>
          <p:cNvPicPr>
            <a:picLocks noChangeAspect="1"/>
          </p:cNvPicPr>
          <p:nvPr/>
        </p:nvPicPr>
        <p:blipFill rotWithShape="1">
          <a:blip r:embed="rId9">
            <a:alphaModFix/>
            <a:extLst>
              <a:ext uri="{87082C23-AAE0-4B39-BB3C-E619F4FECEE8}">
                <a14:useLocalDpi xmlns="" xmlns:a16="http://schemas.microsoft.com/office/drawing/2014/main" xmlns:asvg="http://schemas.microsoft.com/office/drawing/2016/SVG/main" xmlns:p14="http://schemas.microsoft.com/office/powerpoint/2010/main" xmlns:a14="http://schemas.microsoft.com/office/drawing/2010/main" val="0"/>
              </a:ext>
            </a:extLst>
          </a:blip>
          <a:srcRect/>
          <a:stretch/>
        </p:blipFill>
        <p:spPr>
          <a:xfrm>
            <a:off x="16968978" y="4829175"/>
            <a:ext cx="476250" cy="285750"/>
          </a:xfrm>
          <a:prstGeom prst="rect">
            <a:avLst/>
          </a:prstGeom>
        </p:spPr>
      </p:pic>
      <p:pic>
        <p:nvPicPr>
          <p:cNvPr id="54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0">
            <a:alphaModFix/>
          </a:blip>
          <a:stretch/>
        </p:blipFill>
        <p:spPr>
          <a:xfrm>
            <a:off x="17106900" y="9944100"/>
            <a:ext cx="342900" cy="342900"/>
          </a:xfrm>
          <a:prstGeom prst="rect">
            <a:avLst/>
          </a:prstGeom>
        </p:spPr>
      </p:pic>
      <p:sp>
        <p:nvSpPr>
          <p:cNvPr id="551" name="-467">
            <a:extLst>
              <a:ext uri="{FF2B5EF4-FFF2-40B4-BE49-F238E27FC236}">
                <a16:creationId xmlns:a16="http://schemas.microsoft.com/office/drawing/2014/main" id="{111B4A49-B930-4A89-A1CD-6CA2B3D95AED}"/>
              </a:ext>
            </a:extLst>
          </p:cNvPr>
          <p:cNvSpPr txBox="1"/>
          <p:nvPr/>
        </p:nvSpPr>
        <p:spPr>
          <a:xfrm>
            <a:off x="17221200" y="9967912"/>
            <a:ext cx="147638" cy="304800"/>
          </a:xfrm>
          <a:prstGeom prst="rect">
            <a:avLst/>
          </a:prstGeom>
          <a:noFill/>
        </p:spPr>
        <p:txBody>
          <a:bodyPr vertOverflow="clip" horzOverflow="clip" wrap="square" lIns="0" tIns="0" rIns="0" bIns="0" rtlCol="0" anchor="t">
            <a:spAutoFit/>
          </a:bodyPr>
          <a:lstStyle/>
          <a:p>
            <a:pPr algn="ctr">
              <a:lnSpc>
                <a:spcPts val="2325"/>
              </a:lnSpc>
            </a:pPr>
            <a:r>
              <a:rPr lang="en-US" sz="1500" dirty="0">
                <a:solidFill>
                  <a:srgbClr val="4D4D4D">
                    <a:alpha val="100000"/>
                  </a:srgbClr>
                </a:solidFill>
                <a:latin typeface="IBM Plex Sans" panose="00000700000000000000" pitchFamily="2" charset="0"/>
              </a:rPr>
              <a:t>6</a:t>
            </a:r>
          </a:p>
        </p:txBody>
      </p:sp>
    </p:spTree>
    <p:extLst>
      <p:ext uri="{BB962C8B-B14F-4D97-AF65-F5344CB8AC3E}">
        <p14:creationId xmlns:p14="http://schemas.microsoft.com/office/powerpoint/2010/main" val="3629136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2">
            <a:alphaModFix/>
          </a:blip>
          <a:stretch/>
        </p:blipFill>
        <p:spPr>
          <a:xfrm>
            <a:off x="0" y="0"/>
            <a:ext cx="18288000" cy="10287000"/>
          </a:xfrm>
          <a:prstGeom prst="rect">
            <a:avLst/>
          </a:prstGeom>
        </p:spPr>
      </p:pic>
      <p:pic>
        <p:nvPicPr>
          <p:cNvPr id="556"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558"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4818793" y="837343"/>
            <a:ext cx="342900" cy="342900"/>
          </a:xfrm>
          <a:prstGeom prst="rect">
            <a:avLst/>
          </a:prstGeom>
        </p:spPr>
      </p:pic>
      <p:pic>
        <p:nvPicPr>
          <p:cNvPr id="560"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2265807" y="9049607"/>
            <a:ext cx="266700" cy="266700"/>
          </a:xfrm>
          <a:prstGeom prst="rect">
            <a:avLst/>
          </a:prstGeom>
        </p:spPr>
      </p:pic>
      <p:pic>
        <p:nvPicPr>
          <p:cNvPr id="562"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838200" y="838200"/>
            <a:ext cx="8382000" cy="8610600"/>
          </a:xfrm>
          <a:prstGeom prst="rect">
            <a:avLst/>
          </a:prstGeom>
        </p:spPr>
      </p:pic>
      <p:pic>
        <p:nvPicPr>
          <p:cNvPr id="564" name="7d1189a2-24fe-4d16-822c-8d4f1829b794">
            <a:extLst>
              <a:ext uri="{FF2B5EF4-FFF2-40B4-BE49-F238E27FC236}">
                <a16:creationId xmlns:a16="http://schemas.microsoft.com/office/drawing/2014/main" id="{A8642F66-C0BB-4949-9A9C-024B120A5D52}"/>
              </a:ext>
            </a:extLst>
          </p:cNvPr>
          <p:cNvPicPr preferRelativeResize="0">
            <a:picLocks noChangeAspect="1"/>
          </p:cNvPicPr>
          <p:nvPr/>
        </p:nvPicPr>
        <p:blipFill rotWithShape="1">
          <a:blip r:embed="rId7">
            <a:alphaModFix/>
          </a:blip>
          <a:stretch/>
        </p:blipFill>
        <p:spPr>
          <a:xfrm>
            <a:off x="838200" y="838200"/>
            <a:ext cx="8382000" cy="8610600"/>
          </a:xfrm>
          <a:prstGeom prst="rect">
            <a:avLst/>
          </a:prstGeom>
        </p:spPr>
      </p:pic>
      <p:sp>
        <p:nvSpPr>
          <p:cNvPr id="566" name="Title 3">
            <a:extLst>
              <a:ext uri="{FF2B5EF4-FFF2-40B4-BE49-F238E27FC236}">
                <a16:creationId xmlns:a16="http://schemas.microsoft.com/office/drawing/2014/main" id="{111B4A49-B930-4A89-A1CD-6CA2B3D95AED}"/>
              </a:ext>
            </a:extLst>
          </p:cNvPr>
          <p:cNvSpPr txBox="1"/>
          <p:nvPr/>
        </p:nvSpPr>
        <p:spPr>
          <a:xfrm>
            <a:off x="10020300" y="3478816"/>
            <a:ext cx="7462838" cy="942975"/>
          </a:xfrm>
          <a:prstGeom prst="rect">
            <a:avLst/>
          </a:prstGeom>
          <a:noFill/>
        </p:spPr>
        <p:txBody>
          <a:bodyPr vertOverflow="clip" horzOverflow="clip" wrap="square" lIns="0" tIns="0" rIns="0" bIns="0" rtlCol="0" anchor="t">
            <a:spAutoFit/>
          </a:bodyPr>
          <a:lstStyle/>
          <a:p>
            <a:pPr algn="l">
              <a:lnSpc>
                <a:spcPts val="6858"/>
              </a:lnSpc>
            </a:pPr>
            <a:r>
              <a:rPr lang="en-US" sz="5400" b="1" spc="-54" dirty="0">
                <a:solidFill>
                  <a:srgbClr val="787878">
                    <a:alpha val="100000"/>
                  </a:srgbClr>
                </a:solidFill>
                <a:latin typeface="Poppins" panose="00000700000000000000" pitchFamily="2" charset="0"/>
              </a:rPr>
              <a:t>Parking </a:t>
            </a:r>
          </a:p>
        </p:txBody>
      </p:sp>
      <p:sp>
        <p:nvSpPr>
          <p:cNvPr id="568" name="SubTitle">
            <a:extLst>
              <a:ext uri="{FF2B5EF4-FFF2-40B4-BE49-F238E27FC236}">
                <a16:creationId xmlns:a16="http://schemas.microsoft.com/office/drawing/2014/main" id="{111B4A49-B930-4A89-A1CD-6CA2B3D95AED}"/>
              </a:ext>
            </a:extLst>
          </p:cNvPr>
          <p:cNvSpPr txBox="1"/>
          <p:nvPr/>
        </p:nvSpPr>
        <p:spPr>
          <a:xfrm>
            <a:off x="10020300" y="4533900"/>
            <a:ext cx="7462838" cy="2578655"/>
          </a:xfrm>
          <a:prstGeom prst="rect">
            <a:avLst/>
          </a:prstGeom>
          <a:noFill/>
        </p:spPr>
        <p:txBody>
          <a:bodyPr vertOverflow="clip" horzOverflow="clip" wrap="square" lIns="0" tIns="0" rIns="0" bIns="0" rtlCol="0" anchor="t">
            <a:spAutoFit/>
          </a:bodyPr>
          <a:lstStyle/>
          <a:p>
            <a:pPr marL="457200" indent="-457200" algn="l">
              <a:lnSpc>
                <a:spcPts val="2919"/>
              </a:lnSpc>
              <a:buAutoNum type="arabicPeriod"/>
            </a:pPr>
            <a:r>
              <a:rPr lang="en-US" sz="2100" dirty="0">
                <a:solidFill>
                  <a:srgbClr val="4D4D4D">
                    <a:alpha val="100000"/>
                  </a:srgbClr>
                </a:solidFill>
                <a:latin typeface="IBM Plex Sans" panose="00000700000000000000" pitchFamily="2" charset="0"/>
              </a:rPr>
              <a:t>70± on-street parking space surplus is projected on the streets surrounding the MAP facility</a:t>
            </a:r>
          </a:p>
          <a:p>
            <a:pPr marL="457200" indent="-457200" algn="l">
              <a:lnSpc>
                <a:spcPts val="2919"/>
              </a:lnSpc>
              <a:buAutoNum type="arabicPeriod"/>
            </a:pPr>
            <a:endParaRPr lang="en-US" sz="2100" dirty="0">
              <a:solidFill>
                <a:srgbClr val="4D4D4D">
                  <a:alpha val="100000"/>
                </a:srgbClr>
              </a:solidFill>
              <a:latin typeface="IBM Plex Sans" panose="00000700000000000000" pitchFamily="2" charset="0"/>
            </a:endParaRPr>
          </a:p>
          <a:p>
            <a:pPr algn="l">
              <a:lnSpc>
                <a:spcPts val="2919"/>
              </a:lnSpc>
            </a:pPr>
            <a:r>
              <a:rPr lang="en-US" sz="2100" dirty="0">
                <a:solidFill>
                  <a:srgbClr val="4D4D4D">
                    <a:alpha val="100000"/>
                  </a:srgbClr>
                </a:solidFill>
                <a:latin typeface="IBM Plex Sans" panose="00000700000000000000" pitchFamily="2" charset="0"/>
              </a:rPr>
              <a:t>2. Appointment only</a:t>
            </a:r>
          </a:p>
          <a:p>
            <a:pPr algn="l">
              <a:lnSpc>
                <a:spcPts val="2919"/>
              </a:lnSpc>
            </a:pPr>
            <a:endParaRPr lang="en-US" sz="2100" dirty="0">
              <a:solidFill>
                <a:srgbClr val="4D4D4D">
                  <a:alpha val="100000"/>
                </a:srgbClr>
              </a:solidFill>
              <a:latin typeface="IBM Plex Sans" panose="00000700000000000000" pitchFamily="2" charset="0"/>
            </a:endParaRPr>
          </a:p>
          <a:p>
            <a:pPr algn="l">
              <a:lnSpc>
                <a:spcPts val="2919"/>
              </a:lnSpc>
            </a:pPr>
            <a:r>
              <a:rPr lang="en-US" sz="2100" dirty="0">
                <a:solidFill>
                  <a:srgbClr val="4D4D4D">
                    <a:alpha val="100000"/>
                  </a:srgbClr>
                </a:solidFill>
                <a:latin typeface="IBM Plex Sans" panose="00000700000000000000" pitchFamily="2" charset="0"/>
              </a:rPr>
              <a:t>3. Not a Spectator activity </a:t>
            </a:r>
          </a:p>
          <a:p>
            <a:pPr algn="l">
              <a:lnSpc>
                <a:spcPts val="2919"/>
              </a:lnSpc>
            </a:pPr>
            <a:endParaRPr lang="en-US" sz="2100" dirty="0">
              <a:solidFill>
                <a:srgbClr val="4D4D4D">
                  <a:alpha val="100000"/>
                </a:srgbClr>
              </a:solidFill>
              <a:latin typeface="IBM Plex Sans" panose="00000700000000000000" pitchFamily="2" charset="0"/>
            </a:endParaRPr>
          </a:p>
        </p:txBody>
      </p:sp>
      <p:sp>
        <p:nvSpPr>
          <p:cNvPr id="570" name="-409">
            <a:extLst>
              <a:ext uri="{FF2B5EF4-FFF2-40B4-BE49-F238E27FC236}">
                <a16:creationId xmlns:a16="http://schemas.microsoft.com/office/drawing/2014/main" id="{111B4A49-B930-4A89-A1CD-6CA2B3D95AED}"/>
              </a:ext>
            </a:extLst>
          </p:cNvPr>
          <p:cNvSpPr txBox="1"/>
          <p:nvPr/>
        </p:nvSpPr>
        <p:spPr>
          <a:xfrm>
            <a:off x="9075420" y="9710738"/>
            <a:ext cx="166688" cy="342900"/>
          </a:xfrm>
          <a:prstGeom prst="rect">
            <a:avLst/>
          </a:prstGeom>
          <a:noFill/>
        </p:spPr>
        <p:txBody>
          <a:bodyPr vertOverflow="clip" horzOverflow="clip" wrap="square" lIns="0" tIns="0" rIns="0" bIns="0" rtlCol="0" anchor="t">
            <a:spAutoFit/>
          </a:bodyPr>
          <a:lstStyle/>
          <a:p>
            <a:pPr algn="ctr">
              <a:lnSpc>
                <a:spcPts val="2790"/>
              </a:lnSpc>
            </a:pPr>
            <a:r>
              <a:rPr lang="en-US" sz="1800" dirty="0">
                <a:solidFill>
                  <a:srgbClr val="4D4D4D">
                    <a:alpha val="100000"/>
                  </a:srgbClr>
                </a:solidFill>
                <a:latin typeface="IBM Plex Sans" panose="00000700000000000000" pitchFamily="2" charset="0"/>
              </a:rPr>
              <a:t>7</a:t>
            </a:r>
          </a:p>
        </p:txBody>
      </p:sp>
      <p:pic>
        <p:nvPicPr>
          <p:cNvPr id="572" name="FOOTER_LOGO_IMG">
            <a:extLst>
              <a:ext uri="{FF2B5EF4-FFF2-40B4-BE49-F238E27FC236}">
                <a16:creationId xmlns:a16="http://schemas.microsoft.com/office/drawing/2014/main" id="{A8642F66-C0BB-4949-9A9C-024B120A5D52}"/>
              </a:ext>
            </a:extLst>
          </p:cNvPr>
          <p:cNvPicPr>
            <a:picLocks noChangeAspect="1"/>
          </p:cNvPicPr>
          <p:nvPr/>
        </p:nvPicPr>
        <p:blipFill rotWithShape="1">
          <a:blip r:embed="rId8">
            <a:alphaModFix/>
          </a:blip>
          <a:stretch/>
        </p:blipFill>
        <p:spPr>
          <a:xfrm>
            <a:off x="285750" y="9772650"/>
            <a:ext cx="476250" cy="285750"/>
          </a:xfrm>
          <a:prstGeom prst="rect">
            <a:avLst/>
          </a:prstGeom>
        </p:spPr>
      </p:pic>
    </p:spTree>
    <p:extLst>
      <p:ext uri="{BB962C8B-B14F-4D97-AF65-F5344CB8AC3E}">
        <p14:creationId xmlns:p14="http://schemas.microsoft.com/office/powerpoint/2010/main" val="14778979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4"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2">
            <a:alphaModFix/>
          </a:blip>
          <a:stretch/>
        </p:blipFill>
        <p:spPr>
          <a:xfrm>
            <a:off x="0" y="0"/>
            <a:ext cx="18288000" cy="10287000"/>
          </a:xfrm>
          <a:prstGeom prst="rect">
            <a:avLst/>
          </a:prstGeom>
        </p:spPr>
      </p:pic>
      <p:pic>
        <p:nvPicPr>
          <p:cNvPr id="52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52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2980849" y="494728"/>
            <a:ext cx="342900" cy="342900"/>
          </a:xfrm>
          <a:prstGeom prst="rect">
            <a:avLst/>
          </a:prstGeom>
        </p:spPr>
      </p:pic>
      <p:pic>
        <p:nvPicPr>
          <p:cNvPr id="52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blip>
          <a:stretch/>
        </p:blipFill>
        <p:spPr>
          <a:xfrm>
            <a:off x="7295007" y="9707023"/>
            <a:ext cx="342900" cy="304800"/>
          </a:xfrm>
          <a:prstGeom prst="rect">
            <a:avLst/>
          </a:prstGeom>
        </p:spPr>
      </p:pic>
      <p:pic>
        <p:nvPicPr>
          <p:cNvPr id="531"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17615154" y="4513802"/>
            <a:ext cx="266700" cy="266700"/>
          </a:xfrm>
          <a:prstGeom prst="rect">
            <a:avLst/>
          </a:prstGeom>
        </p:spPr>
      </p:pic>
      <p:pic>
        <p:nvPicPr>
          <p:cNvPr id="533" name="svg">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blip>
          <a:stretch/>
        </p:blipFill>
        <p:spPr>
          <a:xfrm>
            <a:off x="838200" y="2476500"/>
            <a:ext cx="16611600" cy="6972300"/>
          </a:xfrm>
          <a:prstGeom prst="rect">
            <a:avLst/>
          </a:prstGeom>
        </p:spPr>
      </p:pic>
      <p:pic>
        <p:nvPicPr>
          <p:cNvPr id="534" name="imageNode0">
            <a:extLst>
              <a:ext uri="{FF2B5EF4-FFF2-40B4-BE49-F238E27FC236}">
                <a16:creationId xmlns:a16="http://schemas.microsoft.com/office/drawing/2014/main" id="{A8642F66-C0BB-4949-9A9C-024B120A5D52}"/>
              </a:ext>
            </a:extLst>
          </p:cNvPr>
          <p:cNvPicPr preferRelativeResize="0">
            <a:picLocks noChangeAspect="1"/>
          </p:cNvPicPr>
          <p:nvPr/>
        </p:nvPicPr>
        <p:blipFill rotWithShape="1">
          <a:blip r:embed="rId8">
            <a:alphaModFix/>
          </a:blip>
          <a:stretch/>
        </p:blipFill>
        <p:spPr>
          <a:xfrm>
            <a:off x="1907667" y="3865698"/>
            <a:ext cx="1274563" cy="1274563"/>
          </a:xfrm>
          <a:prstGeom prst="rect">
            <a:avLst/>
          </a:prstGeom>
        </p:spPr>
      </p:pic>
      <p:sp>
        <p:nvSpPr>
          <p:cNvPr id="536" name="Primary Heading-0">
            <a:extLst>
              <a:ext uri="{FF2B5EF4-FFF2-40B4-BE49-F238E27FC236}">
                <a16:creationId xmlns:a16="http://schemas.microsoft.com/office/drawing/2014/main" id="{111B4A49-B930-4A89-A1CD-6CA2B3D95AED}"/>
              </a:ext>
            </a:extLst>
          </p:cNvPr>
          <p:cNvSpPr txBox="1"/>
          <p:nvPr/>
        </p:nvSpPr>
        <p:spPr>
          <a:xfrm>
            <a:off x="1334834" y="5321046"/>
            <a:ext cx="2595562" cy="438150"/>
          </a:xfrm>
          <a:prstGeom prst="rect">
            <a:avLst/>
          </a:prstGeom>
          <a:noFill/>
        </p:spPr>
        <p:txBody>
          <a:bodyPr vertOverflow="clip" horzOverflow="clip" wrap="square" lIns="0" tIns="0" rIns="0" bIns="0" rtlCol="0" anchor="t">
            <a:spAutoFit/>
          </a:bodyPr>
          <a:lstStyle/>
          <a:p>
            <a:pPr algn="ctr">
              <a:lnSpc>
                <a:spcPts val="3402"/>
              </a:lnSpc>
            </a:pPr>
            <a:r>
              <a:rPr lang="en-US" sz="2100" spc="-12" dirty="0">
                <a:solidFill>
                  <a:srgbClr val="F1F1F1">
                    <a:alpha val="100000"/>
                  </a:srgbClr>
                </a:solidFill>
                <a:latin typeface="Poppins SemiBold" panose="00000700000000000000" pitchFamily="2" charset="0"/>
              </a:rPr>
              <a:t>Dominic Smith</a:t>
            </a:r>
          </a:p>
        </p:txBody>
      </p:sp>
      <p:sp>
        <p:nvSpPr>
          <p:cNvPr id="537" name="Description of a primary heading-0">
            <a:extLst>
              <a:ext uri="{FF2B5EF4-FFF2-40B4-BE49-F238E27FC236}">
                <a16:creationId xmlns:a16="http://schemas.microsoft.com/office/drawing/2014/main" id="{111B4A49-B930-4A89-A1CD-6CA2B3D95AED}"/>
              </a:ext>
            </a:extLst>
          </p:cNvPr>
          <p:cNvSpPr txBox="1"/>
          <p:nvPr/>
        </p:nvSpPr>
        <p:spPr>
          <a:xfrm>
            <a:off x="1334834" y="5905500"/>
            <a:ext cx="2595562" cy="981075"/>
          </a:xfrm>
          <a:prstGeom prst="rect">
            <a:avLst/>
          </a:prstGeom>
          <a:noFill/>
        </p:spPr>
        <p:txBody>
          <a:bodyPr vertOverflow="clip" horzOverflow="clip" wrap="square" lIns="0" tIns="0" rIns="0" bIns="0" rtlCol="0" anchor="t">
            <a:spAutoFit/>
          </a:bodyPr>
          <a:lstStyle/>
          <a:p>
            <a:pPr algn="ctr">
              <a:lnSpc>
                <a:spcPts val="2610"/>
              </a:lnSpc>
            </a:pPr>
            <a:r>
              <a:rPr lang="en-US" sz="1800">
                <a:solidFill>
                  <a:srgbClr val="F1F1F1">
                    <a:alpha val="100000"/>
                  </a:srgbClr>
                </a:solidFill>
                <a:latin typeface="IBM Plex Sans" panose="00000700000000000000" pitchFamily="2" charset="0"/>
              </a:rPr>
              <a:t>Draft: 2013, New York Mets, Round: 1, Overall Pick: 11</a:t>
            </a:r>
          </a:p>
        </p:txBody>
      </p:sp>
      <p:sp>
        <p:nvSpPr>
          <p:cNvPr id="538" name="Description of a primary heading-0">
            <a:extLst>
              <a:ext uri="{FF2B5EF4-FFF2-40B4-BE49-F238E27FC236}">
                <a16:creationId xmlns:a16="http://schemas.microsoft.com/office/drawing/2014/main" id="{111B4A49-B930-4A89-A1CD-6CA2B3D95AED}"/>
              </a:ext>
            </a:extLst>
          </p:cNvPr>
          <p:cNvSpPr txBox="1"/>
          <p:nvPr/>
        </p:nvSpPr>
        <p:spPr>
          <a:xfrm>
            <a:off x="1334834" y="6877050"/>
            <a:ext cx="2595562" cy="657225"/>
          </a:xfrm>
          <a:prstGeom prst="rect">
            <a:avLst/>
          </a:prstGeom>
          <a:noFill/>
        </p:spPr>
        <p:txBody>
          <a:bodyPr vertOverflow="clip" horzOverflow="clip" wrap="square" lIns="0" tIns="0" rIns="0" bIns="0" rtlCol="0" anchor="t">
            <a:spAutoFit/>
          </a:bodyPr>
          <a:lstStyle/>
          <a:p>
            <a:pPr algn="ctr">
              <a:lnSpc>
                <a:spcPts val="2610"/>
              </a:lnSpc>
            </a:pPr>
            <a:r>
              <a:rPr lang="en-US" sz="1800">
                <a:solidFill>
                  <a:srgbClr val="F1F1F1">
                    <a:alpha val="100000"/>
                  </a:srgbClr>
                </a:solidFill>
                <a:latin typeface="IBM Plex Sans" panose="00000700000000000000" pitchFamily="2" charset="0"/>
              </a:rPr>
              <a:t>High School: Junipero Serra, Gardena, CA</a:t>
            </a:r>
          </a:p>
        </p:txBody>
      </p:sp>
      <p:pic>
        <p:nvPicPr>
          <p:cNvPr id="539" name="imageNode1">
            <a:extLst>
              <a:ext uri="{FF2B5EF4-FFF2-40B4-BE49-F238E27FC236}">
                <a16:creationId xmlns:a16="http://schemas.microsoft.com/office/drawing/2014/main" id="{A8642F66-C0BB-4949-9A9C-024B120A5D52}"/>
              </a:ext>
            </a:extLst>
          </p:cNvPr>
          <p:cNvPicPr preferRelativeResize="0">
            <a:picLocks noChangeAspect="1"/>
          </p:cNvPicPr>
          <p:nvPr/>
        </p:nvPicPr>
        <p:blipFill rotWithShape="1">
          <a:blip r:embed="rId9">
            <a:alphaModFix/>
          </a:blip>
          <a:stretch/>
        </p:blipFill>
        <p:spPr>
          <a:xfrm>
            <a:off x="5231416" y="3865698"/>
            <a:ext cx="1274564" cy="1274564"/>
          </a:xfrm>
          <a:prstGeom prst="rect">
            <a:avLst/>
          </a:prstGeom>
        </p:spPr>
      </p:pic>
      <p:sp>
        <p:nvSpPr>
          <p:cNvPr id="541" name="Primary Heading-1">
            <a:extLst>
              <a:ext uri="{FF2B5EF4-FFF2-40B4-BE49-F238E27FC236}">
                <a16:creationId xmlns:a16="http://schemas.microsoft.com/office/drawing/2014/main" id="{111B4A49-B930-4A89-A1CD-6CA2B3D95AED}"/>
              </a:ext>
            </a:extLst>
          </p:cNvPr>
          <p:cNvSpPr txBox="1"/>
          <p:nvPr/>
        </p:nvSpPr>
        <p:spPr>
          <a:xfrm>
            <a:off x="4658582" y="5321046"/>
            <a:ext cx="2595562" cy="438150"/>
          </a:xfrm>
          <a:prstGeom prst="rect">
            <a:avLst/>
          </a:prstGeom>
          <a:noFill/>
        </p:spPr>
        <p:txBody>
          <a:bodyPr vertOverflow="clip" horzOverflow="clip" wrap="square" lIns="0" tIns="0" rIns="0" bIns="0" rtlCol="0" anchor="t">
            <a:spAutoFit/>
          </a:bodyPr>
          <a:lstStyle/>
          <a:p>
            <a:pPr algn="ctr">
              <a:lnSpc>
                <a:spcPts val="3402"/>
              </a:lnSpc>
            </a:pPr>
            <a:r>
              <a:rPr lang="en-US" sz="2100" spc="-12" dirty="0">
                <a:solidFill>
                  <a:srgbClr val="F1F1F1">
                    <a:alpha val="100000"/>
                  </a:srgbClr>
                </a:solidFill>
                <a:latin typeface="Poppins SemiBold" panose="00000700000000000000" pitchFamily="2" charset="0"/>
              </a:rPr>
              <a:t>Marcus Wilson</a:t>
            </a:r>
          </a:p>
        </p:txBody>
      </p:sp>
      <p:sp>
        <p:nvSpPr>
          <p:cNvPr id="542" name="Description of a primary heading-1">
            <a:extLst>
              <a:ext uri="{FF2B5EF4-FFF2-40B4-BE49-F238E27FC236}">
                <a16:creationId xmlns:a16="http://schemas.microsoft.com/office/drawing/2014/main" id="{111B4A49-B930-4A89-A1CD-6CA2B3D95AED}"/>
              </a:ext>
            </a:extLst>
          </p:cNvPr>
          <p:cNvSpPr txBox="1"/>
          <p:nvPr/>
        </p:nvSpPr>
        <p:spPr>
          <a:xfrm>
            <a:off x="4658582" y="5905500"/>
            <a:ext cx="2595562" cy="981075"/>
          </a:xfrm>
          <a:prstGeom prst="rect">
            <a:avLst/>
          </a:prstGeom>
          <a:noFill/>
        </p:spPr>
        <p:txBody>
          <a:bodyPr vertOverflow="clip" horzOverflow="clip" wrap="square" lIns="0" tIns="0" rIns="0" bIns="0" rtlCol="0" anchor="t">
            <a:spAutoFit/>
          </a:bodyPr>
          <a:lstStyle/>
          <a:p>
            <a:pPr algn="ctr">
              <a:lnSpc>
                <a:spcPts val="2610"/>
              </a:lnSpc>
            </a:pPr>
            <a:r>
              <a:rPr lang="en-US" sz="1800">
                <a:solidFill>
                  <a:srgbClr val="F1F1F1">
                    <a:alpha val="100000"/>
                  </a:srgbClr>
                </a:solidFill>
                <a:latin typeface="IBM Plex Sans" panose="00000700000000000000" pitchFamily="2" charset="0"/>
              </a:rPr>
              <a:t>Draft: 2014, Arizona Diamondbacks, Round: 4 Overall Pick: 69</a:t>
            </a:r>
          </a:p>
        </p:txBody>
      </p:sp>
      <p:sp>
        <p:nvSpPr>
          <p:cNvPr id="543" name="Description of a primary heading-1">
            <a:extLst>
              <a:ext uri="{FF2B5EF4-FFF2-40B4-BE49-F238E27FC236}">
                <a16:creationId xmlns:a16="http://schemas.microsoft.com/office/drawing/2014/main" id="{111B4A49-B930-4A89-A1CD-6CA2B3D95AED}"/>
              </a:ext>
            </a:extLst>
          </p:cNvPr>
          <p:cNvSpPr txBox="1"/>
          <p:nvPr/>
        </p:nvSpPr>
        <p:spPr>
          <a:xfrm>
            <a:off x="4658582" y="6877050"/>
            <a:ext cx="2595562" cy="657225"/>
          </a:xfrm>
          <a:prstGeom prst="rect">
            <a:avLst/>
          </a:prstGeom>
          <a:noFill/>
        </p:spPr>
        <p:txBody>
          <a:bodyPr vertOverflow="clip" horzOverflow="clip" wrap="square" lIns="0" tIns="0" rIns="0" bIns="0" rtlCol="0" anchor="t">
            <a:spAutoFit/>
          </a:bodyPr>
          <a:lstStyle/>
          <a:p>
            <a:pPr algn="ctr">
              <a:lnSpc>
                <a:spcPts val="2610"/>
              </a:lnSpc>
            </a:pPr>
            <a:r>
              <a:rPr lang="en-US" sz="1800">
                <a:solidFill>
                  <a:srgbClr val="F1F1F1">
                    <a:alpha val="100000"/>
                  </a:srgbClr>
                </a:solidFill>
                <a:latin typeface="IBM Plex Sans" panose="00000700000000000000" pitchFamily="2" charset="0"/>
              </a:rPr>
              <a:t>High School: Junipero Serra, Gardena, CA</a:t>
            </a:r>
          </a:p>
        </p:txBody>
      </p:sp>
      <p:pic>
        <p:nvPicPr>
          <p:cNvPr id="544" name="imageNode2">
            <a:extLst>
              <a:ext uri="{FF2B5EF4-FFF2-40B4-BE49-F238E27FC236}">
                <a16:creationId xmlns:a16="http://schemas.microsoft.com/office/drawing/2014/main" id="{A8642F66-C0BB-4949-9A9C-024B120A5D52}"/>
              </a:ext>
            </a:extLst>
          </p:cNvPr>
          <p:cNvPicPr preferRelativeResize="0">
            <a:picLocks noChangeAspect="1"/>
          </p:cNvPicPr>
          <p:nvPr/>
        </p:nvPicPr>
        <p:blipFill rotWithShape="1">
          <a:blip r:embed="rId10">
            <a:alphaModFix/>
          </a:blip>
          <a:stretch/>
        </p:blipFill>
        <p:spPr>
          <a:xfrm>
            <a:off x="8555260" y="4027622"/>
            <a:ext cx="1274565" cy="1274565"/>
          </a:xfrm>
          <a:prstGeom prst="rect">
            <a:avLst/>
          </a:prstGeom>
        </p:spPr>
      </p:pic>
      <p:sp>
        <p:nvSpPr>
          <p:cNvPr id="546" name="Primary Heading-2">
            <a:extLst>
              <a:ext uri="{FF2B5EF4-FFF2-40B4-BE49-F238E27FC236}">
                <a16:creationId xmlns:a16="http://schemas.microsoft.com/office/drawing/2014/main" id="{111B4A49-B930-4A89-A1CD-6CA2B3D95AED}"/>
              </a:ext>
            </a:extLst>
          </p:cNvPr>
          <p:cNvSpPr txBox="1"/>
          <p:nvPr/>
        </p:nvSpPr>
        <p:spPr>
          <a:xfrm>
            <a:off x="7982426" y="5482971"/>
            <a:ext cx="2595562" cy="438150"/>
          </a:xfrm>
          <a:prstGeom prst="rect">
            <a:avLst/>
          </a:prstGeom>
          <a:noFill/>
        </p:spPr>
        <p:txBody>
          <a:bodyPr vertOverflow="clip" horzOverflow="clip" wrap="square" lIns="0" tIns="0" rIns="0" bIns="0" rtlCol="0" anchor="t">
            <a:spAutoFit/>
          </a:bodyPr>
          <a:lstStyle/>
          <a:p>
            <a:pPr algn="ctr">
              <a:lnSpc>
                <a:spcPts val="3402"/>
              </a:lnSpc>
            </a:pPr>
            <a:r>
              <a:rPr lang="en-US" sz="2100" spc="-12" dirty="0">
                <a:solidFill>
                  <a:srgbClr val="141414">
                    <a:alpha val="100000"/>
                  </a:srgbClr>
                </a:solidFill>
                <a:latin typeface="Poppins SemiBold" panose="00000700000000000000" pitchFamily="2" charset="0"/>
              </a:rPr>
              <a:t>Chase  </a:t>
            </a:r>
            <a:r>
              <a:rPr lang="en-US" sz="2100" spc="-12" dirty="0" err="1">
                <a:solidFill>
                  <a:srgbClr val="141414">
                    <a:alpha val="100000"/>
                  </a:srgbClr>
                </a:solidFill>
                <a:latin typeface="Poppins SemiBold" panose="00000700000000000000" pitchFamily="2" charset="0"/>
              </a:rPr>
              <a:t>Meidroth</a:t>
            </a:r>
            <a:endParaRPr lang="en-US" sz="2100" spc="-12" dirty="0">
              <a:solidFill>
                <a:srgbClr val="141414">
                  <a:alpha val="100000"/>
                </a:srgbClr>
              </a:solidFill>
              <a:latin typeface="Poppins SemiBold" panose="00000700000000000000" pitchFamily="2" charset="0"/>
            </a:endParaRPr>
          </a:p>
        </p:txBody>
      </p:sp>
      <p:sp>
        <p:nvSpPr>
          <p:cNvPr id="547" name="Description of a primary heading-2">
            <a:extLst>
              <a:ext uri="{FF2B5EF4-FFF2-40B4-BE49-F238E27FC236}">
                <a16:creationId xmlns:a16="http://schemas.microsoft.com/office/drawing/2014/main" id="{111B4A49-B930-4A89-A1CD-6CA2B3D95AED}"/>
              </a:ext>
            </a:extLst>
          </p:cNvPr>
          <p:cNvSpPr txBox="1"/>
          <p:nvPr/>
        </p:nvSpPr>
        <p:spPr>
          <a:xfrm>
            <a:off x="7982426" y="6067425"/>
            <a:ext cx="2595562" cy="981075"/>
          </a:xfrm>
          <a:prstGeom prst="rect">
            <a:avLst/>
          </a:prstGeom>
          <a:noFill/>
        </p:spPr>
        <p:txBody>
          <a:bodyPr vertOverflow="clip" horzOverflow="clip" wrap="square" lIns="0" tIns="0" rIns="0" bIns="0" rtlCol="0" anchor="t">
            <a:spAutoFit/>
          </a:bodyPr>
          <a:lstStyle/>
          <a:p>
            <a:pPr algn="ctr">
              <a:lnSpc>
                <a:spcPts val="2610"/>
              </a:lnSpc>
            </a:pPr>
            <a:r>
              <a:rPr lang="en-US" sz="1800">
                <a:solidFill>
                  <a:srgbClr val="141414">
                    <a:alpha val="100000"/>
                  </a:srgbClr>
                </a:solidFill>
                <a:latin typeface="IBM Plex Sans" panose="00000700000000000000" pitchFamily="2" charset="0"/>
              </a:rPr>
              <a:t>Draft: 2022, Boston Red Sox, Round: 4, Overall Pick: 129</a:t>
            </a:r>
          </a:p>
        </p:txBody>
      </p:sp>
      <p:sp>
        <p:nvSpPr>
          <p:cNvPr id="548" name="Description of a primary heading-2">
            <a:extLst>
              <a:ext uri="{FF2B5EF4-FFF2-40B4-BE49-F238E27FC236}">
                <a16:creationId xmlns:a16="http://schemas.microsoft.com/office/drawing/2014/main" id="{111B4A49-B930-4A89-A1CD-6CA2B3D95AED}"/>
              </a:ext>
            </a:extLst>
          </p:cNvPr>
          <p:cNvSpPr txBox="1"/>
          <p:nvPr/>
        </p:nvSpPr>
        <p:spPr>
          <a:xfrm>
            <a:off x="7982426" y="7038975"/>
            <a:ext cx="2595562" cy="333375"/>
          </a:xfrm>
          <a:prstGeom prst="rect">
            <a:avLst/>
          </a:prstGeom>
          <a:noFill/>
        </p:spPr>
        <p:txBody>
          <a:bodyPr vertOverflow="clip" horzOverflow="clip" wrap="square" lIns="0" tIns="0" rIns="0" bIns="0" rtlCol="0" anchor="t">
            <a:spAutoFit/>
          </a:bodyPr>
          <a:lstStyle/>
          <a:p>
            <a:pPr algn="ctr">
              <a:lnSpc>
                <a:spcPts val="2610"/>
              </a:lnSpc>
            </a:pPr>
            <a:r>
              <a:rPr lang="en-US" sz="1800" dirty="0">
                <a:solidFill>
                  <a:srgbClr val="141414">
                    <a:alpha val="100000"/>
                  </a:srgbClr>
                </a:solidFill>
                <a:latin typeface="IBM Plex Sans" panose="00000700000000000000" pitchFamily="2" charset="0"/>
              </a:rPr>
              <a:t>College: San Diego</a:t>
            </a:r>
          </a:p>
        </p:txBody>
      </p:sp>
      <p:pic>
        <p:nvPicPr>
          <p:cNvPr id="549" name="imageNode3">
            <a:extLst>
              <a:ext uri="{FF2B5EF4-FFF2-40B4-BE49-F238E27FC236}">
                <a16:creationId xmlns:a16="http://schemas.microsoft.com/office/drawing/2014/main" id="{A8642F66-C0BB-4949-9A9C-024B120A5D52}"/>
              </a:ext>
            </a:extLst>
          </p:cNvPr>
          <p:cNvPicPr preferRelativeResize="0">
            <a:picLocks noChangeAspect="1"/>
          </p:cNvPicPr>
          <p:nvPr/>
        </p:nvPicPr>
        <p:blipFill rotWithShape="1">
          <a:blip r:embed="rId11">
            <a:alphaModFix/>
          </a:blip>
          <a:stretch/>
        </p:blipFill>
        <p:spPr>
          <a:xfrm>
            <a:off x="11865961" y="3984117"/>
            <a:ext cx="1190625" cy="1190625"/>
          </a:xfrm>
          <a:prstGeom prst="rect">
            <a:avLst/>
          </a:prstGeom>
        </p:spPr>
      </p:pic>
      <p:sp>
        <p:nvSpPr>
          <p:cNvPr id="551" name="Primary Heading-3">
            <a:extLst>
              <a:ext uri="{FF2B5EF4-FFF2-40B4-BE49-F238E27FC236}">
                <a16:creationId xmlns:a16="http://schemas.microsoft.com/office/drawing/2014/main" id="{111B4A49-B930-4A89-A1CD-6CA2B3D95AED}"/>
              </a:ext>
            </a:extLst>
          </p:cNvPr>
          <p:cNvSpPr txBox="1"/>
          <p:nvPr/>
        </p:nvSpPr>
        <p:spPr>
          <a:xfrm>
            <a:off x="11305984" y="5321046"/>
            <a:ext cx="2595562" cy="416653"/>
          </a:xfrm>
          <a:prstGeom prst="rect">
            <a:avLst/>
          </a:prstGeom>
          <a:noFill/>
        </p:spPr>
        <p:txBody>
          <a:bodyPr vertOverflow="clip" horzOverflow="clip" wrap="square" lIns="0" tIns="0" rIns="0" bIns="0" rtlCol="0" anchor="t">
            <a:spAutoFit/>
          </a:bodyPr>
          <a:lstStyle/>
          <a:p>
            <a:pPr algn="ctr">
              <a:lnSpc>
                <a:spcPts val="3402"/>
              </a:lnSpc>
            </a:pPr>
            <a:r>
              <a:rPr lang="en-US" sz="2100" b="0" i="0" u="none" strike="noStrike" dirty="0">
                <a:solidFill>
                  <a:schemeClr val="bg1"/>
                </a:solidFill>
                <a:effectLst/>
                <a:latin typeface="Poppins" pitchFamily="2" charset="77"/>
                <a:cs typeface="Poppins" pitchFamily="2" charset="77"/>
              </a:rPr>
              <a:t>Ryann Orange</a:t>
            </a:r>
            <a:endParaRPr lang="en-US" sz="2100" spc="-12" dirty="0">
              <a:solidFill>
                <a:schemeClr val="bg1"/>
              </a:solidFill>
              <a:latin typeface="Poppins" pitchFamily="2" charset="77"/>
              <a:cs typeface="Poppins" pitchFamily="2" charset="77"/>
            </a:endParaRPr>
          </a:p>
        </p:txBody>
      </p:sp>
      <p:sp>
        <p:nvSpPr>
          <p:cNvPr id="552" name="Description of a primary heading-3">
            <a:extLst>
              <a:ext uri="{FF2B5EF4-FFF2-40B4-BE49-F238E27FC236}">
                <a16:creationId xmlns:a16="http://schemas.microsoft.com/office/drawing/2014/main" id="{111B4A49-B930-4A89-A1CD-6CA2B3D95AED}"/>
              </a:ext>
            </a:extLst>
          </p:cNvPr>
          <p:cNvSpPr txBox="1"/>
          <p:nvPr/>
        </p:nvSpPr>
        <p:spPr>
          <a:xfrm>
            <a:off x="11305984" y="5905500"/>
            <a:ext cx="2595562" cy="643894"/>
          </a:xfrm>
          <a:prstGeom prst="rect">
            <a:avLst/>
          </a:prstGeom>
          <a:noFill/>
        </p:spPr>
        <p:txBody>
          <a:bodyPr vertOverflow="clip" horzOverflow="clip" wrap="square" lIns="0" tIns="0" rIns="0" bIns="0" rtlCol="0" anchor="t">
            <a:spAutoFit/>
          </a:bodyPr>
          <a:lstStyle/>
          <a:p>
            <a:pPr algn="ctr">
              <a:lnSpc>
                <a:spcPts val="2610"/>
              </a:lnSpc>
            </a:pPr>
            <a:r>
              <a:rPr lang="en-US" sz="1800" dirty="0">
                <a:solidFill>
                  <a:schemeClr val="bg1"/>
                </a:solidFill>
                <a:latin typeface="IBM Plex Sans" panose="00000700000000000000" pitchFamily="2" charset="0"/>
              </a:rPr>
              <a:t>Full Ride Scholarship </a:t>
            </a:r>
          </a:p>
          <a:p>
            <a:pPr algn="ctr">
              <a:lnSpc>
                <a:spcPts val="2610"/>
              </a:lnSpc>
            </a:pPr>
            <a:r>
              <a:rPr lang="en-US" b="0" i="0" u="none" strike="noStrike" dirty="0">
                <a:solidFill>
                  <a:schemeClr val="bg1"/>
                </a:solidFill>
                <a:effectLst/>
                <a:latin typeface="Google Sans"/>
              </a:rPr>
              <a:t>Cal Berkeley</a:t>
            </a:r>
            <a:r>
              <a:rPr lang="en-US" sz="1800" dirty="0">
                <a:solidFill>
                  <a:schemeClr val="bg1"/>
                </a:solidFill>
                <a:latin typeface="IBM Plex Sans" panose="00000700000000000000" pitchFamily="2" charset="0"/>
              </a:rPr>
              <a:t> </a:t>
            </a:r>
          </a:p>
        </p:txBody>
      </p:sp>
      <p:sp>
        <p:nvSpPr>
          <p:cNvPr id="553" name="Description of a primary heading-3">
            <a:extLst>
              <a:ext uri="{FF2B5EF4-FFF2-40B4-BE49-F238E27FC236}">
                <a16:creationId xmlns:a16="http://schemas.microsoft.com/office/drawing/2014/main" id="{111B4A49-B930-4A89-A1CD-6CA2B3D95AED}"/>
              </a:ext>
            </a:extLst>
          </p:cNvPr>
          <p:cNvSpPr txBox="1"/>
          <p:nvPr/>
        </p:nvSpPr>
        <p:spPr>
          <a:xfrm>
            <a:off x="11305984" y="6611223"/>
            <a:ext cx="2595562" cy="308482"/>
          </a:xfrm>
          <a:prstGeom prst="rect">
            <a:avLst/>
          </a:prstGeom>
          <a:noFill/>
        </p:spPr>
        <p:txBody>
          <a:bodyPr vertOverflow="clip" horzOverflow="clip" wrap="square" lIns="0" tIns="0" rIns="0" bIns="0" rtlCol="0" anchor="t">
            <a:spAutoFit/>
          </a:bodyPr>
          <a:lstStyle/>
          <a:p>
            <a:pPr algn="ctr">
              <a:lnSpc>
                <a:spcPts val="2610"/>
              </a:lnSpc>
            </a:pPr>
            <a:r>
              <a:rPr lang="en-US" sz="1800" dirty="0">
                <a:solidFill>
                  <a:schemeClr val="bg1"/>
                </a:solidFill>
                <a:latin typeface="IBM Plex Sans" panose="00000700000000000000" pitchFamily="2" charset="0"/>
              </a:rPr>
              <a:t>High </a:t>
            </a:r>
            <a:r>
              <a:rPr lang="en-US" sz="1600" dirty="0">
                <a:solidFill>
                  <a:schemeClr val="bg1"/>
                </a:solidFill>
                <a:latin typeface="IBM Plex Sans" panose="00000700000000000000" pitchFamily="2" charset="0"/>
              </a:rPr>
              <a:t>School</a:t>
            </a:r>
            <a:r>
              <a:rPr lang="en-US" sz="1800" dirty="0">
                <a:solidFill>
                  <a:schemeClr val="bg1"/>
                </a:solidFill>
                <a:latin typeface="IBM Plex Sans" panose="00000700000000000000" pitchFamily="2" charset="0"/>
              </a:rPr>
              <a:t>: </a:t>
            </a:r>
            <a:r>
              <a:rPr lang="en-US" b="0" i="0" u="none" strike="noStrike" dirty="0">
                <a:solidFill>
                  <a:schemeClr val="bg1"/>
                </a:solidFill>
                <a:effectLst/>
                <a:latin typeface="Roboto" panose="02000000000000000000" pitchFamily="2" charset="0"/>
              </a:rPr>
              <a:t>Torrance HS</a:t>
            </a:r>
            <a:endParaRPr lang="en-US" sz="1800" dirty="0">
              <a:solidFill>
                <a:schemeClr val="bg1"/>
              </a:solidFill>
              <a:latin typeface="IBM Plex Sans" panose="00000700000000000000" pitchFamily="2" charset="0"/>
            </a:endParaRPr>
          </a:p>
        </p:txBody>
      </p:sp>
      <p:sp>
        <p:nvSpPr>
          <p:cNvPr id="556" name="Primary Heading-4">
            <a:extLst>
              <a:ext uri="{FF2B5EF4-FFF2-40B4-BE49-F238E27FC236}">
                <a16:creationId xmlns:a16="http://schemas.microsoft.com/office/drawing/2014/main" id="{111B4A49-B930-4A89-A1CD-6CA2B3D95AED}"/>
              </a:ext>
            </a:extLst>
          </p:cNvPr>
          <p:cNvSpPr txBox="1"/>
          <p:nvPr/>
        </p:nvSpPr>
        <p:spPr>
          <a:xfrm>
            <a:off x="14629828" y="5301996"/>
            <a:ext cx="2595562" cy="323165"/>
          </a:xfrm>
          <a:prstGeom prst="rect">
            <a:avLst/>
          </a:prstGeom>
          <a:noFill/>
        </p:spPr>
        <p:txBody>
          <a:bodyPr vertOverflow="clip" horzOverflow="clip" wrap="square" lIns="0" tIns="0" rIns="0" bIns="0" rtlCol="0" anchor="t">
            <a:spAutoFit/>
          </a:bodyPr>
          <a:lstStyle/>
          <a:p>
            <a:pPr algn="l"/>
            <a:r>
              <a:rPr lang="en-US" sz="2100" b="1" i="0" u="none" strike="noStrike" dirty="0">
                <a:solidFill>
                  <a:schemeClr val="bg1"/>
                </a:solidFill>
                <a:effectLst/>
                <a:latin typeface="Poppins" pitchFamily="2" charset="77"/>
                <a:cs typeface="Poppins" pitchFamily="2" charset="77"/>
              </a:rPr>
              <a:t>Taylor Stephens</a:t>
            </a:r>
          </a:p>
        </p:txBody>
      </p:sp>
      <p:sp>
        <p:nvSpPr>
          <p:cNvPr id="557" name="Description of a primary heading-4">
            <a:extLst>
              <a:ext uri="{FF2B5EF4-FFF2-40B4-BE49-F238E27FC236}">
                <a16:creationId xmlns:a16="http://schemas.microsoft.com/office/drawing/2014/main" id="{111B4A49-B930-4A89-A1CD-6CA2B3D95AED}"/>
              </a:ext>
            </a:extLst>
          </p:cNvPr>
          <p:cNvSpPr txBox="1"/>
          <p:nvPr/>
        </p:nvSpPr>
        <p:spPr>
          <a:xfrm>
            <a:off x="14629828" y="5886450"/>
            <a:ext cx="2595562" cy="643894"/>
          </a:xfrm>
          <a:prstGeom prst="rect">
            <a:avLst/>
          </a:prstGeom>
          <a:noFill/>
        </p:spPr>
        <p:txBody>
          <a:bodyPr vertOverflow="clip" horzOverflow="clip" wrap="square" lIns="0" tIns="0" rIns="0" bIns="0" rtlCol="0" anchor="t">
            <a:spAutoFit/>
          </a:bodyPr>
          <a:lstStyle/>
          <a:p>
            <a:pPr algn="ctr">
              <a:lnSpc>
                <a:spcPts val="2610"/>
              </a:lnSpc>
            </a:pPr>
            <a:r>
              <a:rPr lang="en-US" sz="1800" dirty="0">
                <a:solidFill>
                  <a:schemeClr val="bg1"/>
                </a:solidFill>
                <a:latin typeface="IBM Plex Sans" panose="00000700000000000000" pitchFamily="2" charset="0"/>
              </a:rPr>
              <a:t>Full Ride Scholarship </a:t>
            </a:r>
            <a:r>
              <a:rPr lang="en-US" b="0" i="0" u="none" strike="noStrike" dirty="0">
                <a:solidFill>
                  <a:schemeClr val="bg1"/>
                </a:solidFill>
                <a:effectLst/>
                <a:latin typeface="Google Sans"/>
              </a:rPr>
              <a:t>UCLA</a:t>
            </a:r>
            <a:endParaRPr lang="en-US" sz="1800" dirty="0">
              <a:solidFill>
                <a:schemeClr val="bg1"/>
              </a:solidFill>
              <a:latin typeface="IBM Plex Sans" panose="00000700000000000000" pitchFamily="2" charset="0"/>
            </a:endParaRPr>
          </a:p>
        </p:txBody>
      </p:sp>
      <p:sp>
        <p:nvSpPr>
          <p:cNvPr id="558" name="Description of a primary heading-4">
            <a:extLst>
              <a:ext uri="{FF2B5EF4-FFF2-40B4-BE49-F238E27FC236}">
                <a16:creationId xmlns:a16="http://schemas.microsoft.com/office/drawing/2014/main" id="{111B4A49-B930-4A89-A1CD-6CA2B3D95AED}"/>
              </a:ext>
            </a:extLst>
          </p:cNvPr>
          <p:cNvSpPr txBox="1"/>
          <p:nvPr/>
        </p:nvSpPr>
        <p:spPr>
          <a:xfrm>
            <a:off x="14531940" y="6523264"/>
            <a:ext cx="2595562" cy="310470"/>
          </a:xfrm>
          <a:prstGeom prst="rect">
            <a:avLst/>
          </a:prstGeom>
          <a:noFill/>
        </p:spPr>
        <p:txBody>
          <a:bodyPr vertOverflow="clip" horzOverflow="clip" wrap="square" lIns="0" tIns="0" rIns="0" bIns="0" rtlCol="0" anchor="t">
            <a:spAutoFit/>
          </a:bodyPr>
          <a:lstStyle/>
          <a:p>
            <a:pPr algn="ctr">
              <a:lnSpc>
                <a:spcPts val="2610"/>
              </a:lnSpc>
            </a:pPr>
            <a:r>
              <a:rPr lang="en-US" sz="1800" dirty="0">
                <a:solidFill>
                  <a:schemeClr val="bg1"/>
                </a:solidFill>
                <a:latin typeface="IBM Plex Sans" panose="00000700000000000000" pitchFamily="2" charset="0"/>
              </a:rPr>
              <a:t>High School:  </a:t>
            </a:r>
            <a:r>
              <a:rPr lang="en-US" dirty="0">
                <a:solidFill>
                  <a:schemeClr val="bg1"/>
                </a:solidFill>
              </a:rPr>
              <a:t>Gahr HS</a:t>
            </a:r>
            <a:endParaRPr lang="en-US" sz="1800" dirty="0">
              <a:solidFill>
                <a:schemeClr val="bg1"/>
              </a:solidFill>
              <a:latin typeface="IBM Plex Sans" panose="00000700000000000000" pitchFamily="2" charset="0"/>
            </a:endParaRPr>
          </a:p>
        </p:txBody>
      </p:sp>
      <p:sp>
        <p:nvSpPr>
          <p:cNvPr id="559" name="Click here to edit title-459">
            <a:extLst>
              <a:ext uri="{FF2B5EF4-FFF2-40B4-BE49-F238E27FC236}">
                <a16:creationId xmlns:a16="http://schemas.microsoft.com/office/drawing/2014/main" id="{111B4A49-B930-4A89-A1CD-6CA2B3D95AED}"/>
              </a:ext>
            </a:extLst>
          </p:cNvPr>
          <p:cNvSpPr txBox="1"/>
          <p:nvPr/>
        </p:nvSpPr>
        <p:spPr>
          <a:xfrm>
            <a:off x="838200" y="804291"/>
            <a:ext cx="16644938" cy="762000"/>
          </a:xfrm>
          <a:prstGeom prst="rect">
            <a:avLst/>
          </a:prstGeom>
          <a:noFill/>
        </p:spPr>
        <p:txBody>
          <a:bodyPr vertOverflow="clip" horzOverflow="clip" wrap="square" lIns="0" tIns="0" rIns="0" bIns="0" rtlCol="0" anchor="t">
            <a:spAutoFit/>
          </a:bodyPr>
          <a:lstStyle/>
          <a:p>
            <a:pPr algn="ctr">
              <a:lnSpc>
                <a:spcPts val="5670"/>
              </a:lnSpc>
            </a:pPr>
            <a:r>
              <a:rPr lang="en-US" sz="4200" b="1" spc="-42">
                <a:solidFill>
                  <a:srgbClr val="787878">
                    <a:alpha val="100000"/>
                  </a:srgbClr>
                </a:solidFill>
                <a:latin typeface="Poppins" panose="00000700000000000000" pitchFamily="2" charset="0"/>
              </a:rPr>
              <a:t>Celebrating Athletic Achievements</a:t>
            </a:r>
          </a:p>
        </p:txBody>
      </p:sp>
      <p:sp>
        <p:nvSpPr>
          <p:cNvPr id="561" name="Click here to edit subtitle-457">
            <a:extLst>
              <a:ext uri="{FF2B5EF4-FFF2-40B4-BE49-F238E27FC236}">
                <a16:creationId xmlns:a16="http://schemas.microsoft.com/office/drawing/2014/main" id="{111B4A49-B930-4A89-A1CD-6CA2B3D95AED}"/>
              </a:ext>
            </a:extLst>
          </p:cNvPr>
          <p:cNvSpPr txBox="1"/>
          <p:nvPr/>
        </p:nvSpPr>
        <p:spPr>
          <a:xfrm>
            <a:off x="838200" y="1600200"/>
            <a:ext cx="16644938" cy="381000"/>
          </a:xfrm>
          <a:prstGeom prst="rect">
            <a:avLst/>
          </a:prstGeom>
          <a:noFill/>
        </p:spPr>
        <p:txBody>
          <a:bodyPr vertOverflow="clip" horzOverflow="clip" wrap="square" lIns="0" tIns="0" rIns="0" bIns="0" rtlCol="0" anchor="t">
            <a:spAutoFit/>
          </a:bodyPr>
          <a:lstStyle/>
          <a:p>
            <a:pPr algn="ctr">
              <a:lnSpc>
                <a:spcPts val="2919"/>
              </a:lnSpc>
            </a:pPr>
            <a:r>
              <a:rPr lang="en-US" sz="2100">
                <a:solidFill>
                  <a:srgbClr val="4D4D4D">
                    <a:alpha val="100000"/>
                  </a:srgbClr>
                </a:solidFill>
                <a:latin typeface="IBM Plex Sans" panose="00000700000000000000" pitchFamily="2" charset="0"/>
              </a:rPr>
              <a:t>Pro-Level Impact from Our Community</a:t>
            </a:r>
          </a:p>
        </p:txBody>
      </p:sp>
      <p:pic>
        <p:nvPicPr>
          <p:cNvPr id="563"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2">
            <a:alphaModFix/>
          </a:blip>
          <a:stretch/>
        </p:blipFill>
        <p:spPr>
          <a:xfrm>
            <a:off x="17002411" y="837343"/>
            <a:ext cx="914400" cy="914400"/>
          </a:xfrm>
          <a:prstGeom prst="rect">
            <a:avLst/>
          </a:prstGeom>
        </p:spPr>
      </p:pic>
      <p:pic>
        <p:nvPicPr>
          <p:cNvPr id="564"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3">
            <a:alphaModFix/>
          </a:blip>
          <a:stretch/>
        </p:blipFill>
        <p:spPr>
          <a:xfrm>
            <a:off x="17218247" y="1052227"/>
            <a:ext cx="485775" cy="485775"/>
          </a:xfrm>
          <a:prstGeom prst="rect">
            <a:avLst/>
          </a:prstGeom>
        </p:spPr>
      </p:pic>
      <p:sp>
        <p:nvSpPr>
          <p:cNvPr id="566" name="-403">
            <a:extLst>
              <a:ext uri="{FF2B5EF4-FFF2-40B4-BE49-F238E27FC236}">
                <a16:creationId xmlns:a16="http://schemas.microsoft.com/office/drawing/2014/main" id="{111B4A49-B930-4A89-A1CD-6CA2B3D95AED}"/>
              </a:ext>
            </a:extLst>
          </p:cNvPr>
          <p:cNvSpPr txBox="1"/>
          <p:nvPr/>
        </p:nvSpPr>
        <p:spPr>
          <a:xfrm>
            <a:off x="9006745" y="9720262"/>
            <a:ext cx="309562" cy="323850"/>
          </a:xfrm>
          <a:prstGeom prst="rect">
            <a:avLst/>
          </a:prstGeom>
          <a:noFill/>
        </p:spPr>
        <p:txBody>
          <a:bodyPr vertOverflow="clip" horzOverflow="clip" wrap="square" lIns="0" tIns="0" rIns="0" bIns="0" rtlCol="0" anchor="t">
            <a:spAutoFit/>
          </a:bodyPr>
          <a:lstStyle/>
          <a:p>
            <a:pPr algn="ctr">
              <a:lnSpc>
                <a:spcPts val="2790"/>
              </a:lnSpc>
            </a:pPr>
            <a:r>
              <a:rPr lang="en-US" sz="1800">
                <a:solidFill>
                  <a:srgbClr val="4D4D4D">
                    <a:alpha val="100000"/>
                  </a:srgbClr>
                </a:solidFill>
                <a:latin typeface="IBM Plex Sans" panose="00000700000000000000" pitchFamily="2" charset="0"/>
              </a:rPr>
              <a:t>06</a:t>
            </a:r>
          </a:p>
        </p:txBody>
      </p:sp>
      <p:pic>
        <p:nvPicPr>
          <p:cNvPr id="568" name="FOOTER_LOGO_IMG">
            <a:extLst>
              <a:ext uri="{FF2B5EF4-FFF2-40B4-BE49-F238E27FC236}">
                <a16:creationId xmlns:a16="http://schemas.microsoft.com/office/drawing/2014/main" id="{A8642F66-C0BB-4949-9A9C-024B120A5D52}"/>
              </a:ext>
            </a:extLst>
          </p:cNvPr>
          <p:cNvPicPr>
            <a:picLocks noChangeAspect="1"/>
          </p:cNvPicPr>
          <p:nvPr/>
        </p:nvPicPr>
        <p:blipFill rotWithShape="1">
          <a:blip r:embed="rId14">
            <a:alphaModFix/>
          </a:blip>
          <a:stretch/>
        </p:blipFill>
        <p:spPr>
          <a:xfrm>
            <a:off x="285750" y="9772650"/>
            <a:ext cx="476250" cy="285750"/>
          </a:xfrm>
          <a:prstGeom prst="rect">
            <a:avLst/>
          </a:prstGeom>
        </p:spPr>
      </p:pic>
      <p:pic>
        <p:nvPicPr>
          <p:cNvPr id="3" name="Picture 2" descr="A person with long hair wearing a blue shirt&#10;&#10;AI-generated content may be incorrect.">
            <a:extLst>
              <a:ext uri="{FF2B5EF4-FFF2-40B4-BE49-F238E27FC236}">
                <a16:creationId xmlns:a16="http://schemas.microsoft.com/office/drawing/2014/main" id="{A9DC35FA-F96C-87AE-5278-FB40EC754FB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891961" y="3907665"/>
            <a:ext cx="1274565" cy="1274565"/>
          </a:xfrm>
          <a:prstGeom prst="rect">
            <a:avLst/>
          </a:prstGeom>
        </p:spPr>
      </p:pic>
      <p:pic>
        <p:nvPicPr>
          <p:cNvPr id="5" name="Picture 4" descr="A person smiling at the camera&#10;&#10;AI-generated content may be incorrect.">
            <a:extLst>
              <a:ext uri="{FF2B5EF4-FFF2-40B4-BE49-F238E27FC236}">
                <a16:creationId xmlns:a16="http://schemas.microsoft.com/office/drawing/2014/main" id="{FD99896D-BC38-10AF-F09C-9C57539EDA7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5399026" y="3930781"/>
            <a:ext cx="861391" cy="1272209"/>
          </a:xfrm>
          <a:prstGeom prst="rect">
            <a:avLst/>
          </a:prstGeom>
        </p:spPr>
      </p:pic>
    </p:spTree>
    <p:extLst>
      <p:ext uri="{BB962C8B-B14F-4D97-AF65-F5344CB8AC3E}">
        <p14:creationId xmlns:p14="http://schemas.microsoft.com/office/powerpoint/2010/main" val="3648047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2"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2">
            <a:alphaModFix/>
          </a:blip>
          <a:stretch/>
        </p:blipFill>
        <p:spPr>
          <a:xfrm>
            <a:off x="0" y="0"/>
            <a:ext cx="18288000" cy="10287000"/>
          </a:xfrm>
          <a:prstGeom prst="rect">
            <a:avLst/>
          </a:prstGeom>
        </p:spPr>
      </p:pic>
      <p:pic>
        <p:nvPicPr>
          <p:cNvPr id="573"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3">
            <a:alphaModFix/>
          </a:blip>
          <a:stretch/>
        </p:blipFill>
        <p:spPr>
          <a:xfrm>
            <a:off x="0" y="0"/>
            <a:ext cx="18288000" cy="10287000"/>
          </a:xfrm>
          <a:prstGeom prst="rect">
            <a:avLst/>
          </a:prstGeom>
        </p:spPr>
      </p:pic>
      <p:pic>
        <p:nvPicPr>
          <p:cNvPr id="57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4">
            <a:alphaModFix/>
          </a:blip>
          <a:stretch/>
        </p:blipFill>
        <p:spPr>
          <a:xfrm>
            <a:off x="7239000" y="7715250"/>
            <a:ext cx="11049000" cy="2571750"/>
          </a:xfrm>
          <a:prstGeom prst="rect">
            <a:avLst/>
          </a:prstGeom>
        </p:spPr>
      </p:pic>
      <p:sp>
        <p:nvSpPr>
          <p:cNvPr id="576" name="Primary Heading-3">
            <a:extLst>
              <a:ext uri="{FF2B5EF4-FFF2-40B4-BE49-F238E27FC236}">
                <a16:creationId xmlns:a16="http://schemas.microsoft.com/office/drawing/2014/main" id="{111B4A49-B930-4A89-A1CD-6CA2B3D95AED}"/>
              </a:ext>
            </a:extLst>
          </p:cNvPr>
          <p:cNvSpPr txBox="1"/>
          <p:nvPr/>
        </p:nvSpPr>
        <p:spPr>
          <a:xfrm>
            <a:off x="9410700" y="8597170"/>
            <a:ext cx="8415338"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F1F1F1">
                    <a:alpha val="100000"/>
                  </a:srgbClr>
                </a:solidFill>
                <a:latin typeface="Poppins SemiBold" panose="00000700000000000000" pitchFamily="2" charset="0"/>
              </a:rPr>
              <a:t>MAP Fondation </a:t>
            </a:r>
          </a:p>
        </p:txBody>
      </p:sp>
      <p:pic>
        <p:nvPicPr>
          <p:cNvPr id="577" name="iconNode3">
            <a:extLst>
              <a:ext uri="{FF2B5EF4-FFF2-40B4-BE49-F238E27FC236}">
                <a16:creationId xmlns:a16="http://schemas.microsoft.com/office/drawing/2014/main" id="{A8642F66-C0BB-4949-9A9C-024B120A5D52}"/>
              </a:ext>
            </a:extLst>
          </p:cNvPr>
          <p:cNvPicPr>
            <a:picLocks noChangeAspect="1"/>
          </p:cNvPicPr>
          <p:nvPr/>
        </p:nvPicPr>
        <p:blipFill rotWithShape="1">
          <a:blip r:embed="rId5">
            <a:alphaModFix/>
            <a:extLst>
              <a:ext uri="{A7051CFC-A1DA-4D6A-9F0D-C6CA45C2E2BC}">
                <a14:useLocalDpi xmlns="" xmlns:a14="http://schemas.microsoft.com/office/drawing/2010/main" xmlns:p14="http://schemas.microsoft.com/office/powerpoint/2010/main" xmlns:asvg="http://schemas.microsoft.com/office/drawing/2016/SVG/main" xmlns:a16="http://schemas.microsoft.com/office/drawing/2014/main" val="0"/>
              </a:ext>
            </a:extLst>
          </a:blip>
          <a:srcRect/>
          <a:stretch/>
        </p:blipFill>
        <p:spPr>
          <a:xfrm>
            <a:off x="7734300" y="8315325"/>
            <a:ext cx="1371600" cy="1371600"/>
          </a:xfrm>
          <a:prstGeom prst="rect">
            <a:avLst/>
          </a:prstGeom>
        </p:spPr>
      </p:pic>
      <p:pic>
        <p:nvPicPr>
          <p:cNvPr id="579"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6">
            <a:alphaModFix/>
          </a:blip>
          <a:stretch/>
        </p:blipFill>
        <p:spPr>
          <a:xfrm>
            <a:off x="7239000" y="5143500"/>
            <a:ext cx="11049000" cy="2571750"/>
          </a:xfrm>
          <a:prstGeom prst="rect">
            <a:avLst/>
          </a:prstGeom>
        </p:spPr>
      </p:pic>
      <p:sp>
        <p:nvSpPr>
          <p:cNvPr id="580" name="Primary Heading-2">
            <a:extLst>
              <a:ext uri="{FF2B5EF4-FFF2-40B4-BE49-F238E27FC236}">
                <a16:creationId xmlns:a16="http://schemas.microsoft.com/office/drawing/2014/main" id="{111B4A49-B930-4A89-A1CD-6CA2B3D95AED}"/>
              </a:ext>
            </a:extLst>
          </p:cNvPr>
          <p:cNvSpPr txBox="1"/>
          <p:nvPr/>
        </p:nvSpPr>
        <p:spPr>
          <a:xfrm>
            <a:off x="9410700" y="5867400"/>
            <a:ext cx="8415338"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141414">
                    <a:alpha val="100000"/>
                  </a:srgbClr>
                </a:solidFill>
                <a:latin typeface="Poppins SemiBold" panose="00000700000000000000" pitchFamily="2" charset="0"/>
              </a:rPr>
              <a:t>PFA Baseball </a:t>
            </a:r>
          </a:p>
        </p:txBody>
      </p:sp>
      <p:sp>
        <p:nvSpPr>
          <p:cNvPr id="581" name="Description of a primary heading-2">
            <a:extLst>
              <a:ext uri="{FF2B5EF4-FFF2-40B4-BE49-F238E27FC236}">
                <a16:creationId xmlns:a16="http://schemas.microsoft.com/office/drawing/2014/main" id="{111B4A49-B930-4A89-A1CD-6CA2B3D95AED}"/>
              </a:ext>
            </a:extLst>
          </p:cNvPr>
          <p:cNvSpPr txBox="1"/>
          <p:nvPr/>
        </p:nvSpPr>
        <p:spPr>
          <a:xfrm>
            <a:off x="9410700" y="6343650"/>
            <a:ext cx="8415338" cy="65722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141414">
                    <a:alpha val="100000"/>
                  </a:srgbClr>
                </a:solidFill>
                <a:latin typeface="IBM Plex Sans" panose="00000700000000000000" pitchFamily="2" charset="0"/>
              </a:rPr>
              <a:t>Collaborated in training, mentoring, and supporting the development of over 400 youth athletes, fostering their growth both athletically and personally</a:t>
            </a:r>
          </a:p>
        </p:txBody>
      </p:sp>
      <p:pic>
        <p:nvPicPr>
          <p:cNvPr id="582" name="iconNode2">
            <a:extLst>
              <a:ext uri="{FF2B5EF4-FFF2-40B4-BE49-F238E27FC236}">
                <a16:creationId xmlns:a16="http://schemas.microsoft.com/office/drawing/2014/main" id="{A8642F66-C0BB-4949-9A9C-024B120A5D52}"/>
              </a:ext>
            </a:extLst>
          </p:cNvPr>
          <p:cNvPicPr>
            <a:picLocks noChangeAspect="1"/>
          </p:cNvPicPr>
          <p:nvPr/>
        </p:nvPicPr>
        <p:blipFill rotWithShape="1">
          <a:blip r:embed="rId7">
            <a:alphaModFix/>
            <a:extLst>
              <a:ext uri="{7DA7B747-447A-46D1-A3EA-3CC48C618805}">
                <a14:useLocalDpi xmlns="" xmlns:a14="http://schemas.microsoft.com/office/drawing/2010/main" xmlns:p14="http://schemas.microsoft.com/office/powerpoint/2010/main" xmlns:asvg="http://schemas.microsoft.com/office/drawing/2016/SVG/main" xmlns:a16="http://schemas.microsoft.com/office/drawing/2014/main" val="0"/>
              </a:ext>
            </a:extLst>
          </a:blip>
          <a:srcRect/>
          <a:stretch/>
        </p:blipFill>
        <p:spPr>
          <a:xfrm>
            <a:off x="7734300" y="5743575"/>
            <a:ext cx="1371600" cy="1371600"/>
          </a:xfrm>
          <a:prstGeom prst="rect">
            <a:avLst/>
          </a:prstGeom>
        </p:spPr>
      </p:pic>
      <p:pic>
        <p:nvPicPr>
          <p:cNvPr id="584"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8">
            <a:alphaModFix/>
          </a:blip>
          <a:stretch/>
        </p:blipFill>
        <p:spPr>
          <a:xfrm>
            <a:off x="12477750" y="7562850"/>
            <a:ext cx="571500" cy="314325"/>
          </a:xfrm>
          <a:prstGeom prst="rect">
            <a:avLst/>
          </a:prstGeom>
        </p:spPr>
      </p:pic>
      <p:pic>
        <p:nvPicPr>
          <p:cNvPr id="585"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9">
            <a:alphaModFix/>
          </a:blip>
          <a:stretch/>
        </p:blipFill>
        <p:spPr>
          <a:xfrm>
            <a:off x="7239000" y="2571750"/>
            <a:ext cx="11049000" cy="2571750"/>
          </a:xfrm>
          <a:prstGeom prst="rect">
            <a:avLst/>
          </a:prstGeom>
        </p:spPr>
      </p:pic>
      <p:sp>
        <p:nvSpPr>
          <p:cNvPr id="586" name="Primary Heading-1">
            <a:extLst>
              <a:ext uri="{FF2B5EF4-FFF2-40B4-BE49-F238E27FC236}">
                <a16:creationId xmlns:a16="http://schemas.microsoft.com/office/drawing/2014/main" id="{111B4A49-B930-4A89-A1CD-6CA2B3D95AED}"/>
              </a:ext>
            </a:extLst>
          </p:cNvPr>
          <p:cNvSpPr txBox="1"/>
          <p:nvPr/>
        </p:nvSpPr>
        <p:spPr>
          <a:xfrm>
            <a:off x="9410700" y="3295650"/>
            <a:ext cx="8415338"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F1F1F1">
                    <a:alpha val="100000"/>
                  </a:srgbClr>
                </a:solidFill>
                <a:latin typeface="Poppins SemiBold" panose="00000700000000000000" pitchFamily="2" charset="0"/>
              </a:rPr>
              <a:t> Junipero Serra, Gardena</a:t>
            </a:r>
          </a:p>
        </p:txBody>
      </p:sp>
      <p:sp>
        <p:nvSpPr>
          <p:cNvPr id="587" name="Description of a primary heading-1">
            <a:extLst>
              <a:ext uri="{FF2B5EF4-FFF2-40B4-BE49-F238E27FC236}">
                <a16:creationId xmlns:a16="http://schemas.microsoft.com/office/drawing/2014/main" id="{111B4A49-B930-4A89-A1CD-6CA2B3D95AED}"/>
              </a:ext>
            </a:extLst>
          </p:cNvPr>
          <p:cNvSpPr txBox="1"/>
          <p:nvPr/>
        </p:nvSpPr>
        <p:spPr>
          <a:xfrm>
            <a:off x="9410700" y="3771900"/>
            <a:ext cx="8415338" cy="65722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F1F1F1">
                    <a:alpha val="100000"/>
                  </a:srgbClr>
                </a:solidFill>
                <a:latin typeface="IBM Plex Sans" panose="00000700000000000000" pitchFamily="2" charset="0"/>
              </a:rPr>
              <a:t>MAP is the Official Partner training for Baseball &amp; Football Teams, Fosturing  mentorship inclusion programs for athletes less privileged  </a:t>
            </a:r>
          </a:p>
        </p:txBody>
      </p:sp>
      <p:sp>
        <p:nvSpPr>
          <p:cNvPr id="588" name="-452">
            <a:extLst>
              <a:ext uri="{FF2B5EF4-FFF2-40B4-BE49-F238E27FC236}">
                <a16:creationId xmlns:a16="http://schemas.microsoft.com/office/drawing/2014/main" id="{111B4A49-B930-4A89-A1CD-6CA2B3D95AED}"/>
              </a:ext>
            </a:extLst>
          </p:cNvPr>
          <p:cNvSpPr txBox="1"/>
          <p:nvPr/>
        </p:nvSpPr>
        <p:spPr>
          <a:xfrm>
            <a:off x="15458122" y="4105275"/>
            <a:ext cx="100012" cy="31432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F1F1F1">
                    <a:alpha val="100000"/>
                  </a:srgbClr>
                </a:solidFill>
                <a:latin typeface="IBM Plex Sans" panose="00000700000000000000" pitchFamily="2" charset="0"/>
              </a:rPr>
              <a:t> </a:t>
            </a:r>
          </a:p>
        </p:txBody>
      </p:sp>
      <p:pic>
        <p:nvPicPr>
          <p:cNvPr id="589" name="iconNode1">
            <a:extLst>
              <a:ext uri="{FF2B5EF4-FFF2-40B4-BE49-F238E27FC236}">
                <a16:creationId xmlns:a16="http://schemas.microsoft.com/office/drawing/2014/main" id="{A8642F66-C0BB-4949-9A9C-024B120A5D52}"/>
              </a:ext>
            </a:extLst>
          </p:cNvPr>
          <p:cNvPicPr>
            <a:picLocks noChangeAspect="1"/>
          </p:cNvPicPr>
          <p:nvPr/>
        </p:nvPicPr>
        <p:blipFill rotWithShape="1">
          <a:blip r:embed="rId10">
            <a:alphaModFix/>
            <a:extLst>
              <a:ext uri="{D10C8B97-01C5-4AB9-AFF2-D49260D7B06B}">
                <a14:useLocalDpi xmlns="" xmlns:a14="http://schemas.microsoft.com/office/drawing/2010/main" xmlns:p14="http://schemas.microsoft.com/office/powerpoint/2010/main" xmlns:asvg="http://schemas.microsoft.com/office/drawing/2016/SVG/main" xmlns:a16="http://schemas.microsoft.com/office/drawing/2014/main" val="0"/>
              </a:ext>
            </a:extLst>
          </a:blip>
          <a:srcRect/>
          <a:stretch/>
        </p:blipFill>
        <p:spPr>
          <a:xfrm>
            <a:off x="7734300" y="3171825"/>
            <a:ext cx="1371600" cy="1371600"/>
          </a:xfrm>
          <a:prstGeom prst="rect">
            <a:avLst/>
          </a:prstGeom>
        </p:spPr>
      </p:pic>
      <p:pic>
        <p:nvPicPr>
          <p:cNvPr id="591"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1">
            <a:alphaModFix/>
          </a:blip>
          <a:stretch/>
        </p:blipFill>
        <p:spPr>
          <a:xfrm>
            <a:off x="12477750" y="4991100"/>
            <a:ext cx="571500" cy="314325"/>
          </a:xfrm>
          <a:prstGeom prst="rect">
            <a:avLst/>
          </a:prstGeom>
        </p:spPr>
      </p:pic>
      <p:pic>
        <p:nvPicPr>
          <p:cNvPr id="592"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2">
            <a:alphaModFix/>
          </a:blip>
          <a:stretch/>
        </p:blipFill>
        <p:spPr>
          <a:xfrm>
            <a:off x="7239000" y="0"/>
            <a:ext cx="11049000" cy="2571750"/>
          </a:xfrm>
          <a:prstGeom prst="rect">
            <a:avLst/>
          </a:prstGeom>
        </p:spPr>
      </p:pic>
      <p:sp>
        <p:nvSpPr>
          <p:cNvPr id="593" name="Primary Heading-0">
            <a:extLst>
              <a:ext uri="{FF2B5EF4-FFF2-40B4-BE49-F238E27FC236}">
                <a16:creationId xmlns:a16="http://schemas.microsoft.com/office/drawing/2014/main" id="{111B4A49-B930-4A89-A1CD-6CA2B3D95AED}"/>
              </a:ext>
            </a:extLst>
          </p:cNvPr>
          <p:cNvSpPr txBox="1"/>
          <p:nvPr/>
        </p:nvSpPr>
        <p:spPr>
          <a:xfrm>
            <a:off x="9410700" y="723900"/>
            <a:ext cx="8415338" cy="409575"/>
          </a:xfrm>
          <a:prstGeom prst="rect">
            <a:avLst/>
          </a:prstGeom>
          <a:noFill/>
        </p:spPr>
        <p:txBody>
          <a:bodyPr vertOverflow="clip" horzOverflow="clip" wrap="square" lIns="0" tIns="0" rIns="0" bIns="0" rtlCol="0" anchor="t">
            <a:spAutoFit/>
          </a:bodyPr>
          <a:lstStyle/>
          <a:p>
            <a:pPr algn="l">
              <a:lnSpc>
                <a:spcPts val="3150"/>
              </a:lnSpc>
            </a:pPr>
            <a:r>
              <a:rPr lang="en-US" sz="2100" spc="-21">
                <a:solidFill>
                  <a:srgbClr val="F1F1F1">
                    <a:alpha val="100000"/>
                  </a:srgbClr>
                </a:solidFill>
                <a:latin typeface="Poppins SemiBold" panose="00000700000000000000" pitchFamily="2" charset="0"/>
              </a:rPr>
              <a:t>BBG Fondation </a:t>
            </a:r>
          </a:p>
        </p:txBody>
      </p:sp>
      <p:sp>
        <p:nvSpPr>
          <p:cNvPr id="594" name="Description of a primary heading-0">
            <a:extLst>
              <a:ext uri="{FF2B5EF4-FFF2-40B4-BE49-F238E27FC236}">
                <a16:creationId xmlns:a16="http://schemas.microsoft.com/office/drawing/2014/main" id="{111B4A49-B930-4A89-A1CD-6CA2B3D95AED}"/>
              </a:ext>
            </a:extLst>
          </p:cNvPr>
          <p:cNvSpPr txBox="1"/>
          <p:nvPr/>
        </p:nvSpPr>
        <p:spPr>
          <a:xfrm>
            <a:off x="9410700" y="1200150"/>
            <a:ext cx="8415338" cy="657225"/>
          </a:xfrm>
          <a:prstGeom prst="rect">
            <a:avLst/>
          </a:prstGeom>
          <a:noFill/>
        </p:spPr>
        <p:txBody>
          <a:bodyPr vertOverflow="clip" horzOverflow="clip" wrap="square" lIns="0" tIns="0" rIns="0" bIns="0" rtlCol="0" anchor="t">
            <a:spAutoFit/>
          </a:bodyPr>
          <a:lstStyle/>
          <a:p>
            <a:pPr algn="l">
              <a:lnSpc>
                <a:spcPts val="2610"/>
              </a:lnSpc>
            </a:pPr>
            <a:r>
              <a:rPr lang="en-US" sz="1800">
                <a:solidFill>
                  <a:srgbClr val="F1F1F1">
                    <a:alpha val="100000"/>
                  </a:srgbClr>
                </a:solidFill>
                <a:latin typeface="IBM Plex Sans" panose="00000700000000000000" pitchFamily="2" charset="0"/>
              </a:rPr>
              <a:t>MAP is the official Trainers of Baseball Generations to deliver athletic training at events and camps for baseball players across Los Angeles County.</a:t>
            </a:r>
          </a:p>
        </p:txBody>
      </p:sp>
      <p:pic>
        <p:nvPicPr>
          <p:cNvPr id="595" name="iconNode0">
            <a:extLst>
              <a:ext uri="{FF2B5EF4-FFF2-40B4-BE49-F238E27FC236}">
                <a16:creationId xmlns:a16="http://schemas.microsoft.com/office/drawing/2014/main" id="{A8642F66-C0BB-4949-9A9C-024B120A5D52}"/>
              </a:ext>
            </a:extLst>
          </p:cNvPr>
          <p:cNvPicPr>
            <a:picLocks noChangeAspect="1"/>
          </p:cNvPicPr>
          <p:nvPr/>
        </p:nvPicPr>
        <p:blipFill rotWithShape="1">
          <a:blip r:embed="rId13">
            <a:alphaModFix/>
            <a:extLst>
              <a:ext uri="{BDB9869A-9B8A-4A5E-9A1A-30DFBF5E2A44}">
                <a14:useLocalDpi xmlns="" xmlns:a14="http://schemas.microsoft.com/office/drawing/2010/main" xmlns:p14="http://schemas.microsoft.com/office/powerpoint/2010/main" xmlns:asvg="http://schemas.microsoft.com/office/drawing/2016/SVG/main" xmlns:a16="http://schemas.microsoft.com/office/drawing/2014/main" val="0"/>
              </a:ext>
            </a:extLst>
          </a:blip>
          <a:srcRect/>
          <a:stretch/>
        </p:blipFill>
        <p:spPr>
          <a:xfrm>
            <a:off x="7734300" y="600075"/>
            <a:ext cx="1371600" cy="1371600"/>
          </a:xfrm>
          <a:prstGeom prst="rect">
            <a:avLst/>
          </a:prstGeom>
        </p:spPr>
      </p:pic>
      <p:pic>
        <p:nvPicPr>
          <p:cNvPr id="597"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4">
            <a:alphaModFix/>
          </a:blip>
          <a:stretch/>
        </p:blipFill>
        <p:spPr>
          <a:xfrm>
            <a:off x="12477750" y="2419350"/>
            <a:ext cx="571500" cy="314325"/>
          </a:xfrm>
          <a:prstGeom prst="rect">
            <a:avLst/>
          </a:prstGeom>
        </p:spPr>
      </p:pic>
      <p:sp>
        <p:nvSpPr>
          <p:cNvPr id="598" name="Click here to edit title-493">
            <a:extLst>
              <a:ext uri="{FF2B5EF4-FFF2-40B4-BE49-F238E27FC236}">
                <a16:creationId xmlns:a16="http://schemas.microsoft.com/office/drawing/2014/main" id="{111B4A49-B930-4A89-A1CD-6CA2B3D95AED}"/>
              </a:ext>
            </a:extLst>
          </p:cNvPr>
          <p:cNvSpPr txBox="1"/>
          <p:nvPr/>
        </p:nvSpPr>
        <p:spPr>
          <a:xfrm>
            <a:off x="838200" y="4536758"/>
            <a:ext cx="4681538" cy="647700"/>
          </a:xfrm>
          <a:prstGeom prst="rect">
            <a:avLst/>
          </a:prstGeom>
          <a:noFill/>
        </p:spPr>
        <p:txBody>
          <a:bodyPr vertOverflow="clip" horzOverflow="clip" wrap="square" lIns="0" tIns="0" rIns="0" bIns="0" rtlCol="0" anchor="t">
            <a:spAutoFit/>
          </a:bodyPr>
          <a:lstStyle/>
          <a:p>
            <a:pPr algn="l">
              <a:lnSpc>
                <a:spcPts val="4860"/>
              </a:lnSpc>
            </a:pPr>
            <a:r>
              <a:rPr lang="en-US" sz="3600" b="1" spc="-42">
                <a:solidFill>
                  <a:srgbClr val="787878">
                    <a:alpha val="100000"/>
                  </a:srgbClr>
                </a:solidFill>
                <a:latin typeface="Poppins" panose="00000700000000000000" pitchFamily="2" charset="0"/>
              </a:rPr>
              <a:t>Grassroot Partners  </a:t>
            </a:r>
          </a:p>
        </p:txBody>
      </p:sp>
      <p:sp>
        <p:nvSpPr>
          <p:cNvPr id="600" name="Click here to edit subtitle-482">
            <a:extLst>
              <a:ext uri="{FF2B5EF4-FFF2-40B4-BE49-F238E27FC236}">
                <a16:creationId xmlns:a16="http://schemas.microsoft.com/office/drawing/2014/main" id="{111B4A49-B930-4A89-A1CD-6CA2B3D95AED}"/>
              </a:ext>
            </a:extLst>
          </p:cNvPr>
          <p:cNvSpPr txBox="1"/>
          <p:nvPr/>
        </p:nvSpPr>
        <p:spPr>
          <a:xfrm>
            <a:off x="838200" y="5295900"/>
            <a:ext cx="4681538" cy="381000"/>
          </a:xfrm>
          <a:prstGeom prst="rect">
            <a:avLst/>
          </a:prstGeom>
          <a:noFill/>
        </p:spPr>
        <p:txBody>
          <a:bodyPr vertOverflow="clip" horzOverflow="clip" wrap="square" lIns="0" tIns="0" rIns="0" bIns="0" rtlCol="0" anchor="t">
            <a:spAutoFit/>
          </a:bodyPr>
          <a:lstStyle/>
          <a:p>
            <a:pPr algn="l">
              <a:lnSpc>
                <a:spcPts val="2919"/>
              </a:lnSpc>
            </a:pPr>
            <a:r>
              <a:rPr lang="en-US" sz="2100">
                <a:solidFill>
                  <a:srgbClr val="4D4D4D">
                    <a:alpha val="100000"/>
                  </a:srgbClr>
                </a:solidFill>
                <a:latin typeface="IBM Plex Sans" panose="00000700000000000000" pitchFamily="2" charset="0"/>
              </a:rPr>
              <a:t>Pro-Level Impact from Our Community</a:t>
            </a:r>
          </a:p>
        </p:txBody>
      </p:sp>
      <p:pic>
        <p:nvPicPr>
          <p:cNvPr id="602"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5">
            <a:alphaModFix/>
          </a:blip>
          <a:stretch/>
        </p:blipFill>
        <p:spPr>
          <a:xfrm>
            <a:off x="7295007" y="9707023"/>
            <a:ext cx="342900" cy="304800"/>
          </a:xfrm>
          <a:prstGeom prst="rect">
            <a:avLst/>
          </a:prstGeom>
        </p:spPr>
      </p:pic>
      <p:pic>
        <p:nvPicPr>
          <p:cNvPr id="604" name="Rect">
            <a:extLst>
              <a:ext uri="{FF2B5EF4-FFF2-40B4-BE49-F238E27FC236}">
                <a16:creationId xmlns:a16="http://schemas.microsoft.com/office/drawing/2014/main" id="{A8642F66-C0BB-4949-9A9C-024B120A5D52}"/>
              </a:ext>
            </a:extLst>
          </p:cNvPr>
          <p:cNvPicPr>
            <a:picLocks noChangeAspect="1"/>
          </p:cNvPicPr>
          <p:nvPr/>
        </p:nvPicPr>
        <p:blipFill rotWithShape="1">
          <a:blip r:embed="rId16">
            <a:alphaModFix/>
          </a:blip>
          <a:stretch/>
        </p:blipFill>
        <p:spPr>
          <a:xfrm>
            <a:off x="17651730" y="1170527"/>
            <a:ext cx="266700" cy="266700"/>
          </a:xfrm>
          <a:prstGeom prst="rect">
            <a:avLst/>
          </a:prstGeom>
        </p:spPr>
      </p:pic>
      <p:sp>
        <p:nvSpPr>
          <p:cNvPr id="606" name="-409">
            <a:extLst>
              <a:ext uri="{FF2B5EF4-FFF2-40B4-BE49-F238E27FC236}">
                <a16:creationId xmlns:a16="http://schemas.microsoft.com/office/drawing/2014/main" id="{111B4A49-B930-4A89-A1CD-6CA2B3D95AED}"/>
              </a:ext>
            </a:extLst>
          </p:cNvPr>
          <p:cNvSpPr txBox="1"/>
          <p:nvPr/>
        </p:nvSpPr>
        <p:spPr>
          <a:xfrm>
            <a:off x="9006745" y="9720262"/>
            <a:ext cx="309562" cy="323850"/>
          </a:xfrm>
          <a:prstGeom prst="rect">
            <a:avLst/>
          </a:prstGeom>
          <a:noFill/>
        </p:spPr>
        <p:txBody>
          <a:bodyPr vertOverflow="clip" horzOverflow="clip" wrap="square" lIns="0" tIns="0" rIns="0" bIns="0" rtlCol="0" anchor="t">
            <a:spAutoFit/>
          </a:bodyPr>
          <a:lstStyle/>
          <a:p>
            <a:pPr algn="ctr">
              <a:lnSpc>
                <a:spcPts val="2790"/>
              </a:lnSpc>
            </a:pPr>
            <a:r>
              <a:rPr lang="en-US" sz="1800">
                <a:solidFill>
                  <a:srgbClr val="4D4D4D">
                    <a:alpha val="100000"/>
                  </a:srgbClr>
                </a:solidFill>
                <a:latin typeface="IBM Plex Sans" panose="00000700000000000000" pitchFamily="2" charset="0"/>
              </a:rPr>
              <a:t>07</a:t>
            </a:r>
          </a:p>
        </p:txBody>
      </p:sp>
    </p:spTree>
    <p:extLst>
      <p:ext uri="{BB962C8B-B14F-4D97-AF65-F5344CB8AC3E}">
        <p14:creationId xmlns:p14="http://schemas.microsoft.com/office/powerpoint/2010/main" val="364804797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1795</TotalTime>
  <Words>1158</Words>
  <Application>Microsoft Office PowerPoint</Application>
  <PresentationFormat>Custom</PresentationFormat>
  <Paragraphs>148</Paragraphs>
  <Slides>15</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Calibri</vt:lpstr>
      <vt:lpstr>Roboto</vt:lpstr>
      <vt:lpstr>Aptos</vt:lpstr>
      <vt:lpstr>IBM Plex Sans</vt:lpstr>
      <vt:lpstr>Poppins</vt:lpstr>
      <vt:lpstr>Calibri Light</vt:lpstr>
      <vt:lpstr>Google Sans</vt:lpstr>
      <vt:lpstr>Poppins SemiBold</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Exporter Version: 2.0.4.8, docId: 16299996, orderId: 6589482</dc:title>
  <dc:creator>Presentations.AI Exporter</dc:creator>
  <cp:lastModifiedBy>Dayana Nava</cp:lastModifiedBy>
  <cp:revision>4</cp:revision>
  <dcterms:created xsi:type="dcterms:W3CDTF">2025-04-22T07:13:36Z</dcterms:created>
  <dcterms:modified xsi:type="dcterms:W3CDTF">2025-06-09T16:00:02Z</dcterms:modified>
</cp:coreProperties>
</file>