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9" r:id="rId1"/>
  </p:sldMasterIdLst>
  <p:notesMasterIdLst>
    <p:notesMasterId r:id="rId19"/>
  </p:notesMasterIdLst>
  <p:handoutMasterIdLst>
    <p:handoutMasterId r:id="rId20"/>
  </p:handoutMasterIdLst>
  <p:sldIdLst>
    <p:sldId id="407" r:id="rId2"/>
    <p:sldId id="385" r:id="rId3"/>
    <p:sldId id="492" r:id="rId4"/>
    <p:sldId id="490" r:id="rId5"/>
    <p:sldId id="493" r:id="rId6"/>
    <p:sldId id="494" r:id="rId7"/>
    <p:sldId id="521" r:id="rId8"/>
    <p:sldId id="496" r:id="rId9"/>
    <p:sldId id="547" r:id="rId10"/>
    <p:sldId id="551" r:id="rId11"/>
    <p:sldId id="498" r:id="rId12"/>
    <p:sldId id="522" r:id="rId13"/>
    <p:sldId id="548" r:id="rId14"/>
    <p:sldId id="502" r:id="rId15"/>
    <p:sldId id="518" r:id="rId16"/>
    <p:sldId id="519" r:id="rId17"/>
    <p:sldId id="550" r:id="rId18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513"/>
    <a:srgbClr val="D6E3FF"/>
    <a:srgbClr val="0E63E0"/>
    <a:srgbClr val="010C25"/>
    <a:srgbClr val="40D3FF"/>
    <a:srgbClr val="629DD1"/>
    <a:srgbClr val="FEADAA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6" autoAdjust="0"/>
    <p:restoredTop sz="92800" autoAdjust="0"/>
  </p:normalViewPr>
  <p:slideViewPr>
    <p:cSldViewPr snapToGrid="0">
      <p:cViewPr varScale="1">
        <p:scale>
          <a:sx n="147" d="100"/>
          <a:sy n="147" d="100"/>
        </p:scale>
        <p:origin x="666" y="132"/>
      </p:cViewPr>
      <p:guideLst>
        <p:guide orient="horz" pos="2160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36FF42-33DC-2611-C4CC-ABD4687078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2888F7-F327-E653-EEC3-5BFDB66079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A3A55F0F-E59D-416B-B5E5-CBD7F16309C5}" type="datetimeFigureOut">
              <a:rPr lang="en-US"/>
              <a:pPr>
                <a:defRPr/>
              </a:pPr>
              <a:t>6/10/2025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D61440-89D7-1B85-BB0B-77F3594A24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D4503A-87F6-6984-171B-F008F8E767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920A7CE-EF12-469B-BD61-9612956396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0548E41-681C-6462-B24A-6718EEC9780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DB4C2816-8559-39A4-9939-A224A208D52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A5C14ED1-615A-9F15-F4B4-A83758947AF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8500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>
            <a:extLst>
              <a:ext uri="{FF2B5EF4-FFF2-40B4-BE49-F238E27FC236}">
                <a16:creationId xmlns:a16="http://schemas.microsoft.com/office/drawing/2014/main" id="{13B8B387-9F9A-360C-3233-A6E83204F1C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26" name="Rectangle 6">
            <a:extLst>
              <a:ext uri="{FF2B5EF4-FFF2-40B4-BE49-F238E27FC236}">
                <a16:creationId xmlns:a16="http://schemas.microsoft.com/office/drawing/2014/main" id="{FC53CF80-4DD9-0725-015F-DCB3213DA5F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defTabSz="93241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38796555-F87E-8399-3261-1F58332CE4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31263"/>
            <a:ext cx="3038475" cy="463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82A4D2A-0C56-44B3-B7C7-6D5A991E21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1AC78D24-095E-EF3A-F03F-6DD02FD7E9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7B1D807-7DA4-48EF-A6C5-F03BD3E6AFF7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DE5060CA-1181-3F38-A618-9B04287B46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143E1E75-481F-5853-788C-99557CBF9B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48665433-C9F0-53E6-2F04-5348E4CAC2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5CA3E2-7373-46E7-80A5-0187EFB480D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31E1E44E-BB0E-612C-F6E9-EA8F8C36CD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D93ADC51-3129-91B4-94BE-F233785708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F18182A7-95B1-C41A-4839-36DBD17C60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ACF7D3F-5CAC-4E01-8970-4923BC10E53B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2E6CBDB7-4F71-EBD8-638B-BB61DBF701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C17FD961-BCA3-9AE8-5A43-DFB771814B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7749A-C2B9-EC18-7CC1-9812B6D0E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3E23EA61-CB2E-D7FB-D242-AA9CDCB50D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ACF7D3F-5CAC-4E01-8970-4923BC10E53B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9B007447-3FF8-4738-1EB2-1C4FC99033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778831BA-A8A8-764D-F9CA-E2676751FB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31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27C64C-6B93-BD8F-98EE-29EAF7604802}"/>
              </a:ext>
            </a:extLst>
          </p:cNvPr>
          <p:cNvSpPr/>
          <p:nvPr/>
        </p:nvSpPr>
        <p:spPr bwMode="white">
          <a:xfrm>
            <a:off x="0" y="5970588"/>
            <a:ext cx="12192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88DA65-CBE6-97B2-1F72-90BC8268B5F1}"/>
              </a:ext>
            </a:extLst>
          </p:cNvPr>
          <p:cNvSpPr/>
          <p:nvPr/>
        </p:nvSpPr>
        <p:spPr>
          <a:xfrm>
            <a:off x="-12700" y="6053138"/>
            <a:ext cx="29987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1F1DE5-A304-F855-8DCC-58CF343997AD}"/>
              </a:ext>
            </a:extLst>
          </p:cNvPr>
          <p:cNvSpPr/>
          <p:nvPr/>
        </p:nvSpPr>
        <p:spPr>
          <a:xfrm>
            <a:off x="3144838" y="6043613"/>
            <a:ext cx="9047162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EB04D7-AB2B-3CEC-9677-5C017F85DBF9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4D27C5E-97ED-9ACE-EF54-F123061DEC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0" y="601666"/>
            <a:ext cx="12192000" cy="1828800"/>
          </a:xfrm>
        </p:spPr>
        <p:txBody>
          <a:bodyPr anchor="b"/>
          <a:lstStyle>
            <a:lvl1pPr algn="ctr"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27">
            <a:extLst>
              <a:ext uri="{FF2B5EF4-FFF2-40B4-BE49-F238E27FC236}">
                <a16:creationId xmlns:a16="http://schemas.microsoft.com/office/drawing/2014/main" id="{5381FD7F-DA71-4FDE-4C2D-7C6FBE57DF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00" y="6069013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16">
            <a:extLst>
              <a:ext uri="{FF2B5EF4-FFF2-40B4-BE49-F238E27FC236}">
                <a16:creationId xmlns:a16="http://schemas.microsoft.com/office/drawing/2014/main" id="{D593074B-F3A7-7640-DD15-90765939F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81300" y="236538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>
            <a:extLst>
              <a:ext uri="{FF2B5EF4-FFF2-40B4-BE49-F238E27FC236}">
                <a16:creationId xmlns:a16="http://schemas.microsoft.com/office/drawing/2014/main" id="{BE449872-2B4C-77E2-2C32-DAF40E470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2A8A50-6894-4EAC-89CD-C4994CFC3E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9612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06494A-206F-C375-42C9-0FE521F9163D}"/>
              </a:ext>
            </a:extLst>
          </p:cNvPr>
          <p:cNvSpPr/>
          <p:nvPr userDrawn="1"/>
        </p:nvSpPr>
        <p:spPr>
          <a:xfrm>
            <a:off x="1384300" y="7938"/>
            <a:ext cx="4678363" cy="6850062"/>
          </a:xfrm>
          <a:prstGeom prst="rect">
            <a:avLst/>
          </a:prstGeom>
          <a:solidFill>
            <a:srgbClr val="1222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384300" y="898528"/>
            <a:ext cx="4678363" cy="990600"/>
          </a:xfrm>
        </p:spPr>
        <p:txBody>
          <a:bodyPr/>
          <a:lstStyle>
            <a:lvl1pPr algn="ctr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1380597" y="2528047"/>
            <a:ext cx="467836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98C0C-63AC-29A9-0ECC-EB15C056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FF9A32-97B4-58F5-7943-A25E9291B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8A508-351F-24FC-A845-25601B744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4F6F1-A5B9-4939-99BB-885D79C4A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9693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/>
          <a:lstStyle>
            <a:lvl1pPr algn="l">
              <a:buNone/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ED0C064-5E35-6A9F-FA2D-34E611703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F69F7B00-3F8A-71F2-0E06-197DEF1E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60ADA18D-D4AE-468E-D9DE-F928E8438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7F866-30D3-4E46-A4E9-D0E8020F2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3777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52CCEAA-5E98-D0AC-8839-CDDBC507F5A2}"/>
              </a:ext>
            </a:extLst>
          </p:cNvPr>
          <p:cNvSpPr/>
          <p:nvPr/>
        </p:nvSpPr>
        <p:spPr bwMode="white">
          <a:xfrm>
            <a:off x="-12700" y="4572000"/>
            <a:ext cx="12192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AE3300-AACE-1544-5031-CD8DFED00B87}"/>
              </a:ext>
            </a:extLst>
          </p:cNvPr>
          <p:cNvSpPr/>
          <p:nvPr/>
        </p:nvSpPr>
        <p:spPr>
          <a:xfrm>
            <a:off x="-12700" y="4664075"/>
            <a:ext cx="1951038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13C5C1-C9B1-DA5D-66C8-6042E6DBD525}"/>
              </a:ext>
            </a:extLst>
          </p:cNvPr>
          <p:cNvSpPr/>
          <p:nvPr/>
        </p:nvSpPr>
        <p:spPr>
          <a:xfrm>
            <a:off x="2058988" y="4654550"/>
            <a:ext cx="1013301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0F3CB3-ADD4-C618-DE8E-E468BC41B99A}"/>
              </a:ext>
            </a:extLst>
          </p:cNvPr>
          <p:cNvSpPr/>
          <p:nvPr/>
        </p:nvSpPr>
        <p:spPr bwMode="white">
          <a:xfrm>
            <a:off x="1930400" y="0"/>
            <a:ext cx="133350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CB13A16-8091-0748-37C8-E0CD170322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5697538"/>
            <a:ext cx="992188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10" name="Date Placeholder 11">
            <a:extLst>
              <a:ext uri="{FF2B5EF4-FFF2-40B4-BE49-F238E27FC236}">
                <a16:creationId xmlns:a16="http://schemas.microsoft.com/office/drawing/2014/main" id="{E3F8B084-BC33-3FFF-CF18-150A4F465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4733C60B-4E33-2CD6-1CC5-5EC9E21013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9304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0F7B3CD5-2A57-47FF-8DF4-B8351A768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2" name="Footer Placeholder 13">
            <a:extLst>
              <a:ext uri="{FF2B5EF4-FFF2-40B4-BE49-F238E27FC236}">
                <a16:creationId xmlns:a16="http://schemas.microsoft.com/office/drawing/2014/main" id="{489E7FFB-75C4-DB4F-4445-3744E51F2B3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133600" y="6248400"/>
            <a:ext cx="6096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587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92E6652-E6BE-87DE-09A4-37BC89CB5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6DEE988-785C-4461-8D17-1C746D85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D85041E4-9A92-0559-7D0F-6C6B06A2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69436-5B6A-4271-9A2B-D43AB76103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1371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0BE131-F108-5ADF-6548-27F58EA14D8D}"/>
              </a:ext>
            </a:extLst>
          </p:cNvPr>
          <p:cNvSpPr/>
          <p:nvPr/>
        </p:nvSpPr>
        <p:spPr bwMode="white">
          <a:xfrm>
            <a:off x="8128000" y="0"/>
            <a:ext cx="427038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6EF9B9-BB71-B1E6-3E6C-51BE2CB37B98}"/>
              </a:ext>
            </a:extLst>
          </p:cNvPr>
          <p:cNvSpPr/>
          <p:nvPr/>
        </p:nvSpPr>
        <p:spPr>
          <a:xfrm>
            <a:off x="8189913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02C6D-45AF-768D-BBAD-761B1B5C0B2B}"/>
              </a:ext>
            </a:extLst>
          </p:cNvPr>
          <p:cNvSpPr/>
          <p:nvPr/>
        </p:nvSpPr>
        <p:spPr>
          <a:xfrm>
            <a:off x="8189913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22A52B-4FA9-A625-94AB-AEF10F679B9C}"/>
              </a:ext>
            </a:extLst>
          </p:cNvPr>
          <p:cNvSpPr/>
          <p:nvPr userDrawn="1"/>
        </p:nvSpPr>
        <p:spPr>
          <a:xfrm rot="5400000">
            <a:off x="-2646362" y="3276600"/>
            <a:ext cx="6858000" cy="3048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8E9A986-F8BD-DF1B-CD3E-134F89F199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12713"/>
            <a:ext cx="947737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3"/>
            <a:ext cx="27432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2F824D0-067E-BDB8-79C2-1A48C656E0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248400"/>
            <a:ext cx="2946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ED92948-2DE3-07F9-381B-F59B4589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74310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FAFB8A2-B2A2-C31F-DB4D-E1E49B62F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5400000">
            <a:off x="8074819" y="103981"/>
            <a:ext cx="533400" cy="3254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D5BDA-6F83-4B08-9C1F-7CA5DC906B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176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28600"/>
            <a:ext cx="1097280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62421D2D-9170-891D-98C6-F4403FDBE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2238997C-DE8E-A221-F70C-C603426E2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C61865EF-47B5-B971-FFF6-30B0836DE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42FB1-9EB0-4954-8B57-115392F79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78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1C9EBD6D-7272-4C49-9C5A-A7E9F0C5B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7BAED80-CC04-AF56-E900-3CF32146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8B31F90B-24EE-0CDF-4437-764885CD4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7CA62-EA21-4596-88F3-93B4135EA4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95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851451-2C8C-C090-EEEA-E0DFB9611A60}"/>
              </a:ext>
            </a:extLst>
          </p:cNvPr>
          <p:cNvSpPr/>
          <p:nvPr userDrawn="1"/>
        </p:nvSpPr>
        <p:spPr>
          <a:xfrm>
            <a:off x="0" y="190500"/>
            <a:ext cx="12192000" cy="990600"/>
          </a:xfrm>
          <a:prstGeom prst="rect">
            <a:avLst/>
          </a:prstGeom>
          <a:solidFill>
            <a:srgbClr val="1222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11200" y="1600200"/>
            <a:ext cx="10972800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11199" y="196857"/>
            <a:ext cx="10972799" cy="990600"/>
          </a:xfrm>
        </p:spPr>
        <p:txBody>
          <a:bodyPr/>
          <a:lstStyle>
            <a:lvl1pPr algn="ctr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01FAE9-36DE-9D33-3F71-038884FD0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2BAA2C-5863-EA46-BA21-C01D80FA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EB231-38D0-A93C-58AF-A84382E66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EB6E5-1A98-40B6-805A-72C3270B80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17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A61763-C0C6-6560-613C-81042F229D6A}"/>
              </a:ext>
            </a:extLst>
          </p:cNvPr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CC3833-3B5F-76D2-22F9-E0BA974ECFE4}"/>
              </a:ext>
            </a:extLst>
          </p:cNvPr>
          <p:cNvSpPr/>
          <p:nvPr userDrawn="1"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DC85AB-B374-504C-2C22-9C8C95AF9B73}"/>
              </a:ext>
            </a:extLst>
          </p:cNvPr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C1922A-72DE-5E73-2302-9BC8090B23BD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D7ADE2E-918D-4F15-AB4D-B2CE37F267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2" y="2743200"/>
            <a:ext cx="9497484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1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11">
            <a:extLst>
              <a:ext uri="{FF2B5EF4-FFF2-40B4-BE49-F238E27FC236}">
                <a16:creationId xmlns:a16="http://schemas.microsoft.com/office/drawing/2014/main" id="{3130C72D-726D-CD64-B7DC-96A64496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6E948403-F596-A563-C852-DFA04A7718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55D813D8-8FF2-4D19-8CC4-2863A6D74C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1" name="Footer Placeholder 13">
            <a:extLst>
              <a:ext uri="{FF2B5EF4-FFF2-40B4-BE49-F238E27FC236}">
                <a16:creationId xmlns:a16="http://schemas.microsoft.com/office/drawing/2014/main" id="{4B4F674E-B45B-146A-DF3B-DC859EDD9E4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900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7">
            <a:extLst>
              <a:ext uri="{FF2B5EF4-FFF2-40B4-BE49-F238E27FC236}">
                <a16:creationId xmlns:a16="http://schemas.microsoft.com/office/drawing/2014/main" id="{251DDCB3-EDC5-90AF-7EA9-04732E726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5923B0C7-975B-3D8C-9D50-BC8B82B8E6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FC698-C988-459D-B6D1-96EC0A9F4A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11">
            <a:extLst>
              <a:ext uri="{FF2B5EF4-FFF2-40B4-BE49-F238E27FC236}">
                <a16:creationId xmlns:a16="http://schemas.microsoft.com/office/drawing/2014/main" id="{E2571741-7157-C799-F20D-EC97A5871C8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456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B53180C0-C346-D260-0386-59799BAE7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1">
            <a:extLst>
              <a:ext uri="{FF2B5EF4-FFF2-40B4-BE49-F238E27FC236}">
                <a16:creationId xmlns:a16="http://schemas.microsoft.com/office/drawing/2014/main" id="{09BD1BA6-806B-37E7-237C-34C16B7309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E9617-44DE-42BE-A68A-BD0EA8A9FD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13">
            <a:extLst>
              <a:ext uri="{FF2B5EF4-FFF2-40B4-BE49-F238E27FC236}">
                <a16:creationId xmlns:a16="http://schemas.microsoft.com/office/drawing/2014/main" id="{BA8BEA8C-A43A-56F8-1E6A-FDDB17EA381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6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D754EBD4-EDFE-07DF-6AC1-14B643629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001CB5DB-A298-2B6E-1295-9388D2692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1D9B4993-4476-4074-30D3-F2BF722FB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DB6FD-7F04-4A22-A8B7-8D50413EE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013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1256EF-B538-BC87-088C-BACF78C070ED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9AF5A0F7-7403-2DBD-8AEF-78AE950E85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10445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11200" y="228600"/>
            <a:ext cx="1090168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3517B848-78FE-17CE-E0B6-F582D888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27BCECEA-3B87-14E8-DEB0-588CC6578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878EC7A-01C7-DB30-1DC3-B2CC5946F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F0574D7-9598-419F-B1DD-851E6ABDB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81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>
            <a:extLst>
              <a:ext uri="{FF2B5EF4-FFF2-40B4-BE49-F238E27FC236}">
                <a16:creationId xmlns:a16="http://schemas.microsoft.com/office/drawing/2014/main" id="{1F911E24-02ED-9870-E49C-13487B8B77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11200" y="228600"/>
            <a:ext cx="109013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>
            <a:extLst>
              <a:ext uri="{FF2B5EF4-FFF2-40B4-BE49-F238E27FC236}">
                <a16:creationId xmlns:a16="http://schemas.microsoft.com/office/drawing/2014/main" id="{B086875B-E00B-7308-1CE3-3CDFD0D46E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11200" y="1600200"/>
            <a:ext cx="109013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C3B02C55-5B94-2CD3-0652-ADAA056FA3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8DA966-6643-2F55-0940-9BD063C69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248400"/>
            <a:ext cx="7227888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019843-05F5-6E2D-D01E-621168476226}"/>
              </a:ext>
            </a:extLst>
          </p:cNvPr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D99396-61D6-C3CA-B928-78CCC1FE65BA}"/>
              </a:ext>
            </a:extLst>
          </p:cNvPr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1D5C48-312D-039A-DFA7-A66F6FC4F5EF}"/>
              </a:ext>
            </a:extLst>
          </p:cNvPr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AB4906CA-8E79-519F-ADA0-C91E2618B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A2494F8-BF01-406E-B0A3-B4F1F1F316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8A5E7AE-B455-2349-CBA0-E5B73EBFCCCD}"/>
              </a:ext>
            </a:extLst>
          </p:cNvPr>
          <p:cNvSpPr/>
          <p:nvPr userDrawn="1"/>
        </p:nvSpPr>
        <p:spPr bwMode="auto">
          <a:xfrm>
            <a:off x="-12700" y="6296025"/>
            <a:ext cx="12204700" cy="227013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1035" name="Picture 2">
            <a:extLst>
              <a:ext uri="{FF2B5EF4-FFF2-40B4-BE49-F238E27FC236}">
                <a16:creationId xmlns:a16="http://schemas.microsoft.com/office/drawing/2014/main" id="{5D998BC3-5FE2-0C2D-1C22-0244681F236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03913"/>
            <a:ext cx="992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80" r:id="rId1"/>
    <p:sldLayoutId id="2147486875" r:id="rId2"/>
    <p:sldLayoutId id="2147486876" r:id="rId3"/>
    <p:sldLayoutId id="2147486881" r:id="rId4"/>
    <p:sldLayoutId id="2147486882" r:id="rId5"/>
    <p:sldLayoutId id="2147486883" r:id="rId6"/>
    <p:sldLayoutId id="2147486884" r:id="rId7"/>
    <p:sldLayoutId id="2147486877" r:id="rId8"/>
    <p:sldLayoutId id="2147486885" r:id="rId9"/>
    <p:sldLayoutId id="2147486886" r:id="rId10"/>
    <p:sldLayoutId id="2147486878" r:id="rId11"/>
    <p:sldLayoutId id="2147486887" r:id="rId12"/>
    <p:sldLayoutId id="2147486879" r:id="rId13"/>
    <p:sldLayoutId id="2147486888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60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4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3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7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0BEAF"/>
        </a:buClr>
        <a:buSzPct val="65000"/>
        <a:buFont typeface="Wingdings" panose="05000000000000000000" pitchFamily="2" charset="2"/>
        <a:buChar char="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0C6609CB-E965-B7D1-9B9F-34688D87DA7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370138"/>
            <a:ext cx="12192000" cy="114458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sz="4050" dirty="0">
                <a:latin typeface="Arial" charset="0"/>
              </a:rPr>
            </a:br>
            <a:br>
              <a:rPr lang="en-US" sz="4050" dirty="0">
                <a:latin typeface="Arial" charset="0"/>
              </a:rPr>
            </a:br>
            <a:br>
              <a:rPr lang="en-US" sz="4050" dirty="0">
                <a:latin typeface="Arial" charset="0"/>
              </a:rPr>
            </a:br>
            <a:r>
              <a:rPr lang="en-US" sz="4050" dirty="0">
                <a:latin typeface="Arial" charset="0"/>
              </a:rPr>
              <a:t>Conditional Use Permit #1-25</a:t>
            </a:r>
            <a:br>
              <a:rPr lang="en-US" sz="4050" dirty="0">
                <a:latin typeface="Arial" charset="0"/>
              </a:rPr>
            </a:br>
            <a:r>
              <a:rPr lang="en-US" sz="4050" dirty="0">
                <a:latin typeface="Arial" charset="0"/>
              </a:rPr>
              <a:t>June 10, 2025</a:t>
            </a:r>
            <a:br>
              <a:rPr lang="en-US" sz="4050" dirty="0">
                <a:latin typeface="Arial" charset="0"/>
              </a:rPr>
            </a:br>
            <a:r>
              <a:rPr lang="en-US" sz="4050" dirty="0">
                <a:latin typeface="Arial" charset="0"/>
              </a:rPr>
              <a:t>City Council Meeting </a:t>
            </a:r>
            <a:br>
              <a:rPr lang="en-US" sz="4050" dirty="0">
                <a:latin typeface="Arial" charset="0"/>
              </a:rPr>
            </a:br>
            <a:endParaRPr lang="en-US" sz="4050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D3E183-ACBD-F08E-47C7-993031DA71F0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1200" y="1822434"/>
            <a:ext cx="10972800" cy="4051331"/>
          </a:xfrm>
        </p:spPr>
      </p:pic>
    </p:spTree>
    <p:extLst>
      <p:ext uri="{BB962C8B-B14F-4D97-AF65-F5344CB8AC3E}">
        <p14:creationId xmlns:p14="http://schemas.microsoft.com/office/powerpoint/2010/main" val="1139191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2">
            <a:extLst>
              <a:ext uri="{FF2B5EF4-FFF2-40B4-BE49-F238E27FC236}">
                <a16:creationId xmlns:a16="http://schemas.microsoft.com/office/drawing/2014/main" id="{5D35022F-F59F-2471-E456-F1D5F085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Analysis: Parking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26FDFEA-FAB9-04DE-C195-0C255DFB666F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25204163"/>
              </p:ext>
            </p:extLst>
          </p:nvPr>
        </p:nvGraphicFramePr>
        <p:xfrm>
          <a:off x="0" y="1503137"/>
          <a:ext cx="6336632" cy="3679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7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4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  <a:tab pos="525780" algn="l"/>
                          <a:tab pos="109728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spaces required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00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Gym Space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 SF x 1.0 space/750 SF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00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Office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space/300 sq. ft.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 SF x 1.0 space/300 SF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4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Indoor Batting Cage 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Parking/Per Lane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Lanes x 1.0 space/vehicle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0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Manufacturing </a:t>
                      </a: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1 parking space per 750</a:t>
                      </a:r>
                      <a:r>
                        <a:rPr lang="en-US" sz="1600" spc="-1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SF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9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</a:t>
                      </a: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spc="-1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-457200" algn="l"/>
                        </a:tabLs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D6306A7-1AD9-19EA-22C3-29C008F25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111" y="1503137"/>
            <a:ext cx="4118041" cy="462528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8AC0A9E0-8310-A8C6-5845-96B2D0B13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Parking Study Area</a:t>
            </a:r>
          </a:p>
        </p:txBody>
      </p:sp>
      <p:pic>
        <p:nvPicPr>
          <p:cNvPr id="31747" name="Picture 3">
            <a:extLst>
              <a:ext uri="{FF2B5EF4-FFF2-40B4-BE49-F238E27FC236}">
                <a16:creationId xmlns:a16="http://schemas.microsoft.com/office/drawing/2014/main" id="{9AC3CB89-587D-6960-6221-E909F7B63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1528763"/>
            <a:ext cx="70199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314A92-7F50-C093-90CA-AA7A45070535}"/>
              </a:ext>
            </a:extLst>
          </p:cNvPr>
          <p:cNvSpPr txBox="1"/>
          <p:nvPr/>
        </p:nvSpPr>
        <p:spPr>
          <a:xfrm>
            <a:off x="7262813" y="2020118"/>
            <a:ext cx="4929187" cy="37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823913" lvl="1" indent="-457200">
              <a:spcBef>
                <a:spcPts val="550"/>
              </a:spcBef>
              <a:buClr>
                <a:srgbClr val="062B62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-US" altLang="en-US" sz="3200" dirty="0">
                <a:solidFill>
                  <a:prstClr val="black"/>
                </a:solidFill>
                <a:latin typeface="Tw Cen MT"/>
                <a:cs typeface="+mn-cs"/>
              </a:rPr>
              <a:t>Gardena Municipal Code 18.40.080.B.3</a:t>
            </a:r>
          </a:p>
          <a:p>
            <a:pPr marL="823913" lvl="1" indent="-457200">
              <a:spcBef>
                <a:spcPts val="550"/>
              </a:spcBef>
              <a:buClr>
                <a:srgbClr val="062B62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-US" altLang="en-US" sz="3200" dirty="0">
                <a:solidFill>
                  <a:prstClr val="black"/>
                </a:solidFill>
                <a:latin typeface="Tw Cen MT"/>
                <a:cs typeface="+mn-cs"/>
              </a:rPr>
              <a:t>Parking Study conducted by Walker Consultant</a:t>
            </a:r>
          </a:p>
          <a:p>
            <a:pPr marL="366713" lvl="1">
              <a:spcBef>
                <a:spcPts val="550"/>
              </a:spcBef>
              <a:buClr>
                <a:srgbClr val="062B62"/>
              </a:buClr>
              <a:buSzPct val="70000"/>
              <a:defRPr/>
            </a:pPr>
            <a:endParaRPr lang="en-US" altLang="en-US" sz="3200" dirty="0">
              <a:solidFill>
                <a:prstClr val="black"/>
              </a:solidFill>
              <a:latin typeface="Tw Cen MT"/>
              <a:cs typeface="+mn-cs"/>
            </a:endParaRPr>
          </a:p>
          <a:p>
            <a:pPr marL="366713" lvl="1">
              <a:spcBef>
                <a:spcPts val="550"/>
              </a:spcBef>
              <a:buClr>
                <a:srgbClr val="062B62"/>
              </a:buClr>
              <a:buSzPct val="70000"/>
              <a:defRPr/>
            </a:pPr>
            <a:endParaRPr lang="en-US" altLang="en-US" sz="3200" dirty="0">
              <a:solidFill>
                <a:prstClr val="black"/>
              </a:solidFill>
              <a:latin typeface="Tw Cen MT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0DD5E06-8FB2-AFBE-1CE2-7C1208BA0E26}"/>
              </a:ext>
            </a:extLst>
          </p:cNvPr>
          <p:cNvSpPr/>
          <p:nvPr/>
        </p:nvSpPr>
        <p:spPr>
          <a:xfrm>
            <a:off x="2898836" y="3534382"/>
            <a:ext cx="181583" cy="14786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Curb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2D8B05-18B1-C9DD-E44E-7F25FA497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Parking off site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49269E-C757-9554-CF83-6C487CBF6954}"/>
              </a:ext>
            </a:extLst>
          </p:cNvPr>
          <p:cNvSpPr txBox="1"/>
          <p:nvPr/>
        </p:nvSpPr>
        <p:spPr>
          <a:xfrm>
            <a:off x="6789907" y="1553254"/>
            <a:ext cx="4670128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3913" lvl="1" indent="-457200">
              <a:spcBef>
                <a:spcPts val="550"/>
              </a:spcBef>
              <a:buClr>
                <a:srgbClr val="062B62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 Along </a:t>
            </a:r>
            <a:r>
              <a:rPr lang="en-US" altLang="en-US" sz="3200" dirty="0" err="1">
                <a:solidFill>
                  <a:prstClr val="black"/>
                </a:solidFill>
                <a:latin typeface="Arial" panose="020B0604020202020204" pitchFamily="34" charset="0"/>
              </a:rPr>
              <a:t>Halldale</a:t>
            </a: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    	Avenue 18 (striped)    	parking </a:t>
            </a:r>
          </a:p>
          <a:p>
            <a:pPr marL="823913" lvl="1" indent="-457200">
              <a:spcBef>
                <a:spcPts val="550"/>
              </a:spcBef>
              <a:buClr>
                <a:srgbClr val="062B62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 Curb parking </a:t>
            </a:r>
          </a:p>
          <a:p>
            <a:pPr marL="366713" lvl="1">
              <a:spcBef>
                <a:spcPts val="550"/>
              </a:spcBef>
              <a:buClr>
                <a:srgbClr val="062B62"/>
              </a:buClr>
              <a:buSzPct val="70000"/>
              <a:defRPr/>
            </a:pP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	along </a:t>
            </a:r>
            <a:r>
              <a:rPr lang="en-US" altLang="en-US" sz="3200" dirty="0" err="1">
                <a:solidFill>
                  <a:prstClr val="black"/>
                </a:solidFill>
                <a:latin typeface="Arial" panose="020B0604020202020204" pitchFamily="34" charset="0"/>
              </a:rPr>
              <a:t>Halldale</a:t>
            </a: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   	Avenue 21 parking </a:t>
            </a:r>
          </a:p>
          <a:p>
            <a:pPr marL="823913" lvl="1" indent="-457200">
              <a:spcBef>
                <a:spcPts val="550"/>
              </a:spcBef>
              <a:buClr>
                <a:srgbClr val="062B62"/>
              </a:buClr>
              <a:buSzPct val="70000"/>
              <a:buFont typeface="Wingdings" panose="05000000000000000000" pitchFamily="2" charset="2"/>
              <a:buChar char="q"/>
              <a:defRPr/>
            </a:pPr>
            <a:r>
              <a:rPr lang="en-US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 39 on-street   	spaces. 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538B8AB-9809-4FE5-A388-AE3DCCB1B95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95778" y="1187457"/>
            <a:ext cx="4509793" cy="4805464"/>
          </a:xfr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28751A3-5022-FC48-79F4-147804C25225}"/>
              </a:ext>
            </a:extLst>
          </p:cNvPr>
          <p:cNvSpPr/>
          <p:nvPr/>
        </p:nvSpPr>
        <p:spPr>
          <a:xfrm>
            <a:off x="2117175" y="3624228"/>
            <a:ext cx="240280" cy="1110489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Curb</a:t>
            </a:r>
          </a:p>
        </p:txBody>
      </p:sp>
    </p:spTree>
    <p:extLst>
      <p:ext uri="{BB962C8B-B14F-4D97-AF65-F5344CB8AC3E}">
        <p14:creationId xmlns:p14="http://schemas.microsoft.com/office/powerpoint/2010/main" val="1083159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A0A97F-6DFA-8AA9-6C9A-D5FC0954E7F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chemeClr val="bg2">
                  <a:lumMod val="25000"/>
                  <a:lumOff val="75000"/>
                </a:schemeClr>
              </a:buClr>
              <a:buFont typeface="Wingdings" panose="05000000000000000000" pitchFamily="2" charset="2"/>
              <a:buChar char="¨"/>
              <a:defRPr/>
            </a:pPr>
            <a:r>
              <a:rPr lang="en-US" altLang="en-US" sz="3200" dirty="0"/>
              <a:t>The project is categorically exempt from the provisions of the California Environmental Quality Act (CEQA) pursuant to Guideline Sections: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bg2">
                  <a:lumMod val="25000"/>
                  <a:lumOff val="75000"/>
                </a:schemeClr>
              </a:buClr>
              <a:buFont typeface="Wingdings" panose="05000000000000000000" pitchFamily="2" charset="2"/>
              <a:buChar char="¨"/>
              <a:defRPr/>
            </a:pPr>
            <a:r>
              <a:rPr lang="en-US" altLang="en-US" sz="3200" dirty="0"/>
              <a:t>15301 - Existing Facilities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chemeClr val="bg2">
                  <a:lumMod val="25000"/>
                  <a:lumOff val="75000"/>
                </a:schemeClr>
              </a:buClr>
              <a:buFont typeface="Wingdings" panose="05000000000000000000" pitchFamily="2" charset="2"/>
              <a:buChar char="¨"/>
              <a:defRPr/>
            </a:pPr>
            <a:r>
              <a:rPr lang="en-US" altLang="en-US" sz="3200" dirty="0"/>
              <a:t>15300.2 – Not subject to exceptions to the exemptions in CEQA</a:t>
            </a:r>
          </a:p>
        </p:txBody>
      </p:sp>
      <p:sp>
        <p:nvSpPr>
          <p:cNvPr id="32771" name="Title 2">
            <a:extLst>
              <a:ext uri="{FF2B5EF4-FFF2-40B4-BE49-F238E27FC236}">
                <a16:creationId xmlns:a16="http://schemas.microsoft.com/office/drawing/2014/main" id="{0321F2E8-9ECF-4062-34DA-342120E9F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Environmental Considerations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2FDD36-AC89-C27C-35D3-325C4556243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342900">
              <a:spcBef>
                <a:spcPct val="50000"/>
              </a:spcBef>
              <a:buClr>
                <a:schemeClr val="bg2">
                  <a:lumMod val="25000"/>
                  <a:lumOff val="75000"/>
                </a:schemeClr>
              </a:buClr>
              <a:buFont typeface="Wingdings" panose="05000000000000000000" pitchFamily="2" charset="2"/>
              <a:buChar char="¨"/>
              <a:defRPr/>
            </a:pPr>
            <a:r>
              <a:rPr lang="en-US" sz="3800" dirty="0">
                <a:latin typeface="Arial" charset="0"/>
                <a:cs typeface="+mn-cs"/>
              </a:rPr>
              <a:t>Public hearing notices were duly advertised in the Gardena Valley News and mailed to owners and occupants within 300’ of the project site on May 22, 2025.</a:t>
            </a:r>
          </a:p>
          <a:p>
            <a:pPr marL="514350" indent="-342900">
              <a:spcBef>
                <a:spcPct val="50000"/>
              </a:spcBef>
              <a:buClr>
                <a:schemeClr val="bg2">
                  <a:lumMod val="25000"/>
                  <a:lumOff val="75000"/>
                </a:schemeClr>
              </a:buClr>
              <a:buFont typeface="Wingdings" panose="05000000000000000000" pitchFamily="2" charset="2"/>
              <a:buChar char="¨"/>
              <a:defRPr/>
            </a:pPr>
            <a:r>
              <a:rPr lang="en-US" sz="3800" dirty="0">
                <a:latin typeface="Arial" charset="0"/>
                <a:cs typeface="+mn-cs"/>
              </a:rPr>
              <a:t>No public comments regarding the project have been received.</a:t>
            </a:r>
          </a:p>
        </p:txBody>
      </p:sp>
      <p:sp>
        <p:nvSpPr>
          <p:cNvPr id="33795" name="Title 2">
            <a:extLst>
              <a:ext uri="{FF2B5EF4-FFF2-40B4-BE49-F238E27FC236}">
                <a16:creationId xmlns:a16="http://schemas.microsoft.com/office/drawing/2014/main" id="{567BF9B1-6BBC-7892-3686-4E664849B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Public Noticing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D717BE-2C8A-CCC6-266C-80B5888701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325438"/>
            <a:ext cx="12192000" cy="974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Arial" charset="0"/>
              </a:rPr>
              <a:t>Staff recommendation</a:t>
            </a:r>
            <a:endParaRPr lang="en-US" dirty="0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79B57DA5-55FA-304A-118F-845E680A1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554" y="1136650"/>
            <a:ext cx="836612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661988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19088" indent="0" eaLnBrk="1" hangingPunct="1">
              <a:buClr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Staff respectfully recommends that the City Council; </a:t>
            </a:r>
          </a:p>
          <a:p>
            <a:pPr marL="833438" indent="-514350" eaLnBrk="1" hangingPunct="1">
              <a:buClrTx/>
              <a:buAutoNum type="arabicParenR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the public hearing; </a:t>
            </a:r>
          </a:p>
          <a:p>
            <a:pPr marL="833438" indent="-514350" eaLnBrk="1" hangingPunct="1">
              <a:buClrTx/>
              <a:buAutoNum type="arabicParenR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 Applicant’s presentation;</a:t>
            </a:r>
          </a:p>
          <a:p>
            <a:pPr marL="833438" indent="-514350" eaLnBrk="1" hangingPunct="1">
              <a:buClrTx/>
              <a:buAutoNum type="arabicParenR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 testimony from the public, allowing three (3) minutes for each speaker;</a:t>
            </a:r>
          </a:p>
          <a:p>
            <a:pPr marL="833438" indent="-514350" eaLnBrk="1" hangingPunct="1">
              <a:buClrTx/>
              <a:buAutoNum type="arabicParenR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Applicant to respond; and</a:t>
            </a:r>
          </a:p>
          <a:p>
            <a:pPr marL="833438" indent="-514350" eaLnBrk="1" hangingPunct="1">
              <a:buClrTx/>
              <a:buAutoNum type="arabicParenR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Close the public hearing.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93D87-4A0C-E9AC-EE8E-749094F67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AEDF70E-08FB-A251-2D56-FE20F58A9B8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220494" y="1100509"/>
            <a:ext cx="12192000" cy="9747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dirty="0">
                <a:latin typeface="Arial" charset="0"/>
              </a:rPr>
            </a:br>
            <a:br>
              <a:rPr lang="en-US" dirty="0">
                <a:latin typeface="Arial" charset="0"/>
              </a:rPr>
            </a:br>
            <a:r>
              <a:rPr lang="en-US" sz="5300" dirty="0">
                <a:latin typeface="Arial" charset="0"/>
              </a:rPr>
              <a:t>Staff recommendation for motion</a:t>
            </a:r>
            <a:endParaRPr lang="en-US" dirty="0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B4F45248-66A6-E7D1-AB2D-16F66D725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948" y="1587871"/>
            <a:ext cx="7406160" cy="364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661988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9763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 typeface="Wingdings" panose="05000000000000000000" pitchFamily="2" charset="2"/>
              <a:buChar char="q"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Resolution No. 6706, approving Conditional Use Permit #1-25 and directing staff to file a Notice of Exemption. </a:t>
            </a:r>
          </a:p>
        </p:txBody>
      </p:sp>
    </p:spTree>
    <p:extLst>
      <p:ext uri="{BB962C8B-B14F-4D97-AF65-F5344CB8AC3E}">
        <p14:creationId xmlns:p14="http://schemas.microsoft.com/office/powerpoint/2010/main" val="237481069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EE8B452-520D-E43A-F6A2-DA6362D7AF55}"/>
              </a:ext>
            </a:extLst>
          </p:cNvPr>
          <p:cNvSpPr/>
          <p:nvPr/>
        </p:nvSpPr>
        <p:spPr>
          <a:xfrm>
            <a:off x="1384300" y="7938"/>
            <a:ext cx="4678363" cy="6850062"/>
          </a:xfrm>
          <a:prstGeom prst="rect">
            <a:avLst/>
          </a:prstGeom>
          <a:solidFill>
            <a:srgbClr val="1222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73E3E1F-5260-CB79-3375-1F87387814A2}"/>
              </a:ext>
            </a:extLst>
          </p:cNvPr>
          <p:cNvSpPr>
            <a:spLocks noGrp="1" noRot="1"/>
          </p:cNvSpPr>
          <p:nvPr>
            <p:ph type="title"/>
          </p:nvPr>
        </p:nvSpPr>
        <p:spPr>
          <a:xfrm>
            <a:off x="1384300" y="1127125"/>
            <a:ext cx="4572000" cy="990600"/>
          </a:xfrm>
        </p:spPr>
        <p:txBody>
          <a:bodyPr/>
          <a:lstStyle/>
          <a:p>
            <a:pPr algn="ctr" eaLnBrk="1" hangingPunct="1"/>
            <a:r>
              <a:rPr lang="en-US" altLang="en-US" sz="4800">
                <a:solidFill>
                  <a:schemeClr val="bg1"/>
                </a:solidFill>
              </a:rPr>
              <a:t>Vicinity</a:t>
            </a:r>
            <a:br>
              <a:rPr lang="en-US" altLang="en-US" sz="4800">
                <a:solidFill>
                  <a:schemeClr val="bg1"/>
                </a:solidFill>
              </a:rPr>
            </a:br>
            <a:r>
              <a:rPr lang="en-US" altLang="en-US" sz="4800">
                <a:solidFill>
                  <a:schemeClr val="bg1"/>
                </a:solidFill>
              </a:rPr>
              <a:t> Map</a:t>
            </a:r>
          </a:p>
        </p:txBody>
      </p:sp>
      <p:sp>
        <p:nvSpPr>
          <p:cNvPr id="23556" name="TextBox 12">
            <a:extLst>
              <a:ext uri="{FF2B5EF4-FFF2-40B4-BE49-F238E27FC236}">
                <a16:creationId xmlns:a16="http://schemas.microsoft.com/office/drawing/2014/main" id="{5B73CF52-87B5-F287-B567-B7974EE5D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582866"/>
            <a:ext cx="4572000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en-US" sz="2000" i="1" dirty="0">
                <a:solidFill>
                  <a:schemeClr val="bg1"/>
                </a:solidFill>
                <a:latin typeface="Arial" panose="020B0604020202020204" pitchFamily="34" charset="0"/>
              </a:rPr>
              <a:t>13008 </a:t>
            </a:r>
            <a:r>
              <a:rPr lang="en-US" altLang="en-US" sz="2000" i="1" dirty="0" err="1">
                <a:solidFill>
                  <a:schemeClr val="bg1"/>
                </a:solidFill>
                <a:latin typeface="Arial" panose="020B0604020202020204" pitchFamily="34" charset="0"/>
              </a:rPr>
              <a:t>Halldale</a:t>
            </a:r>
            <a:r>
              <a:rPr lang="en-US" altLang="en-US" sz="2000" i="1" dirty="0">
                <a:solidFill>
                  <a:schemeClr val="bg1"/>
                </a:solidFill>
                <a:latin typeface="Arial" panose="020B0604020202020204" pitchFamily="34" charset="0"/>
              </a:rPr>
              <a:t> Avenue</a:t>
            </a:r>
            <a:endParaRPr lang="en-US" altLang="en-US" sz="2000" i="1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2533" name="Picture 8">
            <a:extLst>
              <a:ext uri="{FF2B5EF4-FFF2-40B4-BE49-F238E27FC236}">
                <a16:creationId xmlns:a16="http://schemas.microsoft.com/office/drawing/2014/main" id="{B9A5C4FE-9110-61BD-CEEB-0DCC9DF1B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663" y="0"/>
            <a:ext cx="40401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4">
            <a:extLst>
              <a:ext uri="{FF2B5EF4-FFF2-40B4-BE49-F238E27FC236}">
                <a16:creationId xmlns:a16="http://schemas.microsoft.com/office/drawing/2014/main" id="{ECDCC07B-2F17-0FD4-9B15-8E94DF11266F}"/>
              </a:ext>
            </a:extLst>
          </p:cNvPr>
          <p:cNvGrpSpPr>
            <a:grpSpLocks/>
          </p:cNvGrpSpPr>
          <p:nvPr/>
        </p:nvGrpSpPr>
        <p:grpSpPr bwMode="auto">
          <a:xfrm>
            <a:off x="8081963" y="558800"/>
            <a:ext cx="396875" cy="395288"/>
            <a:chOff x="5613892" y="3198022"/>
            <a:chExt cx="397002" cy="39528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1A8B2BA-7D8F-C2E4-9D73-AB45ADED1E89}"/>
                </a:ext>
              </a:extLst>
            </p:cNvPr>
            <p:cNvSpPr/>
            <p:nvPr/>
          </p:nvSpPr>
          <p:spPr>
            <a:xfrm>
              <a:off x="5613892" y="3198022"/>
              <a:ext cx="397002" cy="39528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Star: 5 Points 9">
              <a:extLst>
                <a:ext uri="{FF2B5EF4-FFF2-40B4-BE49-F238E27FC236}">
                  <a16:creationId xmlns:a16="http://schemas.microsoft.com/office/drawing/2014/main" id="{B1B7A305-C3A9-EDFC-72DD-D357AE117E1F}"/>
                </a:ext>
              </a:extLst>
            </p:cNvPr>
            <p:cNvSpPr/>
            <p:nvPr/>
          </p:nvSpPr>
          <p:spPr>
            <a:xfrm>
              <a:off x="5666296" y="3226597"/>
              <a:ext cx="303310" cy="304797"/>
            </a:xfrm>
            <a:prstGeom prst="star5">
              <a:avLst/>
            </a:prstGeom>
            <a:solidFill>
              <a:schemeClr val="accent3">
                <a:lumMod val="50000"/>
                <a:lumOff val="5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22535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DE4667F1-4A51-7E09-73B7-4468C844B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300" y="5319713"/>
            <a:ext cx="9080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2">
            <a:extLst>
              <a:ext uri="{FF2B5EF4-FFF2-40B4-BE49-F238E27FC236}">
                <a16:creationId xmlns:a16="http://schemas.microsoft.com/office/drawing/2014/main" id="{A925D616-5D56-80E2-D4C5-9701682EF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Existing Building</a:t>
            </a:r>
          </a:p>
        </p:txBody>
      </p:sp>
      <p:grpSp>
        <p:nvGrpSpPr>
          <p:cNvPr id="24579" name="Group 7">
            <a:extLst>
              <a:ext uri="{FF2B5EF4-FFF2-40B4-BE49-F238E27FC236}">
                <a16:creationId xmlns:a16="http://schemas.microsoft.com/office/drawing/2014/main" id="{C992B25B-7DD0-C9B1-208C-9EE8966F927B}"/>
              </a:ext>
            </a:extLst>
          </p:cNvPr>
          <p:cNvGrpSpPr>
            <a:grpSpLocks/>
          </p:cNvGrpSpPr>
          <p:nvPr/>
        </p:nvGrpSpPr>
        <p:grpSpPr bwMode="auto">
          <a:xfrm>
            <a:off x="3941763" y="2173288"/>
            <a:ext cx="5078412" cy="3427412"/>
            <a:chOff x="3999939" y="1841770"/>
            <a:chExt cx="5079210" cy="3428274"/>
          </a:xfrm>
        </p:grpSpPr>
        <p:sp>
          <p:nvSpPr>
            <p:cNvPr id="24581" name="TextBox 5">
              <a:extLst>
                <a:ext uri="{FF2B5EF4-FFF2-40B4-BE49-F238E27FC236}">
                  <a16:creationId xmlns:a16="http://schemas.microsoft.com/office/drawing/2014/main" id="{7AB1A3C9-9B04-B180-775A-35D8AD009B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9939" y="1841770"/>
              <a:ext cx="5079210" cy="3428274"/>
            </a:xfrm>
            <a:prstGeom prst="rect">
              <a:avLst/>
            </a:prstGeom>
            <a:solidFill>
              <a:srgbClr val="00B050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600">
                <a:latin typeface="Garamond" panose="02020404030301010803" pitchFamily="18" charset="0"/>
              </a:endParaRPr>
            </a:p>
          </p:txBody>
        </p:sp>
        <p:sp>
          <p:nvSpPr>
            <p:cNvPr id="24582" name="TextBox 4">
              <a:extLst>
                <a:ext uri="{FF2B5EF4-FFF2-40B4-BE49-F238E27FC236}">
                  <a16:creationId xmlns:a16="http://schemas.microsoft.com/office/drawing/2014/main" id="{FF59123A-6478-3881-36B2-FDB04DF6C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9421" y="2309731"/>
              <a:ext cx="2581073" cy="1939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/>
                <a:t>Project Site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/>
                <a:t>Send pictures to back &amp; ungroup boxes to customize text and shape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/>
            </a:p>
          </p:txBody>
        </p:sp>
      </p:grpSp>
      <p:pic>
        <p:nvPicPr>
          <p:cNvPr id="24580" name="Picture 1">
            <a:extLst>
              <a:ext uri="{FF2B5EF4-FFF2-40B4-BE49-F238E27FC236}">
                <a16:creationId xmlns:a16="http://schemas.microsoft.com/office/drawing/2014/main" id="{A615C019-2CED-CBF5-AEB0-64A3BE176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1584325"/>
            <a:ext cx="753745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C5D5F5F9-9652-6348-F355-587B58A38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25" y="1366838"/>
            <a:ext cx="4065588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DA4BE6-5FF4-07B5-852B-27B81A3FCDCE}"/>
              </a:ext>
            </a:extLst>
          </p:cNvPr>
          <p:cNvSpPr/>
          <p:nvPr/>
        </p:nvSpPr>
        <p:spPr>
          <a:xfrm>
            <a:off x="8621713" y="3273425"/>
            <a:ext cx="1163637" cy="1766888"/>
          </a:xfrm>
          <a:prstGeom prst="rect">
            <a:avLst/>
          </a:prstGeom>
          <a:solidFill>
            <a:srgbClr val="FFFF00">
              <a:alpha val="33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604" name="Picture 6">
            <a:extLst>
              <a:ext uri="{FF2B5EF4-FFF2-40B4-BE49-F238E27FC236}">
                <a16:creationId xmlns:a16="http://schemas.microsoft.com/office/drawing/2014/main" id="{CBE4CFEE-235B-0179-63A3-4BA381691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063" y="3922713"/>
            <a:ext cx="388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itle 1">
            <a:extLst>
              <a:ext uri="{FF2B5EF4-FFF2-40B4-BE49-F238E27FC236}">
                <a16:creationId xmlns:a16="http://schemas.microsoft.com/office/drawing/2014/main" id="{ABC41286-DD9D-4F69-DFCD-2C4FC7A9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313" y="871538"/>
            <a:ext cx="4678362" cy="990600"/>
          </a:xfrm>
        </p:spPr>
        <p:txBody>
          <a:bodyPr/>
          <a:lstStyle/>
          <a:p>
            <a:r>
              <a:rPr lang="en-US" altLang="en-US"/>
              <a:t>Zoning Map</a:t>
            </a:r>
          </a:p>
        </p:txBody>
      </p:sp>
      <p:pic>
        <p:nvPicPr>
          <p:cNvPr id="25606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FBA5DC93-C754-F35D-1B32-4C540DEA3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867400"/>
            <a:ext cx="6651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2">
            <a:extLst>
              <a:ext uri="{FF2B5EF4-FFF2-40B4-BE49-F238E27FC236}">
                <a16:creationId xmlns:a16="http://schemas.microsoft.com/office/drawing/2014/main" id="{E929E93D-CE10-9D31-5418-DC87587DE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8" y="3316288"/>
            <a:ext cx="2141537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B800A4-6FF8-3D92-2C82-BDD2B3FF2E81}"/>
              </a:ext>
            </a:extLst>
          </p:cNvPr>
          <p:cNvSpPr txBox="1"/>
          <p:nvPr/>
        </p:nvSpPr>
        <p:spPr>
          <a:xfrm>
            <a:off x="3741311" y="2731127"/>
            <a:ext cx="2141235" cy="5847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u="sng" dirty="0">
                <a:highlight>
                  <a:srgbClr val="FFFFFF"/>
                </a:highlight>
                <a:latin typeface="Arial" panose="020B0604020202020204" pitchFamily="34" charset="0"/>
              </a:rPr>
              <a:t>Legend</a:t>
            </a:r>
            <a:endParaRPr lang="en-US" b="1" u="sng" dirty="0">
              <a:highlight>
                <a:srgbClr val="FFFFFF"/>
              </a:highlight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2C96B0-BE9A-4DDB-FEE4-0BC92F8FB7BE}"/>
              </a:ext>
            </a:extLst>
          </p:cNvPr>
          <p:cNvSpPr txBox="1"/>
          <p:nvPr/>
        </p:nvSpPr>
        <p:spPr>
          <a:xfrm rot="16200000">
            <a:off x="7024688" y="3668713"/>
            <a:ext cx="26050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 err="1">
                <a:latin typeface="+mn-lt"/>
                <a:cs typeface="Arial" charset="0"/>
              </a:rPr>
              <a:t>Halldale</a:t>
            </a:r>
            <a:r>
              <a:rPr lang="en-US" b="1" dirty="0">
                <a:latin typeface="+mn-lt"/>
                <a:cs typeface="Arial" charset="0"/>
              </a:rPr>
              <a:t> Avenue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878975-7EE1-BF65-32AB-C51FA5E51F36}"/>
              </a:ext>
            </a:extLst>
          </p:cNvPr>
          <p:cNvSpPr txBox="1"/>
          <p:nvPr/>
        </p:nvSpPr>
        <p:spPr>
          <a:xfrm>
            <a:off x="6616700" y="2843213"/>
            <a:ext cx="26066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latin typeface="+mn-lt"/>
                <a:cs typeface="Arial" charset="0"/>
              </a:rPr>
              <a:t>W. 130</a:t>
            </a:r>
            <a:r>
              <a:rPr lang="en-US" b="1" baseline="30000" dirty="0">
                <a:latin typeface="+mn-lt"/>
                <a:cs typeface="Arial" charset="0"/>
              </a:rPr>
              <a:t>th</a:t>
            </a:r>
            <a:r>
              <a:rPr lang="en-US" b="1" dirty="0">
                <a:latin typeface="+mn-lt"/>
                <a:cs typeface="Arial" charset="0"/>
              </a:rPr>
              <a:t> Street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817B12-9EBD-6F61-F3D6-EF4E9F8B08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0"/>
            <a:ext cx="5575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2">
            <a:extLst>
              <a:ext uri="{FF2B5EF4-FFF2-40B4-BE49-F238E27FC236}">
                <a16:creationId xmlns:a16="http://schemas.microsoft.com/office/drawing/2014/main" id="{6D86D4AA-FB85-891E-7F8A-653D57602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Site Plan</a:t>
            </a:r>
          </a:p>
        </p:txBody>
      </p:sp>
      <p:pic>
        <p:nvPicPr>
          <p:cNvPr id="2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4C4F61AF-222E-EFC7-7CDE-C7E22BEA2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5314950"/>
            <a:ext cx="9080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3E78B5-9ED6-298A-4948-B4866E44ECF2}"/>
              </a:ext>
            </a:extLst>
          </p:cNvPr>
          <p:cNvSpPr/>
          <p:nvPr/>
        </p:nvSpPr>
        <p:spPr>
          <a:xfrm>
            <a:off x="6096000" y="2236788"/>
            <a:ext cx="2135188" cy="1433512"/>
          </a:xfrm>
          <a:prstGeom prst="rect">
            <a:avLst/>
          </a:prstGeom>
          <a:solidFill>
            <a:srgbClr val="00B050">
              <a:alpha val="34000"/>
            </a:srgb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6629" name="TextBox 2">
            <a:extLst>
              <a:ext uri="{FF2B5EF4-FFF2-40B4-BE49-F238E27FC236}">
                <a16:creationId xmlns:a16="http://schemas.microsoft.com/office/drawing/2014/main" id="{5BB9B046-9B67-4B75-8CD1-6CA116D3D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2724150"/>
            <a:ext cx="1665288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/>
              <a:t>Project Site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6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>
            <a:extLst>
              <a:ext uri="{FF2B5EF4-FFF2-40B4-BE49-F238E27FC236}">
                <a16:creationId xmlns:a16="http://schemas.microsoft.com/office/drawing/2014/main" id="{05471784-AB86-0B8D-95DC-FF8BE7B7E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3" y="1547813"/>
            <a:ext cx="673417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2">
            <a:extLst>
              <a:ext uri="{FF2B5EF4-FFF2-40B4-BE49-F238E27FC236}">
                <a16:creationId xmlns:a16="http://schemas.microsoft.com/office/drawing/2014/main" id="{CEB26B38-5114-480A-F336-048DEB7A5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Project Floor Plan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39635A5-5DCB-82FB-1F69-629326895653}"/>
              </a:ext>
            </a:extLst>
          </p:cNvPr>
          <p:cNvGrpSpPr>
            <a:grpSpLocks/>
          </p:cNvGrpSpPr>
          <p:nvPr/>
        </p:nvGrpSpPr>
        <p:grpSpPr bwMode="auto">
          <a:xfrm>
            <a:off x="4754563" y="2103438"/>
            <a:ext cx="4610100" cy="4057650"/>
            <a:chOff x="2371002" y="2390775"/>
            <a:chExt cx="1157288" cy="68103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1B68DE6-6639-45FD-5581-CF3E96801AD5}"/>
                </a:ext>
              </a:extLst>
            </p:cNvPr>
            <p:cNvSpPr/>
            <p:nvPr/>
          </p:nvSpPr>
          <p:spPr>
            <a:xfrm>
              <a:off x="2371002" y="2390775"/>
              <a:ext cx="1157288" cy="681037"/>
            </a:xfrm>
            <a:prstGeom prst="rect">
              <a:avLst/>
            </a:prstGeom>
            <a:solidFill>
              <a:srgbClr val="0E63E0">
                <a:alpha val="40000"/>
              </a:srgbClr>
            </a:solidFill>
            <a:ln>
              <a:solidFill>
                <a:srgbClr val="010C25">
                  <a:alpha val="2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66" name="TextBox 7">
              <a:extLst>
                <a:ext uri="{FF2B5EF4-FFF2-40B4-BE49-F238E27FC236}">
                  <a16:creationId xmlns:a16="http://schemas.microsoft.com/office/drawing/2014/main" id="{A449E7D4-2798-0C73-62EF-87A6632C1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7684" y="2546627"/>
              <a:ext cx="1083925" cy="61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Batting Cages and Gym Areas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56A1F53-86DB-FF2A-16F4-C1343DF9B8A7}"/>
              </a:ext>
            </a:extLst>
          </p:cNvPr>
          <p:cNvGrpSpPr>
            <a:grpSpLocks/>
          </p:cNvGrpSpPr>
          <p:nvPr/>
        </p:nvGrpSpPr>
        <p:grpSpPr bwMode="auto">
          <a:xfrm>
            <a:off x="2055813" y="3032125"/>
            <a:ext cx="1693862" cy="1057275"/>
            <a:chOff x="-88165" y="3700610"/>
            <a:chExt cx="1390650" cy="150495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7959E8C-25C4-F15F-4F8A-A8D02881A71C}"/>
                </a:ext>
              </a:extLst>
            </p:cNvPr>
            <p:cNvSpPr/>
            <p:nvPr/>
          </p:nvSpPr>
          <p:spPr>
            <a:xfrm>
              <a:off x="-88165" y="3700610"/>
              <a:ext cx="1390650" cy="1504950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>
              <a:solidFill>
                <a:srgbClr val="010C25">
                  <a:alpha val="2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64" name="TextBox 8">
              <a:extLst>
                <a:ext uri="{FF2B5EF4-FFF2-40B4-BE49-F238E27FC236}">
                  <a16:creationId xmlns:a16="http://schemas.microsoft.com/office/drawing/2014/main" id="{B11025E4-7A37-17AC-0F47-9EEA453A23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21" y="4129920"/>
              <a:ext cx="1057275" cy="5897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Restrooms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BDD9F2D-7920-1B33-8C0A-1FFF5449166C}"/>
              </a:ext>
            </a:extLst>
          </p:cNvPr>
          <p:cNvGrpSpPr>
            <a:grpSpLocks/>
          </p:cNvGrpSpPr>
          <p:nvPr/>
        </p:nvGrpSpPr>
        <p:grpSpPr bwMode="auto">
          <a:xfrm>
            <a:off x="3603625" y="2133600"/>
            <a:ext cx="1230313" cy="898525"/>
            <a:chOff x="-3841627" y="3731143"/>
            <a:chExt cx="1122875" cy="81945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3B30FF-BF8A-D4D4-AB65-F4E80B34BEF0}"/>
                </a:ext>
              </a:extLst>
            </p:cNvPr>
            <p:cNvSpPr/>
            <p:nvPr/>
          </p:nvSpPr>
          <p:spPr>
            <a:xfrm>
              <a:off x="-3841627" y="3731143"/>
              <a:ext cx="1122875" cy="819459"/>
            </a:xfrm>
            <a:prstGeom prst="rect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solidFill>
                <a:srgbClr val="010C25">
                  <a:alpha val="2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62" name="TextBox 9">
              <a:extLst>
                <a:ext uri="{FF2B5EF4-FFF2-40B4-BE49-F238E27FC236}">
                  <a16:creationId xmlns:a16="http://schemas.microsoft.com/office/drawing/2014/main" id="{5CFD4ABF-948E-91DF-6EA7-8EB3A27F4B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819838" y="3958620"/>
              <a:ext cx="1043683" cy="336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Office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044AEA-977B-3EB8-1DC5-283A206F0175}"/>
              </a:ext>
            </a:extLst>
          </p:cNvPr>
          <p:cNvGrpSpPr>
            <a:grpSpLocks/>
          </p:cNvGrpSpPr>
          <p:nvPr/>
        </p:nvGrpSpPr>
        <p:grpSpPr bwMode="auto">
          <a:xfrm>
            <a:off x="2160588" y="1774825"/>
            <a:ext cx="1328737" cy="569913"/>
            <a:chOff x="356984" y="2373549"/>
            <a:chExt cx="1212412" cy="51880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05B764-2D98-F311-6498-11D1D2F5DF9C}"/>
                </a:ext>
              </a:extLst>
            </p:cNvPr>
            <p:cNvSpPr/>
            <p:nvPr/>
          </p:nvSpPr>
          <p:spPr>
            <a:xfrm>
              <a:off x="356984" y="2373549"/>
              <a:ext cx="1212412" cy="518808"/>
            </a:xfrm>
            <a:prstGeom prst="rect">
              <a:avLst/>
            </a:prstGeom>
            <a:solidFill>
              <a:srgbClr val="FFFF00">
                <a:alpha val="40000"/>
              </a:srgbClr>
            </a:solidFill>
            <a:ln>
              <a:solidFill>
                <a:srgbClr val="010C25">
                  <a:alpha val="20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60" name="TextBox 15">
              <a:extLst>
                <a:ext uri="{FF2B5EF4-FFF2-40B4-BE49-F238E27FC236}">
                  <a16:creationId xmlns:a16="http://schemas.microsoft.com/office/drawing/2014/main" id="{6E023188-86C1-B9FB-1CA8-191BACC5C7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322" y="2460109"/>
              <a:ext cx="112395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A8CDD7"/>
                </a:buClr>
                <a:buSzPct val="7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C0BEAF"/>
                </a:buClr>
                <a:buSzPct val="65000"/>
                <a:buFont typeface="Wingdings" panose="05000000000000000000" pitchFamily="2" charset="2"/>
                <a:buChar char="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Entrance</a:t>
              </a:r>
            </a:p>
          </p:txBody>
        </p:sp>
      </p:grpSp>
      <p:pic>
        <p:nvPicPr>
          <p:cNvPr id="27656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E285D4A7-9703-F2C8-90AB-A77243980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5494338"/>
            <a:ext cx="7048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1C84426-C810-526D-683F-2E5D35AE795A}"/>
              </a:ext>
            </a:extLst>
          </p:cNvPr>
          <p:cNvSpPr/>
          <p:nvPr/>
        </p:nvSpPr>
        <p:spPr bwMode="auto">
          <a:xfrm>
            <a:off x="2189163" y="4611688"/>
            <a:ext cx="1328737" cy="569912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solidFill>
              <a:srgbClr val="010C25">
                <a:alpha val="2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36666BA4-AC33-D9AA-98FE-70CC3F486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4706938"/>
            <a:ext cx="12319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7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0BEAF"/>
              </a:buClr>
              <a:buSzPct val="65000"/>
              <a:buFont typeface="Wingdings" panose="05000000000000000000" pitchFamily="2" charset="2"/>
              <a:buChar char="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Entrance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>
            <a:extLst>
              <a:ext uri="{FF2B5EF4-FFF2-40B4-BE49-F238E27FC236}">
                <a16:creationId xmlns:a16="http://schemas.microsoft.com/office/drawing/2014/main" id="{4FC8C09A-3C39-FBF0-C791-099E59A93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Floor Plan Rendering</a:t>
            </a:r>
          </a:p>
        </p:txBody>
      </p:sp>
      <p:pic>
        <p:nvPicPr>
          <p:cNvPr id="28675" name="Picture 2">
            <a:extLst>
              <a:ext uri="{FF2B5EF4-FFF2-40B4-BE49-F238E27FC236}">
                <a16:creationId xmlns:a16="http://schemas.microsoft.com/office/drawing/2014/main" id="{09B3BE0D-0187-C755-0E21-C7AC20DA2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33500"/>
            <a:ext cx="9144000" cy="5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>
            <a:extLst>
              <a:ext uri="{FF2B5EF4-FFF2-40B4-BE49-F238E27FC236}">
                <a16:creationId xmlns:a16="http://schemas.microsoft.com/office/drawing/2014/main" id="{F7C69D30-D604-029E-ACF4-D291F865ED9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sz="3200" dirty="0"/>
              <a:t>Indoor batting cage use is not a listed use in the (M-1) zone</a:t>
            </a:r>
          </a:p>
          <a:p>
            <a:pPr lvl="1"/>
            <a:r>
              <a:rPr lang="en-US" altLang="en-US" sz="3200" dirty="0"/>
              <a:t>Gardena Municipal Code Section 18.46.030.C.9 </a:t>
            </a:r>
            <a:r>
              <a:rPr lang="en-US" altLang="en-US" sz="4000" dirty="0"/>
              <a:t>-</a:t>
            </a:r>
            <a:r>
              <a:rPr lang="en-US" altLang="en-US" sz="3200" dirty="0"/>
              <a:t> Conditional Use Permit is required for uses which are not specifically listed </a:t>
            </a:r>
          </a:p>
          <a:p>
            <a:pPr lvl="1"/>
            <a:r>
              <a:rPr lang="en-US" altLang="en-US" sz="3200" dirty="0"/>
              <a:t>Pursuant Gardena Municipal 18.40.080.B.3, on street parking may be counted toward the required parking for the facility. </a:t>
            </a:r>
          </a:p>
          <a:p>
            <a:pPr marL="0" indent="0">
              <a:buNone/>
            </a:pPr>
            <a:endParaRPr lang="en-US" altLang="en-US" sz="2800" dirty="0"/>
          </a:p>
          <a:p>
            <a:pPr lvl="1"/>
            <a:endParaRPr lang="en-US" altLang="en-US" sz="2400" dirty="0"/>
          </a:p>
        </p:txBody>
      </p:sp>
      <p:sp>
        <p:nvSpPr>
          <p:cNvPr id="29699" name="Title 2">
            <a:extLst>
              <a:ext uri="{FF2B5EF4-FFF2-40B4-BE49-F238E27FC236}">
                <a16:creationId xmlns:a16="http://schemas.microsoft.com/office/drawing/2014/main" id="{ECEE5979-8D4E-CBF0-6F3C-04F499A0E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96850"/>
            <a:ext cx="10972800" cy="990600"/>
          </a:xfrm>
        </p:spPr>
        <p:txBody>
          <a:bodyPr/>
          <a:lstStyle/>
          <a:p>
            <a:r>
              <a:rPr lang="en-US" altLang="en-US"/>
              <a:t>Analysis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79709A7-F8B4-C388-385A-AA82A355B12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Hours of operation: 8:00 AM to 9:00 PM daily.</a:t>
            </a:r>
          </a:p>
          <a:p>
            <a:r>
              <a:rPr lang="en-US" dirty="0"/>
              <a:t>Peak operating hours 5:00 PM and 9:00 PM on Weekdays. </a:t>
            </a:r>
          </a:p>
          <a:p>
            <a:r>
              <a:rPr lang="en-US" dirty="0"/>
              <a:t>One on one training will be available by appointment only. </a:t>
            </a:r>
          </a:p>
          <a:p>
            <a:r>
              <a:rPr lang="en-US" dirty="0"/>
              <a:t>Additional Tenant (Hours of operation) 9:30 AM – 2:30 PM. Only Weekdays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23BBA5-E889-D98A-351C-326CA759A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 Plan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04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002060"/>
      </a:lt2>
      <a:accent1>
        <a:srgbClr val="062B62"/>
      </a:accent1>
      <a:accent2>
        <a:srgbClr val="629DD1"/>
      </a:accent2>
      <a:accent3>
        <a:srgbClr val="002060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txDef>
      <a:spPr>
        <a:noFill/>
      </a:spPr>
      <a:bodyPr wrap="none">
        <a:spAutoFit/>
      </a:bodyPr>
      <a:lstStyle>
        <a:defPPr eaLnBrk="1" hangingPunct="1">
          <a:defRPr dirty="0">
            <a:solidFill>
              <a:schemeClr val="bg1"/>
            </a:solidFill>
            <a:latin typeface="+mn-lt"/>
            <a:cs typeface="Arial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6">
    <a:dk1>
      <a:sysClr val="windowText" lastClr="000000"/>
    </a:dk1>
    <a:lt1>
      <a:sysClr val="window" lastClr="FFFFFF"/>
    </a:lt1>
    <a:dk2>
      <a:srgbClr val="242852"/>
    </a:dk2>
    <a:lt2>
      <a:srgbClr val="002060"/>
    </a:lt2>
    <a:accent1>
      <a:srgbClr val="062B62"/>
    </a:accent1>
    <a:accent2>
      <a:srgbClr val="629DD1"/>
    </a:accent2>
    <a:accent3>
      <a:srgbClr val="002060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74565</TotalTime>
  <Words>454</Words>
  <Application>Microsoft Office PowerPoint</Application>
  <PresentationFormat>Widescreen</PresentationFormat>
  <Paragraphs>79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Garamond</vt:lpstr>
      <vt:lpstr>Times New Roman</vt:lpstr>
      <vt:lpstr>Tw Cen MT</vt:lpstr>
      <vt:lpstr>Wingdings</vt:lpstr>
      <vt:lpstr>Wingdings 2</vt:lpstr>
      <vt:lpstr>Median</vt:lpstr>
      <vt:lpstr>   Conditional Use Permit #1-25 June 10, 2025 City Council Meeting  </vt:lpstr>
      <vt:lpstr>Vicinity  Map</vt:lpstr>
      <vt:lpstr>Existing Building</vt:lpstr>
      <vt:lpstr>Zoning Map</vt:lpstr>
      <vt:lpstr>Site Plan</vt:lpstr>
      <vt:lpstr>Project Floor Plan</vt:lpstr>
      <vt:lpstr>Floor Plan Rendering</vt:lpstr>
      <vt:lpstr>Analysis</vt:lpstr>
      <vt:lpstr>Business  Plan </vt:lpstr>
      <vt:lpstr>PowerPoint Presentation</vt:lpstr>
      <vt:lpstr>Analysis: Parking</vt:lpstr>
      <vt:lpstr>Parking Study Area</vt:lpstr>
      <vt:lpstr>Parking off site</vt:lpstr>
      <vt:lpstr>Environmental Considerations</vt:lpstr>
      <vt:lpstr>Public Noticing</vt:lpstr>
      <vt:lpstr>Staff recommendation</vt:lpstr>
      <vt:lpstr>  Staff recommendation for motion</vt:lpstr>
    </vt:vector>
  </TitlesOfParts>
  <Company>City of Santa Clarita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December 7, 2010 Planning Commission</dc:title>
  <dc:creator>mike marshall</dc:creator>
  <cp:lastModifiedBy>Dayana Nava</cp:lastModifiedBy>
  <cp:revision>841</cp:revision>
  <cp:lastPrinted>2024-08-21T01:52:18Z</cp:lastPrinted>
  <dcterms:created xsi:type="dcterms:W3CDTF">2010-11-24T17:36:49Z</dcterms:created>
  <dcterms:modified xsi:type="dcterms:W3CDTF">2025-06-11T00:34:45Z</dcterms:modified>
</cp:coreProperties>
</file>