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355" r:id="rId5"/>
    <p:sldId id="348" r:id="rId6"/>
    <p:sldId id="350" r:id="rId7"/>
    <p:sldId id="357" r:id="rId8"/>
    <p:sldId id="351" r:id="rId9"/>
    <p:sldId id="358" r:id="rId10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F6F6F"/>
    <a:srgbClr val="507392"/>
    <a:srgbClr val="33A9AF"/>
    <a:srgbClr val="C25252"/>
    <a:srgbClr val="DDD937"/>
    <a:srgbClr val="3C59D4"/>
    <a:srgbClr val="98B53D"/>
    <a:srgbClr val="AF4343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323" autoAdjust="0"/>
  </p:normalViewPr>
  <p:slideViewPr>
    <p:cSldViewPr snapToGrid="0">
      <p:cViewPr varScale="1">
        <p:scale>
          <a:sx n="61" d="100"/>
          <a:sy n="61" d="100"/>
        </p:scale>
        <p:origin x="427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6/12/2023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0D32FD-A06A-56B7-870C-7722B247780B}"/>
              </a:ext>
            </a:extLst>
          </p:cNvPr>
          <p:cNvSpPr txBox="1"/>
          <p:nvPr/>
        </p:nvSpPr>
        <p:spPr>
          <a:xfrm>
            <a:off x="2758512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19534" y="5691181"/>
            <a:ext cx="18443968" cy="104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Approval of Contribution to the California Employers’ Retirement Benefit Trust (CERBT)</a:t>
            </a:r>
          </a:p>
          <a:p>
            <a:pPr algn="ctr"/>
            <a:endParaRPr lang="en-US" sz="66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5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</a:t>
            </a:r>
          </a:p>
          <a:p>
            <a:pPr algn="ctr"/>
            <a:r>
              <a:rPr lang="en-US" sz="5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June 13, 2023</a:t>
            </a:r>
          </a:p>
          <a:p>
            <a:pPr algn="ctr"/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0785" y="3195030"/>
            <a:ext cx="2181467" cy="2182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78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Overview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1A9BDE-15D2-D7E7-6848-84A5A09540C9}"/>
              </a:ext>
            </a:extLst>
          </p:cNvPr>
          <p:cNvSpPr txBox="1"/>
          <p:nvPr/>
        </p:nvSpPr>
        <p:spPr>
          <a:xfrm>
            <a:off x="2414953" y="2809125"/>
            <a:ext cx="20058184" cy="1120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endParaRPr lang="en-US" sz="4400" dirty="0"/>
          </a:p>
          <a:p>
            <a:pPr marL="1485900" lvl="1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The City started funding OPEB liability and established it’s CERBT (California Employers’ Retiree Benefit Trust) accounts, IRC Section 115 Trust Account, with CalPERS in July 2017.</a:t>
            </a:r>
          </a:p>
          <a:p>
            <a:pPr marL="2400300" lvl="2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As of 3/31/23,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GTrans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has $4.9M in asset with CERBT &amp; the City has $175K</a:t>
            </a:r>
          </a:p>
          <a:p>
            <a:pPr marL="2400300" lvl="2" indent="-571500">
              <a:buFont typeface="Arial" panose="020B0604020202020204" pitchFamily="34" charset="0"/>
              <a:buChar char="•"/>
            </a:pP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85900" lvl="1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The benefits of the CERBT program and additional contributions are higher –yielding investments, reduced unfunded liabilities,  improved financial reporting outcomes, and the benefits of compounding investment growth. </a:t>
            </a:r>
          </a:p>
          <a:p>
            <a:pPr marL="1485900" lvl="1" indent="-571500">
              <a:buFont typeface="Arial" panose="020B0604020202020204" pitchFamily="34" charset="0"/>
              <a:buChar char="•"/>
            </a:pP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85900" lvl="1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The City has a combined Net OPEB (Other Post-Employment Benefits) Unfunded Liability of $82.7M as of June 30, 2022. </a:t>
            </a:r>
          </a:p>
          <a:p>
            <a:pPr marL="4229100" lvl="4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$76.3M General Fund &amp; $6.4M Enterprise Funds</a:t>
            </a:r>
          </a:p>
          <a:p>
            <a:pPr marL="1485900" lvl="1" indent="-571500">
              <a:buFont typeface="Arial" panose="020B0604020202020204" pitchFamily="34" charset="0"/>
              <a:buChar char="•"/>
            </a:pP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85900" lvl="1" indent="-5715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761B125-EABA-FF5D-5C6E-EC978F6A3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9267A0-E6D6-355D-48BA-181DF0F57235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June 13, 2023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3818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CERBT Annual Investment Return </a:t>
            </a:r>
          </a:p>
        </p:txBody>
      </p:sp>
      <p:graphicFrame>
        <p:nvGraphicFramePr>
          <p:cNvPr id="9" name="Table Placeholder 3">
            <a:extLst>
              <a:ext uri="{FF2B5EF4-FFF2-40B4-BE49-F238E27FC236}">
                <a16:creationId xmlns:a16="http://schemas.microsoft.com/office/drawing/2014/main" id="{ABEB9A0A-ED49-3272-05F7-BFF3B716FF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248335"/>
              </p:ext>
            </p:extLst>
          </p:nvPr>
        </p:nvGraphicFramePr>
        <p:xfrm>
          <a:off x="2244687" y="3858397"/>
          <a:ext cx="19894626" cy="6025682"/>
        </p:xfrm>
        <a:graphic>
          <a:graphicData uri="http://schemas.openxmlformats.org/drawingml/2006/table">
            <a:tbl>
              <a:tblPr firstRow="1" bandRow="1"/>
              <a:tblGrid>
                <a:gridCol w="482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5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2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32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322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322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080061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CERBT Investment Strategy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Assets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Fiscal Year</a:t>
                      </a:r>
                    </a:p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To Date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3-Year Average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5-Year Average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600" u="none" dirty="0">
                          <a:latin typeface="Arial Narrow" panose="020B0606020202030204" pitchFamily="34" charset="0"/>
                        </a:rPr>
                        <a:t>10-Year Average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9030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CERBT</a:t>
                      </a:r>
                      <a:r>
                        <a:rPr lang="en-US" sz="4400" b="1" baseline="0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 Strategy 1</a:t>
                      </a:r>
                    </a:p>
                    <a:p>
                      <a:pPr algn="ctr"/>
                      <a:r>
                        <a:rPr lang="en-US" sz="3200" b="1" baseline="0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(Inception June 1, 2007)</a:t>
                      </a:r>
                      <a:endParaRPr lang="en-US" sz="3200" b="1" dirty="0">
                        <a:solidFill>
                          <a:srgbClr val="00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$14,476,835,707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5.10%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5.72%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0767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CERBT Strategy</a:t>
                      </a:r>
                      <a:r>
                        <a:rPr lang="en-US" sz="4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2 </a:t>
                      </a:r>
                      <a:r>
                        <a:rPr lang="en-US" sz="32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(Inception October 1, 2011)</a:t>
                      </a:r>
                      <a:endParaRPr lang="en-US" sz="4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$1,828,799,208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705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CERBT Strategy 3 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(Inception January 1, 2012)</a:t>
                      </a:r>
                      <a:endParaRPr lang="en-US" sz="4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$787,556,753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87485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400" b="1" u="none" kern="120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CERBT Total</a:t>
                      </a: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4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$17,093,191,668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070589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4B36B008-AD03-5104-4546-33962A11488F}"/>
              </a:ext>
            </a:extLst>
          </p:cNvPr>
          <p:cNvSpPr txBox="1">
            <a:spLocks/>
          </p:cNvSpPr>
          <p:nvPr/>
        </p:nvSpPr>
        <p:spPr>
          <a:xfrm>
            <a:off x="2724690" y="1908163"/>
            <a:ext cx="16857785" cy="1761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Periods Ended April 30, 2023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5F383A08-DDAF-E78F-315B-0E7F19EE6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45F60C-F176-9EB9-8DE5-8FF329E2162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June 13, 2023 City Council Meeting</a:t>
            </a:r>
          </a:p>
        </p:txBody>
      </p:sp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DD3541C3-E117-D405-F741-2D0F282EA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81" y="10649450"/>
            <a:ext cx="5231422" cy="115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6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Investment Return Comparison</a:t>
            </a:r>
          </a:p>
        </p:txBody>
      </p:sp>
      <p:graphicFrame>
        <p:nvGraphicFramePr>
          <p:cNvPr id="9" name="Table Placeholder 3">
            <a:extLst>
              <a:ext uri="{FF2B5EF4-FFF2-40B4-BE49-F238E27FC236}">
                <a16:creationId xmlns:a16="http://schemas.microsoft.com/office/drawing/2014/main" id="{ABEB9A0A-ED49-3272-05F7-BFF3B716FF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2406223"/>
              </p:ext>
            </p:extLst>
          </p:nvPr>
        </p:nvGraphicFramePr>
        <p:xfrm>
          <a:off x="1523407" y="4430404"/>
          <a:ext cx="20849775" cy="4462205"/>
        </p:xfrm>
        <a:graphic>
          <a:graphicData uri="http://schemas.openxmlformats.org/drawingml/2006/table">
            <a:tbl>
              <a:tblPr firstRow="1" bandRow="1"/>
              <a:tblGrid>
                <a:gridCol w="7076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3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95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46218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4000" u="none" dirty="0">
                          <a:latin typeface="Arial Narrow" panose="020B0606020202030204" pitchFamily="34" charset="0"/>
                        </a:rPr>
                        <a:t>Investment Return Comparison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000" u="none" dirty="0">
                          <a:latin typeface="Arial Narrow" panose="020B0606020202030204" pitchFamily="34" charset="0"/>
                        </a:rPr>
                        <a:t>3-Month Treasury Bill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000" u="none" dirty="0">
                          <a:latin typeface="Arial Narrow" panose="020B0606020202030204" pitchFamily="34" charset="0"/>
                        </a:rPr>
                        <a:t>Local Agency Investment Fund (LAIF)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4000" u="none" dirty="0">
                          <a:latin typeface="Arial Narrow" panose="020B0606020202030204" pitchFamily="34" charset="0"/>
                        </a:rPr>
                        <a:t>California Employers’ Retirement Benefit Trust</a:t>
                      </a:r>
                    </a:p>
                    <a:p>
                      <a:pPr algn="ctr"/>
                      <a:r>
                        <a:rPr lang="en-US" sz="4000" u="none" dirty="0">
                          <a:latin typeface="Arial Narrow" panose="020B0606020202030204" pitchFamily="34" charset="0"/>
                        </a:rPr>
                        <a:t>(CERBT)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9030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48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Total Investment Return – </a:t>
                      </a:r>
                    </a:p>
                    <a:p>
                      <a:pPr algn="l"/>
                      <a:r>
                        <a:rPr lang="en-US" sz="48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July 2017 to March 2023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4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3.86%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4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22.96%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7485"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US" sz="3600" b="1" u="none" kern="12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 anchorCtr="1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endParaRPr lang="en-US" sz="36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914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828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743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36576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45720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54864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64008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7315200" algn="l" defTabSz="1828800" rtl="0" eaLnBrk="1" latinLnBrk="0" hangingPunct="1">
                        <a:defRPr sz="3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070589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4B36B008-AD03-5104-4546-33962A11488F}"/>
              </a:ext>
            </a:extLst>
          </p:cNvPr>
          <p:cNvSpPr txBox="1">
            <a:spLocks/>
          </p:cNvSpPr>
          <p:nvPr/>
        </p:nvSpPr>
        <p:spPr>
          <a:xfrm>
            <a:off x="2724690" y="1908163"/>
            <a:ext cx="16857785" cy="1761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Periods Ended April 30, 2023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5F383A08-DDAF-E78F-315B-0E7F19EE6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45F60C-F176-9EB9-8DE5-8FF329E2162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June 13, 2023 City Council Meeting</a:t>
            </a:r>
          </a:p>
        </p:txBody>
      </p:sp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DD3541C3-E117-D405-F741-2D0F282EA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936" y="10789013"/>
            <a:ext cx="3366230" cy="745380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6EEA2F02-7D9F-6A46-54B6-481DB9C1F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315" y="9835530"/>
            <a:ext cx="2652346" cy="2652346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835744A-EE56-CB99-C143-9E43F97224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26" y="10018072"/>
            <a:ext cx="2287262" cy="228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Additional Contributions to CERBT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1A9BDE-15D2-D7E7-6848-84A5A09540C9}"/>
              </a:ext>
            </a:extLst>
          </p:cNvPr>
          <p:cNvSpPr txBox="1"/>
          <p:nvPr/>
        </p:nvSpPr>
        <p:spPr>
          <a:xfrm>
            <a:off x="2344616" y="3064426"/>
            <a:ext cx="19987846" cy="9941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The City currently has $1.75M in OPEB fund balance to be  transferred to the City’s CERBT by June 30, 2023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In addition, the Proposed Amended FY 2023-24 Budget includes $750K in transfers to the City’s CERBT by June 30, 2024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For a total of $2.5 Million that is proposed to be transferred to the City’s CERBT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These recommendations were reviewed and approved at the Finance Committee on March 28, 2023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Recommendation</a:t>
            </a:r>
          </a:p>
          <a:p>
            <a:pPr marL="1485900" lvl="1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recommends that the City Council approve the Contribution to the City’s CERBT account in the amount of $1.75M to be made before June 30, 2023 and approve the Budgeted Contribution to the City’s CERBT for Fiscal Year 2023-2024 in the amount of $750K to be made before June 30, 2024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2F6A3C4-77DB-BD10-03B0-09A137C3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6BC01F-4619-D18D-44B7-C1C9B4ADDE0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June 13, 2023 City Council Meeting</a:t>
            </a:r>
          </a:p>
        </p:txBody>
      </p:sp>
    </p:spTree>
    <p:extLst>
      <p:ext uri="{BB962C8B-B14F-4D97-AF65-F5344CB8AC3E}">
        <p14:creationId xmlns:p14="http://schemas.microsoft.com/office/powerpoint/2010/main" val="34074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0D32FD-A06A-56B7-870C-7722B247780B}"/>
              </a:ext>
            </a:extLst>
          </p:cNvPr>
          <p:cNvSpPr txBox="1"/>
          <p:nvPr/>
        </p:nvSpPr>
        <p:spPr>
          <a:xfrm>
            <a:off x="2758512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19534" y="5691181"/>
            <a:ext cx="18443968" cy="1043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Approval of Contribution to the California Employers’ Retirement Benefit Trust (CERBT)</a:t>
            </a:r>
          </a:p>
          <a:p>
            <a:pPr algn="ctr"/>
            <a:endParaRPr lang="en-US" sz="66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5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</a:t>
            </a:r>
          </a:p>
          <a:p>
            <a:pPr algn="ctr"/>
            <a:r>
              <a:rPr lang="en-US" sz="54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June 13, 2023</a:t>
            </a:r>
          </a:p>
          <a:p>
            <a:pPr algn="ctr"/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0785" y="3195030"/>
            <a:ext cx="2181467" cy="2182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0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B197E5374F1B44AA15734F409B9E3C" ma:contentTypeVersion="4" ma:contentTypeDescription="Create a new document." ma:contentTypeScope="" ma:versionID="1052810364ea0c988fdc6b6043414ae6">
  <xsd:schema xmlns:xsd="http://www.w3.org/2001/XMLSchema" xmlns:xs="http://www.w3.org/2001/XMLSchema" xmlns:p="http://schemas.microsoft.com/office/2006/metadata/properties" xmlns:ns2="f5e1f45e-8092-43e1-a9e0-9113f0c320f4" xmlns:ns3="5eb1292e-9e6a-4fa6-9697-dfec8dc1b944" targetNamespace="http://schemas.microsoft.com/office/2006/metadata/properties" ma:root="true" ma:fieldsID="66a937c00a97b683be5db51ae60d7f51" ns2:_="" ns3:_="">
    <xsd:import namespace="f5e1f45e-8092-43e1-a9e0-9113f0c320f4"/>
    <xsd:import namespace="5eb1292e-9e6a-4fa6-9697-dfec8dc1b9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1f45e-8092-43e1-a9e0-9113f0c32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1292e-9e6a-4fa6-9697-dfec8dc1b94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87FE90-AC56-47E3-9178-2C8B26B212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e1f45e-8092-43e1-a9e0-9113f0c320f4"/>
    <ds:schemaRef ds:uri="5eb1292e-9e6a-4fa6-9697-dfec8dc1b9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ED2E96-F321-4BD0-82B6-F22C04CA7BFB}">
  <ds:schemaRefs>
    <ds:schemaRef ds:uri="http://purl.org/dc/elements/1.1/"/>
    <ds:schemaRef ds:uri="http://schemas.microsoft.com/office/2006/metadata/properties"/>
    <ds:schemaRef ds:uri="5eb1292e-9e6a-4fa6-9697-dfec8dc1b944"/>
    <ds:schemaRef ds:uri="f5e1f45e-8092-43e1-a9e0-9113f0c320f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9211</TotalTime>
  <Words>484</Words>
  <Application>Microsoft Office PowerPoint</Application>
  <PresentationFormat>Custom</PresentationFormat>
  <Paragraphs>82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Arial Narrow</vt:lpstr>
      <vt:lpstr>Calibri</vt:lpstr>
      <vt:lpstr>Franklin Gothic Book</vt:lpstr>
      <vt:lpstr>Franklin Gothic Medium</vt:lpstr>
      <vt:lpstr>Haettenschweiler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Becky Romero</cp:lastModifiedBy>
  <cp:revision>485</cp:revision>
  <cp:lastPrinted>2023-03-27T20:44:31Z</cp:lastPrinted>
  <dcterms:created xsi:type="dcterms:W3CDTF">2014-09-26T10:57:37Z</dcterms:created>
  <dcterms:modified xsi:type="dcterms:W3CDTF">2023-06-12T23:15:40Z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0x0101001DB197E5374F1B44AA15734F409B9E3C</vt:lpwstr>
  </property>
  <property fmtid="{D5CDD505-2E9C-101B-9397-08002B2CF9AE}" pid="3" name="City Department">
    <vt:lpwstr>60;#Public Relations|a031e958-9d8c-4657-b5d0-cf40ba4b1611</vt:lpwstr>
  </property>
</Properties>
</file>