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39"/>
  </p:notesMasterIdLst>
  <p:sldIdLst>
    <p:sldId id="596" r:id="rId5"/>
    <p:sldId id="615" r:id="rId6"/>
    <p:sldId id="617" r:id="rId7"/>
    <p:sldId id="589" r:id="rId8"/>
    <p:sldId id="606" r:id="rId9"/>
    <p:sldId id="620" r:id="rId10"/>
    <p:sldId id="590" r:id="rId11"/>
    <p:sldId id="573" r:id="rId12"/>
    <p:sldId id="610" r:id="rId13"/>
    <p:sldId id="608" r:id="rId14"/>
    <p:sldId id="618" r:id="rId15"/>
    <p:sldId id="574" r:id="rId16"/>
    <p:sldId id="619" r:id="rId17"/>
    <p:sldId id="575" r:id="rId18"/>
    <p:sldId id="507" r:id="rId19"/>
    <p:sldId id="584" r:id="rId20"/>
    <p:sldId id="601" r:id="rId21"/>
    <p:sldId id="579" r:id="rId22"/>
    <p:sldId id="580" r:id="rId23"/>
    <p:sldId id="604" r:id="rId24"/>
    <p:sldId id="600" r:id="rId25"/>
    <p:sldId id="599" r:id="rId26"/>
    <p:sldId id="581" r:id="rId27"/>
    <p:sldId id="614" r:id="rId28"/>
    <p:sldId id="597" r:id="rId29"/>
    <p:sldId id="598" r:id="rId30"/>
    <p:sldId id="582" r:id="rId31"/>
    <p:sldId id="602" r:id="rId32"/>
    <p:sldId id="613" r:id="rId33"/>
    <p:sldId id="609" r:id="rId34"/>
    <p:sldId id="607" r:id="rId35"/>
    <p:sldId id="616" r:id="rId36"/>
    <p:sldId id="576" r:id="rId37"/>
    <p:sldId id="612" r:id="rId38"/>
  </p:sldIdLst>
  <p:sldSz cx="24384000" cy="13716000"/>
  <p:notesSz cx="7010400" cy="9296400"/>
  <p:defaultTextStyle>
    <a:defPPr>
      <a:defRPr lang="en-US"/>
    </a:defPPr>
    <a:lvl1pPr marL="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6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254B"/>
    <a:srgbClr val="6F6F6F"/>
    <a:srgbClr val="DDD937"/>
    <a:srgbClr val="507392"/>
    <a:srgbClr val="33A9AF"/>
    <a:srgbClr val="C25252"/>
    <a:srgbClr val="3C59D4"/>
    <a:srgbClr val="98B53D"/>
    <a:srgbClr val="AF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08" autoAdjust="0"/>
    <p:restoredTop sz="96037" autoAdjust="0"/>
  </p:normalViewPr>
  <p:slideViewPr>
    <p:cSldViewPr snapToGrid="0">
      <p:cViewPr varScale="1">
        <p:scale>
          <a:sx n="77" d="100"/>
          <a:sy n="77" d="100"/>
        </p:scale>
        <p:origin x="168" y="1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591067205708197"/>
          <c:y val="5.6683250414593697E-2"/>
          <c:w val="0.74044006875378199"/>
          <c:h val="0.51506378866820757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Los Angeles County </c:v>
                </c:pt>
              </c:strCache>
            </c:strRef>
          </c:tx>
          <c:spPr>
            <a:noFill/>
            <a:ln w="63500">
              <a:solidFill>
                <a:schemeClr val="bg1"/>
              </a:solidFill>
              <a:round/>
            </a:ln>
            <a:effectLst/>
          </c:spPr>
          <c:invertIfNegative val="0"/>
          <c:dLbls>
            <c:dLbl>
              <c:idx val="0"/>
              <c:layout>
                <c:manualLayout>
                  <c:x val="1.3011935554783798E-2"/>
                  <c:y val="0.348822995214945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1A1DD047-286D-48ED-BAF6-7CFBBF05BE70}" type="SERIESNAME">
                      <a:rPr lang="en-US" sz="2400">
                        <a:solidFill>
                          <a:srgbClr val="000000"/>
                        </a:solidFill>
                      </a:rPr>
                      <a:pPr>
                        <a:defRPr sz="1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[SERIES NAME]</a:t>
                    </a:fld>
                    <a:r>
                      <a:rPr lang="en-US" sz="2400" baseline="0" dirty="0">
                        <a:solidFill>
                          <a:srgbClr val="000000"/>
                        </a:solidFill>
                      </a:rPr>
                      <a:t> </a:t>
                    </a:r>
                  </a:p>
                  <a:p>
                    <a:pPr>
                      <a:defRPr sz="1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r>
                      <a:rPr lang="en-US" sz="2400" b="1" baseline="0" dirty="0">
                        <a:solidFill>
                          <a:srgbClr val="000000"/>
                        </a:solidFill>
                      </a:rPr>
                      <a:t>$0.33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5484100742315"/>
                      <c:h val="0.1520244210767680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1A22-4137-BFD4-B81A35A7B5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Sheet1!$B$1</c:f>
              <c:numCache>
                <c:formatCode>"$"#,##0.00_);[Red]\("$"#,##0.00\)</c:formatCode>
                <c:ptCount val="1"/>
                <c:pt idx="0">
                  <c:v>0.32519999999999999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A22-4137-BFD4-B81A35A7B5DF}"/>
            </c:ext>
          </c:extLst>
        </c:ser>
        <c:ser>
          <c:idx val="1"/>
          <c:order val="1"/>
          <c:tx>
            <c:strRef>
              <c:f>Sheet1!$A$2</c:f>
              <c:strCache>
                <c:ptCount val="1"/>
                <c:pt idx="0">
                  <c:v>Los Angeles Unified School District</c:v>
                </c:pt>
              </c:strCache>
            </c:strRef>
          </c:tx>
          <c:spPr>
            <a:noFill/>
            <a:ln w="63500"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8209214062025057E-3"/>
                  <c:y val="0.36677589092936697"/>
                </c:manualLayout>
              </c:layout>
              <c:tx>
                <c:rich>
                  <a:bodyPr/>
                  <a:lstStyle/>
                  <a:p>
                    <a:fld id="{1B90B3D9-6615-42B9-9A21-99E6F52EE860}" type="SERIESNAME">
                      <a:rPr lang="en-US" sz="2400" b="0">
                        <a:solidFill>
                          <a:srgbClr val="000000"/>
                        </a:solidFill>
                      </a:rPr>
                      <a:pPr/>
                      <a:t>[SERIES NAME]</a:t>
                    </a:fld>
                    <a:endParaRPr lang="en-US" sz="2400" b="0" baseline="0" dirty="0">
                      <a:solidFill>
                        <a:srgbClr val="000000"/>
                      </a:solidFill>
                    </a:endParaRPr>
                  </a:p>
                  <a:p>
                    <a:r>
                      <a:rPr lang="en-US" sz="2400" b="1" dirty="0">
                        <a:solidFill>
                          <a:srgbClr val="000000"/>
                        </a:solidFill>
                      </a:rPr>
                      <a:t>$0.23</a:t>
                    </a:r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1A22-4137-BFD4-B81A35A7B5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</c:f>
              <c:numCache>
                <c:formatCode>"$"#,##0.00_);[Red]\("$"#,##0.00\)</c:formatCode>
                <c:ptCount val="1"/>
                <c:pt idx="0">
                  <c:v>0.22589999999999999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A22-4137-BFD4-B81A35A7B5DF}"/>
            </c:ext>
          </c:extLst>
        </c:ser>
        <c:ser>
          <c:idx val="2"/>
          <c:order val="2"/>
          <c:tx>
            <c:strRef>
              <c:f>Sheet1!$A$3</c:f>
              <c:strCache>
                <c:ptCount val="1"/>
                <c:pt idx="0">
                  <c:v>State ERAF Impound </c:v>
                </c:pt>
              </c:strCache>
            </c:strRef>
          </c:tx>
          <c:spPr>
            <a:noFill/>
            <a:ln w="63500"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3.2067010431516881E-3"/>
                  <c:y val="0.4279748950566503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A8E214F3-C27F-4227-87FE-10B245136F6C}" type="SERIESNAME">
                      <a:rPr lang="en-US" sz="2400" b="0">
                        <a:solidFill>
                          <a:srgbClr val="000000"/>
                        </a:solidFill>
                      </a:rPr>
                      <a:pPr>
                        <a:defRPr sz="1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[SERIES NAME]</a:t>
                    </a:fld>
                    <a:r>
                      <a:rPr lang="en-US" sz="2400" baseline="0" dirty="0">
                        <a:solidFill>
                          <a:srgbClr val="000000"/>
                        </a:solidFill>
                      </a:rPr>
                      <a:t> </a:t>
                    </a:r>
                  </a:p>
                  <a:p>
                    <a:pPr>
                      <a:defRPr sz="1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r>
                      <a:rPr lang="en-US" sz="2400" b="1" dirty="0">
                        <a:solidFill>
                          <a:srgbClr val="000000"/>
                        </a:solidFill>
                      </a:rPr>
                      <a:t>$0.16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410954132954445"/>
                      <c:h val="0.146880462132899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1A22-4137-BFD4-B81A35A7B5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Sheet1!$B$3</c:f>
              <c:numCache>
                <c:formatCode>"$"#,##0.00_);[Red]\("$"#,##0.00\)</c:formatCode>
                <c:ptCount val="1"/>
                <c:pt idx="0">
                  <c:v>0.16239999999999999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A22-4137-BFD4-B81A35A7B5DF}"/>
            </c:ext>
          </c:extLst>
        </c:ser>
        <c:ser>
          <c:idx val="3"/>
          <c:order val="3"/>
          <c:tx>
            <c:strRef>
              <c:f>Sheet1!$A$4</c:f>
              <c:strCache>
                <c:ptCount val="1"/>
                <c:pt idx="0">
                  <c:v>City of Gardena</c:v>
                </c:pt>
              </c:strCache>
            </c:strRef>
          </c:tx>
          <c:spPr>
            <a:noFill/>
            <a:ln w="63500"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5.7948668632573884E-3"/>
                  <c:y val="0.33518111401866152"/>
                </c:manualLayout>
              </c:layout>
              <c:tx>
                <c:rich>
                  <a:bodyPr/>
                  <a:lstStyle/>
                  <a:p>
                    <a:fld id="{FEDF9670-48C7-4E4A-991C-E260ECD4684E}" type="SERIESNAME">
                      <a:rPr lang="en-US" sz="2800" b="1"/>
                      <a:pPr/>
                      <a:t>[SERIES NAME]</a:t>
                    </a:fld>
                    <a:endParaRPr lang="en-US" sz="2800" b="1" baseline="0" dirty="0"/>
                  </a:p>
                  <a:p>
                    <a:r>
                      <a:rPr lang="en-US" sz="2800" baseline="0" dirty="0"/>
                      <a:t> </a:t>
                    </a:r>
                    <a:fld id="{C3887EE6-AB45-4C29-B487-FCAC494B5F5B}" type="VALUE">
                      <a:rPr lang="en-US" sz="2800" b="1" baseline="0"/>
                      <a:pPr/>
                      <a:t>[VALUE]</a:t>
                    </a:fld>
                    <a:endParaRPr lang="en-US" sz="2800" baseline="0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1A22-4137-BFD4-B81A35A7B5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FF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Sheet1!$B$4</c:f>
              <c:numCache>
                <c:formatCode>"$"#,##0.00_);[Red]\("$"#,##0.00\)</c:formatCode>
                <c:ptCount val="1"/>
                <c:pt idx="0">
                  <c:v>0.1116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A22-4137-BFD4-B81A35A7B5DF}"/>
            </c:ext>
          </c:extLst>
        </c:ser>
        <c:ser>
          <c:idx val="4"/>
          <c:order val="4"/>
          <c:tx>
            <c:strRef>
              <c:f>Sheet1!$A$5</c:f>
              <c:strCache>
                <c:ptCount val="1"/>
                <c:pt idx="0">
                  <c:v>Various Districts including LA City Community College District</c:v>
                </c:pt>
              </c:strCache>
            </c:strRef>
          </c:tx>
          <c:spPr>
            <a:noFill/>
            <a:ln w="63500"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1215404730134514E-3"/>
                  <c:y val="0.480632738809921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8220EAC5-98C7-4692-B083-7518F8910B95}" type="SERIESNAME">
                      <a:rPr lang="en-US" sz="2400" b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[SERIES NAME]</a:t>
                    </a:fld>
                    <a:endParaRPr lang="en-US" sz="2400" b="0" baseline="0" dirty="0">
                      <a:solidFill>
                        <a:srgbClr val="00000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>
                      <a:defRPr sz="1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r>
                      <a:rPr lang="en-US" sz="2400" b="1" baseline="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$0.09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295983980206873"/>
                      <c:h val="0.2067234393259489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1A22-4137-BFD4-B81A35A7B5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Sheet1!$B$5</c:f>
              <c:numCache>
                <c:formatCode>"$"#,##0.00_);[Red]\("$"#,##0.00\)</c:formatCode>
                <c:ptCount val="1"/>
                <c:pt idx="0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A22-4137-BFD4-B81A35A7B5DF}"/>
            </c:ext>
          </c:extLst>
        </c:ser>
        <c:ser>
          <c:idx val="5"/>
          <c:order val="5"/>
          <c:tx>
            <c:strRef>
              <c:f>Sheet1!$A$6</c:f>
              <c:strCache>
                <c:ptCount val="1"/>
                <c:pt idx="0">
                  <c:v>State ERAF </c:v>
                </c:pt>
              </c:strCache>
            </c:strRef>
          </c:tx>
          <c:spPr>
            <a:noFill/>
            <a:ln w="63500">
              <a:solidFill>
                <a:schemeClr val="bg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1.1359610690162518E-2"/>
                  <c:y val="0.6257484819167572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EDC85EFC-8080-4DC7-AA13-612524C5F086}" type="SERIESNAME">
                      <a:rPr lang="en-US" sz="2400" b="0">
                        <a:solidFill>
                          <a:srgbClr val="000000"/>
                        </a:solidFill>
                      </a:rPr>
                      <a:pPr>
                        <a:defRPr sz="1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[SERIES NAME]</a:t>
                    </a:fld>
                    <a:endParaRPr lang="en-US" sz="2400" b="0" baseline="0" dirty="0">
                      <a:solidFill>
                        <a:srgbClr val="000000"/>
                      </a:solidFill>
                    </a:endParaRPr>
                  </a:p>
                  <a:p>
                    <a:pPr>
                      <a:defRPr sz="1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r>
                      <a:rPr lang="en-US" sz="2400" b="1" baseline="0" dirty="0">
                        <a:solidFill>
                          <a:srgbClr val="000000"/>
                        </a:solidFill>
                      </a:rPr>
                      <a:t> $0.08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00612130068961"/>
                      <c:h val="0.1057030742444322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1A22-4137-BFD4-B81A35A7B5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Sheet1!$B$6</c:f>
              <c:numCache>
                <c:formatCode>"$"#,##0.00_);[Red]\("$"#,##0.00\)</c:formatCode>
                <c:ptCount val="1"/>
                <c:pt idx="0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1A22-4137-BFD4-B81A35A7B5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73738351"/>
        <c:axId val="273738831"/>
      </c:barChart>
      <c:catAx>
        <c:axId val="27373835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73738831"/>
        <c:crosses val="autoZero"/>
        <c:auto val="1"/>
        <c:lblAlgn val="ctr"/>
        <c:lblOffset val="100"/>
        <c:noMultiLvlLbl val="0"/>
      </c:catAx>
      <c:valAx>
        <c:axId val="27373883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73738351"/>
        <c:crosses val="autoZero"/>
        <c:crossBetween val="between"/>
      </c:valAx>
      <c:spPr>
        <a:blipFill>
          <a:blip xmlns:r="http://schemas.openxmlformats.org/officeDocument/2006/relationships" r:embed="rId3"/>
          <a:stretch>
            <a:fillRect/>
          </a:stretch>
        </a:blipFill>
        <a:ln w="28575">
          <a:solidFill>
            <a:schemeClr val="bg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8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905185559336988"/>
          <c:y val="1.56853885586850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9206225404126566E-2"/>
          <c:y val="0.12534326469412349"/>
          <c:w val="0.89909077857360198"/>
          <c:h val="0.676925352153417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Actual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C000"/>
              </a:solidFill>
            </a:ln>
            <a:effectLst>
              <a:outerShdw blurRad="50800" dist="38100" dir="5400000" sy="96000" rotWithShape="0">
                <a:srgbClr val="000000">
                  <a:alpha val="54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A6F-4C35-BC30-549F1EB2B07F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A6F-4C35-BC30-549F1EB2B07F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A6F-4C35-BC30-549F1EB2B07F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5A6F-4C35-BC30-549F1EB2B07F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5A6F-4C35-BC30-549F1EB2B07F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$33.4M</a:t>
                    </a:r>
                  </a:p>
                  <a:p>
                    <a:r>
                      <a:rPr lang="en-US" dirty="0"/>
                      <a:t>46%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5A6F-4C35-BC30-549F1EB2B07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189F89B-E6B7-4B89-8EA5-133B770C6A2F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41%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A6F-4C35-BC30-549F1EB2B07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FDA8C2C-D30A-475F-B6EC-77890B7816C3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39%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A6F-4C35-BC30-549F1EB2B07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EA5A2B7B-76B8-4647-8358-BE65EDF01529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39%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5A6F-4C35-BC30-549F1EB2B07F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$34M</a:t>
                    </a:r>
                  </a:p>
                  <a:p>
                    <a:r>
                      <a:rPr lang="en-US" dirty="0"/>
                      <a:t>39%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5A6F-4C35-BC30-549F1EB2B0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June 2022*</c:v>
                </c:pt>
                <c:pt idx="1">
                  <c:v>June 2023*</c:v>
                </c:pt>
                <c:pt idx="2">
                  <c:v>June 2024*</c:v>
                </c:pt>
                <c:pt idx="3">
                  <c:v>June 2025 Projected*</c:v>
                </c:pt>
                <c:pt idx="4">
                  <c:v>June 2026 Proposed*</c:v>
                </c:pt>
              </c:strCache>
            </c:strRef>
          </c:cat>
          <c:val>
            <c:numRef>
              <c:f>Sheet1!$B$2:$B$6</c:f>
              <c:numCache>
                <c:formatCode>"$"#,##0.0</c:formatCode>
                <c:ptCount val="5"/>
                <c:pt idx="0">
                  <c:v>33.4</c:v>
                </c:pt>
                <c:pt idx="1">
                  <c:v>34.200000000000003</c:v>
                </c:pt>
                <c:pt idx="2">
                  <c:v>33.49</c:v>
                </c:pt>
                <c:pt idx="3">
                  <c:v>33.96</c:v>
                </c:pt>
                <c:pt idx="4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5A6F-4C35-BC30-549F1EB2B0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739244520"/>
        <c:axId val="739246816"/>
      </c:barChart>
      <c:lineChart>
        <c:grouping val="standard"/>
        <c:varyColors val="0"/>
        <c:ser>
          <c:idx val="2"/>
          <c:order val="1"/>
          <c:tx>
            <c:strRef>
              <c:f>Sheet1!$D$1</c:f>
              <c:strCache>
                <c:ptCount val="1"/>
                <c:pt idx="0">
                  <c:v>25% General Fund Reserve Policy Theshold</c:v>
                </c:pt>
              </c:strCache>
            </c:strRef>
          </c:tx>
          <c:spPr>
            <a:ln w="762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June 2022*</c:v>
                </c:pt>
                <c:pt idx="1">
                  <c:v>June 2023*</c:v>
                </c:pt>
                <c:pt idx="2">
                  <c:v>June 2024*</c:v>
                </c:pt>
                <c:pt idx="3">
                  <c:v>June 2025 Projected*</c:v>
                </c:pt>
                <c:pt idx="4">
                  <c:v>June 2026 Proposed*</c:v>
                </c:pt>
              </c:strCache>
            </c:strRef>
          </c:cat>
          <c:val>
            <c:numRef>
              <c:f>Sheet1!$D$2:$D$6</c:f>
              <c:numCache>
                <c:formatCode>"$"#,##0.0</c:formatCode>
                <c:ptCount val="5"/>
                <c:pt idx="0">
                  <c:v>18.0335</c:v>
                </c:pt>
                <c:pt idx="1">
                  <c:v>20.65</c:v>
                </c:pt>
                <c:pt idx="2">
                  <c:v>21.475000000000001</c:v>
                </c:pt>
                <c:pt idx="3">
                  <c:v>21.572500000000002</c:v>
                </c:pt>
                <c:pt idx="4">
                  <c:v>21.8325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7-5A6F-4C35-BC30-549F1EB2B0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6945616"/>
        <c:axId val="576948896"/>
      </c:lineChart>
      <c:catAx>
        <c:axId val="739244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6816"/>
        <c:crosses val="autoZero"/>
        <c:auto val="1"/>
        <c:lblAlgn val="ctr"/>
        <c:lblOffset val="100"/>
        <c:noMultiLvlLbl val="0"/>
      </c:catAx>
      <c:valAx>
        <c:axId val="739246816"/>
        <c:scaling>
          <c:orientation val="minMax"/>
          <c:max val="35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</a:t>
                </a:r>
                <a:r>
                  <a:rPr lang="en-US" sz="20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Millions USD</a:t>
                </a:r>
                <a:endParaRPr lang="en-US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&quot;$&quot;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4520"/>
        <c:crosses val="autoZero"/>
        <c:crossBetween val="between"/>
      </c:valAx>
      <c:valAx>
        <c:axId val="576948896"/>
        <c:scaling>
          <c:orientation val="minMax"/>
        </c:scaling>
        <c:delete val="1"/>
        <c:axPos val="r"/>
        <c:numFmt formatCode="&quot;$&quot;#,##0.0" sourceLinked="1"/>
        <c:majorTickMark val="none"/>
        <c:minorTickMark val="none"/>
        <c:tickLblPos val="nextTo"/>
        <c:crossAx val="576945616"/>
        <c:crosses val="max"/>
        <c:crossBetween val="between"/>
      </c:valAx>
      <c:catAx>
        <c:axId val="576945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769488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27012307458160739"/>
          <c:y val="0.90890206864636391"/>
          <c:w val="0.47051076175643153"/>
          <c:h val="5.6616525454942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126303657417088"/>
          <c:y val="9.9859119597491525E-2"/>
          <c:w val="0.63198667420581289"/>
          <c:h val="0.8013876421915658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/>
            </a:sp3d>
          </c:spPr>
          <c:explosion val="5"/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1-E390-4845-A1CF-1126B280E30E}"/>
              </c:ext>
            </c:extLst>
          </c:dPt>
          <c:dPt>
            <c:idx val="2"/>
            <c:bubble3D val="0"/>
            <c:spPr>
              <a:solidFill>
                <a:srgbClr val="7CCA62">
                  <a:lumMod val="75000"/>
                </a:srgb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E390-4845-A1CF-1126B280E30E}"/>
              </c:ext>
            </c:extLst>
          </c:dPt>
          <c:dPt>
            <c:idx val="3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E390-4845-A1CF-1126B280E30E}"/>
              </c:ext>
            </c:extLst>
          </c:dPt>
          <c:dLbls>
            <c:dLbl>
              <c:idx val="0"/>
              <c:layout>
                <c:manualLayout>
                  <c:x val="-5.4028901633554147E-3"/>
                  <c:y val="-0.11387530621767709"/>
                </c:manualLayout>
              </c:layout>
              <c:tx>
                <c:rich>
                  <a:bodyPr/>
                  <a:lstStyle/>
                  <a:p>
                    <a:fld id="{1944533D-B25A-4CAB-A610-140A4583AB4A}" type="CATEGORYNAME">
                      <a:rPr lang="en-US" sz="3200"/>
                      <a:pPr/>
                      <a:t>[CATEGORY NAME]</a:t>
                    </a:fld>
                    <a:r>
                      <a:rPr lang="en-US" sz="3200" baseline="0" dirty="0"/>
                      <a:t>, $29.3M, 65%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63991509662996"/>
                      <c:h val="0.2791799523013311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390-4845-A1CF-1126B280E30E}"/>
                </c:ext>
              </c:extLst>
            </c:dLbl>
            <c:dLbl>
              <c:idx val="1"/>
              <c:layout>
                <c:manualLayout>
                  <c:x val="0"/>
                  <c:y val="3.1709569545436869E-2"/>
                </c:manualLayout>
              </c:layout>
              <c:tx>
                <c:rich>
                  <a:bodyPr/>
                  <a:lstStyle/>
                  <a:p>
                    <a:fld id="{29C1BF22-370C-43DF-BB67-CBD64C7077D2}" type="CATEGORYNAME">
                      <a:rPr lang="en-US" dirty="0"/>
                      <a:pPr/>
                      <a:t>[CATEGORY NAME]</a:t>
                    </a:fld>
                    <a:r>
                      <a:rPr lang="en-US" baseline="0" dirty="0"/>
                      <a:t>, </a:t>
                    </a:r>
                    <a:fld id="{45B89DC6-B280-49C0-AAE7-A74BBEB84788}" type="VALUE">
                      <a:rPr lang="en-US" baseline="0" dirty="0"/>
                      <a:pPr/>
                      <a:t>[VALUE]</a:t>
                    </a:fld>
                    <a:r>
                      <a:rPr lang="en-US" baseline="0" dirty="0"/>
                      <a:t>, 3%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61090493257874"/>
                      <c:h val="0.209757002501587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E390-4845-A1CF-1126B280E30E}"/>
                </c:ext>
              </c:extLst>
            </c:dLbl>
            <c:dLbl>
              <c:idx val="2"/>
              <c:layout>
                <c:manualLayout>
                  <c:x val="-1.4918216409054857E-2"/>
                  <c:y val="-5.2339162810592213E-2"/>
                </c:manualLayout>
              </c:layout>
              <c:tx>
                <c:rich>
                  <a:bodyPr/>
                  <a:lstStyle/>
                  <a:p>
                    <a:fld id="{F3DF1F09-54A6-4B94-B8D9-65C8E48D57E4}" type="CATEGORYNAME">
                      <a:rPr lang="en-US"/>
                      <a:pPr/>
                      <a:t>[CATEGORY NAME]</a:t>
                    </a:fld>
                    <a:r>
                      <a:rPr lang="en-US" dirty="0"/>
                      <a:t>, </a:t>
                    </a:r>
                    <a:fld id="{2EF064C6-AFA4-4DB3-8C4C-528E970DA5E6}" type="VALUE">
                      <a:rPr lang="en-US"/>
                      <a:pPr/>
                      <a:t>[VALUE]</a:t>
                    </a:fld>
                    <a:r>
                      <a:rPr lang="en-US" dirty="0"/>
                      <a:t>, 31%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286776523227418"/>
                      <c:h val="0.2632556609765265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390-4845-A1CF-1126B280E30E}"/>
                </c:ext>
              </c:extLst>
            </c:dLbl>
            <c:dLbl>
              <c:idx val="3"/>
              <c:layout>
                <c:manualLayout>
                  <c:x val="1.9979254414392838E-2"/>
                  <c:y val="-4.1527977602364215E-2"/>
                </c:manualLayout>
              </c:layout>
              <c:tx>
                <c:rich>
                  <a:bodyPr/>
                  <a:lstStyle/>
                  <a:p>
                    <a:fld id="{0BC24806-63DF-4808-B2FD-3FAEE515A741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, $0.4M, 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357066469824363"/>
                      <c:h val="0.1223830540109654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E390-4845-A1CF-1126B280E3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200"/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Operating Grant Revenue</c:v>
                </c:pt>
                <c:pt idx="1">
                  <c:v>Fare Revenue</c:v>
                </c:pt>
                <c:pt idx="2">
                  <c:v>Capital Grant Revenue</c:v>
                </c:pt>
                <c:pt idx="3">
                  <c:v>Other Revenue</c:v>
                </c:pt>
              </c:strCache>
            </c:strRef>
          </c:cat>
          <c:val>
            <c:numRef>
              <c:f>Sheet1!$B$2:$B$5</c:f>
              <c:numCache>
                <c:formatCode>"$"#.#,,"M"</c:formatCode>
                <c:ptCount val="4"/>
                <c:pt idx="0">
                  <c:v>29272369</c:v>
                </c:pt>
                <c:pt idx="1">
                  <c:v>1400000</c:v>
                </c:pt>
                <c:pt idx="2">
                  <c:v>14100000</c:v>
                </c:pt>
                <c:pt idx="3">
                  <c:v>446000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390-4845-A1CF-1126B280E3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524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800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366067694290388"/>
          <c:y val="0.13703857740854786"/>
          <c:w val="0.48978480331021795"/>
          <c:h val="0.743509056236380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prst="angle"/>
              <a:bevelB w="0" h="0"/>
            </a:sp3d>
          </c:spPr>
          <c:explosion val="5"/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1-5466-4BBA-8CE5-DD2453401CC5}"/>
              </c:ext>
            </c:extLst>
          </c:dPt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3-5466-4BBA-8CE5-DD2453401CC5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5-5466-4BBA-8CE5-DD2453401CC5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7-5466-4BBA-8CE5-DD2453401CC5}"/>
              </c:ext>
            </c:extLst>
          </c:dPt>
          <c:dPt>
            <c:idx val="4"/>
            <c:bubble3D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  <a:bevelB w="0" h="0"/>
              </a:sp3d>
            </c:spPr>
            <c:extLst>
              <c:ext xmlns:c16="http://schemas.microsoft.com/office/drawing/2014/chart" uri="{C3380CC4-5D6E-409C-BE32-E72D297353CC}">
                <c16:uniqueId val="{00000009-5466-4BBA-8CE5-DD2453401CC5}"/>
              </c:ext>
            </c:extLst>
          </c:dPt>
          <c:dLbls>
            <c:dLbl>
              <c:idx val="0"/>
              <c:layout>
                <c:manualLayout>
                  <c:x val="0.14347684443230987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290002942046226"/>
                      <c:h val="0.1686646528940232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466-4BBA-8CE5-DD2453401CC5}"/>
                </c:ext>
              </c:extLst>
            </c:dLbl>
            <c:dLbl>
              <c:idx val="1"/>
              <c:layout>
                <c:manualLayout>
                  <c:x val="0.11393319815551096"/>
                  <c:y val="0.12887003990805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6998984275557"/>
                      <c:h val="0.181422947364070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5466-4BBA-8CE5-DD2453401CC5}"/>
                </c:ext>
              </c:extLst>
            </c:dLbl>
            <c:dLbl>
              <c:idx val="2"/>
              <c:layout>
                <c:manualLayout>
                  <c:x val="1.954465973231161E-2"/>
                  <c:y val="0.1330507134311976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3200" b="1">
                      <a:solidFill>
                        <a:srgbClr val="000000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575755799574803"/>
                      <c:h val="0.1668420393983021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5466-4BBA-8CE5-DD2453401CC5}"/>
                </c:ext>
              </c:extLst>
            </c:dLbl>
            <c:dLbl>
              <c:idx val="3"/>
              <c:layout>
                <c:manualLayout>
                  <c:x val="0.19090211910522459"/>
                  <c:y val="7.654976682028284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350700607846417"/>
                      <c:h val="0.1923586283383964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5466-4BBA-8CE5-DD2453401CC5}"/>
                </c:ext>
              </c:extLst>
            </c:dLbl>
            <c:dLbl>
              <c:idx val="4"/>
              <c:layout>
                <c:manualLayout>
                  <c:x val="-0.21071266910148093"/>
                  <c:y val="-7.2904539828840802E-3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00B41362-5972-4D60-99F7-4A116F964081}" type="CATEGORYNAME">
                      <a:rPr lang="en-US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/>
                      <a:t>, $3.5M, </a:t>
                    </a:r>
                    <a:fld id="{0AC1B6F6-C494-4E8D-A441-11B9D70FC99E}" type="PERCENTAGE">
                      <a:rPr lang="en-US" baseline="0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197488445472688"/>
                      <c:h val="0.169976934610942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5466-4BBA-8CE5-DD2453401CC5}"/>
                </c:ext>
              </c:extLst>
            </c:dLbl>
            <c:dLbl>
              <c:idx val="5"/>
              <c:layout>
                <c:manualLayout>
                  <c:x val="1.2006422585234256E-3"/>
                  <c:y val="-8.0194993811724888E-2"/>
                </c:manualLayout>
              </c:layout>
              <c:tx>
                <c:rich>
                  <a:bodyPr/>
                  <a:lstStyle/>
                  <a:p>
                    <a:fld id="{A464BF7F-2FBE-416D-95C1-AC2642B8EE94}" type="CATEGORYNAME">
                      <a:rPr lang="en-US" sz="3200"/>
                      <a:pPr/>
                      <a:t>[CATEGORY NAME]</a:t>
                    </a:fld>
                    <a:r>
                      <a:rPr lang="en-US" sz="3200" baseline="0" dirty="0"/>
                      <a:t>, $14.1M, </a:t>
                    </a:r>
                    <a:fld id="{C8C2F1FF-0083-402C-969F-78DB3FDDE2C8}" type="PERCENTAGE">
                      <a:rPr lang="en-US" sz="3200" baseline="0"/>
                      <a:pPr/>
                      <a:t>[PERCENTAGE]</a:t>
                    </a:fld>
                    <a:endParaRPr lang="en-US" sz="3200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694809973309817"/>
                      <c:h val="0.2190691008746248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5466-4BBA-8CE5-DD2453401CC5}"/>
                </c:ext>
              </c:extLst>
            </c:dLbl>
            <c:dLbl>
              <c:idx val="6"/>
              <c:layout>
                <c:manualLayout>
                  <c:x val="-0.2287223502487126"/>
                  <c:y val="-0.11973207294587154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3200" b="1">
                        <a:solidFill>
                          <a:srgbClr val="000000"/>
                        </a:solidFill>
                      </a:defRPr>
                    </a:pPr>
                    <a:fld id="{2125CD1C-824B-4A38-8C19-2303CEE2C0F5}" type="CATEGORYNAME">
                      <a:rPr lang="en-US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[CATEGORY NAME]</a:t>
                    </a:fld>
                    <a:r>
                      <a:rPr lang="en-US" baseline="0" dirty="0"/>
                      <a:t>, $2.6M, </a:t>
                    </a:r>
                    <a:fld id="{B0DBD408-88E8-4412-B81E-6AD410B69B57}" type="PERCENTAGE">
                      <a:rPr lang="en-US" baseline="0"/>
                      <a:pPr>
                        <a:defRPr sz="3200" b="1">
                          <a:solidFill>
                            <a:srgbClr val="000000"/>
                          </a:solidFill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299352447305981"/>
                      <c:h val="0.1868907878512334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5466-4BBA-8CE5-DD2453401C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3200" b="1">
                    <a:solidFill>
                      <a:srgbClr val="00000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Facility Maint</c:v>
                </c:pt>
                <c:pt idx="1">
                  <c:v>Administration</c:v>
                </c:pt>
                <c:pt idx="2">
                  <c:v>Special Transit</c:v>
                </c:pt>
                <c:pt idx="3">
                  <c:v>Transportation</c:v>
                </c:pt>
                <c:pt idx="4">
                  <c:v>Equipment Maint</c:v>
                </c:pt>
                <c:pt idx="5">
                  <c:v>Capital Outlay</c:v>
                </c:pt>
                <c:pt idx="6">
                  <c:v>Charges &amp; Transfers</c:v>
                </c:pt>
              </c:strCache>
            </c:strRef>
          </c:cat>
          <c:val>
            <c:numRef>
              <c:f>Sheet1!$B$2:$B$8</c:f>
              <c:numCache>
                <c:formatCode>"$"#0.#,,"M"</c:formatCode>
                <c:ptCount val="7"/>
                <c:pt idx="0">
                  <c:v>1814579</c:v>
                </c:pt>
                <c:pt idx="1">
                  <c:v>7167467</c:v>
                </c:pt>
                <c:pt idx="2" formatCode="&quot;$&quot;#0.0,,&quot;M&quot;">
                  <c:v>1201125</c:v>
                </c:pt>
                <c:pt idx="3" formatCode="&quot;$&quot;#0.0,,&quot;M&quot;">
                  <c:v>14781921</c:v>
                </c:pt>
                <c:pt idx="4" formatCode="_(* #,##0_);_(* \(#,##0\);_(* &quot;-&quot;??_);_(@_)">
                  <c:v>3506382</c:v>
                </c:pt>
                <c:pt idx="5" formatCode="_(* #,##0_);_(* \(#,##0\);_(* &quot;-&quot;??_);_(@_)">
                  <c:v>14107359</c:v>
                </c:pt>
                <c:pt idx="6" formatCode="_(* #,##0_);_(* \(#,##0\);_(* &quot;-&quot;??_);_(@_)">
                  <c:v>2639536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466-4BBA-8CE5-DD2453401CC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Facility Maint</c:v>
                </c:pt>
                <c:pt idx="1">
                  <c:v>Administration</c:v>
                </c:pt>
                <c:pt idx="2">
                  <c:v>Special Transit</c:v>
                </c:pt>
                <c:pt idx="3">
                  <c:v>Transportation</c:v>
                </c:pt>
                <c:pt idx="4">
                  <c:v>Equipment Maint</c:v>
                </c:pt>
                <c:pt idx="5">
                  <c:v>Capital Outlay</c:v>
                </c:pt>
                <c:pt idx="6">
                  <c:v>Charges &amp; Transfers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4.0129244820838184E-2</c:v>
                </c:pt>
                <c:pt idx="1">
                  <c:v>0.15850786214779219</c:v>
                </c:pt>
                <c:pt idx="2">
                  <c:v>2.6562767002940774E-2</c:v>
                </c:pt>
                <c:pt idx="3">
                  <c:v>0.32690079998241423</c:v>
                </c:pt>
                <c:pt idx="4">
                  <c:v>7.7543309888067832E-2</c:v>
                </c:pt>
                <c:pt idx="5">
                  <c:v>0.31198292446151693</c:v>
                </c:pt>
                <c:pt idx="6">
                  <c:v>5.8373091696429832E-2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5466-4BBA-8CE5-DD2453401C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060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32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727060979944454"/>
          <c:y val="0.12535481328296941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1"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1"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0A92-4C12-89F0-A4B51A207CC8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2"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2"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0A92-4C12-89F0-A4B51A207CC8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3"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3"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0A92-4C12-89F0-A4B51A207CC8}"/>
              </c:ext>
            </c:extLst>
          </c:dPt>
          <c:dPt>
            <c:idx val="3"/>
            <c:bubble3D val="0"/>
            <c:spPr>
              <a:solidFill>
                <a:srgbClr val="4A9CCC">
                  <a:lumMod val="40000"/>
                  <a:lumOff val="60000"/>
                </a:srgbClr>
              </a:soli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0A92-4C12-89F0-A4B51A207CC8}"/>
              </c:ext>
            </c:extLst>
          </c:dPt>
          <c:dPt>
            <c:idx val="4"/>
            <c:bubble3D val="0"/>
            <c:spPr>
              <a:solidFill>
                <a:srgbClr val="002060"/>
              </a:soli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0A92-4C12-89F0-A4B51A207CC8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0A92-4C12-89F0-A4B51A207CC8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1">
                      <a:lumMod val="60000"/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1">
                      <a:lumMod val="60000"/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0A92-4C12-89F0-A4B51A207CC8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2">
                      <a:lumMod val="60000"/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2">
                      <a:lumMod val="60000"/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F-0A92-4C12-89F0-A4B51A207CC8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3">
                      <a:lumMod val="60000"/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3">
                      <a:lumMod val="60000"/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11-0A92-4C12-89F0-A4B51A207CC8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4">
                      <a:lumMod val="60000"/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4">
                      <a:lumMod val="60000"/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13-0A92-4C12-89F0-A4B51A207CC8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tint val="94000"/>
                      <a:satMod val="100000"/>
                      <a:lumMod val="104000"/>
                    </a:schemeClr>
                  </a:gs>
                  <a:gs pos="69000">
                    <a:schemeClr val="accent5">
                      <a:lumMod val="60000"/>
                      <a:shade val="86000"/>
                      <a:satMod val="130000"/>
                      <a:lumMod val="102000"/>
                    </a:schemeClr>
                  </a:gs>
                  <a:gs pos="100000">
                    <a:schemeClr val="accent5">
                      <a:lumMod val="60000"/>
                      <a:shade val="72000"/>
                      <a:satMod val="130000"/>
                      <a:lumMod val="10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38100" dir="5400000" algn="ctr" rotWithShape="0">
                  <a:srgbClr val="000000">
                    <a:alpha val="76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15-9F20-4B32-B731-09B966A290CC}"/>
              </c:ext>
            </c:extLst>
          </c:dPt>
          <c:dLbls>
            <c:dLbl>
              <c:idx val="0"/>
              <c:layout>
                <c:manualLayout>
                  <c:x val="8.4785704630528688E-2"/>
                  <c:y val="2.562913028281529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3200" b="1" i="0" u="none" strike="noStrike" kern="1200" baseline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fld id="{EDB68432-67ED-4B24-A448-BB4F9096CC01}" type="CATEGORYNAME">
                      <a:rPr lang="en-US"/>
                      <a:pPr>
                        <a:defRPr sz="3200" b="1">
                          <a:solidFill>
                            <a:schemeClr val="bg1"/>
                          </a:solidFill>
                          <a:effectLst/>
                        </a:defRPr>
                      </a:pPr>
                      <a:t>[CATEGORY NAME]</a:t>
                    </a:fld>
                    <a:r>
                      <a:rPr lang="en-US" baseline="0" dirty="0"/>
                      <a:t>, $9.4M, </a:t>
                    </a:r>
                    <a:fld id="{99051337-7B62-429B-827A-A26A6EFFDD5D}" type="PERCENTAGE">
                      <a:rPr lang="en-US" baseline="0"/>
                      <a:pPr>
                        <a:defRPr sz="3200" b="1">
                          <a:solidFill>
                            <a:schemeClr val="bg1"/>
                          </a:solidFill>
                          <a:effectLst/>
                        </a:defRPr>
                      </a:pPr>
                      <a:t>[PERCENTAGE]</a:t>
                    </a:fld>
                    <a:endParaRPr lang="en-US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448267299270755"/>
                      <c:h val="0.1486489556403286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A92-4C12-89F0-A4B51A207CC8}"/>
                </c:ext>
              </c:extLst>
            </c:dLbl>
            <c:dLbl>
              <c:idx val="1"/>
              <c:layout>
                <c:manualLayout>
                  <c:x val="-1.6104466119167299E-2"/>
                  <c:y val="1.802076691813773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A92-4C12-89F0-A4B51A207CC8}"/>
                </c:ext>
              </c:extLst>
            </c:dLbl>
            <c:dLbl>
              <c:idx val="3"/>
              <c:layout>
                <c:manualLayout>
                  <c:x val="5.8865464171964626E-3"/>
                  <c:y val="1.274145437155689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931852087590743"/>
                      <c:h val="0.1405631812548598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0A92-4C12-89F0-A4B51A207CC8}"/>
                </c:ext>
              </c:extLst>
            </c:dLbl>
            <c:dLbl>
              <c:idx val="4"/>
              <c:layout>
                <c:manualLayout>
                  <c:x val="-1.2991435673397675E-2"/>
                  <c:y val="8.209739807534168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405233409490657"/>
                      <c:h val="0.135819745281616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0A92-4C12-89F0-A4B51A207CC8}"/>
                </c:ext>
              </c:extLst>
            </c:dLbl>
            <c:dLbl>
              <c:idx val="5"/>
              <c:layout>
                <c:manualLayout>
                  <c:x val="4.0073100570340268E-2"/>
                  <c:y val="1.467658343916520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354051998228168"/>
                      <c:h val="0.138013183693807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0A92-4C12-89F0-A4B51A207CC8}"/>
                </c:ext>
              </c:extLst>
            </c:dLbl>
            <c:dLbl>
              <c:idx val="6"/>
              <c:layout>
                <c:manualLayout>
                  <c:x val="-3.6301551071153369E-2"/>
                  <c:y val="-2.666548121128170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A92-4C12-89F0-A4B51A207CC8}"/>
                </c:ext>
              </c:extLst>
            </c:dLbl>
            <c:dLbl>
              <c:idx val="7"/>
              <c:layout>
                <c:manualLayout>
                  <c:x val="6.2639835502380616E-3"/>
                  <c:y val="-4.217026898651521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50651485122894"/>
                      <c:h val="0.147535919125189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0A92-4C12-89F0-A4B51A207CC8}"/>
                </c:ext>
              </c:extLst>
            </c:dLbl>
            <c:dLbl>
              <c:idx val="8"/>
              <c:layout>
                <c:manualLayout>
                  <c:x val="1.1636337257559961E-2"/>
                  <c:y val="-3.29992494037839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042200830141452"/>
                      <c:h val="0.1144670184517053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1-0A92-4C12-89F0-A4B51A207CC8}"/>
                </c:ext>
              </c:extLst>
            </c:dLbl>
            <c:dLbl>
              <c:idx val="9"/>
              <c:layout>
                <c:manualLayout>
                  <c:x val="-9.1978070654799737E-2"/>
                  <c:y val="-3.115937190699064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0A92-4C12-89F0-A4B51A207CC8}"/>
                </c:ext>
              </c:extLst>
            </c:dLbl>
            <c:dLbl>
              <c:idx val="10"/>
              <c:layout>
                <c:manualLayout>
                  <c:x val="0.17481592024871759"/>
                  <c:y val="-2.525146818303473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bg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182517970935407"/>
                      <c:h val="0.135204646154828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5-9F20-4B32-B731-09B966A290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Sheet1!$A$2:$A$12</c:f>
              <c:strCache>
                <c:ptCount val="11"/>
                <c:pt idx="0">
                  <c:v>Other</c:v>
                </c:pt>
                <c:pt idx="1">
                  <c:v>Park in Lieu</c:v>
                </c:pt>
                <c:pt idx="2">
                  <c:v>State Earmarks</c:v>
                </c:pt>
                <c:pt idx="3">
                  <c:v>Measure M</c:v>
                </c:pt>
                <c:pt idx="4">
                  <c:v>Measure M Highway</c:v>
                </c:pt>
                <c:pt idx="5">
                  <c:v>Measure R Highway</c:v>
                </c:pt>
                <c:pt idx="6">
                  <c:v>Prop C</c:v>
                </c:pt>
                <c:pt idx="7">
                  <c:v>SB1 &amp; Gas Tax</c:v>
                </c:pt>
                <c:pt idx="8">
                  <c:v>Measure A</c:v>
                </c:pt>
                <c:pt idx="9">
                  <c:v>Sewer Fund</c:v>
                </c:pt>
                <c:pt idx="10">
                  <c:v>Bond Proceeds / Measure G</c:v>
                </c:pt>
              </c:strCache>
            </c:strRef>
          </c:cat>
          <c:val>
            <c:numRef>
              <c:f>Sheet1!$B$2:$B$12</c:f>
              <c:numCache>
                <c:formatCode>"$"0.0,,"M"</c:formatCode>
                <c:ptCount val="11"/>
                <c:pt idx="0">
                  <c:v>9420549</c:v>
                </c:pt>
                <c:pt idx="1">
                  <c:v>3374977</c:v>
                </c:pt>
                <c:pt idx="2">
                  <c:v>8498900</c:v>
                </c:pt>
                <c:pt idx="3">
                  <c:v>5357000</c:v>
                </c:pt>
                <c:pt idx="4">
                  <c:v>10649446</c:v>
                </c:pt>
                <c:pt idx="5">
                  <c:v>5289456</c:v>
                </c:pt>
                <c:pt idx="6">
                  <c:v>4310000</c:v>
                </c:pt>
                <c:pt idx="7">
                  <c:v>6733618</c:v>
                </c:pt>
                <c:pt idx="8">
                  <c:v>3126024</c:v>
                </c:pt>
                <c:pt idx="9">
                  <c:v>4972984</c:v>
                </c:pt>
                <c:pt idx="10">
                  <c:v>8976366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0A92-4C12-89F0-A4B51A207C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983637502883"/>
          <c:y val="0.11475405222269158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73B2-404D-8FC9-C58195409EE2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73B2-404D-8FC9-C58195409EE2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73B2-404D-8FC9-C58195409EE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73B2-404D-8FC9-C58195409EE2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73B2-404D-8FC9-C58195409EE2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73B2-404D-8FC9-C58195409EE2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73B2-404D-8FC9-C58195409EE2}"/>
              </c:ext>
            </c:extLst>
          </c:dPt>
          <c:dLbls>
            <c:dLbl>
              <c:idx val="0"/>
              <c:layout>
                <c:manualLayout>
                  <c:x val="-3.3890166366902119E-2"/>
                  <c:y val="4.433080160995306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086775677390552"/>
                      <c:h val="0.179260060598393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3B2-404D-8FC9-C58195409EE2}"/>
                </c:ext>
              </c:extLst>
            </c:dLbl>
            <c:dLbl>
              <c:idx val="1"/>
              <c:layout>
                <c:manualLayout>
                  <c:x val="-4.9493336804266975E-8"/>
                  <c:y val="-7.643457474981184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284404550615348"/>
                      <c:h val="0.1928602559456544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3B2-404D-8FC9-C58195409EE2}"/>
                </c:ext>
              </c:extLst>
            </c:dLbl>
            <c:dLbl>
              <c:idx val="2"/>
              <c:layout>
                <c:manualLayout>
                  <c:x val="2.702831117846595E-2"/>
                  <c:y val="2.680127972827217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199774904304633"/>
                      <c:h val="0.140710873187248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73B2-404D-8FC9-C58195409EE2}"/>
                </c:ext>
              </c:extLst>
            </c:dLbl>
            <c:dLbl>
              <c:idx val="3"/>
              <c:layout>
                <c:manualLayout>
                  <c:x val="-5.1087517087574502E-3"/>
                  <c:y val="-6.7009900310711508E-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16162148089999"/>
                      <c:h val="0.1804004350818806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73B2-404D-8FC9-C58195409EE2}"/>
                </c:ext>
              </c:extLst>
            </c:dLbl>
            <c:dLbl>
              <c:idx val="4"/>
              <c:layout>
                <c:manualLayout>
                  <c:x val="1.3513320159769618E-2"/>
                  <c:y val="8.5290640170815717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3B2-404D-8FC9-C58195409EE2}"/>
                </c:ext>
              </c:extLst>
            </c:dLbl>
            <c:dLbl>
              <c:idx val="5"/>
              <c:layout>
                <c:manualLayout>
                  <c:x val="-3.6756953774045267E-2"/>
                  <c:y val="-6.326714493469770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3B2-404D-8FC9-C58195409EE2}"/>
                </c:ext>
              </c:extLst>
            </c:dLbl>
            <c:dLbl>
              <c:idx val="6"/>
              <c:layout>
                <c:manualLayout>
                  <c:x val="8.3814491055069201E-3"/>
                  <c:y val="3.658928184685717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790633202099735"/>
                      <c:h val="0.2386719980314960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73B2-404D-8FC9-C58195409E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General Fund</c:v>
                </c:pt>
                <c:pt idx="1">
                  <c:v>Internal Services Fund</c:v>
                </c:pt>
                <c:pt idx="2">
                  <c:v>Debt Services Fund</c:v>
                </c:pt>
                <c:pt idx="3">
                  <c:v>GTrans</c:v>
                </c:pt>
                <c:pt idx="4">
                  <c:v>Sewer</c:v>
                </c:pt>
                <c:pt idx="5">
                  <c:v>CIP</c:v>
                </c:pt>
                <c:pt idx="6">
                  <c:v>Special Revenue Funds</c:v>
                </c:pt>
              </c:strCache>
            </c:strRef>
          </c:cat>
          <c:val>
            <c:numRef>
              <c:f>Sheet1!$B$2:$B$8</c:f>
              <c:numCache>
                <c:formatCode>"$"#.0,,"M"</c:formatCode>
                <c:ptCount val="7"/>
                <c:pt idx="0">
                  <c:v>87404784</c:v>
                </c:pt>
                <c:pt idx="1">
                  <c:v>17701027</c:v>
                </c:pt>
                <c:pt idx="2">
                  <c:v>8617853</c:v>
                </c:pt>
                <c:pt idx="3">
                  <c:v>45218369</c:v>
                </c:pt>
                <c:pt idx="4">
                  <c:v>2612500</c:v>
                </c:pt>
                <c:pt idx="5">
                  <c:v>70409320</c:v>
                </c:pt>
                <c:pt idx="6">
                  <c:v>51335418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73B2-404D-8FC9-C58195409E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009769472675902"/>
          <c:y val="9.8889525919701293E-2"/>
          <c:w val="0.53437633668496098"/>
          <c:h val="0.7393658906728355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</c:v>
                </c:pt>
              </c:strCache>
            </c:strRef>
          </c:tx>
          <c:spPr>
            <a:scene3d>
              <a:camera prst="orthographicFront"/>
              <a:lightRig rig="threePt" dir="tl"/>
            </a:scene3d>
            <a:sp3d prstMaterial="plastic">
              <a:bevelT prst="angle"/>
            </a:sp3d>
          </c:spPr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1-4EA0-4D98-AF45-4EE4039BB24B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3-4EA0-4D98-AF45-4EE4039BB24B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5-4EA0-4D98-AF45-4EE4039BB24B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7-4EA0-4D98-AF45-4EE4039BB24B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8000"/>
                      <a:lumMod val="114000"/>
                    </a:schemeClr>
                  </a:gs>
                  <a:gs pos="100000">
                    <a:schemeClr val="accent5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9-4EA0-4D98-AF45-4EE4039BB24B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B-4EA0-4D98-AF45-4EE4039BB24B}"/>
              </c:ext>
            </c:extLst>
          </c:dPt>
          <c:dPt>
            <c:idx val="6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threePt" dir="tl"/>
              </a:scene3d>
              <a:sp3d prstMaterial="plastic">
                <a:bevelT prst="angle"/>
              </a:sp3d>
            </c:spPr>
            <c:extLst>
              <c:ext xmlns:c16="http://schemas.microsoft.com/office/drawing/2014/chart" uri="{C3380CC4-5D6E-409C-BE32-E72D297353CC}">
                <c16:uniqueId val="{0000000D-4EA0-4D98-AF45-4EE4039BB24B}"/>
              </c:ext>
            </c:extLst>
          </c:dPt>
          <c:dLbls>
            <c:dLbl>
              <c:idx val="0"/>
              <c:layout>
                <c:manualLayout>
                  <c:x val="-2.3283101704426996E-2"/>
                  <c:y val="5.046622575490545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88848481242521"/>
                      <c:h val="0.233353686665965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EA0-4D98-AF45-4EE4039BB24B}"/>
                </c:ext>
              </c:extLst>
            </c:dLbl>
            <c:dLbl>
              <c:idx val="1"/>
              <c:layout>
                <c:manualLayout>
                  <c:x val="4.2282520684296401E-2"/>
                  <c:y val="-0.1284544958975355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28459402154367"/>
                      <c:h val="0.2904448501725406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EA0-4D98-AF45-4EE4039BB24B}"/>
                </c:ext>
              </c:extLst>
            </c:dLbl>
            <c:dLbl>
              <c:idx val="2"/>
              <c:layout>
                <c:manualLayout>
                  <c:x val="3.20528913508226E-2"/>
                  <c:y val="-1.32326555878324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527066410944951"/>
                      <c:h val="0.222473798085075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4EA0-4D98-AF45-4EE4039BB24B}"/>
                </c:ext>
              </c:extLst>
            </c:dLbl>
            <c:dLbl>
              <c:idx val="3"/>
              <c:layout>
                <c:manualLayout>
                  <c:x val="-4.5022988847692028E-2"/>
                  <c:y val="-2.9063275730739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49688028010393"/>
                      <c:h val="0.147991338201284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4EA0-4D98-AF45-4EE4039BB24B}"/>
                </c:ext>
              </c:extLst>
            </c:dLbl>
            <c:dLbl>
              <c:idx val="4"/>
              <c:layout>
                <c:manualLayout>
                  <c:x val="-5.1633692594087559E-2"/>
                  <c:y val="1.284582329054691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EA0-4D98-AF45-4EE4039BB24B}"/>
                </c:ext>
              </c:extLst>
            </c:dLbl>
            <c:dLbl>
              <c:idx val="5"/>
              <c:layout>
                <c:manualLayout>
                  <c:x val="-1.9348314383901107E-2"/>
                  <c:y val="-5.6190387770925034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EA0-4D98-AF45-4EE4039BB24B}"/>
                </c:ext>
              </c:extLst>
            </c:dLbl>
            <c:dLbl>
              <c:idx val="6"/>
              <c:layout>
                <c:manualLayout>
                  <c:x val="1.3585570139410428E-2"/>
                  <c:y val="6.082586691644128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800" b="1" i="0" u="none" strike="noStrike" kern="1200" baseline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fld id="{D2FDE3B2-BE0F-43B6-95C2-5EFB7BD9916B}" type="CATEGORYNAME">
                      <a:rPr lang="en-US" sz="280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[CATEGORY NAME]</a:t>
                    </a:fld>
                    <a:r>
                      <a:rPr lang="en-US" sz="2800" baseline="0" dirty="0"/>
                      <a:t>, $78.8M, </a:t>
                    </a:r>
                    <a:fld id="{98A190B7-BA10-4BD7-A6AE-4D42E55A6C74}" type="PERCENTAGE">
                      <a:rPr lang="en-US" sz="2800" baseline="0"/>
                      <a:pPr>
                        <a:def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defRPr>
                      </a:pPr>
                      <a:t>[PERCENTAGE]</a:t>
                    </a:fld>
                    <a:endParaRPr lang="en-US" sz="28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209142759540035"/>
                      <c:h val="0.1893921904747188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4EA0-4D98-AF45-4EE4039BB2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General Fund</c:v>
                </c:pt>
                <c:pt idx="1">
                  <c:v>Internal Services Fund</c:v>
                </c:pt>
                <c:pt idx="2">
                  <c:v>Debt Services Fund</c:v>
                </c:pt>
                <c:pt idx="3">
                  <c:v>GTrans</c:v>
                </c:pt>
                <c:pt idx="4">
                  <c:v>Sewer</c:v>
                </c:pt>
                <c:pt idx="5">
                  <c:v>CIP</c:v>
                </c:pt>
                <c:pt idx="6">
                  <c:v>Special Revenue Funds</c:v>
                </c:pt>
              </c:strCache>
            </c:strRef>
          </c:cat>
          <c:val>
            <c:numRef>
              <c:f>Sheet1!$B$2:$B$8</c:f>
              <c:numCache>
                <c:formatCode>"$"#.0,,"M"</c:formatCode>
                <c:ptCount val="7"/>
                <c:pt idx="0">
                  <c:v>87331738</c:v>
                </c:pt>
                <c:pt idx="1">
                  <c:v>19134778</c:v>
                </c:pt>
                <c:pt idx="2">
                  <c:v>17594219</c:v>
                </c:pt>
                <c:pt idx="3">
                  <c:v>45218369</c:v>
                </c:pt>
                <c:pt idx="4">
                  <c:v>6925056</c:v>
                </c:pt>
                <c:pt idx="5">
                  <c:v>70709320</c:v>
                </c:pt>
                <c:pt idx="6">
                  <c:v>78787541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EA0-4D98-AF45-4EE4039BB2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73DA33-EE14-4172-A7E1-7EE2465452BF}" type="doc">
      <dgm:prSet loTypeId="urn:microsoft.com/office/officeart/2005/8/layout/h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42AD43E-5DA1-4005-9B18-93DA757DDE02}">
      <dgm:prSet phldrT="[Text]"/>
      <dgm:spPr/>
      <dgm:t>
        <a:bodyPr/>
        <a:lstStyle/>
        <a:p>
          <a:r>
            <a:rPr lang="en-US" b="1" dirty="0"/>
            <a:t>February 2025</a:t>
          </a:r>
        </a:p>
      </dgm:t>
    </dgm:pt>
    <dgm:pt modelId="{B045A9D9-4D96-4F7C-B458-8547A09BE4FE}" type="parTrans" cxnId="{F6A2A9D6-3DB7-4563-B9A8-C83D9EAEE08A}">
      <dgm:prSet/>
      <dgm:spPr/>
      <dgm:t>
        <a:bodyPr/>
        <a:lstStyle/>
        <a:p>
          <a:endParaRPr lang="en-US"/>
        </a:p>
      </dgm:t>
    </dgm:pt>
    <dgm:pt modelId="{E638C529-05BE-4ED7-969C-934D6868C07A}" type="sibTrans" cxnId="{F6A2A9D6-3DB7-4563-B9A8-C83D9EAEE08A}">
      <dgm:prSet/>
      <dgm:spPr/>
      <dgm:t>
        <a:bodyPr/>
        <a:lstStyle/>
        <a:p>
          <a:endParaRPr lang="en-US"/>
        </a:p>
      </dgm:t>
    </dgm:pt>
    <dgm:pt modelId="{5075D69F-5A64-454C-825D-51E47190D173}">
      <dgm:prSet phldrT="[Text]"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Distribution of Budget Package </a:t>
          </a:r>
        </a:p>
      </dgm:t>
    </dgm:pt>
    <dgm:pt modelId="{047A465B-8E2F-4B2E-949E-4837F637C034}" type="parTrans" cxnId="{0A0325DE-B23F-4D6F-9442-015981949D9E}">
      <dgm:prSet/>
      <dgm:spPr/>
      <dgm:t>
        <a:bodyPr/>
        <a:lstStyle/>
        <a:p>
          <a:endParaRPr lang="en-US"/>
        </a:p>
      </dgm:t>
    </dgm:pt>
    <dgm:pt modelId="{D8679405-6013-4379-9703-4C6DB89EF676}" type="sibTrans" cxnId="{0A0325DE-B23F-4D6F-9442-015981949D9E}">
      <dgm:prSet/>
      <dgm:spPr/>
      <dgm:t>
        <a:bodyPr/>
        <a:lstStyle/>
        <a:p>
          <a:endParaRPr lang="en-US"/>
        </a:p>
      </dgm:t>
    </dgm:pt>
    <dgm:pt modelId="{1514B553-48AD-4D85-BB9A-5A857167ED6F}">
      <dgm:prSet phldrT="[Text]"/>
      <dgm:spPr/>
      <dgm:t>
        <a:bodyPr/>
        <a:lstStyle/>
        <a:p>
          <a:r>
            <a:rPr lang="en-US" b="1" dirty="0"/>
            <a:t>March 2025 </a:t>
          </a:r>
        </a:p>
      </dgm:t>
    </dgm:pt>
    <dgm:pt modelId="{460EE975-094D-40C4-9DFF-A8EF6BBC30C3}" type="parTrans" cxnId="{327CDA01-CC2B-418B-A8D8-55C5BC7BDF94}">
      <dgm:prSet/>
      <dgm:spPr/>
      <dgm:t>
        <a:bodyPr/>
        <a:lstStyle/>
        <a:p>
          <a:endParaRPr lang="en-US"/>
        </a:p>
      </dgm:t>
    </dgm:pt>
    <dgm:pt modelId="{BE695E1A-10CF-461F-AD1A-567F2EBC1013}" type="sibTrans" cxnId="{327CDA01-CC2B-418B-A8D8-55C5BC7BDF94}">
      <dgm:prSet/>
      <dgm:spPr/>
      <dgm:t>
        <a:bodyPr/>
        <a:lstStyle/>
        <a:p>
          <a:endParaRPr lang="en-US"/>
        </a:p>
      </dgm:t>
    </dgm:pt>
    <dgm:pt modelId="{3A32D5C3-6C1D-4BF5-8160-78AF4FAA3CED}">
      <dgm:prSet phldrT="[Text]"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Department Supplemental Requests</a:t>
          </a:r>
        </a:p>
      </dgm:t>
    </dgm:pt>
    <dgm:pt modelId="{0C5A9AF2-468D-412D-B488-D5658FF66187}" type="parTrans" cxnId="{7FDEA145-534A-445C-9A8A-1257C15C8078}">
      <dgm:prSet/>
      <dgm:spPr/>
      <dgm:t>
        <a:bodyPr/>
        <a:lstStyle/>
        <a:p>
          <a:endParaRPr lang="en-US"/>
        </a:p>
      </dgm:t>
    </dgm:pt>
    <dgm:pt modelId="{A9E57014-F902-4C2F-B4E0-70D431849E30}" type="sibTrans" cxnId="{7FDEA145-534A-445C-9A8A-1257C15C8078}">
      <dgm:prSet/>
      <dgm:spPr/>
      <dgm:t>
        <a:bodyPr/>
        <a:lstStyle/>
        <a:p>
          <a:endParaRPr lang="en-US"/>
        </a:p>
      </dgm:t>
    </dgm:pt>
    <dgm:pt modelId="{6B44E587-AA58-49E3-8E34-03539E79CF0C}">
      <dgm:prSet phldrT="[Text]"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Revenue Estimates</a:t>
          </a:r>
        </a:p>
      </dgm:t>
    </dgm:pt>
    <dgm:pt modelId="{36DEF791-77F3-4CB8-9705-52AF48D8FA4D}" type="parTrans" cxnId="{57D5F53D-0112-4068-9697-170EEB725F2A}">
      <dgm:prSet/>
      <dgm:spPr/>
      <dgm:t>
        <a:bodyPr/>
        <a:lstStyle/>
        <a:p>
          <a:endParaRPr lang="en-US"/>
        </a:p>
      </dgm:t>
    </dgm:pt>
    <dgm:pt modelId="{665F3EA3-8380-4CF8-AD71-0A3650B1A58A}" type="sibTrans" cxnId="{57D5F53D-0112-4068-9697-170EEB725F2A}">
      <dgm:prSet/>
      <dgm:spPr/>
      <dgm:t>
        <a:bodyPr/>
        <a:lstStyle/>
        <a:p>
          <a:endParaRPr lang="en-US"/>
        </a:p>
      </dgm:t>
    </dgm:pt>
    <dgm:pt modelId="{0F8A3CEE-FCBA-4B68-A9A3-45490005B5F9}">
      <dgm:prSet phldrT="[Text]" custT="1"/>
      <dgm:spPr/>
      <dgm:t>
        <a:bodyPr/>
        <a:lstStyle/>
        <a:p>
          <a:r>
            <a:rPr lang="en-US" sz="3600" b="1" dirty="0"/>
            <a:t>April 2025</a:t>
          </a:r>
        </a:p>
      </dgm:t>
    </dgm:pt>
    <dgm:pt modelId="{7163AA1D-DCCF-4018-B30F-357383F61D6C}" type="parTrans" cxnId="{3C045545-7DC4-42D4-B41A-D1D7700D4F28}">
      <dgm:prSet/>
      <dgm:spPr/>
      <dgm:t>
        <a:bodyPr/>
        <a:lstStyle/>
        <a:p>
          <a:endParaRPr lang="en-US"/>
        </a:p>
      </dgm:t>
    </dgm:pt>
    <dgm:pt modelId="{DADF343C-5CF2-4964-A993-006913387205}" type="sibTrans" cxnId="{3C045545-7DC4-42D4-B41A-D1D7700D4F28}">
      <dgm:prSet/>
      <dgm:spPr/>
      <dgm:t>
        <a:bodyPr/>
        <a:lstStyle/>
        <a:p>
          <a:endParaRPr lang="en-US"/>
        </a:p>
      </dgm:t>
    </dgm:pt>
    <dgm:pt modelId="{4D110E9A-88EE-40AA-9002-8C4A63E16BC3}">
      <dgm:prSet phldrT="[Text]"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CM Reviews of  Supplemental Requests</a:t>
          </a:r>
        </a:p>
      </dgm:t>
    </dgm:pt>
    <dgm:pt modelId="{B6CA74F1-DFAD-4C84-903F-CDED916F42A0}" type="parTrans" cxnId="{92C2E06A-4F3B-4DD9-BAF9-D1984C97D323}">
      <dgm:prSet/>
      <dgm:spPr/>
      <dgm:t>
        <a:bodyPr/>
        <a:lstStyle/>
        <a:p>
          <a:endParaRPr lang="en-US"/>
        </a:p>
      </dgm:t>
    </dgm:pt>
    <dgm:pt modelId="{D2C89AF9-E418-4444-B2F3-650360137609}" type="sibTrans" cxnId="{92C2E06A-4F3B-4DD9-BAF9-D1984C97D323}">
      <dgm:prSet/>
      <dgm:spPr/>
      <dgm:t>
        <a:bodyPr/>
        <a:lstStyle/>
        <a:p>
          <a:endParaRPr lang="en-US"/>
        </a:p>
      </dgm:t>
    </dgm:pt>
    <dgm:pt modelId="{EA1CABD0-EC4D-46F5-B698-F07981B60724}">
      <dgm:prSet phldrT="[Text]"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Capital Improvement Program Budget</a:t>
          </a:r>
        </a:p>
      </dgm:t>
    </dgm:pt>
    <dgm:pt modelId="{532836B2-E184-4319-A644-864758631810}" type="parTrans" cxnId="{7EC5DC3C-CA2C-4423-9FF9-63570EB81B8D}">
      <dgm:prSet/>
      <dgm:spPr/>
      <dgm:t>
        <a:bodyPr/>
        <a:lstStyle/>
        <a:p>
          <a:endParaRPr lang="en-US"/>
        </a:p>
      </dgm:t>
    </dgm:pt>
    <dgm:pt modelId="{F11C7AD5-99A6-421F-8E36-B3588DEBD239}" type="sibTrans" cxnId="{7EC5DC3C-CA2C-4423-9FF9-63570EB81B8D}">
      <dgm:prSet/>
      <dgm:spPr/>
      <dgm:t>
        <a:bodyPr/>
        <a:lstStyle/>
        <a:p>
          <a:endParaRPr lang="en-US"/>
        </a:p>
      </dgm:t>
    </dgm:pt>
    <dgm:pt modelId="{0A2DFFAE-AE41-497F-81EF-4063A0010201}">
      <dgm:prSet custT="1"/>
      <dgm:spPr>
        <a:solidFill>
          <a:srgbClr val="6F6F6F"/>
        </a:solidFill>
      </dgm:spPr>
      <dgm:t>
        <a:bodyPr/>
        <a:lstStyle/>
        <a:p>
          <a:r>
            <a:rPr lang="en-US" sz="3600" b="1" dirty="0"/>
            <a:t>May 2025</a:t>
          </a:r>
        </a:p>
      </dgm:t>
    </dgm:pt>
    <dgm:pt modelId="{AD8C3550-34E0-4788-91CF-739A25A61937}" type="parTrans" cxnId="{E2A15565-7A29-4304-A0FC-BD1436F3921F}">
      <dgm:prSet/>
      <dgm:spPr/>
      <dgm:t>
        <a:bodyPr/>
        <a:lstStyle/>
        <a:p>
          <a:endParaRPr lang="en-US"/>
        </a:p>
      </dgm:t>
    </dgm:pt>
    <dgm:pt modelId="{4408BFD0-954C-4A8D-BF55-0B81C6951A21}" type="sibTrans" cxnId="{E2A15565-7A29-4304-A0FC-BD1436F3921F}">
      <dgm:prSet/>
      <dgm:spPr/>
      <dgm:t>
        <a:bodyPr/>
        <a:lstStyle/>
        <a:p>
          <a:endParaRPr lang="en-US"/>
        </a:p>
      </dgm:t>
    </dgm:pt>
    <dgm:pt modelId="{0345147C-D9AA-4346-AD17-53483C4C062F}">
      <dgm:prSet custT="1"/>
      <dgm:spPr>
        <a:solidFill>
          <a:srgbClr val="002060"/>
        </a:solidFill>
      </dgm:spPr>
      <dgm:t>
        <a:bodyPr/>
        <a:lstStyle/>
        <a:p>
          <a:r>
            <a:rPr lang="en-US" sz="3600" b="1" dirty="0"/>
            <a:t>June 2025</a:t>
          </a:r>
        </a:p>
      </dgm:t>
    </dgm:pt>
    <dgm:pt modelId="{759EEE3E-687F-4D2F-A21C-DAA52BEB6802}" type="parTrans" cxnId="{6CB2141C-96B7-4AD6-9194-C587A7F8E01A}">
      <dgm:prSet/>
      <dgm:spPr/>
      <dgm:t>
        <a:bodyPr/>
        <a:lstStyle/>
        <a:p>
          <a:endParaRPr lang="en-US"/>
        </a:p>
      </dgm:t>
    </dgm:pt>
    <dgm:pt modelId="{63771DF9-CA0E-43E3-AC67-8763AE1F4AF3}" type="sibTrans" cxnId="{6CB2141C-96B7-4AD6-9194-C587A7F8E01A}">
      <dgm:prSet/>
      <dgm:spPr/>
      <dgm:t>
        <a:bodyPr/>
        <a:lstStyle/>
        <a:p>
          <a:endParaRPr lang="en-US"/>
        </a:p>
      </dgm:t>
    </dgm:pt>
    <dgm:pt modelId="{419DC971-E97F-47CF-B638-E6937E64C072}">
      <dgm:prSet/>
      <dgm:spPr/>
      <dgm:t>
        <a:bodyPr/>
        <a:lstStyle/>
        <a:p>
          <a:r>
            <a:rPr lang="en-US" b="1" dirty="0"/>
            <a:t>February 2026</a:t>
          </a:r>
        </a:p>
      </dgm:t>
    </dgm:pt>
    <dgm:pt modelId="{C7C4477A-1483-40D8-A624-86A5210525F9}" type="parTrans" cxnId="{44A4DB7B-9EA7-41C3-9CA9-79081F9135D0}">
      <dgm:prSet/>
      <dgm:spPr/>
      <dgm:t>
        <a:bodyPr/>
        <a:lstStyle/>
        <a:p>
          <a:endParaRPr lang="en-US"/>
        </a:p>
      </dgm:t>
    </dgm:pt>
    <dgm:pt modelId="{EA12E128-B212-4291-80AC-0B848C166F3F}" type="sibTrans" cxnId="{44A4DB7B-9EA7-41C3-9CA9-79081F9135D0}">
      <dgm:prSet/>
      <dgm:spPr/>
      <dgm:t>
        <a:bodyPr/>
        <a:lstStyle/>
        <a:p>
          <a:endParaRPr lang="en-US"/>
        </a:p>
      </dgm:t>
    </dgm:pt>
    <dgm:pt modelId="{DA70529E-FADC-40FA-ADDE-1AF46A744197}">
      <dgm:prSet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Proposed Budget Presentation to City Council</a:t>
          </a:r>
        </a:p>
      </dgm:t>
    </dgm:pt>
    <dgm:pt modelId="{EC7ED2A1-5DC4-4DEF-A566-C9B17999EC97}" type="parTrans" cxnId="{DCCE33B7-C904-425C-B785-B6A8A46488D6}">
      <dgm:prSet/>
      <dgm:spPr/>
      <dgm:t>
        <a:bodyPr/>
        <a:lstStyle/>
        <a:p>
          <a:endParaRPr lang="en-US"/>
        </a:p>
      </dgm:t>
    </dgm:pt>
    <dgm:pt modelId="{4785CE1F-3DB4-458C-8A74-164DE9C112A2}" type="sibTrans" cxnId="{DCCE33B7-C904-425C-B785-B6A8A46488D6}">
      <dgm:prSet/>
      <dgm:spPr/>
      <dgm:t>
        <a:bodyPr/>
        <a:lstStyle/>
        <a:p>
          <a:endParaRPr lang="en-US"/>
        </a:p>
      </dgm:t>
    </dgm:pt>
    <dgm:pt modelId="{A6A74792-78C4-46CB-AF62-D57A7BFF1306}">
      <dgm:prSet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Community Budget Forum</a:t>
          </a:r>
        </a:p>
      </dgm:t>
    </dgm:pt>
    <dgm:pt modelId="{BAA815BE-1B89-480E-BD33-DFEB9C60F18F}" type="parTrans" cxnId="{3E2A8D6E-5675-42CB-A881-174201E2E47B}">
      <dgm:prSet/>
      <dgm:spPr/>
      <dgm:t>
        <a:bodyPr/>
        <a:lstStyle/>
        <a:p>
          <a:endParaRPr lang="en-US"/>
        </a:p>
      </dgm:t>
    </dgm:pt>
    <dgm:pt modelId="{1F947A6B-3E1D-45CA-A769-7C7F9CAF9099}" type="sibTrans" cxnId="{3E2A8D6E-5675-42CB-A881-174201E2E47B}">
      <dgm:prSet/>
      <dgm:spPr/>
      <dgm:t>
        <a:bodyPr/>
        <a:lstStyle/>
        <a:p>
          <a:endParaRPr lang="en-US"/>
        </a:p>
      </dgm:t>
    </dgm:pt>
    <dgm:pt modelId="{CAA8E5DB-8C23-45E1-9EA3-4A5B58B13A97}">
      <dgm:prSet/>
      <dgm:spPr/>
      <dgm:t>
        <a:bodyPr/>
        <a:lstStyle/>
        <a:p>
          <a:endParaRPr lang="en-US" sz="1900" dirty="0"/>
        </a:p>
      </dgm:t>
    </dgm:pt>
    <dgm:pt modelId="{2BEB737F-C385-4D62-A0F5-E901D1BDE024}" type="parTrans" cxnId="{60A6672B-6301-4BF2-A540-55B30D7846A2}">
      <dgm:prSet/>
      <dgm:spPr/>
      <dgm:t>
        <a:bodyPr/>
        <a:lstStyle/>
        <a:p>
          <a:endParaRPr lang="en-US"/>
        </a:p>
      </dgm:t>
    </dgm:pt>
    <dgm:pt modelId="{65CC0483-5E50-4343-B5F9-0BC0FB9A60F7}" type="sibTrans" cxnId="{60A6672B-6301-4BF2-A540-55B30D7846A2}">
      <dgm:prSet/>
      <dgm:spPr/>
      <dgm:t>
        <a:bodyPr/>
        <a:lstStyle/>
        <a:p>
          <a:endParaRPr lang="en-US"/>
        </a:p>
      </dgm:t>
    </dgm:pt>
    <dgm:pt modelId="{82D82CED-2469-4470-AE89-A4E3DD00B52D}">
      <dgm:prSet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City Council Budget Hearing &amp; Budget Adoption</a:t>
          </a:r>
        </a:p>
      </dgm:t>
    </dgm:pt>
    <dgm:pt modelId="{2B861813-7FFA-403F-9844-7C183BB5043D}" type="parTrans" cxnId="{D28B8566-DE94-4D74-8837-523824FC1426}">
      <dgm:prSet/>
      <dgm:spPr/>
      <dgm:t>
        <a:bodyPr/>
        <a:lstStyle/>
        <a:p>
          <a:endParaRPr lang="en-US"/>
        </a:p>
      </dgm:t>
    </dgm:pt>
    <dgm:pt modelId="{E08FEE2D-7495-40BA-9E7E-9FB1F8C529A7}" type="sibTrans" cxnId="{D28B8566-DE94-4D74-8837-523824FC1426}">
      <dgm:prSet/>
      <dgm:spPr/>
      <dgm:t>
        <a:bodyPr/>
        <a:lstStyle/>
        <a:p>
          <a:endParaRPr lang="en-US"/>
        </a:p>
      </dgm:t>
    </dgm:pt>
    <dgm:pt modelId="{9F719294-6C75-4BF2-A382-7AA8DBFE85D4}">
      <dgm:prSet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Midyear Review</a:t>
          </a:r>
        </a:p>
      </dgm:t>
    </dgm:pt>
    <dgm:pt modelId="{51EE8FF3-5310-4060-AB45-7151CDE776D2}" type="parTrans" cxnId="{C5CE8C3C-152A-411E-A4F0-7274239E90DA}">
      <dgm:prSet/>
      <dgm:spPr/>
      <dgm:t>
        <a:bodyPr/>
        <a:lstStyle/>
        <a:p>
          <a:endParaRPr lang="en-US"/>
        </a:p>
      </dgm:t>
    </dgm:pt>
    <dgm:pt modelId="{3BFD2479-2AD9-499A-9C97-1BA8B0ACF35F}" type="sibTrans" cxnId="{C5CE8C3C-152A-411E-A4F0-7274239E90DA}">
      <dgm:prSet/>
      <dgm:spPr/>
      <dgm:t>
        <a:bodyPr/>
        <a:lstStyle/>
        <a:p>
          <a:endParaRPr lang="en-US"/>
        </a:p>
      </dgm:t>
    </dgm:pt>
    <dgm:pt modelId="{43660335-11B2-4B2E-B94B-017479337F3F}">
      <dgm:prSet phldrT="[Text]"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Financial Review of All Funds</a:t>
          </a:r>
        </a:p>
      </dgm:t>
    </dgm:pt>
    <dgm:pt modelId="{C25002EC-56B5-4664-B37D-36BE1AE0A348}" type="parTrans" cxnId="{3067AA25-2653-40DA-BD55-91B91FB343FD}">
      <dgm:prSet/>
      <dgm:spPr/>
      <dgm:t>
        <a:bodyPr/>
        <a:lstStyle/>
        <a:p>
          <a:endParaRPr lang="en-US"/>
        </a:p>
      </dgm:t>
    </dgm:pt>
    <dgm:pt modelId="{C3B85599-FBF4-43A5-8EF2-27A186E3446E}" type="sibTrans" cxnId="{3067AA25-2653-40DA-BD55-91B91FB343FD}">
      <dgm:prSet/>
      <dgm:spPr/>
      <dgm:t>
        <a:bodyPr/>
        <a:lstStyle/>
        <a:p>
          <a:endParaRPr lang="en-US"/>
        </a:p>
      </dgm:t>
    </dgm:pt>
    <dgm:pt modelId="{EF4DD738-444A-4BF5-8152-3831D7F51417}">
      <dgm:prSet phldrT="[Text]"/>
      <dgm:spPr/>
      <dgm:t>
        <a:bodyPr/>
        <a:lstStyle/>
        <a:p>
          <a:r>
            <a:rPr lang="en-US" b="1"/>
            <a:t>June 2024</a:t>
          </a:r>
          <a:endParaRPr lang="en-US" b="1" dirty="0"/>
        </a:p>
      </dgm:t>
    </dgm:pt>
    <dgm:pt modelId="{FF800893-5FEE-44D9-A3B3-D2FE23B034D7}" type="parTrans" cxnId="{8E996B70-B8B7-45D8-9457-9F36B0EE3201}">
      <dgm:prSet/>
      <dgm:spPr/>
      <dgm:t>
        <a:bodyPr/>
        <a:lstStyle/>
        <a:p>
          <a:endParaRPr lang="en-US"/>
        </a:p>
      </dgm:t>
    </dgm:pt>
    <dgm:pt modelId="{1B6261DC-36D5-4A24-BD63-415426209559}" type="sibTrans" cxnId="{8E996B70-B8B7-45D8-9457-9F36B0EE3201}">
      <dgm:prSet/>
      <dgm:spPr/>
      <dgm:t>
        <a:bodyPr/>
        <a:lstStyle/>
        <a:p>
          <a:endParaRPr lang="en-US"/>
        </a:p>
      </dgm:t>
    </dgm:pt>
    <dgm:pt modelId="{BB2F8B03-BF77-4E0A-93F5-F8CD62E8D57C}">
      <dgm:prSet phldrT="[Text]"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Originally Adopted</a:t>
          </a:r>
        </a:p>
      </dgm:t>
    </dgm:pt>
    <dgm:pt modelId="{ABEE7EE4-9B86-44D4-ADB7-4B2DDE59ACCF}" type="parTrans" cxnId="{8015E253-0F78-4314-ADAA-EAFBA34F27A3}">
      <dgm:prSet/>
      <dgm:spPr/>
      <dgm:t>
        <a:bodyPr/>
        <a:lstStyle/>
        <a:p>
          <a:endParaRPr lang="en-US"/>
        </a:p>
      </dgm:t>
    </dgm:pt>
    <dgm:pt modelId="{F87DC8E6-792B-4DE8-853C-673FE26E9399}" type="sibTrans" cxnId="{8015E253-0F78-4314-ADAA-EAFBA34F27A3}">
      <dgm:prSet/>
      <dgm:spPr/>
      <dgm:t>
        <a:bodyPr/>
        <a:lstStyle/>
        <a:p>
          <a:endParaRPr lang="en-US"/>
        </a:p>
      </dgm:t>
    </dgm:pt>
    <dgm:pt modelId="{BD29EB34-B8FF-4423-B680-BD76F6E24FE9}">
      <dgm:prSet custT="1"/>
      <dgm:spPr/>
      <dgm:t>
        <a:bodyPr/>
        <a:lstStyle/>
        <a:p>
          <a:r>
            <a:rPr lang="en-US" sz="2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Finance Committee Review throughout Fiscal Year</a:t>
          </a:r>
        </a:p>
      </dgm:t>
    </dgm:pt>
    <dgm:pt modelId="{14BFA7B5-6537-4B5B-A979-A362A69992DF}" type="parTrans" cxnId="{9C9254B1-AC47-45C0-832C-447D4015389E}">
      <dgm:prSet/>
      <dgm:spPr/>
      <dgm:t>
        <a:bodyPr/>
        <a:lstStyle/>
        <a:p>
          <a:endParaRPr lang="en-US"/>
        </a:p>
      </dgm:t>
    </dgm:pt>
    <dgm:pt modelId="{84F7C747-6990-4922-A408-00BDD18098F5}" type="sibTrans" cxnId="{9C9254B1-AC47-45C0-832C-447D4015389E}">
      <dgm:prSet/>
      <dgm:spPr/>
      <dgm:t>
        <a:bodyPr/>
        <a:lstStyle/>
        <a:p>
          <a:endParaRPr lang="en-US"/>
        </a:p>
      </dgm:t>
    </dgm:pt>
    <dgm:pt modelId="{BE4A9D10-B1B9-4A75-9156-33A662649701}" type="pres">
      <dgm:prSet presAssocID="{A973DA33-EE14-4172-A7E1-7EE2465452BF}" presName="Name0" presStyleCnt="0">
        <dgm:presLayoutVars>
          <dgm:dir/>
          <dgm:animLvl val="lvl"/>
          <dgm:resizeHandles val="exact"/>
        </dgm:presLayoutVars>
      </dgm:prSet>
      <dgm:spPr/>
    </dgm:pt>
    <dgm:pt modelId="{DD75D9B2-6380-49C3-8912-BF77E9C7A146}" type="pres">
      <dgm:prSet presAssocID="{A973DA33-EE14-4172-A7E1-7EE2465452BF}" presName="tSp" presStyleCnt="0"/>
      <dgm:spPr/>
    </dgm:pt>
    <dgm:pt modelId="{A362A435-7821-4F85-93A6-CE97D6249821}" type="pres">
      <dgm:prSet presAssocID="{A973DA33-EE14-4172-A7E1-7EE2465452BF}" presName="bSp" presStyleCnt="0"/>
      <dgm:spPr/>
    </dgm:pt>
    <dgm:pt modelId="{8FBC7614-E597-43AD-BB2F-AEDD9551592F}" type="pres">
      <dgm:prSet presAssocID="{A973DA33-EE14-4172-A7E1-7EE2465452BF}" presName="process" presStyleCnt="0"/>
      <dgm:spPr/>
    </dgm:pt>
    <dgm:pt modelId="{D16E6794-7F0D-473F-9E09-72A74505C37B}" type="pres">
      <dgm:prSet presAssocID="{EF4DD738-444A-4BF5-8152-3831D7F51417}" presName="composite1" presStyleCnt="0"/>
      <dgm:spPr/>
    </dgm:pt>
    <dgm:pt modelId="{410C34CE-B33B-4673-ADB0-C3D3D7CFF615}" type="pres">
      <dgm:prSet presAssocID="{EF4DD738-444A-4BF5-8152-3831D7F51417}" presName="dummyNode1" presStyleLbl="node1" presStyleIdx="0" presStyleCnt="7"/>
      <dgm:spPr/>
    </dgm:pt>
    <dgm:pt modelId="{2B6DF45E-4C9E-4609-8E5C-3E265BFF6C28}" type="pres">
      <dgm:prSet presAssocID="{EF4DD738-444A-4BF5-8152-3831D7F51417}" presName="childNode1" presStyleLbl="bgAcc1" presStyleIdx="0" presStyleCnt="7" custScaleY="74220" custLinFactNeighborX="2089" custLinFactNeighborY="6263">
        <dgm:presLayoutVars>
          <dgm:bulletEnabled val="1"/>
        </dgm:presLayoutVars>
      </dgm:prSet>
      <dgm:spPr/>
    </dgm:pt>
    <dgm:pt modelId="{BB35C22F-026E-4B74-9456-8B92B61FFDBC}" type="pres">
      <dgm:prSet presAssocID="{EF4DD738-444A-4BF5-8152-3831D7F51417}" presName="childNode1tx" presStyleLbl="bgAcc1" presStyleIdx="0" presStyleCnt="7">
        <dgm:presLayoutVars>
          <dgm:bulletEnabled val="1"/>
        </dgm:presLayoutVars>
      </dgm:prSet>
      <dgm:spPr/>
    </dgm:pt>
    <dgm:pt modelId="{2F03B3F8-AF66-4511-8761-711F4A4908AF}" type="pres">
      <dgm:prSet presAssocID="{EF4DD738-444A-4BF5-8152-3831D7F51417}" presName="parentNode1" presStyleLbl="node1" presStyleIdx="0" presStyleCnt="7">
        <dgm:presLayoutVars>
          <dgm:chMax val="1"/>
          <dgm:bulletEnabled val="1"/>
        </dgm:presLayoutVars>
      </dgm:prSet>
      <dgm:spPr/>
    </dgm:pt>
    <dgm:pt modelId="{E84E34AB-01F8-4DA7-A42F-1310501875C5}" type="pres">
      <dgm:prSet presAssocID="{EF4DD738-444A-4BF5-8152-3831D7F51417}" presName="connSite1" presStyleCnt="0"/>
      <dgm:spPr/>
    </dgm:pt>
    <dgm:pt modelId="{5D9A64BD-6F07-4C01-89CC-13A9D45CF2C2}" type="pres">
      <dgm:prSet presAssocID="{1B6261DC-36D5-4A24-BD63-415426209559}" presName="Name9" presStyleLbl="sibTrans2D1" presStyleIdx="0" presStyleCnt="6"/>
      <dgm:spPr/>
    </dgm:pt>
    <dgm:pt modelId="{CF621C74-038E-49AF-AFE0-FE25622D4625}" type="pres">
      <dgm:prSet presAssocID="{342AD43E-5DA1-4005-9B18-93DA757DDE02}" presName="composite2" presStyleCnt="0"/>
      <dgm:spPr/>
    </dgm:pt>
    <dgm:pt modelId="{F3E5D240-D8D5-4D92-B50A-C70607C98EF7}" type="pres">
      <dgm:prSet presAssocID="{342AD43E-5DA1-4005-9B18-93DA757DDE02}" presName="dummyNode2" presStyleLbl="node1" presStyleIdx="0" presStyleCnt="7"/>
      <dgm:spPr/>
    </dgm:pt>
    <dgm:pt modelId="{071FBE3E-03EC-44D5-94C8-5870C3883FC9}" type="pres">
      <dgm:prSet presAssocID="{342AD43E-5DA1-4005-9B18-93DA757DDE02}" presName="childNode2" presStyleLbl="bgAcc1" presStyleIdx="1" presStyleCnt="7" custScaleX="107432" custScaleY="151365" custLinFactNeighborX="478" custLinFactNeighborY="6410">
        <dgm:presLayoutVars>
          <dgm:bulletEnabled val="1"/>
        </dgm:presLayoutVars>
      </dgm:prSet>
      <dgm:spPr/>
    </dgm:pt>
    <dgm:pt modelId="{2BCA2228-5AA7-419A-96AC-DDBA90FF9DA7}" type="pres">
      <dgm:prSet presAssocID="{342AD43E-5DA1-4005-9B18-93DA757DDE02}" presName="childNode2tx" presStyleLbl="bgAcc1" presStyleIdx="1" presStyleCnt="7">
        <dgm:presLayoutVars>
          <dgm:bulletEnabled val="1"/>
        </dgm:presLayoutVars>
      </dgm:prSet>
      <dgm:spPr/>
    </dgm:pt>
    <dgm:pt modelId="{E4615E11-0572-43CC-BF48-E4F6A17C8A83}" type="pres">
      <dgm:prSet presAssocID="{342AD43E-5DA1-4005-9B18-93DA757DDE02}" presName="parentNode2" presStyleLbl="node1" presStyleIdx="1" presStyleCnt="7">
        <dgm:presLayoutVars>
          <dgm:chMax val="0"/>
          <dgm:bulletEnabled val="1"/>
        </dgm:presLayoutVars>
      </dgm:prSet>
      <dgm:spPr/>
    </dgm:pt>
    <dgm:pt modelId="{F741BEAF-3C6A-4B4C-B1FB-006EA34A08BA}" type="pres">
      <dgm:prSet presAssocID="{342AD43E-5DA1-4005-9B18-93DA757DDE02}" presName="connSite2" presStyleCnt="0"/>
      <dgm:spPr/>
    </dgm:pt>
    <dgm:pt modelId="{2BFEB1F0-EF92-4298-A2C3-E674C4E33C42}" type="pres">
      <dgm:prSet presAssocID="{E638C529-05BE-4ED7-969C-934D6868C07A}" presName="Name18" presStyleLbl="sibTrans2D1" presStyleIdx="1" presStyleCnt="6"/>
      <dgm:spPr/>
    </dgm:pt>
    <dgm:pt modelId="{0DEDC197-9FFD-45B1-97A8-251248BD115B}" type="pres">
      <dgm:prSet presAssocID="{1514B553-48AD-4D85-BB9A-5A857167ED6F}" presName="composite1" presStyleCnt="0"/>
      <dgm:spPr/>
    </dgm:pt>
    <dgm:pt modelId="{BE9369CC-7632-493F-90AE-513299B9DDA3}" type="pres">
      <dgm:prSet presAssocID="{1514B553-48AD-4D85-BB9A-5A857167ED6F}" presName="dummyNode1" presStyleLbl="node1" presStyleIdx="1" presStyleCnt="7"/>
      <dgm:spPr/>
    </dgm:pt>
    <dgm:pt modelId="{308CBC64-FA29-4C0D-99C3-E95FA06D1F80}" type="pres">
      <dgm:prSet presAssocID="{1514B553-48AD-4D85-BB9A-5A857167ED6F}" presName="childNode1" presStyleLbl="bgAcc1" presStyleIdx="2" presStyleCnt="7" custScaleX="117792" custScaleY="124106" custLinFactNeighborX="3560" custLinFactNeighborY="-7006">
        <dgm:presLayoutVars>
          <dgm:bulletEnabled val="1"/>
        </dgm:presLayoutVars>
      </dgm:prSet>
      <dgm:spPr/>
    </dgm:pt>
    <dgm:pt modelId="{1144F6CE-257A-48B8-AA5A-EE0398930377}" type="pres">
      <dgm:prSet presAssocID="{1514B553-48AD-4D85-BB9A-5A857167ED6F}" presName="childNode1tx" presStyleLbl="bgAcc1" presStyleIdx="2" presStyleCnt="7">
        <dgm:presLayoutVars>
          <dgm:bulletEnabled val="1"/>
        </dgm:presLayoutVars>
      </dgm:prSet>
      <dgm:spPr/>
    </dgm:pt>
    <dgm:pt modelId="{BDD4E2B2-C093-47BE-9319-2DA8EE14B979}" type="pres">
      <dgm:prSet presAssocID="{1514B553-48AD-4D85-BB9A-5A857167ED6F}" presName="parentNode1" presStyleLbl="node1" presStyleIdx="2" presStyleCnt="7">
        <dgm:presLayoutVars>
          <dgm:chMax val="1"/>
          <dgm:bulletEnabled val="1"/>
        </dgm:presLayoutVars>
      </dgm:prSet>
      <dgm:spPr/>
    </dgm:pt>
    <dgm:pt modelId="{65AFE52B-8729-438C-AA06-C90559A526CB}" type="pres">
      <dgm:prSet presAssocID="{1514B553-48AD-4D85-BB9A-5A857167ED6F}" presName="connSite1" presStyleCnt="0"/>
      <dgm:spPr/>
    </dgm:pt>
    <dgm:pt modelId="{70F47D56-095B-4E4C-B431-19E963371E94}" type="pres">
      <dgm:prSet presAssocID="{BE695E1A-10CF-461F-AD1A-567F2EBC1013}" presName="Name9" presStyleLbl="sibTrans2D1" presStyleIdx="2" presStyleCnt="6"/>
      <dgm:spPr/>
    </dgm:pt>
    <dgm:pt modelId="{D9AD2869-CABB-4640-9532-79930A848E11}" type="pres">
      <dgm:prSet presAssocID="{0F8A3CEE-FCBA-4B68-A9A3-45490005B5F9}" presName="composite2" presStyleCnt="0"/>
      <dgm:spPr/>
    </dgm:pt>
    <dgm:pt modelId="{0437F3AF-D3EB-4C9C-A1A8-7521781B8BBC}" type="pres">
      <dgm:prSet presAssocID="{0F8A3CEE-FCBA-4B68-A9A3-45490005B5F9}" presName="dummyNode2" presStyleLbl="node1" presStyleIdx="2" presStyleCnt="7"/>
      <dgm:spPr/>
    </dgm:pt>
    <dgm:pt modelId="{BD989CC1-B7EB-4795-8C20-0A03FE510421}" type="pres">
      <dgm:prSet presAssocID="{0F8A3CEE-FCBA-4B68-A9A3-45490005B5F9}" presName="childNode2" presStyleLbl="bgAcc1" presStyleIdx="3" presStyleCnt="7" custScaleX="131807" custScaleY="172407" custLinFactNeighborX="1993" custLinFactNeighborY="17824">
        <dgm:presLayoutVars>
          <dgm:bulletEnabled val="1"/>
        </dgm:presLayoutVars>
      </dgm:prSet>
      <dgm:spPr/>
    </dgm:pt>
    <dgm:pt modelId="{5AECBACD-1A6F-4368-9981-C7B4FBB4D216}" type="pres">
      <dgm:prSet presAssocID="{0F8A3CEE-FCBA-4B68-A9A3-45490005B5F9}" presName="childNode2tx" presStyleLbl="bgAcc1" presStyleIdx="3" presStyleCnt="7">
        <dgm:presLayoutVars>
          <dgm:bulletEnabled val="1"/>
        </dgm:presLayoutVars>
      </dgm:prSet>
      <dgm:spPr/>
    </dgm:pt>
    <dgm:pt modelId="{AE22A081-3B93-4DE2-9BE6-E4FBA1AED114}" type="pres">
      <dgm:prSet presAssocID="{0F8A3CEE-FCBA-4B68-A9A3-45490005B5F9}" presName="parentNode2" presStyleLbl="node1" presStyleIdx="3" presStyleCnt="7">
        <dgm:presLayoutVars>
          <dgm:chMax val="0"/>
          <dgm:bulletEnabled val="1"/>
        </dgm:presLayoutVars>
      </dgm:prSet>
      <dgm:spPr/>
    </dgm:pt>
    <dgm:pt modelId="{8B93CBEB-78FE-4ACE-8B27-CD496ADF76DC}" type="pres">
      <dgm:prSet presAssocID="{0F8A3CEE-FCBA-4B68-A9A3-45490005B5F9}" presName="connSite2" presStyleCnt="0"/>
      <dgm:spPr/>
    </dgm:pt>
    <dgm:pt modelId="{0262F29B-17A7-4D86-96A3-7DA21CC60710}" type="pres">
      <dgm:prSet presAssocID="{DADF343C-5CF2-4964-A993-006913387205}" presName="Name18" presStyleLbl="sibTrans2D1" presStyleIdx="3" presStyleCnt="6"/>
      <dgm:spPr/>
    </dgm:pt>
    <dgm:pt modelId="{42357D3D-E207-445E-9AD3-7F71ABA7AB52}" type="pres">
      <dgm:prSet presAssocID="{0A2DFFAE-AE41-497F-81EF-4063A0010201}" presName="composite1" presStyleCnt="0"/>
      <dgm:spPr/>
    </dgm:pt>
    <dgm:pt modelId="{9264C0EB-1DCF-494C-ADB3-5EDCE2F10038}" type="pres">
      <dgm:prSet presAssocID="{0A2DFFAE-AE41-497F-81EF-4063A0010201}" presName="dummyNode1" presStyleLbl="node1" presStyleIdx="3" presStyleCnt="7"/>
      <dgm:spPr/>
    </dgm:pt>
    <dgm:pt modelId="{25E12869-42B5-4585-808D-53FD01936896}" type="pres">
      <dgm:prSet presAssocID="{0A2DFFAE-AE41-497F-81EF-4063A0010201}" presName="childNode1" presStyleLbl="bgAcc1" presStyleIdx="4" presStyleCnt="7" custScaleX="118929" custLinFactNeighborX="7170" custLinFactNeighborY="-17019">
        <dgm:presLayoutVars>
          <dgm:bulletEnabled val="1"/>
        </dgm:presLayoutVars>
      </dgm:prSet>
      <dgm:spPr/>
    </dgm:pt>
    <dgm:pt modelId="{5EDBE72E-BC27-4931-8124-42009D9D7921}" type="pres">
      <dgm:prSet presAssocID="{0A2DFFAE-AE41-497F-81EF-4063A0010201}" presName="childNode1tx" presStyleLbl="bgAcc1" presStyleIdx="4" presStyleCnt="7">
        <dgm:presLayoutVars>
          <dgm:bulletEnabled val="1"/>
        </dgm:presLayoutVars>
      </dgm:prSet>
      <dgm:spPr/>
    </dgm:pt>
    <dgm:pt modelId="{7239D9AA-FDAC-4A74-9B7B-CBF24186DC60}" type="pres">
      <dgm:prSet presAssocID="{0A2DFFAE-AE41-497F-81EF-4063A0010201}" presName="parentNode1" presStyleLbl="node1" presStyleIdx="4" presStyleCnt="7">
        <dgm:presLayoutVars>
          <dgm:chMax val="1"/>
          <dgm:bulletEnabled val="1"/>
        </dgm:presLayoutVars>
      </dgm:prSet>
      <dgm:spPr/>
    </dgm:pt>
    <dgm:pt modelId="{57B9B4A3-500F-4C24-9C76-4F2DD9581901}" type="pres">
      <dgm:prSet presAssocID="{0A2DFFAE-AE41-497F-81EF-4063A0010201}" presName="connSite1" presStyleCnt="0"/>
      <dgm:spPr/>
    </dgm:pt>
    <dgm:pt modelId="{35F6A121-CAE6-4B34-88F7-F7048121C5A3}" type="pres">
      <dgm:prSet presAssocID="{4408BFD0-954C-4A8D-BF55-0B81C6951A21}" presName="Name9" presStyleLbl="sibTrans2D1" presStyleIdx="4" presStyleCnt="6"/>
      <dgm:spPr/>
    </dgm:pt>
    <dgm:pt modelId="{D0A46C37-F64C-489B-B240-6F351C846858}" type="pres">
      <dgm:prSet presAssocID="{0345147C-D9AA-4346-AD17-53483C4C062F}" presName="composite2" presStyleCnt="0"/>
      <dgm:spPr/>
    </dgm:pt>
    <dgm:pt modelId="{9C3E1093-9AB4-42BA-BB50-889EA114A3F4}" type="pres">
      <dgm:prSet presAssocID="{0345147C-D9AA-4346-AD17-53483C4C062F}" presName="dummyNode2" presStyleLbl="node1" presStyleIdx="4" presStyleCnt="7"/>
      <dgm:spPr/>
    </dgm:pt>
    <dgm:pt modelId="{320526FD-333B-40E0-B79D-AE92809E5373}" type="pres">
      <dgm:prSet presAssocID="{0345147C-D9AA-4346-AD17-53483C4C062F}" presName="childNode2" presStyleLbl="bgAcc1" presStyleIdx="5" presStyleCnt="7" custScaleX="111321" custScaleY="196435" custLinFactNeighborX="6043" custLinFactNeighborY="24540">
        <dgm:presLayoutVars>
          <dgm:bulletEnabled val="1"/>
        </dgm:presLayoutVars>
      </dgm:prSet>
      <dgm:spPr/>
    </dgm:pt>
    <dgm:pt modelId="{55510594-2468-4DFC-A613-8BB170D47C6A}" type="pres">
      <dgm:prSet presAssocID="{0345147C-D9AA-4346-AD17-53483C4C062F}" presName="childNode2tx" presStyleLbl="bgAcc1" presStyleIdx="5" presStyleCnt="7">
        <dgm:presLayoutVars>
          <dgm:bulletEnabled val="1"/>
        </dgm:presLayoutVars>
      </dgm:prSet>
      <dgm:spPr/>
    </dgm:pt>
    <dgm:pt modelId="{C62A30DA-F71C-48D5-B0BC-4A79BA830C2B}" type="pres">
      <dgm:prSet presAssocID="{0345147C-D9AA-4346-AD17-53483C4C062F}" presName="parentNode2" presStyleLbl="node1" presStyleIdx="5" presStyleCnt="7">
        <dgm:presLayoutVars>
          <dgm:chMax val="0"/>
          <dgm:bulletEnabled val="1"/>
        </dgm:presLayoutVars>
      </dgm:prSet>
      <dgm:spPr/>
    </dgm:pt>
    <dgm:pt modelId="{0F9AA9CC-85BF-4CC3-A531-26C2F26166BB}" type="pres">
      <dgm:prSet presAssocID="{0345147C-D9AA-4346-AD17-53483C4C062F}" presName="connSite2" presStyleCnt="0"/>
      <dgm:spPr/>
    </dgm:pt>
    <dgm:pt modelId="{EBE23D4A-76A7-43E7-9255-F8DD8C85E8E4}" type="pres">
      <dgm:prSet presAssocID="{63771DF9-CA0E-43E3-AC67-8763AE1F4AF3}" presName="Name18" presStyleLbl="sibTrans2D1" presStyleIdx="5" presStyleCnt="6"/>
      <dgm:spPr/>
    </dgm:pt>
    <dgm:pt modelId="{C8B00BFB-6EC4-4B00-A645-1A0E17186BA8}" type="pres">
      <dgm:prSet presAssocID="{419DC971-E97F-47CF-B638-E6937E64C072}" presName="composite1" presStyleCnt="0"/>
      <dgm:spPr/>
    </dgm:pt>
    <dgm:pt modelId="{198AAE69-F3FB-494C-801C-8A2C383A33C4}" type="pres">
      <dgm:prSet presAssocID="{419DC971-E97F-47CF-B638-E6937E64C072}" presName="dummyNode1" presStyleLbl="node1" presStyleIdx="5" presStyleCnt="7"/>
      <dgm:spPr/>
    </dgm:pt>
    <dgm:pt modelId="{A0B65C93-E6EF-4D8F-97C1-20004A231DDE}" type="pres">
      <dgm:prSet presAssocID="{419DC971-E97F-47CF-B638-E6937E64C072}" presName="childNode1" presStyleLbl="bgAcc1" presStyleIdx="6" presStyleCnt="7" custScaleX="105803" custScaleY="157000" custLinFactNeighborX="8497" custLinFactNeighborY="-30224">
        <dgm:presLayoutVars>
          <dgm:bulletEnabled val="1"/>
        </dgm:presLayoutVars>
      </dgm:prSet>
      <dgm:spPr/>
    </dgm:pt>
    <dgm:pt modelId="{8E5DB996-B348-40E0-B5E5-3AE5CA1F4F15}" type="pres">
      <dgm:prSet presAssocID="{419DC971-E97F-47CF-B638-E6937E64C072}" presName="childNode1tx" presStyleLbl="bgAcc1" presStyleIdx="6" presStyleCnt="7">
        <dgm:presLayoutVars>
          <dgm:bulletEnabled val="1"/>
        </dgm:presLayoutVars>
      </dgm:prSet>
      <dgm:spPr/>
    </dgm:pt>
    <dgm:pt modelId="{9105F497-EC03-403C-89D3-4370C6D0E307}" type="pres">
      <dgm:prSet presAssocID="{419DC971-E97F-47CF-B638-E6937E64C072}" presName="parentNode1" presStyleLbl="node1" presStyleIdx="6" presStyleCnt="7">
        <dgm:presLayoutVars>
          <dgm:chMax val="1"/>
          <dgm:bulletEnabled val="1"/>
        </dgm:presLayoutVars>
      </dgm:prSet>
      <dgm:spPr/>
    </dgm:pt>
    <dgm:pt modelId="{C8F60A4A-68BA-4E8D-B639-3F6F4E59FB05}" type="pres">
      <dgm:prSet presAssocID="{419DC971-E97F-47CF-B638-E6937E64C072}" presName="connSite1" presStyleCnt="0"/>
      <dgm:spPr/>
    </dgm:pt>
  </dgm:ptLst>
  <dgm:cxnLst>
    <dgm:cxn modelId="{327CDA01-CC2B-418B-A8D8-55C5BC7BDF94}" srcId="{A973DA33-EE14-4172-A7E1-7EE2465452BF}" destId="{1514B553-48AD-4D85-BB9A-5A857167ED6F}" srcOrd="2" destOrd="0" parTransId="{460EE975-094D-40C4-9DFF-A8EF6BBC30C3}" sibTransId="{BE695E1A-10CF-461F-AD1A-567F2EBC1013}"/>
    <dgm:cxn modelId="{2B2DEA02-906F-4567-A43B-1572817910F1}" type="presOf" srcId="{0A2DFFAE-AE41-497F-81EF-4063A0010201}" destId="{7239D9AA-FDAC-4A74-9B7B-CBF24186DC60}" srcOrd="0" destOrd="0" presId="urn:microsoft.com/office/officeart/2005/8/layout/hProcess4"/>
    <dgm:cxn modelId="{F5274806-D11B-426E-B91A-90FFF67EE1F6}" type="presOf" srcId="{EA1CABD0-EC4D-46F5-B698-F07981B60724}" destId="{5AECBACD-1A6F-4368-9981-C7B4FBB4D216}" srcOrd="1" destOrd="1" presId="urn:microsoft.com/office/officeart/2005/8/layout/hProcess4"/>
    <dgm:cxn modelId="{47A24808-AEBA-402F-8C0F-EAE160F54D4E}" type="presOf" srcId="{4D110E9A-88EE-40AA-9002-8C4A63E16BC3}" destId="{BD989CC1-B7EB-4795-8C20-0A03FE510421}" srcOrd="0" destOrd="0" presId="urn:microsoft.com/office/officeart/2005/8/layout/hProcess4"/>
    <dgm:cxn modelId="{69D00517-BEBB-455A-ABAD-BB89EAA3FCEF}" type="presOf" srcId="{82D82CED-2469-4470-AE89-A4E3DD00B52D}" destId="{55510594-2468-4DFC-A613-8BB170D47C6A}" srcOrd="1" destOrd="1" presId="urn:microsoft.com/office/officeart/2005/8/layout/hProcess4"/>
    <dgm:cxn modelId="{6CB2141C-96B7-4AD6-9194-C587A7F8E01A}" srcId="{A973DA33-EE14-4172-A7E1-7EE2465452BF}" destId="{0345147C-D9AA-4346-AD17-53483C4C062F}" srcOrd="5" destOrd="0" parTransId="{759EEE3E-687F-4D2F-A21C-DAA52BEB6802}" sibTransId="{63771DF9-CA0E-43E3-AC67-8763AE1F4AF3}"/>
    <dgm:cxn modelId="{DDB9671D-C78A-4CFE-971F-723AD529C692}" type="presOf" srcId="{DADF343C-5CF2-4964-A993-006913387205}" destId="{0262F29B-17A7-4D86-96A3-7DA21CC60710}" srcOrd="0" destOrd="0" presId="urn:microsoft.com/office/officeart/2005/8/layout/hProcess4"/>
    <dgm:cxn modelId="{3067AA25-2653-40DA-BD55-91B91FB343FD}" srcId="{342AD43E-5DA1-4005-9B18-93DA757DDE02}" destId="{43660335-11B2-4B2E-B94B-017479337F3F}" srcOrd="1" destOrd="0" parTransId="{C25002EC-56B5-4664-B37D-36BE1AE0A348}" sibTransId="{C3B85599-FBF4-43A5-8EF2-27A186E3446E}"/>
    <dgm:cxn modelId="{B779CC27-9488-4195-852F-E2EDA3F7B3E7}" type="presOf" srcId="{E638C529-05BE-4ED7-969C-934D6868C07A}" destId="{2BFEB1F0-EF92-4298-A2C3-E674C4E33C42}" srcOrd="0" destOrd="0" presId="urn:microsoft.com/office/officeart/2005/8/layout/hProcess4"/>
    <dgm:cxn modelId="{60A6672B-6301-4BF2-A540-55B30D7846A2}" srcId="{0345147C-D9AA-4346-AD17-53483C4C062F}" destId="{CAA8E5DB-8C23-45E1-9EA3-4A5B58B13A97}" srcOrd="2" destOrd="0" parTransId="{2BEB737F-C385-4D62-A0F5-E901D1BDE024}" sibTransId="{65CC0483-5E50-4343-B5F9-0BC0FB9A60F7}"/>
    <dgm:cxn modelId="{95E41730-C0C8-4990-A5F6-4A575644687E}" type="presOf" srcId="{BD29EB34-B8FF-4423-B680-BD76F6E24FE9}" destId="{A0B65C93-E6EF-4D8F-97C1-20004A231DDE}" srcOrd="0" destOrd="0" presId="urn:microsoft.com/office/officeart/2005/8/layout/hProcess4"/>
    <dgm:cxn modelId="{05752233-6A80-4005-8C72-655D0C316C62}" type="presOf" srcId="{BE695E1A-10CF-461F-AD1A-567F2EBC1013}" destId="{70F47D56-095B-4E4C-B431-19E963371E94}" srcOrd="0" destOrd="0" presId="urn:microsoft.com/office/officeart/2005/8/layout/hProcess4"/>
    <dgm:cxn modelId="{FF5C1835-7380-4ED6-98D7-4FFB7E57EC62}" type="presOf" srcId="{342AD43E-5DA1-4005-9B18-93DA757DDE02}" destId="{E4615E11-0572-43CC-BF48-E4F6A17C8A83}" srcOrd="0" destOrd="0" presId="urn:microsoft.com/office/officeart/2005/8/layout/hProcess4"/>
    <dgm:cxn modelId="{C5CE8C3C-152A-411E-A4F0-7274239E90DA}" srcId="{419DC971-E97F-47CF-B638-E6937E64C072}" destId="{9F719294-6C75-4BF2-A382-7AA8DBFE85D4}" srcOrd="1" destOrd="0" parTransId="{51EE8FF3-5310-4060-AB45-7151CDE776D2}" sibTransId="{3BFD2479-2AD9-499A-9C97-1BA8B0ACF35F}"/>
    <dgm:cxn modelId="{7EC5DC3C-CA2C-4423-9FF9-63570EB81B8D}" srcId="{0F8A3CEE-FCBA-4B68-A9A3-45490005B5F9}" destId="{EA1CABD0-EC4D-46F5-B698-F07981B60724}" srcOrd="1" destOrd="0" parTransId="{532836B2-E184-4319-A644-864758631810}" sibTransId="{F11C7AD5-99A6-421F-8E36-B3588DEBD239}"/>
    <dgm:cxn modelId="{8BCB133D-E584-49CE-8375-910F9014DB9A}" type="presOf" srcId="{82D82CED-2469-4470-AE89-A4E3DD00B52D}" destId="{320526FD-333B-40E0-B79D-AE92809E5373}" srcOrd="0" destOrd="1" presId="urn:microsoft.com/office/officeart/2005/8/layout/hProcess4"/>
    <dgm:cxn modelId="{57D5F53D-0112-4068-9697-170EEB725F2A}" srcId="{1514B553-48AD-4D85-BB9A-5A857167ED6F}" destId="{6B44E587-AA58-49E3-8E34-03539E79CF0C}" srcOrd="1" destOrd="0" parTransId="{36DEF791-77F3-4CB8-9705-52AF48D8FA4D}" sibTransId="{665F3EA3-8380-4CF8-AD71-0A3650B1A58A}"/>
    <dgm:cxn modelId="{BA4F4F61-12AB-4571-A6C6-D22B7D256345}" type="presOf" srcId="{5075D69F-5A64-454C-825D-51E47190D173}" destId="{071FBE3E-03EC-44D5-94C8-5870C3883FC9}" srcOrd="0" destOrd="0" presId="urn:microsoft.com/office/officeart/2005/8/layout/hProcess4"/>
    <dgm:cxn modelId="{E21E8843-92C5-45B8-8BCE-34AD345800B4}" type="presOf" srcId="{CAA8E5DB-8C23-45E1-9EA3-4A5B58B13A97}" destId="{55510594-2468-4DFC-A613-8BB170D47C6A}" srcOrd="1" destOrd="2" presId="urn:microsoft.com/office/officeart/2005/8/layout/hProcess4"/>
    <dgm:cxn modelId="{3C045545-7DC4-42D4-B41A-D1D7700D4F28}" srcId="{A973DA33-EE14-4172-A7E1-7EE2465452BF}" destId="{0F8A3CEE-FCBA-4B68-A9A3-45490005B5F9}" srcOrd="3" destOrd="0" parTransId="{7163AA1D-DCCF-4018-B30F-357383F61D6C}" sibTransId="{DADF343C-5CF2-4964-A993-006913387205}"/>
    <dgm:cxn modelId="{E2A15565-7A29-4304-A0FC-BD1436F3921F}" srcId="{A973DA33-EE14-4172-A7E1-7EE2465452BF}" destId="{0A2DFFAE-AE41-497F-81EF-4063A0010201}" srcOrd="4" destOrd="0" parTransId="{AD8C3550-34E0-4788-91CF-739A25A61937}" sibTransId="{4408BFD0-954C-4A8D-BF55-0B81C6951A21}"/>
    <dgm:cxn modelId="{7FDEA145-534A-445C-9A8A-1257C15C8078}" srcId="{1514B553-48AD-4D85-BB9A-5A857167ED6F}" destId="{3A32D5C3-6C1D-4BF5-8160-78AF4FAA3CED}" srcOrd="0" destOrd="0" parTransId="{0C5A9AF2-468D-412D-B488-D5658FF66187}" sibTransId="{A9E57014-F902-4C2F-B4E0-70D431849E30}"/>
    <dgm:cxn modelId="{D28B8566-DE94-4D74-8837-523824FC1426}" srcId="{0345147C-D9AA-4346-AD17-53483C4C062F}" destId="{82D82CED-2469-4470-AE89-A4E3DD00B52D}" srcOrd="1" destOrd="0" parTransId="{2B861813-7FFA-403F-9844-7C183BB5043D}" sibTransId="{E08FEE2D-7495-40BA-9E7E-9FB1F8C529A7}"/>
    <dgm:cxn modelId="{B5125767-A0C2-410F-95D1-1A98D8A92EB7}" type="presOf" srcId="{A6A74792-78C4-46CB-AF62-D57A7BFF1306}" destId="{320526FD-333B-40E0-B79D-AE92809E5373}" srcOrd="0" destOrd="0" presId="urn:microsoft.com/office/officeart/2005/8/layout/hProcess4"/>
    <dgm:cxn modelId="{92C2E06A-4F3B-4DD9-BAF9-D1984C97D323}" srcId="{0F8A3CEE-FCBA-4B68-A9A3-45490005B5F9}" destId="{4D110E9A-88EE-40AA-9002-8C4A63E16BC3}" srcOrd="0" destOrd="0" parTransId="{B6CA74F1-DFAD-4C84-903F-CDED916F42A0}" sibTransId="{D2C89AF9-E418-4444-B2F3-650360137609}"/>
    <dgm:cxn modelId="{2B6F994B-FF14-4FBD-8A9C-DD0F82BE9436}" type="presOf" srcId="{6B44E587-AA58-49E3-8E34-03539E79CF0C}" destId="{1144F6CE-257A-48B8-AA5A-EE0398930377}" srcOrd="1" destOrd="1" presId="urn:microsoft.com/office/officeart/2005/8/layout/hProcess4"/>
    <dgm:cxn modelId="{7834644D-F401-453F-9ABF-BEF219FF6CF4}" type="presOf" srcId="{4D110E9A-88EE-40AA-9002-8C4A63E16BC3}" destId="{5AECBACD-1A6F-4368-9981-C7B4FBB4D216}" srcOrd="1" destOrd="0" presId="urn:microsoft.com/office/officeart/2005/8/layout/hProcess4"/>
    <dgm:cxn modelId="{E716706E-24BB-4050-BF71-6062E02A2B81}" type="presOf" srcId="{BB2F8B03-BF77-4E0A-93F5-F8CD62E8D57C}" destId="{BB35C22F-026E-4B74-9456-8B92B61FFDBC}" srcOrd="1" destOrd="0" presId="urn:microsoft.com/office/officeart/2005/8/layout/hProcess4"/>
    <dgm:cxn modelId="{3E2A8D6E-5675-42CB-A881-174201E2E47B}" srcId="{0345147C-D9AA-4346-AD17-53483C4C062F}" destId="{A6A74792-78C4-46CB-AF62-D57A7BFF1306}" srcOrd="0" destOrd="0" parTransId="{BAA815BE-1B89-480E-BD33-DFEB9C60F18F}" sibTransId="{1F947A6B-3E1D-45CA-A769-7C7F9CAF9099}"/>
    <dgm:cxn modelId="{8E996B70-B8B7-45D8-9457-9F36B0EE3201}" srcId="{A973DA33-EE14-4172-A7E1-7EE2465452BF}" destId="{EF4DD738-444A-4BF5-8152-3831D7F51417}" srcOrd="0" destOrd="0" parTransId="{FF800893-5FEE-44D9-A3B3-D2FE23B034D7}" sibTransId="{1B6261DC-36D5-4A24-BD63-415426209559}"/>
    <dgm:cxn modelId="{F98C7752-A8E4-4663-94EA-353F4BA9AD85}" type="presOf" srcId="{4408BFD0-954C-4A8D-BF55-0B81C6951A21}" destId="{35F6A121-CAE6-4B34-88F7-F7048121C5A3}" srcOrd="0" destOrd="0" presId="urn:microsoft.com/office/officeart/2005/8/layout/hProcess4"/>
    <dgm:cxn modelId="{8015E253-0F78-4314-ADAA-EAFBA34F27A3}" srcId="{EF4DD738-444A-4BF5-8152-3831D7F51417}" destId="{BB2F8B03-BF77-4E0A-93F5-F8CD62E8D57C}" srcOrd="0" destOrd="0" parTransId="{ABEE7EE4-9B86-44D4-ADB7-4B2DDE59ACCF}" sibTransId="{F87DC8E6-792B-4DE8-853C-673FE26E9399}"/>
    <dgm:cxn modelId="{D3417C54-EC9A-4D9B-B920-7610DD586C3C}" type="presOf" srcId="{DA70529E-FADC-40FA-ADDE-1AF46A744197}" destId="{25E12869-42B5-4585-808D-53FD01936896}" srcOrd="0" destOrd="0" presId="urn:microsoft.com/office/officeart/2005/8/layout/hProcess4"/>
    <dgm:cxn modelId="{AE7ABE74-6B26-471E-9A39-A4FA863D3E40}" type="presOf" srcId="{A973DA33-EE14-4172-A7E1-7EE2465452BF}" destId="{BE4A9D10-B1B9-4A75-9156-33A662649701}" srcOrd="0" destOrd="0" presId="urn:microsoft.com/office/officeart/2005/8/layout/hProcess4"/>
    <dgm:cxn modelId="{6DDC0E56-B6BA-4BB8-8A6A-AEECB0E66931}" type="presOf" srcId="{5075D69F-5A64-454C-825D-51E47190D173}" destId="{2BCA2228-5AA7-419A-96AC-DDBA90FF9DA7}" srcOrd="1" destOrd="0" presId="urn:microsoft.com/office/officeart/2005/8/layout/hProcess4"/>
    <dgm:cxn modelId="{9D35C256-FC44-4EAF-814F-29EDC1A5976A}" type="presOf" srcId="{CAA8E5DB-8C23-45E1-9EA3-4A5B58B13A97}" destId="{320526FD-333B-40E0-B79D-AE92809E5373}" srcOrd="0" destOrd="2" presId="urn:microsoft.com/office/officeart/2005/8/layout/hProcess4"/>
    <dgm:cxn modelId="{A2E7757A-62E7-47E9-8352-53EF20C70F4D}" type="presOf" srcId="{63771DF9-CA0E-43E3-AC67-8763AE1F4AF3}" destId="{EBE23D4A-76A7-43E7-9255-F8DD8C85E8E4}" srcOrd="0" destOrd="0" presId="urn:microsoft.com/office/officeart/2005/8/layout/hProcess4"/>
    <dgm:cxn modelId="{44A4DB7B-9EA7-41C3-9CA9-79081F9135D0}" srcId="{A973DA33-EE14-4172-A7E1-7EE2465452BF}" destId="{419DC971-E97F-47CF-B638-E6937E64C072}" srcOrd="6" destOrd="0" parTransId="{C7C4477A-1483-40D8-A624-86A5210525F9}" sibTransId="{EA12E128-B212-4291-80AC-0B848C166F3F}"/>
    <dgm:cxn modelId="{5A7CA37E-7647-4406-8F40-9AFF02D8F861}" type="presOf" srcId="{BD29EB34-B8FF-4423-B680-BD76F6E24FE9}" destId="{8E5DB996-B348-40E0-B5E5-3AE5CA1F4F15}" srcOrd="1" destOrd="0" presId="urn:microsoft.com/office/officeart/2005/8/layout/hProcess4"/>
    <dgm:cxn modelId="{B7784A8E-7E8E-4A14-A4F4-D768AD8AFBCC}" type="presOf" srcId="{419DC971-E97F-47CF-B638-E6937E64C072}" destId="{9105F497-EC03-403C-89D3-4370C6D0E307}" srcOrd="0" destOrd="0" presId="urn:microsoft.com/office/officeart/2005/8/layout/hProcess4"/>
    <dgm:cxn modelId="{303E269E-3A86-4876-9E9E-C2659777C46B}" type="presOf" srcId="{EA1CABD0-EC4D-46F5-B698-F07981B60724}" destId="{BD989CC1-B7EB-4795-8C20-0A03FE510421}" srcOrd="0" destOrd="1" presId="urn:microsoft.com/office/officeart/2005/8/layout/hProcess4"/>
    <dgm:cxn modelId="{F88EE6A7-109A-4C41-B635-70B6D4A07F0C}" type="presOf" srcId="{0345147C-D9AA-4346-AD17-53483C4C062F}" destId="{C62A30DA-F71C-48D5-B0BC-4A79BA830C2B}" srcOrd="0" destOrd="0" presId="urn:microsoft.com/office/officeart/2005/8/layout/hProcess4"/>
    <dgm:cxn modelId="{30BD10AA-7323-41F2-AD47-154F1CE00E7A}" type="presOf" srcId="{EF4DD738-444A-4BF5-8152-3831D7F51417}" destId="{2F03B3F8-AF66-4511-8761-711F4A4908AF}" srcOrd="0" destOrd="0" presId="urn:microsoft.com/office/officeart/2005/8/layout/hProcess4"/>
    <dgm:cxn modelId="{9C9254B1-AC47-45C0-832C-447D4015389E}" srcId="{419DC971-E97F-47CF-B638-E6937E64C072}" destId="{BD29EB34-B8FF-4423-B680-BD76F6E24FE9}" srcOrd="0" destOrd="0" parTransId="{14BFA7B5-6537-4B5B-A979-A362A69992DF}" sibTransId="{84F7C747-6990-4922-A408-00BDD18098F5}"/>
    <dgm:cxn modelId="{DCCE33B7-C904-425C-B785-B6A8A46488D6}" srcId="{0A2DFFAE-AE41-497F-81EF-4063A0010201}" destId="{DA70529E-FADC-40FA-ADDE-1AF46A744197}" srcOrd="0" destOrd="0" parTransId="{EC7ED2A1-5DC4-4DEF-A566-C9B17999EC97}" sibTransId="{4785CE1F-3DB4-458C-8A74-164DE9C112A2}"/>
    <dgm:cxn modelId="{1C2BDFBE-B116-4161-8C2D-EF80F8886D89}" type="presOf" srcId="{9F719294-6C75-4BF2-A382-7AA8DBFE85D4}" destId="{8E5DB996-B348-40E0-B5E5-3AE5CA1F4F15}" srcOrd="1" destOrd="1" presId="urn:microsoft.com/office/officeart/2005/8/layout/hProcess4"/>
    <dgm:cxn modelId="{8A0769C4-1628-4F27-ABD2-1721C65EE5B3}" type="presOf" srcId="{3A32D5C3-6C1D-4BF5-8160-78AF4FAA3CED}" destId="{1144F6CE-257A-48B8-AA5A-EE0398930377}" srcOrd="1" destOrd="0" presId="urn:microsoft.com/office/officeart/2005/8/layout/hProcess4"/>
    <dgm:cxn modelId="{48EFA9C9-A8A2-489D-9D36-DE9659CA7985}" type="presOf" srcId="{43660335-11B2-4B2E-B94B-017479337F3F}" destId="{2BCA2228-5AA7-419A-96AC-DDBA90FF9DA7}" srcOrd="1" destOrd="1" presId="urn:microsoft.com/office/officeart/2005/8/layout/hProcess4"/>
    <dgm:cxn modelId="{AD8B44D0-BCFD-46DC-BFA8-B21DAF3F9D01}" type="presOf" srcId="{9F719294-6C75-4BF2-A382-7AA8DBFE85D4}" destId="{A0B65C93-E6EF-4D8F-97C1-20004A231DDE}" srcOrd="0" destOrd="1" presId="urn:microsoft.com/office/officeart/2005/8/layout/hProcess4"/>
    <dgm:cxn modelId="{3B957AD0-5445-423C-9D4B-B03084345052}" type="presOf" srcId="{DA70529E-FADC-40FA-ADDE-1AF46A744197}" destId="{5EDBE72E-BC27-4931-8124-42009D9D7921}" srcOrd="1" destOrd="0" presId="urn:microsoft.com/office/officeart/2005/8/layout/hProcess4"/>
    <dgm:cxn modelId="{877ED0D3-D59B-4B89-AA30-F3E3183727AC}" type="presOf" srcId="{43660335-11B2-4B2E-B94B-017479337F3F}" destId="{071FBE3E-03EC-44D5-94C8-5870C3883FC9}" srcOrd="0" destOrd="1" presId="urn:microsoft.com/office/officeart/2005/8/layout/hProcess4"/>
    <dgm:cxn modelId="{FFB26DD6-0C98-49A3-B059-BCB1078E34F4}" type="presOf" srcId="{6B44E587-AA58-49E3-8E34-03539E79CF0C}" destId="{308CBC64-FA29-4C0D-99C3-E95FA06D1F80}" srcOrd="0" destOrd="1" presId="urn:microsoft.com/office/officeart/2005/8/layout/hProcess4"/>
    <dgm:cxn modelId="{F6A2A9D6-3DB7-4563-B9A8-C83D9EAEE08A}" srcId="{A973DA33-EE14-4172-A7E1-7EE2465452BF}" destId="{342AD43E-5DA1-4005-9B18-93DA757DDE02}" srcOrd="1" destOrd="0" parTransId="{B045A9D9-4D96-4F7C-B458-8547A09BE4FE}" sibTransId="{E638C529-05BE-4ED7-969C-934D6868C07A}"/>
    <dgm:cxn modelId="{0A0325DE-B23F-4D6F-9442-015981949D9E}" srcId="{342AD43E-5DA1-4005-9B18-93DA757DDE02}" destId="{5075D69F-5A64-454C-825D-51E47190D173}" srcOrd="0" destOrd="0" parTransId="{047A465B-8E2F-4B2E-949E-4837F637C034}" sibTransId="{D8679405-6013-4379-9703-4C6DB89EF676}"/>
    <dgm:cxn modelId="{59C29FE9-081F-4875-9515-D3367881D1E9}" type="presOf" srcId="{0F8A3CEE-FCBA-4B68-A9A3-45490005B5F9}" destId="{AE22A081-3B93-4DE2-9BE6-E4FBA1AED114}" srcOrd="0" destOrd="0" presId="urn:microsoft.com/office/officeart/2005/8/layout/hProcess4"/>
    <dgm:cxn modelId="{534FE1EB-20C8-43FA-9F52-51CE6607EBEC}" type="presOf" srcId="{BB2F8B03-BF77-4E0A-93F5-F8CD62E8D57C}" destId="{2B6DF45E-4C9E-4609-8E5C-3E265BFF6C28}" srcOrd="0" destOrd="0" presId="urn:microsoft.com/office/officeart/2005/8/layout/hProcess4"/>
    <dgm:cxn modelId="{F117C5EC-A57E-4120-B7BA-12B8DEDDCDDB}" type="presOf" srcId="{1514B553-48AD-4D85-BB9A-5A857167ED6F}" destId="{BDD4E2B2-C093-47BE-9319-2DA8EE14B979}" srcOrd="0" destOrd="0" presId="urn:microsoft.com/office/officeart/2005/8/layout/hProcess4"/>
    <dgm:cxn modelId="{19CD6EF0-9A5C-40C6-A339-D5CDB8CF6247}" type="presOf" srcId="{A6A74792-78C4-46CB-AF62-D57A7BFF1306}" destId="{55510594-2468-4DFC-A613-8BB170D47C6A}" srcOrd="1" destOrd="0" presId="urn:microsoft.com/office/officeart/2005/8/layout/hProcess4"/>
    <dgm:cxn modelId="{22191DF3-80DF-4EBE-B4E6-CCD01D5F6847}" type="presOf" srcId="{1B6261DC-36D5-4A24-BD63-415426209559}" destId="{5D9A64BD-6F07-4C01-89CC-13A9D45CF2C2}" srcOrd="0" destOrd="0" presId="urn:microsoft.com/office/officeart/2005/8/layout/hProcess4"/>
    <dgm:cxn modelId="{0ECB3DF3-4273-477D-9A1F-77DF7C24D924}" type="presOf" srcId="{3A32D5C3-6C1D-4BF5-8160-78AF4FAA3CED}" destId="{308CBC64-FA29-4C0D-99C3-E95FA06D1F80}" srcOrd="0" destOrd="0" presId="urn:microsoft.com/office/officeart/2005/8/layout/hProcess4"/>
    <dgm:cxn modelId="{FA51AC44-13CF-4CDF-ACA5-3A0724D09E9F}" type="presParOf" srcId="{BE4A9D10-B1B9-4A75-9156-33A662649701}" destId="{DD75D9B2-6380-49C3-8912-BF77E9C7A146}" srcOrd="0" destOrd="0" presId="urn:microsoft.com/office/officeart/2005/8/layout/hProcess4"/>
    <dgm:cxn modelId="{914F2B64-0835-4E90-AFD9-F371295A0459}" type="presParOf" srcId="{BE4A9D10-B1B9-4A75-9156-33A662649701}" destId="{A362A435-7821-4F85-93A6-CE97D6249821}" srcOrd="1" destOrd="0" presId="urn:microsoft.com/office/officeart/2005/8/layout/hProcess4"/>
    <dgm:cxn modelId="{9C6CF732-F169-4326-96AF-99D3CE708763}" type="presParOf" srcId="{BE4A9D10-B1B9-4A75-9156-33A662649701}" destId="{8FBC7614-E597-43AD-BB2F-AEDD9551592F}" srcOrd="2" destOrd="0" presId="urn:microsoft.com/office/officeart/2005/8/layout/hProcess4"/>
    <dgm:cxn modelId="{F858DAEB-A1B8-42EC-9182-6535F93F858A}" type="presParOf" srcId="{8FBC7614-E597-43AD-BB2F-AEDD9551592F}" destId="{D16E6794-7F0D-473F-9E09-72A74505C37B}" srcOrd="0" destOrd="0" presId="urn:microsoft.com/office/officeart/2005/8/layout/hProcess4"/>
    <dgm:cxn modelId="{A65F679A-6C8D-4989-A1B0-2FAFFA4A2005}" type="presParOf" srcId="{D16E6794-7F0D-473F-9E09-72A74505C37B}" destId="{410C34CE-B33B-4673-ADB0-C3D3D7CFF615}" srcOrd="0" destOrd="0" presId="urn:microsoft.com/office/officeart/2005/8/layout/hProcess4"/>
    <dgm:cxn modelId="{73D50B75-E310-41E4-B2B6-C8E6141D8BD7}" type="presParOf" srcId="{D16E6794-7F0D-473F-9E09-72A74505C37B}" destId="{2B6DF45E-4C9E-4609-8E5C-3E265BFF6C28}" srcOrd="1" destOrd="0" presId="urn:microsoft.com/office/officeart/2005/8/layout/hProcess4"/>
    <dgm:cxn modelId="{D00922CA-4AE5-4DE1-A005-40CE4579C94C}" type="presParOf" srcId="{D16E6794-7F0D-473F-9E09-72A74505C37B}" destId="{BB35C22F-026E-4B74-9456-8B92B61FFDBC}" srcOrd="2" destOrd="0" presId="urn:microsoft.com/office/officeart/2005/8/layout/hProcess4"/>
    <dgm:cxn modelId="{EEFAB31C-4E53-4835-BEC3-384A9AB15DBB}" type="presParOf" srcId="{D16E6794-7F0D-473F-9E09-72A74505C37B}" destId="{2F03B3F8-AF66-4511-8761-711F4A4908AF}" srcOrd="3" destOrd="0" presId="urn:microsoft.com/office/officeart/2005/8/layout/hProcess4"/>
    <dgm:cxn modelId="{D96F6039-239B-40AF-A130-6102F8009DEE}" type="presParOf" srcId="{D16E6794-7F0D-473F-9E09-72A74505C37B}" destId="{E84E34AB-01F8-4DA7-A42F-1310501875C5}" srcOrd="4" destOrd="0" presId="urn:microsoft.com/office/officeart/2005/8/layout/hProcess4"/>
    <dgm:cxn modelId="{A562E9D5-B6F9-460C-A4D0-8572826F33FA}" type="presParOf" srcId="{8FBC7614-E597-43AD-BB2F-AEDD9551592F}" destId="{5D9A64BD-6F07-4C01-89CC-13A9D45CF2C2}" srcOrd="1" destOrd="0" presId="urn:microsoft.com/office/officeart/2005/8/layout/hProcess4"/>
    <dgm:cxn modelId="{E6B5337F-58A4-403D-92A0-3785AA9608EB}" type="presParOf" srcId="{8FBC7614-E597-43AD-BB2F-AEDD9551592F}" destId="{CF621C74-038E-49AF-AFE0-FE25622D4625}" srcOrd="2" destOrd="0" presId="urn:microsoft.com/office/officeart/2005/8/layout/hProcess4"/>
    <dgm:cxn modelId="{3E06517A-3B8C-4F78-8C50-884C680E01AB}" type="presParOf" srcId="{CF621C74-038E-49AF-AFE0-FE25622D4625}" destId="{F3E5D240-D8D5-4D92-B50A-C70607C98EF7}" srcOrd="0" destOrd="0" presId="urn:microsoft.com/office/officeart/2005/8/layout/hProcess4"/>
    <dgm:cxn modelId="{A5D90B1E-4D20-45E3-B349-FCDB7E2CD80C}" type="presParOf" srcId="{CF621C74-038E-49AF-AFE0-FE25622D4625}" destId="{071FBE3E-03EC-44D5-94C8-5870C3883FC9}" srcOrd="1" destOrd="0" presId="urn:microsoft.com/office/officeart/2005/8/layout/hProcess4"/>
    <dgm:cxn modelId="{D5BCF262-5390-4FD4-906C-618842644D29}" type="presParOf" srcId="{CF621C74-038E-49AF-AFE0-FE25622D4625}" destId="{2BCA2228-5AA7-419A-96AC-DDBA90FF9DA7}" srcOrd="2" destOrd="0" presId="urn:microsoft.com/office/officeart/2005/8/layout/hProcess4"/>
    <dgm:cxn modelId="{C01710D3-6D10-4788-BB19-C74DBCE08591}" type="presParOf" srcId="{CF621C74-038E-49AF-AFE0-FE25622D4625}" destId="{E4615E11-0572-43CC-BF48-E4F6A17C8A83}" srcOrd="3" destOrd="0" presId="urn:microsoft.com/office/officeart/2005/8/layout/hProcess4"/>
    <dgm:cxn modelId="{E4A1BB05-4EC5-4E9E-9677-52E103410BAF}" type="presParOf" srcId="{CF621C74-038E-49AF-AFE0-FE25622D4625}" destId="{F741BEAF-3C6A-4B4C-B1FB-006EA34A08BA}" srcOrd="4" destOrd="0" presId="urn:microsoft.com/office/officeart/2005/8/layout/hProcess4"/>
    <dgm:cxn modelId="{158A6D2B-892C-4718-B7D2-8412E64C4070}" type="presParOf" srcId="{8FBC7614-E597-43AD-BB2F-AEDD9551592F}" destId="{2BFEB1F0-EF92-4298-A2C3-E674C4E33C42}" srcOrd="3" destOrd="0" presId="urn:microsoft.com/office/officeart/2005/8/layout/hProcess4"/>
    <dgm:cxn modelId="{45703501-E326-466C-9C1E-442571A5AF9D}" type="presParOf" srcId="{8FBC7614-E597-43AD-BB2F-AEDD9551592F}" destId="{0DEDC197-9FFD-45B1-97A8-251248BD115B}" srcOrd="4" destOrd="0" presId="urn:microsoft.com/office/officeart/2005/8/layout/hProcess4"/>
    <dgm:cxn modelId="{A93F74C9-1056-4BD2-95FD-2E193D1A60A7}" type="presParOf" srcId="{0DEDC197-9FFD-45B1-97A8-251248BD115B}" destId="{BE9369CC-7632-493F-90AE-513299B9DDA3}" srcOrd="0" destOrd="0" presId="urn:microsoft.com/office/officeart/2005/8/layout/hProcess4"/>
    <dgm:cxn modelId="{DB1FF45C-790B-4BE3-98D5-81648D1CDB4E}" type="presParOf" srcId="{0DEDC197-9FFD-45B1-97A8-251248BD115B}" destId="{308CBC64-FA29-4C0D-99C3-E95FA06D1F80}" srcOrd="1" destOrd="0" presId="urn:microsoft.com/office/officeart/2005/8/layout/hProcess4"/>
    <dgm:cxn modelId="{644B74BA-E59B-4ED9-9EA0-8AE5D16118FD}" type="presParOf" srcId="{0DEDC197-9FFD-45B1-97A8-251248BD115B}" destId="{1144F6CE-257A-48B8-AA5A-EE0398930377}" srcOrd="2" destOrd="0" presId="urn:microsoft.com/office/officeart/2005/8/layout/hProcess4"/>
    <dgm:cxn modelId="{8056A47D-C490-4210-889D-4FB9324A31A4}" type="presParOf" srcId="{0DEDC197-9FFD-45B1-97A8-251248BD115B}" destId="{BDD4E2B2-C093-47BE-9319-2DA8EE14B979}" srcOrd="3" destOrd="0" presId="urn:microsoft.com/office/officeart/2005/8/layout/hProcess4"/>
    <dgm:cxn modelId="{A09660D5-0D56-408D-8087-89634ED5825D}" type="presParOf" srcId="{0DEDC197-9FFD-45B1-97A8-251248BD115B}" destId="{65AFE52B-8729-438C-AA06-C90559A526CB}" srcOrd="4" destOrd="0" presId="urn:microsoft.com/office/officeart/2005/8/layout/hProcess4"/>
    <dgm:cxn modelId="{A89131F1-D084-4BD2-8C7B-83641628A486}" type="presParOf" srcId="{8FBC7614-E597-43AD-BB2F-AEDD9551592F}" destId="{70F47D56-095B-4E4C-B431-19E963371E94}" srcOrd="5" destOrd="0" presId="urn:microsoft.com/office/officeart/2005/8/layout/hProcess4"/>
    <dgm:cxn modelId="{5B84C74B-026F-4BC6-A54B-B529B5065227}" type="presParOf" srcId="{8FBC7614-E597-43AD-BB2F-AEDD9551592F}" destId="{D9AD2869-CABB-4640-9532-79930A848E11}" srcOrd="6" destOrd="0" presId="urn:microsoft.com/office/officeart/2005/8/layout/hProcess4"/>
    <dgm:cxn modelId="{E48D1AC4-79EA-49B7-B959-1E6F58306DC8}" type="presParOf" srcId="{D9AD2869-CABB-4640-9532-79930A848E11}" destId="{0437F3AF-D3EB-4C9C-A1A8-7521781B8BBC}" srcOrd="0" destOrd="0" presId="urn:microsoft.com/office/officeart/2005/8/layout/hProcess4"/>
    <dgm:cxn modelId="{542D7AC9-8B9F-43A2-B375-21E9EC7765BA}" type="presParOf" srcId="{D9AD2869-CABB-4640-9532-79930A848E11}" destId="{BD989CC1-B7EB-4795-8C20-0A03FE510421}" srcOrd="1" destOrd="0" presId="urn:microsoft.com/office/officeart/2005/8/layout/hProcess4"/>
    <dgm:cxn modelId="{D2F3C0BF-E72B-4D67-BA93-8A7D3A3793D9}" type="presParOf" srcId="{D9AD2869-CABB-4640-9532-79930A848E11}" destId="{5AECBACD-1A6F-4368-9981-C7B4FBB4D216}" srcOrd="2" destOrd="0" presId="urn:microsoft.com/office/officeart/2005/8/layout/hProcess4"/>
    <dgm:cxn modelId="{CA44C382-977E-45C0-A4D3-8452D89AE859}" type="presParOf" srcId="{D9AD2869-CABB-4640-9532-79930A848E11}" destId="{AE22A081-3B93-4DE2-9BE6-E4FBA1AED114}" srcOrd="3" destOrd="0" presId="urn:microsoft.com/office/officeart/2005/8/layout/hProcess4"/>
    <dgm:cxn modelId="{DC62F2C4-A414-476F-BB11-1A82C2CEBA77}" type="presParOf" srcId="{D9AD2869-CABB-4640-9532-79930A848E11}" destId="{8B93CBEB-78FE-4ACE-8B27-CD496ADF76DC}" srcOrd="4" destOrd="0" presId="urn:microsoft.com/office/officeart/2005/8/layout/hProcess4"/>
    <dgm:cxn modelId="{4358D633-E735-44FF-841F-D11B9A94FE04}" type="presParOf" srcId="{8FBC7614-E597-43AD-BB2F-AEDD9551592F}" destId="{0262F29B-17A7-4D86-96A3-7DA21CC60710}" srcOrd="7" destOrd="0" presId="urn:microsoft.com/office/officeart/2005/8/layout/hProcess4"/>
    <dgm:cxn modelId="{632C24AD-61D4-47BC-8C87-3A6554C842D1}" type="presParOf" srcId="{8FBC7614-E597-43AD-BB2F-AEDD9551592F}" destId="{42357D3D-E207-445E-9AD3-7F71ABA7AB52}" srcOrd="8" destOrd="0" presId="urn:microsoft.com/office/officeart/2005/8/layout/hProcess4"/>
    <dgm:cxn modelId="{61ECCF8F-3E95-47D7-9DCE-EB3CA15A2300}" type="presParOf" srcId="{42357D3D-E207-445E-9AD3-7F71ABA7AB52}" destId="{9264C0EB-1DCF-494C-ADB3-5EDCE2F10038}" srcOrd="0" destOrd="0" presId="urn:microsoft.com/office/officeart/2005/8/layout/hProcess4"/>
    <dgm:cxn modelId="{8B5EAF62-B827-4EB1-A9B5-41E10FC46F64}" type="presParOf" srcId="{42357D3D-E207-445E-9AD3-7F71ABA7AB52}" destId="{25E12869-42B5-4585-808D-53FD01936896}" srcOrd="1" destOrd="0" presId="urn:microsoft.com/office/officeart/2005/8/layout/hProcess4"/>
    <dgm:cxn modelId="{03E52436-22AD-40CE-B000-B20381C1FC23}" type="presParOf" srcId="{42357D3D-E207-445E-9AD3-7F71ABA7AB52}" destId="{5EDBE72E-BC27-4931-8124-42009D9D7921}" srcOrd="2" destOrd="0" presId="urn:microsoft.com/office/officeart/2005/8/layout/hProcess4"/>
    <dgm:cxn modelId="{FE3BBD3E-7F06-4A3C-8B7C-1CFB8A8F92BB}" type="presParOf" srcId="{42357D3D-E207-445E-9AD3-7F71ABA7AB52}" destId="{7239D9AA-FDAC-4A74-9B7B-CBF24186DC60}" srcOrd="3" destOrd="0" presId="urn:microsoft.com/office/officeart/2005/8/layout/hProcess4"/>
    <dgm:cxn modelId="{0E30079C-34E8-41D2-B1DE-7C50F077D7B7}" type="presParOf" srcId="{42357D3D-E207-445E-9AD3-7F71ABA7AB52}" destId="{57B9B4A3-500F-4C24-9C76-4F2DD9581901}" srcOrd="4" destOrd="0" presId="urn:microsoft.com/office/officeart/2005/8/layout/hProcess4"/>
    <dgm:cxn modelId="{FBC157E8-D41C-4949-A340-529C0BFAFFE4}" type="presParOf" srcId="{8FBC7614-E597-43AD-BB2F-AEDD9551592F}" destId="{35F6A121-CAE6-4B34-88F7-F7048121C5A3}" srcOrd="9" destOrd="0" presId="urn:microsoft.com/office/officeart/2005/8/layout/hProcess4"/>
    <dgm:cxn modelId="{6AB0EAAD-7919-4B38-B0A0-F7EC25FAF5DA}" type="presParOf" srcId="{8FBC7614-E597-43AD-BB2F-AEDD9551592F}" destId="{D0A46C37-F64C-489B-B240-6F351C846858}" srcOrd="10" destOrd="0" presId="urn:microsoft.com/office/officeart/2005/8/layout/hProcess4"/>
    <dgm:cxn modelId="{B62CD64C-941B-46B1-A3A4-B653D9E64A51}" type="presParOf" srcId="{D0A46C37-F64C-489B-B240-6F351C846858}" destId="{9C3E1093-9AB4-42BA-BB50-889EA114A3F4}" srcOrd="0" destOrd="0" presId="urn:microsoft.com/office/officeart/2005/8/layout/hProcess4"/>
    <dgm:cxn modelId="{11DB0749-287C-407F-8F04-C674D09D0138}" type="presParOf" srcId="{D0A46C37-F64C-489B-B240-6F351C846858}" destId="{320526FD-333B-40E0-B79D-AE92809E5373}" srcOrd="1" destOrd="0" presId="urn:microsoft.com/office/officeart/2005/8/layout/hProcess4"/>
    <dgm:cxn modelId="{F827D2A1-3A1C-4002-8A80-5EE4B351F352}" type="presParOf" srcId="{D0A46C37-F64C-489B-B240-6F351C846858}" destId="{55510594-2468-4DFC-A613-8BB170D47C6A}" srcOrd="2" destOrd="0" presId="urn:microsoft.com/office/officeart/2005/8/layout/hProcess4"/>
    <dgm:cxn modelId="{B199ABC1-8727-490C-8E6A-821A0F89B63A}" type="presParOf" srcId="{D0A46C37-F64C-489B-B240-6F351C846858}" destId="{C62A30DA-F71C-48D5-B0BC-4A79BA830C2B}" srcOrd="3" destOrd="0" presId="urn:microsoft.com/office/officeart/2005/8/layout/hProcess4"/>
    <dgm:cxn modelId="{B7A2B496-6574-44C1-81BF-B5E7FCEF3F35}" type="presParOf" srcId="{D0A46C37-F64C-489B-B240-6F351C846858}" destId="{0F9AA9CC-85BF-4CC3-A531-26C2F26166BB}" srcOrd="4" destOrd="0" presId="urn:microsoft.com/office/officeart/2005/8/layout/hProcess4"/>
    <dgm:cxn modelId="{6BDB8FEB-FC62-4714-A0D4-3894BCA67C69}" type="presParOf" srcId="{8FBC7614-E597-43AD-BB2F-AEDD9551592F}" destId="{EBE23D4A-76A7-43E7-9255-F8DD8C85E8E4}" srcOrd="11" destOrd="0" presId="urn:microsoft.com/office/officeart/2005/8/layout/hProcess4"/>
    <dgm:cxn modelId="{F8D69A1D-D6B8-4A2D-A43C-85F6BDE6EA5C}" type="presParOf" srcId="{8FBC7614-E597-43AD-BB2F-AEDD9551592F}" destId="{C8B00BFB-6EC4-4B00-A645-1A0E17186BA8}" srcOrd="12" destOrd="0" presId="urn:microsoft.com/office/officeart/2005/8/layout/hProcess4"/>
    <dgm:cxn modelId="{B6865E1F-1A65-4E06-8E87-CCB8F09B4405}" type="presParOf" srcId="{C8B00BFB-6EC4-4B00-A645-1A0E17186BA8}" destId="{198AAE69-F3FB-494C-801C-8A2C383A33C4}" srcOrd="0" destOrd="0" presId="urn:microsoft.com/office/officeart/2005/8/layout/hProcess4"/>
    <dgm:cxn modelId="{2134D93E-4968-482B-95CA-A6E38CD2726E}" type="presParOf" srcId="{C8B00BFB-6EC4-4B00-A645-1A0E17186BA8}" destId="{A0B65C93-E6EF-4D8F-97C1-20004A231DDE}" srcOrd="1" destOrd="0" presId="urn:microsoft.com/office/officeart/2005/8/layout/hProcess4"/>
    <dgm:cxn modelId="{D0D1D0DF-66E8-4002-8C0A-1835B8507F35}" type="presParOf" srcId="{C8B00BFB-6EC4-4B00-A645-1A0E17186BA8}" destId="{8E5DB996-B348-40E0-B5E5-3AE5CA1F4F15}" srcOrd="2" destOrd="0" presId="urn:microsoft.com/office/officeart/2005/8/layout/hProcess4"/>
    <dgm:cxn modelId="{0CF13546-D5A0-4FF5-8929-4067DEA95B19}" type="presParOf" srcId="{C8B00BFB-6EC4-4B00-A645-1A0E17186BA8}" destId="{9105F497-EC03-403C-89D3-4370C6D0E307}" srcOrd="3" destOrd="0" presId="urn:microsoft.com/office/officeart/2005/8/layout/hProcess4"/>
    <dgm:cxn modelId="{6CEE9A14-CD56-47DD-B313-67A297D90C7A}" type="presParOf" srcId="{C8B00BFB-6EC4-4B00-A645-1A0E17186BA8}" destId="{C8F60A4A-68BA-4E8D-B639-3F6F4E59FB05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6DF45E-4C9E-4609-8E5C-3E265BFF6C28}">
      <dsp:nvSpPr>
        <dsp:cNvPr id="0" name=""/>
        <dsp:cNvSpPr/>
      </dsp:nvSpPr>
      <dsp:spPr>
        <a:xfrm>
          <a:off x="60984" y="5738957"/>
          <a:ext cx="2566167" cy="15709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Originally Adopted</a:t>
          </a:r>
        </a:p>
      </dsp:txBody>
      <dsp:txXfrm>
        <a:off x="97135" y="5775108"/>
        <a:ext cx="2493865" cy="1161980"/>
      </dsp:txXfrm>
    </dsp:sp>
    <dsp:sp modelId="{5D9A64BD-6F07-4C01-89CC-13A9D45CF2C2}">
      <dsp:nvSpPr>
        <dsp:cNvPr id="0" name=""/>
        <dsp:cNvSpPr/>
      </dsp:nvSpPr>
      <dsp:spPr>
        <a:xfrm>
          <a:off x="1487169" y="5841411"/>
          <a:ext cx="2918932" cy="2918932"/>
        </a:xfrm>
        <a:prstGeom prst="leftCircularArrow">
          <a:avLst>
            <a:gd name="adj1" fmla="val 2880"/>
            <a:gd name="adj2" fmla="val 352112"/>
            <a:gd name="adj3" fmla="val 2334947"/>
            <a:gd name="adj4" fmla="val 9231814"/>
            <a:gd name="adj5" fmla="val 336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03B3F8-AF66-4511-8761-711F4A4908AF}">
      <dsp:nvSpPr>
        <dsp:cNvPr id="0" name=""/>
        <dsp:cNvSpPr/>
      </dsp:nvSpPr>
      <dsp:spPr>
        <a:xfrm>
          <a:off x="577637" y="6996579"/>
          <a:ext cx="2281037" cy="90709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kern="1200"/>
            <a:t>June 2024</a:t>
          </a:r>
          <a:endParaRPr lang="en-US" sz="3000" b="1" kern="1200" dirty="0"/>
        </a:p>
      </dsp:txBody>
      <dsp:txXfrm>
        <a:off x="604205" y="7023147"/>
        <a:ext cx="2227901" cy="853957"/>
      </dsp:txXfrm>
    </dsp:sp>
    <dsp:sp modelId="{071FBE3E-03EC-44D5-94C8-5870C3883FC9}">
      <dsp:nvSpPr>
        <dsp:cNvPr id="0" name=""/>
        <dsp:cNvSpPr/>
      </dsp:nvSpPr>
      <dsp:spPr>
        <a:xfrm>
          <a:off x="3271220" y="4925662"/>
          <a:ext cx="2756884" cy="32037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Distribution of Budget Package 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Financial Review of All Funds</a:t>
          </a:r>
        </a:p>
      </dsp:txBody>
      <dsp:txXfrm>
        <a:off x="3344946" y="5685899"/>
        <a:ext cx="2609432" cy="2369755"/>
      </dsp:txXfrm>
    </dsp:sp>
    <dsp:sp modelId="{2BFEB1F0-EF92-4298-A2C3-E674C4E33C42}">
      <dsp:nvSpPr>
        <dsp:cNvPr id="0" name=""/>
        <dsp:cNvSpPr/>
      </dsp:nvSpPr>
      <dsp:spPr>
        <a:xfrm>
          <a:off x="4798947" y="3875558"/>
          <a:ext cx="3490182" cy="3490182"/>
        </a:xfrm>
        <a:prstGeom prst="circularArrow">
          <a:avLst>
            <a:gd name="adj1" fmla="val 2408"/>
            <a:gd name="adj2" fmla="val 291268"/>
            <a:gd name="adj3" fmla="val 19353748"/>
            <a:gd name="adj4" fmla="val 12396038"/>
            <a:gd name="adj5" fmla="val 28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615E11-0572-43CC-BF48-E4F6A17C8A83}">
      <dsp:nvSpPr>
        <dsp:cNvPr id="0" name=""/>
        <dsp:cNvSpPr/>
      </dsp:nvSpPr>
      <dsp:spPr>
        <a:xfrm>
          <a:off x="3924572" y="4880028"/>
          <a:ext cx="2281037" cy="90709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kern="1200" dirty="0"/>
            <a:t>February 2025</a:t>
          </a:r>
        </a:p>
      </dsp:txBody>
      <dsp:txXfrm>
        <a:off x="3951140" y="4906596"/>
        <a:ext cx="2227901" cy="853957"/>
      </dsp:txXfrm>
    </dsp:sp>
    <dsp:sp modelId="{308CBC64-FA29-4C0D-99C3-E95FA06D1F80}">
      <dsp:nvSpPr>
        <dsp:cNvPr id="0" name=""/>
        <dsp:cNvSpPr/>
      </dsp:nvSpPr>
      <dsp:spPr>
        <a:xfrm>
          <a:off x="6697245" y="4932003"/>
          <a:ext cx="3022739" cy="26267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Department Supplemental Requests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Revenue Estimates</a:t>
          </a:r>
        </a:p>
      </dsp:txBody>
      <dsp:txXfrm>
        <a:off x="6757694" y="4992452"/>
        <a:ext cx="2901841" cy="1942990"/>
      </dsp:txXfrm>
    </dsp:sp>
    <dsp:sp modelId="{70F47D56-095B-4E4C-B431-19E963371E94}">
      <dsp:nvSpPr>
        <dsp:cNvPr id="0" name=""/>
        <dsp:cNvSpPr/>
      </dsp:nvSpPr>
      <dsp:spPr>
        <a:xfrm>
          <a:off x="8343405" y="5649502"/>
          <a:ext cx="3349650" cy="3349650"/>
        </a:xfrm>
        <a:prstGeom prst="leftCircularArrow">
          <a:avLst>
            <a:gd name="adj1" fmla="val 2509"/>
            <a:gd name="adj2" fmla="val 304198"/>
            <a:gd name="adj3" fmla="val 2563547"/>
            <a:gd name="adj4" fmla="val 9508327"/>
            <a:gd name="adj5" fmla="val 2928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D4E2B2-C093-47BE-9319-2DA8EE14B979}">
      <dsp:nvSpPr>
        <dsp:cNvPr id="0" name=""/>
        <dsp:cNvSpPr/>
      </dsp:nvSpPr>
      <dsp:spPr>
        <a:xfrm>
          <a:off x="7404435" y="6998401"/>
          <a:ext cx="2281037" cy="90709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kern="1200" dirty="0"/>
            <a:t>March 2025 </a:t>
          </a:r>
        </a:p>
      </dsp:txBody>
      <dsp:txXfrm>
        <a:off x="7431003" y="7024969"/>
        <a:ext cx="2227901" cy="853957"/>
      </dsp:txXfrm>
    </dsp:sp>
    <dsp:sp modelId="{BD989CC1-B7EB-4795-8C20-0A03FE510421}">
      <dsp:nvSpPr>
        <dsp:cNvPr id="0" name=""/>
        <dsp:cNvSpPr/>
      </dsp:nvSpPr>
      <dsp:spPr>
        <a:xfrm>
          <a:off x="10136895" y="4944563"/>
          <a:ext cx="3382388" cy="36490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CM Reviews of  Supplemental Requests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Capital Improvement Program Budget</a:t>
          </a:r>
        </a:p>
      </dsp:txBody>
      <dsp:txXfrm>
        <a:off x="10220871" y="5810485"/>
        <a:ext cx="3214436" cy="2699184"/>
      </dsp:txXfrm>
    </dsp:sp>
    <dsp:sp modelId="{0262F29B-17A7-4D86-96A3-7DA21CC60710}">
      <dsp:nvSpPr>
        <dsp:cNvPr id="0" name=""/>
        <dsp:cNvSpPr/>
      </dsp:nvSpPr>
      <dsp:spPr>
        <a:xfrm>
          <a:off x="11971162" y="3693772"/>
          <a:ext cx="3774379" cy="3774379"/>
        </a:xfrm>
        <a:prstGeom prst="circularArrow">
          <a:avLst>
            <a:gd name="adj1" fmla="val 2227"/>
            <a:gd name="adj2" fmla="val 268212"/>
            <a:gd name="adj3" fmla="val 19158962"/>
            <a:gd name="adj4" fmla="val 12178196"/>
            <a:gd name="adj5" fmla="val 2598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22A081-3B93-4DE2-9BE6-E4FBA1AED114}">
      <dsp:nvSpPr>
        <dsp:cNvPr id="0" name=""/>
        <dsp:cNvSpPr/>
      </dsp:nvSpPr>
      <dsp:spPr>
        <a:xfrm>
          <a:off x="11064122" y="4880028"/>
          <a:ext cx="2281037" cy="90709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/>
            <a:t>April 2025</a:t>
          </a:r>
        </a:p>
      </dsp:txBody>
      <dsp:txXfrm>
        <a:off x="11090690" y="4906596"/>
        <a:ext cx="2227901" cy="853957"/>
      </dsp:txXfrm>
    </dsp:sp>
    <dsp:sp modelId="{25E12869-42B5-4585-808D-53FD01936896}">
      <dsp:nvSpPr>
        <dsp:cNvPr id="0" name=""/>
        <dsp:cNvSpPr/>
      </dsp:nvSpPr>
      <dsp:spPr>
        <a:xfrm>
          <a:off x="14052414" y="4973358"/>
          <a:ext cx="3051917" cy="21165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Proposed Budget Presentation to City Council</a:t>
          </a:r>
        </a:p>
      </dsp:txBody>
      <dsp:txXfrm>
        <a:off x="14101122" y="5022066"/>
        <a:ext cx="2954501" cy="1565588"/>
      </dsp:txXfrm>
    </dsp:sp>
    <dsp:sp modelId="{35F6A121-CAE6-4B34-88F7-F7048121C5A3}">
      <dsp:nvSpPr>
        <dsp:cNvPr id="0" name=""/>
        <dsp:cNvSpPr/>
      </dsp:nvSpPr>
      <dsp:spPr>
        <a:xfrm>
          <a:off x="15658433" y="5842065"/>
          <a:ext cx="3198733" cy="3198733"/>
        </a:xfrm>
        <a:prstGeom prst="leftCircularArrow">
          <a:avLst>
            <a:gd name="adj1" fmla="val 2628"/>
            <a:gd name="adj2" fmla="val 319428"/>
            <a:gd name="adj3" fmla="val 2799672"/>
            <a:gd name="adj4" fmla="val 9729223"/>
            <a:gd name="adj5" fmla="val 3066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39D9AA-FDAC-4A74-9B7B-CBF24186DC60}">
      <dsp:nvSpPr>
        <dsp:cNvPr id="0" name=""/>
        <dsp:cNvSpPr/>
      </dsp:nvSpPr>
      <dsp:spPr>
        <a:xfrm>
          <a:off x="14681554" y="6996579"/>
          <a:ext cx="2281037" cy="907093"/>
        </a:xfrm>
        <a:prstGeom prst="roundRect">
          <a:avLst>
            <a:gd name="adj" fmla="val 10000"/>
          </a:avLst>
        </a:prstGeom>
        <a:solidFill>
          <a:srgbClr val="6F6F6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/>
            <a:t>May 2025</a:t>
          </a:r>
        </a:p>
      </dsp:txBody>
      <dsp:txXfrm>
        <a:off x="14708122" y="7023147"/>
        <a:ext cx="2227901" cy="853957"/>
      </dsp:txXfrm>
    </dsp:sp>
    <dsp:sp modelId="{320526FD-333B-40E0-B79D-AE92809E5373}">
      <dsp:nvSpPr>
        <dsp:cNvPr id="0" name=""/>
        <dsp:cNvSpPr/>
      </dsp:nvSpPr>
      <dsp:spPr>
        <a:xfrm>
          <a:off x="17517944" y="4832428"/>
          <a:ext cx="2856683" cy="41576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Community Budget Forum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City Council Budget Hearing &amp; Budget Adoption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900" kern="1200" dirty="0"/>
        </a:p>
      </dsp:txBody>
      <dsp:txXfrm>
        <a:off x="17601613" y="5807021"/>
        <a:ext cx="2689345" cy="3099385"/>
      </dsp:txXfrm>
    </dsp:sp>
    <dsp:sp modelId="{EBE23D4A-76A7-43E7-9255-F8DD8C85E8E4}">
      <dsp:nvSpPr>
        <dsp:cNvPr id="0" name=""/>
        <dsp:cNvSpPr/>
      </dsp:nvSpPr>
      <dsp:spPr>
        <a:xfrm>
          <a:off x="19056588" y="3594672"/>
          <a:ext cx="3538328" cy="3538328"/>
        </a:xfrm>
        <a:prstGeom prst="circularArrow">
          <a:avLst>
            <a:gd name="adj1" fmla="val 2376"/>
            <a:gd name="adj2" fmla="val 287087"/>
            <a:gd name="adj3" fmla="val 18767290"/>
            <a:gd name="adj4" fmla="val 11805398"/>
            <a:gd name="adj5" fmla="val 277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2A30DA-F71C-48D5-B0BC-4A79BA830C2B}">
      <dsp:nvSpPr>
        <dsp:cNvPr id="0" name=""/>
        <dsp:cNvSpPr/>
      </dsp:nvSpPr>
      <dsp:spPr>
        <a:xfrm>
          <a:off x="18078388" y="4880028"/>
          <a:ext cx="2281037" cy="907093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/>
            <a:t>June 2025</a:t>
          </a:r>
        </a:p>
      </dsp:txBody>
      <dsp:txXfrm>
        <a:off x="18104956" y="4906596"/>
        <a:ext cx="2227901" cy="853957"/>
      </dsp:txXfrm>
    </dsp:sp>
    <dsp:sp modelId="{A0B65C93-E6EF-4D8F-97C1-20004A231DDE}">
      <dsp:nvSpPr>
        <dsp:cNvPr id="0" name=""/>
        <dsp:cNvSpPr/>
      </dsp:nvSpPr>
      <dsp:spPr>
        <a:xfrm>
          <a:off x="20977753" y="4090651"/>
          <a:ext cx="2715082" cy="33229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Finance Committee Review throughout Fiscal Year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rPr>
            <a:t>Midyear Review</a:t>
          </a:r>
        </a:p>
      </dsp:txBody>
      <dsp:txXfrm>
        <a:off x="21054224" y="4167122"/>
        <a:ext cx="2562140" cy="2457975"/>
      </dsp:txXfrm>
    </dsp:sp>
    <dsp:sp modelId="{9105F497-EC03-403C-89D3-4370C6D0E307}">
      <dsp:nvSpPr>
        <dsp:cNvPr id="0" name=""/>
        <dsp:cNvSpPr/>
      </dsp:nvSpPr>
      <dsp:spPr>
        <a:xfrm>
          <a:off x="21404422" y="6996579"/>
          <a:ext cx="2281037" cy="90709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kern="1200" dirty="0"/>
            <a:t>February 2026</a:t>
          </a:r>
        </a:p>
      </dsp:txBody>
      <dsp:txXfrm>
        <a:off x="21430990" y="7023147"/>
        <a:ext cx="2227901" cy="8539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0.61921</cdr:x>
      <cdr:y>0.56172</cdr:y>
    </cdr:from>
    <cdr:to>
      <cdr:x>0.61998</cdr:x>
      <cdr:y>0.68515</cdr:y>
    </cdr:to>
    <cdr:cxnSp macro="">
      <cdr:nvCxnSpPr>
        <cdr:cNvPr id="7" name="Straight Arrow Connector 6">
          <a:extLst xmlns:a="http://schemas.openxmlformats.org/drawingml/2006/main">
            <a:ext uri="{FF2B5EF4-FFF2-40B4-BE49-F238E27FC236}">
              <a16:creationId xmlns:a16="http://schemas.microsoft.com/office/drawing/2014/main" id="{E3525DB1-8238-0D09-2718-01872F741222}"/>
            </a:ext>
          </a:extLst>
        </cdr:cNvPr>
        <cdr:cNvCxnSpPr/>
      </cdr:nvCxnSpPr>
      <cdr:spPr>
        <a:xfrm xmlns:a="http://schemas.openxmlformats.org/drawingml/2006/main" flipH="1" flipV="1">
          <a:off x="5137151" y="2701925"/>
          <a:ext cx="6350" cy="593726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000000"/>
          </a:solidFill>
          <a:tailEnd type="triangle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0.79372</cdr:x>
      <cdr:y>0.567</cdr:y>
    </cdr:from>
    <cdr:to>
      <cdr:x>0.79372</cdr:x>
      <cdr:y>0.70826</cdr:y>
    </cdr:to>
    <cdr:cxnSp macro="">
      <cdr:nvCxnSpPr>
        <cdr:cNvPr id="11" name="Straight Arrow Connector 10">
          <a:extLst xmlns:a="http://schemas.openxmlformats.org/drawingml/2006/main">
            <a:ext uri="{FF2B5EF4-FFF2-40B4-BE49-F238E27FC236}">
              <a16:creationId xmlns:a16="http://schemas.microsoft.com/office/drawing/2014/main" id="{FCF46C1B-D446-EC16-ED57-2C2F10FAD77B}"/>
            </a:ext>
          </a:extLst>
        </cdr:cNvPr>
        <cdr:cNvCxnSpPr/>
      </cdr:nvCxnSpPr>
      <cdr:spPr>
        <a:xfrm xmlns:a="http://schemas.openxmlformats.org/drawingml/2006/main" flipV="1">
          <a:off x="16056415" y="6062576"/>
          <a:ext cx="0" cy="151044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000000"/>
          </a:solidFill>
          <a:tailEnd type="triangle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0.86031</cdr:x>
      <cdr:y>0.56502</cdr:y>
    </cdr:from>
    <cdr:to>
      <cdr:x>0.86031</cdr:x>
      <cdr:y>0.89947</cdr:y>
    </cdr:to>
    <cdr:cxnSp macro="">
      <cdr:nvCxnSpPr>
        <cdr:cNvPr id="12" name="Straight Arrow Connector 11">
          <a:extLst xmlns:a="http://schemas.openxmlformats.org/drawingml/2006/main">
            <a:ext uri="{FF2B5EF4-FFF2-40B4-BE49-F238E27FC236}">
              <a16:creationId xmlns:a16="http://schemas.microsoft.com/office/drawing/2014/main" id="{853231EF-A24C-A508-CD7B-C142BB1C1C6C}"/>
            </a:ext>
          </a:extLst>
        </cdr:cNvPr>
        <cdr:cNvCxnSpPr/>
      </cdr:nvCxnSpPr>
      <cdr:spPr>
        <a:xfrm xmlns:a="http://schemas.openxmlformats.org/drawingml/2006/main" flipV="1">
          <a:off x="11826676" y="4494603"/>
          <a:ext cx="0" cy="2660451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000000"/>
          </a:solidFill>
          <a:tailEnd type="triangle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0.47072</cdr:x>
      <cdr:y>0.56304</cdr:y>
    </cdr:from>
    <cdr:to>
      <cdr:x>0.47072</cdr:x>
      <cdr:y>0.62801</cdr:y>
    </cdr:to>
    <cdr:cxnSp macro="">
      <cdr:nvCxnSpPr>
        <cdr:cNvPr id="22" name="Straight Arrow Connector 21">
          <a:extLst xmlns:a="http://schemas.openxmlformats.org/drawingml/2006/main">
            <a:ext uri="{FF2B5EF4-FFF2-40B4-BE49-F238E27FC236}">
              <a16:creationId xmlns:a16="http://schemas.microsoft.com/office/drawing/2014/main" id="{905C1F0D-A7A9-8A17-5EDD-9B92DDB8E551}"/>
            </a:ext>
          </a:extLst>
        </cdr:cNvPr>
        <cdr:cNvCxnSpPr/>
      </cdr:nvCxnSpPr>
      <cdr:spPr>
        <a:xfrm xmlns:a="http://schemas.openxmlformats.org/drawingml/2006/main" flipV="1">
          <a:off x="9522345" y="6020234"/>
          <a:ext cx="0" cy="69466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000000"/>
          </a:solidFill>
          <a:tailEnd type="triangle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0.7191</cdr:x>
      <cdr:y>0.56172</cdr:y>
    </cdr:from>
    <cdr:to>
      <cdr:x>0.7191</cdr:x>
      <cdr:y>0.60959</cdr:y>
    </cdr:to>
    <cdr:cxnSp macro="">
      <cdr:nvCxnSpPr>
        <cdr:cNvPr id="25" name="Straight Arrow Connector 24">
          <a:extLst xmlns:a="http://schemas.openxmlformats.org/drawingml/2006/main">
            <a:ext uri="{FF2B5EF4-FFF2-40B4-BE49-F238E27FC236}">
              <a16:creationId xmlns:a16="http://schemas.microsoft.com/office/drawing/2014/main" id="{3D596854-1712-16A6-4BA5-7977B9F7B702}"/>
            </a:ext>
          </a:extLst>
        </cdr:cNvPr>
        <cdr:cNvCxnSpPr/>
      </cdr:nvCxnSpPr>
      <cdr:spPr>
        <a:xfrm xmlns:a="http://schemas.openxmlformats.org/drawingml/2006/main" flipV="1">
          <a:off x="14546903" y="6006120"/>
          <a:ext cx="0" cy="511827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000000"/>
          </a:solidFill>
          <a:tailEnd type="triangle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0.28305</cdr:x>
      <cdr:y>0.56766</cdr:y>
    </cdr:from>
    <cdr:to>
      <cdr:x>0.28305</cdr:x>
      <cdr:y>0.63064</cdr:y>
    </cdr:to>
    <cdr:cxnSp macro="">
      <cdr:nvCxnSpPr>
        <cdr:cNvPr id="2" name="Straight Arrow Connector 1">
          <a:extLst xmlns:a="http://schemas.openxmlformats.org/drawingml/2006/main">
            <a:ext uri="{FF2B5EF4-FFF2-40B4-BE49-F238E27FC236}">
              <a16:creationId xmlns:a16="http://schemas.microsoft.com/office/drawing/2014/main" id="{148A3172-68A3-8989-45F0-4C092254ABC0}"/>
            </a:ext>
          </a:extLst>
        </cdr:cNvPr>
        <cdr:cNvCxnSpPr/>
      </cdr:nvCxnSpPr>
      <cdr:spPr>
        <a:xfrm xmlns:a="http://schemas.openxmlformats.org/drawingml/2006/main" flipV="1">
          <a:off x="5725909" y="6069633"/>
          <a:ext cx="0" cy="673397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000000"/>
          </a:solidFill>
          <a:tailEnd type="triangle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r">
              <a:defRPr sz="1200"/>
            </a:lvl1pPr>
          </a:lstStyle>
          <a:p>
            <a:fld id="{74051A69-C562-4FC5-92DC-994CDC1376A2}" type="datetimeFigureOut">
              <a:rPr lang="en-US" smtClean="0"/>
              <a:t>6/23/2025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4" tIns="46582" rIns="93164" bIns="4658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64" tIns="46582" rIns="93164" bIns="4658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6433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6433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r">
              <a:defRPr sz="1200"/>
            </a:lvl1pPr>
          </a:lstStyle>
          <a:p>
            <a:fld id="{8C747B73-6B03-4EF3-AD40-683CE00DABF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632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D34001-079B-0997-3B36-46C47C2DF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30F661-5323-7DDD-66C8-F395FB48DE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FD1E97-4791-32D2-1A1A-A6E7F553E6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47EFB1-F19D-A9E3-5E2E-69D594991A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4097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2F5E85-00DC-3905-CEF7-1CADDD29B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701CF6-EBBF-2C57-3623-0A78DA233F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79B590-257F-E821-1BA3-49E5AD823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0E4C6F-AB79-85BB-1219-F9D96FDA55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5422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FCE94-5116-48D4-554B-7B7F47021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FA993E-B1ED-BFC9-D2B0-F8B532EB7D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F7E581-1E1F-615C-4110-3151BF4D5D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77CE26-F699-F1B1-0D7A-4DE5BA2A78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8717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991AA2-FFC4-5F00-4DDD-C2E912D366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8DB325-B194-D5BF-5EE6-39735EA6EB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589022-CBF7-DB3F-AEB4-DE34995CB9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35113E-10C1-C67F-1506-566F55A824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6317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1BDF44-CE2B-9BA1-06EF-5FF8B385F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A5F237-4411-1FB5-852B-22AC53B0EC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2CF3FD-9FFE-947C-7CB8-F7A356DA15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6E2DAC-A263-FB98-6853-ED4361D6EE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6839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957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AE9927-A66E-07EA-BE2C-152D5F0B3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497D37F-FCAD-E547-1495-E18602A219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505B07-ACCA-9DBE-8A60-DC3AD209DC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638688-8E20-8EED-4D8A-1C44D913D7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7131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96654-7631-1845-E175-A9E7FB29C5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A43367-D26B-F9C0-B91C-E63291C2FD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BEA1FE-65E9-703A-5EA4-231891BF62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64F8EF-A73C-6119-D090-8162348A53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0140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C16956-ED5A-2A16-B1CB-8E665AFFB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54F28E-CEE8-D986-D364-0B6083897B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35E252-26B4-6FC1-D7F7-C8D6130977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F185DC-9D16-2AD8-3C4A-28DE312158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3009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4F601-F467-BE46-D37D-15E0FF8A4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00BBBA-3654-6304-DB85-59C5A83CDF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6A7513-68FC-049C-40D3-3F829640C4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1A5773-BEA1-E6E5-91EF-3684D51506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2275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003C8-D888-FDAD-FB74-55CE686D7E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7F0084-68DF-BE2B-883B-A75B40B394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5660-C242-5518-7747-6A78061197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E8CA76-E75B-950E-10F0-4E00C064A9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265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0704D5-DA55-D377-328C-A11EF7AC4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7AEEE0-74C9-CF1E-F245-E17189561A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BEC17C-8EB6-9A00-3BF7-4F52B51E7D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583DC8-9BBC-A7DD-F5AA-CDF5257D0D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5011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63D556-4DF8-1F4B-0253-AEC577F31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14DB17-561A-42AB-FAC7-18FA59FBD9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5EFD16-470A-3BA3-83E0-E07599B639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5CA3AC-4D02-8D97-09D9-464D94A951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3279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441F4C-4C5B-BAFF-D837-F56D69443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42CD26-1347-C9C4-3D72-945FEA0881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E5084D-E01B-97B9-5473-A0C5B05772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B50289-FDB5-0401-6959-CBE1CB861A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950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7FF2A-6EE0-24E2-77CB-7EB598674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0E5959-F058-2DE7-0467-878207D85D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46AA4D-808F-CB8E-0B4C-E2AB5745E2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E81EE5-A3D0-924E-C771-CFA6673480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8714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61B1F-EE52-CD35-3C8A-6E668D1E10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B70E06-2E0E-A3C3-9357-A5A4AE25BA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75F769-647A-245C-55F9-31961CCFF8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D332F4-D993-8C6B-FB02-A83EFC7B484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9752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7CF26-A8ED-1F38-7B61-1D4424096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FEFE76-B517-8FC8-023B-387352DCB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6850AD-5DA1-2753-6C3C-6CDEBEB79B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8D564E-7337-8A8C-1EFD-F3F8F97044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277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26F56-4E56-1783-5501-75338D670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C69865-CCF7-1E8F-C798-8D544FAD69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A58161-D7B2-1661-8F87-E2A09B5FE8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BDBDBC-7584-606E-22BD-15956B77DE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1034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5B7C0-F814-40A8-7BFD-F861D7361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C1089F-C377-8D73-CB92-283AF16C7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CBA9C1-7EAD-96AE-63D7-F44B4ED925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0E997F-4897-CFE8-9583-A3A817CB7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3636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8ADAD-2F52-B52F-AB10-92402B635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1222DF-6805-F43E-620B-33FFE1FCE5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053B49-AF5A-792D-1BC9-A0916CBF00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F6F240-79C4-0674-1084-9C390FF464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1162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8ADAD-2F52-B52F-AB10-92402B635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1222DF-6805-F43E-620B-33FFE1FCE5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053B49-AF5A-792D-1BC9-A0916CBF00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F6F240-79C4-0674-1084-9C390FF464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747B73-6B03-4EF3-AD40-683CE00DABF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828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11162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B76D0-F39F-4F49-FA68-2B2E60E37B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D34C4C-51F3-F828-DD51-572689A945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642EC7-F944-3F6B-9A75-B9D7A1F800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9D4866-3B55-2FF6-BB08-864E5990F9A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30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45544-5765-93C5-D9E7-7086B18D3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0D159E-4531-CDAD-60D1-938A6DF8D1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78CD43A-6B92-08F3-CBFC-97B1E4C624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19CBB5-410F-B8C2-24D3-01B06F1A5B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0166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BEABB8-A158-7B21-2E6C-D836E0A7B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916073-FB66-3533-D303-7CF2A23035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96C261-BD68-6C59-C081-29DE4AEDBA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A59C88-6D8F-98D2-63A1-5F884B647D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5739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1C3BCC-520A-3022-992B-D26FBBECDB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BE7B78-36E5-B721-C1A5-E3E90C4AE7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AA56FC-F489-101F-0B85-967A030DDF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1D16EA-EF5A-70F3-99A3-28C320466C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37448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5DA8D-DB61-7A49-8197-C32F64D67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F5AFCE-A38B-F742-860E-FE089C0FD5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3F982D-2F2A-0D38-22FE-D8982E2CE7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48B6C2-C0AE-327F-C608-7F1FFE0CC2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3299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BC91BF-4D64-C455-23F7-B7302AC39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6B5EA8-1471-1786-53B4-2A00166107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F7A13D-C30C-FC9E-D34C-DD75C8801E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773C27-55EC-27AE-A6F6-FA6AC447C1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606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FCD3BD-9B63-49B8-BF1D-0F5C93009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DA0BD4-0753-34AE-02DA-480D3F3944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237D02-E817-0CAD-C106-652D949212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10020A-8369-3640-8DAD-C136428EB1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942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30DC3F-DA7F-86AB-AD68-53C20332B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C747C1-EE29-A659-AB33-70A8D28700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B462FB-3FFD-A0E2-9CDE-98ADB83A60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3C9D40-7530-99D6-DB7F-D1E0A57E15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763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597A5D-36DB-6A2F-9CE4-08C24BD51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743964-19BE-D219-BE1C-B0D056DD44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8DBF12-CD7E-C2E6-649C-E6543EE0F5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753C07-F5EA-C8CD-BCEC-116B92A841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125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C2FF2-FB70-F71B-5DCF-D1BE3D42B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9458CC-9C2A-AF81-5BEB-20EDA2DEB6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C943CF-5975-D9B4-B19E-BD17867DC6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D282D7-F816-2F57-FF2F-86D98A49A9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095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F73E1-FE35-899F-2F54-D17926BA1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BAB8D7-2D57-BE4D-ACC2-1A6DF028AB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EE418E-ADD8-F8EC-F4DF-5887ACB59E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63B9B5-2126-F422-0B8B-0F557BA011E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514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808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527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411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08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334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96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6/23/2025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0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6/23/2025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409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6/23/2025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284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504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6/23/2025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426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F2AF2-EA92-44F8-853B-5E3554E36C48}" type="datetimeFigureOut">
              <a:rPr lang="en-US" smtClean="0"/>
              <a:t>6/23/2025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246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13.jpg"/><Relationship Id="rId4" Type="http://schemas.openxmlformats.org/officeDocument/2006/relationships/image" Target="../media/image2.pn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emf"/><Relationship Id="rId5" Type="http://schemas.openxmlformats.org/officeDocument/2006/relationships/package" Target="../embeddings/Microsoft_Excel_Worksheet5.xlsx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chart" Target="../charts/char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jp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49CDC0-3CA7-4EDA-FBB0-43202DC76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44B18DA-0AF7-7A24-F931-D8DC5880A239}"/>
              </a:ext>
            </a:extLst>
          </p:cNvPr>
          <p:cNvSpPr/>
          <p:nvPr/>
        </p:nvSpPr>
        <p:spPr>
          <a:xfrm>
            <a:off x="0" y="3695178"/>
            <a:ext cx="24384000" cy="6789108"/>
          </a:xfrm>
          <a:prstGeom prst="rect">
            <a:avLst/>
          </a:prstGeom>
          <a:solidFill>
            <a:srgbClr val="00254B">
              <a:alpha val="80000"/>
            </a:srgbClr>
          </a:solidFill>
          <a:ln>
            <a:solidFill>
              <a:srgbClr val="0025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A8C974-5F65-4EA1-E2B7-8CF92D22318A}"/>
              </a:ext>
            </a:extLst>
          </p:cNvPr>
          <p:cNvSpPr txBox="1"/>
          <p:nvPr/>
        </p:nvSpPr>
        <p:spPr>
          <a:xfrm>
            <a:off x="11060434" y="5024978"/>
            <a:ext cx="125412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Amended Budget</a:t>
            </a:r>
          </a:p>
          <a:p>
            <a:pPr algn="ctr"/>
            <a:r>
              <a:rPr lang="en-US" sz="88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 2025-2026</a:t>
            </a:r>
          </a:p>
          <a:p>
            <a:pPr algn="ctr"/>
            <a:r>
              <a:rPr lang="en-US" sz="4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Council Meeting – June 24, 2025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1049336-1CD0-8B7E-8B3D-D0564343C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215772" y="2603464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3B18133-55B3-C8B1-35F3-6C31CF6CC894}"/>
              </a:ext>
            </a:extLst>
          </p:cNvPr>
          <p:cNvSpPr txBox="1"/>
          <p:nvPr/>
        </p:nvSpPr>
        <p:spPr>
          <a:xfrm>
            <a:off x="443826" y="4674927"/>
            <a:ext cx="76333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OF GARDENA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E325FA2-BA81-8F17-72A6-19A5D2596EE1}"/>
              </a:ext>
            </a:extLst>
          </p:cNvPr>
          <p:cNvCxnSpPr>
            <a:cxnSpLocks/>
          </p:cNvCxnSpPr>
          <p:nvPr/>
        </p:nvCxnSpPr>
        <p:spPr>
          <a:xfrm>
            <a:off x="8851369" y="3883068"/>
            <a:ext cx="0" cy="6413327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612A63F-B233-BB35-89DC-D1AEBE28BF60}"/>
              </a:ext>
            </a:extLst>
          </p:cNvPr>
          <p:cNvSpPr txBox="1"/>
          <p:nvPr/>
        </p:nvSpPr>
        <p:spPr>
          <a:xfrm>
            <a:off x="889777" y="8775313"/>
            <a:ext cx="6667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30CC763-A59D-8DE6-2DC1-8A7F31C611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8489" y="7445729"/>
            <a:ext cx="1249788" cy="159119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E383DDF-C997-AC29-D254-D862B16BF827}"/>
              </a:ext>
            </a:extLst>
          </p:cNvPr>
          <p:cNvCxnSpPr>
            <a:cxnSpLocks/>
          </p:cNvCxnSpPr>
          <p:nvPr/>
        </p:nvCxnSpPr>
        <p:spPr>
          <a:xfrm>
            <a:off x="782286" y="5898760"/>
            <a:ext cx="6956477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FB894E1-4FFA-3994-2F06-112E6F509DEF}"/>
              </a:ext>
            </a:extLst>
          </p:cNvPr>
          <p:cNvSpPr txBox="1"/>
          <p:nvPr/>
        </p:nvSpPr>
        <p:spPr>
          <a:xfrm>
            <a:off x="11365162" y="9036923"/>
            <a:ext cx="12458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on" panose="00000500000000000000" pitchFamily="2" charset="0"/>
                <a:ea typeface="Open Sans" panose="020B0606030504020204" pitchFamily="34" charset="0"/>
                <a:cs typeface="Arial" panose="020B0604020202020204" pitchFamily="34" charset="0"/>
              </a:rPr>
              <a:t>Presented by:</a:t>
            </a:r>
            <a:r>
              <a:rPr lang="en-US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on" panose="00000500000000000000" pitchFamily="2" charset="0"/>
                <a:ea typeface="Open Sans" panose="020B0606030504020204" pitchFamily="34" charset="0"/>
                <a:cs typeface="Arial" panose="020B0604020202020204" pitchFamily="34" charset="0"/>
              </a:rPr>
              <a:t>  Clint Osorio, City Manager</a:t>
            </a:r>
          </a:p>
          <a:p>
            <a:r>
              <a:rPr lang="en-US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on" panose="00000500000000000000" pitchFamily="2" charset="0"/>
                <a:ea typeface="Open Sans" panose="020B0606030504020204" pitchFamily="34" charset="0"/>
                <a:cs typeface="Arial" panose="020B0604020202020204" pitchFamily="34" charset="0"/>
              </a:rPr>
              <a:t>                        Ray Beeman, Director of Administrative </a:t>
            </a:r>
            <a:r>
              <a:rPr lang="en-US" sz="32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on" panose="00000500000000000000" pitchFamily="2" charset="0"/>
                <a:ea typeface="Open Sans" panose="020B0606030504020204" pitchFamily="34" charset="0"/>
                <a:cs typeface="Arial" panose="020B0604020202020204" pitchFamily="34" charset="0"/>
              </a:rPr>
              <a:t>Services</a:t>
            </a:r>
          </a:p>
        </p:txBody>
      </p:sp>
    </p:spTree>
    <p:extLst>
      <p:ext uri="{BB962C8B-B14F-4D97-AF65-F5344CB8AC3E}">
        <p14:creationId xmlns:p14="http://schemas.microsoft.com/office/powerpoint/2010/main" val="246677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937B6-B8C5-A565-FF7A-8ED8363D61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2EA5BDF-4AAD-D393-30E4-E6670A55C6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1664082"/>
              </p:ext>
            </p:extLst>
          </p:nvPr>
        </p:nvGraphicFramePr>
        <p:xfrm>
          <a:off x="1350632" y="1950804"/>
          <a:ext cx="20763780" cy="10692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37DC3CA9-02D2-7166-0666-DBB3C69D2CE5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3BB128-0BF5-AAD3-C459-515CDE7918F7}"/>
              </a:ext>
            </a:extLst>
          </p:cNvPr>
          <p:cNvSpPr txBox="1"/>
          <p:nvPr/>
        </p:nvSpPr>
        <p:spPr>
          <a:xfrm>
            <a:off x="3131479" y="951561"/>
            <a:ext cx="199986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Where do your property tax dollars go?</a:t>
            </a:r>
          </a:p>
        </p:txBody>
      </p:sp>
      <p:sp>
        <p:nvSpPr>
          <p:cNvPr id="14" name="Slide Number Placeholder 9">
            <a:extLst>
              <a:ext uri="{FF2B5EF4-FFF2-40B4-BE49-F238E27FC236}">
                <a16:creationId xmlns:a16="http://schemas.microsoft.com/office/drawing/2014/main" id="{DD654880-8D63-3C3A-623D-78E8BD8EF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C9CD33-241F-E312-C981-C29DD097749D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F9E56F8-AB36-4621-BEFA-DE17FACB976C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DA47BF9-134A-1196-7BB2-5EA14DB62B6D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B2B14CC-BCE5-3746-8B30-FECC18F93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1C5364C-9972-27DE-EA2F-41155E735F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D52C73C-E074-D17A-6940-3D8ADDD23530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21" name="AutoShape 2" descr="Free High-Resolution House Images &amp; Pictures | Download Now - Pixabay">
            <a:extLst>
              <a:ext uri="{FF2B5EF4-FFF2-40B4-BE49-F238E27FC236}">
                <a16:creationId xmlns:a16="http://schemas.microsoft.com/office/drawing/2014/main" id="{B9C0C8CC-D921-4CD2-B47B-00E3F07B819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039600" y="6705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1A4027E-1A7C-181B-F393-A1D0BC6561DB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AFDF81-1F5C-610C-12DA-A4345D8D566B}"/>
              </a:ext>
            </a:extLst>
          </p:cNvPr>
          <p:cNvSpPr txBox="1"/>
          <p:nvPr/>
        </p:nvSpPr>
        <p:spPr>
          <a:xfrm>
            <a:off x="2818356" y="11761940"/>
            <a:ext cx="5484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solidFill>
                  <a:srgbClr val="000000"/>
                </a:solidFill>
              </a:rPr>
              <a:t>ERAF – Educational Revenue Augmentation Fund</a:t>
            </a:r>
          </a:p>
        </p:txBody>
      </p:sp>
    </p:spTree>
    <p:extLst>
      <p:ext uri="{BB962C8B-B14F-4D97-AF65-F5344CB8AC3E}">
        <p14:creationId xmlns:p14="http://schemas.microsoft.com/office/powerpoint/2010/main" val="67617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DC4FA-0D52-A312-F9E1-8DCBBF082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974522D5-11A8-954A-EC91-FCB685C1FB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8871" y="5344800"/>
            <a:ext cx="6113516" cy="790103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EE7B9F7-53D5-16AB-3EB0-9248087E5D09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D538EA-219A-D482-AFE5-59C93C6EDEEE}"/>
              </a:ext>
            </a:extLst>
          </p:cNvPr>
          <p:cNvSpPr txBox="1"/>
          <p:nvPr/>
        </p:nvSpPr>
        <p:spPr>
          <a:xfrm>
            <a:off x="3131479" y="951561"/>
            <a:ext cx="199986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Utility User Tax (UUT)</a:t>
            </a:r>
          </a:p>
        </p:txBody>
      </p:sp>
      <p:sp>
        <p:nvSpPr>
          <p:cNvPr id="14" name="Slide Number Placeholder 9">
            <a:extLst>
              <a:ext uri="{FF2B5EF4-FFF2-40B4-BE49-F238E27FC236}">
                <a16:creationId xmlns:a16="http://schemas.microsoft.com/office/drawing/2014/main" id="{57FB62CA-DD17-D9E6-0228-19795133D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99E05E-4335-8638-6D4B-59B71084E97C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A75843F-A177-6E91-B53A-8848847762C1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4A6C56-26D4-B64A-5F5F-D1BCE0117DAB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BFD5A4CC-9F9D-65BA-EA97-8C83234045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749AB51-4303-B291-1914-21810F86CB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91BAC8D-75D6-42D4-243C-64697BB38CB1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417484E-8DB0-023F-137E-986017B2104B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AD635CB-8B8E-0164-303E-03A78066EA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040" y="3829770"/>
            <a:ext cx="2653393" cy="14287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7BECCF5-9B01-45D5-2140-B093940739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150" y="3783365"/>
            <a:ext cx="1521559" cy="152155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7064FD-B6E9-FF25-0EBB-1597788B131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837" y="3836606"/>
            <a:ext cx="2080041" cy="166403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7B9EE3F-12B0-823E-3252-BB2B722FB10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159" y="4034388"/>
            <a:ext cx="1267406" cy="126740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880124E-1311-2857-C406-6FD4B4ABF7E7}"/>
              </a:ext>
            </a:extLst>
          </p:cNvPr>
          <p:cNvSpPr txBox="1"/>
          <p:nvPr/>
        </p:nvSpPr>
        <p:spPr>
          <a:xfrm>
            <a:off x="1570289" y="6165309"/>
            <a:ext cx="999478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 defTabSz="457200">
              <a:buFont typeface="Arial" panose="020B0604020202020204" pitchFamily="34" charset="0"/>
              <a:buChar char="•"/>
            </a:pPr>
            <a:r>
              <a:rPr lang="en-US" sz="6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5% on gas, electrical, water, telephone usage</a:t>
            </a:r>
          </a:p>
          <a:p>
            <a:pPr marL="857250" indent="-857250" defTabSz="457200">
              <a:buFont typeface="Arial" panose="020B0604020202020204" pitchFamily="34" charset="0"/>
              <a:buChar char="•"/>
            </a:pPr>
            <a:r>
              <a:rPr lang="en-US" sz="6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Collected by the utility providers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DA0ACF6-DBA2-1131-D586-8DBB18A8774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5072" y="3164330"/>
            <a:ext cx="3444352" cy="223450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4E9053F-2901-484A-4FDF-ADE00209484C}"/>
              </a:ext>
            </a:extLst>
          </p:cNvPr>
          <p:cNvSpPr txBox="1"/>
          <p:nvPr/>
        </p:nvSpPr>
        <p:spPr>
          <a:xfrm>
            <a:off x="14999201" y="3254943"/>
            <a:ext cx="83532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6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City offers UUT exemption for seniors</a:t>
            </a:r>
          </a:p>
        </p:txBody>
      </p:sp>
    </p:spTree>
    <p:extLst>
      <p:ext uri="{BB962C8B-B14F-4D97-AF65-F5344CB8AC3E}">
        <p14:creationId xmlns:p14="http://schemas.microsoft.com/office/powerpoint/2010/main" val="399761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1FA99-2C47-1FA7-D5F1-81B43C23C8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2D60B2E-E14C-1689-A19D-0C3AEE6AF93B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B8B40E-4DB2-8948-7C17-B8FB718DB2C6}"/>
              </a:ext>
            </a:extLst>
          </p:cNvPr>
          <p:cNvSpPr txBox="1"/>
          <p:nvPr/>
        </p:nvSpPr>
        <p:spPr>
          <a:xfrm>
            <a:off x="3169056" y="1073404"/>
            <a:ext cx="200918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GF Proposed Amended Budget FY 2025-26 Expenditures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20C01EB-5845-9CC1-A91C-6A0DFEE98F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305295"/>
              </p:ext>
            </p:extLst>
          </p:nvPr>
        </p:nvGraphicFramePr>
        <p:xfrm>
          <a:off x="1314295" y="2798339"/>
          <a:ext cx="22034779" cy="8245233"/>
        </p:xfrm>
        <a:graphic>
          <a:graphicData uri="http://schemas.openxmlformats.org/drawingml/2006/table">
            <a:tbl>
              <a:tblPr firstRow="1" lastRow="1" bandRow="1">
                <a:tableStyleId>{EB344D84-9AFB-497E-A393-DC336BA19D2E}</a:tableStyleId>
              </a:tblPr>
              <a:tblGrid>
                <a:gridCol w="7689963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392266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3665234">
                  <a:extLst>
                    <a:ext uri="{9D8B030D-6E8A-4147-A177-3AD203B41FA5}">
                      <a16:colId xmlns:a16="http://schemas.microsoft.com/office/drawing/2014/main" val="3205657904"/>
                    </a:ext>
                  </a:extLst>
                </a:gridCol>
                <a:gridCol w="2906910">
                  <a:extLst>
                    <a:ext uri="{9D8B030D-6E8A-4147-A177-3AD203B41FA5}">
                      <a16:colId xmlns:a16="http://schemas.microsoft.com/office/drawing/2014/main" val="1820195188"/>
                    </a:ext>
                  </a:extLst>
                </a:gridCol>
                <a:gridCol w="2211780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  <a:gridCol w="2168626">
                  <a:extLst>
                    <a:ext uri="{9D8B030D-6E8A-4147-A177-3AD203B41FA5}">
                      <a16:colId xmlns:a16="http://schemas.microsoft.com/office/drawing/2014/main" val="3010881643"/>
                    </a:ext>
                  </a:extLst>
                </a:gridCol>
              </a:tblGrid>
              <a:tr h="1128754">
                <a:tc>
                  <a:txBody>
                    <a:bodyPr/>
                    <a:lstStyle/>
                    <a:p>
                      <a:r>
                        <a:rPr lang="en-US" sz="3600" dirty="0">
                          <a:solidFill>
                            <a:srgbClr val="000000"/>
                          </a:solidFill>
                          <a:latin typeface="+mj-lt"/>
                        </a:rPr>
                        <a:t>Department</a:t>
                      </a:r>
                      <a:r>
                        <a:rPr lang="en-US" sz="4000" dirty="0">
                          <a:solidFill>
                            <a:srgbClr val="000000"/>
                          </a:solidFill>
                          <a:latin typeface="+mj-lt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0000"/>
                          </a:solidFill>
                          <a:latin typeface="+mj-lt"/>
                        </a:rPr>
                        <a:t>2026 </a:t>
                      </a:r>
                    </a:p>
                    <a:p>
                      <a:pPr algn="ctr"/>
                      <a:r>
                        <a:rPr lang="en-US" sz="3200" dirty="0">
                          <a:solidFill>
                            <a:srgbClr val="000000"/>
                          </a:solidFill>
                          <a:latin typeface="+mj-lt"/>
                        </a:rPr>
                        <a:t>Originally Adopted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rgbClr val="000000"/>
                          </a:solidFill>
                          <a:latin typeface="+mj-lt"/>
                        </a:rPr>
                        <a:t>2026</a:t>
                      </a:r>
                    </a:p>
                    <a:p>
                      <a:pPr algn="ctr"/>
                      <a:r>
                        <a:rPr lang="en-US" sz="3200" dirty="0">
                          <a:solidFill>
                            <a:srgbClr val="000000"/>
                          </a:solidFill>
                          <a:latin typeface="+mj-lt"/>
                        </a:rPr>
                        <a:t>Proposed Amended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kern="1200" dirty="0">
                          <a:solidFill>
                            <a:srgbClr val="000000"/>
                          </a:solidFill>
                          <a:latin typeface="+mj-lt"/>
                        </a:rPr>
                        <a:t>Difference</a:t>
                      </a:r>
                    </a:p>
                    <a:p>
                      <a:pPr algn="ctr"/>
                      <a:r>
                        <a:rPr lang="en-US" sz="3200" b="1" kern="1200" dirty="0">
                          <a:solidFill>
                            <a:srgbClr val="000000"/>
                          </a:solidFill>
                          <a:latin typeface="+mj-lt"/>
                        </a:rPr>
                        <a:t>in $</a:t>
                      </a:r>
                      <a:endParaRPr lang="en-US" sz="3200" b="1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Difference</a:t>
                      </a:r>
                    </a:p>
                    <a:p>
                      <a:pPr algn="ctr"/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in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>
                          <a:solidFill>
                            <a:srgbClr val="000000"/>
                          </a:solidFill>
                          <a:latin typeface="+mj-lt"/>
                        </a:rPr>
                        <a:t>% of Budget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674929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Administrative Services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3,485,722      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</a:t>
                      </a:r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3,445,815</a:t>
                      </a:r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(39,907) 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-1.1%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674929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Community Development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3,564,934        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3,615,115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+50,181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+1.4%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Elected &amp; City Manager’s Offices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2,895,320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2,895,660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3.3%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Police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38,323,176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38,433,565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+110,389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+0.3%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705137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Public Works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7,692,514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7,557,665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(134,849)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-1.7%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8.6%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58994825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Recreation &amp; Human Services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6,985,433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6,740,163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(245,270)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-3.5%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7.7%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21129534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Non-Departmental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</a:rPr>
                        <a:t>(Including Fire &amp; RCC)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16,465,547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16,536,348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+70,801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+0.4%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46510834"/>
                  </a:ext>
                </a:extLst>
              </a:tr>
              <a:tr h="1253439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Debt Service, Deferred </a:t>
                      </a:r>
                      <a:r>
                        <a:rPr lang="en-US" sz="3600" b="1" dirty="0" err="1">
                          <a:solidFill>
                            <a:srgbClr val="000000"/>
                          </a:solidFill>
                        </a:rPr>
                        <a:t>Maint</a:t>
                      </a:r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, Internal Service Fund Charges, &amp; Transfers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9,476,933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8,107,407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(1,369,526)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-14.4%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9.5%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4000" b="1" dirty="0">
                          <a:solidFill>
                            <a:srgbClr val="000000"/>
                          </a:solidFill>
                          <a:latin typeface="+mj-lt"/>
                        </a:rPr>
                        <a:t>   General Fund Expenditures 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88,889,579</a:t>
                      </a:r>
                      <a:endParaRPr lang="en-US" sz="4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87,331,738</a:t>
                      </a:r>
                      <a:endParaRPr lang="en-US" sz="4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(1,557,841)</a:t>
                      </a:r>
                      <a:endParaRPr lang="en-US" sz="40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-1.8%</a:t>
                      </a:r>
                      <a:endParaRPr lang="en-US" sz="40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24687662"/>
                  </a:ext>
                </a:extLst>
              </a:tr>
            </a:tbl>
          </a:graphicData>
        </a:graphic>
      </p:graphicFrame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05264B2E-FEEF-DEC2-5EB4-094427693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C5BB9C-D3BB-3D04-F91D-D9DA330B3051}"/>
              </a:ext>
            </a:extLst>
          </p:cNvPr>
          <p:cNvSpPr txBox="1"/>
          <p:nvPr/>
        </p:nvSpPr>
        <p:spPr>
          <a:xfrm>
            <a:off x="1725727" y="11877292"/>
            <a:ext cx="17628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*General Fund (Fund 010 only)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6902DE5-959A-F597-AC10-B534CE84E73C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29A6E3-A10C-1507-5E0F-BEA973A5D77F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F6DFE5-22F8-4CB5-257A-2375898BAF09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5DAF2D18-D7FD-A00C-51C3-3BA6DCF1E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CCFBB54-15D0-C895-9171-AC783C0F9A48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D4EF427-0B75-F5E8-42FA-87432D5934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B254CC-C017-7D0A-5078-14EEFFB79D79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48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79E60-021F-E357-AB37-C0ECE0636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6C201D6-9E18-7401-5228-EA2F2549259B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461EDA-EB51-9ECA-7FF2-8F220F39CC1C}"/>
              </a:ext>
            </a:extLst>
          </p:cNvPr>
          <p:cNvSpPr txBox="1"/>
          <p:nvPr/>
        </p:nvSpPr>
        <p:spPr>
          <a:xfrm>
            <a:off x="3169056" y="1073404"/>
            <a:ext cx="200918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Staffing by Department - FY2026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0BE978F-58EE-5A38-E86A-40134A74ED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035298"/>
              </p:ext>
            </p:extLst>
          </p:nvPr>
        </p:nvGraphicFramePr>
        <p:xfrm>
          <a:off x="2817067" y="3599536"/>
          <a:ext cx="18022104" cy="7354130"/>
        </p:xfrm>
        <a:graphic>
          <a:graphicData uri="http://schemas.openxmlformats.org/drawingml/2006/table">
            <a:tbl>
              <a:tblPr firstRow="1" lastRow="1" bandRow="1">
                <a:tableStyleId>{6E25E649-3F16-4E02-A733-19D2CDBF48F0}</a:tableStyleId>
              </a:tblPr>
              <a:tblGrid>
                <a:gridCol w="11106404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484386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3431314">
                  <a:extLst>
                    <a:ext uri="{9D8B030D-6E8A-4147-A177-3AD203B41FA5}">
                      <a16:colId xmlns:a16="http://schemas.microsoft.com/office/drawing/2014/main" val="3205657904"/>
                    </a:ext>
                  </a:extLst>
                </a:gridCol>
              </a:tblGrid>
              <a:tr h="1128754">
                <a:tc>
                  <a:txBody>
                    <a:bodyPr/>
                    <a:lstStyle/>
                    <a:p>
                      <a:r>
                        <a:rPr lang="en-US" sz="4400" dirty="0">
                          <a:latin typeface="Impact" panose="020B0806030902050204" pitchFamily="34" charset="0"/>
                        </a:rPr>
                        <a:t>Department</a:t>
                      </a:r>
                      <a:r>
                        <a:rPr lang="en-US" sz="4800" dirty="0">
                          <a:latin typeface="Impact" panose="020B0806030902050204" pitchFamily="34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Impact" panose="020B0806030902050204" pitchFamily="34" charset="0"/>
                        </a:rPr>
                        <a:t>Full-Time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Impact" panose="020B0806030902050204" pitchFamily="34" charset="0"/>
                        </a:rPr>
                        <a:t>Part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67492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latin typeface="+mj-lt"/>
                        </a:rPr>
                        <a:t>Administrative Services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23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</a:t>
                      </a:r>
                      <a:r>
                        <a:rPr lang="en-US" sz="4400" b="1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67492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latin typeface="+mj-lt"/>
                        </a:rPr>
                        <a:t>Community Development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18        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830416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latin typeface="+mj-lt"/>
                        </a:rPr>
                        <a:t>Elected &amp; City Manager’s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4400" b="1" dirty="0" err="1">
                          <a:solidFill>
                            <a:srgbClr val="000000"/>
                          </a:solidFill>
                          <a:latin typeface="+mj-lt"/>
                        </a:rPr>
                        <a:t>GTrans</a:t>
                      </a:r>
                      <a:endParaRPr lang="en-US" sz="44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143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29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28919502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latin typeface="+mj-lt"/>
                        </a:rPr>
                        <a:t>Police (91 sworn)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120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19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705137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latin typeface="+mj-lt"/>
                        </a:rPr>
                        <a:t>Public Works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45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58994825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latin typeface="+mj-lt"/>
                        </a:rPr>
                        <a:t>Recreation &amp; Human Services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89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21129534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4800" b="1" dirty="0">
                          <a:solidFill>
                            <a:srgbClr val="000000"/>
                          </a:solidFill>
                          <a:latin typeface="Impact" panose="020B0806030902050204" pitchFamily="34" charset="0"/>
                        </a:rPr>
                        <a:t>   Citywide 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800" b="1" u="none" strike="noStrike" dirty="0"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</a:rPr>
                        <a:t>395</a:t>
                      </a:r>
                      <a:endParaRPr lang="en-US" sz="4800" b="1" i="0" u="none" strike="noStrike" dirty="0"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800" b="1" u="none" strike="noStrike" dirty="0"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</a:rPr>
                        <a:t>140</a:t>
                      </a:r>
                      <a:endParaRPr lang="en-US" sz="4800" b="1" i="0" u="none" strike="noStrike" dirty="0"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24687662"/>
                  </a:ext>
                </a:extLst>
              </a:tr>
            </a:tbl>
          </a:graphicData>
        </a:graphic>
      </p:graphicFrame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B40783E4-EB8E-18BB-579F-09AF213E0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5FCC773-FB85-3915-F6B2-1E3731B358BF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0CA6C2-D50F-A47A-AD01-39B8D928E3E2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904518-46A1-4E96-5A1D-C2FE9D8BD983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1CB78451-6C7D-642F-18D5-56710BEFF0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54B9766-620E-678C-0502-47BE296B0005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DC964CB-A461-CB12-D800-C676E2CF5C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A8D0B3B-53F0-A442-3201-0921A802A8E6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B5B2AF4-B78C-CA1F-4F34-2CC2EBCD84FA}"/>
              </a:ext>
            </a:extLst>
          </p:cNvPr>
          <p:cNvSpPr txBox="1"/>
          <p:nvPr/>
        </p:nvSpPr>
        <p:spPr>
          <a:xfrm>
            <a:off x="2817066" y="11759609"/>
            <a:ext cx="13790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000000"/>
                </a:solidFill>
              </a:rPr>
              <a:t>*Not including Elected Officials and Appointed Commissioners</a:t>
            </a:r>
          </a:p>
        </p:txBody>
      </p:sp>
    </p:spTree>
    <p:extLst>
      <p:ext uri="{BB962C8B-B14F-4D97-AF65-F5344CB8AC3E}">
        <p14:creationId xmlns:p14="http://schemas.microsoft.com/office/powerpoint/2010/main" val="99515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EC700A-96B1-0D9B-3D96-62E03CC52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9D40F88-72CF-7C9F-70E8-4BF02DE30454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7BEFF8-9E82-C129-9018-6C4929CEDF3C}"/>
              </a:ext>
            </a:extLst>
          </p:cNvPr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GF Proposed Amended Budget FY 2025-26 Summary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E9E7351-916D-F71F-B21A-8C37F666C9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252034"/>
              </p:ext>
            </p:extLst>
          </p:nvPr>
        </p:nvGraphicFramePr>
        <p:xfrm>
          <a:off x="1478072" y="3639296"/>
          <a:ext cx="21557293" cy="584513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214991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958225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4246323">
                  <a:extLst>
                    <a:ext uri="{9D8B030D-6E8A-4147-A177-3AD203B41FA5}">
                      <a16:colId xmlns:a16="http://schemas.microsoft.com/office/drawing/2014/main" val="696890124"/>
                    </a:ext>
                  </a:extLst>
                </a:gridCol>
                <a:gridCol w="3306871">
                  <a:extLst>
                    <a:ext uri="{9D8B030D-6E8A-4147-A177-3AD203B41FA5}">
                      <a16:colId xmlns:a16="http://schemas.microsoft.com/office/drawing/2014/main" val="2629725198"/>
                    </a:ext>
                  </a:extLst>
                </a:gridCol>
                <a:gridCol w="2830883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</a:tblGrid>
              <a:tr h="777226">
                <a:tc>
                  <a:txBody>
                    <a:bodyPr/>
                    <a:lstStyle/>
                    <a:p>
                      <a:pPr algn="l"/>
                      <a:r>
                        <a:rPr lang="en-US" sz="3600" dirty="0">
                          <a:latin typeface="+mj-lt"/>
                        </a:rPr>
                        <a:t>General Fund* 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latin typeface="+mj-lt"/>
                        </a:rPr>
                        <a:t>2026 </a:t>
                      </a:r>
                    </a:p>
                    <a:p>
                      <a:pPr algn="ctr"/>
                      <a:r>
                        <a:rPr lang="en-US" sz="3600" dirty="0">
                          <a:latin typeface="+mj-lt"/>
                        </a:rPr>
                        <a:t>Originally Adopted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latin typeface="+mj-lt"/>
                        </a:rPr>
                        <a:t>2026  </a:t>
                      </a:r>
                    </a:p>
                    <a:p>
                      <a:pPr algn="ctr"/>
                      <a:r>
                        <a:rPr lang="en-US" sz="3600" dirty="0">
                          <a:latin typeface="+mj-lt"/>
                        </a:rPr>
                        <a:t>Proposed Amended 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latin typeface="+mj-lt"/>
                        </a:rPr>
                        <a:t>Difference       in $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latin typeface="+mj-lt"/>
                        </a:rPr>
                        <a:t>Difference      in %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Revenue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    </a:t>
                      </a:r>
                      <a:r>
                        <a:rPr lang="en-US" sz="4400" b="0" kern="1200" dirty="0">
                          <a:solidFill>
                            <a:srgbClr val="6F6F6F"/>
                          </a:solidFill>
                          <a:latin typeface="+mj-lt"/>
                        </a:rPr>
                        <a:t>89,009,149</a:t>
                      </a:r>
                      <a:r>
                        <a:rPr lang="en-US" sz="44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</a:t>
                      </a:r>
                      <a:r>
                        <a:rPr lang="en-US" sz="44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87,404,784</a:t>
                      </a:r>
                      <a:r>
                        <a:rPr lang="en-US" sz="4400" b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(1,604,365)</a:t>
                      </a: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-1.8%</a:t>
                      </a:r>
                      <a:endParaRPr lang="en-US" sz="4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728024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Less Expenditures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    </a:t>
                      </a:r>
                      <a:r>
                        <a:rPr lang="en-US" sz="4400" b="0" u="none" strike="noStrike" kern="1200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88,889,579</a:t>
                      </a:r>
                      <a:r>
                        <a:rPr lang="en-US" sz="44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87,331,738</a:t>
                      </a: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(1,557,841)</a:t>
                      </a: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-1.8%</a:t>
                      </a: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latin typeface="+mj-lt"/>
                        </a:rPr>
                        <a:t>Surplus / </a:t>
                      </a:r>
                      <a:r>
                        <a:rPr lang="en-US" sz="4400" b="1" dirty="0">
                          <a:solidFill>
                            <a:srgbClr val="FF0000"/>
                          </a:solidFill>
                          <a:latin typeface="+mj-lt"/>
                        </a:rPr>
                        <a:t>(Deficit)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119,570</a:t>
                      </a:r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B050"/>
                          </a:solidFill>
                          <a:effectLst/>
                          <a:latin typeface="+mj-lt"/>
                        </a:rPr>
                        <a:t>73,046</a:t>
                      </a:r>
                      <a:endParaRPr lang="en-US" sz="44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i="0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(46,524)</a:t>
                      </a: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846416">
                <a:tc>
                  <a:txBody>
                    <a:bodyPr/>
                    <a:lstStyle/>
                    <a:p>
                      <a:r>
                        <a:rPr lang="en-US" sz="4400" b="0" dirty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+mj-lt"/>
                        </a:rPr>
                        <a:t>Projected Beginning Balance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33,960,933</a:t>
                      </a:r>
                      <a:endParaRPr lang="en-US" sz="4400" b="0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335227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Projected Ending Balance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34,033,979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06033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 of Expenditures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39%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5482387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D544BBD9-4E49-E0E6-E64D-904AB5862AC5}"/>
              </a:ext>
            </a:extLst>
          </p:cNvPr>
          <p:cNvSpPr txBox="1"/>
          <p:nvPr/>
        </p:nvSpPr>
        <p:spPr>
          <a:xfrm>
            <a:off x="2649012" y="11240482"/>
            <a:ext cx="17628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*General Fund (Fund 010 only)</a:t>
            </a:r>
          </a:p>
        </p:txBody>
      </p:sp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3F5BB457-81EF-0000-94EA-286A3A526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EE2936F-12D9-8AE7-653A-192956088DFA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9E23CB5-4065-A062-478F-4C6FE611F2ED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9D1118-5D47-0A4D-4853-3260A3E26901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73F23C5-0EEA-D067-FA61-FC29F972B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7E6478-BB80-4589-D89B-21AAE184D1A9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4147682-3D8F-AA17-FA45-0C1CB9C1D0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3F7868F-1A39-B71E-046D-63EF91BDBB5C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75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 5-Year Fund Balance Overview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D987F24C-2CA2-6F34-5ADC-C1ACCEB78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F8864C75-8174-56ED-D6B6-0890C0463E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6514015"/>
              </p:ext>
            </p:extLst>
          </p:nvPr>
        </p:nvGraphicFramePr>
        <p:xfrm>
          <a:off x="1330297" y="2239133"/>
          <a:ext cx="21723406" cy="9640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293C8187-CCAA-7C31-D478-DD3605F7C589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C8AFBB-0875-AA30-5A02-0F5BC880FE82}"/>
              </a:ext>
            </a:extLst>
          </p:cNvPr>
          <p:cNvSpPr txBox="1"/>
          <p:nvPr/>
        </p:nvSpPr>
        <p:spPr>
          <a:xfrm>
            <a:off x="1341110" y="11730680"/>
            <a:ext cx="18872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000000"/>
                </a:solidFill>
              </a:rPr>
              <a:t>Fire protection services 33% cost share staring FY2025-26 </a:t>
            </a:r>
          </a:p>
          <a:p>
            <a:r>
              <a:rPr lang="en-US" sz="2400" i="1" dirty="0">
                <a:solidFill>
                  <a:srgbClr val="000000"/>
                </a:solidFill>
              </a:rPr>
              <a:t>Assumes that CalPERS will achieve an investment return of 6.8% per fiscal year</a:t>
            </a:r>
          </a:p>
          <a:p>
            <a:r>
              <a:rPr lang="en-US" sz="2400" i="1" dirty="0"/>
              <a:t>*General Fund (Fund 010 only) – Projected as of April 30, 2025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20A316B-8864-4CA1-D93E-BB32F1FAFE0D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F306ED-3456-3303-11CC-34B4571CF1F6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AD1124-DD70-EF2E-4F28-77EA91FA317F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474B0217-A969-5471-9A7F-CFB2A16398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534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1A743F-C4B8-8AF5-A0F0-156ED84A7E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02588FA-CFFB-BE70-A933-96E68EA0FEA3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D6788C-F56A-44D7-36F4-F1CF52710494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Amended Budget FY 2025-26 – </a:t>
            </a:r>
            <a:r>
              <a:rPr lang="en-US" sz="6600" spc="100" dirty="0" err="1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GTrans</a:t>
            </a:r>
            <a:endParaRPr lang="en-US" sz="6600" spc="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7795AB40-ED18-4990-6DE6-B8973DA62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4067285-0B83-1509-0C4D-BF835088C654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C439EE-5D6E-BB5E-3F4E-07D235FDCFA8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00BFDCE-45AB-870B-33B3-9FD699976B93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4062E6-23F1-3D7B-745B-10681387D317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BFFA232-4848-C9CB-D0FB-51DF844B0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00D9359-2E2B-586A-BA83-C2CF463CE7A0}"/>
              </a:ext>
            </a:extLst>
          </p:cNvPr>
          <p:cNvSpPr txBox="1"/>
          <p:nvPr/>
        </p:nvSpPr>
        <p:spPr>
          <a:xfrm>
            <a:off x="15080734" y="2628169"/>
            <a:ext cx="647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EXPENDITURES</a:t>
            </a:r>
          </a:p>
          <a:p>
            <a:pPr algn="ctr" defTabSz="457200"/>
            <a:r>
              <a:rPr lang="en-US" sz="6000" b="1" u="sng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$45,218,369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E9808DA-9831-D6FA-F78D-6C2BB5067A02}"/>
              </a:ext>
            </a:extLst>
          </p:cNvPr>
          <p:cNvSpPr txBox="1"/>
          <p:nvPr/>
        </p:nvSpPr>
        <p:spPr>
          <a:xfrm>
            <a:off x="2784276" y="2628723"/>
            <a:ext cx="51505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REVENUES</a:t>
            </a:r>
          </a:p>
          <a:p>
            <a:pPr algn="ctr" defTabSz="457200"/>
            <a:r>
              <a:rPr lang="en-US" sz="6000" b="1" u="sng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$45,218,369</a:t>
            </a:r>
          </a:p>
        </p:txBody>
      </p:sp>
      <p:graphicFrame>
        <p:nvGraphicFramePr>
          <p:cNvPr id="11" name="Content Placeholder 14">
            <a:extLst>
              <a:ext uri="{FF2B5EF4-FFF2-40B4-BE49-F238E27FC236}">
                <a16:creationId xmlns:a16="http://schemas.microsoft.com/office/drawing/2014/main" id="{051C8EA9-D2AF-0D28-F868-E72EAE4C27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6292233"/>
              </p:ext>
            </p:extLst>
          </p:nvPr>
        </p:nvGraphicFramePr>
        <p:xfrm>
          <a:off x="872919" y="5083307"/>
          <a:ext cx="10577672" cy="6172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ontent Placeholder 14">
            <a:extLst>
              <a:ext uri="{FF2B5EF4-FFF2-40B4-BE49-F238E27FC236}">
                <a16:creationId xmlns:a16="http://schemas.microsoft.com/office/drawing/2014/main" id="{D8579A31-3F4E-3466-87E0-6FFF08A681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8252914"/>
              </p:ext>
            </p:extLst>
          </p:nvPr>
        </p:nvGraphicFramePr>
        <p:xfrm>
          <a:off x="12933411" y="4987690"/>
          <a:ext cx="10577672" cy="6968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51B06193-E6EF-6901-90FD-C7D9B46E9A02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14A627-00C4-52A5-C06D-D2BF44ED30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504" y="1411742"/>
            <a:ext cx="1539315" cy="1539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572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C4458-17DB-36F8-A82E-FE7D11182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021DB06-22B6-583B-A6B9-335C67EAA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9137" y="10087746"/>
            <a:ext cx="6915189" cy="259319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AD2422F-45D3-C9D7-32DF-E21675170E42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9AC7A5-35C0-AEDE-A9D8-A056F4EAB262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Enterprise Fund - </a:t>
            </a:r>
            <a:r>
              <a:rPr lang="en-US" sz="6600" spc="100" dirty="0" err="1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GTrans</a:t>
            </a:r>
            <a:endParaRPr lang="en-US" sz="6600" spc="100" dirty="0">
              <a:solidFill>
                <a:schemeClr val="bg2">
                  <a:lumMod val="50000"/>
                </a:schemeClr>
              </a:solidFill>
              <a:latin typeface="Impact" panose="020B080603090205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65FB2CFF-18BC-2B02-751F-104D56FC8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0D90779-DB4C-4D17-13C3-D8A60DC6A2DD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A5EC1F9-8C5C-094C-A6E4-06C105D378A5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AE079B-AB63-03A8-58CF-D443E12E0468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73FBFF-FA32-EBD9-3443-7FEB1387B358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9BF0310-A349-A6F6-6728-3DDC1AD1E1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69B1DD-BC86-A872-12E3-44ACDED2AF1D}"/>
              </a:ext>
            </a:extLst>
          </p:cNvPr>
          <p:cNvSpPr txBox="1"/>
          <p:nvPr/>
        </p:nvSpPr>
        <p:spPr>
          <a:xfrm>
            <a:off x="2184842" y="2760233"/>
            <a:ext cx="20467339" cy="7448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60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GTrans budget is self-sustaining, operating within the projected revenues it receives from local, state and federal sources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1000" dirty="0">
              <a:solidFill>
                <a:srgbClr val="00254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60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97% from various local and Federal grants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1000" dirty="0">
              <a:solidFill>
                <a:srgbClr val="00254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1000" dirty="0">
              <a:solidFill>
                <a:srgbClr val="00254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60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Providing over 2 million trips annually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1000" dirty="0">
              <a:solidFill>
                <a:srgbClr val="00254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60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Bolt on-demand service - $2 for general riders &amp; $0.75 for Paratransit riders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A94D546-9ABC-1B87-4288-1840EE204AD3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24C2038-5558-DF68-DB6A-6F6070BF50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504" y="1411742"/>
            <a:ext cx="1539315" cy="1539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2FFBFD-05A7-C6F2-C002-77B679464A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9279" y="10034415"/>
            <a:ext cx="5265393" cy="2699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86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CEDCC-748C-A171-9F8B-3ECFF91EB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577A8E9-ADBA-77FA-147D-CA72B7F52107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C94954F3-E1DE-071B-D53E-3862CF317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15848418-BA4F-6DCB-E397-2C8ECDB90D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8866257"/>
              </p:ext>
            </p:extLst>
          </p:nvPr>
        </p:nvGraphicFramePr>
        <p:xfrm>
          <a:off x="4795914" y="3801949"/>
          <a:ext cx="14529572" cy="8671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FCC3C25-CBF3-AB08-EFBB-686CB2360EAD}"/>
              </a:ext>
            </a:extLst>
          </p:cNvPr>
          <p:cNvSpPr txBox="1"/>
          <p:nvPr/>
        </p:nvSpPr>
        <p:spPr>
          <a:xfrm>
            <a:off x="8953522" y="2393032"/>
            <a:ext cx="64769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u="sng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$70,709,320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75DFBA-46B4-0EDF-0534-8C3C33BD2034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10EF6CB-A81D-2B65-B1D7-D602821AFF77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1DE047-28D0-3F14-AF2F-B7AEAFEA877D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EDE9321-5349-EC36-C7DC-70E543220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245DA64-871C-5F7E-66B1-D00C6651CFA6}"/>
              </a:ext>
            </a:extLst>
          </p:cNvPr>
          <p:cNvSpPr txBox="1"/>
          <p:nvPr/>
        </p:nvSpPr>
        <p:spPr>
          <a:xfrm>
            <a:off x="2276028" y="189672"/>
            <a:ext cx="1655059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Amended Budget FY 2025-26   Capital Improvement Program (CIP)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2A2A99-F04E-4C3A-FEE4-301CAF22CC26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6802F65-E28F-171E-6E4A-3A8805E4E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22C21E-7C42-0F6E-318D-D05E6B3D45BA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06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F4B8CC-E238-CA29-028E-1285B45D3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6B7C1BF-10A8-742E-7CD1-586D5BB13DB8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4F6A71-6285-E493-389B-97735F544168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Major Streets, Sewer &amp; Stormwater Projects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74156095-1281-1D2B-5F63-2FC86B98B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C6B20D-16BC-EA8B-5BEE-7321882B683E}"/>
              </a:ext>
            </a:extLst>
          </p:cNvPr>
          <p:cNvSpPr txBox="1"/>
          <p:nvPr/>
        </p:nvSpPr>
        <p:spPr>
          <a:xfrm>
            <a:off x="8953522" y="2393032"/>
            <a:ext cx="64769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u="sng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$41,180,142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8C565A3-F509-E024-8DF1-575D099ED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862071"/>
              </p:ext>
            </p:extLst>
          </p:nvPr>
        </p:nvGraphicFramePr>
        <p:xfrm>
          <a:off x="2498927" y="4049237"/>
          <a:ext cx="19371212" cy="82905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902021">
                  <a:extLst>
                    <a:ext uri="{9D8B030D-6E8A-4147-A177-3AD203B41FA5}">
                      <a16:colId xmlns:a16="http://schemas.microsoft.com/office/drawing/2014/main" val="3290690399"/>
                    </a:ext>
                  </a:extLst>
                </a:gridCol>
                <a:gridCol w="11164523">
                  <a:extLst>
                    <a:ext uri="{9D8B030D-6E8A-4147-A177-3AD203B41FA5}">
                      <a16:colId xmlns:a16="http://schemas.microsoft.com/office/drawing/2014/main" val="1764973867"/>
                    </a:ext>
                  </a:extLst>
                </a:gridCol>
                <a:gridCol w="4304668">
                  <a:extLst>
                    <a:ext uri="{9D8B030D-6E8A-4147-A177-3AD203B41FA5}">
                      <a16:colId xmlns:a16="http://schemas.microsoft.com/office/drawing/2014/main" val="1345596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Job Numbers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Proposed Budget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8301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b="0" dirty="0">
                          <a:solidFill>
                            <a:srgbClr val="000000"/>
                          </a:solidFill>
                        </a:rPr>
                        <a:t>JN945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dirty="0">
                          <a:solidFill>
                            <a:srgbClr val="000000"/>
                          </a:solidFill>
                        </a:rPr>
                        <a:t>Redondo Beach Blvd Street Improvements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b="0" dirty="0">
                          <a:solidFill>
                            <a:srgbClr val="000000"/>
                          </a:solidFill>
                          <a:latin typeface="+mj-lt"/>
                        </a:rPr>
                        <a:t>10,649,446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2959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b="0" dirty="0">
                          <a:solidFill>
                            <a:srgbClr val="000000"/>
                          </a:solidFill>
                        </a:rPr>
                        <a:t>JN935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Artesia Blvd Signal Improvements</a:t>
                      </a:r>
                      <a:endParaRPr lang="en-US" sz="40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b="0" dirty="0">
                          <a:solidFill>
                            <a:srgbClr val="000000"/>
                          </a:solidFill>
                          <a:latin typeface="+mj-lt"/>
                        </a:rPr>
                        <a:t>5,774,922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1282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b="0" dirty="0">
                          <a:solidFill>
                            <a:srgbClr val="000000"/>
                          </a:solidFill>
                        </a:rPr>
                        <a:t>JN525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dirty="0">
                          <a:solidFill>
                            <a:srgbClr val="000000"/>
                          </a:solidFill>
                        </a:rPr>
                        <a:t>Local Street Improvements FY 2023/2024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3,034,601</a:t>
                      </a:r>
                      <a:endParaRPr lang="en-US" sz="4000" b="0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391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b="0" dirty="0">
                          <a:solidFill>
                            <a:srgbClr val="000000"/>
                          </a:solidFill>
                        </a:rPr>
                        <a:t>JN546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dirty="0">
                          <a:solidFill>
                            <a:srgbClr val="000000"/>
                          </a:solidFill>
                        </a:rPr>
                        <a:t>Annual  Sewer Improvements FY 2024/2025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b="0" dirty="0">
                          <a:solidFill>
                            <a:srgbClr val="000000"/>
                          </a:solidFill>
                          <a:latin typeface="+mj-lt"/>
                        </a:rPr>
                        <a:t>2,972,984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73957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b="0" dirty="0">
                          <a:solidFill>
                            <a:srgbClr val="000000"/>
                          </a:solidFill>
                        </a:rPr>
                        <a:t>JN555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dirty="0">
                          <a:solidFill>
                            <a:srgbClr val="000000"/>
                          </a:solidFill>
                        </a:rPr>
                        <a:t>Annual  Sewer Improvements FY 2025/2026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b="0" dirty="0">
                          <a:solidFill>
                            <a:srgbClr val="000000"/>
                          </a:solidFill>
                          <a:latin typeface="+mj-lt"/>
                        </a:rPr>
                        <a:t>2,000,000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159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b="0" dirty="0">
                          <a:solidFill>
                            <a:srgbClr val="000000"/>
                          </a:solidFill>
                        </a:rPr>
                        <a:t>JN930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40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Vermont Ave Traffic Signal </a:t>
                      </a:r>
                      <a:r>
                        <a:rPr lang="en-US" sz="40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Improvements</a:t>
                      </a:r>
                      <a:endParaRPr lang="en-US" sz="40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b="0" dirty="0">
                          <a:solidFill>
                            <a:srgbClr val="000000"/>
                          </a:solidFill>
                          <a:latin typeface="+mj-lt"/>
                        </a:rPr>
                        <a:t>1,939,534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8197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b="0" dirty="0">
                          <a:solidFill>
                            <a:srgbClr val="000000"/>
                          </a:solidFill>
                        </a:rPr>
                        <a:t>JN988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0" dirty="0">
                          <a:solidFill>
                            <a:srgbClr val="000000"/>
                          </a:solidFill>
                        </a:rPr>
                        <a:t>NB Crenshaw Blvd Improvements (129th to Rosecrans)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b="0" dirty="0">
                          <a:solidFill>
                            <a:srgbClr val="000000"/>
                          </a:solidFill>
                          <a:latin typeface="+mj-lt"/>
                        </a:rPr>
                        <a:t>1,848,000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7322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b="0" dirty="0">
                          <a:solidFill>
                            <a:srgbClr val="000000"/>
                          </a:solidFill>
                        </a:rPr>
                        <a:t>JN553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Annual Local Street Improvements FY 2025/2026 </a:t>
                      </a:r>
                      <a:endParaRPr lang="en-US" sz="40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b="0" dirty="0">
                          <a:solidFill>
                            <a:srgbClr val="000000"/>
                          </a:solidFill>
                          <a:latin typeface="+mj-lt"/>
                        </a:rPr>
                        <a:t>1,847,951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945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b="0" dirty="0">
                          <a:solidFill>
                            <a:srgbClr val="000000"/>
                          </a:solidFill>
                        </a:rPr>
                        <a:t>JN544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dirty="0">
                          <a:solidFill>
                            <a:srgbClr val="000000"/>
                          </a:solidFill>
                        </a:rPr>
                        <a:t>Annual Local Street Improvements FY 2024/2025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b="0" dirty="0">
                          <a:solidFill>
                            <a:srgbClr val="000000"/>
                          </a:solidFill>
                          <a:latin typeface="+mj-lt"/>
                        </a:rPr>
                        <a:t>1,698,340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423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dirty="0">
                          <a:solidFill>
                            <a:srgbClr val="000000"/>
                          </a:solidFill>
                        </a:rPr>
                        <a:t>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Various Street Improvement Projects</a:t>
                      </a:r>
                      <a:endParaRPr lang="en-US" sz="40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dirty="0">
                          <a:solidFill>
                            <a:srgbClr val="000000"/>
                          </a:solidFill>
                          <a:latin typeface="+mj-lt"/>
                        </a:rPr>
                        <a:t>9,414,364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5304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3600" dirty="0">
                          <a:solidFill>
                            <a:srgbClr val="000000"/>
                          </a:solidFill>
                          <a:latin typeface="Impact" panose="020B0806030902050204" pitchFamily="34" charset="0"/>
                        </a:rPr>
                        <a:t>Total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3600" dirty="0">
                          <a:solidFill>
                            <a:srgbClr val="000000"/>
                          </a:solidFill>
                          <a:latin typeface="Impact" panose="020B0806030902050204" pitchFamily="34" charset="0"/>
                        </a:rPr>
                        <a:t>$41,180,142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4020362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F2A4BF9-89D1-D5CE-716F-559510592D21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F84E43-CB74-FC41-3F92-95413EACF7A4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CDCE87-4514-72F0-3643-1FE2E0CFC058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C9C2CDB7-72B6-4AC0-FE86-028E48F9B2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EEBE93A-F1B3-69CD-5DBB-1ACE568210A1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081CAF4-789E-261C-D28A-A21A5229EE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938F830-D696-2F79-EE8E-318093B16255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71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BF592-8F85-179F-6573-2A0817023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F4BE232A-E97D-2A3F-C72A-EBB3716DFF28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54B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EA80567-23B1-3C05-B0BA-0FBCF8CC64CD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9216DE-564F-BBEB-823A-32EDFD74DC9B}"/>
              </a:ext>
            </a:extLst>
          </p:cNvPr>
          <p:cNvSpPr txBox="1"/>
          <p:nvPr/>
        </p:nvSpPr>
        <p:spPr>
          <a:xfrm>
            <a:off x="3169057" y="1073404"/>
            <a:ext cx="17937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Profile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FDD2ADD6-B530-DBC0-FF50-3DED8CEF0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5C0396E-5899-925C-8C61-EF9E198AEBBC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2025 City Council Meeting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B981ACB-E4E8-5554-0D3C-1F0F01380614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EB393A-F4D3-760D-2756-A473723BFC77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95EE07C6-7EFC-1687-52CD-BBF7099BE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8C2DEA3-4648-0B43-575B-C79D3D4DA3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B256A18-3A17-17EE-A997-101A91BB6757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5477826-6526-9C33-FB6F-5CE43D6D1F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2747" y="8445351"/>
            <a:ext cx="6941273" cy="406608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6865FA6-4053-2C77-CF16-C00A45A7E715}"/>
              </a:ext>
            </a:extLst>
          </p:cNvPr>
          <p:cNvSpPr txBox="1"/>
          <p:nvPr/>
        </p:nvSpPr>
        <p:spPr>
          <a:xfrm>
            <a:off x="1737600" y="2588403"/>
            <a:ext cx="21076111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Incorporation</a:t>
            </a:r>
            <a:r>
              <a:rPr lang="en-US" sz="5400" b="1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September 11, 1930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Government Type: </a:t>
            </a:r>
            <a:r>
              <a:rPr lang="en-US" sz="5400" b="1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Law City – Council-Manager Form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Area: </a:t>
            </a:r>
            <a:r>
              <a:rPr lang="en-US" sz="5400" b="1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5.9 square miles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Population: </a:t>
            </a:r>
            <a:r>
              <a:rPr lang="en-US" sz="5400" b="1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60,263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Parks: </a:t>
            </a:r>
            <a:r>
              <a:rPr lang="en-US" sz="5400" b="1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Parks (~39 acres)</a:t>
            </a:r>
            <a:endParaRPr lang="en-US" sz="5400" dirty="0">
              <a:solidFill>
                <a:srgbClr val="00254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 err="1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GTrans</a:t>
            </a:r>
            <a:r>
              <a:rPr lang="en-US" sz="54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5400" b="1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 buses &amp; 5 Bolt On-Demand vehicles</a:t>
            </a:r>
            <a:endParaRPr lang="en-US" sz="5400" dirty="0">
              <a:solidFill>
                <a:srgbClr val="00254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 Protection: </a:t>
            </a:r>
            <a:r>
              <a:rPr lang="en-US" sz="5400" b="1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stations – Contracted with LA County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Police Protection: </a:t>
            </a:r>
            <a:r>
              <a:rPr lang="en-US" sz="5400" b="1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station – 91 sworn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Staffing Plan: </a:t>
            </a:r>
            <a:r>
              <a:rPr lang="en-US" sz="5400" b="1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395 full time &amp; 140 part time</a:t>
            </a:r>
          </a:p>
        </p:txBody>
      </p:sp>
    </p:spTree>
    <p:extLst>
      <p:ext uri="{BB962C8B-B14F-4D97-AF65-F5344CB8AC3E}">
        <p14:creationId xmlns:p14="http://schemas.microsoft.com/office/powerpoint/2010/main" val="256677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DE5E24-15BC-ED4A-ED66-A65763E69A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C091EC-721B-9511-9FF2-F55AC728A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4792" y="2445281"/>
            <a:ext cx="22076458" cy="999940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1CE78F2-E82D-39D4-3672-699DE70CAE46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E41EAE-3D43-996A-C739-2122A16CFA72}"/>
              </a:ext>
            </a:extLst>
          </p:cNvPr>
          <p:cNvSpPr txBox="1"/>
          <p:nvPr/>
        </p:nvSpPr>
        <p:spPr>
          <a:xfrm>
            <a:off x="1903956" y="1100978"/>
            <a:ext cx="222147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Major Streets, Sewer &amp; Stormwater Project Timeline 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5D591639-E015-8766-668C-A2ECA667B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5542D5-A43D-C540-6140-16992002EE3D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DFC9D5D-6DC8-1070-25F6-151AF0955BBB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75146D-A8F5-38B1-ADAB-3C544A549A9E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E7179AF3-EF3C-2EAC-8A5C-A6067363A1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E57480-8FCF-0E23-490B-DE423D80C3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B96D6DC-4FB8-BEFB-C1E1-80CE0CAE57BC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42B028A-BAC4-CB43-2D46-388D96717D4F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63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48C207-2DD5-7A17-7DAC-7A7BDC6236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C6ABF23-7E47-AF1F-73FD-174BE48B647E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6CD13A-E8D7-7831-D302-3823A3A79886}"/>
              </a:ext>
            </a:extLst>
          </p:cNvPr>
          <p:cNvSpPr txBox="1"/>
          <p:nvPr/>
        </p:nvSpPr>
        <p:spPr>
          <a:xfrm>
            <a:off x="1903956" y="1090657"/>
            <a:ext cx="221247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Project - Redondo Beach Blvd Street  Improvements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122F854A-223D-A128-3F05-5285B8AA2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0CD220-190C-69ED-59B8-AC96BE0B1FF3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9B8C1F-31D5-9C88-2E68-3231D34C88E8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4ADA157-B7B9-3886-1EDE-DC626AC45D31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1C648E79-89DE-C227-BBCB-370A31E87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D245FE-2FD6-DF76-540D-C72333A1BE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02D3C6D-B92A-73A4-8FA6-69D6338D6B58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9014CE-DE7A-D83D-47E4-D68F79036682}"/>
              </a:ext>
            </a:extLst>
          </p:cNvPr>
          <p:cNvSpPr txBox="1"/>
          <p:nvPr/>
        </p:nvSpPr>
        <p:spPr>
          <a:xfrm>
            <a:off x="2889740" y="2400511"/>
            <a:ext cx="186045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Improves traffic flow along Redondo Beach Blvd from Crenshaw to Vermont, including new medians</a:t>
            </a:r>
            <a:endParaRPr lang="en-US" dirty="0">
              <a:solidFill>
                <a:srgbClr val="00254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E5620EC9-345F-0DF2-318F-EF6F4614A999}"/>
              </a:ext>
            </a:extLst>
          </p:cNvPr>
          <p:cNvSpPr/>
          <p:nvPr/>
        </p:nvSpPr>
        <p:spPr>
          <a:xfrm>
            <a:off x="11557174" y="7342834"/>
            <a:ext cx="1122597" cy="826718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349FE29-69A9-5094-E547-E376C24B35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66236" y="4463963"/>
            <a:ext cx="10122262" cy="7591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36AFBFB-3C6C-A8B7-9D9A-CAC7E7F6C3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5502" y="4554223"/>
            <a:ext cx="10167611" cy="7591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51C3BFB-29A3-10E2-C57E-6079599788A7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67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79D5F-D0F9-CF71-A637-970F88FE4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E26A1A9-FE3B-19B6-326B-8E5F7860ACBF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098713-72EA-EB7E-74F0-C5AEF0D05B1A}"/>
              </a:ext>
            </a:extLst>
          </p:cNvPr>
          <p:cNvSpPr txBox="1"/>
          <p:nvPr/>
        </p:nvSpPr>
        <p:spPr>
          <a:xfrm>
            <a:off x="1903956" y="1090657"/>
            <a:ext cx="221247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Project - Redondo Beach Blvd Street  Improvements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6F734829-0C1F-F82D-1801-E60AC0503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49879F-0B21-B85D-4EE7-582A755AE583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84FED3F-233F-4DE3-60E2-97855438FFE6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454955-D20D-FD7D-29F2-07FC2D92F2DF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5078B356-552C-F372-620E-FB23888AEA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385EEF7-4C17-A292-3C1E-4D608E4E33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60A0158-F8AE-617F-CE76-FB7EF7AE06FF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CF569D-25E8-B918-C403-4D3FCB056864}"/>
              </a:ext>
            </a:extLst>
          </p:cNvPr>
          <p:cNvSpPr txBox="1"/>
          <p:nvPr/>
        </p:nvSpPr>
        <p:spPr>
          <a:xfrm>
            <a:off x="2889740" y="2400511"/>
            <a:ext cx="18604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Improvements including new medians</a:t>
            </a:r>
            <a:endParaRPr lang="en-US" b="1" dirty="0">
              <a:solidFill>
                <a:srgbClr val="00254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B0E265BC-9AE3-4027-E327-B2CB01B47D2A}"/>
              </a:ext>
            </a:extLst>
          </p:cNvPr>
          <p:cNvSpPr/>
          <p:nvPr/>
        </p:nvSpPr>
        <p:spPr>
          <a:xfrm>
            <a:off x="11843709" y="7373395"/>
            <a:ext cx="1122597" cy="826718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8C6A8B1-1F4D-8169-8A46-FE0C77E6BFA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3434690" y="4000224"/>
            <a:ext cx="9780521" cy="8034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01E6DB1-DF9D-F039-A526-3324FED3C4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5502" y="3985736"/>
            <a:ext cx="10377608" cy="7799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6C61BCF-7A6B-D289-777A-3C625D40BF54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36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88B01-526C-4DA7-DDF9-9FB76B510B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406093B-1DFE-3942-4039-64805D229D4C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2CFCBCB-597E-A9CF-8F4C-D4AD2DB1E1F4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Major Parks &amp; Facility Projects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73CAF032-2EC6-68B6-8305-7E6F4B113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40100B-189B-A263-6D27-9C4A4959D5A9}"/>
              </a:ext>
            </a:extLst>
          </p:cNvPr>
          <p:cNvSpPr txBox="1"/>
          <p:nvPr/>
        </p:nvSpPr>
        <p:spPr>
          <a:xfrm>
            <a:off x="8953522" y="2393032"/>
            <a:ext cx="64769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u="sng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$29,529,178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1F3831F-81A6-E2BC-08AE-AA44DF537D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165867"/>
              </p:ext>
            </p:extLst>
          </p:nvPr>
        </p:nvGraphicFramePr>
        <p:xfrm>
          <a:off x="2778536" y="4759393"/>
          <a:ext cx="18667764" cy="618578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60323">
                  <a:extLst>
                    <a:ext uri="{9D8B030D-6E8A-4147-A177-3AD203B41FA5}">
                      <a16:colId xmlns:a16="http://schemas.microsoft.com/office/drawing/2014/main" val="3290690399"/>
                    </a:ext>
                  </a:extLst>
                </a:gridCol>
                <a:gridCol w="10759093">
                  <a:extLst>
                    <a:ext uri="{9D8B030D-6E8A-4147-A177-3AD203B41FA5}">
                      <a16:colId xmlns:a16="http://schemas.microsoft.com/office/drawing/2014/main" val="1764973867"/>
                    </a:ext>
                  </a:extLst>
                </a:gridCol>
                <a:gridCol w="4148348">
                  <a:extLst>
                    <a:ext uri="{9D8B030D-6E8A-4147-A177-3AD203B41FA5}">
                      <a16:colId xmlns:a16="http://schemas.microsoft.com/office/drawing/2014/main" val="1345596279"/>
                    </a:ext>
                  </a:extLst>
                </a:gridCol>
              </a:tblGrid>
              <a:tr h="684972">
                <a:tc>
                  <a:txBody>
                    <a:bodyPr/>
                    <a:lstStyle/>
                    <a:p>
                      <a:r>
                        <a:rPr lang="en-US" dirty="0"/>
                        <a:t>Job Numbers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Proposed Budget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8301688"/>
                  </a:ext>
                </a:extLst>
              </a:tr>
              <a:tr h="684972">
                <a:tc>
                  <a:txBody>
                    <a:bodyPr/>
                    <a:lstStyle/>
                    <a:p>
                      <a:r>
                        <a:rPr lang="en-US" sz="4000" dirty="0">
                          <a:solidFill>
                            <a:srgbClr val="000000"/>
                          </a:solidFill>
                        </a:rPr>
                        <a:t>JN978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Gardena Community Aquatics and Senior Center</a:t>
                      </a:r>
                      <a:endParaRPr lang="en-US" sz="40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b="0" dirty="0">
                          <a:solidFill>
                            <a:srgbClr val="000000"/>
                          </a:solidFill>
                          <a:latin typeface="+mj-lt"/>
                        </a:rPr>
                        <a:t>10,376,366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0554276"/>
                  </a:ext>
                </a:extLst>
              </a:tr>
              <a:tr h="684972">
                <a:tc>
                  <a:txBody>
                    <a:bodyPr/>
                    <a:lstStyle/>
                    <a:p>
                      <a:r>
                        <a:rPr lang="en-US" sz="4000" dirty="0">
                          <a:solidFill>
                            <a:srgbClr val="000000"/>
                          </a:solidFill>
                        </a:rPr>
                        <a:t>JN820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solidFill>
                            <a:srgbClr val="000000"/>
                          </a:solidFill>
                        </a:rPr>
                        <a:t>Mas Fukai Park Rehabilitation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b="0" dirty="0">
                          <a:solidFill>
                            <a:srgbClr val="000000"/>
                          </a:solidFill>
                          <a:latin typeface="+mj-lt"/>
                        </a:rPr>
                        <a:t>8,766,024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2959210"/>
                  </a:ext>
                </a:extLst>
              </a:tr>
              <a:tr h="684972">
                <a:tc>
                  <a:txBody>
                    <a:bodyPr/>
                    <a:lstStyle/>
                    <a:p>
                      <a:r>
                        <a:rPr lang="en-US" sz="4000" dirty="0">
                          <a:solidFill>
                            <a:srgbClr val="000000"/>
                          </a:solidFill>
                        </a:rPr>
                        <a:t>JN560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solidFill>
                            <a:srgbClr val="000000"/>
                          </a:solidFill>
                        </a:rPr>
                        <a:t>Fiber Infrastructure Upgrade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b="0" dirty="0">
                          <a:solidFill>
                            <a:srgbClr val="000000"/>
                          </a:solidFill>
                          <a:latin typeface="+mj-lt"/>
                        </a:rPr>
                        <a:t>3,542,990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391824"/>
                  </a:ext>
                </a:extLst>
              </a:tr>
              <a:tr h="684972">
                <a:tc>
                  <a:txBody>
                    <a:bodyPr/>
                    <a:lstStyle/>
                    <a:p>
                      <a:r>
                        <a:rPr lang="en-US" sz="4000" dirty="0">
                          <a:solidFill>
                            <a:srgbClr val="000000"/>
                          </a:solidFill>
                        </a:rPr>
                        <a:t>JN561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solidFill>
                            <a:srgbClr val="000000"/>
                          </a:solidFill>
                        </a:rPr>
                        <a:t>Rowley Park Gymnasium Renovation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b="0" dirty="0">
                          <a:solidFill>
                            <a:srgbClr val="000000"/>
                          </a:solidFill>
                          <a:latin typeface="+mj-lt"/>
                        </a:rPr>
                        <a:t>2,489,792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7395764"/>
                  </a:ext>
                </a:extLst>
              </a:tr>
              <a:tr h="1272091">
                <a:tc>
                  <a:txBody>
                    <a:bodyPr/>
                    <a:lstStyle/>
                    <a:p>
                      <a:r>
                        <a:rPr lang="en-US" sz="4000" dirty="0">
                          <a:solidFill>
                            <a:srgbClr val="000000"/>
                          </a:solidFill>
                        </a:rPr>
                        <a:t>JN528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solidFill>
                            <a:srgbClr val="000000"/>
                          </a:solidFill>
                        </a:rPr>
                        <a:t>Nakaoka Community Center Electrical System and Civic Center Outdoor Lighting Upgrades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b="0" dirty="0">
                          <a:solidFill>
                            <a:srgbClr val="000000"/>
                          </a:solidFill>
                          <a:latin typeface="+mj-lt"/>
                        </a:rPr>
                        <a:t>1,047,246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159220"/>
                  </a:ext>
                </a:extLst>
              </a:tr>
              <a:tr h="700530">
                <a:tc>
                  <a:txBody>
                    <a:bodyPr/>
                    <a:lstStyle/>
                    <a:p>
                      <a:r>
                        <a:rPr lang="en-US" sz="4000" dirty="0">
                          <a:solidFill>
                            <a:srgbClr val="000000"/>
                          </a:solidFill>
                        </a:rPr>
                        <a:t>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dirty="0">
                          <a:solidFill>
                            <a:srgbClr val="000000"/>
                          </a:solidFill>
                        </a:rPr>
                        <a:t>Other various parks/facility improvement projects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4000" b="0" dirty="0">
                          <a:solidFill>
                            <a:srgbClr val="000000"/>
                          </a:solidFill>
                          <a:latin typeface="+mj-lt"/>
                        </a:rPr>
                        <a:t>3,306,760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197382"/>
                  </a:ext>
                </a:extLst>
              </a:tr>
              <a:tr h="684972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000000"/>
                          </a:solidFill>
                          <a:latin typeface="Impact" panose="020B0806030902050204" pitchFamily="34" charset="0"/>
                        </a:rPr>
                        <a:t>Total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000000"/>
                          </a:solidFill>
                          <a:latin typeface="Impact" panose="020B0806030902050204" pitchFamily="34" charset="0"/>
                        </a:rPr>
                        <a:t>$29,529,178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4020362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4FEB5830-0524-F15E-F965-521C19F54FD5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095B02-677E-FC09-A229-713F577CA521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66C523-EFB0-DDDA-6FC0-1AC58DE9DB34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B8AF4435-DF49-DC0F-EA71-CDED8CAEF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633BC2-09A7-AD06-B773-C6D7A45F26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D581BFA-DCF9-686C-0C19-7DD9D25CF8B1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B4D2CE3-D3C7-8D84-C4AA-966203F72C4A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84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696DDC-CB6A-311F-47DA-A855B6AD01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C1CF504-04E6-A37F-74D5-C406C298D4B6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2B62E5-C931-2366-59D4-8EFFDFBE28E6}"/>
              </a:ext>
            </a:extLst>
          </p:cNvPr>
          <p:cNvSpPr txBox="1"/>
          <p:nvPr/>
        </p:nvSpPr>
        <p:spPr>
          <a:xfrm>
            <a:off x="1903956" y="1100978"/>
            <a:ext cx="222147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Major Parks &amp; Facility Project Timeline 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E34A1501-EA04-ED83-9335-523C07287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9CBCA0-7B0C-9A78-EAA3-A32CBBE962B3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17CEA1-90F8-2706-FAE6-10E1E89B2A08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B4DFFE-3DC8-7EA5-D771-DFB3C74C8F93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F6A4825B-7857-F31A-6828-30C8CADA24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6895972-22DF-AB26-8E0E-3F619CDE94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379D634-D559-627B-BF00-79EBEEEE3BDA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DD4EF1B-F04A-B74D-E7CD-1906B55AB427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F661298-BB1C-59E4-A6F9-3FC8B4BEE7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66589"/>
              </p:ext>
            </p:extLst>
          </p:nvPr>
        </p:nvGraphicFramePr>
        <p:xfrm>
          <a:off x="489157" y="3152017"/>
          <a:ext cx="23405686" cy="748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17183164" imgH="4629150" progId="Excel.Sheet.12">
                  <p:embed/>
                </p:oleObj>
              </mc:Choice>
              <mc:Fallback>
                <p:oleObj name="Worksheet" r:id="rId5" imgW="17183164" imgH="4629150" progId="Excel.Sheet.12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92146F8-4533-FD62-46F5-D01A9E8046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9157" y="3152017"/>
                        <a:ext cx="23405686" cy="748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225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FC7FB2-38AE-8038-4D74-0A3F46A55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building with cars parked in front of it&#10;&#10;Description automatically generated">
            <a:extLst>
              <a:ext uri="{FF2B5EF4-FFF2-40B4-BE49-F238E27FC236}">
                <a16:creationId xmlns:a16="http://schemas.microsoft.com/office/drawing/2014/main" id="{DCF447FE-EF3E-E0EC-E98A-31041E5C0B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664" y="7163588"/>
            <a:ext cx="9906517" cy="5537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1FE88AB-B533-F8D4-AEA0-DCC24BE441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90310" y="3065613"/>
            <a:ext cx="8976734" cy="5041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A high angle view of a construction site&#10;&#10;AI-generated content may be incorrect.">
            <a:extLst>
              <a:ext uri="{FF2B5EF4-FFF2-40B4-BE49-F238E27FC236}">
                <a16:creationId xmlns:a16="http://schemas.microsoft.com/office/drawing/2014/main" id="{3CD3DFF1-BE5E-6A5A-6E53-AA77B25B8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26" y="4778697"/>
            <a:ext cx="11788425" cy="6630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9EAD06D-6FD7-C93E-439F-ADF68E9C8A63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2F92FA-D5F7-BE73-5F3A-1DA16635A585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Future City Facilities for Gardena Residents 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FBAB9190-B19A-353A-0548-EC042B1ED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DFEFD5-6B2B-C448-663B-63B93966BE21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34C518-305F-D513-342F-D0769D9528E7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7A66AF6-EB78-AF07-53D7-FAB21A5E38B4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EA132D6-9972-1CA2-E2FD-9B7A423B4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D08E23D-EFEA-0DEE-CB16-004585CB08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005A14E-40B1-3CA7-5893-965829A5A877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DE1F80-4683-FBDA-B47C-BDD8F94E34A5}"/>
              </a:ext>
            </a:extLst>
          </p:cNvPr>
          <p:cNvSpPr txBox="1"/>
          <p:nvPr/>
        </p:nvSpPr>
        <p:spPr>
          <a:xfrm>
            <a:off x="2889738" y="2462954"/>
            <a:ext cx="186045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Gardena Community Aquatics &amp; Senior Center</a:t>
            </a:r>
          </a:p>
          <a:p>
            <a:pPr algn="ctr"/>
            <a:r>
              <a:rPr lang="en-US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Construction of 8-lane pool &amp; 12,000 sf. Senior Center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D1A9651-F1FE-9EF9-82A6-2214E64D6F29}"/>
              </a:ext>
            </a:extLst>
          </p:cNvPr>
          <p:cNvSpPr/>
          <p:nvPr/>
        </p:nvSpPr>
        <p:spPr>
          <a:xfrm>
            <a:off x="11481308" y="4218746"/>
            <a:ext cx="2858619" cy="273490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 Narrow" panose="020B0606020202030204" pitchFamily="34" charset="0"/>
              </a:rPr>
              <a:t>Your Measure G Tax Dollars at Work!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81F33B99-9E80-C470-4033-31BF0DF260EA}"/>
              </a:ext>
            </a:extLst>
          </p:cNvPr>
          <p:cNvSpPr/>
          <p:nvPr/>
        </p:nvSpPr>
        <p:spPr>
          <a:xfrm>
            <a:off x="12249651" y="7643654"/>
            <a:ext cx="1122597" cy="826718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220B07-9E68-1EBC-217B-886D11F55257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5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264F1-91D3-CD2A-6B96-B58EC50C7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ree, sky, outdoor, ground&#10;&#10;AI-generated content may be incorrect.">
            <a:extLst>
              <a:ext uri="{FF2B5EF4-FFF2-40B4-BE49-F238E27FC236}">
                <a16:creationId xmlns:a16="http://schemas.microsoft.com/office/drawing/2014/main" id="{40FBC74B-DA45-2655-F86E-EC1FBAC18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05" y="4001009"/>
            <a:ext cx="10750034" cy="8062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0C414E4-4F67-99B5-714F-FE986380401F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E963C8-F662-A379-5655-76B674881ED3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Future City Facilities for Gardena Residents 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C75910C3-8958-5B92-09F4-15305A64F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174FCF-5684-4E2A-0730-0562FEB0C60E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B63A75-6990-BD8D-0BDB-D92897BAA101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D8BA40-6AC8-63D5-2B38-78F96C09DA9B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234AD70E-0A58-D019-6210-2C73F7825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21974B2-30B2-F1B5-6A4C-21AD17BB3C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13F9FF0-C677-B1D7-AC36-9DEBFBFF8F05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79A349-A16C-8D84-656D-FC765442C9C7}"/>
              </a:ext>
            </a:extLst>
          </p:cNvPr>
          <p:cNvSpPr txBox="1"/>
          <p:nvPr/>
        </p:nvSpPr>
        <p:spPr>
          <a:xfrm>
            <a:off x="2889738" y="2462954"/>
            <a:ext cx="186045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 Fukai Park Community Building</a:t>
            </a:r>
          </a:p>
          <a:p>
            <a:pPr algn="ctr"/>
            <a:r>
              <a:rPr lang="en-US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Construction of a 4,000 sf. multi-purpose community building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16CAA1E-0AD9-EE7F-5EFC-BD6080C4FCAE}"/>
              </a:ext>
            </a:extLst>
          </p:cNvPr>
          <p:cNvSpPr/>
          <p:nvPr/>
        </p:nvSpPr>
        <p:spPr>
          <a:xfrm>
            <a:off x="11342356" y="4236661"/>
            <a:ext cx="2858619" cy="273490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Arial Narrow" panose="020B0606020202030204" pitchFamily="34" charset="0"/>
              </a:rPr>
              <a:t>Your Measure G Tax Dollars at Work!</a:t>
            </a:r>
          </a:p>
        </p:txBody>
      </p:sp>
      <p:pic>
        <p:nvPicPr>
          <p:cNvPr id="23" name="Picture 22" descr="Two people in a wheelchair outside a building&#10;&#10;Description automatically generated">
            <a:extLst>
              <a:ext uri="{FF2B5EF4-FFF2-40B4-BE49-F238E27FC236}">
                <a16:creationId xmlns:a16="http://schemas.microsoft.com/office/drawing/2014/main" id="{586FC13A-394F-F397-B2F8-FE5D02E6DB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8112" y="3847949"/>
            <a:ext cx="8522643" cy="4774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21" descr="A building with glass windows&#10;&#10;Description automatically generated">
            <a:extLst>
              <a:ext uri="{FF2B5EF4-FFF2-40B4-BE49-F238E27FC236}">
                <a16:creationId xmlns:a16="http://schemas.microsoft.com/office/drawing/2014/main" id="{F6418802-3F82-4052-1E28-63A3BE28F7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6953" y="7376345"/>
            <a:ext cx="9644962" cy="5383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Arrow: Right 1">
            <a:extLst>
              <a:ext uri="{FF2B5EF4-FFF2-40B4-BE49-F238E27FC236}">
                <a16:creationId xmlns:a16="http://schemas.microsoft.com/office/drawing/2014/main" id="{E0B8913C-6E11-F3D9-62CD-2311392D6E7C}"/>
              </a:ext>
            </a:extLst>
          </p:cNvPr>
          <p:cNvSpPr/>
          <p:nvPr/>
        </p:nvSpPr>
        <p:spPr>
          <a:xfrm>
            <a:off x="12249651" y="7643654"/>
            <a:ext cx="1122597" cy="826718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4A7ADA1-9CEB-E5AA-FADA-430E8CFB1E78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31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077F46-D83B-6314-7B5F-18561BBB4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04EA23DA-AC27-FBB7-C95F-5BDBCB3A5630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Amended BudgetFY 2025-26 – All Funds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B88A63-C1C2-018A-0BDF-38CD8D87EDF1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2B9AFA79-5326-7EB8-5FE5-3BA825684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C40664-F128-A719-C946-60965F3F9C24}"/>
              </a:ext>
            </a:extLst>
          </p:cNvPr>
          <p:cNvSpPr txBox="1"/>
          <p:nvPr/>
        </p:nvSpPr>
        <p:spPr>
          <a:xfrm>
            <a:off x="2784276" y="2628723"/>
            <a:ext cx="51505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REVENUES</a:t>
            </a:r>
          </a:p>
          <a:p>
            <a:pPr algn="ctr" defTabSz="457200"/>
            <a:r>
              <a:rPr lang="en-US" sz="6000" b="1" u="sng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$283,299,271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8BD355-5B64-22F0-0D35-76617D9CB273}"/>
              </a:ext>
            </a:extLst>
          </p:cNvPr>
          <p:cNvSpPr txBox="1"/>
          <p:nvPr/>
        </p:nvSpPr>
        <p:spPr>
          <a:xfrm>
            <a:off x="15080734" y="2628169"/>
            <a:ext cx="6477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EXPENDITURES</a:t>
            </a:r>
          </a:p>
          <a:p>
            <a:pPr algn="ctr" defTabSz="457200"/>
            <a:r>
              <a:rPr lang="en-US" sz="6000" b="1" u="sng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" panose="02060603020205020403"/>
              </a:rPr>
              <a:t>$325,701,021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D5A5F683-1762-C2CB-71EC-A45A6F69A1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0741481"/>
              </p:ext>
            </p:extLst>
          </p:nvPr>
        </p:nvGraphicFramePr>
        <p:xfrm>
          <a:off x="753324" y="4445924"/>
          <a:ext cx="10102370" cy="7461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3A91854-5BDD-01F8-FD11-F99605D677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2349009"/>
              </p:ext>
            </p:extLst>
          </p:nvPr>
        </p:nvGraphicFramePr>
        <p:xfrm>
          <a:off x="13447466" y="4567161"/>
          <a:ext cx="9882618" cy="7636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62A6BD0-06F1-0344-5E06-F6E5031BF69A}"/>
              </a:ext>
            </a:extLst>
          </p:cNvPr>
          <p:cNvSpPr txBox="1"/>
          <p:nvPr/>
        </p:nvSpPr>
        <p:spPr>
          <a:xfrm>
            <a:off x="9585226" y="11974558"/>
            <a:ext cx="45664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>
                <a:solidFill>
                  <a:srgbClr val="C00000"/>
                </a:solidFill>
              </a:rPr>
              <a:t>The difference of $42.4M represents timing of use for Special Revenue Funds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E7104B4-8242-7644-038D-F1958037B560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D9624E8-BBE7-BFEB-9862-7EA5B3364AC2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AC57F3-01AB-2657-F2EB-23B8AC947EB7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DFE07B26-B3FF-2D7C-F1D3-05E8AB0B04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81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F17786-24C7-99C8-5257-28D2086C42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FA34696-C623-B101-F588-9B3AA0BEEB3F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AA4E6CE-D4BE-E5F4-5593-C534A66CD752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Special Revenue Funds – Local Grants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8C60E4AF-6F73-912D-C740-4B095A279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A08B230-0F6A-D11D-75E6-2BC8938284C9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87F994-3104-2A0E-6BF8-0493305C334E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AC01A97-E038-A764-B060-0C9FBFBDB9FA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5A28B016-4644-5651-98E4-2A2BFCCE1C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3A3AC7-4AB1-0F29-99C1-B506444073BA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831E96E-A96B-E423-1FB0-9EF72BB19D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6C46D86-4B76-395E-13D3-B999D1E31169}"/>
              </a:ext>
            </a:extLst>
          </p:cNvPr>
          <p:cNvSpPr txBox="1"/>
          <p:nvPr/>
        </p:nvSpPr>
        <p:spPr>
          <a:xfrm>
            <a:off x="2175862" y="2883768"/>
            <a:ext cx="210761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Example: LA County Proposition C (for street projects)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$1.3M Projected for FY2026 - </a:t>
            </a:r>
            <a:r>
              <a:rPr lang="en-US" sz="4800" u="sng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receive funds monthly </a:t>
            </a:r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LA County based on shared of City population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Accumulate and use of </a:t>
            </a:r>
            <a:r>
              <a:rPr lang="en-US" sz="4800" b="1" u="sng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 balance </a:t>
            </a:r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toward bigger street projects</a:t>
            </a:r>
          </a:p>
        </p:txBody>
      </p:sp>
      <p:sp>
        <p:nvSpPr>
          <p:cNvPr id="11" name="Flowchart: Magnetic Disk 10">
            <a:extLst>
              <a:ext uri="{FF2B5EF4-FFF2-40B4-BE49-F238E27FC236}">
                <a16:creationId xmlns:a16="http://schemas.microsoft.com/office/drawing/2014/main" id="{2703B96C-6B32-BF04-87FD-043598B8506A}"/>
              </a:ext>
            </a:extLst>
          </p:cNvPr>
          <p:cNvSpPr/>
          <p:nvPr/>
        </p:nvSpPr>
        <p:spPr>
          <a:xfrm>
            <a:off x="5834932" y="9139567"/>
            <a:ext cx="3031299" cy="2966553"/>
          </a:xfrm>
          <a:prstGeom prst="flowChartMagneticDisk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lowchart: Magnetic Disk 11">
            <a:extLst>
              <a:ext uri="{FF2B5EF4-FFF2-40B4-BE49-F238E27FC236}">
                <a16:creationId xmlns:a16="http://schemas.microsoft.com/office/drawing/2014/main" id="{C11435DD-B9D9-73E2-4330-51DE0BB6A7CF}"/>
              </a:ext>
            </a:extLst>
          </p:cNvPr>
          <p:cNvSpPr/>
          <p:nvPr/>
        </p:nvSpPr>
        <p:spPr>
          <a:xfrm>
            <a:off x="5834932" y="10400431"/>
            <a:ext cx="3031299" cy="1684913"/>
          </a:xfrm>
          <a:prstGeom prst="flowChartMagneticDisk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+mj-lt"/>
              </a:rPr>
              <a:t>$1.3M</a:t>
            </a:r>
          </a:p>
        </p:txBody>
      </p:sp>
      <p:sp>
        <p:nvSpPr>
          <p:cNvPr id="9" name="Arrow: Curved Down 8">
            <a:extLst>
              <a:ext uri="{FF2B5EF4-FFF2-40B4-BE49-F238E27FC236}">
                <a16:creationId xmlns:a16="http://schemas.microsoft.com/office/drawing/2014/main" id="{E9C33A83-9508-C634-0873-063F26D7414E}"/>
              </a:ext>
            </a:extLst>
          </p:cNvPr>
          <p:cNvSpPr/>
          <p:nvPr/>
        </p:nvSpPr>
        <p:spPr>
          <a:xfrm>
            <a:off x="3718032" y="8286750"/>
            <a:ext cx="3031299" cy="1340285"/>
          </a:xfrm>
          <a:prstGeom prst="curvedDown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Grant </a:t>
            </a:r>
          </a:p>
          <a:p>
            <a:pPr algn="ctr"/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Revenue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D37963-3BE6-3009-BF3F-E071FE70FD21}"/>
              </a:ext>
            </a:extLst>
          </p:cNvPr>
          <p:cNvSpPr txBox="1"/>
          <p:nvPr/>
        </p:nvSpPr>
        <p:spPr>
          <a:xfrm>
            <a:off x="5834932" y="7395515"/>
            <a:ext cx="3031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000000"/>
                </a:solidFill>
                <a:latin typeface="+mj-lt"/>
              </a:rPr>
              <a:t>FY 2024-2025</a:t>
            </a:r>
          </a:p>
        </p:txBody>
      </p:sp>
      <p:sp>
        <p:nvSpPr>
          <p:cNvPr id="20" name="Arrow: Curved Down 19">
            <a:extLst>
              <a:ext uri="{FF2B5EF4-FFF2-40B4-BE49-F238E27FC236}">
                <a16:creationId xmlns:a16="http://schemas.microsoft.com/office/drawing/2014/main" id="{BC19BC5D-C5A6-1A30-1ECA-513EB415F334}"/>
              </a:ext>
            </a:extLst>
          </p:cNvPr>
          <p:cNvSpPr/>
          <p:nvPr/>
        </p:nvSpPr>
        <p:spPr>
          <a:xfrm>
            <a:off x="8283769" y="8459557"/>
            <a:ext cx="3031299" cy="1340285"/>
          </a:xfrm>
          <a:prstGeom prst="curved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+mj-lt"/>
              </a:rPr>
              <a:t>Project</a:t>
            </a:r>
          </a:p>
          <a:p>
            <a:pPr algn="ctr"/>
            <a:r>
              <a:rPr lang="en-US" sz="2800" b="1" dirty="0">
                <a:solidFill>
                  <a:srgbClr val="C00000"/>
                </a:solidFill>
                <a:latin typeface="+mj-lt"/>
              </a:rPr>
              <a:t>Expenses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BFB84DC-7B94-3096-27CB-79B6C7798A1E}"/>
              </a:ext>
            </a:extLst>
          </p:cNvPr>
          <p:cNvSpPr txBox="1"/>
          <p:nvPr/>
        </p:nvSpPr>
        <p:spPr>
          <a:xfrm>
            <a:off x="3022839" y="9627035"/>
            <a:ext cx="17536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+$1.3M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91319B-5646-BEA7-BBF5-7D7DF90C193F}"/>
              </a:ext>
            </a:extLst>
          </p:cNvPr>
          <p:cNvSpPr txBox="1"/>
          <p:nvPr/>
        </p:nvSpPr>
        <p:spPr>
          <a:xfrm>
            <a:off x="10544720" y="9776971"/>
            <a:ext cx="876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-$0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DBA7760-7510-2642-33FF-2AE20AE7F0A2}"/>
              </a:ext>
            </a:extLst>
          </p:cNvPr>
          <p:cNvSpPr/>
          <p:nvPr/>
        </p:nvSpPr>
        <p:spPr>
          <a:xfrm>
            <a:off x="12053420" y="7108327"/>
            <a:ext cx="107608" cy="521945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Flowchart: Magnetic Disk 26">
            <a:extLst>
              <a:ext uri="{FF2B5EF4-FFF2-40B4-BE49-F238E27FC236}">
                <a16:creationId xmlns:a16="http://schemas.microsoft.com/office/drawing/2014/main" id="{3C0391A9-02CE-7F10-4734-B6A0F51B5A8C}"/>
              </a:ext>
            </a:extLst>
          </p:cNvPr>
          <p:cNvSpPr/>
          <p:nvPr/>
        </p:nvSpPr>
        <p:spPr>
          <a:xfrm>
            <a:off x="15912124" y="9116696"/>
            <a:ext cx="3031299" cy="2966553"/>
          </a:xfrm>
          <a:prstGeom prst="flowChartMagneticDisk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latin typeface="+mj-lt"/>
            </a:endParaRPr>
          </a:p>
          <a:p>
            <a:pPr algn="ctr"/>
            <a:endParaRPr lang="en-US" dirty="0">
              <a:solidFill>
                <a:srgbClr val="000000"/>
              </a:solidFill>
              <a:latin typeface="+mj-lt"/>
            </a:endParaRPr>
          </a:p>
          <a:p>
            <a:pPr algn="ctr"/>
            <a:r>
              <a:rPr lang="en-US" dirty="0">
                <a:solidFill>
                  <a:srgbClr val="000000"/>
                </a:solidFill>
                <a:latin typeface="+mj-lt"/>
              </a:rPr>
              <a:t>$0</a:t>
            </a:r>
          </a:p>
        </p:txBody>
      </p:sp>
      <p:sp>
        <p:nvSpPr>
          <p:cNvPr id="29" name="Arrow: Curved Down 28">
            <a:extLst>
              <a:ext uri="{FF2B5EF4-FFF2-40B4-BE49-F238E27FC236}">
                <a16:creationId xmlns:a16="http://schemas.microsoft.com/office/drawing/2014/main" id="{91D7D80F-8933-A346-76BD-0350CACE7362}"/>
              </a:ext>
            </a:extLst>
          </p:cNvPr>
          <p:cNvSpPr/>
          <p:nvPr/>
        </p:nvSpPr>
        <p:spPr>
          <a:xfrm>
            <a:off x="13795224" y="8263879"/>
            <a:ext cx="3031299" cy="1340285"/>
          </a:xfrm>
          <a:prstGeom prst="curvedDown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Grant </a:t>
            </a:r>
          </a:p>
          <a:p>
            <a:pPr algn="ctr"/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Revenue</a:t>
            </a:r>
          </a:p>
        </p:txBody>
      </p:sp>
      <p:sp>
        <p:nvSpPr>
          <p:cNvPr id="30" name="Arrow: Curved Down 29">
            <a:extLst>
              <a:ext uri="{FF2B5EF4-FFF2-40B4-BE49-F238E27FC236}">
                <a16:creationId xmlns:a16="http://schemas.microsoft.com/office/drawing/2014/main" id="{ED97C373-DE0E-A449-215E-249BE148575D}"/>
              </a:ext>
            </a:extLst>
          </p:cNvPr>
          <p:cNvSpPr/>
          <p:nvPr/>
        </p:nvSpPr>
        <p:spPr>
          <a:xfrm>
            <a:off x="18360961" y="8436686"/>
            <a:ext cx="3031299" cy="1340285"/>
          </a:xfrm>
          <a:prstGeom prst="curved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+mj-lt"/>
              </a:rPr>
              <a:t>Project</a:t>
            </a:r>
          </a:p>
          <a:p>
            <a:pPr algn="ctr"/>
            <a:r>
              <a:rPr lang="en-US" sz="2800" b="1" dirty="0">
                <a:solidFill>
                  <a:srgbClr val="C00000"/>
                </a:solidFill>
                <a:latin typeface="+mj-lt"/>
              </a:rPr>
              <a:t>Expenses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DF28DCA-8F42-E3B4-6466-C013CDE0A708}"/>
              </a:ext>
            </a:extLst>
          </p:cNvPr>
          <p:cNvSpPr txBox="1"/>
          <p:nvPr/>
        </p:nvSpPr>
        <p:spPr>
          <a:xfrm>
            <a:off x="13100031" y="9604164"/>
            <a:ext cx="17536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+$1.3M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5697761-A93F-43A2-C0D2-2A05B73D5134}"/>
              </a:ext>
            </a:extLst>
          </p:cNvPr>
          <p:cNvSpPr txBox="1"/>
          <p:nvPr/>
        </p:nvSpPr>
        <p:spPr>
          <a:xfrm>
            <a:off x="20255381" y="9754100"/>
            <a:ext cx="1615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-$2.6M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A243850-BA4A-B418-B2BE-CA569F74AD6F}"/>
              </a:ext>
            </a:extLst>
          </p:cNvPr>
          <p:cNvSpPr txBox="1"/>
          <p:nvPr/>
        </p:nvSpPr>
        <p:spPr>
          <a:xfrm>
            <a:off x="15942096" y="7332322"/>
            <a:ext cx="3046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000000"/>
                </a:solidFill>
                <a:latin typeface="+mj-lt"/>
              </a:rPr>
              <a:t>FY 2025-2026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7A6CE0E-8BC7-AA51-69E2-D55A096CBFD0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47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F17786-24C7-99C8-5257-28D2086C42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FA34696-C623-B101-F588-9B3AA0BEEB3F}"/>
              </a:ext>
            </a:extLst>
          </p:cNvPr>
          <p:cNvSpPr/>
          <p:nvPr/>
        </p:nvSpPr>
        <p:spPr>
          <a:xfrm>
            <a:off x="-14933" y="12549452"/>
            <a:ext cx="24398934" cy="1166548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0" dirty="0">
              <a:solidFill>
                <a:srgbClr val="FFFFFF"/>
              </a:solidFill>
              <a:latin typeface="Franklin Gothic Book" panose="020B050302010202020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AA4E6CE-D4BE-E5F4-5593-C534A66CD752}"/>
              </a:ext>
            </a:extLst>
          </p:cNvPr>
          <p:cNvSpPr txBox="1"/>
          <p:nvPr/>
        </p:nvSpPr>
        <p:spPr>
          <a:xfrm>
            <a:off x="2054268" y="1073404"/>
            <a:ext cx="212066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rgbClr val="004A97">
                    <a:lumMod val="50000"/>
                  </a:srgb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Special Revenue Funds – Federal &amp; Reimbursement Grants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8C60E4AF-6F73-912D-C740-4B095A279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8" y="12759389"/>
            <a:ext cx="787816" cy="365126"/>
          </a:xfrm>
        </p:spPr>
        <p:txBody>
          <a:bodyPr/>
          <a:lstStyle/>
          <a:p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A08B230-0F6A-D11D-75E6-2BC8938284C9}"/>
              </a:ext>
            </a:extLst>
          </p:cNvPr>
          <p:cNvSpPr/>
          <p:nvPr/>
        </p:nvSpPr>
        <p:spPr>
          <a:xfrm flipH="1">
            <a:off x="-4" y="1419727"/>
            <a:ext cx="192508" cy="152801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0" dirty="0">
              <a:solidFill>
                <a:srgbClr val="2C9398"/>
              </a:solidFill>
              <a:latin typeface="Franklin Gothic Book" panose="020B0503020102020204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87F994-3104-2A0E-6BF8-0493305C334E}"/>
              </a:ext>
            </a:extLst>
          </p:cNvPr>
          <p:cNvSpPr/>
          <p:nvPr/>
        </p:nvSpPr>
        <p:spPr>
          <a:xfrm>
            <a:off x="192505" y="2162808"/>
            <a:ext cx="22745138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0">
              <a:solidFill>
                <a:srgbClr val="FFFFFF"/>
              </a:solidFill>
              <a:latin typeface="Franklin Gothic Book" panose="020B050302010202020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AC01A97-E038-A764-B060-0C9FBFBDB9FA}"/>
              </a:ext>
            </a:extLst>
          </p:cNvPr>
          <p:cNvSpPr/>
          <p:nvPr/>
        </p:nvSpPr>
        <p:spPr>
          <a:xfrm>
            <a:off x="265279" y="2313330"/>
            <a:ext cx="19701558" cy="4572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0">
              <a:solidFill>
                <a:srgbClr val="FFFFFF"/>
              </a:solidFill>
              <a:latin typeface="Franklin Gothic Book" panose="020B0503020102020204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5A28B016-4644-5651-98E4-2A2BFCCE1C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9" y="1501577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23A3AC7-4AB1-0F29-99C1-B506444073BA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831E96E-A96B-E423-1FB0-9EF72BB19D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1" y="12549452"/>
            <a:ext cx="1137182" cy="144782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CD37963-3BE6-3009-BF3F-E071FE70FD21}"/>
              </a:ext>
            </a:extLst>
          </p:cNvPr>
          <p:cNvSpPr txBox="1"/>
          <p:nvPr/>
        </p:nvSpPr>
        <p:spPr>
          <a:xfrm>
            <a:off x="5452158" y="7458147"/>
            <a:ext cx="33632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u="sng" dirty="0">
                <a:solidFill>
                  <a:srgbClr val="000000"/>
                </a:solidFill>
                <a:latin typeface="+mj-lt"/>
              </a:rPr>
              <a:t>FY 2024-2025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D91319B-5646-BEA7-BBF5-7D7DF90C193F}"/>
              </a:ext>
            </a:extLst>
          </p:cNvPr>
          <p:cNvSpPr txBox="1"/>
          <p:nvPr/>
        </p:nvSpPr>
        <p:spPr>
          <a:xfrm>
            <a:off x="9538424" y="9830271"/>
            <a:ext cx="203795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-$8M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DBA7760-7510-2642-33FF-2AE20AE7F0A2}"/>
              </a:ext>
            </a:extLst>
          </p:cNvPr>
          <p:cNvSpPr/>
          <p:nvPr/>
        </p:nvSpPr>
        <p:spPr>
          <a:xfrm>
            <a:off x="11670647" y="7208536"/>
            <a:ext cx="107608" cy="521946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0" dirty="0">
              <a:solidFill>
                <a:srgbClr val="FFFFFF"/>
              </a:solidFill>
              <a:latin typeface="Franklin Gothic Book" panose="020B0503020102020204"/>
            </a:endParaRPr>
          </a:p>
        </p:txBody>
      </p:sp>
      <p:sp>
        <p:nvSpPr>
          <p:cNvPr id="27" name="Flowchart: Magnetic Disk 26">
            <a:extLst>
              <a:ext uri="{FF2B5EF4-FFF2-40B4-BE49-F238E27FC236}">
                <a16:creationId xmlns:a16="http://schemas.microsoft.com/office/drawing/2014/main" id="{3C0391A9-02CE-7F10-4734-B6A0F51B5A8C}"/>
              </a:ext>
            </a:extLst>
          </p:cNvPr>
          <p:cNvSpPr/>
          <p:nvPr/>
        </p:nvSpPr>
        <p:spPr>
          <a:xfrm>
            <a:off x="15529351" y="9116697"/>
            <a:ext cx="3031300" cy="2966554"/>
          </a:xfrm>
          <a:prstGeom prst="flowChartMagneticDisk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0" dirty="0">
              <a:solidFill>
                <a:srgbClr val="000000"/>
              </a:solidFill>
              <a:latin typeface="Franklin Gothic Medium" panose="020B0603020102020204"/>
            </a:endParaRPr>
          </a:p>
          <a:p>
            <a:pPr algn="ctr"/>
            <a:endParaRPr lang="en-US" sz="7200" dirty="0">
              <a:solidFill>
                <a:srgbClr val="000000"/>
              </a:solidFill>
              <a:latin typeface="Franklin Gothic Medium" panose="020B0603020102020204"/>
            </a:endParaRPr>
          </a:p>
          <a:p>
            <a:pPr algn="ctr"/>
            <a:r>
              <a:rPr lang="en-US" sz="3400" dirty="0">
                <a:solidFill>
                  <a:srgbClr val="000000"/>
                </a:solidFill>
                <a:latin typeface="+mj-lt"/>
              </a:rPr>
              <a:t>$0</a:t>
            </a:r>
          </a:p>
          <a:p>
            <a:pPr algn="ctr"/>
            <a:endParaRPr lang="en-US" sz="3400" dirty="0">
              <a:solidFill>
                <a:srgbClr val="000000"/>
              </a:solidFill>
              <a:latin typeface="Franklin Gothic Medium" panose="020B0603020102020204"/>
            </a:endParaRPr>
          </a:p>
          <a:p>
            <a:pPr algn="ctr"/>
            <a:endParaRPr lang="en-US" sz="3400" dirty="0">
              <a:solidFill>
                <a:srgbClr val="000000"/>
              </a:solidFill>
              <a:latin typeface="Franklin Gothic Medium" panose="020B0603020102020204"/>
            </a:endParaRPr>
          </a:p>
        </p:txBody>
      </p:sp>
      <p:sp>
        <p:nvSpPr>
          <p:cNvPr id="29" name="Arrow: Curved Down 28">
            <a:extLst>
              <a:ext uri="{FF2B5EF4-FFF2-40B4-BE49-F238E27FC236}">
                <a16:creationId xmlns:a16="http://schemas.microsoft.com/office/drawing/2014/main" id="{91D7D80F-8933-A346-76BD-0350CACE7362}"/>
              </a:ext>
            </a:extLst>
          </p:cNvPr>
          <p:cNvSpPr/>
          <p:nvPr/>
        </p:nvSpPr>
        <p:spPr>
          <a:xfrm>
            <a:off x="13412451" y="8263881"/>
            <a:ext cx="3031300" cy="1340286"/>
          </a:xfrm>
          <a:prstGeom prst="curvedDown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4A97">
                    <a:lumMod val="50000"/>
                  </a:srgbClr>
                </a:solidFill>
                <a:latin typeface="Franklin Gothic Medium" panose="020B0603020102020204"/>
              </a:rPr>
              <a:t>Grant </a:t>
            </a:r>
          </a:p>
          <a:p>
            <a:pPr algn="ctr"/>
            <a:r>
              <a:rPr lang="en-US" sz="2800" dirty="0">
                <a:solidFill>
                  <a:srgbClr val="004A97">
                    <a:lumMod val="50000"/>
                  </a:srgbClr>
                </a:solidFill>
                <a:latin typeface="Franklin Gothic Medium" panose="020B0603020102020204"/>
              </a:rPr>
              <a:t>Revenue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DF28DCA-8F42-E3B4-6466-C013CDE0A708}"/>
              </a:ext>
            </a:extLst>
          </p:cNvPr>
          <p:cNvSpPr txBox="1"/>
          <p:nvPr/>
        </p:nvSpPr>
        <p:spPr>
          <a:xfrm>
            <a:off x="12410131" y="9604165"/>
            <a:ext cx="206077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+$8M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A243850-BA4A-B418-B2BE-CA569F74AD6F}"/>
              </a:ext>
            </a:extLst>
          </p:cNvPr>
          <p:cNvSpPr txBox="1"/>
          <p:nvPr/>
        </p:nvSpPr>
        <p:spPr>
          <a:xfrm>
            <a:off x="15559324" y="7394953"/>
            <a:ext cx="322557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u="sng" dirty="0">
                <a:solidFill>
                  <a:srgbClr val="000000"/>
                </a:solidFill>
                <a:latin typeface="+mj-lt"/>
              </a:rPr>
              <a:t>FY 2025-2026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7A6CE0E-8BC7-AA51-69E2-D55A096CBFD0}"/>
              </a:ext>
            </a:extLst>
          </p:cNvPr>
          <p:cNvSpPr/>
          <p:nvPr/>
        </p:nvSpPr>
        <p:spPr>
          <a:xfrm>
            <a:off x="15837263" y="12988742"/>
            <a:ext cx="6976450" cy="51418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r" defTabSz="457200">
              <a:defRPr/>
            </a:pPr>
            <a:r>
              <a:rPr lang="en-US" sz="1800" kern="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lang="en-US" sz="1800" kern="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8BDA9E-071E-7F64-5CCD-3DFE742FEE18}"/>
              </a:ext>
            </a:extLst>
          </p:cNvPr>
          <p:cNvSpPr txBox="1"/>
          <p:nvPr/>
        </p:nvSpPr>
        <p:spPr>
          <a:xfrm>
            <a:off x="2194605" y="2591081"/>
            <a:ext cx="199947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Example: Proposition 68 (Park Grant)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Competitive state grant 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positive fund balance, it is on a </a:t>
            </a:r>
            <a:r>
              <a:rPr lang="en-US" sz="4800" b="1" u="sng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reimbursement</a:t>
            </a:r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basis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have negative balance when reimbursement is not received in the same City’s fiscal year ending on June 30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Federal Fiscal Year ending on September 30</a:t>
            </a:r>
          </a:p>
        </p:txBody>
      </p:sp>
      <p:sp>
        <p:nvSpPr>
          <p:cNvPr id="13" name="Flowchart: Magnetic Disk 12">
            <a:extLst>
              <a:ext uri="{FF2B5EF4-FFF2-40B4-BE49-F238E27FC236}">
                <a16:creationId xmlns:a16="http://schemas.microsoft.com/office/drawing/2014/main" id="{106842B2-2178-47DB-AABA-97BAC91CCD51}"/>
              </a:ext>
            </a:extLst>
          </p:cNvPr>
          <p:cNvSpPr/>
          <p:nvPr/>
        </p:nvSpPr>
        <p:spPr>
          <a:xfrm>
            <a:off x="5452158" y="9070453"/>
            <a:ext cx="3031300" cy="2966554"/>
          </a:xfrm>
          <a:prstGeom prst="flowChartMagneticDisk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0" dirty="0">
              <a:solidFill>
                <a:srgbClr val="000000"/>
              </a:solidFill>
              <a:latin typeface="Franklin Gothic Medium" panose="020B0603020102020204"/>
            </a:endParaRPr>
          </a:p>
          <a:p>
            <a:pPr algn="ctr"/>
            <a:endParaRPr lang="en-US" sz="7200" dirty="0">
              <a:solidFill>
                <a:srgbClr val="000000"/>
              </a:solidFill>
              <a:latin typeface="Franklin Gothic Medium" panose="020B0603020102020204"/>
            </a:endParaRPr>
          </a:p>
          <a:p>
            <a:r>
              <a:rPr lang="en-US" sz="3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/>
              </a:rPr>
              <a:t>       </a:t>
            </a:r>
            <a:r>
              <a:rPr lang="en-US" sz="3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-$8M</a:t>
            </a:r>
          </a:p>
          <a:p>
            <a:endParaRPr lang="en-US" sz="3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anose="020B0503020102020204"/>
            </a:endParaRPr>
          </a:p>
          <a:p>
            <a:endParaRPr lang="en-US" sz="3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anose="020B0503020102020204"/>
            </a:endParaRPr>
          </a:p>
        </p:txBody>
      </p:sp>
      <p:sp>
        <p:nvSpPr>
          <p:cNvPr id="20" name="Arrow: Curved Down 19">
            <a:extLst>
              <a:ext uri="{FF2B5EF4-FFF2-40B4-BE49-F238E27FC236}">
                <a16:creationId xmlns:a16="http://schemas.microsoft.com/office/drawing/2014/main" id="{BC19BC5D-C5A6-1A30-1ECA-513EB415F334}"/>
              </a:ext>
            </a:extLst>
          </p:cNvPr>
          <p:cNvSpPr/>
          <p:nvPr/>
        </p:nvSpPr>
        <p:spPr>
          <a:xfrm>
            <a:off x="7900997" y="8459559"/>
            <a:ext cx="3031300" cy="1340286"/>
          </a:xfrm>
          <a:prstGeom prst="curved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+mj-lt"/>
              </a:rPr>
              <a:t>Project</a:t>
            </a:r>
          </a:p>
          <a:p>
            <a:pPr algn="ctr"/>
            <a:r>
              <a:rPr lang="en-US" sz="2800" b="1" dirty="0">
                <a:solidFill>
                  <a:srgbClr val="C00000"/>
                </a:solidFill>
                <a:latin typeface="+mj-lt"/>
              </a:rPr>
              <a:t>Expenses</a:t>
            </a:r>
          </a:p>
        </p:txBody>
      </p:sp>
    </p:spTree>
    <p:extLst>
      <p:ext uri="{BB962C8B-B14F-4D97-AF65-F5344CB8AC3E}">
        <p14:creationId xmlns:p14="http://schemas.microsoft.com/office/powerpoint/2010/main" val="227704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657A2-BD99-653E-E4CA-D23765996C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 14">
            <a:extLst>
              <a:ext uri="{FF2B5EF4-FFF2-40B4-BE49-F238E27FC236}">
                <a16:creationId xmlns:a16="http://schemas.microsoft.com/office/drawing/2014/main" id="{5F0AB00B-24CB-225E-D8D9-EFD05ACE976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325486" y="7858982"/>
            <a:ext cx="0" cy="789704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3" rIns="91427" bIns="45713"/>
          <a:lstStyle/>
          <a:p>
            <a:endParaRPr lang="en-US" dirty="0"/>
          </a:p>
        </p:txBody>
      </p:sp>
      <p:sp>
        <p:nvSpPr>
          <p:cNvPr id="87" name="Line 14">
            <a:extLst>
              <a:ext uri="{FF2B5EF4-FFF2-40B4-BE49-F238E27FC236}">
                <a16:creationId xmlns:a16="http://schemas.microsoft.com/office/drawing/2014/main" id="{807F54F3-8675-8814-9802-146B98BCBC4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224418" y="9703734"/>
            <a:ext cx="0" cy="789704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3" rIns="91427" bIns="45713"/>
          <a:lstStyle/>
          <a:p>
            <a:endParaRPr lang="en-US" dirty="0"/>
          </a:p>
        </p:txBody>
      </p:sp>
      <p:sp>
        <p:nvSpPr>
          <p:cNvPr id="86" name="Line 14">
            <a:extLst>
              <a:ext uri="{FF2B5EF4-FFF2-40B4-BE49-F238E27FC236}">
                <a16:creationId xmlns:a16="http://schemas.microsoft.com/office/drawing/2014/main" id="{2460A120-A17B-5B8F-1938-D85C34ABF40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162485" y="9709543"/>
            <a:ext cx="0" cy="789704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3" rIns="91427" bIns="45713"/>
          <a:lstStyle/>
          <a:p>
            <a:endParaRPr lang="en-US" dirty="0"/>
          </a:p>
        </p:txBody>
      </p:sp>
      <p:sp>
        <p:nvSpPr>
          <p:cNvPr id="84" name="Line 14">
            <a:extLst>
              <a:ext uri="{FF2B5EF4-FFF2-40B4-BE49-F238E27FC236}">
                <a16:creationId xmlns:a16="http://schemas.microsoft.com/office/drawing/2014/main" id="{37CC41D8-E094-1BDA-6A27-33003AB0C22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126360" y="9703734"/>
            <a:ext cx="0" cy="789704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3" rIns="91427" bIns="45713"/>
          <a:lstStyle/>
          <a:p>
            <a:endParaRPr lang="en-US" dirty="0"/>
          </a:p>
        </p:txBody>
      </p:sp>
      <p:sp>
        <p:nvSpPr>
          <p:cNvPr id="83" name="Line 14">
            <a:extLst>
              <a:ext uri="{FF2B5EF4-FFF2-40B4-BE49-F238E27FC236}">
                <a16:creationId xmlns:a16="http://schemas.microsoft.com/office/drawing/2014/main" id="{C7542B8B-210A-29AE-38FB-260C8DBCA60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147354" y="9703734"/>
            <a:ext cx="0" cy="789704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3" rIns="91427" bIns="45713"/>
          <a:lstStyle/>
          <a:p>
            <a:endParaRPr lang="en-US" dirty="0"/>
          </a:p>
        </p:txBody>
      </p:sp>
      <p:sp>
        <p:nvSpPr>
          <p:cNvPr id="82" name="Line 14">
            <a:extLst>
              <a:ext uri="{FF2B5EF4-FFF2-40B4-BE49-F238E27FC236}">
                <a16:creationId xmlns:a16="http://schemas.microsoft.com/office/drawing/2014/main" id="{E0D7C93B-65F1-2106-F605-7876AAE3771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53400" y="9718851"/>
            <a:ext cx="0" cy="789704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3" rIns="91427" bIns="45713"/>
          <a:lstStyle/>
          <a:p>
            <a:endParaRPr lang="en-US" dirty="0"/>
          </a:p>
        </p:txBody>
      </p:sp>
      <p:sp>
        <p:nvSpPr>
          <p:cNvPr id="81" name="Line 14">
            <a:extLst>
              <a:ext uri="{FF2B5EF4-FFF2-40B4-BE49-F238E27FC236}">
                <a16:creationId xmlns:a16="http://schemas.microsoft.com/office/drawing/2014/main" id="{36226EFA-7F33-7B11-6816-CC01801E79C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58663" y="9718851"/>
            <a:ext cx="0" cy="789704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3" rIns="91427" bIns="45713"/>
          <a:lstStyle/>
          <a:p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106DDF8-F133-3CE5-1605-94906DA41DB4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54B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666B5B-CA5D-60F8-4B79-889E4F975769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489BF8-D607-9EC3-50F3-1ABC707E3138}"/>
              </a:ext>
            </a:extLst>
          </p:cNvPr>
          <p:cNvSpPr txBox="1"/>
          <p:nvPr/>
        </p:nvSpPr>
        <p:spPr>
          <a:xfrm>
            <a:off x="3169057" y="1073404"/>
            <a:ext cx="17937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Organization Chart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FDA035A6-03DB-CC98-BAA9-5FBCC1159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C59DA22-E264-E2CD-55B9-6A5D3BDC33B5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A6E9BE-D950-5CC4-A0C1-37357FC0D5B2}"/>
              </a:ext>
            </a:extLst>
          </p:cNvPr>
          <p:cNvSpPr/>
          <p:nvPr/>
        </p:nvSpPr>
        <p:spPr>
          <a:xfrm>
            <a:off x="192504" y="2141542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CC435C-5605-2CD0-C643-A45E978A2A42}"/>
              </a:ext>
            </a:extLst>
          </p:cNvPr>
          <p:cNvSpPr/>
          <p:nvPr/>
        </p:nvSpPr>
        <p:spPr>
          <a:xfrm>
            <a:off x="265277" y="2292065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1009A6B0-2FD4-563A-C865-C30F67F9F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219A49D-8D46-F47D-5164-90B27920E7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E608BB9-6293-D0FE-7F58-5203EAB7FF07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51" name="Line 14">
            <a:extLst>
              <a:ext uri="{FF2B5EF4-FFF2-40B4-BE49-F238E27FC236}">
                <a16:creationId xmlns:a16="http://schemas.microsoft.com/office/drawing/2014/main" id="{E6A92B4C-B329-CDB9-810C-5FED6CB2A2B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151985" y="3169382"/>
            <a:ext cx="70" cy="6534352"/>
          </a:xfrm>
          <a:prstGeom prst="line">
            <a:avLst/>
          </a:prstGeom>
          <a:ln>
            <a:solidFill>
              <a:srgbClr val="000000"/>
            </a:solidFill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91427" tIns="45713" rIns="91427" bIns="45713"/>
          <a:lstStyle/>
          <a:p>
            <a:endParaRPr lang="en-US" dirty="0"/>
          </a:p>
        </p:txBody>
      </p:sp>
      <p:sp>
        <p:nvSpPr>
          <p:cNvPr id="52" name="Line 20">
            <a:extLst>
              <a:ext uri="{FF2B5EF4-FFF2-40B4-BE49-F238E27FC236}">
                <a16:creationId xmlns:a16="http://schemas.microsoft.com/office/drawing/2014/main" id="{F9462B0B-82F0-83E7-C51A-CC0FE4416E12}"/>
              </a:ext>
            </a:extLst>
          </p:cNvPr>
          <p:cNvSpPr>
            <a:spLocks noChangeShapeType="1"/>
          </p:cNvSpPr>
          <p:nvPr/>
        </p:nvSpPr>
        <p:spPr bwMode="auto">
          <a:xfrm>
            <a:off x="14205467" y="5193506"/>
            <a:ext cx="2883118" cy="1616654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3" rIns="91427" bIns="45713"/>
          <a:lstStyle/>
          <a:p>
            <a:endParaRPr lang="en-US" dirty="0"/>
          </a:p>
        </p:txBody>
      </p:sp>
      <p:sp>
        <p:nvSpPr>
          <p:cNvPr id="53" name="Line 5">
            <a:extLst>
              <a:ext uri="{FF2B5EF4-FFF2-40B4-BE49-F238E27FC236}">
                <a16:creationId xmlns:a16="http://schemas.microsoft.com/office/drawing/2014/main" id="{55A3A20D-D918-96BB-FBA0-87312FC7DDCB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7335" y="266302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27" tIns="45713" rIns="91427" bIns="45713" anchor="ctr"/>
          <a:lstStyle/>
          <a:p>
            <a:endParaRPr lang="en-US" dirty="0"/>
          </a:p>
        </p:txBody>
      </p:sp>
      <p:sp>
        <p:nvSpPr>
          <p:cNvPr id="54" name="Line 6">
            <a:extLst>
              <a:ext uri="{FF2B5EF4-FFF2-40B4-BE49-F238E27FC236}">
                <a16:creationId xmlns:a16="http://schemas.microsoft.com/office/drawing/2014/main" id="{1A997ACF-1D06-6F6B-CF74-A68B48F8C879}"/>
              </a:ext>
            </a:extLst>
          </p:cNvPr>
          <p:cNvSpPr>
            <a:spLocks noChangeShapeType="1"/>
          </p:cNvSpPr>
          <p:nvPr/>
        </p:nvSpPr>
        <p:spPr bwMode="auto">
          <a:xfrm>
            <a:off x="8211653" y="3247879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27" tIns="45713" rIns="91427" bIns="45713" anchor="ctr"/>
          <a:lstStyle/>
          <a:p>
            <a:endParaRPr lang="en-US" dirty="0"/>
          </a:p>
        </p:txBody>
      </p:sp>
      <p:sp>
        <p:nvSpPr>
          <p:cNvPr id="55" name="Line 7">
            <a:extLst>
              <a:ext uri="{FF2B5EF4-FFF2-40B4-BE49-F238E27FC236}">
                <a16:creationId xmlns:a16="http://schemas.microsoft.com/office/drawing/2014/main" id="{C384AEC7-DF2B-D826-9E2B-28BABB4DA051}"/>
              </a:ext>
            </a:extLst>
          </p:cNvPr>
          <p:cNvSpPr>
            <a:spLocks noChangeShapeType="1"/>
          </p:cNvSpPr>
          <p:nvPr/>
        </p:nvSpPr>
        <p:spPr bwMode="auto">
          <a:xfrm>
            <a:off x="2393710" y="287098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27" tIns="45713" rIns="91427" bIns="45713" anchor="ctr"/>
          <a:lstStyle/>
          <a:p>
            <a:endParaRPr lang="en-US" dirty="0"/>
          </a:p>
        </p:txBody>
      </p:sp>
      <p:sp>
        <p:nvSpPr>
          <p:cNvPr id="56" name="Line 8">
            <a:extLst>
              <a:ext uri="{FF2B5EF4-FFF2-40B4-BE49-F238E27FC236}">
                <a16:creationId xmlns:a16="http://schemas.microsoft.com/office/drawing/2014/main" id="{D5738A79-755C-11DA-F686-D8EEC62BD4C3}"/>
              </a:ext>
            </a:extLst>
          </p:cNvPr>
          <p:cNvSpPr>
            <a:spLocks noChangeShapeType="1"/>
          </p:cNvSpPr>
          <p:nvPr/>
        </p:nvSpPr>
        <p:spPr bwMode="auto">
          <a:xfrm>
            <a:off x="2036522" y="324435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27" tIns="45713" rIns="91427" bIns="45713" anchor="ctr"/>
          <a:lstStyle/>
          <a:p>
            <a:endParaRPr lang="en-US" dirty="0"/>
          </a:p>
        </p:txBody>
      </p:sp>
      <p:sp>
        <p:nvSpPr>
          <p:cNvPr id="57" name="Rectangle 10">
            <a:extLst>
              <a:ext uri="{FF2B5EF4-FFF2-40B4-BE49-F238E27FC236}">
                <a16:creationId xmlns:a16="http://schemas.microsoft.com/office/drawing/2014/main" id="{233B12A7-5CDE-2361-BF62-24CF45445B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7710" y="2820183"/>
            <a:ext cx="165100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046" tIns="41024" rIns="82046" bIns="41024">
            <a:spAutoFit/>
          </a:bodyPr>
          <a:lstStyle/>
          <a:p>
            <a:pPr defTabSz="819150" eaLnBrk="0" hangingPunct="0"/>
            <a:endParaRPr lang="en-US" sz="400" i="1" dirty="0"/>
          </a:p>
        </p:txBody>
      </p:sp>
      <p:sp>
        <p:nvSpPr>
          <p:cNvPr id="58" name="Line 12">
            <a:extLst>
              <a:ext uri="{FF2B5EF4-FFF2-40B4-BE49-F238E27FC236}">
                <a16:creationId xmlns:a16="http://schemas.microsoft.com/office/drawing/2014/main" id="{0D06A08C-2A88-477F-35C8-767852B752EC}"/>
              </a:ext>
            </a:extLst>
          </p:cNvPr>
          <p:cNvSpPr>
            <a:spLocks noChangeShapeType="1"/>
          </p:cNvSpPr>
          <p:nvPr/>
        </p:nvSpPr>
        <p:spPr bwMode="auto">
          <a:xfrm>
            <a:off x="5084522" y="232564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3" rIns="91427" bIns="45713"/>
          <a:lstStyle/>
          <a:p>
            <a:endParaRPr lang="en-US" dirty="0"/>
          </a:p>
        </p:txBody>
      </p:sp>
      <p:sp>
        <p:nvSpPr>
          <p:cNvPr id="59" name="Line 13">
            <a:extLst>
              <a:ext uri="{FF2B5EF4-FFF2-40B4-BE49-F238E27FC236}">
                <a16:creationId xmlns:a16="http://schemas.microsoft.com/office/drawing/2014/main" id="{2F218B8E-ADA6-BF09-D4B0-56FCD9207A17}"/>
              </a:ext>
            </a:extLst>
          </p:cNvPr>
          <p:cNvSpPr>
            <a:spLocks noChangeShapeType="1"/>
          </p:cNvSpPr>
          <p:nvPr/>
        </p:nvSpPr>
        <p:spPr bwMode="auto">
          <a:xfrm>
            <a:off x="4946410" y="232564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3" rIns="91427" bIns="45713"/>
          <a:lstStyle/>
          <a:p>
            <a:endParaRPr lang="en-US" dirty="0"/>
          </a:p>
        </p:txBody>
      </p:sp>
      <p:sp>
        <p:nvSpPr>
          <p:cNvPr id="60" name="Line 15">
            <a:extLst>
              <a:ext uri="{FF2B5EF4-FFF2-40B4-BE49-F238E27FC236}">
                <a16:creationId xmlns:a16="http://schemas.microsoft.com/office/drawing/2014/main" id="{5A32C593-5E85-13B9-A32C-133369C0123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10854" y="3608140"/>
            <a:ext cx="457200" cy="6096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3" rIns="91427" bIns="45713"/>
          <a:lstStyle/>
          <a:p>
            <a:endParaRPr lang="en-US" dirty="0"/>
          </a:p>
        </p:txBody>
      </p:sp>
      <p:sp>
        <p:nvSpPr>
          <p:cNvPr id="61" name="Line 16">
            <a:extLst>
              <a:ext uri="{FF2B5EF4-FFF2-40B4-BE49-F238E27FC236}">
                <a16:creationId xmlns:a16="http://schemas.microsoft.com/office/drawing/2014/main" id="{DDD9F825-FCDC-C880-5B25-A260D53A1F3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7057507" y="3619066"/>
            <a:ext cx="600714" cy="668699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3" rIns="91427" bIns="45713"/>
          <a:lstStyle/>
          <a:p>
            <a:endParaRPr lang="en-US" dirty="0"/>
          </a:p>
        </p:txBody>
      </p:sp>
      <p:sp>
        <p:nvSpPr>
          <p:cNvPr id="62" name="Line 17">
            <a:extLst>
              <a:ext uri="{FF2B5EF4-FFF2-40B4-BE49-F238E27FC236}">
                <a16:creationId xmlns:a16="http://schemas.microsoft.com/office/drawing/2014/main" id="{3445676B-7AFA-EB40-9A7D-E05E4FD5DC8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41962" y="9697145"/>
            <a:ext cx="19984392" cy="12398"/>
          </a:xfrm>
          <a:prstGeom prst="line">
            <a:avLst/>
          </a:prstGeom>
          <a:ln>
            <a:solidFill>
              <a:srgbClr val="000000"/>
            </a:solidFill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91427" tIns="45713" rIns="91427" bIns="45713"/>
          <a:lstStyle/>
          <a:p>
            <a:endParaRPr lang="en-US" dirty="0"/>
          </a:p>
        </p:txBody>
      </p:sp>
      <p:sp>
        <p:nvSpPr>
          <p:cNvPr id="63" name="Line 18">
            <a:extLst>
              <a:ext uri="{FF2B5EF4-FFF2-40B4-BE49-F238E27FC236}">
                <a16:creationId xmlns:a16="http://schemas.microsoft.com/office/drawing/2014/main" id="{DF114F7A-F487-4F28-5710-A41D01BDB389}"/>
              </a:ext>
            </a:extLst>
          </p:cNvPr>
          <p:cNvSpPr>
            <a:spLocks noChangeShapeType="1"/>
          </p:cNvSpPr>
          <p:nvPr/>
        </p:nvSpPr>
        <p:spPr bwMode="auto">
          <a:xfrm>
            <a:off x="7268054" y="3594374"/>
            <a:ext cx="9811010" cy="18038"/>
          </a:xfrm>
          <a:prstGeom prst="line">
            <a:avLst/>
          </a:prstGeom>
          <a:ln>
            <a:solidFill>
              <a:srgbClr val="000000"/>
            </a:solidFill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91427" tIns="45713" rIns="91427" bIns="45713"/>
          <a:lstStyle/>
          <a:p>
            <a:endParaRPr lang="en-US" dirty="0"/>
          </a:p>
        </p:txBody>
      </p:sp>
      <p:sp>
        <p:nvSpPr>
          <p:cNvPr id="64" name="Line 20">
            <a:extLst>
              <a:ext uri="{FF2B5EF4-FFF2-40B4-BE49-F238E27FC236}">
                <a16:creationId xmlns:a16="http://schemas.microsoft.com/office/drawing/2014/main" id="{47F077AF-BD07-4197-A5ED-4A9707CC5D7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39312" y="5101127"/>
            <a:ext cx="2373594" cy="16342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7" tIns="45713" rIns="91427" bIns="45713"/>
          <a:lstStyle/>
          <a:p>
            <a:endParaRPr lang="en-US" dirty="0"/>
          </a:p>
        </p:txBody>
      </p:sp>
      <p:sp>
        <p:nvSpPr>
          <p:cNvPr id="65" name="Text Box 9">
            <a:extLst>
              <a:ext uri="{FF2B5EF4-FFF2-40B4-BE49-F238E27FC236}">
                <a16:creationId xmlns:a16="http://schemas.microsoft.com/office/drawing/2014/main" id="{578C86BE-418E-C57D-14D1-C8FE1793BD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0379" y="7474368"/>
            <a:ext cx="4846357" cy="1129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 lIns="82046" tIns="41024" rIns="82046" bIns="41024">
            <a:spAutoFit/>
          </a:bodyPr>
          <a:lstStyle/>
          <a:p>
            <a:pPr algn="ctr" defTabSz="820621" eaLnBrk="0" hangingPunct="0">
              <a:defRPr/>
            </a:pPr>
            <a:r>
              <a:rPr lang="en-US" b="1" cap="small" dirty="0">
                <a:solidFill>
                  <a:srgbClr val="000000"/>
                </a:solidFill>
                <a:latin typeface="+mj-lt"/>
              </a:rPr>
              <a:t>Appointed City Manager</a:t>
            </a:r>
          </a:p>
          <a:p>
            <a:pPr algn="ctr" defTabSz="820621" eaLnBrk="0" hangingPunct="0">
              <a:defRPr/>
            </a:pPr>
            <a:r>
              <a:rPr lang="en-US" sz="3200" cap="small" dirty="0">
                <a:latin typeface="+mj-lt"/>
              </a:rPr>
              <a:t>Clint Osorio</a:t>
            </a:r>
          </a:p>
        </p:txBody>
      </p:sp>
      <p:sp>
        <p:nvSpPr>
          <p:cNvPr id="66" name="Text Box 9">
            <a:extLst>
              <a:ext uri="{FF2B5EF4-FFF2-40B4-BE49-F238E27FC236}">
                <a16:creationId xmlns:a16="http://schemas.microsoft.com/office/drawing/2014/main" id="{ABB0D959-6D48-B80D-A3D1-992AF637E7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12906" y="3624847"/>
            <a:ext cx="4078299" cy="33452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 lIns="82046" tIns="41024" rIns="82046" bIns="41024">
            <a:spAutoFit/>
          </a:bodyPr>
          <a:lstStyle/>
          <a:p>
            <a:pPr algn="ctr" defTabSz="820621" eaLnBrk="0" hangingPunct="0">
              <a:defRPr/>
            </a:pPr>
            <a:r>
              <a:rPr lang="en-US" b="1" cap="small" dirty="0">
                <a:solidFill>
                  <a:srgbClr val="000000"/>
                </a:solidFill>
                <a:latin typeface="+mj-lt"/>
              </a:rPr>
              <a:t>Elected Mayor </a:t>
            </a:r>
          </a:p>
          <a:p>
            <a:pPr algn="ctr" defTabSz="820621" eaLnBrk="0" hangingPunct="0">
              <a:defRPr/>
            </a:pPr>
            <a:r>
              <a:rPr lang="en-US" sz="2800" cap="small" dirty="0">
                <a:latin typeface="+mj-lt"/>
              </a:rPr>
              <a:t>Tasha Cerda</a:t>
            </a:r>
            <a:endParaRPr lang="en-US" sz="3200" b="1" cap="small" dirty="0">
              <a:latin typeface="+mj-lt"/>
            </a:endParaRPr>
          </a:p>
          <a:p>
            <a:pPr algn="ctr" defTabSz="820621" eaLnBrk="0" hangingPunct="0">
              <a:defRPr/>
            </a:pPr>
            <a:r>
              <a:rPr lang="en-US" b="1" cap="small" dirty="0">
                <a:solidFill>
                  <a:srgbClr val="000000"/>
                </a:solidFill>
                <a:latin typeface="+mj-lt"/>
              </a:rPr>
              <a:t>Elected City Council</a:t>
            </a:r>
          </a:p>
          <a:p>
            <a:pPr algn="ctr" defTabSz="820621" eaLnBrk="0" hangingPunct="0">
              <a:defRPr/>
            </a:pPr>
            <a:r>
              <a:rPr lang="en-US" sz="2800" cap="small" dirty="0">
                <a:latin typeface="+mj-lt"/>
              </a:rPr>
              <a:t>Rodney G. Tanaka</a:t>
            </a:r>
          </a:p>
          <a:p>
            <a:pPr algn="ctr" defTabSz="820621" eaLnBrk="0" hangingPunct="0">
              <a:defRPr/>
            </a:pPr>
            <a:r>
              <a:rPr lang="en-US" sz="2800" cap="small" dirty="0">
                <a:latin typeface="+mj-lt"/>
              </a:rPr>
              <a:t>Mark E. Henderson</a:t>
            </a:r>
          </a:p>
          <a:p>
            <a:pPr algn="ctr" defTabSz="820621" eaLnBrk="0" hangingPunct="0">
              <a:defRPr/>
            </a:pPr>
            <a:r>
              <a:rPr lang="en-US" sz="2800" cap="small" dirty="0">
                <a:latin typeface="+mj-lt"/>
              </a:rPr>
              <a:t>Paulette C. Francis</a:t>
            </a:r>
          </a:p>
          <a:p>
            <a:pPr algn="ctr" defTabSz="820621" eaLnBrk="0" hangingPunct="0">
              <a:defRPr/>
            </a:pPr>
            <a:r>
              <a:rPr lang="en-US" sz="2800" cap="small" dirty="0">
                <a:latin typeface="+mj-lt"/>
              </a:rPr>
              <a:t>Wanda Love</a:t>
            </a:r>
          </a:p>
        </p:txBody>
      </p:sp>
      <p:sp>
        <p:nvSpPr>
          <p:cNvPr id="68" name="Text Box 9">
            <a:extLst>
              <a:ext uri="{FF2B5EF4-FFF2-40B4-BE49-F238E27FC236}">
                <a16:creationId xmlns:a16="http://schemas.microsoft.com/office/drawing/2014/main" id="{99B1C735-8B41-A2C4-F659-82576DA2B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99240" y="4229751"/>
            <a:ext cx="4694668" cy="10677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 lIns="82046" tIns="41024" rIns="82046" bIns="41024">
            <a:spAutoFit/>
          </a:bodyPr>
          <a:lstStyle/>
          <a:p>
            <a:pPr algn="ctr" defTabSz="820621" eaLnBrk="0" hangingPunct="0">
              <a:defRPr/>
            </a:pPr>
            <a:r>
              <a:rPr lang="en-US" b="1" cap="small" dirty="0">
                <a:solidFill>
                  <a:srgbClr val="000000"/>
                </a:solidFill>
                <a:latin typeface="+mj-lt"/>
              </a:rPr>
              <a:t>Elected City Treasurer</a:t>
            </a:r>
          </a:p>
          <a:p>
            <a:pPr algn="ctr" defTabSz="820621" eaLnBrk="0" hangingPunct="0">
              <a:defRPr/>
            </a:pPr>
            <a:r>
              <a:rPr lang="en-US" sz="2800" cap="small" dirty="0">
                <a:latin typeface="+mj-lt"/>
              </a:rPr>
              <a:t>Guy H. Mato</a:t>
            </a:r>
          </a:p>
        </p:txBody>
      </p:sp>
      <p:sp>
        <p:nvSpPr>
          <p:cNvPr id="71" name="Text Box 9">
            <a:extLst>
              <a:ext uri="{FF2B5EF4-FFF2-40B4-BE49-F238E27FC236}">
                <a16:creationId xmlns:a16="http://schemas.microsoft.com/office/drawing/2014/main" id="{B60B768F-5F86-FEA6-E289-AB54929EC5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724" y="6212773"/>
            <a:ext cx="6951326" cy="21757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 lIns="82046" tIns="41024" rIns="82046" bIns="41024">
            <a:spAutoFit/>
          </a:bodyPr>
          <a:lstStyle/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b="1" cap="small" dirty="0">
                <a:solidFill>
                  <a:srgbClr val="000000"/>
                </a:solidFill>
                <a:latin typeface="+mj-lt"/>
              </a:rPr>
              <a:t>Contracted</a:t>
            </a:r>
          </a:p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b="1" cap="small" dirty="0">
                <a:solidFill>
                  <a:srgbClr val="000000"/>
                </a:solidFill>
                <a:latin typeface="+mj-lt"/>
              </a:rPr>
              <a:t>Appointed City Attorney </a:t>
            </a:r>
          </a:p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sz="2800" cap="small" dirty="0">
                <a:latin typeface="+mj-lt"/>
              </a:rPr>
              <a:t>Carmen Vasquez</a:t>
            </a:r>
          </a:p>
          <a:p>
            <a:pPr algn="ctr" defTabSz="820621" eaLnBrk="0" hangingPunct="0">
              <a:defRPr/>
            </a:pPr>
            <a:r>
              <a:rPr lang="en-US" b="1" cap="small" dirty="0">
                <a:solidFill>
                  <a:srgbClr val="000000"/>
                </a:solidFill>
                <a:latin typeface="+mj-lt"/>
              </a:rPr>
              <a:t>LA County Fire Protection Services</a:t>
            </a:r>
          </a:p>
        </p:txBody>
      </p:sp>
      <p:sp>
        <p:nvSpPr>
          <p:cNvPr id="73" name="Text Box 9">
            <a:extLst>
              <a:ext uri="{FF2B5EF4-FFF2-40B4-BE49-F238E27FC236}">
                <a16:creationId xmlns:a16="http://schemas.microsoft.com/office/drawing/2014/main" id="{C3FD982A-03E4-9B07-5B7D-3511E5BA9F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3419" y="2396990"/>
            <a:ext cx="6420279" cy="75995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 lIns="82046" tIns="41024" rIns="82046" bIns="41024">
            <a:spAutoFit/>
          </a:bodyPr>
          <a:lstStyle/>
          <a:p>
            <a:pPr algn="ctr" defTabSz="820621" eaLnBrk="0" hangingPunct="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4400" b="1" cap="all" dirty="0">
                <a:solidFill>
                  <a:prstClr val="black"/>
                </a:solidFill>
                <a:latin typeface="+mj-lt"/>
              </a:rPr>
              <a:t>CITIZENS OF GARDENA</a:t>
            </a:r>
          </a:p>
        </p:txBody>
      </p:sp>
      <p:sp>
        <p:nvSpPr>
          <p:cNvPr id="74" name="Text Box 9">
            <a:extLst>
              <a:ext uri="{FF2B5EF4-FFF2-40B4-BE49-F238E27FC236}">
                <a16:creationId xmlns:a16="http://schemas.microsoft.com/office/drawing/2014/main" id="{6618E3A6-CD62-203C-DF73-100F56E18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7912" y="4229751"/>
            <a:ext cx="4078299" cy="10677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 lIns="82046" tIns="41024" rIns="82046" bIns="41024">
            <a:spAutoFit/>
          </a:bodyPr>
          <a:lstStyle/>
          <a:p>
            <a:pPr algn="ctr" defTabSz="820621" eaLnBrk="0" hangingPunct="0">
              <a:defRPr/>
            </a:pPr>
            <a:r>
              <a:rPr lang="en-US" b="1" cap="small" dirty="0">
                <a:solidFill>
                  <a:srgbClr val="000000"/>
                </a:solidFill>
                <a:latin typeface="+mj-lt"/>
              </a:rPr>
              <a:t>Elected City Clerk</a:t>
            </a:r>
          </a:p>
          <a:p>
            <a:pPr algn="ctr" defTabSz="820621" eaLnBrk="0" hangingPunct="0">
              <a:defRPr/>
            </a:pPr>
            <a:r>
              <a:rPr lang="en-US" sz="2800" cap="small" dirty="0">
                <a:latin typeface="+mj-lt"/>
              </a:rPr>
              <a:t>Mina Semenza</a:t>
            </a:r>
          </a:p>
        </p:txBody>
      </p:sp>
      <p:sp>
        <p:nvSpPr>
          <p:cNvPr id="75" name="Text Box 9">
            <a:extLst>
              <a:ext uri="{FF2B5EF4-FFF2-40B4-BE49-F238E27FC236}">
                <a16:creationId xmlns:a16="http://schemas.microsoft.com/office/drawing/2014/main" id="{364E48E9-A2AA-6C42-E5AB-41969EBA32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88585" y="6181209"/>
            <a:ext cx="4315978" cy="11908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 lIns="82046" tIns="41024" rIns="82046" bIns="41024">
            <a:spAutoFit/>
          </a:bodyPr>
          <a:lstStyle/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b="1" cap="small" dirty="0">
                <a:solidFill>
                  <a:srgbClr val="000000"/>
                </a:solidFill>
                <a:latin typeface="+mj-lt"/>
              </a:rPr>
              <a:t>Appointed Boards &amp; Commissions</a:t>
            </a:r>
          </a:p>
        </p:txBody>
      </p:sp>
      <p:sp>
        <p:nvSpPr>
          <p:cNvPr id="76" name="Text Box 9">
            <a:extLst>
              <a:ext uri="{FF2B5EF4-FFF2-40B4-BE49-F238E27FC236}">
                <a16:creationId xmlns:a16="http://schemas.microsoft.com/office/drawing/2014/main" id="{999FDF9C-96C2-4109-4C9C-8D04EF3C88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897" y="10181053"/>
            <a:ext cx="3288517" cy="21141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 lIns="82046" tIns="41024" rIns="82046" bIns="41024">
            <a:spAutoFit/>
          </a:bodyPr>
          <a:lstStyle/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b="1" cap="small" dirty="0">
                <a:solidFill>
                  <a:srgbClr val="000000"/>
                </a:solidFill>
                <a:latin typeface="+mj-lt"/>
              </a:rPr>
              <a:t>Administrative Services</a:t>
            </a:r>
          </a:p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sz="3200" b="1" cap="small" dirty="0">
                <a:solidFill>
                  <a:srgbClr val="000000"/>
                </a:solidFill>
                <a:latin typeface="+mj-lt"/>
              </a:rPr>
              <a:t>(23 FT)</a:t>
            </a:r>
          </a:p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sz="2800" cap="small" dirty="0">
                <a:latin typeface="+mj-lt"/>
              </a:rPr>
              <a:t>Ray Beeman</a:t>
            </a:r>
          </a:p>
        </p:txBody>
      </p:sp>
      <p:sp>
        <p:nvSpPr>
          <p:cNvPr id="77" name="Text Box 9">
            <a:extLst>
              <a:ext uri="{FF2B5EF4-FFF2-40B4-BE49-F238E27FC236}">
                <a16:creationId xmlns:a16="http://schemas.microsoft.com/office/drawing/2014/main" id="{E48C4FEF-4909-34B8-D4B3-4659C4D7CF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5793" y="10181052"/>
            <a:ext cx="3288517" cy="21757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 lIns="82046" tIns="41024" rIns="82046" bIns="41024">
            <a:spAutoFit/>
          </a:bodyPr>
          <a:lstStyle/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b="1" cap="small" dirty="0">
                <a:solidFill>
                  <a:srgbClr val="000000"/>
                </a:solidFill>
                <a:latin typeface="+mj-lt"/>
              </a:rPr>
              <a:t>Community Development</a:t>
            </a:r>
          </a:p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b="1" cap="small" dirty="0">
                <a:solidFill>
                  <a:srgbClr val="000000"/>
                </a:solidFill>
                <a:latin typeface="+mj-lt"/>
              </a:rPr>
              <a:t>(</a:t>
            </a:r>
            <a:r>
              <a:rPr lang="en-US" sz="3200" b="1" cap="small" dirty="0">
                <a:solidFill>
                  <a:srgbClr val="000000"/>
                </a:solidFill>
                <a:latin typeface="+mj-lt"/>
              </a:rPr>
              <a:t>18 FT &amp; 2 PT)</a:t>
            </a:r>
          </a:p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sz="2800" cap="small" dirty="0">
                <a:latin typeface="+mj-lt"/>
              </a:rPr>
              <a:t>Greg Tsujiuchi</a:t>
            </a:r>
          </a:p>
        </p:txBody>
      </p:sp>
      <p:sp>
        <p:nvSpPr>
          <p:cNvPr id="78" name="Text Box 9">
            <a:extLst>
              <a:ext uri="{FF2B5EF4-FFF2-40B4-BE49-F238E27FC236}">
                <a16:creationId xmlns:a16="http://schemas.microsoft.com/office/drawing/2014/main" id="{F50A2A90-657D-1A8D-B2D7-2F49ED0F8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1300" y="10159788"/>
            <a:ext cx="3288515" cy="15601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 lIns="82046" tIns="41024" rIns="82046" bIns="41024">
            <a:spAutoFit/>
          </a:bodyPr>
          <a:lstStyle/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b="1" cap="small" dirty="0" err="1">
                <a:solidFill>
                  <a:srgbClr val="000000"/>
                </a:solidFill>
                <a:latin typeface="+mj-lt"/>
              </a:rPr>
              <a:t>Gtrans</a:t>
            </a:r>
            <a:endParaRPr lang="en-US" b="1" cap="small" dirty="0">
              <a:solidFill>
                <a:srgbClr val="000000"/>
              </a:solidFill>
              <a:latin typeface="+mj-lt"/>
            </a:endParaRPr>
          </a:p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sz="3200" b="1" cap="small" dirty="0">
                <a:solidFill>
                  <a:srgbClr val="000000"/>
                </a:solidFill>
                <a:latin typeface="+mj-lt"/>
              </a:rPr>
              <a:t>(149 FT &amp; 23 PT)</a:t>
            </a:r>
          </a:p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sz="2800" cap="small" dirty="0">
                <a:latin typeface="+mj-lt"/>
              </a:rPr>
              <a:t>Ernie Crespo</a:t>
            </a:r>
          </a:p>
        </p:txBody>
      </p:sp>
      <p:sp>
        <p:nvSpPr>
          <p:cNvPr id="79" name="Text Box 9">
            <a:extLst>
              <a:ext uri="{FF2B5EF4-FFF2-40B4-BE49-F238E27FC236}">
                <a16:creationId xmlns:a16="http://schemas.microsoft.com/office/drawing/2014/main" id="{34CD78EE-3633-6EDD-F094-E4BB92092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82102" y="10181052"/>
            <a:ext cx="3288516" cy="21757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 lIns="82046" tIns="41024" rIns="82046" bIns="41024">
            <a:spAutoFit/>
          </a:bodyPr>
          <a:lstStyle/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b="1" cap="small" dirty="0">
                <a:solidFill>
                  <a:srgbClr val="000000"/>
                </a:solidFill>
                <a:latin typeface="+mj-lt"/>
              </a:rPr>
              <a:t>Recreation &amp; Human Services</a:t>
            </a:r>
          </a:p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sz="3200" b="1" cap="small" dirty="0">
                <a:solidFill>
                  <a:srgbClr val="000000"/>
                </a:solidFill>
                <a:latin typeface="+mj-lt"/>
              </a:rPr>
              <a:t>(30 ft &amp; 89 pt)</a:t>
            </a:r>
          </a:p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sz="2800" cap="small" dirty="0">
                <a:latin typeface="+mj-lt"/>
              </a:rPr>
              <a:t>Stephany Santin</a:t>
            </a:r>
          </a:p>
        </p:txBody>
      </p:sp>
      <p:sp>
        <p:nvSpPr>
          <p:cNvPr id="80" name="Text Box 9">
            <a:extLst>
              <a:ext uri="{FF2B5EF4-FFF2-40B4-BE49-F238E27FC236}">
                <a16:creationId xmlns:a16="http://schemas.microsoft.com/office/drawing/2014/main" id="{055028E5-2668-B5F7-A679-EF008DAB89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4091" y="10159007"/>
            <a:ext cx="3288516" cy="20526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 lIns="82046" tIns="41024" rIns="82046" bIns="41024">
            <a:spAutoFit/>
          </a:bodyPr>
          <a:lstStyle/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b="1" cap="small" dirty="0">
                <a:solidFill>
                  <a:srgbClr val="000000"/>
                </a:solidFill>
                <a:latin typeface="+mj-lt"/>
              </a:rPr>
              <a:t>Police</a:t>
            </a:r>
          </a:p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sz="3200" b="1" cap="small" dirty="0">
                <a:solidFill>
                  <a:srgbClr val="000000"/>
                </a:solidFill>
                <a:latin typeface="+mj-lt"/>
              </a:rPr>
              <a:t>(120 FT &amp; 19 PT)</a:t>
            </a:r>
          </a:p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sz="3200" b="1" cap="small" dirty="0">
                <a:solidFill>
                  <a:srgbClr val="000000"/>
                </a:solidFill>
                <a:latin typeface="+mj-lt"/>
              </a:rPr>
              <a:t>91 sworn</a:t>
            </a:r>
          </a:p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sz="2800" cap="small" dirty="0">
                <a:latin typeface="+mj-lt"/>
              </a:rPr>
              <a:t>Todd Fox</a:t>
            </a:r>
          </a:p>
        </p:txBody>
      </p:sp>
      <p:sp>
        <p:nvSpPr>
          <p:cNvPr id="85" name="Text Box 9">
            <a:extLst>
              <a:ext uri="{FF2B5EF4-FFF2-40B4-BE49-F238E27FC236}">
                <a16:creationId xmlns:a16="http://schemas.microsoft.com/office/drawing/2014/main" id="{CA0DDB56-296E-9AC4-5D71-85972713C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09691" y="10153198"/>
            <a:ext cx="3288516" cy="16217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 lIns="82046" tIns="41024" rIns="82046" bIns="41024">
            <a:spAutoFit/>
          </a:bodyPr>
          <a:lstStyle/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b="1" cap="small" dirty="0">
                <a:solidFill>
                  <a:srgbClr val="000000"/>
                </a:solidFill>
                <a:latin typeface="+mj-lt"/>
              </a:rPr>
              <a:t>Public Works</a:t>
            </a:r>
          </a:p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sz="3200" b="1" cap="small" dirty="0">
                <a:solidFill>
                  <a:srgbClr val="000000"/>
                </a:solidFill>
                <a:latin typeface="+mj-lt"/>
              </a:rPr>
              <a:t>(45 ft &amp; 5 pt)</a:t>
            </a:r>
          </a:p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sz="2800" cap="small" dirty="0">
                <a:latin typeface="+mj-lt"/>
              </a:rPr>
              <a:t>Allan Rigg</a:t>
            </a:r>
          </a:p>
        </p:txBody>
      </p:sp>
      <p:sp>
        <p:nvSpPr>
          <p:cNvPr id="6" name="Text Box 9">
            <a:extLst>
              <a:ext uri="{FF2B5EF4-FFF2-40B4-BE49-F238E27FC236}">
                <a16:creationId xmlns:a16="http://schemas.microsoft.com/office/drawing/2014/main" id="{53A1ED1E-1B3B-C5B2-F1C2-F7E68D594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88585" y="8203781"/>
            <a:ext cx="4315979" cy="1129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square" lIns="82046" tIns="41024" rIns="82046" bIns="41024">
            <a:spAutoFit/>
          </a:bodyPr>
          <a:lstStyle/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b="1" cap="small" dirty="0">
                <a:solidFill>
                  <a:srgbClr val="000000"/>
                </a:solidFill>
                <a:latin typeface="+mj-lt"/>
              </a:rPr>
              <a:t>Elected &amp; CM Offices</a:t>
            </a:r>
          </a:p>
          <a:p>
            <a:pPr algn="ctr" defTabSz="820621" eaLnBrk="0" hangingPunct="0">
              <a:spcBef>
                <a:spcPts val="0"/>
              </a:spcBef>
              <a:defRPr/>
            </a:pPr>
            <a:r>
              <a:rPr lang="en-US" sz="3200" b="1" cap="small" dirty="0">
                <a:solidFill>
                  <a:srgbClr val="000000"/>
                </a:solidFill>
                <a:latin typeface="+mj-lt"/>
              </a:rPr>
              <a:t>(10 ft &amp; 2 pt)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7C89ACA-4394-7C02-128D-7E398CAAF4E7}"/>
              </a:ext>
            </a:extLst>
          </p:cNvPr>
          <p:cNvCxnSpPr>
            <a:cxnSpLocks/>
          </p:cNvCxnSpPr>
          <p:nvPr/>
        </p:nvCxnSpPr>
        <p:spPr>
          <a:xfrm flipV="1">
            <a:off x="14575163" y="7858982"/>
            <a:ext cx="4750323" cy="122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50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15A831-4FC5-B973-BA30-BA140F0D05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FD4B5E05-173A-3AF8-BDD5-1F330335E40E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000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C7D351-359E-C990-6C95-B1A68DE14815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Budget Accountability &amp; Oversight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F97110EB-9249-0FA2-FC4F-0B27D900F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29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42DA82-F3DF-5B42-6E4B-7AAB0F831892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4938B70-EABE-0B37-C8F3-541667DFAA98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C36F938-B0B6-E842-22BD-66744175C066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21DDA4FC-A629-3A39-B0CB-E786BC699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88C2507-244E-B71C-B719-548FA8855F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7B58E88-1B5C-E297-9D14-A35CCA123B45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D9EA8D-4112-D354-75FE-53EC62071593}"/>
              </a:ext>
            </a:extLst>
          </p:cNvPr>
          <p:cNvSpPr txBox="1"/>
          <p:nvPr/>
        </p:nvSpPr>
        <p:spPr>
          <a:xfrm>
            <a:off x="2184841" y="2836074"/>
            <a:ext cx="21076111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b="1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 Monitoring: </a:t>
            </a:r>
            <a:r>
              <a:rPr lang="en-US" sz="54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Monthly Report for Depts, Financial Transparency Dashboard, Quarterly Report for Finance Committee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sz="5400" dirty="0">
              <a:solidFill>
                <a:srgbClr val="00254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b="1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Audits</a:t>
            </a:r>
            <a:r>
              <a:rPr lang="en-US" sz="54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Year-End Audit (3 weeks) , Single Audit (1 week), and Grant Audits </a:t>
            </a:r>
            <a:r>
              <a:rPr lang="en-US" sz="48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(over 800 documents &amp; records were reviewed)</a:t>
            </a:r>
          </a:p>
          <a:p>
            <a:pPr marL="1600200" lvl="1" indent="-685800">
              <a:buFont typeface="Arial" panose="020B0604020202020204" pitchFamily="34" charset="0"/>
              <a:buChar char="•"/>
            </a:pPr>
            <a:endParaRPr lang="en-US" sz="5400" dirty="0">
              <a:solidFill>
                <a:srgbClr val="00254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b="1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Financial Report</a:t>
            </a:r>
            <a:r>
              <a:rPr lang="en-US" sz="54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Annual Comprehensive Financial Report (ACFR) be presented to City Council and posted on City’s website for public review and inspection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0FB9A4-0902-D7C6-F681-E36532A25CED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58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0DB65-F660-3B6A-1D78-A60EA6CAF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05E7000-DE74-97F2-EA02-C783D58A6FCE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B82164F-770E-C61A-E7C8-6C6E19DC7695}"/>
              </a:ext>
            </a:extLst>
          </p:cNvPr>
          <p:cNvSpPr txBox="1"/>
          <p:nvPr/>
        </p:nvSpPr>
        <p:spPr>
          <a:xfrm>
            <a:off x="3118953" y="1202346"/>
            <a:ext cx="17937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Awards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B3FB9C26-53DE-8D35-6C3D-17A93891D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50B00C-05FC-C7B8-77D6-FADBB451F423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28CD2A9-9D0C-97C8-79E1-1D937B6E8158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C0A7C1D-22AD-4091-EC59-B668D8F2223B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A1EC90B4-9687-0802-0C59-169A841EF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6774B72-5987-8D8C-9A42-B77D65BC64FD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A4F2B1B-BF90-079C-007F-2B2DCEC582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6818DA6-D509-DB43-7995-5AF64FDF4F20}"/>
              </a:ext>
            </a:extLst>
          </p:cNvPr>
          <p:cNvSpPr txBox="1">
            <a:spLocks/>
          </p:cNvSpPr>
          <p:nvPr/>
        </p:nvSpPr>
        <p:spPr>
          <a:xfrm>
            <a:off x="1500553" y="3170166"/>
            <a:ext cx="21313158" cy="41892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rgbClr val="00254B"/>
              </a:buClr>
              <a:defRPr/>
            </a:pPr>
            <a:r>
              <a:rPr lang="en-US" sz="44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GFOA recognizes the City of Gardena for excellence in the preparation and presentation of its budget. This is the </a:t>
            </a:r>
            <a:r>
              <a:rPr lang="en-US" sz="4400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4400" b="1" baseline="30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4400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consecutive budget cycle </a:t>
            </a:r>
            <a:r>
              <a:rPr lang="en-US" sz="44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4400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sz="4400" b="1" baseline="30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4400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consecutive year </a:t>
            </a:r>
            <a:r>
              <a:rPr lang="en-US" sz="44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City received this award</a:t>
            </a:r>
          </a:p>
          <a:p>
            <a:pPr lvl="1">
              <a:buClr>
                <a:srgbClr val="00254B"/>
              </a:buClr>
              <a:defRPr/>
            </a:pPr>
            <a:r>
              <a:rPr lang="en-US" sz="44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City was awarded the Certificate of Achievement for Excellence in Financial Reporting from GFOA for the </a:t>
            </a:r>
            <a:r>
              <a:rPr lang="en-US" sz="4400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r>
              <a:rPr lang="en-US" sz="4400" b="1" baseline="30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44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consecutive year</a:t>
            </a:r>
          </a:p>
        </p:txBody>
      </p:sp>
      <p:pic>
        <p:nvPicPr>
          <p:cNvPr id="6" name="Picture 5" descr="A black and white logo&#10;&#10;Description automatically generated">
            <a:extLst>
              <a:ext uri="{FF2B5EF4-FFF2-40B4-BE49-F238E27FC236}">
                <a16:creationId xmlns:a16="http://schemas.microsoft.com/office/drawing/2014/main" id="{B92761E0-C27E-D595-383D-999D86BEF6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7091" y="8039653"/>
            <a:ext cx="2244349" cy="297922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4015BF4-AC99-995E-AC2D-E8138BBAF59A}"/>
              </a:ext>
            </a:extLst>
          </p:cNvPr>
          <p:cNvSpPr txBox="1"/>
          <p:nvPr/>
        </p:nvSpPr>
        <p:spPr>
          <a:xfrm>
            <a:off x="1725727" y="11699156"/>
            <a:ext cx="122012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1" dirty="0">
                <a:solidFill>
                  <a:srgbClr val="000000"/>
                </a:solidFill>
              </a:rPr>
              <a:t>GFOA – Government Finance Officers Association of United States and Canada</a:t>
            </a:r>
          </a:p>
        </p:txBody>
      </p:sp>
      <p:pic>
        <p:nvPicPr>
          <p:cNvPr id="12" name="Picture 11" descr="A white and black certificate&#10;&#10;Description automatically generated with medium confidence">
            <a:extLst>
              <a:ext uri="{FF2B5EF4-FFF2-40B4-BE49-F238E27FC236}">
                <a16:creationId xmlns:a16="http://schemas.microsoft.com/office/drawing/2014/main" id="{EA9BD678-CADA-FA68-0839-73F03EE9CD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990" y="8039653"/>
            <a:ext cx="2308082" cy="297922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8517447-D8D1-0C73-8C9F-E48ED2056838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74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1FE344-7C92-E744-8D7A-6ACC729AB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3436448-7C9D-BF3E-824A-5D3E355C44BB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60FE264-C53D-9126-B545-457492A7D9FB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Transparency Dashboard - Investment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BF155FE0-CAB9-4B49-631C-6C0991270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AA35D2-3EFF-8640-8922-698B3899D345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87379D-FD94-B226-7A43-34B66E3ADCD2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6540FB8-2944-A581-138D-B6A3C6FF29B1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7749458E-C490-8885-4D9D-5CE9DA459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EAAD920-8921-271C-368E-5F4983452D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499CF0F-206B-6125-C048-0AC69549AE84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DD8383-ABA2-11FA-94A5-F6BEB19FFA7B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83327E-5C6C-6675-9A10-189B8AE0C738}"/>
              </a:ext>
            </a:extLst>
          </p:cNvPr>
          <p:cNvSpPr txBox="1"/>
          <p:nvPr/>
        </p:nvSpPr>
        <p:spPr>
          <a:xfrm>
            <a:off x="1798500" y="2836074"/>
            <a:ext cx="211391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Investment</a:t>
            </a:r>
            <a:r>
              <a:rPr lang="en-US" sz="5400" b="1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$105.4M </a:t>
            </a:r>
            <a:r>
              <a:rPr lang="en-US" sz="4400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(as of May 31, 2025)</a:t>
            </a:r>
            <a:endParaRPr lang="en-US" sz="5400" dirty="0">
              <a:solidFill>
                <a:srgbClr val="00254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7A3F95-8DC7-D605-C10F-5ED5C6AF4B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8042" y="4043980"/>
            <a:ext cx="14398110" cy="83179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A3A73219-F966-8CE3-E519-F1331092E73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7927" y="6431668"/>
            <a:ext cx="2708031" cy="3445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79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3F583-43CF-A40B-D783-AFB803870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795A45DB-F35E-4E63-6EE6-FCBF9A2FE5D5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B314DA-76E4-C93B-D77D-5E6B1131E666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Next Step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9FE46D2C-0551-0695-81DE-10EED9A00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32</a:t>
            </a:r>
          </a:p>
        </p:txBody>
      </p:sp>
      <p:pic>
        <p:nvPicPr>
          <p:cNvPr id="6" name="Picture 5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CFBA506F-5C50-C74E-7852-3139381226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0967" y="3900800"/>
            <a:ext cx="2708031" cy="3445519"/>
          </a:xfrm>
          <a:prstGeom prst="rect">
            <a:avLst/>
          </a:prstGeom>
        </p:spPr>
      </p:pic>
      <p:pic>
        <p:nvPicPr>
          <p:cNvPr id="7" name="Picture 6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DA2293B4-B7EA-ADD7-558F-E50EA27893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0966" y="8193859"/>
            <a:ext cx="2708031" cy="344551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CA9852F-0A76-0641-580D-EDF121516C76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8DB3B89-9B32-73C5-7156-925CDE788FF3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75A2E4D-9E4A-33F4-13A3-0F491943B954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30937664-0CD9-1310-1E4D-70F125031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9895789-E8B6-F3E7-2DDF-BAE77EC135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5BDD646-9307-2ADB-0F55-FC308E6DC56A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67DD6B-C6C7-1C32-1C20-156E7AE7EC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42731" y="3511257"/>
            <a:ext cx="6454218" cy="361356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D69D707-02E9-B1FE-583B-B82786BC51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142731" y="7603291"/>
            <a:ext cx="5114987" cy="39261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B77CCA-7A81-273B-F52A-6B27942473B8}"/>
              </a:ext>
            </a:extLst>
          </p:cNvPr>
          <p:cNvSpPr txBox="1"/>
          <p:nvPr/>
        </p:nvSpPr>
        <p:spPr>
          <a:xfrm>
            <a:off x="2082019" y="4266383"/>
            <a:ext cx="9734843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5400" b="1" dirty="0">
                <a:solidFill>
                  <a:srgbClr val="0025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Conduct a public hearing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800" b="1" dirty="0">
              <a:solidFill>
                <a:srgbClr val="00254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rgbClr val="0025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Adopt Resolution No. 6703 to adopt the Amended Budget for Fiscal Year 2025-2026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800" b="1" dirty="0">
              <a:solidFill>
                <a:srgbClr val="00254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800" b="1" dirty="0">
                <a:solidFill>
                  <a:srgbClr val="00254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</a:rPr>
              <a:t>Amended Budget will be posted the City’s website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768953-8178-0D57-AC30-C21F85997C7A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09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8419BD-2405-C611-FF3D-A7C0DD979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5B6A19-36A1-5D05-5AE1-FE6E4CBBC3AC}"/>
              </a:ext>
            </a:extLst>
          </p:cNvPr>
          <p:cNvSpPr/>
          <p:nvPr/>
        </p:nvSpPr>
        <p:spPr>
          <a:xfrm>
            <a:off x="0" y="3695178"/>
            <a:ext cx="24384000" cy="6789108"/>
          </a:xfrm>
          <a:prstGeom prst="rect">
            <a:avLst/>
          </a:prstGeom>
          <a:solidFill>
            <a:srgbClr val="00254B">
              <a:alpha val="80000"/>
            </a:srgbClr>
          </a:solidFill>
          <a:ln>
            <a:solidFill>
              <a:srgbClr val="0025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290B38-3327-88A2-E4DF-C767E58E9C44}"/>
              </a:ext>
            </a:extLst>
          </p:cNvPr>
          <p:cNvSpPr txBox="1"/>
          <p:nvPr/>
        </p:nvSpPr>
        <p:spPr>
          <a:xfrm>
            <a:off x="10785933" y="4887806"/>
            <a:ext cx="1254128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Proposed Amended Budget</a:t>
            </a:r>
          </a:p>
          <a:p>
            <a:pPr algn="ctr"/>
            <a:r>
              <a:rPr lang="en-US" sz="88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 2025-2026</a:t>
            </a:r>
          </a:p>
          <a:p>
            <a:pPr algn="ctr"/>
            <a:r>
              <a:rPr lang="en-US" sz="4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Council Meeting – June 24, 2025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6BC9222-4CBF-4025-055D-08251FDE3A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215772" y="2603464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7978709-7CEA-B171-6550-3E6820ABB24E}"/>
              </a:ext>
            </a:extLst>
          </p:cNvPr>
          <p:cNvSpPr txBox="1"/>
          <p:nvPr/>
        </p:nvSpPr>
        <p:spPr>
          <a:xfrm>
            <a:off x="443826" y="4674927"/>
            <a:ext cx="76333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OF GARDENA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8215A50-6B1F-F493-39D4-597A02602026}"/>
              </a:ext>
            </a:extLst>
          </p:cNvPr>
          <p:cNvCxnSpPr>
            <a:cxnSpLocks/>
          </p:cNvCxnSpPr>
          <p:nvPr/>
        </p:nvCxnSpPr>
        <p:spPr>
          <a:xfrm>
            <a:off x="8851369" y="3883068"/>
            <a:ext cx="0" cy="6413327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3382F77-C3E9-78B4-0774-E7A3F09E0F07}"/>
              </a:ext>
            </a:extLst>
          </p:cNvPr>
          <p:cNvSpPr txBox="1"/>
          <p:nvPr/>
        </p:nvSpPr>
        <p:spPr>
          <a:xfrm>
            <a:off x="889777" y="8775313"/>
            <a:ext cx="6667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B97EBA-5893-24B2-3DE3-63DF6A00BA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8489" y="7445729"/>
            <a:ext cx="1249788" cy="159119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6A922DF-3CA2-0012-59D5-AE9A6834051F}"/>
              </a:ext>
            </a:extLst>
          </p:cNvPr>
          <p:cNvCxnSpPr>
            <a:cxnSpLocks/>
          </p:cNvCxnSpPr>
          <p:nvPr/>
        </p:nvCxnSpPr>
        <p:spPr>
          <a:xfrm>
            <a:off x="782286" y="5898760"/>
            <a:ext cx="6956477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54656B6-1BEA-129A-BEED-DD28CAE34E22}"/>
              </a:ext>
            </a:extLst>
          </p:cNvPr>
          <p:cNvSpPr txBox="1"/>
          <p:nvPr/>
        </p:nvSpPr>
        <p:spPr>
          <a:xfrm>
            <a:off x="15091501" y="8482925"/>
            <a:ext cx="42297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i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on" panose="00000500000000000000" pitchFamily="2" charset="0"/>
                <a:ea typeface="Open Sans" panose="020B0606030504020204" pitchFamily="34" charset="0"/>
                <a:cs typeface="Arial" panose="020B0604020202020204" pitchFamily="34" charset="0"/>
              </a:rPr>
              <a:t>Thank you!</a:t>
            </a:r>
            <a:endParaRPr lang="en-US" sz="6000" b="1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ton" panose="00000500000000000000" pitchFamily="2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1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46625-2FE7-1525-DD30-7DFC36D32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DB83C8F-DF26-CBA7-611A-2510A3F055A7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54B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0244995-ABCB-8235-79D0-0380DD1C4105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A2D2F0-3E7A-7CFC-000C-8E822C23313E}"/>
              </a:ext>
            </a:extLst>
          </p:cNvPr>
          <p:cNvSpPr txBox="1"/>
          <p:nvPr/>
        </p:nvSpPr>
        <p:spPr>
          <a:xfrm>
            <a:off x="3169057" y="1073404"/>
            <a:ext cx="17937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Mission &amp; Vision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8FED9BC5-4EF5-A660-0425-11E375B65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73D0EB-D482-8F3A-B517-8AC5BC4AE8ED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CB871A0-7F39-ADA2-38D3-91DB4FF2C1AB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7B2659-F27F-E6C6-4AA8-674479B29459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42B94778-177B-8D40-E0F5-6F7056B3C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515F450-D98F-8762-3EDB-FB66702317CF}"/>
              </a:ext>
            </a:extLst>
          </p:cNvPr>
          <p:cNvSpPr txBox="1">
            <a:spLocks/>
          </p:cNvSpPr>
          <p:nvPr/>
        </p:nvSpPr>
        <p:spPr>
          <a:xfrm>
            <a:off x="2031749" y="2628669"/>
            <a:ext cx="11285666" cy="14146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HIGHER QUALITY OF LIFE</a:t>
            </a:r>
            <a:br>
              <a:rPr lang="en-US" sz="6600" b="1" dirty="0">
                <a:solidFill>
                  <a:prstClr val="black"/>
                </a:solidFill>
                <a:latin typeface="Corbel" panose="020B0503020204020204"/>
              </a:rPr>
            </a:br>
            <a:r>
              <a:rPr lang="en-US" sz="3200" b="1" i="1" dirty="0">
                <a:solidFill>
                  <a:prstClr val="black"/>
                </a:solidFill>
                <a:latin typeface="Corbel" panose="020B0503020204020204"/>
              </a:rPr>
              <a:t>…ACHIEVED BY CONSISTENT &amp; CONTINUOUS IMPROVEMENT</a:t>
            </a:r>
            <a:endParaRPr lang="en-US" sz="6600" b="1" i="1" dirty="0">
              <a:solidFill>
                <a:prstClr val="black"/>
              </a:solidFill>
              <a:latin typeface="Corbel" panose="020B0503020204020204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FB67A66-DEED-99E9-9C17-A9330C31FD98}"/>
              </a:ext>
            </a:extLst>
          </p:cNvPr>
          <p:cNvSpPr txBox="1">
            <a:spLocks/>
          </p:cNvSpPr>
          <p:nvPr/>
        </p:nvSpPr>
        <p:spPr>
          <a:xfrm>
            <a:off x="2031749" y="4334272"/>
            <a:ext cx="12751051" cy="85999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A53010">
                  <a:lumMod val="75000"/>
                </a:srgbClr>
              </a:buClr>
              <a:buSzPct val="100000"/>
              <a:buFont typeface="Wingdings 3" charset="2"/>
              <a:buChar char=""/>
              <a:defRPr/>
            </a:pPr>
            <a:r>
              <a:rPr lang="en-US" sz="3200" b="1" u="sng" dirty="0">
                <a:solidFill>
                  <a:srgbClr val="0025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MISSION 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en-US" sz="32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elected leadership and employees of the City of Gardena individually and collectively are committed to maintaining an efficient and effective government that ensures the highest quality of life, a safe and attractive environment, and a sound economic future for the community. </a:t>
            </a:r>
          </a:p>
          <a:p>
            <a:pPr>
              <a:buClr>
                <a:srgbClr val="A53010">
                  <a:lumMod val="75000"/>
                </a:srgbClr>
              </a:buClr>
              <a:buSzPct val="100000"/>
              <a:buFont typeface="Wingdings 3" charset="2"/>
              <a:buChar char=""/>
              <a:defRPr/>
            </a:pPr>
            <a:r>
              <a:rPr lang="en-US" sz="3200" b="1" u="sng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VISION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en-US" sz="32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 envision Gardena as one of the most desired communities in which to live, do business, work, and play in the South Bay. </a:t>
            </a:r>
          </a:p>
          <a:p>
            <a:pPr>
              <a:buClr>
                <a:srgbClr val="A53010">
                  <a:lumMod val="75000"/>
                </a:srgbClr>
              </a:buClr>
              <a:buSzPct val="100000"/>
              <a:buFont typeface="Wingdings 3" charset="2"/>
              <a:buChar char=""/>
              <a:defRPr/>
            </a:pPr>
            <a:r>
              <a:rPr lang="en-US" sz="3200" b="1" u="sng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DUTY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lang="en-US" sz="32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 public servants it is our duty and our desire to provide reliable service guided by our commitment to these Core Values. </a:t>
            </a:r>
          </a:p>
          <a:p>
            <a:pPr marL="0" indent="0" algn="just">
              <a:buFont typeface="Arial" panose="020B0604020202020204" pitchFamily="34" charset="0"/>
              <a:buNone/>
              <a:defRPr/>
            </a:pPr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4B620D-B74A-F98F-9392-58440EAF487C}"/>
              </a:ext>
            </a:extLst>
          </p:cNvPr>
          <p:cNvSpPr/>
          <p:nvPr/>
        </p:nvSpPr>
        <p:spPr>
          <a:xfrm>
            <a:off x="15974988" y="4421393"/>
            <a:ext cx="769914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ORGANIZATIONAL VALUES</a:t>
            </a:r>
          </a:p>
          <a:p>
            <a:pPr marL="257175" indent="-257175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Fiscal Accountability &amp; Sustainability </a:t>
            </a:r>
          </a:p>
          <a:p>
            <a:pPr marL="257175" indent="-257175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Workforce Excellence </a:t>
            </a:r>
          </a:p>
          <a:p>
            <a:pPr marL="257175" indent="-257175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Community Involvement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15BDA97-211F-B810-4F3D-F02F9212BCE3}"/>
              </a:ext>
            </a:extLst>
          </p:cNvPr>
          <p:cNvSpPr/>
          <p:nvPr/>
        </p:nvSpPr>
        <p:spPr>
          <a:xfrm>
            <a:off x="15974988" y="8071111"/>
            <a:ext cx="742369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4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COMMUNITY VALUES </a:t>
            </a:r>
          </a:p>
          <a:p>
            <a:pPr marL="214313" indent="-214313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 Community Environment</a:t>
            </a:r>
          </a:p>
          <a:p>
            <a:pPr marL="214313" indent="-214313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Sustainable Economic Development</a:t>
            </a:r>
          </a:p>
          <a:p>
            <a:pPr marL="214313" indent="-214313" defTabSz="457200">
              <a:buClr>
                <a:srgbClr val="92AA4C">
                  <a:lumMod val="75000"/>
                </a:srgbClr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Attractive &amp; Livable Neighborhoods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F5C4AA2-52E4-F5D0-7C85-42ABAF5607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B7DD9C-B2F2-6D42-1FBD-ADD858EA3488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</p:spTree>
    <p:extLst>
      <p:ext uri="{BB962C8B-B14F-4D97-AF65-F5344CB8AC3E}">
        <p14:creationId xmlns:p14="http://schemas.microsoft.com/office/powerpoint/2010/main" val="383250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607E8-F71B-89B1-E3EF-7C5C7B4E6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BC245D2-ABC8-3DAB-FD46-7BB9309EE064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89542F-D36A-B439-FA35-99817EDAC81B}"/>
              </a:ext>
            </a:extLst>
          </p:cNvPr>
          <p:cNvSpPr txBox="1"/>
          <p:nvPr/>
        </p:nvSpPr>
        <p:spPr>
          <a:xfrm>
            <a:off x="3118953" y="1202346"/>
            <a:ext cx="17937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Budget Basics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5E7657AE-7FDD-155C-4416-454341F36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168BE6-9B64-37FC-D55B-FFAD7A48F35E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C1C7117-8FB3-7E2F-FEE5-EC7192EC0F13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E0E3DF3-5651-E80D-FCF0-FC08E9EFDC38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75DA258D-5F99-58AF-F67D-F3DD16B3C7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B936D0B-FD8C-CADF-8A74-E8E6918E0FC9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D949EF1-50CD-E326-B48D-0B717FA996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8945F2-8D45-12A6-8B8C-AA08D4887AF4}"/>
              </a:ext>
            </a:extLst>
          </p:cNvPr>
          <p:cNvSpPr txBox="1">
            <a:spLocks/>
          </p:cNvSpPr>
          <p:nvPr/>
        </p:nvSpPr>
        <p:spPr>
          <a:xfrm>
            <a:off x="1500553" y="2623072"/>
            <a:ext cx="22067785" cy="99999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rgbClr val="00254B"/>
              </a:buClr>
              <a:defRPr/>
            </a:pPr>
            <a:r>
              <a:rPr lang="en-US" sz="4000" b="1" u="sng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City’s Fiscal Year</a:t>
            </a:r>
            <a:r>
              <a:rPr lang="en-US" sz="4000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 July 1 – June 30</a:t>
            </a:r>
          </a:p>
          <a:p>
            <a:pPr lvl="1">
              <a:buClr>
                <a:srgbClr val="00254B"/>
              </a:buClr>
              <a:defRPr/>
            </a:pPr>
            <a:r>
              <a:rPr lang="en-US" sz="4000" b="1" u="sng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General Fund (1)</a:t>
            </a:r>
            <a:r>
              <a:rPr lang="en-US" sz="4000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 the primary operating fund to pay for basic City services, programs, and the daily operations of the city</a:t>
            </a:r>
          </a:p>
          <a:p>
            <a:pPr lvl="1">
              <a:buClr>
                <a:srgbClr val="00254B"/>
              </a:buClr>
              <a:defRPr/>
            </a:pPr>
            <a:r>
              <a:rPr lang="en-US" sz="4000" b="1" u="sng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Capital Improvement Program (1)</a:t>
            </a:r>
            <a:r>
              <a:rPr lang="en-US" sz="4000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accounts for CIP project budget </a:t>
            </a:r>
          </a:p>
          <a:p>
            <a:pPr lvl="1">
              <a:buClr>
                <a:srgbClr val="00254B"/>
              </a:buClr>
              <a:defRPr/>
            </a:pPr>
            <a:r>
              <a:rPr lang="en-US" sz="4000" b="1" u="sng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Enterprise Funds (2)</a:t>
            </a:r>
            <a:r>
              <a:rPr lang="en-US" sz="4000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are standalone businesses intended to be fully self-supporting like Sewer and </a:t>
            </a:r>
            <a:r>
              <a:rPr lang="en-US" sz="4000" dirty="0" err="1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GTrans</a:t>
            </a:r>
            <a:endParaRPr lang="en-US" sz="4000" dirty="0">
              <a:solidFill>
                <a:prstClr val="black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rgbClr val="00254B"/>
              </a:buClr>
              <a:defRPr/>
            </a:pPr>
            <a:r>
              <a:rPr lang="en-US" sz="4000" b="1" u="sng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Internal Service Funds (3)</a:t>
            </a:r>
            <a:r>
              <a:rPr lang="en-US" sz="4000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accounts for services provided to City’s departments such as Worker’s Compensation, Liability &amp; Retiree Health</a:t>
            </a:r>
          </a:p>
          <a:p>
            <a:pPr lvl="1">
              <a:buClr>
                <a:srgbClr val="00254B"/>
              </a:buClr>
              <a:defRPr/>
            </a:pPr>
            <a:r>
              <a:rPr lang="en-US" sz="4000" b="1" u="sng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Debt Service Funds (5)</a:t>
            </a:r>
            <a:r>
              <a:rPr lang="en-US" sz="4000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used for the payment of principal, interest, and its project on existing bonds</a:t>
            </a:r>
          </a:p>
          <a:p>
            <a:pPr lvl="1">
              <a:buClr>
                <a:srgbClr val="00254B"/>
              </a:buClr>
              <a:defRPr/>
            </a:pPr>
            <a:r>
              <a:rPr lang="en-US" sz="4000" b="1" u="sng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Special Revenue Funds (58)</a:t>
            </a:r>
            <a:r>
              <a:rPr lang="en-US" sz="4000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accounts for revenues that are received for a specifically identified purposes such as Gas Tax, CDBG, and Earmarks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7F01B48-B56D-BB52-E853-775B08BDFE20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6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033F9F-44D0-0F2B-72A3-1298A2EC8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3848660-0F31-8E76-5880-7B4101ACEEF8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0A9918-F975-D151-46E2-3AF699E4E73C}"/>
              </a:ext>
            </a:extLst>
          </p:cNvPr>
          <p:cNvSpPr txBox="1"/>
          <p:nvPr/>
        </p:nvSpPr>
        <p:spPr>
          <a:xfrm>
            <a:off x="3289073" y="2513208"/>
            <a:ext cx="17937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Financial SWOT Analysis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A97FACD6-5BEF-1235-2841-174047619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D0FB1F-D7DD-E53E-2D41-A5084C672CBB}"/>
              </a:ext>
            </a:extLst>
          </p:cNvPr>
          <p:cNvSpPr/>
          <p:nvPr/>
        </p:nvSpPr>
        <p:spPr>
          <a:xfrm flipH="1">
            <a:off x="6273201" y="4814569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411FB-A215-D4E5-4DBF-49C25845AC55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E87778-6082-E8A7-DA31-8C4E9B2CD782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A1D5347-E8B1-38F0-A46A-2F596CF3B2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38481" y="4896419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4856BC5-A19D-3633-7E39-88C563F9591A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E044E38-7574-846E-EEB4-7B1561D90F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738F2E8-21DE-5C09-3C37-CDE54ED9AEAB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75F086A-CA88-B196-19D4-A2FA35A62724}"/>
              </a:ext>
            </a:extLst>
          </p:cNvPr>
          <p:cNvSpPr/>
          <p:nvPr/>
        </p:nvSpPr>
        <p:spPr>
          <a:xfrm>
            <a:off x="1529206" y="2400803"/>
            <a:ext cx="10930144" cy="4080660"/>
          </a:xfrm>
          <a:prstGeom prst="rect">
            <a:avLst/>
          </a:prstGeom>
          <a:solidFill>
            <a:srgbClr val="FFB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en-US" sz="20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00000"/>
                </a:solidFill>
              </a:rPr>
              <a:t> Workforce Excellence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3200" dirty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00000"/>
                </a:solidFill>
              </a:rPr>
              <a:t> Diverse Tax Base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3200" dirty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000000"/>
                </a:solidFill>
              </a:rPr>
              <a:t> Healthy General Fund Reserve Balance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B6C8ECD-E484-FE87-C79C-9A1FE9B5FD2A}"/>
              </a:ext>
            </a:extLst>
          </p:cNvPr>
          <p:cNvSpPr/>
          <p:nvPr/>
        </p:nvSpPr>
        <p:spPr>
          <a:xfrm>
            <a:off x="12462060" y="2394504"/>
            <a:ext cx="10475576" cy="3780397"/>
          </a:xfrm>
          <a:prstGeom prst="rect">
            <a:avLst/>
          </a:prstGeom>
          <a:solidFill>
            <a:srgbClr val="007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 Reliance on Card Club Revenue (2014-Current)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32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 Aging City Infrastructure (2014) 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b="1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 Funding for Improvement Projects</a:t>
            </a:r>
          </a:p>
          <a:p>
            <a:pPr lvl="0"/>
            <a:endParaRPr lang="en-US" sz="18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3AC27DC-BEF6-E757-4E34-D60FD202C390}"/>
              </a:ext>
            </a:extLst>
          </p:cNvPr>
          <p:cNvSpPr/>
          <p:nvPr/>
        </p:nvSpPr>
        <p:spPr>
          <a:xfrm>
            <a:off x="12462063" y="8629963"/>
            <a:ext cx="10475577" cy="3848347"/>
          </a:xfrm>
          <a:prstGeom prst="rect">
            <a:avLst/>
          </a:prstGeom>
          <a:solidFill>
            <a:srgbClr val="7B0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3200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 CalPERS’ Required Contributions for Unfunded  </a:t>
            </a:r>
          </a:p>
          <a:p>
            <a:r>
              <a:rPr lang="en-US" b="1" dirty="0">
                <a:solidFill>
                  <a:schemeClr val="bg1"/>
                </a:solidFill>
              </a:rPr>
              <a:t>     Accrued Liability (UAL) (2014-Current)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24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 LA County Fire Protection Service Cost Adjustment </a:t>
            </a:r>
          </a:p>
          <a:p>
            <a:pPr lvl="0"/>
            <a:r>
              <a:rPr lang="en-US" b="1" dirty="0">
                <a:solidFill>
                  <a:schemeClr val="bg1"/>
                </a:solidFill>
              </a:rPr>
              <a:t>     (Current)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 Casino Legislations (SB549) – (2014-Current) 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0242339-C10C-649C-F223-6BB495B3D922}"/>
              </a:ext>
            </a:extLst>
          </p:cNvPr>
          <p:cNvSpPr/>
          <p:nvPr/>
        </p:nvSpPr>
        <p:spPr>
          <a:xfrm>
            <a:off x="1529206" y="8557787"/>
            <a:ext cx="10932857" cy="3920524"/>
          </a:xfrm>
          <a:prstGeom prst="rect">
            <a:avLst/>
          </a:prstGeom>
          <a:solidFill>
            <a:srgbClr val="4D90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 Recapture 0.25% Sales Tax Revenue 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32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 Invest in Green Energy to Capture ITC &amp; Reduce </a:t>
            </a:r>
          </a:p>
          <a:p>
            <a:pPr lvl="0"/>
            <a:r>
              <a:rPr lang="en-US" b="1" dirty="0">
                <a:solidFill>
                  <a:schemeClr val="bg1"/>
                </a:solidFill>
              </a:rPr>
              <a:t>    Utility Costs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28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 Improve &amp; Modernize the City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0C7195-A153-5C41-A42A-91A18B71A576}"/>
              </a:ext>
            </a:extLst>
          </p:cNvPr>
          <p:cNvSpPr/>
          <p:nvPr/>
        </p:nvSpPr>
        <p:spPr>
          <a:xfrm>
            <a:off x="1529206" y="7170215"/>
            <a:ext cx="10932857" cy="1459748"/>
          </a:xfrm>
          <a:prstGeom prst="rect">
            <a:avLst/>
          </a:prstGeom>
          <a:solidFill>
            <a:srgbClr val="4A80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OPPORTUNITIES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2DDD750-5300-8C65-FD7F-CC83F4BF1823}"/>
              </a:ext>
            </a:extLst>
          </p:cNvPr>
          <p:cNvSpPr/>
          <p:nvPr/>
        </p:nvSpPr>
        <p:spPr>
          <a:xfrm>
            <a:off x="1518283" y="5873708"/>
            <a:ext cx="10943779" cy="1302075"/>
          </a:xfrm>
          <a:prstGeom prst="rect">
            <a:avLst/>
          </a:prstGeom>
          <a:solidFill>
            <a:srgbClr val="C68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STRENGTHS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8C0C24-6673-E8A4-8970-37D893A882F2}"/>
              </a:ext>
            </a:extLst>
          </p:cNvPr>
          <p:cNvSpPr/>
          <p:nvPr/>
        </p:nvSpPr>
        <p:spPr>
          <a:xfrm>
            <a:off x="12462060" y="5852669"/>
            <a:ext cx="10475576" cy="1340477"/>
          </a:xfrm>
          <a:prstGeom prst="rect">
            <a:avLst/>
          </a:prstGeom>
          <a:solidFill>
            <a:srgbClr val="005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WEAKNESSES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649732-A629-6021-42DC-6F3903CC628D}"/>
              </a:ext>
            </a:extLst>
          </p:cNvPr>
          <p:cNvSpPr/>
          <p:nvPr/>
        </p:nvSpPr>
        <p:spPr>
          <a:xfrm>
            <a:off x="12462064" y="7174041"/>
            <a:ext cx="10475572" cy="1473286"/>
          </a:xfrm>
          <a:prstGeom prst="rect">
            <a:avLst/>
          </a:prstGeom>
          <a:solidFill>
            <a:srgbClr val="5E00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THREATS</a:t>
            </a:r>
          </a:p>
        </p:txBody>
      </p:sp>
      <p:sp>
        <p:nvSpPr>
          <p:cNvPr id="20" name="Diamond 19">
            <a:extLst>
              <a:ext uri="{FF2B5EF4-FFF2-40B4-BE49-F238E27FC236}">
                <a16:creationId xmlns:a16="http://schemas.microsoft.com/office/drawing/2014/main" id="{73B84798-3A91-A7CE-8C77-E3E812F64190}"/>
              </a:ext>
            </a:extLst>
          </p:cNvPr>
          <p:cNvSpPr/>
          <p:nvPr/>
        </p:nvSpPr>
        <p:spPr>
          <a:xfrm>
            <a:off x="10166132" y="6947148"/>
            <a:ext cx="2306853" cy="2214794"/>
          </a:xfrm>
          <a:prstGeom prst="diamond">
            <a:avLst/>
          </a:prstGeom>
          <a:gradFill flip="none" rotWithShape="1">
            <a:gsLst>
              <a:gs pos="0">
                <a:srgbClr val="6CAC57">
                  <a:shade val="30000"/>
                  <a:satMod val="115000"/>
                </a:srgbClr>
              </a:gs>
              <a:gs pos="50000">
                <a:srgbClr val="6CAC57">
                  <a:shade val="67500"/>
                  <a:satMod val="115000"/>
                </a:srgbClr>
              </a:gs>
              <a:gs pos="100000">
                <a:srgbClr val="6CAC57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/>
              <a:t>O</a:t>
            </a:r>
          </a:p>
        </p:txBody>
      </p:sp>
      <p:sp>
        <p:nvSpPr>
          <p:cNvPr id="22" name="Diamond 21">
            <a:extLst>
              <a:ext uri="{FF2B5EF4-FFF2-40B4-BE49-F238E27FC236}">
                <a16:creationId xmlns:a16="http://schemas.microsoft.com/office/drawing/2014/main" id="{BCE08093-8F58-BAEC-E8D3-92127CEB8B76}"/>
              </a:ext>
            </a:extLst>
          </p:cNvPr>
          <p:cNvSpPr/>
          <p:nvPr/>
        </p:nvSpPr>
        <p:spPr>
          <a:xfrm>
            <a:off x="10166132" y="5316680"/>
            <a:ext cx="2317776" cy="2047717"/>
          </a:xfrm>
          <a:prstGeom prst="diamond">
            <a:avLst/>
          </a:prstGeom>
          <a:gradFill flip="none" rotWithShape="1">
            <a:gsLst>
              <a:gs pos="0">
                <a:srgbClr val="FFB400">
                  <a:shade val="30000"/>
                  <a:satMod val="115000"/>
                </a:srgbClr>
              </a:gs>
              <a:gs pos="50000">
                <a:srgbClr val="FFB400">
                  <a:shade val="67500"/>
                  <a:satMod val="115000"/>
                </a:srgbClr>
              </a:gs>
              <a:gs pos="100000">
                <a:srgbClr val="FFB4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/>
              <a:t>S</a:t>
            </a:r>
          </a:p>
        </p:txBody>
      </p:sp>
      <p:sp>
        <p:nvSpPr>
          <p:cNvPr id="23" name="Diamond 22">
            <a:extLst>
              <a:ext uri="{FF2B5EF4-FFF2-40B4-BE49-F238E27FC236}">
                <a16:creationId xmlns:a16="http://schemas.microsoft.com/office/drawing/2014/main" id="{B6618D54-4306-F838-18D6-5AB82E88C8A1}"/>
              </a:ext>
            </a:extLst>
          </p:cNvPr>
          <p:cNvSpPr/>
          <p:nvPr/>
        </p:nvSpPr>
        <p:spPr>
          <a:xfrm>
            <a:off x="12451137" y="5310381"/>
            <a:ext cx="2306853" cy="2047718"/>
          </a:xfrm>
          <a:prstGeom prst="diamond">
            <a:avLst/>
          </a:prstGeom>
          <a:gradFill flip="none" rotWithShape="1">
            <a:gsLst>
              <a:gs pos="0">
                <a:srgbClr val="007A87">
                  <a:shade val="30000"/>
                  <a:satMod val="115000"/>
                </a:srgbClr>
              </a:gs>
              <a:gs pos="50000">
                <a:srgbClr val="007A87">
                  <a:shade val="67500"/>
                  <a:satMod val="115000"/>
                </a:srgbClr>
              </a:gs>
              <a:gs pos="100000">
                <a:srgbClr val="007A87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/>
              <a:t>W</a:t>
            </a:r>
          </a:p>
        </p:txBody>
      </p:sp>
      <p:sp>
        <p:nvSpPr>
          <p:cNvPr id="24" name="Diamond 23">
            <a:extLst>
              <a:ext uri="{FF2B5EF4-FFF2-40B4-BE49-F238E27FC236}">
                <a16:creationId xmlns:a16="http://schemas.microsoft.com/office/drawing/2014/main" id="{BC1BDA20-F154-92A3-E092-2ACB08F414DD}"/>
              </a:ext>
            </a:extLst>
          </p:cNvPr>
          <p:cNvSpPr/>
          <p:nvPr/>
        </p:nvSpPr>
        <p:spPr>
          <a:xfrm>
            <a:off x="12456599" y="6955524"/>
            <a:ext cx="2444614" cy="2206417"/>
          </a:xfrm>
          <a:prstGeom prst="diamond">
            <a:avLst/>
          </a:prstGeom>
          <a:gradFill flip="none" rotWithShape="1">
            <a:gsLst>
              <a:gs pos="0">
                <a:srgbClr val="7B0051">
                  <a:shade val="30000"/>
                  <a:satMod val="115000"/>
                </a:srgbClr>
              </a:gs>
              <a:gs pos="50000">
                <a:srgbClr val="7B0051">
                  <a:shade val="67500"/>
                  <a:satMod val="115000"/>
                </a:srgbClr>
              </a:gs>
              <a:gs pos="100000">
                <a:srgbClr val="7B0051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/>
              <a:t>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3980503-1C08-5A21-EEFB-53AD0EC24C33}"/>
              </a:ext>
            </a:extLst>
          </p:cNvPr>
          <p:cNvSpPr txBox="1"/>
          <p:nvPr/>
        </p:nvSpPr>
        <p:spPr>
          <a:xfrm>
            <a:off x="3118953" y="1202346"/>
            <a:ext cx="179372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Financial SWOT Analysis</a:t>
            </a:r>
          </a:p>
        </p:txBody>
      </p:sp>
      <p:pic>
        <p:nvPicPr>
          <p:cNvPr id="26" name="Picture 2">
            <a:extLst>
              <a:ext uri="{FF2B5EF4-FFF2-40B4-BE49-F238E27FC236}">
                <a16:creationId xmlns:a16="http://schemas.microsoft.com/office/drawing/2014/main" id="{A76F9974-F79D-5EC0-6677-C2765220D9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0BA7BF2-754F-01B8-38F0-04E5E7CA5E07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2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8A846-04DC-B49F-F942-3DAA3989F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1E59812C-DBC2-390C-05A2-2ED2AF3AF4D9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C66A7A-4A6A-9CDF-A7B4-9ECD997BF369}"/>
              </a:ext>
            </a:extLst>
          </p:cNvPr>
          <p:cNvSpPr txBox="1"/>
          <p:nvPr/>
        </p:nvSpPr>
        <p:spPr>
          <a:xfrm>
            <a:off x="3118953" y="1202346"/>
            <a:ext cx="179372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Fiscal Year 2025-2026 Proposed Amended Budget Timeline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A498CAE5-4801-FBEA-71C7-F705AE456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5C4D35A-34E4-91B9-10F4-DFF1AEE708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0377395"/>
              </p:ext>
            </p:extLst>
          </p:nvPr>
        </p:nvGraphicFramePr>
        <p:xfrm>
          <a:off x="286297" y="1014963"/>
          <a:ext cx="23692838" cy="127837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27A24AD0-9F2E-A921-EEA6-586A93928D91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83C12F-014D-C80C-7DCD-FB817BD84832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E56977A-FB46-0765-CAA9-9F4F379FE44A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DE058D28-A538-93FB-8D3A-D8DE9A19C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BAD00AB-CB0B-AF08-760C-FF7983C00FE3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8BD4407-886D-8565-A024-B7518B193B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C9DC3BD-32D4-58AD-893E-CB41D18D9D9C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18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2025 Community Budget Forum</a:t>
            </a:r>
          </a:p>
        </p:txBody>
      </p:sp>
    </p:spTree>
    <p:extLst>
      <p:ext uri="{BB962C8B-B14F-4D97-AF65-F5344CB8AC3E}">
        <p14:creationId xmlns:p14="http://schemas.microsoft.com/office/powerpoint/2010/main" val="360933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6AFDBD-479F-339F-032F-562DF2616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EB6A887A-695F-B3A2-DAC9-8F21DB4503C5}"/>
              </a:ext>
            </a:extLst>
          </p:cNvPr>
          <p:cNvSpPr txBox="1"/>
          <p:nvPr/>
        </p:nvSpPr>
        <p:spPr>
          <a:xfrm>
            <a:off x="3131479" y="951561"/>
            <a:ext cx="199986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GF Proposed Amended Budget FY 2025-26 Revenues</a:t>
            </a:r>
          </a:p>
        </p:txBody>
      </p:sp>
      <p:sp>
        <p:nvSpPr>
          <p:cNvPr id="14" name="Slide Number Placeholder 9">
            <a:extLst>
              <a:ext uri="{FF2B5EF4-FFF2-40B4-BE49-F238E27FC236}">
                <a16:creationId xmlns:a16="http://schemas.microsoft.com/office/drawing/2014/main" id="{D5113444-4BB4-4610-E2A4-F4DF21ED0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6ACCACC-7762-ADCD-8DCB-8E8B00FE5971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B649E5D-9EB5-4431-5B64-19D960EC5455}"/>
              </a:ext>
            </a:extLst>
          </p:cNvPr>
          <p:cNvSpPr txBox="1"/>
          <p:nvPr/>
        </p:nvSpPr>
        <p:spPr>
          <a:xfrm>
            <a:off x="1846914" y="12941950"/>
            <a:ext cx="17628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*General Fund (Fund 010 only)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A066F7-82C7-0899-3EF0-0404AFA93B03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89B0485-A76F-6AA4-CD16-71B36B1D42B3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4A8E62E-3910-F3FD-CC1C-1CD91CB50D0C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82DBC187-24CD-5B01-B0DD-8CBBB7A95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540FB30-4645-5CB6-F7AE-ACB0E4D69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265263"/>
              </p:ext>
            </p:extLst>
          </p:nvPr>
        </p:nvGraphicFramePr>
        <p:xfrm>
          <a:off x="1831996" y="2162807"/>
          <a:ext cx="20720009" cy="10619359"/>
        </p:xfrm>
        <a:graphic>
          <a:graphicData uri="http://schemas.openxmlformats.org/drawingml/2006/table">
            <a:tbl>
              <a:tblPr firstRow="1" lastRow="1" bandRow="1">
                <a:tableStyleId>{6E25E649-3F16-4E02-A733-19D2CDBF48F0}</a:tableStyleId>
              </a:tblPr>
              <a:tblGrid>
                <a:gridCol w="795981">
                  <a:extLst>
                    <a:ext uri="{9D8B030D-6E8A-4147-A177-3AD203B41FA5}">
                      <a16:colId xmlns:a16="http://schemas.microsoft.com/office/drawing/2014/main" val="1405684027"/>
                    </a:ext>
                  </a:extLst>
                </a:gridCol>
                <a:gridCol w="6278028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219190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3344449">
                  <a:extLst>
                    <a:ext uri="{9D8B030D-6E8A-4147-A177-3AD203B41FA5}">
                      <a16:colId xmlns:a16="http://schemas.microsoft.com/office/drawing/2014/main" val="3941396386"/>
                    </a:ext>
                  </a:extLst>
                </a:gridCol>
                <a:gridCol w="2818356">
                  <a:extLst>
                    <a:ext uri="{9D8B030D-6E8A-4147-A177-3AD203B41FA5}">
                      <a16:colId xmlns:a16="http://schemas.microsoft.com/office/drawing/2014/main" val="1820195188"/>
                    </a:ext>
                  </a:extLst>
                </a:gridCol>
                <a:gridCol w="2242159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  <a:gridCol w="2021846">
                  <a:extLst>
                    <a:ext uri="{9D8B030D-6E8A-4147-A177-3AD203B41FA5}">
                      <a16:colId xmlns:a16="http://schemas.microsoft.com/office/drawing/2014/main" val="3749785876"/>
                    </a:ext>
                  </a:extLst>
                </a:gridCol>
              </a:tblGrid>
              <a:tr h="327812">
                <a:tc>
                  <a:txBody>
                    <a:bodyPr/>
                    <a:lstStyle/>
                    <a:p>
                      <a:endParaRPr lang="en-US" sz="3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latin typeface="+mj-lt"/>
                        </a:rPr>
                        <a:t>Revenue Sources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+mj-lt"/>
                        </a:rPr>
                        <a:t>2026 </a:t>
                      </a:r>
                    </a:p>
                    <a:p>
                      <a:pPr algn="ctr"/>
                      <a:r>
                        <a:rPr lang="en-US" sz="2800" dirty="0">
                          <a:latin typeface="+mj-lt"/>
                        </a:rPr>
                        <a:t>Originally Adopted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+mj-lt"/>
                        </a:rPr>
                        <a:t>2026              Proposed Amended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+mj-lt"/>
                        </a:rPr>
                        <a:t>Difference         in $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+mj-lt"/>
                        </a:rPr>
                        <a:t>Difference      in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+mj-lt"/>
                        </a:rPr>
                        <a:t>% of Budget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355212">
                <a:tc>
                  <a:txBody>
                    <a:bodyPr/>
                    <a:lstStyle/>
                    <a:p>
                      <a:r>
                        <a:rPr lang="en-US" sz="3600" b="0" dirty="0">
                          <a:latin typeface="+mn-lt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Sales Tax – Bradley-Burns 1%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     </a:t>
                      </a:r>
                      <a:r>
                        <a:rPr lang="en-US" sz="3600" b="0" kern="1200" dirty="0">
                          <a:solidFill>
                            <a:srgbClr val="6F6F6F"/>
                          </a:solidFill>
                        </a:rPr>
                        <a:t>16,498,496</a:t>
                      </a: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 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15,658,436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(840,060)</a:t>
                      </a:r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-5.1%</a:t>
                      </a:r>
                      <a:endParaRPr lang="en-US" sz="3600" b="1" i="0" u="none" strike="noStrike" kern="1200" dirty="0">
                        <a:solidFill>
                          <a:srgbClr val="FF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17.9%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b="0" dirty="0">
                          <a:latin typeface="+mn-lt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Sales Tax – Measure G 0.75%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12,731,000        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12,315,101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u="none" strike="noStrike" kern="1200" dirty="0">
                          <a:solidFill>
                            <a:srgbClr val="FF0000"/>
                          </a:solidFill>
                          <a:effectLst/>
                        </a:rPr>
                        <a:t>(415,899)</a:t>
                      </a:r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-3.3%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Property Tax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11,026,232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11,176,231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149,999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+1.4%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12.8%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39183464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b="0" dirty="0">
                          <a:latin typeface="+mn-lt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Vehicle License Fees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9,352,922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9,352,922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10.7%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60477928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b="0" dirty="0">
                          <a:latin typeface="+mn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Card Club Revenue Fees 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(12%)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9,166,202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9,166,202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10.5%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n-lt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Utility User Tax 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(5%)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6,897,442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7,167,002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269,560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+3.9%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71997622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n-lt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kern="1200" dirty="0">
                          <a:solidFill>
                            <a:srgbClr val="000000"/>
                          </a:solidFill>
                        </a:rPr>
                        <a:t>Service Charges</a:t>
                      </a:r>
                      <a:endParaRPr lang="en-US" sz="3600" b="1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6,019,242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6,025,963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6,721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6.9%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3813882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n-lt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Franchise, TOT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</a:rPr>
                        <a:t>(11%) </a:t>
                      </a:r>
                      <a:r>
                        <a:rPr lang="en-US" sz="3200" b="1" dirty="0">
                          <a:solidFill>
                            <a:srgbClr val="000000"/>
                          </a:solidFill>
                        </a:rPr>
                        <a:t>&amp; Other Taxes</a:t>
                      </a:r>
                      <a:endParaRPr lang="en-US" sz="32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5,386,539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5,637,716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251,177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+4.7%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6.4%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1306761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n-lt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Business License Tax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3,213,000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3,013,000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(200,000)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-6.2%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7008497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kern="1200" dirty="0">
                          <a:solidFill>
                            <a:srgbClr val="000000"/>
                          </a:solidFill>
                        </a:rPr>
                        <a:t>Transfers In</a:t>
                      </a:r>
                      <a:endParaRPr lang="en-US" sz="3600" b="1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3,889,000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2,953,259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(935,741)               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-24%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3.5%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20830601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n-lt"/>
                        </a:rPr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License &amp; Permits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2,127,013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2,127,013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2.4%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3246652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n-lt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Intergovernmental &amp; Other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1,070,811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1,070,811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-</a:t>
                      </a:r>
                      <a:endParaRPr lang="en-US" sz="36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1.2%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838092847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n-lt"/>
                        </a:rPr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Use of Money &amp; Property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730,000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880,000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150,000</a:t>
                      </a:r>
                      <a:endParaRPr lang="en-US" sz="3600" b="1" i="0" u="none" strike="noStrike" dirty="0">
                        <a:solidFill>
                          <a:srgbClr val="00B05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kern="1200" dirty="0">
                          <a:solidFill>
                            <a:srgbClr val="00B050"/>
                          </a:solidFill>
                          <a:effectLst/>
                        </a:rPr>
                        <a:t>+20.5%</a:t>
                      </a:r>
                      <a:endParaRPr lang="en-US" sz="3600" b="1" i="0" u="none" strike="noStrike" kern="1200" dirty="0">
                        <a:solidFill>
                          <a:srgbClr val="00B05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46190251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n-lt"/>
                        </a:rPr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</a:rPr>
                        <a:t>Fines &amp; Forfeitures</a:t>
                      </a:r>
                      <a:endParaRPr lang="en-US" sz="3600" b="1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</a:rPr>
                        <a:t>901,250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861,128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(40,122)               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-4.4%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3427763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General Fund Revenues Total*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89,009,149</a:t>
                      </a:r>
                      <a:endParaRPr lang="en-US" sz="4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87,404,784</a:t>
                      </a:r>
                      <a:endParaRPr lang="en-US" sz="4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(1,604,365)</a:t>
                      </a:r>
                      <a:endParaRPr lang="en-US" sz="40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-1.8%</a:t>
                      </a:r>
                      <a:endParaRPr lang="en-US" sz="40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24687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070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85DBC-C612-AB95-D358-A2F94870F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D3864FB-36A8-D39E-6EEF-6871F52884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15162" y="3172094"/>
            <a:ext cx="7114576" cy="930159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BE0ACB3-99D3-A089-2A5A-7B1D8B8CAD32}"/>
              </a:ext>
            </a:extLst>
          </p:cNvPr>
          <p:cNvSpPr/>
          <p:nvPr/>
        </p:nvSpPr>
        <p:spPr>
          <a:xfrm>
            <a:off x="-14933" y="12549452"/>
            <a:ext cx="24398933" cy="1166547"/>
          </a:xfrm>
          <a:prstGeom prst="rect">
            <a:avLst/>
          </a:prstGeom>
          <a:solidFill>
            <a:srgbClr val="00254B"/>
          </a:solidFill>
          <a:ln>
            <a:solidFill>
              <a:srgbClr val="00254B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AE95D9E-7D04-49B0-7D3A-64DC52E79973}"/>
              </a:ext>
            </a:extLst>
          </p:cNvPr>
          <p:cNvSpPr txBox="1"/>
          <p:nvPr/>
        </p:nvSpPr>
        <p:spPr>
          <a:xfrm>
            <a:off x="3131479" y="951561"/>
            <a:ext cx="199986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>
                    <a:lumMod val="50000"/>
                  </a:schemeClr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Sales Tax</a:t>
            </a:r>
          </a:p>
        </p:txBody>
      </p:sp>
      <p:sp>
        <p:nvSpPr>
          <p:cNvPr id="14" name="Slide Number Placeholder 9">
            <a:extLst>
              <a:ext uri="{FF2B5EF4-FFF2-40B4-BE49-F238E27FC236}">
                <a16:creationId xmlns:a16="http://schemas.microsoft.com/office/drawing/2014/main" id="{D40F8EC1-9FBA-C893-71C0-38C798A9A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1A306D3-12FF-E5D5-D257-04BC0302BE9E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304973-539F-5CE6-5DFD-6029ACCB406A}"/>
              </a:ext>
            </a:extLst>
          </p:cNvPr>
          <p:cNvSpPr/>
          <p:nvPr/>
        </p:nvSpPr>
        <p:spPr>
          <a:xfrm>
            <a:off x="192504" y="2162807"/>
            <a:ext cx="22745137" cy="10136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C501EE-B6D6-5635-DD17-999702045E6F}"/>
              </a:ext>
            </a:extLst>
          </p:cNvPr>
          <p:cNvSpPr/>
          <p:nvPr/>
        </p:nvSpPr>
        <p:spPr>
          <a:xfrm>
            <a:off x="265277" y="2313330"/>
            <a:ext cx="19701558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DFE921F5-7488-F282-16A8-EB95E8F7D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5277" y="1501576"/>
            <a:ext cx="1460450" cy="14613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8FCB564-36F3-8036-A6A8-EF87FB8F6B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363902"/>
              </p:ext>
            </p:extLst>
          </p:nvPr>
        </p:nvGraphicFramePr>
        <p:xfrm>
          <a:off x="1216042" y="3596560"/>
          <a:ext cx="12274875" cy="5843593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9829318">
                  <a:extLst>
                    <a:ext uri="{9D8B030D-6E8A-4147-A177-3AD203B41FA5}">
                      <a16:colId xmlns:a16="http://schemas.microsoft.com/office/drawing/2014/main" val="4277852256"/>
                    </a:ext>
                  </a:extLst>
                </a:gridCol>
                <a:gridCol w="2445557">
                  <a:extLst>
                    <a:ext uri="{9D8B030D-6E8A-4147-A177-3AD203B41FA5}">
                      <a16:colId xmlns:a16="http://schemas.microsoft.com/office/drawing/2014/main" val="2591580380"/>
                    </a:ext>
                  </a:extLst>
                </a:gridCol>
              </a:tblGrid>
              <a:tr h="834799">
                <a:tc gridSpan="2">
                  <a:txBody>
                    <a:bodyPr/>
                    <a:lstStyle/>
                    <a:p>
                      <a:r>
                        <a:rPr lang="en-US" sz="4800" dirty="0">
                          <a:latin typeface="+mj-lt"/>
                        </a:rPr>
                        <a:t>What makes up the 10.50% sales tax?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1275949"/>
                  </a:ext>
                </a:extLst>
              </a:tr>
              <a:tr h="834799">
                <a:tc>
                  <a:txBody>
                    <a:bodyPr/>
                    <a:lstStyle/>
                    <a:p>
                      <a:r>
                        <a:rPr lang="en-US" sz="4800" dirty="0"/>
                        <a:t>State of California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/>
                        <a:t>6.00%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9737278"/>
                  </a:ext>
                </a:extLst>
              </a:tr>
              <a:tr h="834799">
                <a:tc>
                  <a:txBody>
                    <a:bodyPr/>
                    <a:lstStyle/>
                    <a:p>
                      <a:r>
                        <a:rPr lang="en-US" sz="4800" dirty="0"/>
                        <a:t>LA County - Transportation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/>
                        <a:t>2.25%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367624"/>
                  </a:ext>
                </a:extLst>
              </a:tr>
              <a:tr h="834799">
                <a:tc>
                  <a:txBody>
                    <a:bodyPr/>
                    <a:lstStyle/>
                    <a:p>
                      <a:r>
                        <a:rPr lang="en-US" sz="4800" dirty="0"/>
                        <a:t>LA County – Measure A Homeless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/>
                        <a:t>0.50%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287006"/>
                  </a:ext>
                </a:extLst>
              </a:tr>
              <a:tr h="834799">
                <a:tc>
                  <a:txBody>
                    <a:bodyPr/>
                    <a:lstStyle/>
                    <a:p>
                      <a:r>
                        <a:rPr lang="en-US" sz="4800" b="1" dirty="0">
                          <a:solidFill>
                            <a:srgbClr val="FFC000"/>
                          </a:solidFill>
                        </a:rPr>
                        <a:t>City of Gardena – Bradley-Burns 1%</a:t>
                      </a:r>
                    </a:p>
                  </a:txBody>
                  <a:tcP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="1" dirty="0">
                          <a:solidFill>
                            <a:srgbClr val="FFC000"/>
                          </a:solidFill>
                        </a:rPr>
                        <a:t>1.00%</a:t>
                      </a:r>
                    </a:p>
                  </a:txBody>
                  <a:tcP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2669919"/>
                  </a:ext>
                </a:extLst>
              </a:tr>
              <a:tr h="834799">
                <a:tc>
                  <a:txBody>
                    <a:bodyPr/>
                    <a:lstStyle/>
                    <a:p>
                      <a:r>
                        <a:rPr lang="en-US" sz="4800" b="1" dirty="0">
                          <a:solidFill>
                            <a:srgbClr val="FFC000"/>
                          </a:solidFill>
                        </a:rPr>
                        <a:t>City of Gardena – Measure G </a:t>
                      </a:r>
                    </a:p>
                  </a:txBody>
                  <a:tcP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="1" dirty="0">
                          <a:solidFill>
                            <a:srgbClr val="FFC000"/>
                          </a:solidFill>
                        </a:rPr>
                        <a:t>0.75%</a:t>
                      </a:r>
                    </a:p>
                  </a:txBody>
                  <a:tcP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8042186"/>
                  </a:ext>
                </a:extLst>
              </a:tr>
              <a:tr h="834799">
                <a:tc>
                  <a:txBody>
                    <a:bodyPr/>
                    <a:lstStyle/>
                    <a:p>
                      <a:r>
                        <a:rPr lang="en-US" sz="4800" b="1" dirty="0">
                          <a:latin typeface="+mj-lt"/>
                        </a:rPr>
                        <a:t>Total</a:t>
                      </a:r>
                    </a:p>
                  </a:txBody>
                  <a:tcP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="1" dirty="0">
                          <a:latin typeface="+mj-lt"/>
                        </a:rPr>
                        <a:t>10.50%</a:t>
                      </a:r>
                    </a:p>
                  </a:txBody>
                  <a:tcP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62005831"/>
                  </a:ext>
                </a:extLst>
              </a:tr>
            </a:tbl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73770493-62D4-0E66-02A4-EAF70755EF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60" y="12549452"/>
            <a:ext cx="1137182" cy="14478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BC93780-C32B-C972-FCED-8BCC45FB4163}"/>
              </a:ext>
            </a:extLst>
          </p:cNvPr>
          <p:cNvSpPr txBox="1"/>
          <p:nvPr/>
        </p:nvSpPr>
        <p:spPr>
          <a:xfrm>
            <a:off x="1216042" y="12924458"/>
            <a:ext cx="5171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www.cityofgardena.org/city-budget/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037CAD-4782-2356-6F88-8AB674DBB788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r" defTabSz="457200"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</a:t>
            </a:r>
            <a:r>
              <a:rPr lang="en-US" sz="1800" kern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24, 2025 City Council Meeting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686CD8-6911-7B90-F089-4F73C4E6B7B8}"/>
              </a:ext>
            </a:extLst>
          </p:cNvPr>
          <p:cNvSpPr txBox="1"/>
          <p:nvPr/>
        </p:nvSpPr>
        <p:spPr>
          <a:xfrm>
            <a:off x="2641556" y="9772771"/>
            <a:ext cx="89235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6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City receives 1.75 cents of each dollar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1FF8C41-4ABE-B490-BDAF-B8E94CCB1B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91951" y="9774435"/>
            <a:ext cx="3073524" cy="31675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68960B-B951-98C7-9682-FF7AF8FD6194}"/>
              </a:ext>
            </a:extLst>
          </p:cNvPr>
          <p:cNvSpPr txBox="1"/>
          <p:nvPr/>
        </p:nvSpPr>
        <p:spPr>
          <a:xfrm>
            <a:off x="15211010" y="2872602"/>
            <a:ext cx="822895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457200"/>
            <a:r>
              <a:rPr lang="en-US" sz="48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Keep Sales Tax in Gardena</a:t>
            </a:r>
          </a:p>
        </p:txBody>
      </p:sp>
    </p:spTree>
    <p:extLst>
      <p:ext uri="{BB962C8B-B14F-4D97-AF65-F5344CB8AC3E}">
        <p14:creationId xmlns:p14="http://schemas.microsoft.com/office/powerpoint/2010/main" val="245934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theme/_rels/themeOverr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theme/_rels/themeOverr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jpeg"/></Relationships>
</file>

<file path=ppt/theme/_rels/themeOverr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jpeg"/></Relationships>
</file>

<file path=ppt/theme/theme1.xml><?xml version="1.0" encoding="utf-8"?>
<a:theme xmlns:a="http://schemas.openxmlformats.org/drawingml/2006/main" name="Office Theme">
  <a:themeElements>
    <a:clrScheme name="Fishers">
      <a:dk1>
        <a:srgbClr val="4B4F54"/>
      </a:dk1>
      <a:lt1>
        <a:srgbClr val="FFFFFF"/>
      </a:lt1>
      <a:dk2>
        <a:srgbClr val="4C8B2B"/>
      </a:dk2>
      <a:lt2>
        <a:srgbClr val="004A97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7">
    <a:dk1>
      <a:sysClr val="windowText" lastClr="000000"/>
    </a:dk1>
    <a:lt1>
      <a:srgbClr val="00B050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Parallax">
    <a:maj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Parallax">
    <a:fillStyleLst>
      <a:solidFill>
        <a:schemeClr val="phClr"/>
      </a:solidFill>
      <a:gradFill rotWithShape="1">
        <a:gsLst>
          <a:gs pos="0">
            <a:schemeClr val="phClr">
              <a:tint val="60000"/>
              <a:lumMod val="104000"/>
            </a:schemeClr>
          </a:gs>
          <a:gs pos="100000">
            <a:schemeClr val="phClr">
              <a:tint val="84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lumMod val="102000"/>
            </a:schemeClr>
          </a:gs>
          <a:gs pos="100000">
            <a:schemeClr val="phClr">
              <a:shade val="88000"/>
              <a:lumMod val="94000"/>
            </a:schemeClr>
          </a:gs>
        </a:gsLst>
        <a:path path="circle">
          <a:fillToRect l="50000" t="100000" r="100000" b="50000"/>
        </a:path>
      </a:gradFill>
    </a:fillStyleLst>
    <a:lnStyleLst>
      <a:ln w="9525" cap="rnd" cmpd="sng" algn="ctr">
        <a:solidFill>
          <a:schemeClr val="phClr">
            <a:tint val="6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reflection blurRad="12700" stA="26000" endPos="32000" dist="12700" dir="5400000" sy="-100000" rotWithShape="0"/>
        </a:effectLst>
      </a:effectStyle>
      <a:effectStyle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10000"/>
            </a:schemeClr>
          </a:gs>
          <a:gs pos="100000">
            <a:schemeClr val="phClr">
              <a:shade val="64000"/>
              <a:lumMod val="98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shade val="76000"/>
              <a:satMod val="180000"/>
            </a:schemeClr>
            <a:schemeClr val="phClr">
              <a:tint val="80000"/>
              <a:satMod val="120000"/>
              <a:lumMod val="180000"/>
            </a:schemeClr>
          </a:duotone>
        </a:blip>
        <a:stretch/>
      </a:blipFill>
    </a:bgFillStyleLst>
  </a:fmtScheme>
</a:themeOverride>
</file>

<file path=ppt/theme/themeOverride2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3.xml><?xml version="1.0" encoding="utf-8"?>
<a:themeOverride xmlns:a="http://schemas.openxmlformats.org/drawingml/2006/main">
  <a:clrScheme name="Damask">
    <a:dk1>
      <a:sysClr val="windowText" lastClr="000000"/>
    </a:dk1>
    <a:lt1>
      <a:sysClr val="window" lastClr="FFFFFF"/>
    </a:lt1>
    <a:dk2>
      <a:srgbClr val="2A5B7F"/>
    </a:dk2>
    <a:lt2>
      <a:srgbClr val="ABDAFC"/>
    </a:lt2>
    <a:accent1>
      <a:srgbClr val="9EC544"/>
    </a:accent1>
    <a:accent2>
      <a:srgbClr val="50BEA3"/>
    </a:accent2>
    <a:accent3>
      <a:srgbClr val="4A9CCC"/>
    </a:accent3>
    <a:accent4>
      <a:srgbClr val="9A66CA"/>
    </a:accent4>
    <a:accent5>
      <a:srgbClr val="C54F71"/>
    </a:accent5>
    <a:accent6>
      <a:srgbClr val="DE9C3C"/>
    </a:accent6>
    <a:hlink>
      <a:srgbClr val="6BA9DA"/>
    </a:hlink>
    <a:folHlink>
      <a:srgbClr val="A0BCD3"/>
    </a:folHlink>
  </a:clrScheme>
  <a:fontScheme name="Damask">
    <a:majorFont>
      <a:latin typeface="Bookman Old Style" panose="0205060405050502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Rockwell" panose="02060603020205020403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Damask">
    <a:fillStyleLst>
      <a:solidFill>
        <a:schemeClr val="phClr"/>
      </a:solidFill>
      <a:gradFill rotWithShape="1">
        <a:gsLst>
          <a:gs pos="0">
            <a:schemeClr val="phClr">
              <a:tint val="48000"/>
              <a:satMod val="105000"/>
              <a:lumMod val="110000"/>
            </a:schemeClr>
          </a:gs>
          <a:gs pos="100000">
            <a:schemeClr val="phClr">
              <a:tint val="78000"/>
              <a:satMod val="109000"/>
              <a:lumMod val="100000"/>
            </a:schemeClr>
          </a:gs>
        </a:gsLst>
        <a:lin ang="5400000" scaled="0"/>
      </a:gradFill>
      <a:gradFill rotWithShape="1">
        <a:gsLst>
          <a:gs pos="0">
            <a:schemeClr val="phClr">
              <a:tint val="94000"/>
              <a:satMod val="100000"/>
              <a:lumMod val="104000"/>
            </a:schemeClr>
          </a:gs>
          <a:gs pos="69000">
            <a:schemeClr val="phClr">
              <a:shade val="86000"/>
              <a:satMod val="130000"/>
              <a:lumMod val="102000"/>
            </a:schemeClr>
          </a:gs>
          <a:gs pos="100000">
            <a:schemeClr val="phClr">
              <a:shade val="72000"/>
              <a:satMod val="130000"/>
              <a:lumMod val="100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38100" dir="5400000" sy="96000" rotWithShape="0">
            <a:srgbClr val="000000">
              <a:alpha val="54000"/>
            </a:srgbClr>
          </a:outerShdw>
        </a:effectLst>
      </a:effectStyle>
      <a:effectStyle>
        <a:effectLst>
          <a:outerShdw blurRad="76200" dist="38100" dir="5400000" algn="ctr" rotWithShape="0">
            <a:srgbClr val="000000">
              <a:alpha val="76000"/>
            </a:srgbClr>
          </a:outerShdw>
        </a:effectLst>
        <a:scene3d>
          <a:camera prst="orthographicFront">
            <a:rot lat="0" lon="0" rev="0"/>
          </a:camera>
          <a:lightRig rig="balanced" dir="t"/>
        </a:scene3d>
        <a:sp3d prstMaterial="matte">
          <a:bevelT w="25400" h="25400" prst="relaxedInset"/>
        </a:sp3d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blipFill rotWithShape="1">
        <a:blip xmlns:r="http://schemas.openxmlformats.org/officeDocument/2006/relationships" r:embed="rId1">
          <a:duotone>
            <a:schemeClr val="phClr">
              <a:shade val="18000"/>
              <a:satMod val="160000"/>
              <a:lumMod val="28000"/>
            </a:schemeClr>
            <a:schemeClr val="phClr">
              <a:tint val="95000"/>
              <a:satMod val="160000"/>
              <a:lumMod val="116000"/>
            </a:schemeClr>
          </a:duotone>
        </a:blip>
        <a:stretch/>
      </a:blipFill>
    </a:bgFillStyleLst>
  </a:fmtScheme>
</a:themeOverride>
</file>

<file path=ppt/theme/themeOverride4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ppt/theme/themeOverride5.xml><?xml version="1.0" encoding="utf-8"?>
<a:themeOverride xmlns:a="http://schemas.openxmlformats.org/drawingml/2006/main">
  <a:clrScheme name="Ion">
    <a:dk1>
      <a:sysClr val="windowText" lastClr="000000"/>
    </a:dk1>
    <a:lt1>
      <a:sysClr val="window" lastClr="FFFFFF"/>
    </a:lt1>
    <a:dk2>
      <a:srgbClr val="0E5580"/>
    </a:dk2>
    <a:lt2>
      <a:srgbClr val="EBEBEB"/>
    </a:lt2>
    <a:accent1>
      <a:srgbClr val="ACD433"/>
    </a:accent1>
    <a:accent2>
      <a:srgbClr val="E6C133"/>
    </a:accent2>
    <a:accent3>
      <a:srgbClr val="EF7A24"/>
    </a:accent3>
    <a:accent4>
      <a:srgbClr val="5AA0F5"/>
    </a:accent4>
    <a:accent5>
      <a:srgbClr val="75CEEC"/>
    </a:accent5>
    <a:accent6>
      <a:srgbClr val="65D6A0"/>
    </a:accent6>
    <a:hlink>
      <a:srgbClr val="C4E46E"/>
    </a:hlink>
    <a:folHlink>
      <a:srgbClr val="BDE0FB"/>
    </a:folHlink>
  </a:clrScheme>
  <a:fontScheme name="Ion">
    <a:maj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Ion">
    <a:fillStyleLst>
      <a:solidFill>
        <a:schemeClr val="phClr"/>
      </a:solidFill>
      <a:gradFill rotWithShape="1">
        <a:gsLst>
          <a:gs pos="0">
            <a:schemeClr val="phClr">
              <a:tint val="64000"/>
              <a:lumMod val="118000"/>
            </a:schemeClr>
          </a:gs>
          <a:gs pos="100000">
            <a:schemeClr val="phClr">
              <a:tint val="92000"/>
              <a:alpha val="100000"/>
              <a:lumMod val="110000"/>
            </a:schemeClr>
          </a:gs>
        </a:gsLst>
        <a:lin ang="5400000" scaled="0"/>
      </a:gradFill>
      <a:gradFill rotWithShape="1">
        <a:gsLst>
          <a:gs pos="0">
            <a:schemeClr val="phClr">
              <a:tint val="98000"/>
              <a:lumMod val="114000"/>
            </a:schemeClr>
          </a:gs>
          <a:gs pos="100000">
            <a:schemeClr val="phClr">
              <a:shade val="90000"/>
              <a:lumMod val="8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/>
        </a:solidFill>
        <a:prstDash val="solid"/>
      </a:ln>
      <a:ln w="19050" cap="rnd" cmpd="sng" algn="ctr">
        <a:solidFill>
          <a:schemeClr val="phClr"/>
        </a:solidFill>
        <a:prstDash val="solid"/>
      </a:ln>
      <a:ln w="2857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2000"/>
              <a:hueMod val="96000"/>
              <a:satMod val="128000"/>
              <a:lumMod val="114000"/>
            </a:schemeClr>
          </a:gs>
          <a:gs pos="100000">
            <a:schemeClr val="phClr">
              <a:shade val="62000"/>
              <a:hueMod val="100000"/>
              <a:satMod val="134000"/>
              <a:lumMod val="56000"/>
            </a:schemeClr>
          </a:gs>
        </a:gsLst>
        <a:path path="circle">
          <a:fillToRect l="45000" t="65000" r="125000" b="100000"/>
        </a:path>
      </a:gradFill>
      <a:blipFill rotWithShape="1">
        <a:blip xmlns:r="http://schemas.openxmlformats.org/officeDocument/2006/relationships" r:embed="rId1">
          <a:duotone>
            <a:schemeClr val="phClr">
              <a:shade val="62000"/>
              <a:hueMod val="108000"/>
              <a:satMod val="164000"/>
              <a:lumMod val="69000"/>
            </a:schemeClr>
            <a:schemeClr val="phClr">
              <a:tint val="96000"/>
              <a:hueMod val="90000"/>
              <a:satMod val="130000"/>
              <a:lumMod val="134000"/>
            </a:schemeClr>
          </a:duotone>
        </a:blip>
        <a:stretch/>
      </a:blip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82EA882B8EAE48A765031807DC4887" ma:contentTypeVersion="8" ma:contentTypeDescription="Create a new document." ma:contentTypeScope="" ma:versionID="1b18b59c5f73f91115681aec6f81139c">
  <xsd:schema xmlns:xsd="http://www.w3.org/2001/XMLSchema" xmlns:xs="http://www.w3.org/2001/XMLSchema" xmlns:p="http://schemas.microsoft.com/office/2006/metadata/properties" xmlns:ns3="a9306549-192f-4920-9146-bd8f845117e9" xmlns:ns4="b3d7f1ce-35d8-4270-b842-96c217b1d6cc" targetNamespace="http://schemas.microsoft.com/office/2006/metadata/properties" ma:root="true" ma:fieldsID="8dce555316e1b55fdb1be266f8374d36" ns3:_="" ns4:_="">
    <xsd:import namespace="a9306549-192f-4920-9146-bd8f845117e9"/>
    <xsd:import namespace="b3d7f1ce-35d8-4270-b842-96c217b1d6c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306549-192f-4920-9146-bd8f845117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d7f1ce-35d8-4270-b842-96c217b1d6c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9306549-192f-4920-9146-bd8f845117e9" xsi:nil="true"/>
  </documentManagement>
</p:properties>
</file>

<file path=customXml/itemProps1.xml><?xml version="1.0" encoding="utf-8"?>
<ds:datastoreItem xmlns:ds="http://schemas.openxmlformats.org/officeDocument/2006/customXml" ds:itemID="{DF6D94C2-A063-4F84-99FF-FFF0BA86BA6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45FF26A-1176-42A7-A77D-A0A17FF30E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306549-192f-4920-9146-bd8f845117e9"/>
    <ds:schemaRef ds:uri="b3d7f1ce-35d8-4270-b842-96c217b1d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3ED2E96-F321-4BD0-82B6-F22C04CA7BFB}">
  <ds:schemaRefs>
    <ds:schemaRef ds:uri="http://purl.org/dc/elements/1.1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a9306549-192f-4920-9146-bd8f845117e9"/>
    <ds:schemaRef ds:uri="b3d7f1ce-35d8-4270-b842-96c217b1d6cc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87175</TotalTime>
  <Words>2976</Words>
  <Application>Microsoft Office PowerPoint</Application>
  <PresentationFormat>Custom</PresentationFormat>
  <Paragraphs>746</Paragraphs>
  <Slides>34</Slides>
  <Notes>32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9" baseType="lpstr">
      <vt:lpstr>Anton</vt:lpstr>
      <vt:lpstr>Arial</vt:lpstr>
      <vt:lpstr>Arial Narrow</vt:lpstr>
      <vt:lpstr>Bebas Neue</vt:lpstr>
      <vt:lpstr>Calibri</vt:lpstr>
      <vt:lpstr>Century Gothic</vt:lpstr>
      <vt:lpstr>Corbel</vt:lpstr>
      <vt:lpstr>Franklin Gothic Book</vt:lpstr>
      <vt:lpstr>Franklin Gothic Medium</vt:lpstr>
      <vt:lpstr>Impact</vt:lpstr>
      <vt:lpstr>Rockwell</vt:lpstr>
      <vt:lpstr>Wingdings</vt:lpstr>
      <vt:lpstr>Wingdings 3</vt:lpstr>
      <vt:lpstr>Office Theme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Presentation PowerPoint Template</dc:title>
  <dc:creator>USER</dc:creator>
  <cp:lastModifiedBy>Khoi Quach</cp:lastModifiedBy>
  <cp:revision>762</cp:revision>
  <cp:lastPrinted>2025-06-18T19:52:45Z</cp:lastPrinted>
  <dcterms:created xsi:type="dcterms:W3CDTF">2014-09-26T10:57:37Z</dcterms:created>
  <dcterms:modified xsi:type="dcterms:W3CDTF">2025-06-23T18:26:40Z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0x0101005C82EA882B8EAE48A765031807DC4887</vt:lpwstr>
  </property>
  <property fmtid="{D5CDD505-2E9C-101B-9397-08002B2CF9AE}" pid="3" name="City Department">
    <vt:lpwstr>60;#Public Relations|a031e958-9d8c-4657-b5d0-cf40ba4b1611</vt:lpwstr>
  </property>
</Properties>
</file>