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Lst>
  <p:sldSz cx="18288000" cy="10287000"/>
  <p:notesSz cx="6858000" cy="9144000"/>
  <p:embeddedFontLst>
    <p:embeddedFont>
      <p:font typeface="Agrandir Wide" panose="020B0604020202020204" charset="0"/>
      <p:regular r:id="rId8"/>
    </p:embeddedFont>
    <p:embeddedFont>
      <p:font typeface="Agrandir Wide Bold" panose="020B0604020202020204" charset="0"/>
      <p:regular r:id="rId9"/>
    </p:embeddedFont>
    <p:embeddedFont>
      <p:font typeface="Agrandir Wide Medium" panose="020B0604020202020204" charset="0"/>
      <p:regular r:id="rId10"/>
    </p:embeddedFont>
    <p:embeddedFont>
      <p:font typeface="Agrandir Wide Thin" panose="020B0604020202020204" charset="0"/>
      <p:regular r:id="rId1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108" y="5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6/24/2025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2.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F6F2"/>
        </a:solidFill>
        <a:effectLst/>
      </p:bgPr>
    </p:bg>
    <p:spTree>
      <p:nvGrpSpPr>
        <p:cNvPr id="1" name=""/>
        <p:cNvGrpSpPr/>
        <p:nvPr/>
      </p:nvGrpSpPr>
      <p:grpSpPr>
        <a:xfrm>
          <a:off x="0" y="0"/>
          <a:ext cx="0" cy="0"/>
          <a:chOff x="0" y="0"/>
          <a:chExt cx="0" cy="0"/>
        </a:xfrm>
      </p:grpSpPr>
      <p:sp>
        <p:nvSpPr>
          <p:cNvPr id="2" name="Freeform 2"/>
          <p:cNvSpPr/>
          <p:nvPr/>
        </p:nvSpPr>
        <p:spPr>
          <a:xfrm>
            <a:off x="8828648" y="2249713"/>
            <a:ext cx="8430652" cy="4626320"/>
          </a:xfrm>
          <a:custGeom>
            <a:avLst/>
            <a:gdLst/>
            <a:ahLst/>
            <a:cxnLst/>
            <a:rect l="l" t="t" r="r" b="b"/>
            <a:pathLst>
              <a:path w="8430652" h="4626320">
                <a:moveTo>
                  <a:pt x="0" y="0"/>
                </a:moveTo>
                <a:lnTo>
                  <a:pt x="8430652" y="0"/>
                </a:lnTo>
                <a:lnTo>
                  <a:pt x="8430652" y="4626320"/>
                </a:lnTo>
                <a:lnTo>
                  <a:pt x="0" y="46263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340429" y="3085981"/>
            <a:ext cx="7145690" cy="3317876"/>
          </a:xfrm>
          <a:prstGeom prst="rect">
            <a:avLst/>
          </a:prstGeom>
        </p:spPr>
        <p:txBody>
          <a:bodyPr lIns="0" tIns="0" rIns="0" bIns="0" rtlCol="0" anchor="t">
            <a:spAutoFit/>
          </a:bodyPr>
          <a:lstStyle/>
          <a:p>
            <a:pPr algn="l">
              <a:lnSpc>
                <a:spcPts val="8000"/>
              </a:lnSpc>
            </a:pPr>
            <a:r>
              <a:rPr lang="en-US" sz="8000">
                <a:solidFill>
                  <a:srgbClr val="125B50"/>
                </a:solidFill>
                <a:latin typeface="Agrandir Wide"/>
                <a:ea typeface="Agrandir Wide"/>
                <a:cs typeface="Agrandir Wide"/>
                <a:sym typeface="Agrandir Wide"/>
              </a:rPr>
              <a:t>RENT MEDIATION BOARD</a:t>
            </a:r>
          </a:p>
        </p:txBody>
      </p:sp>
      <p:sp>
        <p:nvSpPr>
          <p:cNvPr id="4" name="TextBox 4"/>
          <p:cNvSpPr txBox="1"/>
          <p:nvPr/>
        </p:nvSpPr>
        <p:spPr>
          <a:xfrm>
            <a:off x="1340429" y="7991568"/>
            <a:ext cx="2956891" cy="481965"/>
          </a:xfrm>
          <a:prstGeom prst="rect">
            <a:avLst/>
          </a:prstGeom>
        </p:spPr>
        <p:txBody>
          <a:bodyPr lIns="0" tIns="0" rIns="0" bIns="0" rtlCol="0" anchor="t">
            <a:spAutoFit/>
          </a:bodyPr>
          <a:lstStyle/>
          <a:p>
            <a:pPr algn="l">
              <a:lnSpc>
                <a:spcPts val="3359"/>
              </a:lnSpc>
            </a:pPr>
            <a:r>
              <a:rPr lang="en-US" sz="2400">
                <a:solidFill>
                  <a:srgbClr val="125B50"/>
                </a:solidFill>
                <a:latin typeface="Agrandir Wide Thin"/>
                <a:ea typeface="Agrandir Wide Thin"/>
                <a:cs typeface="Agrandir Wide Thin"/>
                <a:sym typeface="Agrandir Wide Thin"/>
              </a:rPr>
              <a:t>June 24, 2025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F6F2"/>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3120284"/>
          </a:xfrm>
          <a:custGeom>
            <a:avLst/>
            <a:gdLst/>
            <a:ahLst/>
            <a:cxnLst/>
            <a:rect l="l" t="t" r="r" b="b"/>
            <a:pathLst>
              <a:path w="18288000" h="3120284">
                <a:moveTo>
                  <a:pt x="0" y="0"/>
                </a:moveTo>
                <a:lnTo>
                  <a:pt x="18288000" y="0"/>
                </a:lnTo>
                <a:lnTo>
                  <a:pt x="18288000" y="3120284"/>
                </a:lnTo>
                <a:lnTo>
                  <a:pt x="0" y="3120284"/>
                </a:lnTo>
                <a:lnTo>
                  <a:pt x="0" y="0"/>
                </a:lnTo>
                <a:close/>
              </a:path>
            </a:pathLst>
          </a:custGeom>
          <a:blipFill>
            <a:blip r:embed="rId2"/>
            <a:stretch>
              <a:fillRect t="-65125" b="-225364"/>
            </a:stretch>
          </a:blipFill>
        </p:spPr>
        <p:txBody>
          <a:bodyPr/>
          <a:lstStyle/>
          <a:p>
            <a:endParaRPr lang="en-US"/>
          </a:p>
        </p:txBody>
      </p:sp>
      <p:sp>
        <p:nvSpPr>
          <p:cNvPr id="3" name="Freeform 3"/>
          <p:cNvSpPr/>
          <p:nvPr/>
        </p:nvSpPr>
        <p:spPr>
          <a:xfrm>
            <a:off x="7072596" y="321066"/>
            <a:ext cx="4142807" cy="2478152"/>
          </a:xfrm>
          <a:custGeom>
            <a:avLst/>
            <a:gdLst/>
            <a:ahLst/>
            <a:cxnLst/>
            <a:rect l="l" t="t" r="r" b="b"/>
            <a:pathLst>
              <a:path w="4142807" h="2478152">
                <a:moveTo>
                  <a:pt x="0" y="0"/>
                </a:moveTo>
                <a:lnTo>
                  <a:pt x="4142808" y="0"/>
                </a:lnTo>
                <a:lnTo>
                  <a:pt x="4142808" y="2478152"/>
                </a:lnTo>
                <a:lnTo>
                  <a:pt x="0" y="247815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2612382" y="3424231"/>
            <a:ext cx="14608818" cy="809773"/>
          </a:xfrm>
          <a:prstGeom prst="rect">
            <a:avLst/>
          </a:prstGeom>
        </p:spPr>
        <p:txBody>
          <a:bodyPr wrap="square" lIns="0" tIns="0" rIns="0" bIns="0" rtlCol="0" anchor="t">
            <a:spAutoFit/>
          </a:bodyPr>
          <a:lstStyle/>
          <a:p>
            <a:pPr algn="l">
              <a:lnSpc>
                <a:spcPts val="6719"/>
              </a:lnSpc>
            </a:pPr>
            <a:r>
              <a:rPr lang="en-US" sz="4800" b="1" dirty="0">
                <a:solidFill>
                  <a:srgbClr val="125B50"/>
                </a:solidFill>
                <a:latin typeface="Agrandir Wide Medium"/>
                <a:ea typeface="Agrandir Wide Medium"/>
                <a:cs typeface="Agrandir Wide Medium"/>
                <a:sym typeface="Agrandir Wide Medium"/>
              </a:rPr>
              <a:t>ABOUT THE RENT MEDIATION BOARD</a:t>
            </a:r>
          </a:p>
        </p:txBody>
      </p:sp>
      <p:sp>
        <p:nvSpPr>
          <p:cNvPr id="5" name="TextBox 5"/>
          <p:cNvSpPr txBox="1"/>
          <p:nvPr/>
        </p:nvSpPr>
        <p:spPr>
          <a:xfrm>
            <a:off x="3072546" y="4740586"/>
            <a:ext cx="12142907" cy="3718560"/>
          </a:xfrm>
          <a:prstGeom prst="rect">
            <a:avLst/>
          </a:prstGeom>
        </p:spPr>
        <p:txBody>
          <a:bodyPr lIns="0" tIns="0" rIns="0" bIns="0" rtlCol="0" anchor="t">
            <a:spAutoFit/>
          </a:bodyPr>
          <a:lstStyle/>
          <a:p>
            <a:pPr algn="just">
              <a:lnSpc>
                <a:spcPts val="3600"/>
              </a:lnSpc>
            </a:pPr>
            <a:r>
              <a:rPr lang="en-US" sz="2400">
                <a:solidFill>
                  <a:srgbClr val="125B50"/>
                </a:solidFill>
                <a:latin typeface="Agrandir Wide Thin"/>
                <a:ea typeface="Agrandir Wide Thin"/>
                <a:cs typeface="Agrandir Wide Thin"/>
                <a:sym typeface="Agrandir Wide Thin"/>
              </a:rPr>
              <a:t>On April 10, 1987, an Ordinance of the City of Gardena became effective to assist tenants and owners in resolving rental increase disputes through mediation and hearing services. Chapter 14.04 of the City of Gardena's Municipal Code requires all owners of residential rental units to provide one booklet of the Gardena “Rent Mediation and Hearing Procedures” to each residential unit/tenant and to all new tenants thereafter. The booklet provides an overview of the mediation and hearing procedures, along with the full text of the Ordinance.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F6F2"/>
        </a:solidFill>
        <a:effectLst/>
      </p:bgPr>
    </p:bg>
    <p:spTree>
      <p:nvGrpSpPr>
        <p:cNvPr id="1" name=""/>
        <p:cNvGrpSpPr/>
        <p:nvPr/>
      </p:nvGrpSpPr>
      <p:grpSpPr>
        <a:xfrm>
          <a:off x="0" y="0"/>
          <a:ext cx="0" cy="0"/>
          <a:chOff x="0" y="0"/>
          <a:chExt cx="0" cy="0"/>
        </a:xfrm>
      </p:grpSpPr>
      <p:sp>
        <p:nvSpPr>
          <p:cNvPr id="2" name="Freeform 2"/>
          <p:cNvSpPr/>
          <p:nvPr/>
        </p:nvSpPr>
        <p:spPr>
          <a:xfrm>
            <a:off x="668874" y="1522703"/>
            <a:ext cx="4534860" cy="7241595"/>
          </a:xfrm>
          <a:custGeom>
            <a:avLst/>
            <a:gdLst/>
            <a:ahLst/>
            <a:cxnLst/>
            <a:rect l="l" t="t" r="r" b="b"/>
            <a:pathLst>
              <a:path w="4534860" h="7241595">
                <a:moveTo>
                  <a:pt x="0" y="0"/>
                </a:moveTo>
                <a:lnTo>
                  <a:pt x="4534860" y="0"/>
                </a:lnTo>
                <a:lnTo>
                  <a:pt x="4534860" y="7241594"/>
                </a:lnTo>
                <a:lnTo>
                  <a:pt x="0" y="7241594"/>
                </a:lnTo>
                <a:lnTo>
                  <a:pt x="0" y="0"/>
                </a:lnTo>
                <a:close/>
              </a:path>
            </a:pathLst>
          </a:custGeom>
          <a:blipFill>
            <a:blip r:embed="rId2"/>
            <a:stretch>
              <a:fillRect l="-241566" t="-24614" b="-17894"/>
            </a:stretch>
          </a:blipFill>
        </p:spPr>
        <p:txBody>
          <a:bodyPr/>
          <a:lstStyle/>
          <a:p>
            <a:endParaRPr lang="en-US"/>
          </a:p>
        </p:txBody>
      </p:sp>
      <p:sp>
        <p:nvSpPr>
          <p:cNvPr id="3" name="Freeform 3"/>
          <p:cNvSpPr/>
          <p:nvPr/>
        </p:nvSpPr>
        <p:spPr>
          <a:xfrm>
            <a:off x="1148938" y="2738386"/>
            <a:ext cx="3574733" cy="4114800"/>
          </a:xfrm>
          <a:custGeom>
            <a:avLst/>
            <a:gdLst/>
            <a:ahLst/>
            <a:cxnLst/>
            <a:rect l="l" t="t" r="r" b="b"/>
            <a:pathLst>
              <a:path w="3574733" h="4114800">
                <a:moveTo>
                  <a:pt x="0" y="0"/>
                </a:moveTo>
                <a:lnTo>
                  <a:pt x="3574732" y="0"/>
                </a:lnTo>
                <a:lnTo>
                  <a:pt x="3574732"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7249454" y="809625"/>
            <a:ext cx="8142946" cy="809773"/>
          </a:xfrm>
          <a:prstGeom prst="rect">
            <a:avLst/>
          </a:prstGeom>
        </p:spPr>
        <p:txBody>
          <a:bodyPr wrap="square" lIns="0" tIns="0" rIns="0" bIns="0" rtlCol="0" anchor="t">
            <a:spAutoFit/>
          </a:bodyPr>
          <a:lstStyle/>
          <a:p>
            <a:pPr algn="l">
              <a:lnSpc>
                <a:spcPts val="6719"/>
              </a:lnSpc>
            </a:pPr>
            <a:r>
              <a:rPr lang="en-US" sz="4800" b="1" dirty="0">
                <a:solidFill>
                  <a:srgbClr val="125B50"/>
                </a:solidFill>
                <a:latin typeface="Agrandir Wide Medium"/>
                <a:ea typeface="Agrandir Wide Medium"/>
                <a:cs typeface="Agrandir Wide Medium"/>
                <a:sym typeface="Agrandir Wide Medium"/>
              </a:rPr>
              <a:t>BOARD MEMBERS</a:t>
            </a:r>
          </a:p>
        </p:txBody>
      </p:sp>
      <p:sp>
        <p:nvSpPr>
          <p:cNvPr id="5" name="TextBox 5"/>
          <p:cNvSpPr txBox="1"/>
          <p:nvPr/>
        </p:nvSpPr>
        <p:spPr>
          <a:xfrm>
            <a:off x="5945852" y="3313975"/>
            <a:ext cx="8966104" cy="2527935"/>
          </a:xfrm>
          <a:prstGeom prst="rect">
            <a:avLst/>
          </a:prstGeom>
        </p:spPr>
        <p:txBody>
          <a:bodyPr lIns="0" tIns="0" rIns="0" bIns="0" rtlCol="0" anchor="t">
            <a:spAutoFit/>
          </a:bodyPr>
          <a:lstStyle/>
          <a:p>
            <a:pPr algn="just">
              <a:lnSpc>
                <a:spcPts val="3600"/>
              </a:lnSpc>
            </a:pPr>
            <a:r>
              <a:rPr lang="en-US" sz="2400" dirty="0">
                <a:solidFill>
                  <a:srgbClr val="125B50"/>
                </a:solidFill>
                <a:latin typeface="Agrandir Wide Thin"/>
                <a:ea typeface="Agrandir Wide Thin"/>
                <a:cs typeface="Agrandir Wide Thin"/>
                <a:sym typeface="Agrandir Wide Thin"/>
              </a:rPr>
              <a:t>The Rent Mediation Board is comprised of 15 Board Members:</a:t>
            </a:r>
          </a:p>
          <a:p>
            <a:pPr algn="just">
              <a:lnSpc>
                <a:spcPts val="1499"/>
              </a:lnSpc>
            </a:pPr>
            <a:endParaRPr lang="en-US" sz="2400" dirty="0">
              <a:solidFill>
                <a:srgbClr val="125B50"/>
              </a:solidFill>
              <a:latin typeface="Agrandir Wide Thin"/>
              <a:ea typeface="Agrandir Wide Thin"/>
              <a:cs typeface="Agrandir Wide Thin"/>
              <a:sym typeface="Agrandir Wide Thin"/>
            </a:endParaRPr>
          </a:p>
          <a:p>
            <a:pPr marL="518160" lvl="1" indent="-259080" algn="just">
              <a:lnSpc>
                <a:spcPts val="3600"/>
              </a:lnSpc>
              <a:buFont typeface="Arial"/>
              <a:buChar char="•"/>
            </a:pPr>
            <a:r>
              <a:rPr lang="en-US" sz="2400" dirty="0">
                <a:solidFill>
                  <a:srgbClr val="125B50"/>
                </a:solidFill>
                <a:latin typeface="Agrandir Wide Thin"/>
                <a:ea typeface="Agrandir Wide Thin"/>
                <a:cs typeface="Agrandir Wide Thin"/>
                <a:sym typeface="Agrandir Wide Thin"/>
              </a:rPr>
              <a:t>5 Members-at-Large Representatives</a:t>
            </a:r>
          </a:p>
          <a:p>
            <a:pPr marL="518160" lvl="1" indent="-259080" algn="just">
              <a:lnSpc>
                <a:spcPts val="3600"/>
              </a:lnSpc>
              <a:buFont typeface="Arial"/>
              <a:buChar char="•"/>
            </a:pPr>
            <a:r>
              <a:rPr lang="en-US" sz="2400" dirty="0">
                <a:solidFill>
                  <a:srgbClr val="125B50"/>
                </a:solidFill>
                <a:latin typeface="Agrandir Wide Thin"/>
                <a:ea typeface="Agrandir Wide Thin"/>
                <a:cs typeface="Agrandir Wide Thin"/>
                <a:sym typeface="Agrandir Wide Thin"/>
              </a:rPr>
              <a:t>5 Owner Representatives</a:t>
            </a:r>
          </a:p>
          <a:p>
            <a:pPr marL="518160" lvl="1" indent="-259080" algn="just">
              <a:lnSpc>
                <a:spcPts val="3600"/>
              </a:lnSpc>
              <a:buFont typeface="Arial"/>
              <a:buChar char="•"/>
            </a:pPr>
            <a:r>
              <a:rPr lang="en-US" sz="2400" dirty="0">
                <a:solidFill>
                  <a:srgbClr val="125B50"/>
                </a:solidFill>
                <a:latin typeface="Agrandir Wide Thin"/>
                <a:ea typeface="Agrandir Wide Thin"/>
                <a:cs typeface="Agrandir Wide Thin"/>
                <a:sym typeface="Agrandir Wide Thin"/>
              </a:rPr>
              <a:t>5 Tenant Representatives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F6F2"/>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3120284"/>
          </a:xfrm>
          <a:custGeom>
            <a:avLst/>
            <a:gdLst/>
            <a:ahLst/>
            <a:cxnLst/>
            <a:rect l="l" t="t" r="r" b="b"/>
            <a:pathLst>
              <a:path w="18288000" h="3120284">
                <a:moveTo>
                  <a:pt x="0" y="0"/>
                </a:moveTo>
                <a:lnTo>
                  <a:pt x="18288000" y="0"/>
                </a:lnTo>
                <a:lnTo>
                  <a:pt x="18288000" y="3120284"/>
                </a:lnTo>
                <a:lnTo>
                  <a:pt x="0" y="3120284"/>
                </a:lnTo>
                <a:lnTo>
                  <a:pt x="0" y="0"/>
                </a:lnTo>
                <a:close/>
              </a:path>
            </a:pathLst>
          </a:custGeom>
          <a:blipFill>
            <a:blip r:embed="rId2"/>
            <a:stretch>
              <a:fillRect t="-65125" b="-225364"/>
            </a:stretch>
          </a:blipFill>
        </p:spPr>
        <p:txBody>
          <a:bodyPr/>
          <a:lstStyle/>
          <a:p>
            <a:endParaRPr lang="en-US"/>
          </a:p>
        </p:txBody>
      </p:sp>
      <p:sp>
        <p:nvSpPr>
          <p:cNvPr id="3" name="Freeform 3"/>
          <p:cNvSpPr/>
          <p:nvPr/>
        </p:nvSpPr>
        <p:spPr>
          <a:xfrm>
            <a:off x="7072596" y="321066"/>
            <a:ext cx="4142807" cy="2478152"/>
          </a:xfrm>
          <a:custGeom>
            <a:avLst/>
            <a:gdLst/>
            <a:ahLst/>
            <a:cxnLst/>
            <a:rect l="l" t="t" r="r" b="b"/>
            <a:pathLst>
              <a:path w="4142807" h="2478152">
                <a:moveTo>
                  <a:pt x="0" y="0"/>
                </a:moveTo>
                <a:lnTo>
                  <a:pt x="4142808" y="0"/>
                </a:lnTo>
                <a:lnTo>
                  <a:pt x="4142808" y="2478152"/>
                </a:lnTo>
                <a:lnTo>
                  <a:pt x="0" y="247815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314275" y="4936581"/>
            <a:ext cx="2362899" cy="3355596"/>
          </a:xfrm>
          <a:custGeom>
            <a:avLst/>
            <a:gdLst/>
            <a:ahLst/>
            <a:cxnLst/>
            <a:rect l="l" t="t" r="r" b="b"/>
            <a:pathLst>
              <a:path w="2362899" h="3355596">
                <a:moveTo>
                  <a:pt x="0" y="0"/>
                </a:moveTo>
                <a:lnTo>
                  <a:pt x="2362899" y="0"/>
                </a:lnTo>
                <a:lnTo>
                  <a:pt x="2362899" y="3355596"/>
                </a:lnTo>
                <a:lnTo>
                  <a:pt x="0" y="3355596"/>
                </a:lnTo>
                <a:lnTo>
                  <a:pt x="0" y="0"/>
                </a:lnTo>
                <a:close/>
              </a:path>
            </a:pathLst>
          </a:custGeom>
          <a:blipFill>
            <a:blip r:embed="rId5"/>
            <a:stretch>
              <a:fillRect l="-19422" t="-16611" r="-20520" b="-18072"/>
            </a:stretch>
          </a:blipFill>
          <a:ln w="38100" cap="sq">
            <a:solidFill>
              <a:srgbClr val="000000"/>
            </a:solidFill>
            <a:prstDash val="solid"/>
            <a:miter/>
          </a:ln>
        </p:spPr>
        <p:txBody>
          <a:bodyPr/>
          <a:lstStyle/>
          <a:p>
            <a:endParaRPr lang="en-US"/>
          </a:p>
        </p:txBody>
      </p:sp>
      <p:sp>
        <p:nvSpPr>
          <p:cNvPr id="5" name="TextBox 5"/>
          <p:cNvSpPr txBox="1"/>
          <p:nvPr/>
        </p:nvSpPr>
        <p:spPr>
          <a:xfrm>
            <a:off x="861313" y="3413315"/>
            <a:ext cx="17395311" cy="714876"/>
          </a:xfrm>
          <a:prstGeom prst="rect">
            <a:avLst/>
          </a:prstGeom>
        </p:spPr>
        <p:txBody>
          <a:bodyPr lIns="0" tIns="0" rIns="0" bIns="0" rtlCol="0" anchor="t">
            <a:spAutoFit/>
          </a:bodyPr>
          <a:lstStyle/>
          <a:p>
            <a:pPr algn="l">
              <a:lnSpc>
                <a:spcPts val="6020"/>
              </a:lnSpc>
            </a:pPr>
            <a:r>
              <a:rPr lang="en-US" sz="4000" b="1" dirty="0">
                <a:solidFill>
                  <a:srgbClr val="125B50"/>
                </a:solidFill>
                <a:latin typeface="Agrandir Wide Medium"/>
                <a:ea typeface="Agrandir Wide Medium"/>
                <a:cs typeface="Agrandir Wide Medium"/>
                <a:sym typeface="Agrandir Wide Medium"/>
              </a:rPr>
              <a:t>RENT MEDIATION AND HEARING PROCEDURES BOOKLET</a:t>
            </a:r>
          </a:p>
        </p:txBody>
      </p:sp>
      <p:sp>
        <p:nvSpPr>
          <p:cNvPr id="6" name="TextBox 6"/>
          <p:cNvSpPr txBox="1"/>
          <p:nvPr/>
        </p:nvSpPr>
        <p:spPr>
          <a:xfrm>
            <a:off x="4657997" y="5136099"/>
            <a:ext cx="12142907" cy="2804160"/>
          </a:xfrm>
          <a:prstGeom prst="rect">
            <a:avLst/>
          </a:prstGeom>
        </p:spPr>
        <p:txBody>
          <a:bodyPr lIns="0" tIns="0" rIns="0" bIns="0" rtlCol="0" anchor="t">
            <a:spAutoFit/>
          </a:bodyPr>
          <a:lstStyle/>
          <a:p>
            <a:pPr algn="just">
              <a:lnSpc>
                <a:spcPts val="3600"/>
              </a:lnSpc>
            </a:pPr>
            <a:r>
              <a:rPr lang="en-US" sz="2400">
                <a:solidFill>
                  <a:srgbClr val="125B50"/>
                </a:solidFill>
                <a:latin typeface="Agrandir Wide Thin"/>
                <a:ea typeface="Agrandir Wide Thin"/>
                <a:cs typeface="Agrandir Wide Thin"/>
                <a:sym typeface="Agrandir Wide Thin"/>
              </a:rPr>
              <a:t>The Ordinance has been amended to improve the efficiency and effectiveness of the mediation process and to comply with state law. The most recent update was made in March of this year. The Rent Mediation &amp; Hearing Procedures Booklet has been updated and is available on our City of Gardena website and hard copies are available at City Hall.</a:t>
            </a:r>
          </a:p>
          <a:p>
            <a:pPr algn="just">
              <a:lnSpc>
                <a:spcPts val="3600"/>
              </a:lnSpc>
            </a:pPr>
            <a:endParaRPr lang="en-US" sz="2400">
              <a:solidFill>
                <a:srgbClr val="125B50"/>
              </a:solidFill>
              <a:latin typeface="Agrandir Wide Thin"/>
              <a:ea typeface="Agrandir Wide Thin"/>
              <a:cs typeface="Agrandir Wide Thin"/>
              <a:sym typeface="Agrandir Wide Thi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11020637" y="661097"/>
            <a:ext cx="6142597" cy="8964806"/>
          </a:xfrm>
          <a:custGeom>
            <a:avLst/>
            <a:gdLst/>
            <a:ahLst/>
            <a:cxnLst/>
            <a:rect l="l" t="t" r="r" b="b"/>
            <a:pathLst>
              <a:path w="6142597" h="8964806">
                <a:moveTo>
                  <a:pt x="6142597" y="0"/>
                </a:moveTo>
                <a:lnTo>
                  <a:pt x="0" y="0"/>
                </a:lnTo>
                <a:lnTo>
                  <a:pt x="0" y="8964806"/>
                </a:lnTo>
                <a:lnTo>
                  <a:pt x="6142597" y="8964806"/>
                </a:lnTo>
                <a:lnTo>
                  <a:pt x="6142597" y="0"/>
                </a:lnTo>
                <a:close/>
              </a:path>
            </a:pathLst>
          </a:custGeom>
          <a:blipFill>
            <a:blip r:embed="rId2"/>
            <a:stretch>
              <a:fillRect l="-257569" t="-23821" b="-39411"/>
            </a:stretch>
          </a:blipFill>
        </p:spPr>
        <p:txBody>
          <a:bodyPr/>
          <a:lstStyle/>
          <a:p>
            <a:endParaRPr lang="en-US"/>
          </a:p>
        </p:txBody>
      </p:sp>
      <p:sp>
        <p:nvSpPr>
          <p:cNvPr id="3" name="Freeform 3"/>
          <p:cNvSpPr/>
          <p:nvPr/>
        </p:nvSpPr>
        <p:spPr>
          <a:xfrm>
            <a:off x="11325683" y="3086100"/>
            <a:ext cx="5532504" cy="4114800"/>
          </a:xfrm>
          <a:custGeom>
            <a:avLst/>
            <a:gdLst/>
            <a:ahLst/>
            <a:cxnLst/>
            <a:rect l="l" t="t" r="r" b="b"/>
            <a:pathLst>
              <a:path w="5532504" h="4114800">
                <a:moveTo>
                  <a:pt x="0" y="0"/>
                </a:moveTo>
                <a:lnTo>
                  <a:pt x="5532505" y="0"/>
                </a:lnTo>
                <a:lnTo>
                  <a:pt x="5532505"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1922059" y="683790"/>
            <a:ext cx="6848808" cy="944880"/>
          </a:xfrm>
          <a:prstGeom prst="rect">
            <a:avLst/>
          </a:prstGeom>
        </p:spPr>
        <p:txBody>
          <a:bodyPr lIns="0" tIns="0" rIns="0" bIns="0" rtlCol="0" anchor="t">
            <a:spAutoFit/>
          </a:bodyPr>
          <a:lstStyle/>
          <a:p>
            <a:pPr algn="l">
              <a:lnSpc>
                <a:spcPts val="6719"/>
              </a:lnSpc>
            </a:pPr>
            <a:r>
              <a:rPr lang="en-US" sz="4800" b="1">
                <a:solidFill>
                  <a:srgbClr val="125B50"/>
                </a:solidFill>
                <a:latin typeface="Agrandir Wide Medium"/>
                <a:ea typeface="Agrandir Wide Medium"/>
                <a:cs typeface="Agrandir Wide Medium"/>
                <a:sym typeface="Agrandir Wide Medium"/>
              </a:rPr>
              <a:t>MEDIATION CASES </a:t>
            </a:r>
          </a:p>
        </p:txBody>
      </p:sp>
      <p:sp>
        <p:nvSpPr>
          <p:cNvPr id="5" name="TextBox 5"/>
          <p:cNvSpPr txBox="1"/>
          <p:nvPr/>
        </p:nvSpPr>
        <p:spPr>
          <a:xfrm>
            <a:off x="911465" y="2518976"/>
            <a:ext cx="8869995" cy="2896404"/>
          </a:xfrm>
          <a:prstGeom prst="rect">
            <a:avLst/>
          </a:prstGeom>
        </p:spPr>
        <p:txBody>
          <a:bodyPr lIns="0" tIns="0" rIns="0" bIns="0" rtlCol="0" anchor="t">
            <a:spAutoFit/>
          </a:bodyPr>
          <a:lstStyle/>
          <a:p>
            <a:pPr algn="just">
              <a:lnSpc>
                <a:spcPts val="3599"/>
              </a:lnSpc>
            </a:pPr>
            <a:r>
              <a:rPr lang="en-US" sz="2399">
                <a:solidFill>
                  <a:srgbClr val="125B50"/>
                </a:solidFill>
                <a:latin typeface="Agrandir Wide Thin"/>
                <a:ea typeface="Agrandir Wide Thin"/>
                <a:cs typeface="Agrandir Wide Thin"/>
                <a:sym typeface="Agrandir Wide Thin"/>
              </a:rPr>
              <a:t>Since January 2025, the Rent Mediation Board has received a total of </a:t>
            </a:r>
            <a:r>
              <a:rPr lang="en-US" sz="2399" b="1">
                <a:solidFill>
                  <a:srgbClr val="125B50"/>
                </a:solidFill>
                <a:latin typeface="Agrandir Wide Bold"/>
                <a:ea typeface="Agrandir Wide Bold"/>
                <a:cs typeface="Agrandir Wide Bold"/>
                <a:sym typeface="Agrandir Wide Bold"/>
              </a:rPr>
              <a:t>24 applications:</a:t>
            </a:r>
          </a:p>
          <a:p>
            <a:pPr algn="just">
              <a:lnSpc>
                <a:spcPts val="1050"/>
              </a:lnSpc>
            </a:pPr>
            <a:r>
              <a:rPr lang="en-US" sz="700">
                <a:solidFill>
                  <a:srgbClr val="125B50"/>
                </a:solidFill>
                <a:latin typeface="Agrandir Wide Thin"/>
                <a:ea typeface="Agrandir Wide Thin"/>
                <a:cs typeface="Agrandir Wide Thin"/>
                <a:sym typeface="Agrandir Wide Thin"/>
              </a:rPr>
              <a:t> </a:t>
            </a:r>
          </a:p>
          <a:p>
            <a:pPr marL="518160" lvl="1" indent="-259080" algn="l">
              <a:lnSpc>
                <a:spcPts val="3599"/>
              </a:lnSpc>
              <a:buFont typeface="Arial"/>
              <a:buChar char="•"/>
            </a:pPr>
            <a:r>
              <a:rPr lang="en-US" sz="2399" b="1">
                <a:solidFill>
                  <a:srgbClr val="125B50"/>
                </a:solidFill>
                <a:latin typeface="Agrandir Wide Bold"/>
                <a:ea typeface="Agrandir Wide Bold"/>
                <a:cs typeface="Agrandir Wide Bold"/>
                <a:sym typeface="Agrandir Wide Bold"/>
              </a:rPr>
              <a:t>9</a:t>
            </a:r>
            <a:r>
              <a:rPr lang="en-US" sz="2399">
                <a:solidFill>
                  <a:srgbClr val="125B50"/>
                </a:solidFill>
                <a:latin typeface="Agrandir Wide Thin"/>
                <a:ea typeface="Agrandir Wide Thin"/>
                <a:cs typeface="Agrandir Wide Thin"/>
                <a:sym typeface="Agrandir Wide Thin"/>
              </a:rPr>
              <a:t> have been denied.</a:t>
            </a:r>
          </a:p>
          <a:p>
            <a:pPr marL="518160" lvl="1" indent="-259080" algn="l">
              <a:lnSpc>
                <a:spcPts val="3599"/>
              </a:lnSpc>
              <a:buFont typeface="Arial"/>
              <a:buChar char="•"/>
            </a:pPr>
            <a:r>
              <a:rPr lang="en-US" sz="2399" b="1">
                <a:solidFill>
                  <a:srgbClr val="125B50"/>
                </a:solidFill>
                <a:latin typeface="Agrandir Wide Bold"/>
                <a:ea typeface="Agrandir Wide Bold"/>
                <a:cs typeface="Agrandir Wide Bold"/>
                <a:sym typeface="Agrandir Wide Bold"/>
              </a:rPr>
              <a:t>2</a:t>
            </a:r>
            <a:r>
              <a:rPr lang="en-US" sz="2399">
                <a:solidFill>
                  <a:srgbClr val="125B50"/>
                </a:solidFill>
                <a:latin typeface="Agrandir Wide Thin"/>
                <a:ea typeface="Agrandir Wide Thin"/>
                <a:cs typeface="Agrandir Wide Thin"/>
                <a:sym typeface="Agrandir Wide Thin"/>
              </a:rPr>
              <a:t> have been resolved through mediation.</a:t>
            </a:r>
          </a:p>
          <a:p>
            <a:pPr marL="518160" lvl="1" indent="-259080" algn="l">
              <a:lnSpc>
                <a:spcPts val="3599"/>
              </a:lnSpc>
              <a:buFont typeface="Arial"/>
              <a:buChar char="•"/>
            </a:pPr>
            <a:r>
              <a:rPr lang="en-US" sz="2399" b="1">
                <a:solidFill>
                  <a:srgbClr val="125B50"/>
                </a:solidFill>
                <a:latin typeface="Agrandir Wide Bold"/>
                <a:ea typeface="Agrandir Wide Bold"/>
                <a:cs typeface="Agrandir Wide Bold"/>
                <a:sym typeface="Agrandir Wide Bold"/>
              </a:rPr>
              <a:t>4</a:t>
            </a:r>
            <a:r>
              <a:rPr lang="en-US" sz="2399">
                <a:solidFill>
                  <a:srgbClr val="125B50"/>
                </a:solidFill>
                <a:latin typeface="Agrandir Wide Thin"/>
                <a:ea typeface="Agrandir Wide Thin"/>
                <a:cs typeface="Agrandir Wide Thin"/>
                <a:sym typeface="Agrandir Wide Thin"/>
              </a:rPr>
              <a:t> have been resolved before going to mediation. </a:t>
            </a:r>
          </a:p>
          <a:p>
            <a:pPr marL="518160" lvl="1" indent="-259080" algn="l">
              <a:lnSpc>
                <a:spcPts val="3599"/>
              </a:lnSpc>
              <a:buFont typeface="Arial"/>
              <a:buChar char="•"/>
            </a:pPr>
            <a:r>
              <a:rPr lang="en-US" sz="2399" b="1">
                <a:solidFill>
                  <a:srgbClr val="125B50"/>
                </a:solidFill>
                <a:latin typeface="Agrandir Wide Bold"/>
                <a:ea typeface="Agrandir Wide Bold"/>
                <a:cs typeface="Agrandir Wide Bold"/>
                <a:sym typeface="Agrandir Wide Bold"/>
              </a:rPr>
              <a:t>9</a:t>
            </a:r>
            <a:r>
              <a:rPr lang="en-US" sz="2399">
                <a:solidFill>
                  <a:srgbClr val="125B50"/>
                </a:solidFill>
                <a:latin typeface="Agrandir Wide Thin"/>
                <a:ea typeface="Agrandir Wide Thin"/>
                <a:cs typeface="Agrandir Wide Thin"/>
                <a:sym typeface="Agrandir Wide Thin"/>
              </a:rPr>
              <a:t> are currently pending in the review phase.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F6F2"/>
        </a:solidFill>
        <a:effectLst/>
      </p:bgPr>
    </p:bg>
    <p:spTree>
      <p:nvGrpSpPr>
        <p:cNvPr id="1" name=""/>
        <p:cNvGrpSpPr/>
        <p:nvPr/>
      </p:nvGrpSpPr>
      <p:grpSpPr>
        <a:xfrm>
          <a:off x="0" y="0"/>
          <a:ext cx="0" cy="0"/>
          <a:chOff x="0" y="0"/>
          <a:chExt cx="0" cy="0"/>
        </a:xfrm>
      </p:grpSpPr>
      <p:sp>
        <p:nvSpPr>
          <p:cNvPr id="2" name="Freeform 2"/>
          <p:cNvSpPr/>
          <p:nvPr/>
        </p:nvSpPr>
        <p:spPr>
          <a:xfrm>
            <a:off x="0" y="0"/>
            <a:ext cx="18288000" cy="3120284"/>
          </a:xfrm>
          <a:custGeom>
            <a:avLst/>
            <a:gdLst/>
            <a:ahLst/>
            <a:cxnLst/>
            <a:rect l="l" t="t" r="r" b="b"/>
            <a:pathLst>
              <a:path w="18288000" h="3120284">
                <a:moveTo>
                  <a:pt x="0" y="0"/>
                </a:moveTo>
                <a:lnTo>
                  <a:pt x="18288000" y="0"/>
                </a:lnTo>
                <a:lnTo>
                  <a:pt x="18288000" y="3120284"/>
                </a:lnTo>
                <a:lnTo>
                  <a:pt x="0" y="3120284"/>
                </a:lnTo>
                <a:lnTo>
                  <a:pt x="0" y="0"/>
                </a:lnTo>
                <a:close/>
              </a:path>
            </a:pathLst>
          </a:custGeom>
          <a:blipFill>
            <a:blip r:embed="rId2"/>
            <a:stretch>
              <a:fillRect t="-65125" b="-225364"/>
            </a:stretch>
          </a:blipFill>
        </p:spPr>
        <p:txBody>
          <a:bodyPr/>
          <a:lstStyle/>
          <a:p>
            <a:endParaRPr lang="en-US"/>
          </a:p>
        </p:txBody>
      </p:sp>
      <p:sp>
        <p:nvSpPr>
          <p:cNvPr id="3" name="Freeform 3"/>
          <p:cNvSpPr/>
          <p:nvPr/>
        </p:nvSpPr>
        <p:spPr>
          <a:xfrm>
            <a:off x="7813704" y="316315"/>
            <a:ext cx="2660592" cy="2487653"/>
          </a:xfrm>
          <a:custGeom>
            <a:avLst/>
            <a:gdLst/>
            <a:ahLst/>
            <a:cxnLst/>
            <a:rect l="l" t="t" r="r" b="b"/>
            <a:pathLst>
              <a:path w="2660592" h="2487653">
                <a:moveTo>
                  <a:pt x="0" y="0"/>
                </a:moveTo>
                <a:lnTo>
                  <a:pt x="2660592" y="0"/>
                </a:lnTo>
                <a:lnTo>
                  <a:pt x="2660592" y="2487654"/>
                </a:lnTo>
                <a:lnTo>
                  <a:pt x="0" y="24876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7326865" y="3158417"/>
            <a:ext cx="4554598" cy="862330"/>
          </a:xfrm>
          <a:prstGeom prst="rect">
            <a:avLst/>
          </a:prstGeom>
        </p:spPr>
        <p:txBody>
          <a:bodyPr lIns="0" tIns="0" rIns="0" bIns="0" rtlCol="0" anchor="t">
            <a:spAutoFit/>
          </a:bodyPr>
          <a:lstStyle/>
          <a:p>
            <a:pPr algn="l">
              <a:lnSpc>
                <a:spcPts val="6020"/>
              </a:lnSpc>
            </a:pPr>
            <a:r>
              <a:rPr lang="en-US" sz="4300" b="1">
                <a:solidFill>
                  <a:srgbClr val="125B50"/>
                </a:solidFill>
                <a:latin typeface="Agrandir Wide Medium"/>
                <a:ea typeface="Agrandir Wide Medium"/>
                <a:cs typeface="Agrandir Wide Medium"/>
                <a:sym typeface="Agrandir Wide Medium"/>
              </a:rPr>
              <a:t>QUESTIONS?</a:t>
            </a:r>
          </a:p>
        </p:txBody>
      </p:sp>
      <p:sp>
        <p:nvSpPr>
          <p:cNvPr id="5" name="TextBox 5"/>
          <p:cNvSpPr txBox="1"/>
          <p:nvPr/>
        </p:nvSpPr>
        <p:spPr>
          <a:xfrm>
            <a:off x="3532710" y="4783126"/>
            <a:ext cx="12142907" cy="1447800"/>
          </a:xfrm>
          <a:prstGeom prst="rect">
            <a:avLst/>
          </a:prstGeom>
        </p:spPr>
        <p:txBody>
          <a:bodyPr lIns="0" tIns="0" rIns="0" bIns="0" rtlCol="0" anchor="t">
            <a:spAutoFit/>
          </a:bodyPr>
          <a:lstStyle/>
          <a:p>
            <a:pPr algn="just">
              <a:lnSpc>
                <a:spcPts val="3749"/>
              </a:lnSpc>
            </a:pPr>
            <a:r>
              <a:rPr lang="en-US" sz="2499">
                <a:solidFill>
                  <a:srgbClr val="125B50"/>
                </a:solidFill>
                <a:latin typeface="Agrandir Wide"/>
                <a:ea typeface="Agrandir Wide"/>
                <a:cs typeface="Agrandir Wide"/>
                <a:sym typeface="Agrandir Wide"/>
              </a:rPr>
              <a:t>If any Gardena resident has any questions/concerns regarding their rental increase, they can always contact the City Manager’s Office at 310-217-9503 for more information.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276</Words>
  <Application>Microsoft Office PowerPoint</Application>
  <PresentationFormat>Custom</PresentationFormat>
  <Paragraphs>21</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Agrandir Wide</vt:lpstr>
      <vt:lpstr>Arial</vt:lpstr>
      <vt:lpstr>Agrandir Wide Medium</vt:lpstr>
      <vt:lpstr>Agrandir Wide Bold</vt:lpstr>
      <vt:lpstr>Calibri</vt:lpstr>
      <vt:lpstr>Agrandir Wide Thin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Gradient Monotone Minimalist Presentation Template</dc:title>
  <dc:creator>Alejandra Orozco</dc:creator>
  <cp:lastModifiedBy>Alejandra Orozco</cp:lastModifiedBy>
  <cp:revision>2</cp:revision>
  <dcterms:created xsi:type="dcterms:W3CDTF">2006-08-16T00:00:00Z</dcterms:created>
  <dcterms:modified xsi:type="dcterms:W3CDTF">2025-06-24T20:50:39Z</dcterms:modified>
  <dc:identifier>DAGpbDJ-9-Y</dc:identifier>
</cp:coreProperties>
</file>