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63" r:id="rId4"/>
    <p:sldId id="259" r:id="rId5"/>
    <p:sldId id="297" r:id="rId6"/>
    <p:sldId id="287" r:id="rId7"/>
    <p:sldId id="497" r:id="rId8"/>
    <p:sldId id="384" r:id="rId9"/>
    <p:sldId id="260" r:id="rId10"/>
    <p:sldId id="396" r:id="rId11"/>
    <p:sldId id="397" r:id="rId12"/>
    <p:sldId id="419" r:id="rId13"/>
    <p:sldId id="386" r:id="rId14"/>
    <p:sldId id="398" r:id="rId15"/>
    <p:sldId id="391" r:id="rId16"/>
    <p:sldId id="395" r:id="rId17"/>
    <p:sldId id="498" r:id="rId18"/>
    <p:sldId id="400" r:id="rId19"/>
    <p:sldId id="382" r:id="rId20"/>
    <p:sldId id="495" r:id="rId21"/>
    <p:sldId id="450" r:id="rId22"/>
    <p:sldId id="484" r:id="rId23"/>
    <p:sldId id="461" r:id="rId24"/>
    <p:sldId id="483" r:id="rId25"/>
    <p:sldId id="493" r:id="rId26"/>
    <p:sldId id="494" r:id="rId27"/>
    <p:sldId id="454" r:id="rId28"/>
    <p:sldId id="485" r:id="rId29"/>
    <p:sldId id="438" r:id="rId30"/>
    <p:sldId id="429" r:id="rId31"/>
    <p:sldId id="430" r:id="rId32"/>
    <p:sldId id="431" r:id="rId33"/>
    <p:sldId id="466" r:id="rId34"/>
    <p:sldId id="264" r:id="rId35"/>
    <p:sldId id="473" r:id="rId36"/>
    <p:sldId id="277" r:id="rId37"/>
    <p:sldId id="481" r:id="rId38"/>
    <p:sldId id="455" r:id="rId39"/>
  </p:sldIdLst>
  <p:sldSz cx="12192000" cy="6858000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2F559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9F7-40B7-8110-0477D96B1BBA}"/>
              </c:ext>
            </c:extLst>
          </c:dPt>
          <c:dPt>
            <c:idx val="1"/>
            <c:bubble3D val="0"/>
            <c:spPr>
              <a:solidFill>
                <a:srgbClr val="64CCC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F7-40B7-8110-0477D96B1BB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F5-40CE-BB2B-EBED283AF06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F5-40CE-BB2B-EBED283AF069}"/>
              </c:ext>
            </c:extLst>
          </c:dPt>
          <c:dLbls>
            <c:dLbl>
              <c:idx val="0"/>
              <c:layout>
                <c:manualLayout>
                  <c:x val="-0.1709057578740158"/>
                  <c:y val="-0.212291140976184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800" dirty="0">
                        <a:solidFill>
                          <a:schemeClr val="bg1"/>
                        </a:solidFill>
                      </a:rPr>
                      <a:t>$30 M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9F7-40B7-8110-0477D96B1BBA}"/>
                </c:ext>
              </c:extLst>
            </c:dLbl>
            <c:dLbl>
              <c:idx val="1"/>
              <c:layout>
                <c:manualLayout>
                  <c:x val="0.10371739665354331"/>
                  <c:y val="0.1769645560430268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$9 M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9F7-40B7-8110-0477D96B1B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Planned Projects</c:v>
                </c:pt>
                <c:pt idx="1">
                  <c:v>Unplanned Projects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F7-40B7-8110-0477D96B1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595706200787403"/>
          <c:y val="0.90516265347178559"/>
          <c:w val="0.3821482529527559"/>
          <c:h val="5.26498491234098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4" Type="http://schemas.openxmlformats.org/officeDocument/2006/relationships/image" Target="../media/image50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Relationship Id="rId4" Type="http://schemas.openxmlformats.org/officeDocument/2006/relationships/image" Target="../media/image5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E3A1B-604F-43E8-B68E-38F0A6039192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789A084-1F1B-472C-855E-75D2659A61E0}">
      <dgm:prSet/>
      <dgm:spPr/>
      <dgm:t>
        <a:bodyPr/>
        <a:lstStyle/>
        <a:p>
          <a:r>
            <a:rPr lang="en-US" dirty="0"/>
            <a:t>Inventory of Existing Conditions</a:t>
          </a:r>
        </a:p>
      </dgm:t>
    </dgm:pt>
    <dgm:pt modelId="{B38356DC-5156-4D45-9DAE-87CB24C504A4}" type="parTrans" cxnId="{1244908C-13CF-4AA7-BAA1-FF2312053506}">
      <dgm:prSet/>
      <dgm:spPr/>
      <dgm:t>
        <a:bodyPr/>
        <a:lstStyle/>
        <a:p>
          <a:endParaRPr lang="en-US"/>
        </a:p>
      </dgm:t>
    </dgm:pt>
    <dgm:pt modelId="{FB3EE595-595A-4EE1-BB77-C9E94C8A4593}" type="sibTrans" cxnId="{1244908C-13CF-4AA7-BAA1-FF2312053506}">
      <dgm:prSet/>
      <dgm:spPr/>
      <dgm:t>
        <a:bodyPr/>
        <a:lstStyle/>
        <a:p>
          <a:endParaRPr lang="en-US" dirty="0"/>
        </a:p>
      </dgm:t>
    </dgm:pt>
    <dgm:pt modelId="{76D586FE-A76D-4E17-9B72-E763E8E437D6}">
      <dgm:prSet/>
      <dgm:spPr/>
      <dgm:t>
        <a:bodyPr/>
        <a:lstStyle/>
        <a:p>
          <a:r>
            <a:rPr lang="en-US" dirty="0"/>
            <a:t>Extensive Community Engagement</a:t>
          </a:r>
        </a:p>
      </dgm:t>
    </dgm:pt>
    <dgm:pt modelId="{D63129D7-8DF7-437D-83BE-6CA36815571F}" type="parTrans" cxnId="{E272DE76-B645-4798-87C5-54C8D2219217}">
      <dgm:prSet/>
      <dgm:spPr/>
      <dgm:t>
        <a:bodyPr/>
        <a:lstStyle/>
        <a:p>
          <a:endParaRPr lang="en-US"/>
        </a:p>
      </dgm:t>
    </dgm:pt>
    <dgm:pt modelId="{D2FB7A4A-2EC8-4CA7-B4DF-6CA7DAED3948}" type="sibTrans" cxnId="{E272DE76-B645-4798-87C5-54C8D2219217}">
      <dgm:prSet/>
      <dgm:spPr/>
      <dgm:t>
        <a:bodyPr/>
        <a:lstStyle/>
        <a:p>
          <a:endParaRPr lang="en-US" dirty="0"/>
        </a:p>
      </dgm:t>
    </dgm:pt>
    <dgm:pt modelId="{A7419F2E-1A62-431A-9DA2-BD03F5730D24}">
      <dgm:prSet/>
      <dgm:spPr/>
      <dgm:t>
        <a:bodyPr/>
        <a:lstStyle/>
        <a:p>
          <a:r>
            <a:rPr lang="en-US" dirty="0"/>
            <a:t>Needs Analysis</a:t>
          </a:r>
        </a:p>
      </dgm:t>
    </dgm:pt>
    <dgm:pt modelId="{3FCD3CBF-3968-4A8D-8D2F-929D28C14E7D}" type="parTrans" cxnId="{5B4AC2D9-4E0F-40D1-9FEA-70C12938039F}">
      <dgm:prSet/>
      <dgm:spPr/>
      <dgm:t>
        <a:bodyPr/>
        <a:lstStyle/>
        <a:p>
          <a:endParaRPr lang="en-US"/>
        </a:p>
      </dgm:t>
    </dgm:pt>
    <dgm:pt modelId="{5109514F-97A9-467C-9A4A-B09E9C12981D}" type="sibTrans" cxnId="{5B4AC2D9-4E0F-40D1-9FEA-70C12938039F}">
      <dgm:prSet/>
      <dgm:spPr/>
      <dgm:t>
        <a:bodyPr/>
        <a:lstStyle/>
        <a:p>
          <a:endParaRPr lang="en-US" dirty="0"/>
        </a:p>
      </dgm:t>
    </dgm:pt>
    <dgm:pt modelId="{88551696-1D5C-4900-A52E-EBD6D70222B2}">
      <dgm:prSet/>
      <dgm:spPr/>
      <dgm:t>
        <a:bodyPr/>
        <a:lstStyle/>
        <a:p>
          <a:r>
            <a:rPr lang="en-US" dirty="0"/>
            <a:t>Recommendations</a:t>
          </a:r>
        </a:p>
      </dgm:t>
    </dgm:pt>
    <dgm:pt modelId="{931395B2-AB50-416D-940D-46CDA4878AA8}" type="parTrans" cxnId="{76293DB0-3325-4205-8A64-B05D70C4B4A3}">
      <dgm:prSet/>
      <dgm:spPr/>
      <dgm:t>
        <a:bodyPr/>
        <a:lstStyle/>
        <a:p>
          <a:endParaRPr lang="en-US"/>
        </a:p>
      </dgm:t>
    </dgm:pt>
    <dgm:pt modelId="{3228CDC2-2A72-4FC5-8A4B-DBBA4F1E3079}" type="sibTrans" cxnId="{76293DB0-3325-4205-8A64-B05D70C4B4A3}">
      <dgm:prSet/>
      <dgm:spPr/>
      <dgm:t>
        <a:bodyPr/>
        <a:lstStyle/>
        <a:p>
          <a:endParaRPr lang="en-US" dirty="0"/>
        </a:p>
      </dgm:t>
    </dgm:pt>
    <dgm:pt modelId="{40A254DC-729A-4D88-9F9F-15BB2EEE58E3}">
      <dgm:prSet/>
      <dgm:spPr/>
      <dgm:t>
        <a:bodyPr/>
        <a:lstStyle/>
        <a:p>
          <a:r>
            <a:rPr lang="en-US" dirty="0"/>
            <a:t>Funding and Implementation</a:t>
          </a:r>
        </a:p>
      </dgm:t>
    </dgm:pt>
    <dgm:pt modelId="{97BBC3BF-583F-448D-8936-F3AEEF3FFC5E}" type="parTrans" cxnId="{529A7452-6A40-40BD-B209-F5C2F27AD29B}">
      <dgm:prSet/>
      <dgm:spPr/>
      <dgm:t>
        <a:bodyPr/>
        <a:lstStyle/>
        <a:p>
          <a:endParaRPr lang="en-US"/>
        </a:p>
      </dgm:t>
    </dgm:pt>
    <dgm:pt modelId="{EE152324-D32A-4379-AE38-FC0E36BB49BD}" type="sibTrans" cxnId="{529A7452-6A40-40BD-B209-F5C2F27AD29B}">
      <dgm:prSet/>
      <dgm:spPr/>
      <dgm:t>
        <a:bodyPr/>
        <a:lstStyle/>
        <a:p>
          <a:endParaRPr lang="en-US"/>
        </a:p>
      </dgm:t>
    </dgm:pt>
    <dgm:pt modelId="{C63B71EF-FBF8-4274-A812-A0EDA4E2738E}" type="pres">
      <dgm:prSet presAssocID="{E06E3A1B-604F-43E8-B68E-38F0A6039192}" presName="linear" presStyleCnt="0">
        <dgm:presLayoutVars>
          <dgm:dir/>
          <dgm:animLvl val="lvl"/>
          <dgm:resizeHandles val="exact"/>
        </dgm:presLayoutVars>
      </dgm:prSet>
      <dgm:spPr/>
    </dgm:pt>
    <dgm:pt modelId="{E396D96F-0F10-4A5F-9A42-EDA31A34860D}" type="pres">
      <dgm:prSet presAssocID="{4789A084-1F1B-472C-855E-75D2659A61E0}" presName="parentLin" presStyleCnt="0"/>
      <dgm:spPr/>
    </dgm:pt>
    <dgm:pt modelId="{AAADBFF0-D969-4D96-B36A-ABC72F21CDC9}" type="pres">
      <dgm:prSet presAssocID="{4789A084-1F1B-472C-855E-75D2659A61E0}" presName="parentLeftMargin" presStyleLbl="node1" presStyleIdx="0" presStyleCnt="5"/>
      <dgm:spPr/>
    </dgm:pt>
    <dgm:pt modelId="{AB5066AA-89BD-4B1B-936D-73CCFCA47FF4}" type="pres">
      <dgm:prSet presAssocID="{4789A084-1F1B-472C-855E-75D2659A61E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1545EA06-B00E-480D-9AF1-A4D8B597EE39}" type="pres">
      <dgm:prSet presAssocID="{4789A084-1F1B-472C-855E-75D2659A61E0}" presName="negativeSpace" presStyleCnt="0"/>
      <dgm:spPr/>
    </dgm:pt>
    <dgm:pt modelId="{518A4BF3-E8EC-4077-9A80-21CBB7697BC4}" type="pres">
      <dgm:prSet presAssocID="{4789A084-1F1B-472C-855E-75D2659A61E0}" presName="childText" presStyleLbl="conFgAcc1" presStyleIdx="0" presStyleCnt="5">
        <dgm:presLayoutVars>
          <dgm:bulletEnabled val="1"/>
        </dgm:presLayoutVars>
      </dgm:prSet>
      <dgm:spPr/>
    </dgm:pt>
    <dgm:pt modelId="{AFCCC0B4-8EC1-4BBE-8764-489719EF3CEE}" type="pres">
      <dgm:prSet presAssocID="{FB3EE595-595A-4EE1-BB77-C9E94C8A4593}" presName="spaceBetweenRectangles" presStyleCnt="0"/>
      <dgm:spPr/>
    </dgm:pt>
    <dgm:pt modelId="{3BFC62A8-F7BA-4366-8118-4D9C46BFB7C4}" type="pres">
      <dgm:prSet presAssocID="{76D586FE-A76D-4E17-9B72-E763E8E437D6}" presName="parentLin" presStyleCnt="0"/>
      <dgm:spPr/>
    </dgm:pt>
    <dgm:pt modelId="{C9CA4A1B-8484-4EFA-9DF0-F9B9A100F866}" type="pres">
      <dgm:prSet presAssocID="{76D586FE-A76D-4E17-9B72-E763E8E437D6}" presName="parentLeftMargin" presStyleLbl="node1" presStyleIdx="0" presStyleCnt="5"/>
      <dgm:spPr/>
    </dgm:pt>
    <dgm:pt modelId="{77AFF69E-DD6F-4A4B-AFD9-FD5CB3E30FF9}" type="pres">
      <dgm:prSet presAssocID="{76D586FE-A76D-4E17-9B72-E763E8E437D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D2A5391-3A84-4080-A5C7-5107BD067054}" type="pres">
      <dgm:prSet presAssocID="{76D586FE-A76D-4E17-9B72-E763E8E437D6}" presName="negativeSpace" presStyleCnt="0"/>
      <dgm:spPr/>
    </dgm:pt>
    <dgm:pt modelId="{9F2E2458-98A2-4AAA-9ED2-23472F34B735}" type="pres">
      <dgm:prSet presAssocID="{76D586FE-A76D-4E17-9B72-E763E8E437D6}" presName="childText" presStyleLbl="conFgAcc1" presStyleIdx="1" presStyleCnt="5">
        <dgm:presLayoutVars>
          <dgm:bulletEnabled val="1"/>
        </dgm:presLayoutVars>
      </dgm:prSet>
      <dgm:spPr/>
    </dgm:pt>
    <dgm:pt modelId="{D8F38AFA-2EF0-40FD-A068-729E7681EEB9}" type="pres">
      <dgm:prSet presAssocID="{D2FB7A4A-2EC8-4CA7-B4DF-6CA7DAED3948}" presName="spaceBetweenRectangles" presStyleCnt="0"/>
      <dgm:spPr/>
    </dgm:pt>
    <dgm:pt modelId="{B8841962-EA81-4D85-9E87-D852484B1ED5}" type="pres">
      <dgm:prSet presAssocID="{A7419F2E-1A62-431A-9DA2-BD03F5730D24}" presName="parentLin" presStyleCnt="0"/>
      <dgm:spPr/>
    </dgm:pt>
    <dgm:pt modelId="{5A79B768-FB99-4CDC-A2E2-0FAC72A78A2A}" type="pres">
      <dgm:prSet presAssocID="{A7419F2E-1A62-431A-9DA2-BD03F5730D24}" presName="parentLeftMargin" presStyleLbl="node1" presStyleIdx="1" presStyleCnt="5"/>
      <dgm:spPr/>
    </dgm:pt>
    <dgm:pt modelId="{4A1B5049-52AE-4A96-A5C5-C90987CB515D}" type="pres">
      <dgm:prSet presAssocID="{A7419F2E-1A62-431A-9DA2-BD03F5730D2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4E7DE508-98D1-4F0C-9189-A654AB899F95}" type="pres">
      <dgm:prSet presAssocID="{A7419F2E-1A62-431A-9DA2-BD03F5730D24}" presName="negativeSpace" presStyleCnt="0"/>
      <dgm:spPr/>
    </dgm:pt>
    <dgm:pt modelId="{1DFCC875-80EA-4D60-994E-F3962AEC6B13}" type="pres">
      <dgm:prSet presAssocID="{A7419F2E-1A62-431A-9DA2-BD03F5730D24}" presName="childText" presStyleLbl="conFgAcc1" presStyleIdx="2" presStyleCnt="5">
        <dgm:presLayoutVars>
          <dgm:bulletEnabled val="1"/>
        </dgm:presLayoutVars>
      </dgm:prSet>
      <dgm:spPr/>
    </dgm:pt>
    <dgm:pt modelId="{6EAE0026-05CF-41C9-BC2D-9DD0E0835DCF}" type="pres">
      <dgm:prSet presAssocID="{5109514F-97A9-467C-9A4A-B09E9C12981D}" presName="spaceBetweenRectangles" presStyleCnt="0"/>
      <dgm:spPr/>
    </dgm:pt>
    <dgm:pt modelId="{41900B03-70A0-4957-896A-2227AE14EB4F}" type="pres">
      <dgm:prSet presAssocID="{88551696-1D5C-4900-A52E-EBD6D70222B2}" presName="parentLin" presStyleCnt="0"/>
      <dgm:spPr/>
    </dgm:pt>
    <dgm:pt modelId="{A4BF3829-8DB3-4DD3-B205-0AC1ED23E455}" type="pres">
      <dgm:prSet presAssocID="{88551696-1D5C-4900-A52E-EBD6D70222B2}" presName="parentLeftMargin" presStyleLbl="node1" presStyleIdx="2" presStyleCnt="5"/>
      <dgm:spPr/>
    </dgm:pt>
    <dgm:pt modelId="{FA737153-1901-46F4-8993-18C4D7A0B5CE}" type="pres">
      <dgm:prSet presAssocID="{88551696-1D5C-4900-A52E-EBD6D70222B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F312B6E-EFA5-464F-A452-65120CA16D79}" type="pres">
      <dgm:prSet presAssocID="{88551696-1D5C-4900-A52E-EBD6D70222B2}" presName="negativeSpace" presStyleCnt="0"/>
      <dgm:spPr/>
    </dgm:pt>
    <dgm:pt modelId="{9510B693-55CF-4697-B186-620188DF73BF}" type="pres">
      <dgm:prSet presAssocID="{88551696-1D5C-4900-A52E-EBD6D70222B2}" presName="childText" presStyleLbl="conFgAcc1" presStyleIdx="3" presStyleCnt="5">
        <dgm:presLayoutVars>
          <dgm:bulletEnabled val="1"/>
        </dgm:presLayoutVars>
      </dgm:prSet>
      <dgm:spPr/>
    </dgm:pt>
    <dgm:pt modelId="{DE9B6C3B-DA7D-4BCC-B3F1-8CE947498D55}" type="pres">
      <dgm:prSet presAssocID="{3228CDC2-2A72-4FC5-8A4B-DBBA4F1E3079}" presName="spaceBetweenRectangles" presStyleCnt="0"/>
      <dgm:spPr/>
    </dgm:pt>
    <dgm:pt modelId="{DAB296AE-0180-4946-9442-C4353F807D5C}" type="pres">
      <dgm:prSet presAssocID="{40A254DC-729A-4D88-9F9F-15BB2EEE58E3}" presName="parentLin" presStyleCnt="0"/>
      <dgm:spPr/>
    </dgm:pt>
    <dgm:pt modelId="{FD0B7409-25DF-46CE-97AB-C9FA64ACCC5D}" type="pres">
      <dgm:prSet presAssocID="{40A254DC-729A-4D88-9F9F-15BB2EEE58E3}" presName="parentLeftMargin" presStyleLbl="node1" presStyleIdx="3" presStyleCnt="5"/>
      <dgm:spPr/>
    </dgm:pt>
    <dgm:pt modelId="{E46B47E5-4787-426C-B951-67798E446A00}" type="pres">
      <dgm:prSet presAssocID="{40A254DC-729A-4D88-9F9F-15BB2EEE58E3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3B8DF581-A9DA-4F9B-AD8D-6C30A9F201AB}" type="pres">
      <dgm:prSet presAssocID="{40A254DC-729A-4D88-9F9F-15BB2EEE58E3}" presName="negativeSpace" presStyleCnt="0"/>
      <dgm:spPr/>
    </dgm:pt>
    <dgm:pt modelId="{4AC98237-76DA-4135-A150-3FD2945EAD25}" type="pres">
      <dgm:prSet presAssocID="{40A254DC-729A-4D88-9F9F-15BB2EEE58E3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BDF0502-4D15-4A99-B18D-8F986FE299FE}" type="presOf" srcId="{88551696-1D5C-4900-A52E-EBD6D70222B2}" destId="{FA737153-1901-46F4-8993-18C4D7A0B5CE}" srcOrd="1" destOrd="0" presId="urn:microsoft.com/office/officeart/2005/8/layout/list1"/>
    <dgm:cxn modelId="{773EA61A-D834-42CB-B893-3C4BA488C2B4}" type="presOf" srcId="{76D586FE-A76D-4E17-9B72-E763E8E437D6}" destId="{C9CA4A1B-8484-4EFA-9DF0-F9B9A100F866}" srcOrd="0" destOrd="0" presId="urn:microsoft.com/office/officeart/2005/8/layout/list1"/>
    <dgm:cxn modelId="{B31F9134-7D99-4A43-A254-B4EA59A7DC59}" type="presOf" srcId="{4789A084-1F1B-472C-855E-75D2659A61E0}" destId="{AB5066AA-89BD-4B1B-936D-73CCFCA47FF4}" srcOrd="1" destOrd="0" presId="urn:microsoft.com/office/officeart/2005/8/layout/list1"/>
    <dgm:cxn modelId="{7D52033B-60B3-4831-961F-AFDD1A0E924E}" type="presOf" srcId="{E06E3A1B-604F-43E8-B68E-38F0A6039192}" destId="{C63B71EF-FBF8-4274-A812-A0EDA4E2738E}" srcOrd="0" destOrd="0" presId="urn:microsoft.com/office/officeart/2005/8/layout/list1"/>
    <dgm:cxn modelId="{D08BE170-46E2-4ED6-8A82-C07F66C519E8}" type="presOf" srcId="{4789A084-1F1B-472C-855E-75D2659A61E0}" destId="{AAADBFF0-D969-4D96-B36A-ABC72F21CDC9}" srcOrd="0" destOrd="0" presId="urn:microsoft.com/office/officeart/2005/8/layout/list1"/>
    <dgm:cxn modelId="{639FB851-B764-4000-8B27-7512738E740A}" type="presOf" srcId="{40A254DC-729A-4D88-9F9F-15BB2EEE58E3}" destId="{E46B47E5-4787-426C-B951-67798E446A00}" srcOrd="1" destOrd="0" presId="urn:microsoft.com/office/officeart/2005/8/layout/list1"/>
    <dgm:cxn modelId="{529A7452-6A40-40BD-B209-F5C2F27AD29B}" srcId="{E06E3A1B-604F-43E8-B68E-38F0A6039192}" destId="{40A254DC-729A-4D88-9F9F-15BB2EEE58E3}" srcOrd="4" destOrd="0" parTransId="{97BBC3BF-583F-448D-8936-F3AEEF3FFC5E}" sibTransId="{EE152324-D32A-4379-AE38-FC0E36BB49BD}"/>
    <dgm:cxn modelId="{E272DE76-B645-4798-87C5-54C8D2219217}" srcId="{E06E3A1B-604F-43E8-B68E-38F0A6039192}" destId="{76D586FE-A76D-4E17-9B72-E763E8E437D6}" srcOrd="1" destOrd="0" parTransId="{D63129D7-8DF7-437D-83BE-6CA36815571F}" sibTransId="{D2FB7A4A-2EC8-4CA7-B4DF-6CA7DAED3948}"/>
    <dgm:cxn modelId="{B0974B77-7D57-4E4E-B435-247F7ADBCD43}" type="presOf" srcId="{88551696-1D5C-4900-A52E-EBD6D70222B2}" destId="{A4BF3829-8DB3-4DD3-B205-0AC1ED23E455}" srcOrd="0" destOrd="0" presId="urn:microsoft.com/office/officeart/2005/8/layout/list1"/>
    <dgm:cxn modelId="{1244908C-13CF-4AA7-BAA1-FF2312053506}" srcId="{E06E3A1B-604F-43E8-B68E-38F0A6039192}" destId="{4789A084-1F1B-472C-855E-75D2659A61E0}" srcOrd="0" destOrd="0" parTransId="{B38356DC-5156-4D45-9DAE-87CB24C504A4}" sibTransId="{FB3EE595-595A-4EE1-BB77-C9E94C8A4593}"/>
    <dgm:cxn modelId="{5760AE8E-DA46-4C00-B1A2-7AEA6025B8DF}" type="presOf" srcId="{A7419F2E-1A62-431A-9DA2-BD03F5730D24}" destId="{5A79B768-FB99-4CDC-A2E2-0FAC72A78A2A}" srcOrd="0" destOrd="0" presId="urn:microsoft.com/office/officeart/2005/8/layout/list1"/>
    <dgm:cxn modelId="{76293DB0-3325-4205-8A64-B05D70C4B4A3}" srcId="{E06E3A1B-604F-43E8-B68E-38F0A6039192}" destId="{88551696-1D5C-4900-A52E-EBD6D70222B2}" srcOrd="3" destOrd="0" parTransId="{931395B2-AB50-416D-940D-46CDA4878AA8}" sibTransId="{3228CDC2-2A72-4FC5-8A4B-DBBA4F1E3079}"/>
    <dgm:cxn modelId="{1803D3C4-CC6F-4D12-B1AD-AF22D26B54A9}" type="presOf" srcId="{A7419F2E-1A62-431A-9DA2-BD03F5730D24}" destId="{4A1B5049-52AE-4A96-A5C5-C90987CB515D}" srcOrd="1" destOrd="0" presId="urn:microsoft.com/office/officeart/2005/8/layout/list1"/>
    <dgm:cxn modelId="{5B4AC2D9-4E0F-40D1-9FEA-70C12938039F}" srcId="{E06E3A1B-604F-43E8-B68E-38F0A6039192}" destId="{A7419F2E-1A62-431A-9DA2-BD03F5730D24}" srcOrd="2" destOrd="0" parTransId="{3FCD3CBF-3968-4A8D-8D2F-929D28C14E7D}" sibTransId="{5109514F-97A9-467C-9A4A-B09E9C12981D}"/>
    <dgm:cxn modelId="{453D59E5-8F9D-4926-974F-A689BEA3314B}" type="presOf" srcId="{76D586FE-A76D-4E17-9B72-E763E8E437D6}" destId="{77AFF69E-DD6F-4A4B-AFD9-FD5CB3E30FF9}" srcOrd="1" destOrd="0" presId="urn:microsoft.com/office/officeart/2005/8/layout/list1"/>
    <dgm:cxn modelId="{7FF3EBFD-3960-4D94-AEED-02BA05930693}" type="presOf" srcId="{40A254DC-729A-4D88-9F9F-15BB2EEE58E3}" destId="{FD0B7409-25DF-46CE-97AB-C9FA64ACCC5D}" srcOrd="0" destOrd="0" presId="urn:microsoft.com/office/officeart/2005/8/layout/list1"/>
    <dgm:cxn modelId="{E9A17C64-13A6-4E58-8E0C-8EBB3D0969C2}" type="presParOf" srcId="{C63B71EF-FBF8-4274-A812-A0EDA4E2738E}" destId="{E396D96F-0F10-4A5F-9A42-EDA31A34860D}" srcOrd="0" destOrd="0" presId="urn:microsoft.com/office/officeart/2005/8/layout/list1"/>
    <dgm:cxn modelId="{32E29398-F919-4E3A-A180-AB122946F420}" type="presParOf" srcId="{E396D96F-0F10-4A5F-9A42-EDA31A34860D}" destId="{AAADBFF0-D969-4D96-B36A-ABC72F21CDC9}" srcOrd="0" destOrd="0" presId="urn:microsoft.com/office/officeart/2005/8/layout/list1"/>
    <dgm:cxn modelId="{C57241DF-022C-44EB-9F3B-3ADF2E475F10}" type="presParOf" srcId="{E396D96F-0F10-4A5F-9A42-EDA31A34860D}" destId="{AB5066AA-89BD-4B1B-936D-73CCFCA47FF4}" srcOrd="1" destOrd="0" presId="urn:microsoft.com/office/officeart/2005/8/layout/list1"/>
    <dgm:cxn modelId="{DBDA6F2A-3220-4F3E-8278-31C2C2E58299}" type="presParOf" srcId="{C63B71EF-FBF8-4274-A812-A0EDA4E2738E}" destId="{1545EA06-B00E-480D-9AF1-A4D8B597EE39}" srcOrd="1" destOrd="0" presId="urn:microsoft.com/office/officeart/2005/8/layout/list1"/>
    <dgm:cxn modelId="{B4A6056E-DE2A-4D2C-A21E-A068628699E6}" type="presParOf" srcId="{C63B71EF-FBF8-4274-A812-A0EDA4E2738E}" destId="{518A4BF3-E8EC-4077-9A80-21CBB7697BC4}" srcOrd="2" destOrd="0" presId="urn:microsoft.com/office/officeart/2005/8/layout/list1"/>
    <dgm:cxn modelId="{1D720B86-F340-47B5-9261-2213B5AA17DA}" type="presParOf" srcId="{C63B71EF-FBF8-4274-A812-A0EDA4E2738E}" destId="{AFCCC0B4-8EC1-4BBE-8764-489719EF3CEE}" srcOrd="3" destOrd="0" presId="urn:microsoft.com/office/officeart/2005/8/layout/list1"/>
    <dgm:cxn modelId="{92001269-27FE-489F-B2E5-6C6096D450C6}" type="presParOf" srcId="{C63B71EF-FBF8-4274-A812-A0EDA4E2738E}" destId="{3BFC62A8-F7BA-4366-8118-4D9C46BFB7C4}" srcOrd="4" destOrd="0" presId="urn:microsoft.com/office/officeart/2005/8/layout/list1"/>
    <dgm:cxn modelId="{26380CC8-9914-4F4C-82DA-B9874D2F0272}" type="presParOf" srcId="{3BFC62A8-F7BA-4366-8118-4D9C46BFB7C4}" destId="{C9CA4A1B-8484-4EFA-9DF0-F9B9A100F866}" srcOrd="0" destOrd="0" presId="urn:microsoft.com/office/officeart/2005/8/layout/list1"/>
    <dgm:cxn modelId="{D56780F7-24A4-46DA-BA62-4E49383B377C}" type="presParOf" srcId="{3BFC62A8-F7BA-4366-8118-4D9C46BFB7C4}" destId="{77AFF69E-DD6F-4A4B-AFD9-FD5CB3E30FF9}" srcOrd="1" destOrd="0" presId="urn:microsoft.com/office/officeart/2005/8/layout/list1"/>
    <dgm:cxn modelId="{07714F21-8439-4C71-8D4C-572325B9E84B}" type="presParOf" srcId="{C63B71EF-FBF8-4274-A812-A0EDA4E2738E}" destId="{7D2A5391-3A84-4080-A5C7-5107BD067054}" srcOrd="5" destOrd="0" presId="urn:microsoft.com/office/officeart/2005/8/layout/list1"/>
    <dgm:cxn modelId="{3B9265AD-DE1B-4094-88BA-11E92BFD969B}" type="presParOf" srcId="{C63B71EF-FBF8-4274-A812-A0EDA4E2738E}" destId="{9F2E2458-98A2-4AAA-9ED2-23472F34B735}" srcOrd="6" destOrd="0" presId="urn:microsoft.com/office/officeart/2005/8/layout/list1"/>
    <dgm:cxn modelId="{3E0C866F-8053-4482-81B7-C8427DFAE0BE}" type="presParOf" srcId="{C63B71EF-FBF8-4274-A812-A0EDA4E2738E}" destId="{D8F38AFA-2EF0-40FD-A068-729E7681EEB9}" srcOrd="7" destOrd="0" presId="urn:microsoft.com/office/officeart/2005/8/layout/list1"/>
    <dgm:cxn modelId="{2378A2B8-F6A2-429B-9F4A-5CEDC9768195}" type="presParOf" srcId="{C63B71EF-FBF8-4274-A812-A0EDA4E2738E}" destId="{B8841962-EA81-4D85-9E87-D852484B1ED5}" srcOrd="8" destOrd="0" presId="urn:microsoft.com/office/officeart/2005/8/layout/list1"/>
    <dgm:cxn modelId="{C943089F-386B-4AA1-89CE-8240726A1092}" type="presParOf" srcId="{B8841962-EA81-4D85-9E87-D852484B1ED5}" destId="{5A79B768-FB99-4CDC-A2E2-0FAC72A78A2A}" srcOrd="0" destOrd="0" presId="urn:microsoft.com/office/officeart/2005/8/layout/list1"/>
    <dgm:cxn modelId="{F61A8643-526B-4B4B-B928-4F8134EC0BED}" type="presParOf" srcId="{B8841962-EA81-4D85-9E87-D852484B1ED5}" destId="{4A1B5049-52AE-4A96-A5C5-C90987CB515D}" srcOrd="1" destOrd="0" presId="urn:microsoft.com/office/officeart/2005/8/layout/list1"/>
    <dgm:cxn modelId="{85A2DEF2-F778-4B75-A3E4-916955E38652}" type="presParOf" srcId="{C63B71EF-FBF8-4274-A812-A0EDA4E2738E}" destId="{4E7DE508-98D1-4F0C-9189-A654AB899F95}" srcOrd="9" destOrd="0" presId="urn:microsoft.com/office/officeart/2005/8/layout/list1"/>
    <dgm:cxn modelId="{8B3012A2-EFE2-4BBD-B98A-6EF028F1ADBD}" type="presParOf" srcId="{C63B71EF-FBF8-4274-A812-A0EDA4E2738E}" destId="{1DFCC875-80EA-4D60-994E-F3962AEC6B13}" srcOrd="10" destOrd="0" presId="urn:microsoft.com/office/officeart/2005/8/layout/list1"/>
    <dgm:cxn modelId="{05AE5CA7-63AD-4AB8-97E7-B87C6447555E}" type="presParOf" srcId="{C63B71EF-FBF8-4274-A812-A0EDA4E2738E}" destId="{6EAE0026-05CF-41C9-BC2D-9DD0E0835DCF}" srcOrd="11" destOrd="0" presId="urn:microsoft.com/office/officeart/2005/8/layout/list1"/>
    <dgm:cxn modelId="{1714307C-56DC-492F-97B6-F9B00951E1DC}" type="presParOf" srcId="{C63B71EF-FBF8-4274-A812-A0EDA4E2738E}" destId="{41900B03-70A0-4957-896A-2227AE14EB4F}" srcOrd="12" destOrd="0" presId="urn:microsoft.com/office/officeart/2005/8/layout/list1"/>
    <dgm:cxn modelId="{82CA43C1-57DB-4A5E-B2C5-EF471E71CA1D}" type="presParOf" srcId="{41900B03-70A0-4957-896A-2227AE14EB4F}" destId="{A4BF3829-8DB3-4DD3-B205-0AC1ED23E455}" srcOrd="0" destOrd="0" presId="urn:microsoft.com/office/officeart/2005/8/layout/list1"/>
    <dgm:cxn modelId="{C3EE9060-3385-46C3-9224-ECEF0E79EC82}" type="presParOf" srcId="{41900B03-70A0-4957-896A-2227AE14EB4F}" destId="{FA737153-1901-46F4-8993-18C4D7A0B5CE}" srcOrd="1" destOrd="0" presId="urn:microsoft.com/office/officeart/2005/8/layout/list1"/>
    <dgm:cxn modelId="{55117A8C-1DC0-4506-B710-942CFB41F6FA}" type="presParOf" srcId="{C63B71EF-FBF8-4274-A812-A0EDA4E2738E}" destId="{FF312B6E-EFA5-464F-A452-65120CA16D79}" srcOrd="13" destOrd="0" presId="urn:microsoft.com/office/officeart/2005/8/layout/list1"/>
    <dgm:cxn modelId="{D7EB82FB-52B3-4668-8B9D-EA1724AF1ADB}" type="presParOf" srcId="{C63B71EF-FBF8-4274-A812-A0EDA4E2738E}" destId="{9510B693-55CF-4697-B186-620188DF73BF}" srcOrd="14" destOrd="0" presId="urn:microsoft.com/office/officeart/2005/8/layout/list1"/>
    <dgm:cxn modelId="{F661BF0D-891E-4802-8ACB-2F792D6ED75F}" type="presParOf" srcId="{C63B71EF-FBF8-4274-A812-A0EDA4E2738E}" destId="{DE9B6C3B-DA7D-4BCC-B3F1-8CE947498D55}" srcOrd="15" destOrd="0" presId="urn:microsoft.com/office/officeart/2005/8/layout/list1"/>
    <dgm:cxn modelId="{524CBA89-AA25-4E27-80F5-5B8358447E3E}" type="presParOf" srcId="{C63B71EF-FBF8-4274-A812-A0EDA4E2738E}" destId="{DAB296AE-0180-4946-9442-C4353F807D5C}" srcOrd="16" destOrd="0" presId="urn:microsoft.com/office/officeart/2005/8/layout/list1"/>
    <dgm:cxn modelId="{F69A2A9D-3E99-4A2A-B79D-ECC4047E6BAB}" type="presParOf" srcId="{DAB296AE-0180-4946-9442-C4353F807D5C}" destId="{FD0B7409-25DF-46CE-97AB-C9FA64ACCC5D}" srcOrd="0" destOrd="0" presId="urn:microsoft.com/office/officeart/2005/8/layout/list1"/>
    <dgm:cxn modelId="{2E0F944A-448B-482D-92F1-D8D312B58743}" type="presParOf" srcId="{DAB296AE-0180-4946-9442-C4353F807D5C}" destId="{E46B47E5-4787-426C-B951-67798E446A00}" srcOrd="1" destOrd="0" presId="urn:microsoft.com/office/officeart/2005/8/layout/list1"/>
    <dgm:cxn modelId="{710D03FA-E3B9-4F13-A6FD-2C8B8FE3F7DF}" type="presParOf" srcId="{C63B71EF-FBF8-4274-A812-A0EDA4E2738E}" destId="{3B8DF581-A9DA-4F9B-AD8D-6C30A9F201AB}" srcOrd="17" destOrd="0" presId="urn:microsoft.com/office/officeart/2005/8/layout/list1"/>
    <dgm:cxn modelId="{D9143757-EC8B-4CA1-B245-4C08B3E066E1}" type="presParOf" srcId="{C63B71EF-FBF8-4274-A812-A0EDA4E2738E}" destId="{4AC98237-76DA-4135-A150-3FD2945EAD25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8BF4D1-A320-42F2-A69E-E21777FE8BB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2B39323-DF99-4CCB-98B9-25BE4660E945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Park Maintenance</a:t>
          </a:r>
        </a:p>
      </dgm:t>
    </dgm:pt>
    <dgm:pt modelId="{E2A83429-7C02-4AED-9D39-BE291E5730BE}" type="parTrans" cxnId="{E74D1E40-D283-48E5-89AC-E82E69726F6B}">
      <dgm:prSet/>
      <dgm:spPr/>
      <dgm:t>
        <a:bodyPr/>
        <a:lstStyle/>
        <a:p>
          <a:endParaRPr lang="en-US"/>
        </a:p>
      </dgm:t>
    </dgm:pt>
    <dgm:pt modelId="{44F227B8-1B7E-42DC-8AF0-E3A998237976}" type="sibTrans" cxnId="{E74D1E40-D283-48E5-89AC-E82E69726F6B}">
      <dgm:prSet/>
      <dgm:spPr/>
      <dgm:t>
        <a:bodyPr/>
        <a:lstStyle/>
        <a:p>
          <a:endParaRPr lang="en-US"/>
        </a:p>
      </dgm:t>
    </dgm:pt>
    <dgm:pt modelId="{ED1778CD-30C4-4321-86AA-BA6997984398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Playground Improvements</a:t>
          </a:r>
        </a:p>
      </dgm:t>
    </dgm:pt>
    <dgm:pt modelId="{D8E109AD-4758-4F86-8D2F-D95609F92BA1}" type="parTrans" cxnId="{6E6174C0-4634-4BF7-B5C0-A3BA6626C872}">
      <dgm:prSet/>
      <dgm:spPr/>
      <dgm:t>
        <a:bodyPr/>
        <a:lstStyle/>
        <a:p>
          <a:endParaRPr lang="en-US"/>
        </a:p>
      </dgm:t>
    </dgm:pt>
    <dgm:pt modelId="{F9867240-B785-4043-9043-5BCC9E54AF53}" type="sibTrans" cxnId="{6E6174C0-4634-4BF7-B5C0-A3BA6626C872}">
      <dgm:prSet/>
      <dgm:spPr/>
      <dgm:t>
        <a:bodyPr/>
        <a:lstStyle/>
        <a:p>
          <a:endParaRPr lang="en-US"/>
        </a:p>
      </dgm:t>
    </dgm:pt>
    <dgm:pt modelId="{3B9A1A31-8B6D-41AA-AEE4-B8128C55FEB7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Renovate Community Buildings</a:t>
          </a:r>
        </a:p>
      </dgm:t>
    </dgm:pt>
    <dgm:pt modelId="{75B42F81-6249-4ED5-A60B-74478BA71D79}" type="parTrans" cxnId="{353DB0F0-F4EB-4EBC-9D36-098E69CC76D9}">
      <dgm:prSet/>
      <dgm:spPr/>
      <dgm:t>
        <a:bodyPr/>
        <a:lstStyle/>
        <a:p>
          <a:endParaRPr lang="en-US"/>
        </a:p>
      </dgm:t>
    </dgm:pt>
    <dgm:pt modelId="{234A453E-3AB6-4526-8545-A3B4AF6A8A00}" type="sibTrans" cxnId="{353DB0F0-F4EB-4EBC-9D36-098E69CC76D9}">
      <dgm:prSet/>
      <dgm:spPr/>
      <dgm:t>
        <a:bodyPr/>
        <a:lstStyle/>
        <a:p>
          <a:endParaRPr lang="en-US"/>
        </a:p>
      </dgm:t>
    </dgm:pt>
    <dgm:pt modelId="{CFBE7459-DAA5-4231-BE3A-9ECCF835069A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87FBE54D-EA27-4354-BB34-977423BA2A3F}" type="parTrans" cxnId="{316FCB2F-BA20-4F0D-B3D3-BB8405E70E47}">
      <dgm:prSet/>
      <dgm:spPr/>
      <dgm:t>
        <a:bodyPr/>
        <a:lstStyle/>
        <a:p>
          <a:endParaRPr lang="en-US"/>
        </a:p>
      </dgm:t>
    </dgm:pt>
    <dgm:pt modelId="{2C3EA433-5D96-455F-8A27-872DDB4CCDBC}" type="sibTrans" cxnId="{316FCB2F-BA20-4F0D-B3D3-BB8405E70E47}">
      <dgm:prSet/>
      <dgm:spPr/>
      <dgm:t>
        <a:bodyPr/>
        <a:lstStyle/>
        <a:p>
          <a:endParaRPr lang="en-US"/>
        </a:p>
      </dgm:t>
    </dgm:pt>
    <dgm:pt modelId="{33E9BEF6-5580-49EE-9D63-23CC80F65ED8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15298AA0-0BCC-4DB1-8777-64B517159814}" type="parTrans" cxnId="{37D5B3FB-4F2B-4080-B2A7-C9D202731797}">
      <dgm:prSet/>
      <dgm:spPr/>
      <dgm:t>
        <a:bodyPr/>
        <a:lstStyle/>
        <a:p>
          <a:endParaRPr lang="en-US"/>
        </a:p>
      </dgm:t>
    </dgm:pt>
    <dgm:pt modelId="{5A736A66-563C-4699-90F0-B09C437371D1}" type="sibTrans" cxnId="{37D5B3FB-4F2B-4080-B2A7-C9D202731797}">
      <dgm:prSet/>
      <dgm:spPr/>
      <dgm:t>
        <a:bodyPr/>
        <a:lstStyle/>
        <a:p>
          <a:endParaRPr lang="en-US"/>
        </a:p>
      </dgm:t>
    </dgm:pt>
    <dgm:pt modelId="{1D343006-9F3D-406B-BE33-3C6405FDFE35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F53C525D-F327-472A-A999-F3A24A379727}" type="parTrans" cxnId="{2C0CBD21-7D65-434C-BF07-D0285ED3F114}">
      <dgm:prSet/>
      <dgm:spPr/>
      <dgm:t>
        <a:bodyPr/>
        <a:lstStyle/>
        <a:p>
          <a:endParaRPr lang="en-US"/>
        </a:p>
      </dgm:t>
    </dgm:pt>
    <dgm:pt modelId="{48DBEBDB-0407-4C7F-A5C6-4880F384116D}" type="sibTrans" cxnId="{2C0CBD21-7D65-434C-BF07-D0285ED3F114}">
      <dgm:prSet/>
      <dgm:spPr/>
      <dgm:t>
        <a:bodyPr/>
        <a:lstStyle/>
        <a:p>
          <a:endParaRPr lang="en-US"/>
        </a:p>
      </dgm:t>
    </dgm:pt>
    <dgm:pt modelId="{D4556EA3-D571-41E6-9EF5-8E148E7A1C4D}" type="pres">
      <dgm:prSet presAssocID="{0D8BF4D1-A320-42F2-A69E-E21777FE8BB6}" presName="linear" presStyleCnt="0">
        <dgm:presLayoutVars>
          <dgm:animLvl val="lvl"/>
          <dgm:resizeHandles val="exact"/>
        </dgm:presLayoutVars>
      </dgm:prSet>
      <dgm:spPr/>
    </dgm:pt>
    <dgm:pt modelId="{07A1420C-73A8-48FC-9E8A-6F803897E1C3}" type="pres">
      <dgm:prSet presAssocID="{82B39323-DF99-4CCB-98B9-25BE4660E945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07C26712-F3AE-48C5-AD3A-0C36F72C1640}" type="pres">
      <dgm:prSet presAssocID="{44F227B8-1B7E-42DC-8AF0-E3A998237976}" presName="spacer" presStyleCnt="0"/>
      <dgm:spPr/>
    </dgm:pt>
    <dgm:pt modelId="{42673C07-AD9A-45D9-ABD9-17049E764738}" type="pres">
      <dgm:prSet presAssocID="{ED1778CD-30C4-4321-86AA-BA6997984398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F68A5800-D125-429C-815D-EA9C78FCD101}" type="pres">
      <dgm:prSet presAssocID="{F9867240-B785-4043-9043-5BCC9E54AF53}" presName="spacer" presStyleCnt="0"/>
      <dgm:spPr/>
    </dgm:pt>
    <dgm:pt modelId="{9ACDD287-166B-4D88-8308-B8455499A636}" type="pres">
      <dgm:prSet presAssocID="{3B9A1A31-8B6D-41AA-AEE4-B8128C55FEB7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B992DBA-BF4D-494F-B07A-A1F62734A4B0}" type="pres">
      <dgm:prSet presAssocID="{234A453E-3AB6-4526-8545-A3B4AF6A8A00}" presName="spacer" presStyleCnt="0"/>
      <dgm:spPr/>
    </dgm:pt>
    <dgm:pt modelId="{4FEAD241-BAD9-461D-BD3B-44C2272DD71D}" type="pres">
      <dgm:prSet presAssocID="{33E9BEF6-5580-49EE-9D63-23CC80F65ED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15EA1AB7-AECE-4091-AD63-36649EFA76C6}" type="pres">
      <dgm:prSet presAssocID="{5A736A66-563C-4699-90F0-B09C437371D1}" presName="spacer" presStyleCnt="0"/>
      <dgm:spPr/>
    </dgm:pt>
    <dgm:pt modelId="{E6F09162-1050-4FB7-BE1E-5DFEEEACE5CB}" type="pres">
      <dgm:prSet presAssocID="{1D343006-9F3D-406B-BE33-3C6405FDFE35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D239474A-25C5-4EF2-9196-64835B23D768}" type="pres">
      <dgm:prSet presAssocID="{48DBEBDB-0407-4C7F-A5C6-4880F384116D}" presName="spacer" presStyleCnt="0"/>
      <dgm:spPr/>
    </dgm:pt>
    <dgm:pt modelId="{BFA015D8-3F74-41E3-A0E8-576396E6C1C1}" type="pres">
      <dgm:prSet presAssocID="{CFBE7459-DAA5-4231-BE3A-9ECCF835069A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B286D413-3322-497B-8148-7422138175D4}" type="presOf" srcId="{0D8BF4D1-A320-42F2-A69E-E21777FE8BB6}" destId="{D4556EA3-D571-41E6-9EF5-8E148E7A1C4D}" srcOrd="0" destOrd="0" presId="urn:microsoft.com/office/officeart/2005/8/layout/vList2"/>
    <dgm:cxn modelId="{2C0CBD21-7D65-434C-BF07-D0285ED3F114}" srcId="{0D8BF4D1-A320-42F2-A69E-E21777FE8BB6}" destId="{1D343006-9F3D-406B-BE33-3C6405FDFE35}" srcOrd="4" destOrd="0" parTransId="{F53C525D-F327-472A-A999-F3A24A379727}" sibTransId="{48DBEBDB-0407-4C7F-A5C6-4880F384116D}"/>
    <dgm:cxn modelId="{316FCB2F-BA20-4F0D-B3D3-BB8405E70E47}" srcId="{0D8BF4D1-A320-42F2-A69E-E21777FE8BB6}" destId="{CFBE7459-DAA5-4231-BE3A-9ECCF835069A}" srcOrd="5" destOrd="0" parTransId="{87FBE54D-EA27-4354-BB34-977423BA2A3F}" sibTransId="{2C3EA433-5D96-455F-8A27-872DDB4CCDBC}"/>
    <dgm:cxn modelId="{E74D1E40-D283-48E5-89AC-E82E69726F6B}" srcId="{0D8BF4D1-A320-42F2-A69E-E21777FE8BB6}" destId="{82B39323-DF99-4CCB-98B9-25BE4660E945}" srcOrd="0" destOrd="0" parTransId="{E2A83429-7C02-4AED-9D39-BE291E5730BE}" sibTransId="{44F227B8-1B7E-42DC-8AF0-E3A998237976}"/>
    <dgm:cxn modelId="{73AAB843-60E8-4330-934F-F09BEB74B548}" type="presOf" srcId="{ED1778CD-30C4-4321-86AA-BA6997984398}" destId="{42673C07-AD9A-45D9-ABD9-17049E764738}" srcOrd="0" destOrd="0" presId="urn:microsoft.com/office/officeart/2005/8/layout/vList2"/>
    <dgm:cxn modelId="{AB0D9767-9839-463E-BE6A-7F7CC1C508D8}" type="presOf" srcId="{1D343006-9F3D-406B-BE33-3C6405FDFE35}" destId="{E6F09162-1050-4FB7-BE1E-5DFEEEACE5CB}" srcOrd="0" destOrd="0" presId="urn:microsoft.com/office/officeart/2005/8/layout/vList2"/>
    <dgm:cxn modelId="{F839198B-5E2D-4875-BB6C-DA835A2A4F99}" type="presOf" srcId="{CFBE7459-DAA5-4231-BE3A-9ECCF835069A}" destId="{BFA015D8-3F74-41E3-A0E8-576396E6C1C1}" srcOrd="0" destOrd="0" presId="urn:microsoft.com/office/officeart/2005/8/layout/vList2"/>
    <dgm:cxn modelId="{6E6174C0-4634-4BF7-B5C0-A3BA6626C872}" srcId="{0D8BF4D1-A320-42F2-A69E-E21777FE8BB6}" destId="{ED1778CD-30C4-4321-86AA-BA6997984398}" srcOrd="1" destOrd="0" parTransId="{D8E109AD-4758-4F86-8D2F-D95609F92BA1}" sibTransId="{F9867240-B785-4043-9043-5BCC9E54AF53}"/>
    <dgm:cxn modelId="{44B0EDDE-000B-4A6E-A1D2-5EEE41F6D1A4}" type="presOf" srcId="{82B39323-DF99-4CCB-98B9-25BE4660E945}" destId="{07A1420C-73A8-48FC-9E8A-6F803897E1C3}" srcOrd="0" destOrd="0" presId="urn:microsoft.com/office/officeart/2005/8/layout/vList2"/>
    <dgm:cxn modelId="{8F5A6DEC-449E-49E3-A3CA-266A26FE7221}" type="presOf" srcId="{33E9BEF6-5580-49EE-9D63-23CC80F65ED8}" destId="{4FEAD241-BAD9-461D-BD3B-44C2272DD71D}" srcOrd="0" destOrd="0" presId="urn:microsoft.com/office/officeart/2005/8/layout/vList2"/>
    <dgm:cxn modelId="{312196F0-BB46-4FFF-B7E7-C953878FC8C7}" type="presOf" srcId="{3B9A1A31-8B6D-41AA-AEE4-B8128C55FEB7}" destId="{9ACDD287-166B-4D88-8308-B8455499A636}" srcOrd="0" destOrd="0" presId="urn:microsoft.com/office/officeart/2005/8/layout/vList2"/>
    <dgm:cxn modelId="{353DB0F0-F4EB-4EBC-9D36-098E69CC76D9}" srcId="{0D8BF4D1-A320-42F2-A69E-E21777FE8BB6}" destId="{3B9A1A31-8B6D-41AA-AEE4-B8128C55FEB7}" srcOrd="2" destOrd="0" parTransId="{75B42F81-6249-4ED5-A60B-74478BA71D79}" sibTransId="{234A453E-3AB6-4526-8545-A3B4AF6A8A00}"/>
    <dgm:cxn modelId="{37D5B3FB-4F2B-4080-B2A7-C9D202731797}" srcId="{0D8BF4D1-A320-42F2-A69E-E21777FE8BB6}" destId="{33E9BEF6-5580-49EE-9D63-23CC80F65ED8}" srcOrd="3" destOrd="0" parTransId="{15298AA0-0BCC-4DB1-8777-64B517159814}" sibTransId="{5A736A66-563C-4699-90F0-B09C437371D1}"/>
    <dgm:cxn modelId="{4956BDA8-4749-48C0-AD4A-F4DD7EB6FB1F}" type="presParOf" srcId="{D4556EA3-D571-41E6-9EF5-8E148E7A1C4D}" destId="{07A1420C-73A8-48FC-9E8A-6F803897E1C3}" srcOrd="0" destOrd="0" presId="urn:microsoft.com/office/officeart/2005/8/layout/vList2"/>
    <dgm:cxn modelId="{35A397AA-5903-49E4-B3CE-E0267C771CF4}" type="presParOf" srcId="{D4556EA3-D571-41E6-9EF5-8E148E7A1C4D}" destId="{07C26712-F3AE-48C5-AD3A-0C36F72C1640}" srcOrd="1" destOrd="0" presId="urn:microsoft.com/office/officeart/2005/8/layout/vList2"/>
    <dgm:cxn modelId="{299D79A4-17D5-490A-88C6-F017042C2269}" type="presParOf" srcId="{D4556EA3-D571-41E6-9EF5-8E148E7A1C4D}" destId="{42673C07-AD9A-45D9-ABD9-17049E764738}" srcOrd="2" destOrd="0" presId="urn:microsoft.com/office/officeart/2005/8/layout/vList2"/>
    <dgm:cxn modelId="{433D257C-D614-4269-A70D-F42A11831ABC}" type="presParOf" srcId="{D4556EA3-D571-41E6-9EF5-8E148E7A1C4D}" destId="{F68A5800-D125-429C-815D-EA9C78FCD101}" srcOrd="3" destOrd="0" presId="urn:microsoft.com/office/officeart/2005/8/layout/vList2"/>
    <dgm:cxn modelId="{22BAB1C5-C175-44FD-9FC6-C1C7699D2F57}" type="presParOf" srcId="{D4556EA3-D571-41E6-9EF5-8E148E7A1C4D}" destId="{9ACDD287-166B-4D88-8308-B8455499A636}" srcOrd="4" destOrd="0" presId="urn:microsoft.com/office/officeart/2005/8/layout/vList2"/>
    <dgm:cxn modelId="{04C287DA-7318-4D95-A579-ABDBB12C25C6}" type="presParOf" srcId="{D4556EA3-D571-41E6-9EF5-8E148E7A1C4D}" destId="{7B992DBA-BF4D-494F-B07A-A1F62734A4B0}" srcOrd="5" destOrd="0" presId="urn:microsoft.com/office/officeart/2005/8/layout/vList2"/>
    <dgm:cxn modelId="{D314804F-D97D-4154-87BA-C8BA39DE6BE8}" type="presParOf" srcId="{D4556EA3-D571-41E6-9EF5-8E148E7A1C4D}" destId="{4FEAD241-BAD9-461D-BD3B-44C2272DD71D}" srcOrd="6" destOrd="0" presId="urn:microsoft.com/office/officeart/2005/8/layout/vList2"/>
    <dgm:cxn modelId="{E1DAECE6-1B60-4105-AEF9-1DE39DA6BEC6}" type="presParOf" srcId="{D4556EA3-D571-41E6-9EF5-8E148E7A1C4D}" destId="{15EA1AB7-AECE-4091-AD63-36649EFA76C6}" srcOrd="7" destOrd="0" presId="urn:microsoft.com/office/officeart/2005/8/layout/vList2"/>
    <dgm:cxn modelId="{F1AED057-F882-4A84-96D6-18168BD23A9C}" type="presParOf" srcId="{D4556EA3-D571-41E6-9EF5-8E148E7A1C4D}" destId="{E6F09162-1050-4FB7-BE1E-5DFEEEACE5CB}" srcOrd="8" destOrd="0" presId="urn:microsoft.com/office/officeart/2005/8/layout/vList2"/>
    <dgm:cxn modelId="{139AA5EB-9854-43E7-8D10-695C5090CA5F}" type="presParOf" srcId="{D4556EA3-D571-41E6-9EF5-8E148E7A1C4D}" destId="{D239474A-25C5-4EF2-9196-64835B23D768}" srcOrd="9" destOrd="0" presId="urn:microsoft.com/office/officeart/2005/8/layout/vList2"/>
    <dgm:cxn modelId="{B49CE642-4117-4CEA-BA9E-CA5DD5E90862}" type="presParOf" srcId="{D4556EA3-D571-41E6-9EF5-8E148E7A1C4D}" destId="{BFA015D8-3F74-41E3-A0E8-576396E6C1C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8BF4D1-A320-42F2-A69E-E21777FE8BB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C423AF5-EEBF-4F9F-8EE3-215ADBA0CF65}">
      <dgm:prSet custT="1"/>
      <dgm:spPr/>
      <dgm:t>
        <a:bodyPr/>
        <a:lstStyle/>
        <a:p>
          <a:r>
            <a:rPr lang="en-US" sz="3100" b="1" dirty="0">
              <a:solidFill>
                <a:schemeClr val="tx1"/>
              </a:solidFill>
              <a:latin typeface="Century Gothic" panose="020B0502020202020204" pitchFamily="34" charset="0"/>
            </a:rPr>
            <a:t>Trees and Green Space</a:t>
          </a:r>
        </a:p>
      </dgm:t>
    </dgm:pt>
    <dgm:pt modelId="{4B519D3B-64C5-4551-B4C3-FE07421A7FF0}" type="parTrans" cxnId="{5D2BF2C4-262F-430F-BC3D-ABF7FC956969}">
      <dgm:prSet/>
      <dgm:spPr/>
      <dgm:t>
        <a:bodyPr/>
        <a:lstStyle/>
        <a:p>
          <a:endParaRPr lang="en-US"/>
        </a:p>
      </dgm:t>
    </dgm:pt>
    <dgm:pt modelId="{37879197-7254-492D-AD25-64DA6026BC1E}" type="sibTrans" cxnId="{5D2BF2C4-262F-430F-BC3D-ABF7FC956969}">
      <dgm:prSet/>
      <dgm:spPr/>
      <dgm:t>
        <a:bodyPr/>
        <a:lstStyle/>
        <a:p>
          <a:endParaRPr lang="en-US"/>
        </a:p>
      </dgm:t>
    </dgm:pt>
    <dgm:pt modelId="{B603CC55-ACCF-4DD5-B4C1-635092F22F85}">
      <dgm:prSet custT="1"/>
      <dgm:spPr/>
      <dgm:t>
        <a:bodyPr/>
        <a:lstStyle/>
        <a:p>
          <a:r>
            <a:rPr lang="en-US" sz="3100" b="1" dirty="0">
              <a:solidFill>
                <a:schemeClr val="tx1"/>
              </a:solidFill>
              <a:latin typeface="Century Gothic" panose="020B0502020202020204" pitchFamily="34" charset="0"/>
            </a:rPr>
            <a:t>Walking Paths and Trails</a:t>
          </a:r>
        </a:p>
      </dgm:t>
    </dgm:pt>
    <dgm:pt modelId="{BC4BE704-9A04-4070-90C1-08A451F3BC25}" type="parTrans" cxnId="{86046E36-DC27-429C-B2D3-8A9B70A61286}">
      <dgm:prSet/>
      <dgm:spPr/>
      <dgm:t>
        <a:bodyPr/>
        <a:lstStyle/>
        <a:p>
          <a:endParaRPr lang="en-US"/>
        </a:p>
      </dgm:t>
    </dgm:pt>
    <dgm:pt modelId="{14B9DDC4-EC7F-4A32-B133-DB561DE41918}" type="sibTrans" cxnId="{86046E36-DC27-429C-B2D3-8A9B70A61286}">
      <dgm:prSet/>
      <dgm:spPr/>
      <dgm:t>
        <a:bodyPr/>
        <a:lstStyle/>
        <a:p>
          <a:endParaRPr lang="en-US"/>
        </a:p>
      </dgm:t>
    </dgm:pt>
    <dgm:pt modelId="{2D6DBAC9-72B0-41ED-8E54-F3FA6AF4B160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71157A6A-4A98-4A29-9520-9F03BD61F69B}" type="parTrans" cxnId="{35E27021-D5C9-40E6-8834-42234B9AE0ED}">
      <dgm:prSet/>
      <dgm:spPr/>
      <dgm:t>
        <a:bodyPr/>
        <a:lstStyle/>
        <a:p>
          <a:endParaRPr lang="en-US"/>
        </a:p>
      </dgm:t>
    </dgm:pt>
    <dgm:pt modelId="{5DE9C4BA-1E8A-486B-B847-3B8F44FA7373}" type="sibTrans" cxnId="{35E27021-D5C9-40E6-8834-42234B9AE0ED}">
      <dgm:prSet/>
      <dgm:spPr/>
      <dgm:t>
        <a:bodyPr/>
        <a:lstStyle/>
        <a:p>
          <a:endParaRPr lang="en-US"/>
        </a:p>
      </dgm:t>
    </dgm:pt>
    <dgm:pt modelId="{F3013E99-5931-49BB-9C2F-7288E1B29602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C633B010-5BF2-437A-9531-4FAD7E152492}" type="parTrans" cxnId="{A6B1D576-C33A-42E8-A026-738091273C27}">
      <dgm:prSet/>
      <dgm:spPr/>
      <dgm:t>
        <a:bodyPr/>
        <a:lstStyle/>
        <a:p>
          <a:endParaRPr lang="en-US"/>
        </a:p>
      </dgm:t>
    </dgm:pt>
    <dgm:pt modelId="{D8425D8A-73F9-47DC-B397-3A66F5C634A5}" type="sibTrans" cxnId="{A6B1D576-C33A-42E8-A026-738091273C27}">
      <dgm:prSet/>
      <dgm:spPr/>
      <dgm:t>
        <a:bodyPr/>
        <a:lstStyle/>
        <a:p>
          <a:endParaRPr lang="en-US"/>
        </a:p>
      </dgm:t>
    </dgm:pt>
    <dgm:pt modelId="{E44B9A43-AC88-4BEA-99BC-52FC456C6D48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36BFA586-085D-455B-8B61-76197A8FE98A}" type="parTrans" cxnId="{B131FC69-4876-43AE-B63A-8C77F7627785}">
      <dgm:prSet/>
      <dgm:spPr/>
      <dgm:t>
        <a:bodyPr/>
        <a:lstStyle/>
        <a:p>
          <a:endParaRPr lang="en-US"/>
        </a:p>
      </dgm:t>
    </dgm:pt>
    <dgm:pt modelId="{4806F0F7-C6DA-4196-834E-029995C73016}" type="sibTrans" cxnId="{B131FC69-4876-43AE-B63A-8C77F7627785}">
      <dgm:prSet/>
      <dgm:spPr/>
      <dgm:t>
        <a:bodyPr/>
        <a:lstStyle/>
        <a:p>
          <a:endParaRPr lang="en-US"/>
        </a:p>
      </dgm:t>
    </dgm:pt>
    <dgm:pt modelId="{610037D5-99DE-41DB-AC0D-AFDDD410A3F5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50D13AE5-9B57-487B-A49B-19F3AF112ECF}" type="parTrans" cxnId="{1AF9A530-8807-4C12-B5CB-274C568AE3E1}">
      <dgm:prSet/>
      <dgm:spPr/>
      <dgm:t>
        <a:bodyPr/>
        <a:lstStyle/>
        <a:p>
          <a:endParaRPr lang="en-US"/>
        </a:p>
      </dgm:t>
    </dgm:pt>
    <dgm:pt modelId="{EBEB18B7-B292-4B48-9B9C-40327CD70E18}" type="sibTrans" cxnId="{1AF9A530-8807-4C12-B5CB-274C568AE3E1}">
      <dgm:prSet/>
      <dgm:spPr/>
      <dgm:t>
        <a:bodyPr/>
        <a:lstStyle/>
        <a:p>
          <a:endParaRPr lang="en-US"/>
        </a:p>
      </dgm:t>
    </dgm:pt>
    <dgm:pt modelId="{FCF60726-5466-4F1C-B806-42862A7F0CDE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5E24E4DC-685B-4BA1-9F06-69AC11F7AE57}" type="parTrans" cxnId="{BF46745F-EA27-4DF1-8AE5-50709378D124}">
      <dgm:prSet/>
      <dgm:spPr/>
      <dgm:t>
        <a:bodyPr/>
        <a:lstStyle/>
        <a:p>
          <a:endParaRPr lang="en-US"/>
        </a:p>
      </dgm:t>
    </dgm:pt>
    <dgm:pt modelId="{6EE7CF9C-C1A1-45D9-BCDE-5D565B3786B2}" type="sibTrans" cxnId="{BF46745F-EA27-4DF1-8AE5-50709378D124}">
      <dgm:prSet/>
      <dgm:spPr/>
      <dgm:t>
        <a:bodyPr/>
        <a:lstStyle/>
        <a:p>
          <a:endParaRPr lang="en-US"/>
        </a:p>
      </dgm:t>
    </dgm:pt>
    <dgm:pt modelId="{D4556EA3-D571-41E6-9EF5-8E148E7A1C4D}" type="pres">
      <dgm:prSet presAssocID="{0D8BF4D1-A320-42F2-A69E-E21777FE8BB6}" presName="linear" presStyleCnt="0">
        <dgm:presLayoutVars>
          <dgm:animLvl val="lvl"/>
          <dgm:resizeHandles val="exact"/>
        </dgm:presLayoutVars>
      </dgm:prSet>
      <dgm:spPr/>
    </dgm:pt>
    <dgm:pt modelId="{B72F282C-8FF4-4A4D-B04B-DF69B731B286}" type="pres">
      <dgm:prSet presAssocID="{0C423AF5-EEBF-4F9F-8EE3-215ADBA0CF65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EFBDBAE-2534-4B7C-A54B-6658D58A30BA}" type="pres">
      <dgm:prSet presAssocID="{37879197-7254-492D-AD25-64DA6026BC1E}" presName="spacer" presStyleCnt="0"/>
      <dgm:spPr/>
    </dgm:pt>
    <dgm:pt modelId="{247CEBA2-DB5A-4380-99FC-6494C7371921}" type="pres">
      <dgm:prSet presAssocID="{B603CC55-ACCF-4DD5-B4C1-635092F22F85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E4FB1AA8-29DC-4696-85A2-C882C9B39CB5}" type="pres">
      <dgm:prSet presAssocID="{14B9DDC4-EC7F-4A32-B133-DB561DE41918}" presName="spacer" presStyleCnt="0"/>
      <dgm:spPr/>
    </dgm:pt>
    <dgm:pt modelId="{2C126650-5F6D-486F-9233-31C3964D2EBA}" type="pres">
      <dgm:prSet presAssocID="{F3013E99-5931-49BB-9C2F-7288E1B2960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8BC46FC3-DC18-4ACA-8FA4-0EA03DBEBF41}" type="pres">
      <dgm:prSet presAssocID="{D8425D8A-73F9-47DC-B397-3A66F5C634A5}" presName="spacer" presStyleCnt="0"/>
      <dgm:spPr/>
    </dgm:pt>
    <dgm:pt modelId="{BE7B4F10-49D2-48A6-8A94-06EC5BAF302E}" type="pres">
      <dgm:prSet presAssocID="{E44B9A43-AC88-4BEA-99BC-52FC456C6D4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E6E141E0-1976-4AB7-935F-BA51C1532F91}" type="pres">
      <dgm:prSet presAssocID="{4806F0F7-C6DA-4196-834E-029995C73016}" presName="spacer" presStyleCnt="0"/>
      <dgm:spPr/>
    </dgm:pt>
    <dgm:pt modelId="{144654B7-BCF2-4B52-BCDC-B85AA75BEA62}" type="pres">
      <dgm:prSet presAssocID="{610037D5-99DE-41DB-AC0D-AFDDD410A3F5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90D86A48-0700-4552-A160-D70EC0ECD8B2}" type="pres">
      <dgm:prSet presAssocID="{EBEB18B7-B292-4B48-9B9C-40327CD70E18}" presName="spacer" presStyleCnt="0"/>
      <dgm:spPr/>
    </dgm:pt>
    <dgm:pt modelId="{289565D2-3989-456C-94C7-1764DD0C37C7}" type="pres">
      <dgm:prSet presAssocID="{FCF60726-5466-4F1C-B806-42862A7F0CDE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3615865E-6822-4D8B-8E51-281C7EDFF49E}" type="pres">
      <dgm:prSet presAssocID="{6EE7CF9C-C1A1-45D9-BCDE-5D565B3786B2}" presName="spacer" presStyleCnt="0"/>
      <dgm:spPr/>
    </dgm:pt>
    <dgm:pt modelId="{640D8241-E60C-4F66-9CAB-04143E53F159}" type="pres">
      <dgm:prSet presAssocID="{2D6DBAC9-72B0-41ED-8E54-F3FA6AF4B160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B286D413-3322-497B-8148-7422138175D4}" type="presOf" srcId="{0D8BF4D1-A320-42F2-A69E-E21777FE8BB6}" destId="{D4556EA3-D571-41E6-9EF5-8E148E7A1C4D}" srcOrd="0" destOrd="0" presId="urn:microsoft.com/office/officeart/2005/8/layout/vList2"/>
    <dgm:cxn modelId="{AD053C20-2C48-4EA8-BD0B-9F5B3E54A71A}" type="presOf" srcId="{FCF60726-5466-4F1C-B806-42862A7F0CDE}" destId="{289565D2-3989-456C-94C7-1764DD0C37C7}" srcOrd="0" destOrd="0" presId="urn:microsoft.com/office/officeart/2005/8/layout/vList2"/>
    <dgm:cxn modelId="{35E27021-D5C9-40E6-8834-42234B9AE0ED}" srcId="{0D8BF4D1-A320-42F2-A69E-E21777FE8BB6}" destId="{2D6DBAC9-72B0-41ED-8E54-F3FA6AF4B160}" srcOrd="6" destOrd="0" parTransId="{71157A6A-4A98-4A29-9520-9F03BD61F69B}" sibTransId="{5DE9C4BA-1E8A-486B-B847-3B8F44FA7373}"/>
    <dgm:cxn modelId="{1AF9A530-8807-4C12-B5CB-274C568AE3E1}" srcId="{0D8BF4D1-A320-42F2-A69E-E21777FE8BB6}" destId="{610037D5-99DE-41DB-AC0D-AFDDD410A3F5}" srcOrd="4" destOrd="0" parTransId="{50D13AE5-9B57-487B-A49B-19F3AF112ECF}" sibTransId="{EBEB18B7-B292-4B48-9B9C-40327CD70E18}"/>
    <dgm:cxn modelId="{86046E36-DC27-429C-B2D3-8A9B70A61286}" srcId="{0D8BF4D1-A320-42F2-A69E-E21777FE8BB6}" destId="{B603CC55-ACCF-4DD5-B4C1-635092F22F85}" srcOrd="1" destOrd="0" parTransId="{BC4BE704-9A04-4070-90C1-08A451F3BC25}" sibTransId="{14B9DDC4-EC7F-4A32-B133-DB561DE41918}"/>
    <dgm:cxn modelId="{505CD35B-760B-4F41-8CEA-EB31A197D133}" type="presOf" srcId="{0C423AF5-EEBF-4F9F-8EE3-215ADBA0CF65}" destId="{B72F282C-8FF4-4A4D-B04B-DF69B731B286}" srcOrd="0" destOrd="0" presId="urn:microsoft.com/office/officeart/2005/8/layout/vList2"/>
    <dgm:cxn modelId="{D9B9D95B-0768-41B1-BF5A-3243E052EC0C}" type="presOf" srcId="{2D6DBAC9-72B0-41ED-8E54-F3FA6AF4B160}" destId="{640D8241-E60C-4F66-9CAB-04143E53F159}" srcOrd="0" destOrd="0" presId="urn:microsoft.com/office/officeart/2005/8/layout/vList2"/>
    <dgm:cxn modelId="{BF46745F-EA27-4DF1-8AE5-50709378D124}" srcId="{0D8BF4D1-A320-42F2-A69E-E21777FE8BB6}" destId="{FCF60726-5466-4F1C-B806-42862A7F0CDE}" srcOrd="5" destOrd="0" parTransId="{5E24E4DC-685B-4BA1-9F06-69AC11F7AE57}" sibTransId="{6EE7CF9C-C1A1-45D9-BCDE-5D565B3786B2}"/>
    <dgm:cxn modelId="{B131FC69-4876-43AE-B63A-8C77F7627785}" srcId="{0D8BF4D1-A320-42F2-A69E-E21777FE8BB6}" destId="{E44B9A43-AC88-4BEA-99BC-52FC456C6D48}" srcOrd="3" destOrd="0" parTransId="{36BFA586-085D-455B-8B61-76197A8FE98A}" sibTransId="{4806F0F7-C6DA-4196-834E-029995C73016}"/>
    <dgm:cxn modelId="{A6B1D576-C33A-42E8-A026-738091273C27}" srcId="{0D8BF4D1-A320-42F2-A69E-E21777FE8BB6}" destId="{F3013E99-5931-49BB-9C2F-7288E1B29602}" srcOrd="2" destOrd="0" parTransId="{C633B010-5BF2-437A-9531-4FAD7E152492}" sibTransId="{D8425D8A-73F9-47DC-B397-3A66F5C634A5}"/>
    <dgm:cxn modelId="{8BE3DA99-8C31-40B0-9895-AE48207A0484}" type="presOf" srcId="{F3013E99-5931-49BB-9C2F-7288E1B29602}" destId="{2C126650-5F6D-486F-9233-31C3964D2EBA}" srcOrd="0" destOrd="0" presId="urn:microsoft.com/office/officeart/2005/8/layout/vList2"/>
    <dgm:cxn modelId="{A9C8B7A2-DA1B-4DA0-9BFF-93E2640E8A49}" type="presOf" srcId="{E44B9A43-AC88-4BEA-99BC-52FC456C6D48}" destId="{BE7B4F10-49D2-48A6-8A94-06EC5BAF302E}" srcOrd="0" destOrd="0" presId="urn:microsoft.com/office/officeart/2005/8/layout/vList2"/>
    <dgm:cxn modelId="{D029ECC3-E036-4E64-9557-D808E90B869D}" type="presOf" srcId="{B603CC55-ACCF-4DD5-B4C1-635092F22F85}" destId="{247CEBA2-DB5A-4380-99FC-6494C7371921}" srcOrd="0" destOrd="0" presId="urn:microsoft.com/office/officeart/2005/8/layout/vList2"/>
    <dgm:cxn modelId="{5D2BF2C4-262F-430F-BC3D-ABF7FC956969}" srcId="{0D8BF4D1-A320-42F2-A69E-E21777FE8BB6}" destId="{0C423AF5-EEBF-4F9F-8EE3-215ADBA0CF65}" srcOrd="0" destOrd="0" parTransId="{4B519D3B-64C5-4551-B4C3-FE07421A7FF0}" sibTransId="{37879197-7254-492D-AD25-64DA6026BC1E}"/>
    <dgm:cxn modelId="{FFC619CA-1B70-45EE-AAFE-A590A5919E57}" type="presOf" srcId="{610037D5-99DE-41DB-AC0D-AFDDD410A3F5}" destId="{144654B7-BCF2-4B52-BCDC-B85AA75BEA62}" srcOrd="0" destOrd="0" presId="urn:microsoft.com/office/officeart/2005/8/layout/vList2"/>
    <dgm:cxn modelId="{5EB6DDCA-CC82-4DBA-A743-484B3D8BCA72}" type="presParOf" srcId="{D4556EA3-D571-41E6-9EF5-8E148E7A1C4D}" destId="{B72F282C-8FF4-4A4D-B04B-DF69B731B286}" srcOrd="0" destOrd="0" presId="urn:microsoft.com/office/officeart/2005/8/layout/vList2"/>
    <dgm:cxn modelId="{DD94ECF8-CE10-4206-828D-98AB697D25AE}" type="presParOf" srcId="{D4556EA3-D571-41E6-9EF5-8E148E7A1C4D}" destId="{5EFBDBAE-2534-4B7C-A54B-6658D58A30BA}" srcOrd="1" destOrd="0" presId="urn:microsoft.com/office/officeart/2005/8/layout/vList2"/>
    <dgm:cxn modelId="{F3CF86A6-4FB5-4A5E-8C09-A303D30902D3}" type="presParOf" srcId="{D4556EA3-D571-41E6-9EF5-8E148E7A1C4D}" destId="{247CEBA2-DB5A-4380-99FC-6494C7371921}" srcOrd="2" destOrd="0" presId="urn:microsoft.com/office/officeart/2005/8/layout/vList2"/>
    <dgm:cxn modelId="{0FEA1AE1-5759-48F5-A95B-A27594E631DB}" type="presParOf" srcId="{D4556EA3-D571-41E6-9EF5-8E148E7A1C4D}" destId="{E4FB1AA8-29DC-4696-85A2-C882C9B39CB5}" srcOrd="3" destOrd="0" presId="urn:microsoft.com/office/officeart/2005/8/layout/vList2"/>
    <dgm:cxn modelId="{70C9F4BA-879D-41D4-9532-D65F99364A6D}" type="presParOf" srcId="{D4556EA3-D571-41E6-9EF5-8E148E7A1C4D}" destId="{2C126650-5F6D-486F-9233-31C3964D2EBA}" srcOrd="4" destOrd="0" presId="urn:microsoft.com/office/officeart/2005/8/layout/vList2"/>
    <dgm:cxn modelId="{B7247DBD-8640-4AC8-BC25-A539B09F9680}" type="presParOf" srcId="{D4556EA3-D571-41E6-9EF5-8E148E7A1C4D}" destId="{8BC46FC3-DC18-4ACA-8FA4-0EA03DBEBF41}" srcOrd="5" destOrd="0" presId="urn:microsoft.com/office/officeart/2005/8/layout/vList2"/>
    <dgm:cxn modelId="{A490AB59-4305-4EE1-865E-259B2E9F01C9}" type="presParOf" srcId="{D4556EA3-D571-41E6-9EF5-8E148E7A1C4D}" destId="{BE7B4F10-49D2-48A6-8A94-06EC5BAF302E}" srcOrd="6" destOrd="0" presId="urn:microsoft.com/office/officeart/2005/8/layout/vList2"/>
    <dgm:cxn modelId="{7B44D8A4-4CC0-4003-B315-CA4A55317C22}" type="presParOf" srcId="{D4556EA3-D571-41E6-9EF5-8E148E7A1C4D}" destId="{E6E141E0-1976-4AB7-935F-BA51C1532F91}" srcOrd="7" destOrd="0" presId="urn:microsoft.com/office/officeart/2005/8/layout/vList2"/>
    <dgm:cxn modelId="{6BEF3B1D-858A-4555-B0D0-127D13EC510C}" type="presParOf" srcId="{D4556EA3-D571-41E6-9EF5-8E148E7A1C4D}" destId="{144654B7-BCF2-4B52-BCDC-B85AA75BEA62}" srcOrd="8" destOrd="0" presId="urn:microsoft.com/office/officeart/2005/8/layout/vList2"/>
    <dgm:cxn modelId="{A326A4E1-E57C-459D-A1C1-C9E54F963CE8}" type="presParOf" srcId="{D4556EA3-D571-41E6-9EF5-8E148E7A1C4D}" destId="{90D86A48-0700-4552-A160-D70EC0ECD8B2}" srcOrd="9" destOrd="0" presId="urn:microsoft.com/office/officeart/2005/8/layout/vList2"/>
    <dgm:cxn modelId="{AF3E069E-6E8E-4EB8-9714-D60930C7F9B6}" type="presParOf" srcId="{D4556EA3-D571-41E6-9EF5-8E148E7A1C4D}" destId="{289565D2-3989-456C-94C7-1764DD0C37C7}" srcOrd="10" destOrd="0" presId="urn:microsoft.com/office/officeart/2005/8/layout/vList2"/>
    <dgm:cxn modelId="{5E696FD9-BBD2-4DE3-BE02-D239A4E87BB6}" type="presParOf" srcId="{D4556EA3-D571-41E6-9EF5-8E148E7A1C4D}" destId="{3615865E-6822-4D8B-8E51-281C7EDFF49E}" srcOrd="11" destOrd="0" presId="urn:microsoft.com/office/officeart/2005/8/layout/vList2"/>
    <dgm:cxn modelId="{B17F9D94-C0DB-4A32-BC10-50C701520D88}" type="presParOf" srcId="{D4556EA3-D571-41E6-9EF5-8E148E7A1C4D}" destId="{640D8241-E60C-4F66-9CAB-04143E53F159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8BF4D1-A320-42F2-A69E-E21777FE8BB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C423AF5-EEBF-4F9F-8EE3-215ADBA0CF65}">
      <dgm:prSet custT="1"/>
      <dgm:spPr/>
      <dgm:t>
        <a:bodyPr/>
        <a:lstStyle/>
        <a:p>
          <a:r>
            <a:rPr lang="en-US" sz="3100" b="1" dirty="0">
              <a:solidFill>
                <a:schemeClr val="tx1"/>
              </a:solidFill>
              <a:latin typeface="Century Gothic" panose="020B0502020202020204" pitchFamily="34" charset="0"/>
            </a:rPr>
            <a:t>Pickleball Court</a:t>
          </a:r>
        </a:p>
      </dgm:t>
    </dgm:pt>
    <dgm:pt modelId="{4B519D3B-64C5-4551-B4C3-FE07421A7FF0}" type="parTrans" cxnId="{5D2BF2C4-262F-430F-BC3D-ABF7FC956969}">
      <dgm:prSet/>
      <dgm:spPr/>
      <dgm:t>
        <a:bodyPr/>
        <a:lstStyle/>
        <a:p>
          <a:endParaRPr lang="en-US"/>
        </a:p>
      </dgm:t>
    </dgm:pt>
    <dgm:pt modelId="{37879197-7254-492D-AD25-64DA6026BC1E}" type="sibTrans" cxnId="{5D2BF2C4-262F-430F-BC3D-ABF7FC956969}">
      <dgm:prSet/>
      <dgm:spPr/>
      <dgm:t>
        <a:bodyPr/>
        <a:lstStyle/>
        <a:p>
          <a:endParaRPr lang="en-US"/>
        </a:p>
      </dgm:t>
    </dgm:pt>
    <dgm:pt modelId="{B603CC55-ACCF-4DD5-B4C1-635092F22F85}">
      <dgm:prSet custT="1"/>
      <dgm:spPr/>
      <dgm:t>
        <a:bodyPr/>
        <a:lstStyle/>
        <a:p>
          <a:r>
            <a:rPr lang="en-US" sz="3100" b="1" dirty="0">
              <a:solidFill>
                <a:schemeClr val="tx1"/>
              </a:solidFill>
              <a:latin typeface="Century Gothic" panose="020B0502020202020204" pitchFamily="34" charset="0"/>
            </a:rPr>
            <a:t>Dog Park or Off Leash Dog Area</a:t>
          </a:r>
        </a:p>
      </dgm:t>
    </dgm:pt>
    <dgm:pt modelId="{BC4BE704-9A04-4070-90C1-08A451F3BC25}" type="parTrans" cxnId="{86046E36-DC27-429C-B2D3-8A9B70A61286}">
      <dgm:prSet/>
      <dgm:spPr/>
      <dgm:t>
        <a:bodyPr/>
        <a:lstStyle/>
        <a:p>
          <a:endParaRPr lang="en-US"/>
        </a:p>
      </dgm:t>
    </dgm:pt>
    <dgm:pt modelId="{14B9DDC4-EC7F-4A32-B133-DB561DE41918}" type="sibTrans" cxnId="{86046E36-DC27-429C-B2D3-8A9B70A61286}">
      <dgm:prSet/>
      <dgm:spPr/>
      <dgm:t>
        <a:bodyPr/>
        <a:lstStyle/>
        <a:p>
          <a:endParaRPr lang="en-US"/>
        </a:p>
      </dgm:t>
    </dgm:pt>
    <dgm:pt modelId="{2D6DBAC9-72B0-41ED-8E54-F3FA6AF4B160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71157A6A-4A98-4A29-9520-9F03BD61F69B}" type="parTrans" cxnId="{35E27021-D5C9-40E6-8834-42234B9AE0ED}">
      <dgm:prSet/>
      <dgm:spPr/>
      <dgm:t>
        <a:bodyPr/>
        <a:lstStyle/>
        <a:p>
          <a:endParaRPr lang="en-US"/>
        </a:p>
      </dgm:t>
    </dgm:pt>
    <dgm:pt modelId="{5DE9C4BA-1E8A-486B-B847-3B8F44FA7373}" type="sibTrans" cxnId="{35E27021-D5C9-40E6-8834-42234B9AE0ED}">
      <dgm:prSet/>
      <dgm:spPr/>
      <dgm:t>
        <a:bodyPr/>
        <a:lstStyle/>
        <a:p>
          <a:endParaRPr lang="en-US"/>
        </a:p>
      </dgm:t>
    </dgm:pt>
    <dgm:pt modelId="{F3013E99-5931-49BB-9C2F-7288E1B29602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C633B010-5BF2-437A-9531-4FAD7E152492}" type="parTrans" cxnId="{A6B1D576-C33A-42E8-A026-738091273C27}">
      <dgm:prSet/>
      <dgm:spPr/>
      <dgm:t>
        <a:bodyPr/>
        <a:lstStyle/>
        <a:p>
          <a:endParaRPr lang="en-US"/>
        </a:p>
      </dgm:t>
    </dgm:pt>
    <dgm:pt modelId="{D8425D8A-73F9-47DC-B397-3A66F5C634A5}" type="sibTrans" cxnId="{A6B1D576-C33A-42E8-A026-738091273C27}">
      <dgm:prSet/>
      <dgm:spPr/>
      <dgm:t>
        <a:bodyPr/>
        <a:lstStyle/>
        <a:p>
          <a:endParaRPr lang="en-US"/>
        </a:p>
      </dgm:t>
    </dgm:pt>
    <dgm:pt modelId="{E44B9A43-AC88-4BEA-99BC-52FC456C6D48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36BFA586-085D-455B-8B61-76197A8FE98A}" type="parTrans" cxnId="{B131FC69-4876-43AE-B63A-8C77F7627785}">
      <dgm:prSet/>
      <dgm:spPr/>
      <dgm:t>
        <a:bodyPr/>
        <a:lstStyle/>
        <a:p>
          <a:endParaRPr lang="en-US"/>
        </a:p>
      </dgm:t>
    </dgm:pt>
    <dgm:pt modelId="{4806F0F7-C6DA-4196-834E-029995C73016}" type="sibTrans" cxnId="{B131FC69-4876-43AE-B63A-8C77F7627785}">
      <dgm:prSet/>
      <dgm:spPr/>
      <dgm:t>
        <a:bodyPr/>
        <a:lstStyle/>
        <a:p>
          <a:endParaRPr lang="en-US"/>
        </a:p>
      </dgm:t>
    </dgm:pt>
    <dgm:pt modelId="{610037D5-99DE-41DB-AC0D-AFDDD410A3F5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50D13AE5-9B57-487B-A49B-19F3AF112ECF}" type="parTrans" cxnId="{1AF9A530-8807-4C12-B5CB-274C568AE3E1}">
      <dgm:prSet/>
      <dgm:spPr/>
      <dgm:t>
        <a:bodyPr/>
        <a:lstStyle/>
        <a:p>
          <a:endParaRPr lang="en-US"/>
        </a:p>
      </dgm:t>
    </dgm:pt>
    <dgm:pt modelId="{EBEB18B7-B292-4B48-9B9C-40327CD70E18}" type="sibTrans" cxnId="{1AF9A530-8807-4C12-B5CB-274C568AE3E1}">
      <dgm:prSet/>
      <dgm:spPr/>
      <dgm:t>
        <a:bodyPr/>
        <a:lstStyle/>
        <a:p>
          <a:endParaRPr lang="en-US"/>
        </a:p>
      </dgm:t>
    </dgm:pt>
    <dgm:pt modelId="{FCF60726-5466-4F1C-B806-42862A7F0CDE}">
      <dgm:prSet custT="1"/>
      <dgm:spPr>
        <a:noFill/>
        <a:ln>
          <a:noFill/>
        </a:ln>
      </dgm:spPr>
      <dgm:t>
        <a:bodyPr/>
        <a:lstStyle/>
        <a:p>
          <a:endParaRPr lang="en-US" sz="3100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5E24E4DC-685B-4BA1-9F06-69AC11F7AE57}" type="parTrans" cxnId="{BF46745F-EA27-4DF1-8AE5-50709378D124}">
      <dgm:prSet/>
      <dgm:spPr/>
      <dgm:t>
        <a:bodyPr/>
        <a:lstStyle/>
        <a:p>
          <a:endParaRPr lang="en-US"/>
        </a:p>
      </dgm:t>
    </dgm:pt>
    <dgm:pt modelId="{6EE7CF9C-C1A1-45D9-BCDE-5D565B3786B2}" type="sibTrans" cxnId="{BF46745F-EA27-4DF1-8AE5-50709378D124}">
      <dgm:prSet/>
      <dgm:spPr/>
      <dgm:t>
        <a:bodyPr/>
        <a:lstStyle/>
        <a:p>
          <a:endParaRPr lang="en-US"/>
        </a:p>
      </dgm:t>
    </dgm:pt>
    <dgm:pt modelId="{D4556EA3-D571-41E6-9EF5-8E148E7A1C4D}" type="pres">
      <dgm:prSet presAssocID="{0D8BF4D1-A320-42F2-A69E-E21777FE8BB6}" presName="linear" presStyleCnt="0">
        <dgm:presLayoutVars>
          <dgm:animLvl val="lvl"/>
          <dgm:resizeHandles val="exact"/>
        </dgm:presLayoutVars>
      </dgm:prSet>
      <dgm:spPr/>
    </dgm:pt>
    <dgm:pt modelId="{B72F282C-8FF4-4A4D-B04B-DF69B731B286}" type="pres">
      <dgm:prSet presAssocID="{0C423AF5-EEBF-4F9F-8EE3-215ADBA0CF65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5EFBDBAE-2534-4B7C-A54B-6658D58A30BA}" type="pres">
      <dgm:prSet presAssocID="{37879197-7254-492D-AD25-64DA6026BC1E}" presName="spacer" presStyleCnt="0"/>
      <dgm:spPr/>
    </dgm:pt>
    <dgm:pt modelId="{247CEBA2-DB5A-4380-99FC-6494C7371921}" type="pres">
      <dgm:prSet presAssocID="{B603CC55-ACCF-4DD5-B4C1-635092F22F85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E4FB1AA8-29DC-4696-85A2-C882C9B39CB5}" type="pres">
      <dgm:prSet presAssocID="{14B9DDC4-EC7F-4A32-B133-DB561DE41918}" presName="spacer" presStyleCnt="0"/>
      <dgm:spPr/>
    </dgm:pt>
    <dgm:pt modelId="{2C126650-5F6D-486F-9233-31C3964D2EBA}" type="pres">
      <dgm:prSet presAssocID="{F3013E99-5931-49BB-9C2F-7288E1B29602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8BC46FC3-DC18-4ACA-8FA4-0EA03DBEBF41}" type="pres">
      <dgm:prSet presAssocID="{D8425D8A-73F9-47DC-B397-3A66F5C634A5}" presName="spacer" presStyleCnt="0"/>
      <dgm:spPr/>
    </dgm:pt>
    <dgm:pt modelId="{BE7B4F10-49D2-48A6-8A94-06EC5BAF302E}" type="pres">
      <dgm:prSet presAssocID="{E44B9A43-AC88-4BEA-99BC-52FC456C6D4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E6E141E0-1976-4AB7-935F-BA51C1532F91}" type="pres">
      <dgm:prSet presAssocID="{4806F0F7-C6DA-4196-834E-029995C73016}" presName="spacer" presStyleCnt="0"/>
      <dgm:spPr/>
    </dgm:pt>
    <dgm:pt modelId="{144654B7-BCF2-4B52-BCDC-B85AA75BEA62}" type="pres">
      <dgm:prSet presAssocID="{610037D5-99DE-41DB-AC0D-AFDDD410A3F5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90D86A48-0700-4552-A160-D70EC0ECD8B2}" type="pres">
      <dgm:prSet presAssocID="{EBEB18B7-B292-4B48-9B9C-40327CD70E18}" presName="spacer" presStyleCnt="0"/>
      <dgm:spPr/>
    </dgm:pt>
    <dgm:pt modelId="{289565D2-3989-456C-94C7-1764DD0C37C7}" type="pres">
      <dgm:prSet presAssocID="{FCF60726-5466-4F1C-B806-42862A7F0CDE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3615865E-6822-4D8B-8E51-281C7EDFF49E}" type="pres">
      <dgm:prSet presAssocID="{6EE7CF9C-C1A1-45D9-BCDE-5D565B3786B2}" presName="spacer" presStyleCnt="0"/>
      <dgm:spPr/>
    </dgm:pt>
    <dgm:pt modelId="{640D8241-E60C-4F66-9CAB-04143E53F159}" type="pres">
      <dgm:prSet presAssocID="{2D6DBAC9-72B0-41ED-8E54-F3FA6AF4B160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B286D413-3322-497B-8148-7422138175D4}" type="presOf" srcId="{0D8BF4D1-A320-42F2-A69E-E21777FE8BB6}" destId="{D4556EA3-D571-41E6-9EF5-8E148E7A1C4D}" srcOrd="0" destOrd="0" presId="urn:microsoft.com/office/officeart/2005/8/layout/vList2"/>
    <dgm:cxn modelId="{AD053C20-2C48-4EA8-BD0B-9F5B3E54A71A}" type="presOf" srcId="{FCF60726-5466-4F1C-B806-42862A7F0CDE}" destId="{289565D2-3989-456C-94C7-1764DD0C37C7}" srcOrd="0" destOrd="0" presId="urn:microsoft.com/office/officeart/2005/8/layout/vList2"/>
    <dgm:cxn modelId="{35E27021-D5C9-40E6-8834-42234B9AE0ED}" srcId="{0D8BF4D1-A320-42F2-A69E-E21777FE8BB6}" destId="{2D6DBAC9-72B0-41ED-8E54-F3FA6AF4B160}" srcOrd="6" destOrd="0" parTransId="{71157A6A-4A98-4A29-9520-9F03BD61F69B}" sibTransId="{5DE9C4BA-1E8A-486B-B847-3B8F44FA7373}"/>
    <dgm:cxn modelId="{1AF9A530-8807-4C12-B5CB-274C568AE3E1}" srcId="{0D8BF4D1-A320-42F2-A69E-E21777FE8BB6}" destId="{610037D5-99DE-41DB-AC0D-AFDDD410A3F5}" srcOrd="4" destOrd="0" parTransId="{50D13AE5-9B57-487B-A49B-19F3AF112ECF}" sibTransId="{EBEB18B7-B292-4B48-9B9C-40327CD70E18}"/>
    <dgm:cxn modelId="{86046E36-DC27-429C-B2D3-8A9B70A61286}" srcId="{0D8BF4D1-A320-42F2-A69E-E21777FE8BB6}" destId="{B603CC55-ACCF-4DD5-B4C1-635092F22F85}" srcOrd="1" destOrd="0" parTransId="{BC4BE704-9A04-4070-90C1-08A451F3BC25}" sibTransId="{14B9DDC4-EC7F-4A32-B133-DB561DE41918}"/>
    <dgm:cxn modelId="{505CD35B-760B-4F41-8CEA-EB31A197D133}" type="presOf" srcId="{0C423AF5-EEBF-4F9F-8EE3-215ADBA0CF65}" destId="{B72F282C-8FF4-4A4D-B04B-DF69B731B286}" srcOrd="0" destOrd="0" presId="urn:microsoft.com/office/officeart/2005/8/layout/vList2"/>
    <dgm:cxn modelId="{D9B9D95B-0768-41B1-BF5A-3243E052EC0C}" type="presOf" srcId="{2D6DBAC9-72B0-41ED-8E54-F3FA6AF4B160}" destId="{640D8241-E60C-4F66-9CAB-04143E53F159}" srcOrd="0" destOrd="0" presId="urn:microsoft.com/office/officeart/2005/8/layout/vList2"/>
    <dgm:cxn modelId="{BF46745F-EA27-4DF1-8AE5-50709378D124}" srcId="{0D8BF4D1-A320-42F2-A69E-E21777FE8BB6}" destId="{FCF60726-5466-4F1C-B806-42862A7F0CDE}" srcOrd="5" destOrd="0" parTransId="{5E24E4DC-685B-4BA1-9F06-69AC11F7AE57}" sibTransId="{6EE7CF9C-C1A1-45D9-BCDE-5D565B3786B2}"/>
    <dgm:cxn modelId="{B131FC69-4876-43AE-B63A-8C77F7627785}" srcId="{0D8BF4D1-A320-42F2-A69E-E21777FE8BB6}" destId="{E44B9A43-AC88-4BEA-99BC-52FC456C6D48}" srcOrd="3" destOrd="0" parTransId="{36BFA586-085D-455B-8B61-76197A8FE98A}" sibTransId="{4806F0F7-C6DA-4196-834E-029995C73016}"/>
    <dgm:cxn modelId="{A6B1D576-C33A-42E8-A026-738091273C27}" srcId="{0D8BF4D1-A320-42F2-A69E-E21777FE8BB6}" destId="{F3013E99-5931-49BB-9C2F-7288E1B29602}" srcOrd="2" destOrd="0" parTransId="{C633B010-5BF2-437A-9531-4FAD7E152492}" sibTransId="{D8425D8A-73F9-47DC-B397-3A66F5C634A5}"/>
    <dgm:cxn modelId="{8BE3DA99-8C31-40B0-9895-AE48207A0484}" type="presOf" srcId="{F3013E99-5931-49BB-9C2F-7288E1B29602}" destId="{2C126650-5F6D-486F-9233-31C3964D2EBA}" srcOrd="0" destOrd="0" presId="urn:microsoft.com/office/officeart/2005/8/layout/vList2"/>
    <dgm:cxn modelId="{A9C8B7A2-DA1B-4DA0-9BFF-93E2640E8A49}" type="presOf" srcId="{E44B9A43-AC88-4BEA-99BC-52FC456C6D48}" destId="{BE7B4F10-49D2-48A6-8A94-06EC5BAF302E}" srcOrd="0" destOrd="0" presId="urn:microsoft.com/office/officeart/2005/8/layout/vList2"/>
    <dgm:cxn modelId="{D029ECC3-E036-4E64-9557-D808E90B869D}" type="presOf" srcId="{B603CC55-ACCF-4DD5-B4C1-635092F22F85}" destId="{247CEBA2-DB5A-4380-99FC-6494C7371921}" srcOrd="0" destOrd="0" presId="urn:microsoft.com/office/officeart/2005/8/layout/vList2"/>
    <dgm:cxn modelId="{5D2BF2C4-262F-430F-BC3D-ABF7FC956969}" srcId="{0D8BF4D1-A320-42F2-A69E-E21777FE8BB6}" destId="{0C423AF5-EEBF-4F9F-8EE3-215ADBA0CF65}" srcOrd="0" destOrd="0" parTransId="{4B519D3B-64C5-4551-B4C3-FE07421A7FF0}" sibTransId="{37879197-7254-492D-AD25-64DA6026BC1E}"/>
    <dgm:cxn modelId="{FFC619CA-1B70-45EE-AAFE-A590A5919E57}" type="presOf" srcId="{610037D5-99DE-41DB-AC0D-AFDDD410A3F5}" destId="{144654B7-BCF2-4B52-BCDC-B85AA75BEA62}" srcOrd="0" destOrd="0" presId="urn:microsoft.com/office/officeart/2005/8/layout/vList2"/>
    <dgm:cxn modelId="{5EB6DDCA-CC82-4DBA-A743-484B3D8BCA72}" type="presParOf" srcId="{D4556EA3-D571-41E6-9EF5-8E148E7A1C4D}" destId="{B72F282C-8FF4-4A4D-B04B-DF69B731B286}" srcOrd="0" destOrd="0" presId="urn:microsoft.com/office/officeart/2005/8/layout/vList2"/>
    <dgm:cxn modelId="{DD94ECF8-CE10-4206-828D-98AB697D25AE}" type="presParOf" srcId="{D4556EA3-D571-41E6-9EF5-8E148E7A1C4D}" destId="{5EFBDBAE-2534-4B7C-A54B-6658D58A30BA}" srcOrd="1" destOrd="0" presId="urn:microsoft.com/office/officeart/2005/8/layout/vList2"/>
    <dgm:cxn modelId="{F3CF86A6-4FB5-4A5E-8C09-A303D30902D3}" type="presParOf" srcId="{D4556EA3-D571-41E6-9EF5-8E148E7A1C4D}" destId="{247CEBA2-DB5A-4380-99FC-6494C7371921}" srcOrd="2" destOrd="0" presId="urn:microsoft.com/office/officeart/2005/8/layout/vList2"/>
    <dgm:cxn modelId="{0FEA1AE1-5759-48F5-A95B-A27594E631DB}" type="presParOf" srcId="{D4556EA3-D571-41E6-9EF5-8E148E7A1C4D}" destId="{E4FB1AA8-29DC-4696-85A2-C882C9B39CB5}" srcOrd="3" destOrd="0" presId="urn:microsoft.com/office/officeart/2005/8/layout/vList2"/>
    <dgm:cxn modelId="{70C9F4BA-879D-41D4-9532-D65F99364A6D}" type="presParOf" srcId="{D4556EA3-D571-41E6-9EF5-8E148E7A1C4D}" destId="{2C126650-5F6D-486F-9233-31C3964D2EBA}" srcOrd="4" destOrd="0" presId="urn:microsoft.com/office/officeart/2005/8/layout/vList2"/>
    <dgm:cxn modelId="{B7247DBD-8640-4AC8-BC25-A539B09F9680}" type="presParOf" srcId="{D4556EA3-D571-41E6-9EF5-8E148E7A1C4D}" destId="{8BC46FC3-DC18-4ACA-8FA4-0EA03DBEBF41}" srcOrd="5" destOrd="0" presId="urn:microsoft.com/office/officeart/2005/8/layout/vList2"/>
    <dgm:cxn modelId="{A490AB59-4305-4EE1-865E-259B2E9F01C9}" type="presParOf" srcId="{D4556EA3-D571-41E6-9EF5-8E148E7A1C4D}" destId="{BE7B4F10-49D2-48A6-8A94-06EC5BAF302E}" srcOrd="6" destOrd="0" presId="urn:microsoft.com/office/officeart/2005/8/layout/vList2"/>
    <dgm:cxn modelId="{7B44D8A4-4CC0-4003-B315-CA4A55317C22}" type="presParOf" srcId="{D4556EA3-D571-41E6-9EF5-8E148E7A1C4D}" destId="{E6E141E0-1976-4AB7-935F-BA51C1532F91}" srcOrd="7" destOrd="0" presId="urn:microsoft.com/office/officeart/2005/8/layout/vList2"/>
    <dgm:cxn modelId="{6BEF3B1D-858A-4555-B0D0-127D13EC510C}" type="presParOf" srcId="{D4556EA3-D571-41E6-9EF5-8E148E7A1C4D}" destId="{144654B7-BCF2-4B52-BCDC-B85AA75BEA62}" srcOrd="8" destOrd="0" presId="urn:microsoft.com/office/officeart/2005/8/layout/vList2"/>
    <dgm:cxn modelId="{A326A4E1-E57C-459D-A1C1-C9E54F963CE8}" type="presParOf" srcId="{D4556EA3-D571-41E6-9EF5-8E148E7A1C4D}" destId="{90D86A48-0700-4552-A160-D70EC0ECD8B2}" srcOrd="9" destOrd="0" presId="urn:microsoft.com/office/officeart/2005/8/layout/vList2"/>
    <dgm:cxn modelId="{AF3E069E-6E8E-4EB8-9714-D60930C7F9B6}" type="presParOf" srcId="{D4556EA3-D571-41E6-9EF5-8E148E7A1C4D}" destId="{289565D2-3989-456C-94C7-1764DD0C37C7}" srcOrd="10" destOrd="0" presId="urn:microsoft.com/office/officeart/2005/8/layout/vList2"/>
    <dgm:cxn modelId="{5E696FD9-BBD2-4DE3-BE02-D239A4E87BB6}" type="presParOf" srcId="{D4556EA3-D571-41E6-9EF5-8E148E7A1C4D}" destId="{3615865E-6822-4D8B-8E51-281C7EDFF49E}" srcOrd="11" destOrd="0" presId="urn:microsoft.com/office/officeart/2005/8/layout/vList2"/>
    <dgm:cxn modelId="{B17F9D94-C0DB-4A32-BC10-50C701520D88}" type="presParOf" srcId="{D4556EA3-D571-41E6-9EF5-8E148E7A1C4D}" destId="{640D8241-E60C-4F66-9CAB-04143E53F159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2008B36-01E8-4885-8A51-8392E983DBF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9238DE1-4B77-4B35-BD6D-3902812E5C48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Events</a:t>
          </a:r>
        </a:p>
      </dgm:t>
    </dgm:pt>
    <dgm:pt modelId="{EF91B296-CDE9-496C-93F4-7BC53533D868}" type="parTrans" cxnId="{847563F5-3AE4-42D3-9D1F-BD08E2D02621}">
      <dgm:prSet/>
      <dgm:spPr/>
      <dgm:t>
        <a:bodyPr/>
        <a:lstStyle/>
        <a:p>
          <a:endParaRPr lang="en-US"/>
        </a:p>
      </dgm:t>
    </dgm:pt>
    <dgm:pt modelId="{CED85E7A-1096-4BB2-B62A-BA0A6031CF6A}" type="sibTrans" cxnId="{847563F5-3AE4-42D3-9D1F-BD08E2D02621}">
      <dgm:prSet/>
      <dgm:spPr/>
      <dgm:t>
        <a:bodyPr/>
        <a:lstStyle/>
        <a:p>
          <a:endParaRPr lang="en-US"/>
        </a:p>
      </dgm:t>
    </dgm:pt>
    <dgm:pt modelId="{23AF3310-9511-4ED5-9927-B0C449B84C75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Security and Park Safety</a:t>
          </a:r>
        </a:p>
      </dgm:t>
    </dgm:pt>
    <dgm:pt modelId="{A0E74A1B-2510-48B3-B85F-470C8E6D2DD4}" type="parTrans" cxnId="{AAE9C043-FEEA-43B8-B010-A1FA46A18EEA}">
      <dgm:prSet/>
      <dgm:spPr/>
      <dgm:t>
        <a:bodyPr/>
        <a:lstStyle/>
        <a:p>
          <a:endParaRPr lang="en-US"/>
        </a:p>
      </dgm:t>
    </dgm:pt>
    <dgm:pt modelId="{B6733036-9106-4BF7-875C-0AD7ECB27DBF}" type="sibTrans" cxnId="{AAE9C043-FEEA-43B8-B010-A1FA46A18EEA}">
      <dgm:prSet/>
      <dgm:spPr/>
      <dgm:t>
        <a:bodyPr/>
        <a:lstStyle/>
        <a:p>
          <a:endParaRPr lang="en-US"/>
        </a:p>
      </dgm:t>
    </dgm:pt>
    <dgm:pt modelId="{FC074B54-A154-41A8-B044-476656844EAB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1BFB55C5-8F00-4561-B1C1-EDD47C5B9405}" type="parTrans" cxnId="{1B80ABD0-2DC9-4355-8DCC-AEFCC204188A}">
      <dgm:prSet/>
      <dgm:spPr/>
      <dgm:t>
        <a:bodyPr/>
        <a:lstStyle/>
        <a:p>
          <a:endParaRPr lang="en-US"/>
        </a:p>
      </dgm:t>
    </dgm:pt>
    <dgm:pt modelId="{DCF7A4C0-5323-4E4A-B8DE-748A29590447}" type="sibTrans" cxnId="{1B80ABD0-2DC9-4355-8DCC-AEFCC204188A}">
      <dgm:prSet/>
      <dgm:spPr/>
      <dgm:t>
        <a:bodyPr/>
        <a:lstStyle/>
        <a:p>
          <a:endParaRPr lang="en-US"/>
        </a:p>
      </dgm:t>
    </dgm:pt>
    <dgm:pt modelId="{340DE2BB-F6EC-4B63-9C94-455464FDB802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CA384956-EACB-4A66-B291-2E112DA8E764}" type="parTrans" cxnId="{CA713AE3-CA76-4331-AE3E-7DDB06F2497A}">
      <dgm:prSet/>
      <dgm:spPr/>
      <dgm:t>
        <a:bodyPr/>
        <a:lstStyle/>
        <a:p>
          <a:endParaRPr lang="en-US"/>
        </a:p>
      </dgm:t>
    </dgm:pt>
    <dgm:pt modelId="{249A150B-8420-471C-B3EF-FC8B8BC01BB4}" type="sibTrans" cxnId="{CA713AE3-CA76-4331-AE3E-7DDB06F2497A}">
      <dgm:prSet/>
      <dgm:spPr/>
      <dgm:t>
        <a:bodyPr/>
        <a:lstStyle/>
        <a:p>
          <a:endParaRPr lang="en-US"/>
        </a:p>
      </dgm:t>
    </dgm:pt>
    <dgm:pt modelId="{661643AC-D356-4C6E-A009-6A495BDE83E3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6C22FD78-C954-4803-A351-C229355B4DC1}" type="parTrans" cxnId="{8BF64CA1-52CA-48D2-B959-84D5A63BAE2C}">
      <dgm:prSet/>
      <dgm:spPr/>
      <dgm:t>
        <a:bodyPr/>
        <a:lstStyle/>
        <a:p>
          <a:endParaRPr lang="en-US"/>
        </a:p>
      </dgm:t>
    </dgm:pt>
    <dgm:pt modelId="{D7643407-7726-40D1-8FCE-5072C48C0EBB}" type="sibTrans" cxnId="{8BF64CA1-52CA-48D2-B959-84D5A63BAE2C}">
      <dgm:prSet/>
      <dgm:spPr/>
      <dgm:t>
        <a:bodyPr/>
        <a:lstStyle/>
        <a:p>
          <a:endParaRPr lang="en-US"/>
        </a:p>
      </dgm:t>
    </dgm:pt>
    <dgm:pt modelId="{75182E5B-0741-4197-A96A-B4296EA635D1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D603ED1A-3F30-4DC7-B909-A69B00D96CDD}" type="parTrans" cxnId="{1D1CD3CE-D4A6-47FA-92FB-C216D94C95A8}">
      <dgm:prSet/>
      <dgm:spPr/>
      <dgm:t>
        <a:bodyPr/>
        <a:lstStyle/>
        <a:p>
          <a:endParaRPr lang="en-US"/>
        </a:p>
      </dgm:t>
    </dgm:pt>
    <dgm:pt modelId="{367738F3-16F1-4D9E-9DEE-2334924D7001}" type="sibTrans" cxnId="{1D1CD3CE-D4A6-47FA-92FB-C216D94C95A8}">
      <dgm:prSet/>
      <dgm:spPr/>
      <dgm:t>
        <a:bodyPr/>
        <a:lstStyle/>
        <a:p>
          <a:endParaRPr lang="en-US"/>
        </a:p>
      </dgm:t>
    </dgm:pt>
    <dgm:pt modelId="{417DA8C8-24A1-4F20-B661-0DAABC3C5ED6}" type="pres">
      <dgm:prSet presAssocID="{12008B36-01E8-4885-8A51-8392E983DBF2}" presName="linear" presStyleCnt="0">
        <dgm:presLayoutVars>
          <dgm:animLvl val="lvl"/>
          <dgm:resizeHandles val="exact"/>
        </dgm:presLayoutVars>
      </dgm:prSet>
      <dgm:spPr/>
    </dgm:pt>
    <dgm:pt modelId="{46AF4BAE-1C11-4513-AEE5-6657226DE3D5}" type="pres">
      <dgm:prSet presAssocID="{29238DE1-4B77-4B35-BD6D-3902812E5C4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8B551129-C7AF-4B20-9070-22D0D393AE32}" type="pres">
      <dgm:prSet presAssocID="{CED85E7A-1096-4BB2-B62A-BA0A6031CF6A}" presName="spacer" presStyleCnt="0"/>
      <dgm:spPr/>
    </dgm:pt>
    <dgm:pt modelId="{9729C8DC-FE55-407D-9E9A-4B6FA2908602}" type="pres">
      <dgm:prSet presAssocID="{23AF3310-9511-4ED5-9927-B0C449B84C75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8A88E764-A1A6-4F13-BA79-85AF5891DE8D}" type="pres">
      <dgm:prSet presAssocID="{B6733036-9106-4BF7-875C-0AD7ECB27DBF}" presName="spacer" presStyleCnt="0"/>
      <dgm:spPr/>
    </dgm:pt>
    <dgm:pt modelId="{63B6AA59-FAB7-4CF3-B791-C3D966119D8C}" type="pres">
      <dgm:prSet presAssocID="{340DE2BB-F6EC-4B63-9C94-455464FDB802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B496FCD4-240D-4B82-B470-B123DC7C24CA}" type="pres">
      <dgm:prSet presAssocID="{249A150B-8420-471C-B3EF-FC8B8BC01BB4}" presName="spacer" presStyleCnt="0"/>
      <dgm:spPr/>
    </dgm:pt>
    <dgm:pt modelId="{0EAB3DD9-E24F-4996-973A-0B688CAAEF5C}" type="pres">
      <dgm:prSet presAssocID="{661643AC-D356-4C6E-A009-6A495BDE83E3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3B82564-2FE8-43F6-9D7B-8B581FC7DDB2}" type="pres">
      <dgm:prSet presAssocID="{D7643407-7726-40D1-8FCE-5072C48C0EBB}" presName="spacer" presStyleCnt="0"/>
      <dgm:spPr/>
    </dgm:pt>
    <dgm:pt modelId="{968E9023-CB99-4028-8D5E-94497632193A}" type="pres">
      <dgm:prSet presAssocID="{75182E5B-0741-4197-A96A-B4296EA635D1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7A32E355-102B-4AAA-845C-3BAE6F96DD04}" type="pres">
      <dgm:prSet presAssocID="{367738F3-16F1-4D9E-9DEE-2334924D7001}" presName="spacer" presStyleCnt="0"/>
      <dgm:spPr/>
    </dgm:pt>
    <dgm:pt modelId="{03F4EE94-A9F6-4C16-909E-A22C754FB18F}" type="pres">
      <dgm:prSet presAssocID="{FC074B54-A154-41A8-B044-476656844EAB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CE112133-0EF5-43E6-89EE-E0F0BD834A87}" type="presOf" srcId="{661643AC-D356-4C6E-A009-6A495BDE83E3}" destId="{0EAB3DD9-E24F-4996-973A-0B688CAAEF5C}" srcOrd="0" destOrd="0" presId="urn:microsoft.com/office/officeart/2005/8/layout/vList2"/>
    <dgm:cxn modelId="{AAE9C043-FEEA-43B8-B010-A1FA46A18EEA}" srcId="{12008B36-01E8-4885-8A51-8392E983DBF2}" destId="{23AF3310-9511-4ED5-9927-B0C449B84C75}" srcOrd="1" destOrd="0" parTransId="{A0E74A1B-2510-48B3-B85F-470C8E6D2DD4}" sibTransId="{B6733036-9106-4BF7-875C-0AD7ECB27DBF}"/>
    <dgm:cxn modelId="{56460F65-649B-4303-9F62-EF07EF3D38C0}" type="presOf" srcId="{FC074B54-A154-41A8-B044-476656844EAB}" destId="{03F4EE94-A9F6-4C16-909E-A22C754FB18F}" srcOrd="0" destOrd="0" presId="urn:microsoft.com/office/officeart/2005/8/layout/vList2"/>
    <dgm:cxn modelId="{A4B0C851-2311-4D02-8AA0-A58791F170E9}" type="presOf" srcId="{12008B36-01E8-4885-8A51-8392E983DBF2}" destId="{417DA8C8-24A1-4F20-B661-0DAABC3C5ED6}" srcOrd="0" destOrd="0" presId="urn:microsoft.com/office/officeart/2005/8/layout/vList2"/>
    <dgm:cxn modelId="{39FA4F59-EF9D-4CFD-A283-D99543E66792}" type="presOf" srcId="{75182E5B-0741-4197-A96A-B4296EA635D1}" destId="{968E9023-CB99-4028-8D5E-94497632193A}" srcOrd="0" destOrd="0" presId="urn:microsoft.com/office/officeart/2005/8/layout/vList2"/>
    <dgm:cxn modelId="{69D7788C-F4A6-4D6B-BB2F-27EAEB921EDE}" type="presOf" srcId="{29238DE1-4B77-4B35-BD6D-3902812E5C48}" destId="{46AF4BAE-1C11-4513-AEE5-6657226DE3D5}" srcOrd="0" destOrd="0" presId="urn:microsoft.com/office/officeart/2005/8/layout/vList2"/>
    <dgm:cxn modelId="{8BF64CA1-52CA-48D2-B959-84D5A63BAE2C}" srcId="{12008B36-01E8-4885-8A51-8392E983DBF2}" destId="{661643AC-D356-4C6E-A009-6A495BDE83E3}" srcOrd="3" destOrd="0" parTransId="{6C22FD78-C954-4803-A351-C229355B4DC1}" sibTransId="{D7643407-7726-40D1-8FCE-5072C48C0EBB}"/>
    <dgm:cxn modelId="{368C08B6-B761-4DF9-B2BE-7D2427D0F665}" type="presOf" srcId="{23AF3310-9511-4ED5-9927-B0C449B84C75}" destId="{9729C8DC-FE55-407D-9E9A-4B6FA2908602}" srcOrd="0" destOrd="0" presId="urn:microsoft.com/office/officeart/2005/8/layout/vList2"/>
    <dgm:cxn modelId="{28CE72B6-5C98-4748-B955-C4160426998A}" type="presOf" srcId="{340DE2BB-F6EC-4B63-9C94-455464FDB802}" destId="{63B6AA59-FAB7-4CF3-B791-C3D966119D8C}" srcOrd="0" destOrd="0" presId="urn:microsoft.com/office/officeart/2005/8/layout/vList2"/>
    <dgm:cxn modelId="{1D1CD3CE-D4A6-47FA-92FB-C216D94C95A8}" srcId="{12008B36-01E8-4885-8A51-8392E983DBF2}" destId="{75182E5B-0741-4197-A96A-B4296EA635D1}" srcOrd="4" destOrd="0" parTransId="{D603ED1A-3F30-4DC7-B909-A69B00D96CDD}" sibTransId="{367738F3-16F1-4D9E-9DEE-2334924D7001}"/>
    <dgm:cxn modelId="{1B80ABD0-2DC9-4355-8DCC-AEFCC204188A}" srcId="{12008B36-01E8-4885-8A51-8392E983DBF2}" destId="{FC074B54-A154-41A8-B044-476656844EAB}" srcOrd="5" destOrd="0" parTransId="{1BFB55C5-8F00-4561-B1C1-EDD47C5B9405}" sibTransId="{DCF7A4C0-5323-4E4A-B8DE-748A29590447}"/>
    <dgm:cxn modelId="{CA713AE3-CA76-4331-AE3E-7DDB06F2497A}" srcId="{12008B36-01E8-4885-8A51-8392E983DBF2}" destId="{340DE2BB-F6EC-4B63-9C94-455464FDB802}" srcOrd="2" destOrd="0" parTransId="{CA384956-EACB-4A66-B291-2E112DA8E764}" sibTransId="{249A150B-8420-471C-B3EF-FC8B8BC01BB4}"/>
    <dgm:cxn modelId="{847563F5-3AE4-42D3-9D1F-BD08E2D02621}" srcId="{12008B36-01E8-4885-8A51-8392E983DBF2}" destId="{29238DE1-4B77-4B35-BD6D-3902812E5C48}" srcOrd="0" destOrd="0" parTransId="{EF91B296-CDE9-496C-93F4-7BC53533D868}" sibTransId="{CED85E7A-1096-4BB2-B62A-BA0A6031CF6A}"/>
    <dgm:cxn modelId="{B521A24E-885A-4294-8F27-45F4FB136C1A}" type="presParOf" srcId="{417DA8C8-24A1-4F20-B661-0DAABC3C5ED6}" destId="{46AF4BAE-1C11-4513-AEE5-6657226DE3D5}" srcOrd="0" destOrd="0" presId="urn:microsoft.com/office/officeart/2005/8/layout/vList2"/>
    <dgm:cxn modelId="{39F67CD3-7BEA-4A68-B899-C956DDC96BAD}" type="presParOf" srcId="{417DA8C8-24A1-4F20-B661-0DAABC3C5ED6}" destId="{8B551129-C7AF-4B20-9070-22D0D393AE32}" srcOrd="1" destOrd="0" presId="urn:microsoft.com/office/officeart/2005/8/layout/vList2"/>
    <dgm:cxn modelId="{70AF8C3C-F45F-4DFC-BCC2-9F15257AEB9A}" type="presParOf" srcId="{417DA8C8-24A1-4F20-B661-0DAABC3C5ED6}" destId="{9729C8DC-FE55-407D-9E9A-4B6FA2908602}" srcOrd="2" destOrd="0" presId="urn:microsoft.com/office/officeart/2005/8/layout/vList2"/>
    <dgm:cxn modelId="{45107ABA-F05F-44B1-96B0-E93E3140775B}" type="presParOf" srcId="{417DA8C8-24A1-4F20-B661-0DAABC3C5ED6}" destId="{8A88E764-A1A6-4F13-BA79-85AF5891DE8D}" srcOrd="3" destOrd="0" presId="urn:microsoft.com/office/officeart/2005/8/layout/vList2"/>
    <dgm:cxn modelId="{6B923CCC-C742-494D-BBC6-68841DC41BD6}" type="presParOf" srcId="{417DA8C8-24A1-4F20-B661-0DAABC3C5ED6}" destId="{63B6AA59-FAB7-4CF3-B791-C3D966119D8C}" srcOrd="4" destOrd="0" presId="urn:microsoft.com/office/officeart/2005/8/layout/vList2"/>
    <dgm:cxn modelId="{9D629FBB-6420-4E40-B201-F7EA0F96A762}" type="presParOf" srcId="{417DA8C8-24A1-4F20-B661-0DAABC3C5ED6}" destId="{B496FCD4-240D-4B82-B470-B123DC7C24CA}" srcOrd="5" destOrd="0" presId="urn:microsoft.com/office/officeart/2005/8/layout/vList2"/>
    <dgm:cxn modelId="{76DCFE29-7B17-4A9A-8612-CE7908D9994A}" type="presParOf" srcId="{417DA8C8-24A1-4F20-B661-0DAABC3C5ED6}" destId="{0EAB3DD9-E24F-4996-973A-0B688CAAEF5C}" srcOrd="6" destOrd="0" presId="urn:microsoft.com/office/officeart/2005/8/layout/vList2"/>
    <dgm:cxn modelId="{8ADE7C36-B266-41A8-9BD9-DE2EBED03AB2}" type="presParOf" srcId="{417DA8C8-24A1-4F20-B661-0DAABC3C5ED6}" destId="{83B82564-2FE8-43F6-9D7B-8B581FC7DDB2}" srcOrd="7" destOrd="0" presId="urn:microsoft.com/office/officeart/2005/8/layout/vList2"/>
    <dgm:cxn modelId="{2F91DDF4-4B0F-400C-9AAC-AE95F9C1DA95}" type="presParOf" srcId="{417DA8C8-24A1-4F20-B661-0DAABC3C5ED6}" destId="{968E9023-CB99-4028-8D5E-94497632193A}" srcOrd="8" destOrd="0" presId="urn:microsoft.com/office/officeart/2005/8/layout/vList2"/>
    <dgm:cxn modelId="{BDC523DE-215B-41BD-B279-2AED7976E752}" type="presParOf" srcId="{417DA8C8-24A1-4F20-B661-0DAABC3C5ED6}" destId="{7A32E355-102B-4AAA-845C-3BAE6F96DD04}" srcOrd="9" destOrd="0" presId="urn:microsoft.com/office/officeart/2005/8/layout/vList2"/>
    <dgm:cxn modelId="{93934CE5-A2F1-406C-92FF-E5FFB361E99C}" type="presParOf" srcId="{417DA8C8-24A1-4F20-B661-0DAABC3C5ED6}" destId="{03F4EE94-A9F6-4C16-909E-A22C754FB18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008B36-01E8-4885-8A51-8392E983DBF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9238DE1-4B77-4B35-BD6D-3902812E5C48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After-School Programs</a:t>
          </a:r>
        </a:p>
      </dgm:t>
    </dgm:pt>
    <dgm:pt modelId="{EF91B296-CDE9-496C-93F4-7BC53533D868}" type="parTrans" cxnId="{847563F5-3AE4-42D3-9D1F-BD08E2D02621}">
      <dgm:prSet/>
      <dgm:spPr/>
      <dgm:t>
        <a:bodyPr/>
        <a:lstStyle/>
        <a:p>
          <a:endParaRPr lang="en-US"/>
        </a:p>
      </dgm:t>
    </dgm:pt>
    <dgm:pt modelId="{CED85E7A-1096-4BB2-B62A-BA0A6031CF6A}" type="sibTrans" cxnId="{847563F5-3AE4-42D3-9D1F-BD08E2D02621}">
      <dgm:prSet/>
      <dgm:spPr/>
      <dgm:t>
        <a:bodyPr/>
        <a:lstStyle/>
        <a:p>
          <a:endParaRPr lang="en-US"/>
        </a:p>
      </dgm:t>
    </dgm:pt>
    <dgm:pt modelId="{59920D06-2945-4125-BC26-32FD3E07B5E1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Aquatic Programs / Swimming Lessons</a:t>
          </a:r>
        </a:p>
      </dgm:t>
    </dgm:pt>
    <dgm:pt modelId="{BE0F95E1-467B-457D-8C89-1F4AE16BFEFD}" type="parTrans" cxnId="{A96CA8CC-430E-4974-A531-BDA20ABFAF3C}">
      <dgm:prSet/>
      <dgm:spPr/>
      <dgm:t>
        <a:bodyPr/>
        <a:lstStyle/>
        <a:p>
          <a:endParaRPr lang="en-US"/>
        </a:p>
      </dgm:t>
    </dgm:pt>
    <dgm:pt modelId="{121F2975-C23E-44B1-A8F9-D9CAAE042558}" type="sibTrans" cxnId="{A96CA8CC-430E-4974-A531-BDA20ABFAF3C}">
      <dgm:prSet/>
      <dgm:spPr/>
      <dgm:t>
        <a:bodyPr/>
        <a:lstStyle/>
        <a:p>
          <a:endParaRPr lang="en-US"/>
        </a:p>
      </dgm:t>
    </dgm:pt>
    <dgm:pt modelId="{B0E0A9F1-09E4-40BB-8426-4725200885D6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Senior Programs</a:t>
          </a:r>
        </a:p>
      </dgm:t>
    </dgm:pt>
    <dgm:pt modelId="{BE3459F7-88EF-43B1-B832-DDE507ED5054}" type="parTrans" cxnId="{B71BD3FB-171E-4338-8EE7-3DC7B24E62AD}">
      <dgm:prSet/>
      <dgm:spPr/>
      <dgm:t>
        <a:bodyPr/>
        <a:lstStyle/>
        <a:p>
          <a:endParaRPr lang="en-US"/>
        </a:p>
      </dgm:t>
    </dgm:pt>
    <dgm:pt modelId="{EE53E91D-6A42-41F9-A077-310A5A9FE2A2}" type="sibTrans" cxnId="{B71BD3FB-171E-4338-8EE7-3DC7B24E62AD}">
      <dgm:prSet/>
      <dgm:spPr/>
      <dgm:t>
        <a:bodyPr/>
        <a:lstStyle/>
        <a:p>
          <a:endParaRPr lang="en-US"/>
        </a:p>
      </dgm:t>
    </dgm:pt>
    <dgm:pt modelId="{83DCDA5C-987A-4BC1-B4FC-DE67B0D97E9E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Dance Program</a:t>
          </a:r>
        </a:p>
      </dgm:t>
    </dgm:pt>
    <dgm:pt modelId="{EE8510A8-2A27-4A0B-BA86-9D18D259085A}" type="parTrans" cxnId="{E16DE3DC-DD66-45A5-9C2C-F1ED4D748249}">
      <dgm:prSet/>
      <dgm:spPr/>
      <dgm:t>
        <a:bodyPr/>
        <a:lstStyle/>
        <a:p>
          <a:endParaRPr lang="en-US"/>
        </a:p>
      </dgm:t>
    </dgm:pt>
    <dgm:pt modelId="{A7C27BC6-679B-4CBC-BD3E-F26EF74EE10F}" type="sibTrans" cxnId="{E16DE3DC-DD66-45A5-9C2C-F1ED4D748249}">
      <dgm:prSet/>
      <dgm:spPr/>
      <dgm:t>
        <a:bodyPr/>
        <a:lstStyle/>
        <a:p>
          <a:endParaRPr lang="en-US"/>
        </a:p>
      </dgm:t>
    </dgm:pt>
    <dgm:pt modelId="{9301E8B9-DE4D-4609-8560-FF930557FD1F}">
      <dgm:prSet/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Century Gothic" panose="020B0502020202020204" pitchFamily="34" charset="0"/>
            </a:rPr>
            <a:t>Martial Arts / Self Defense Class</a:t>
          </a:r>
        </a:p>
      </dgm:t>
    </dgm:pt>
    <dgm:pt modelId="{208D3D63-DE1F-43A3-8669-93E42AFEC24D}" type="parTrans" cxnId="{5E38BA83-A740-4DC0-992F-2B3E1771F1BC}">
      <dgm:prSet/>
      <dgm:spPr/>
      <dgm:t>
        <a:bodyPr/>
        <a:lstStyle/>
        <a:p>
          <a:endParaRPr lang="en-US"/>
        </a:p>
      </dgm:t>
    </dgm:pt>
    <dgm:pt modelId="{CCE48065-1056-4357-BB81-79A3D61DA61D}" type="sibTrans" cxnId="{5E38BA83-A740-4DC0-992F-2B3E1771F1BC}">
      <dgm:prSet/>
      <dgm:spPr/>
      <dgm:t>
        <a:bodyPr/>
        <a:lstStyle/>
        <a:p>
          <a:endParaRPr lang="en-US"/>
        </a:p>
      </dgm:t>
    </dgm:pt>
    <dgm:pt modelId="{2B19EE26-0F05-4624-883B-A7C7552B6C51}">
      <dgm:prSet/>
      <dgm:spPr>
        <a:noFill/>
        <a:ln>
          <a:noFill/>
        </a:ln>
      </dgm:spPr>
      <dgm:t>
        <a:bodyPr/>
        <a:lstStyle/>
        <a:p>
          <a:endParaRPr lang="en-US" b="1" dirty="0">
            <a:solidFill>
              <a:schemeClr val="tx1"/>
            </a:solidFill>
            <a:latin typeface="Century Gothic" panose="020B0502020202020204" pitchFamily="34" charset="0"/>
          </a:endParaRPr>
        </a:p>
      </dgm:t>
    </dgm:pt>
    <dgm:pt modelId="{FEF16664-8980-4C53-BA34-F117E62799B8}" type="parTrans" cxnId="{1E8FBC22-5B59-42AE-B9CC-74C73AEB989F}">
      <dgm:prSet/>
      <dgm:spPr/>
      <dgm:t>
        <a:bodyPr/>
        <a:lstStyle/>
        <a:p>
          <a:endParaRPr lang="en-US"/>
        </a:p>
      </dgm:t>
    </dgm:pt>
    <dgm:pt modelId="{F3A5C1FA-70A7-4829-B0DB-A93091B747EA}" type="sibTrans" cxnId="{1E8FBC22-5B59-42AE-B9CC-74C73AEB989F}">
      <dgm:prSet/>
      <dgm:spPr/>
      <dgm:t>
        <a:bodyPr/>
        <a:lstStyle/>
        <a:p>
          <a:endParaRPr lang="en-US"/>
        </a:p>
      </dgm:t>
    </dgm:pt>
    <dgm:pt modelId="{417DA8C8-24A1-4F20-B661-0DAABC3C5ED6}" type="pres">
      <dgm:prSet presAssocID="{12008B36-01E8-4885-8A51-8392E983DBF2}" presName="linear" presStyleCnt="0">
        <dgm:presLayoutVars>
          <dgm:animLvl val="lvl"/>
          <dgm:resizeHandles val="exact"/>
        </dgm:presLayoutVars>
      </dgm:prSet>
      <dgm:spPr/>
    </dgm:pt>
    <dgm:pt modelId="{46AF4BAE-1C11-4513-AEE5-6657226DE3D5}" type="pres">
      <dgm:prSet presAssocID="{29238DE1-4B77-4B35-BD6D-3902812E5C48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77195A90-CE17-4BD8-98D1-85B2DE0B11A7}" type="pres">
      <dgm:prSet presAssocID="{CED85E7A-1096-4BB2-B62A-BA0A6031CF6A}" presName="spacer" presStyleCnt="0"/>
      <dgm:spPr/>
    </dgm:pt>
    <dgm:pt modelId="{4A5F3A8B-6BC7-40F5-9524-E81661341E88}" type="pres">
      <dgm:prSet presAssocID="{59920D06-2945-4125-BC26-32FD3E07B5E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DF358EA4-2ADC-465B-B546-F96C4B4DF5A1}" type="pres">
      <dgm:prSet presAssocID="{121F2975-C23E-44B1-A8F9-D9CAAE042558}" presName="spacer" presStyleCnt="0"/>
      <dgm:spPr/>
    </dgm:pt>
    <dgm:pt modelId="{AB460EB7-AB7C-4E0E-B20A-7B9AAC16475F}" type="pres">
      <dgm:prSet presAssocID="{B0E0A9F1-09E4-40BB-8426-4725200885D6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733D9EF-4BA2-4F50-9A67-76007D59F7E1}" type="pres">
      <dgm:prSet presAssocID="{EE53E91D-6A42-41F9-A077-310A5A9FE2A2}" presName="spacer" presStyleCnt="0"/>
      <dgm:spPr/>
    </dgm:pt>
    <dgm:pt modelId="{BE6C19A7-87F9-438F-A621-5D67751DC3D1}" type="pres">
      <dgm:prSet presAssocID="{83DCDA5C-987A-4BC1-B4FC-DE67B0D97E9E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371338AF-57A1-4ABD-B1A6-32F9A665BD4C}" type="pres">
      <dgm:prSet presAssocID="{A7C27BC6-679B-4CBC-BD3E-F26EF74EE10F}" presName="spacer" presStyleCnt="0"/>
      <dgm:spPr/>
    </dgm:pt>
    <dgm:pt modelId="{0A78BAA6-CB4C-4A4A-89D9-A343192DA08E}" type="pres">
      <dgm:prSet presAssocID="{9301E8B9-DE4D-4609-8560-FF930557FD1F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85FF195A-4E39-40F8-AB59-09659A4CAC2A}" type="pres">
      <dgm:prSet presAssocID="{CCE48065-1056-4357-BB81-79A3D61DA61D}" presName="spacer" presStyleCnt="0"/>
      <dgm:spPr/>
    </dgm:pt>
    <dgm:pt modelId="{28FD7941-C06A-4E0C-A8DB-46BBF142E1CF}" type="pres">
      <dgm:prSet presAssocID="{2B19EE26-0F05-4624-883B-A7C7552B6C51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3EC1A609-F307-4C20-A8AC-79C54AAEE71D}" type="presOf" srcId="{B0E0A9F1-09E4-40BB-8426-4725200885D6}" destId="{AB460EB7-AB7C-4E0E-B20A-7B9AAC16475F}" srcOrd="0" destOrd="0" presId="urn:microsoft.com/office/officeart/2005/8/layout/vList2"/>
    <dgm:cxn modelId="{1E8FBC22-5B59-42AE-B9CC-74C73AEB989F}" srcId="{12008B36-01E8-4885-8A51-8392E983DBF2}" destId="{2B19EE26-0F05-4624-883B-A7C7552B6C51}" srcOrd="5" destOrd="0" parTransId="{FEF16664-8980-4C53-BA34-F117E62799B8}" sibTransId="{F3A5C1FA-70A7-4829-B0DB-A93091B747EA}"/>
    <dgm:cxn modelId="{A4B0C851-2311-4D02-8AA0-A58791F170E9}" type="presOf" srcId="{12008B36-01E8-4885-8A51-8392E983DBF2}" destId="{417DA8C8-24A1-4F20-B661-0DAABC3C5ED6}" srcOrd="0" destOrd="0" presId="urn:microsoft.com/office/officeart/2005/8/layout/vList2"/>
    <dgm:cxn modelId="{B0206756-0637-491F-BDFB-65B55DCB06B6}" type="presOf" srcId="{59920D06-2945-4125-BC26-32FD3E07B5E1}" destId="{4A5F3A8B-6BC7-40F5-9524-E81661341E88}" srcOrd="0" destOrd="0" presId="urn:microsoft.com/office/officeart/2005/8/layout/vList2"/>
    <dgm:cxn modelId="{9A3E427A-CAD7-4480-B7E5-479FA15065AF}" type="presOf" srcId="{9301E8B9-DE4D-4609-8560-FF930557FD1F}" destId="{0A78BAA6-CB4C-4A4A-89D9-A343192DA08E}" srcOrd="0" destOrd="0" presId="urn:microsoft.com/office/officeart/2005/8/layout/vList2"/>
    <dgm:cxn modelId="{5E38BA83-A740-4DC0-992F-2B3E1771F1BC}" srcId="{12008B36-01E8-4885-8A51-8392E983DBF2}" destId="{9301E8B9-DE4D-4609-8560-FF930557FD1F}" srcOrd="4" destOrd="0" parTransId="{208D3D63-DE1F-43A3-8669-93E42AFEC24D}" sibTransId="{CCE48065-1056-4357-BB81-79A3D61DA61D}"/>
    <dgm:cxn modelId="{69D7788C-F4A6-4D6B-BB2F-27EAEB921EDE}" type="presOf" srcId="{29238DE1-4B77-4B35-BD6D-3902812E5C48}" destId="{46AF4BAE-1C11-4513-AEE5-6657226DE3D5}" srcOrd="0" destOrd="0" presId="urn:microsoft.com/office/officeart/2005/8/layout/vList2"/>
    <dgm:cxn modelId="{07FDFFAF-FDCC-4C9B-8F06-61D9F6F66B76}" type="presOf" srcId="{83DCDA5C-987A-4BC1-B4FC-DE67B0D97E9E}" destId="{BE6C19A7-87F9-438F-A621-5D67751DC3D1}" srcOrd="0" destOrd="0" presId="urn:microsoft.com/office/officeart/2005/8/layout/vList2"/>
    <dgm:cxn modelId="{A96CA8CC-430E-4974-A531-BDA20ABFAF3C}" srcId="{12008B36-01E8-4885-8A51-8392E983DBF2}" destId="{59920D06-2945-4125-BC26-32FD3E07B5E1}" srcOrd="1" destOrd="0" parTransId="{BE0F95E1-467B-457D-8C89-1F4AE16BFEFD}" sibTransId="{121F2975-C23E-44B1-A8F9-D9CAAE042558}"/>
    <dgm:cxn modelId="{E16DE3DC-DD66-45A5-9C2C-F1ED4D748249}" srcId="{12008B36-01E8-4885-8A51-8392E983DBF2}" destId="{83DCDA5C-987A-4BC1-B4FC-DE67B0D97E9E}" srcOrd="3" destOrd="0" parTransId="{EE8510A8-2A27-4A0B-BA86-9D18D259085A}" sibTransId="{A7C27BC6-679B-4CBC-BD3E-F26EF74EE10F}"/>
    <dgm:cxn modelId="{4D9C4EE6-7011-4F64-ADAE-A812A58E5FAD}" type="presOf" srcId="{2B19EE26-0F05-4624-883B-A7C7552B6C51}" destId="{28FD7941-C06A-4E0C-A8DB-46BBF142E1CF}" srcOrd="0" destOrd="0" presId="urn:microsoft.com/office/officeart/2005/8/layout/vList2"/>
    <dgm:cxn modelId="{847563F5-3AE4-42D3-9D1F-BD08E2D02621}" srcId="{12008B36-01E8-4885-8A51-8392E983DBF2}" destId="{29238DE1-4B77-4B35-BD6D-3902812E5C48}" srcOrd="0" destOrd="0" parTransId="{EF91B296-CDE9-496C-93F4-7BC53533D868}" sibTransId="{CED85E7A-1096-4BB2-B62A-BA0A6031CF6A}"/>
    <dgm:cxn modelId="{B71BD3FB-171E-4338-8EE7-3DC7B24E62AD}" srcId="{12008B36-01E8-4885-8A51-8392E983DBF2}" destId="{B0E0A9F1-09E4-40BB-8426-4725200885D6}" srcOrd="2" destOrd="0" parTransId="{BE3459F7-88EF-43B1-B832-DDE507ED5054}" sibTransId="{EE53E91D-6A42-41F9-A077-310A5A9FE2A2}"/>
    <dgm:cxn modelId="{B521A24E-885A-4294-8F27-45F4FB136C1A}" type="presParOf" srcId="{417DA8C8-24A1-4F20-B661-0DAABC3C5ED6}" destId="{46AF4BAE-1C11-4513-AEE5-6657226DE3D5}" srcOrd="0" destOrd="0" presId="urn:microsoft.com/office/officeart/2005/8/layout/vList2"/>
    <dgm:cxn modelId="{1FD9E9E4-7CC1-449C-8722-92D1CED8FBB3}" type="presParOf" srcId="{417DA8C8-24A1-4F20-B661-0DAABC3C5ED6}" destId="{77195A90-CE17-4BD8-98D1-85B2DE0B11A7}" srcOrd="1" destOrd="0" presId="urn:microsoft.com/office/officeart/2005/8/layout/vList2"/>
    <dgm:cxn modelId="{9E934577-B8C1-411A-8908-642EA33D8FB4}" type="presParOf" srcId="{417DA8C8-24A1-4F20-B661-0DAABC3C5ED6}" destId="{4A5F3A8B-6BC7-40F5-9524-E81661341E88}" srcOrd="2" destOrd="0" presId="urn:microsoft.com/office/officeart/2005/8/layout/vList2"/>
    <dgm:cxn modelId="{A30411A9-B5E3-408F-B324-7AC3DDE3448D}" type="presParOf" srcId="{417DA8C8-24A1-4F20-B661-0DAABC3C5ED6}" destId="{DF358EA4-2ADC-465B-B546-F96C4B4DF5A1}" srcOrd="3" destOrd="0" presId="urn:microsoft.com/office/officeart/2005/8/layout/vList2"/>
    <dgm:cxn modelId="{004F79E7-6906-4947-A119-F03EE32C4C82}" type="presParOf" srcId="{417DA8C8-24A1-4F20-B661-0DAABC3C5ED6}" destId="{AB460EB7-AB7C-4E0E-B20A-7B9AAC16475F}" srcOrd="4" destOrd="0" presId="urn:microsoft.com/office/officeart/2005/8/layout/vList2"/>
    <dgm:cxn modelId="{1BE1DB23-8BC9-43C9-AC2A-0A0C77C6E5C2}" type="presParOf" srcId="{417DA8C8-24A1-4F20-B661-0DAABC3C5ED6}" destId="{C733D9EF-4BA2-4F50-9A67-76007D59F7E1}" srcOrd="5" destOrd="0" presId="urn:microsoft.com/office/officeart/2005/8/layout/vList2"/>
    <dgm:cxn modelId="{A220CEF7-3EA6-4A88-B5FC-CB866F3BC67E}" type="presParOf" srcId="{417DA8C8-24A1-4F20-B661-0DAABC3C5ED6}" destId="{BE6C19A7-87F9-438F-A621-5D67751DC3D1}" srcOrd="6" destOrd="0" presId="urn:microsoft.com/office/officeart/2005/8/layout/vList2"/>
    <dgm:cxn modelId="{3FE795DC-0135-4BBA-925F-364CEA34DB79}" type="presParOf" srcId="{417DA8C8-24A1-4F20-B661-0DAABC3C5ED6}" destId="{371338AF-57A1-4ABD-B1A6-32F9A665BD4C}" srcOrd="7" destOrd="0" presId="urn:microsoft.com/office/officeart/2005/8/layout/vList2"/>
    <dgm:cxn modelId="{649E7F36-918D-48BE-AD07-B3D100B95311}" type="presParOf" srcId="{417DA8C8-24A1-4F20-B661-0DAABC3C5ED6}" destId="{0A78BAA6-CB4C-4A4A-89D9-A343192DA08E}" srcOrd="8" destOrd="0" presId="urn:microsoft.com/office/officeart/2005/8/layout/vList2"/>
    <dgm:cxn modelId="{7DDCF14F-0ED6-4ADD-B1E7-D0B222A59774}" type="presParOf" srcId="{417DA8C8-24A1-4F20-B661-0DAABC3C5ED6}" destId="{85FF195A-4E39-40F8-AB59-09659A4CAC2A}" srcOrd="9" destOrd="0" presId="urn:microsoft.com/office/officeart/2005/8/layout/vList2"/>
    <dgm:cxn modelId="{59BCE01C-0B69-4705-A358-8EDC41ACA319}" type="presParOf" srcId="{417DA8C8-24A1-4F20-B661-0DAABC3C5ED6}" destId="{28FD7941-C06A-4E0C-A8DB-46BBF142E1C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0A31F74-CF41-4AAA-B80C-704BDDC4C7E5}" type="doc">
      <dgm:prSet loTypeId="urn:microsoft.com/office/officeart/2005/8/layout/default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n-US"/>
        </a:p>
      </dgm:t>
    </dgm:pt>
    <dgm:pt modelId="{BD380678-CA71-4529-A461-8385EC65F557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Turf Maintenance</a:t>
          </a:r>
        </a:p>
      </dgm:t>
    </dgm:pt>
    <dgm:pt modelId="{BF506490-7CDA-4650-A6C2-C4BCE02DE7ED}" type="parTrans" cxnId="{0CFD8D64-3F5B-4A8E-9F4C-04449F26E78E}">
      <dgm:prSet/>
      <dgm:spPr/>
      <dgm:t>
        <a:bodyPr/>
        <a:lstStyle/>
        <a:p>
          <a:endParaRPr lang="en-US"/>
        </a:p>
      </dgm:t>
    </dgm:pt>
    <dgm:pt modelId="{1E475C4B-7EE6-46A4-809C-38CDEBFC2A55}" type="sibTrans" cxnId="{0CFD8D64-3F5B-4A8E-9F4C-04449F26E78E}">
      <dgm:prSet/>
      <dgm:spPr/>
      <dgm:t>
        <a:bodyPr/>
        <a:lstStyle/>
        <a:p>
          <a:endParaRPr lang="en-US"/>
        </a:p>
      </dgm:t>
    </dgm:pt>
    <dgm:pt modelId="{5F40ABD7-92F7-4045-9B9E-5107B33AC5E3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Shrub and Groundcover Maintenance</a:t>
          </a:r>
        </a:p>
      </dgm:t>
    </dgm:pt>
    <dgm:pt modelId="{CD75C9EC-5143-4F66-8DB1-3DFDA00CC62F}" type="parTrans" cxnId="{C7E25804-51C0-4F70-A279-E01E42B129AB}">
      <dgm:prSet/>
      <dgm:spPr/>
      <dgm:t>
        <a:bodyPr/>
        <a:lstStyle/>
        <a:p>
          <a:endParaRPr lang="en-US"/>
        </a:p>
      </dgm:t>
    </dgm:pt>
    <dgm:pt modelId="{289ED614-7B5A-4B94-90E0-C597D308C62B}" type="sibTrans" cxnId="{C7E25804-51C0-4F70-A279-E01E42B129AB}">
      <dgm:prSet/>
      <dgm:spPr/>
      <dgm:t>
        <a:bodyPr/>
        <a:lstStyle/>
        <a:p>
          <a:endParaRPr lang="en-US"/>
        </a:p>
      </dgm:t>
    </dgm:pt>
    <dgm:pt modelId="{A7EC8C32-53F9-4542-B608-65DA913F0CFD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Rodent / Pest Control</a:t>
          </a:r>
        </a:p>
      </dgm:t>
    </dgm:pt>
    <dgm:pt modelId="{5B8B2306-7D2B-4CB2-A523-D751B34455AA}" type="parTrans" cxnId="{7A7AE62A-98E2-473E-881E-B5821BEE675E}">
      <dgm:prSet/>
      <dgm:spPr/>
      <dgm:t>
        <a:bodyPr/>
        <a:lstStyle/>
        <a:p>
          <a:endParaRPr lang="en-US"/>
        </a:p>
      </dgm:t>
    </dgm:pt>
    <dgm:pt modelId="{6A9E362A-599B-48FB-8642-26E2A818AD6E}" type="sibTrans" cxnId="{7A7AE62A-98E2-473E-881E-B5821BEE675E}">
      <dgm:prSet/>
      <dgm:spPr/>
      <dgm:t>
        <a:bodyPr/>
        <a:lstStyle/>
        <a:p>
          <a:endParaRPr lang="en-US"/>
        </a:p>
      </dgm:t>
    </dgm:pt>
    <dgm:pt modelId="{E5E999E1-3465-4F50-8E29-D234CC9B9A30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Tree Care</a:t>
          </a:r>
        </a:p>
      </dgm:t>
    </dgm:pt>
    <dgm:pt modelId="{5E0B23E3-8F88-4B34-BBEB-B4F309018C83}" type="parTrans" cxnId="{3609669B-3FE9-445A-94B6-062C684E19C2}">
      <dgm:prSet/>
      <dgm:spPr/>
      <dgm:t>
        <a:bodyPr/>
        <a:lstStyle/>
        <a:p>
          <a:endParaRPr lang="en-US"/>
        </a:p>
      </dgm:t>
    </dgm:pt>
    <dgm:pt modelId="{92A71709-67C3-43E1-A6B4-130993C3D4D0}" type="sibTrans" cxnId="{3609669B-3FE9-445A-94B6-062C684E19C2}">
      <dgm:prSet/>
      <dgm:spPr/>
      <dgm:t>
        <a:bodyPr/>
        <a:lstStyle/>
        <a:p>
          <a:endParaRPr lang="en-US"/>
        </a:p>
      </dgm:t>
    </dgm:pt>
    <dgm:pt modelId="{77D7D510-9E62-4893-B1C0-C0AFDFB28F85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General Park Maintenance</a:t>
          </a:r>
        </a:p>
      </dgm:t>
    </dgm:pt>
    <dgm:pt modelId="{104F1710-60F9-42AB-A99E-DED10EA14F9C}" type="parTrans" cxnId="{E73ECBA5-0C46-49F9-92CB-D51BF4392A70}">
      <dgm:prSet/>
      <dgm:spPr/>
      <dgm:t>
        <a:bodyPr/>
        <a:lstStyle/>
        <a:p>
          <a:endParaRPr lang="en-US"/>
        </a:p>
      </dgm:t>
    </dgm:pt>
    <dgm:pt modelId="{8F2B5E1D-F210-4394-BC80-6B46BBCC3E10}" type="sibTrans" cxnId="{E73ECBA5-0C46-49F9-92CB-D51BF4392A70}">
      <dgm:prSet/>
      <dgm:spPr/>
      <dgm:t>
        <a:bodyPr/>
        <a:lstStyle/>
        <a:p>
          <a:endParaRPr lang="en-US"/>
        </a:p>
      </dgm:t>
    </dgm:pt>
    <dgm:pt modelId="{0E7128C5-B504-4E83-B6EF-EA80A04B5C4F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Signage &amp; Fencing</a:t>
          </a:r>
          <a:endParaRPr lang="en-US" dirty="0">
            <a:latin typeface="Century Gothic" panose="020B0502020202020204" pitchFamily="34" charset="0"/>
          </a:endParaRPr>
        </a:p>
      </dgm:t>
    </dgm:pt>
    <dgm:pt modelId="{2DC123F1-1BC8-4F48-9EFB-E10E3C27C07C}" type="parTrans" cxnId="{4ECEA49F-BBA9-41CD-9BD5-974D13D34327}">
      <dgm:prSet/>
      <dgm:spPr/>
      <dgm:t>
        <a:bodyPr/>
        <a:lstStyle/>
        <a:p>
          <a:endParaRPr lang="en-US"/>
        </a:p>
      </dgm:t>
    </dgm:pt>
    <dgm:pt modelId="{D3707FB3-CA82-44B4-A398-40A359B98799}" type="sibTrans" cxnId="{4ECEA49F-BBA9-41CD-9BD5-974D13D34327}">
      <dgm:prSet/>
      <dgm:spPr/>
      <dgm:t>
        <a:bodyPr/>
        <a:lstStyle/>
        <a:p>
          <a:endParaRPr lang="en-US"/>
        </a:p>
      </dgm:t>
    </dgm:pt>
    <dgm:pt modelId="{91FBAFF5-1051-405A-9D4D-3043E4186DE9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Playground Inspections</a:t>
          </a:r>
        </a:p>
      </dgm:t>
    </dgm:pt>
    <dgm:pt modelId="{9FCB7026-14DB-42D1-BC0F-89158B87E865}" type="parTrans" cxnId="{09CA0BAD-E1EC-4F40-9760-47C6D16FBDF4}">
      <dgm:prSet/>
      <dgm:spPr/>
      <dgm:t>
        <a:bodyPr/>
        <a:lstStyle/>
        <a:p>
          <a:endParaRPr lang="en-US"/>
        </a:p>
      </dgm:t>
    </dgm:pt>
    <dgm:pt modelId="{EF9A7276-07BD-40B0-8953-73A599140FE2}" type="sibTrans" cxnId="{09CA0BAD-E1EC-4F40-9760-47C6D16FBDF4}">
      <dgm:prSet/>
      <dgm:spPr/>
      <dgm:t>
        <a:bodyPr/>
        <a:lstStyle/>
        <a:p>
          <a:endParaRPr lang="en-US"/>
        </a:p>
      </dgm:t>
    </dgm:pt>
    <dgm:pt modelId="{5DC7120C-728E-4182-9D1A-F1F584EF10F0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Irrigation System Maintenance</a:t>
          </a:r>
          <a:endParaRPr lang="en-US" dirty="0">
            <a:latin typeface="Century Gothic" panose="020B0502020202020204" pitchFamily="34" charset="0"/>
          </a:endParaRPr>
        </a:p>
      </dgm:t>
    </dgm:pt>
    <dgm:pt modelId="{2B750CB5-4FF6-4456-A0CF-765C0FBE15C5}" type="parTrans" cxnId="{935F0938-AC89-447E-927A-64B894D15A16}">
      <dgm:prSet/>
      <dgm:spPr/>
      <dgm:t>
        <a:bodyPr/>
        <a:lstStyle/>
        <a:p>
          <a:endParaRPr lang="en-US"/>
        </a:p>
      </dgm:t>
    </dgm:pt>
    <dgm:pt modelId="{CE2345F9-3162-4359-A5B4-4C2AF436A524}" type="sibTrans" cxnId="{935F0938-AC89-447E-927A-64B894D15A16}">
      <dgm:prSet/>
      <dgm:spPr/>
      <dgm:t>
        <a:bodyPr/>
        <a:lstStyle/>
        <a:p>
          <a:endParaRPr lang="en-US"/>
        </a:p>
      </dgm:t>
    </dgm:pt>
    <dgm:pt modelId="{C4D905B7-1886-40A4-8C73-8C8447575E5D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Sports Field / Court Light Maintenance</a:t>
          </a:r>
        </a:p>
      </dgm:t>
    </dgm:pt>
    <dgm:pt modelId="{301CBFB1-0629-4E68-BB95-65F46741A775}" type="parTrans" cxnId="{D25EE744-E44F-4CE6-8C0C-E0DEF4733D1C}">
      <dgm:prSet/>
      <dgm:spPr/>
      <dgm:t>
        <a:bodyPr/>
        <a:lstStyle/>
        <a:p>
          <a:endParaRPr lang="en-US"/>
        </a:p>
      </dgm:t>
    </dgm:pt>
    <dgm:pt modelId="{B8C61B77-D1DD-4C80-856B-58C951D51650}" type="sibTrans" cxnId="{D25EE744-E44F-4CE6-8C0C-E0DEF4733D1C}">
      <dgm:prSet/>
      <dgm:spPr/>
      <dgm:t>
        <a:bodyPr/>
        <a:lstStyle/>
        <a:p>
          <a:endParaRPr lang="en-US"/>
        </a:p>
      </dgm:t>
    </dgm:pt>
    <dgm:pt modelId="{76D1923B-B65B-4810-BCD8-0B3527B8F064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Tennis, Basketball, and Sports Courts</a:t>
          </a:r>
        </a:p>
      </dgm:t>
    </dgm:pt>
    <dgm:pt modelId="{4AFE2F4D-2942-4FE0-B997-D1CF64B5FD57}" type="parTrans" cxnId="{C1969DD8-7DA6-4564-8439-9C9C4F3BBFA9}">
      <dgm:prSet/>
      <dgm:spPr/>
      <dgm:t>
        <a:bodyPr/>
        <a:lstStyle/>
        <a:p>
          <a:endParaRPr lang="en-US"/>
        </a:p>
      </dgm:t>
    </dgm:pt>
    <dgm:pt modelId="{A62BDE44-7932-4348-A2AB-5E854BA635D8}" type="sibTrans" cxnId="{C1969DD8-7DA6-4564-8439-9C9C4F3BBFA9}">
      <dgm:prSet/>
      <dgm:spPr/>
      <dgm:t>
        <a:bodyPr/>
        <a:lstStyle/>
        <a:p>
          <a:endParaRPr lang="en-US"/>
        </a:p>
      </dgm:t>
    </dgm:pt>
    <dgm:pt modelId="{9040E228-8310-453E-8FE0-D8E692D043AB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Community Centers and Buildings</a:t>
          </a:r>
        </a:p>
      </dgm:t>
    </dgm:pt>
    <dgm:pt modelId="{3D77BF9B-E8F1-4009-8D5B-F92C022683E5}" type="parTrans" cxnId="{ED93B2B2-515B-4433-85A1-BB42E2BE4D37}">
      <dgm:prSet/>
      <dgm:spPr/>
      <dgm:t>
        <a:bodyPr/>
        <a:lstStyle/>
        <a:p>
          <a:endParaRPr lang="en-US"/>
        </a:p>
      </dgm:t>
    </dgm:pt>
    <dgm:pt modelId="{922DB04C-E3B2-49B5-AF27-D99A3A80FC27}" type="sibTrans" cxnId="{ED93B2B2-515B-4433-85A1-BB42E2BE4D37}">
      <dgm:prSet/>
      <dgm:spPr/>
      <dgm:t>
        <a:bodyPr/>
        <a:lstStyle/>
        <a:p>
          <a:endParaRPr lang="en-US"/>
        </a:p>
      </dgm:t>
    </dgm:pt>
    <dgm:pt modelId="{E260CEE2-3416-4E69-BC6E-51EC6EA88BE2}" type="pres">
      <dgm:prSet presAssocID="{70A31F74-CF41-4AAA-B80C-704BDDC4C7E5}" presName="diagram" presStyleCnt="0">
        <dgm:presLayoutVars>
          <dgm:dir/>
          <dgm:resizeHandles val="exact"/>
        </dgm:presLayoutVars>
      </dgm:prSet>
      <dgm:spPr/>
    </dgm:pt>
    <dgm:pt modelId="{D87F068D-1779-4D53-B9E2-B7A269A0527D}" type="pres">
      <dgm:prSet presAssocID="{BD380678-CA71-4529-A461-8385EC65F557}" presName="node" presStyleLbl="node1" presStyleIdx="0" presStyleCnt="11">
        <dgm:presLayoutVars>
          <dgm:bulletEnabled val="1"/>
        </dgm:presLayoutVars>
      </dgm:prSet>
      <dgm:spPr/>
    </dgm:pt>
    <dgm:pt modelId="{E70843CA-FE9E-4B9E-9897-C94CE63494D9}" type="pres">
      <dgm:prSet presAssocID="{1E475C4B-7EE6-46A4-809C-38CDEBFC2A55}" presName="sibTrans" presStyleCnt="0"/>
      <dgm:spPr/>
    </dgm:pt>
    <dgm:pt modelId="{FF0189A9-2A3E-4808-92EC-F3D297178B49}" type="pres">
      <dgm:prSet presAssocID="{5F40ABD7-92F7-4045-9B9E-5107B33AC5E3}" presName="node" presStyleLbl="node1" presStyleIdx="1" presStyleCnt="11">
        <dgm:presLayoutVars>
          <dgm:bulletEnabled val="1"/>
        </dgm:presLayoutVars>
      </dgm:prSet>
      <dgm:spPr/>
    </dgm:pt>
    <dgm:pt modelId="{A55F8C62-7ED0-485E-BCCD-2323702F75BD}" type="pres">
      <dgm:prSet presAssocID="{289ED614-7B5A-4B94-90E0-C597D308C62B}" presName="sibTrans" presStyleCnt="0"/>
      <dgm:spPr/>
    </dgm:pt>
    <dgm:pt modelId="{AE917FAA-9B81-4744-8E70-A213ACE0C559}" type="pres">
      <dgm:prSet presAssocID="{A7EC8C32-53F9-4542-B608-65DA913F0CFD}" presName="node" presStyleLbl="node1" presStyleIdx="2" presStyleCnt="11">
        <dgm:presLayoutVars>
          <dgm:bulletEnabled val="1"/>
        </dgm:presLayoutVars>
      </dgm:prSet>
      <dgm:spPr/>
    </dgm:pt>
    <dgm:pt modelId="{27529525-AAE4-47FE-AC62-1A9672FE020A}" type="pres">
      <dgm:prSet presAssocID="{6A9E362A-599B-48FB-8642-26E2A818AD6E}" presName="sibTrans" presStyleCnt="0"/>
      <dgm:spPr/>
    </dgm:pt>
    <dgm:pt modelId="{0C6180D6-EC97-4DD2-88F7-3CBE1BA967F2}" type="pres">
      <dgm:prSet presAssocID="{E5E999E1-3465-4F50-8E29-D234CC9B9A30}" presName="node" presStyleLbl="node1" presStyleIdx="3" presStyleCnt="11">
        <dgm:presLayoutVars>
          <dgm:bulletEnabled val="1"/>
        </dgm:presLayoutVars>
      </dgm:prSet>
      <dgm:spPr/>
    </dgm:pt>
    <dgm:pt modelId="{C85EF700-7238-470B-A82B-8864F4BCD285}" type="pres">
      <dgm:prSet presAssocID="{92A71709-67C3-43E1-A6B4-130993C3D4D0}" presName="sibTrans" presStyleCnt="0"/>
      <dgm:spPr/>
    </dgm:pt>
    <dgm:pt modelId="{BFD1DA20-444E-47B6-B0AC-D7C6F7B99F6F}" type="pres">
      <dgm:prSet presAssocID="{0E7128C5-B504-4E83-B6EF-EA80A04B5C4F}" presName="node" presStyleLbl="node1" presStyleIdx="4" presStyleCnt="11">
        <dgm:presLayoutVars>
          <dgm:bulletEnabled val="1"/>
        </dgm:presLayoutVars>
      </dgm:prSet>
      <dgm:spPr/>
    </dgm:pt>
    <dgm:pt modelId="{255C0D17-721A-4374-86F0-FCC274F2405C}" type="pres">
      <dgm:prSet presAssocID="{D3707FB3-CA82-44B4-A398-40A359B98799}" presName="sibTrans" presStyleCnt="0"/>
      <dgm:spPr/>
    </dgm:pt>
    <dgm:pt modelId="{FB95BCF6-1DA1-4147-BF4F-EAA6622CAA6A}" type="pres">
      <dgm:prSet presAssocID="{5DC7120C-728E-4182-9D1A-F1F584EF10F0}" presName="node" presStyleLbl="node1" presStyleIdx="5" presStyleCnt="11">
        <dgm:presLayoutVars>
          <dgm:bulletEnabled val="1"/>
        </dgm:presLayoutVars>
      </dgm:prSet>
      <dgm:spPr/>
    </dgm:pt>
    <dgm:pt modelId="{F95E0F94-333E-4445-B484-7E79E461F4AF}" type="pres">
      <dgm:prSet presAssocID="{CE2345F9-3162-4359-A5B4-4C2AF436A524}" presName="sibTrans" presStyleCnt="0"/>
      <dgm:spPr/>
    </dgm:pt>
    <dgm:pt modelId="{2C459427-2674-4B11-A987-C1249626469C}" type="pres">
      <dgm:prSet presAssocID="{77D7D510-9E62-4893-B1C0-C0AFDFB28F85}" presName="node" presStyleLbl="node1" presStyleIdx="6" presStyleCnt="11">
        <dgm:presLayoutVars>
          <dgm:bulletEnabled val="1"/>
        </dgm:presLayoutVars>
      </dgm:prSet>
      <dgm:spPr/>
    </dgm:pt>
    <dgm:pt modelId="{828083A6-B15A-4FC5-8528-AFB7E327A05B}" type="pres">
      <dgm:prSet presAssocID="{8F2B5E1D-F210-4394-BC80-6B46BBCC3E10}" presName="sibTrans" presStyleCnt="0"/>
      <dgm:spPr/>
    </dgm:pt>
    <dgm:pt modelId="{33599F81-A8D4-442D-A559-D67C1FA13B06}" type="pres">
      <dgm:prSet presAssocID="{91FBAFF5-1051-405A-9D4D-3043E4186DE9}" presName="node" presStyleLbl="node1" presStyleIdx="7" presStyleCnt="11">
        <dgm:presLayoutVars>
          <dgm:bulletEnabled val="1"/>
        </dgm:presLayoutVars>
      </dgm:prSet>
      <dgm:spPr/>
    </dgm:pt>
    <dgm:pt modelId="{129E8533-1704-4AA5-ABDF-12066561AFA7}" type="pres">
      <dgm:prSet presAssocID="{EF9A7276-07BD-40B0-8953-73A599140FE2}" presName="sibTrans" presStyleCnt="0"/>
      <dgm:spPr/>
    </dgm:pt>
    <dgm:pt modelId="{DEE539CA-B676-4023-BBDA-9B9B48435186}" type="pres">
      <dgm:prSet presAssocID="{C4D905B7-1886-40A4-8C73-8C8447575E5D}" presName="node" presStyleLbl="node1" presStyleIdx="8" presStyleCnt="11">
        <dgm:presLayoutVars>
          <dgm:bulletEnabled val="1"/>
        </dgm:presLayoutVars>
      </dgm:prSet>
      <dgm:spPr/>
    </dgm:pt>
    <dgm:pt modelId="{E9510359-02DB-4E88-A969-BBDD85129892}" type="pres">
      <dgm:prSet presAssocID="{B8C61B77-D1DD-4C80-856B-58C951D51650}" presName="sibTrans" presStyleCnt="0"/>
      <dgm:spPr/>
    </dgm:pt>
    <dgm:pt modelId="{A8F7CEBD-45D6-4AE5-8270-5FE33297BED4}" type="pres">
      <dgm:prSet presAssocID="{76D1923B-B65B-4810-BCD8-0B3527B8F064}" presName="node" presStyleLbl="node1" presStyleIdx="9" presStyleCnt="11">
        <dgm:presLayoutVars>
          <dgm:bulletEnabled val="1"/>
        </dgm:presLayoutVars>
      </dgm:prSet>
      <dgm:spPr/>
    </dgm:pt>
    <dgm:pt modelId="{9CC6098B-A523-4A28-B74D-AD242960FB5D}" type="pres">
      <dgm:prSet presAssocID="{A62BDE44-7932-4348-A2AB-5E854BA635D8}" presName="sibTrans" presStyleCnt="0"/>
      <dgm:spPr/>
    </dgm:pt>
    <dgm:pt modelId="{17E27144-7F4B-4013-AD38-BC1F24962149}" type="pres">
      <dgm:prSet presAssocID="{9040E228-8310-453E-8FE0-D8E692D043AB}" presName="node" presStyleLbl="node1" presStyleIdx="10" presStyleCnt="11">
        <dgm:presLayoutVars>
          <dgm:bulletEnabled val="1"/>
        </dgm:presLayoutVars>
      </dgm:prSet>
      <dgm:spPr/>
    </dgm:pt>
  </dgm:ptLst>
  <dgm:cxnLst>
    <dgm:cxn modelId="{6A637602-6D26-4B91-BBF2-713933E9064F}" type="presOf" srcId="{70A31F74-CF41-4AAA-B80C-704BDDC4C7E5}" destId="{E260CEE2-3416-4E69-BC6E-51EC6EA88BE2}" srcOrd="0" destOrd="0" presId="urn:microsoft.com/office/officeart/2005/8/layout/default"/>
    <dgm:cxn modelId="{C7E25804-51C0-4F70-A279-E01E42B129AB}" srcId="{70A31F74-CF41-4AAA-B80C-704BDDC4C7E5}" destId="{5F40ABD7-92F7-4045-9B9E-5107B33AC5E3}" srcOrd="1" destOrd="0" parTransId="{CD75C9EC-5143-4F66-8DB1-3DFDA00CC62F}" sibTransId="{289ED614-7B5A-4B94-90E0-C597D308C62B}"/>
    <dgm:cxn modelId="{7A7AE62A-98E2-473E-881E-B5821BEE675E}" srcId="{70A31F74-CF41-4AAA-B80C-704BDDC4C7E5}" destId="{A7EC8C32-53F9-4542-B608-65DA913F0CFD}" srcOrd="2" destOrd="0" parTransId="{5B8B2306-7D2B-4CB2-A523-D751B34455AA}" sibTransId="{6A9E362A-599B-48FB-8642-26E2A818AD6E}"/>
    <dgm:cxn modelId="{B3CC1C2B-0F5B-4400-9FDA-7EC0015CAC40}" type="presOf" srcId="{5DC7120C-728E-4182-9D1A-F1F584EF10F0}" destId="{FB95BCF6-1DA1-4147-BF4F-EAA6622CAA6A}" srcOrd="0" destOrd="0" presId="urn:microsoft.com/office/officeart/2005/8/layout/default"/>
    <dgm:cxn modelId="{C54F8E33-5B69-4B5E-8B31-F8D37D660DF5}" type="presOf" srcId="{BD380678-CA71-4529-A461-8385EC65F557}" destId="{D87F068D-1779-4D53-B9E2-B7A269A0527D}" srcOrd="0" destOrd="0" presId="urn:microsoft.com/office/officeart/2005/8/layout/default"/>
    <dgm:cxn modelId="{E8665937-DE25-47E9-95E7-4A7F073E9534}" type="presOf" srcId="{A7EC8C32-53F9-4542-B608-65DA913F0CFD}" destId="{AE917FAA-9B81-4744-8E70-A213ACE0C559}" srcOrd="0" destOrd="0" presId="urn:microsoft.com/office/officeart/2005/8/layout/default"/>
    <dgm:cxn modelId="{935F0938-AC89-447E-927A-64B894D15A16}" srcId="{70A31F74-CF41-4AAA-B80C-704BDDC4C7E5}" destId="{5DC7120C-728E-4182-9D1A-F1F584EF10F0}" srcOrd="5" destOrd="0" parTransId="{2B750CB5-4FF6-4456-A0CF-765C0FBE15C5}" sibTransId="{CE2345F9-3162-4359-A5B4-4C2AF436A524}"/>
    <dgm:cxn modelId="{6957295D-5F24-44C2-ADB2-BE5FBB3F79B2}" type="presOf" srcId="{76D1923B-B65B-4810-BCD8-0B3527B8F064}" destId="{A8F7CEBD-45D6-4AE5-8270-5FE33297BED4}" srcOrd="0" destOrd="0" presId="urn:microsoft.com/office/officeart/2005/8/layout/default"/>
    <dgm:cxn modelId="{6EE94B60-F5FE-4B17-BDA9-45D4E811230B}" type="presOf" srcId="{91FBAFF5-1051-405A-9D4D-3043E4186DE9}" destId="{33599F81-A8D4-442D-A559-D67C1FA13B06}" srcOrd="0" destOrd="0" presId="urn:microsoft.com/office/officeart/2005/8/layout/default"/>
    <dgm:cxn modelId="{0CFD8D64-3F5B-4A8E-9F4C-04449F26E78E}" srcId="{70A31F74-CF41-4AAA-B80C-704BDDC4C7E5}" destId="{BD380678-CA71-4529-A461-8385EC65F557}" srcOrd="0" destOrd="0" parTransId="{BF506490-7CDA-4650-A6C2-C4BCE02DE7ED}" sibTransId="{1E475C4B-7EE6-46A4-809C-38CDEBFC2A55}"/>
    <dgm:cxn modelId="{D25EE744-E44F-4CE6-8C0C-E0DEF4733D1C}" srcId="{70A31F74-CF41-4AAA-B80C-704BDDC4C7E5}" destId="{C4D905B7-1886-40A4-8C73-8C8447575E5D}" srcOrd="8" destOrd="0" parTransId="{301CBFB1-0629-4E68-BB95-65F46741A775}" sibTransId="{B8C61B77-D1DD-4C80-856B-58C951D51650}"/>
    <dgm:cxn modelId="{7C36B577-0FC8-4CD6-8DCB-B15EE53C6331}" type="presOf" srcId="{77D7D510-9E62-4893-B1C0-C0AFDFB28F85}" destId="{2C459427-2674-4B11-A987-C1249626469C}" srcOrd="0" destOrd="0" presId="urn:microsoft.com/office/officeart/2005/8/layout/default"/>
    <dgm:cxn modelId="{2D65A48D-09DA-480D-A0A5-8E630686EBDB}" type="presOf" srcId="{E5E999E1-3465-4F50-8E29-D234CC9B9A30}" destId="{0C6180D6-EC97-4DD2-88F7-3CBE1BA967F2}" srcOrd="0" destOrd="0" presId="urn:microsoft.com/office/officeart/2005/8/layout/default"/>
    <dgm:cxn modelId="{3609669B-3FE9-445A-94B6-062C684E19C2}" srcId="{70A31F74-CF41-4AAA-B80C-704BDDC4C7E5}" destId="{E5E999E1-3465-4F50-8E29-D234CC9B9A30}" srcOrd="3" destOrd="0" parTransId="{5E0B23E3-8F88-4B34-BBEB-B4F309018C83}" sibTransId="{92A71709-67C3-43E1-A6B4-130993C3D4D0}"/>
    <dgm:cxn modelId="{4ECEA49F-BBA9-41CD-9BD5-974D13D34327}" srcId="{70A31F74-CF41-4AAA-B80C-704BDDC4C7E5}" destId="{0E7128C5-B504-4E83-B6EF-EA80A04B5C4F}" srcOrd="4" destOrd="0" parTransId="{2DC123F1-1BC8-4F48-9EFB-E10E3C27C07C}" sibTransId="{D3707FB3-CA82-44B4-A398-40A359B98799}"/>
    <dgm:cxn modelId="{E73ECBA5-0C46-49F9-92CB-D51BF4392A70}" srcId="{70A31F74-CF41-4AAA-B80C-704BDDC4C7E5}" destId="{77D7D510-9E62-4893-B1C0-C0AFDFB28F85}" srcOrd="6" destOrd="0" parTransId="{104F1710-60F9-42AB-A99E-DED10EA14F9C}" sibTransId="{8F2B5E1D-F210-4394-BC80-6B46BBCC3E10}"/>
    <dgm:cxn modelId="{CB4201A7-3133-4D82-81E7-AE1586950CC1}" type="presOf" srcId="{0E7128C5-B504-4E83-B6EF-EA80A04B5C4F}" destId="{BFD1DA20-444E-47B6-B0AC-D7C6F7B99F6F}" srcOrd="0" destOrd="0" presId="urn:microsoft.com/office/officeart/2005/8/layout/default"/>
    <dgm:cxn modelId="{09CA0BAD-E1EC-4F40-9760-47C6D16FBDF4}" srcId="{70A31F74-CF41-4AAA-B80C-704BDDC4C7E5}" destId="{91FBAFF5-1051-405A-9D4D-3043E4186DE9}" srcOrd="7" destOrd="0" parTransId="{9FCB7026-14DB-42D1-BC0F-89158B87E865}" sibTransId="{EF9A7276-07BD-40B0-8953-73A599140FE2}"/>
    <dgm:cxn modelId="{9314B2AF-A9FE-49BC-850C-47BE00C8F31C}" type="presOf" srcId="{9040E228-8310-453E-8FE0-D8E692D043AB}" destId="{17E27144-7F4B-4013-AD38-BC1F24962149}" srcOrd="0" destOrd="0" presId="urn:microsoft.com/office/officeart/2005/8/layout/default"/>
    <dgm:cxn modelId="{ED93B2B2-515B-4433-85A1-BB42E2BE4D37}" srcId="{70A31F74-CF41-4AAA-B80C-704BDDC4C7E5}" destId="{9040E228-8310-453E-8FE0-D8E692D043AB}" srcOrd="10" destOrd="0" parTransId="{3D77BF9B-E8F1-4009-8D5B-F92C022683E5}" sibTransId="{922DB04C-E3B2-49B5-AF27-D99A3A80FC27}"/>
    <dgm:cxn modelId="{C1969DD8-7DA6-4564-8439-9C9C4F3BBFA9}" srcId="{70A31F74-CF41-4AAA-B80C-704BDDC4C7E5}" destId="{76D1923B-B65B-4810-BCD8-0B3527B8F064}" srcOrd="9" destOrd="0" parTransId="{4AFE2F4D-2942-4FE0-B997-D1CF64B5FD57}" sibTransId="{A62BDE44-7932-4348-A2AB-5E854BA635D8}"/>
    <dgm:cxn modelId="{7F23FED9-1875-45BA-B112-2DBF7DBBA4F9}" type="presOf" srcId="{5F40ABD7-92F7-4045-9B9E-5107B33AC5E3}" destId="{FF0189A9-2A3E-4808-92EC-F3D297178B49}" srcOrd="0" destOrd="0" presId="urn:microsoft.com/office/officeart/2005/8/layout/default"/>
    <dgm:cxn modelId="{4D447FE8-CBF4-4131-A506-A10B3492EBB8}" type="presOf" srcId="{C4D905B7-1886-40A4-8C73-8C8447575E5D}" destId="{DEE539CA-B676-4023-BBDA-9B9B48435186}" srcOrd="0" destOrd="0" presId="urn:microsoft.com/office/officeart/2005/8/layout/default"/>
    <dgm:cxn modelId="{9D2EF25C-2CBA-4CCB-9D8D-B873BBBBA459}" type="presParOf" srcId="{E260CEE2-3416-4E69-BC6E-51EC6EA88BE2}" destId="{D87F068D-1779-4D53-B9E2-B7A269A0527D}" srcOrd="0" destOrd="0" presId="urn:microsoft.com/office/officeart/2005/8/layout/default"/>
    <dgm:cxn modelId="{B4C4CBA8-46D5-4090-BD5D-BAB267130562}" type="presParOf" srcId="{E260CEE2-3416-4E69-BC6E-51EC6EA88BE2}" destId="{E70843CA-FE9E-4B9E-9897-C94CE63494D9}" srcOrd="1" destOrd="0" presId="urn:microsoft.com/office/officeart/2005/8/layout/default"/>
    <dgm:cxn modelId="{89D2B9BF-A263-4891-9007-E09873084C14}" type="presParOf" srcId="{E260CEE2-3416-4E69-BC6E-51EC6EA88BE2}" destId="{FF0189A9-2A3E-4808-92EC-F3D297178B49}" srcOrd="2" destOrd="0" presId="urn:microsoft.com/office/officeart/2005/8/layout/default"/>
    <dgm:cxn modelId="{F9D191DC-04B4-4D43-9826-05146CA948E4}" type="presParOf" srcId="{E260CEE2-3416-4E69-BC6E-51EC6EA88BE2}" destId="{A55F8C62-7ED0-485E-BCCD-2323702F75BD}" srcOrd="3" destOrd="0" presId="urn:microsoft.com/office/officeart/2005/8/layout/default"/>
    <dgm:cxn modelId="{F83CA0B9-09FC-4920-826B-14B4912BFBC5}" type="presParOf" srcId="{E260CEE2-3416-4E69-BC6E-51EC6EA88BE2}" destId="{AE917FAA-9B81-4744-8E70-A213ACE0C559}" srcOrd="4" destOrd="0" presId="urn:microsoft.com/office/officeart/2005/8/layout/default"/>
    <dgm:cxn modelId="{3738F502-A43F-4FFD-A547-737B568096E7}" type="presParOf" srcId="{E260CEE2-3416-4E69-BC6E-51EC6EA88BE2}" destId="{27529525-AAE4-47FE-AC62-1A9672FE020A}" srcOrd="5" destOrd="0" presId="urn:microsoft.com/office/officeart/2005/8/layout/default"/>
    <dgm:cxn modelId="{2D77722C-CDF1-4261-9CCA-609C3BC118A1}" type="presParOf" srcId="{E260CEE2-3416-4E69-BC6E-51EC6EA88BE2}" destId="{0C6180D6-EC97-4DD2-88F7-3CBE1BA967F2}" srcOrd="6" destOrd="0" presId="urn:microsoft.com/office/officeart/2005/8/layout/default"/>
    <dgm:cxn modelId="{4353994E-3265-4250-A796-81BD222BFCE5}" type="presParOf" srcId="{E260CEE2-3416-4E69-BC6E-51EC6EA88BE2}" destId="{C85EF700-7238-470B-A82B-8864F4BCD285}" srcOrd="7" destOrd="0" presId="urn:microsoft.com/office/officeart/2005/8/layout/default"/>
    <dgm:cxn modelId="{782CA46D-AF7C-4269-B0E6-B5303B7358CC}" type="presParOf" srcId="{E260CEE2-3416-4E69-BC6E-51EC6EA88BE2}" destId="{BFD1DA20-444E-47B6-B0AC-D7C6F7B99F6F}" srcOrd="8" destOrd="0" presId="urn:microsoft.com/office/officeart/2005/8/layout/default"/>
    <dgm:cxn modelId="{BBFFF723-314B-4590-A808-80B78B5D7F3D}" type="presParOf" srcId="{E260CEE2-3416-4E69-BC6E-51EC6EA88BE2}" destId="{255C0D17-721A-4374-86F0-FCC274F2405C}" srcOrd="9" destOrd="0" presId="urn:microsoft.com/office/officeart/2005/8/layout/default"/>
    <dgm:cxn modelId="{1BCCF97E-4E9B-4081-91BE-BF824E7395A4}" type="presParOf" srcId="{E260CEE2-3416-4E69-BC6E-51EC6EA88BE2}" destId="{FB95BCF6-1DA1-4147-BF4F-EAA6622CAA6A}" srcOrd="10" destOrd="0" presId="urn:microsoft.com/office/officeart/2005/8/layout/default"/>
    <dgm:cxn modelId="{D63D1489-A7A2-4055-AB73-04CEA1CBF208}" type="presParOf" srcId="{E260CEE2-3416-4E69-BC6E-51EC6EA88BE2}" destId="{F95E0F94-333E-4445-B484-7E79E461F4AF}" srcOrd="11" destOrd="0" presId="urn:microsoft.com/office/officeart/2005/8/layout/default"/>
    <dgm:cxn modelId="{D4E94A31-54E5-47CD-A3B6-710226429EA3}" type="presParOf" srcId="{E260CEE2-3416-4E69-BC6E-51EC6EA88BE2}" destId="{2C459427-2674-4B11-A987-C1249626469C}" srcOrd="12" destOrd="0" presId="urn:microsoft.com/office/officeart/2005/8/layout/default"/>
    <dgm:cxn modelId="{1CC744CD-333E-4D6D-AD10-978B4C339F72}" type="presParOf" srcId="{E260CEE2-3416-4E69-BC6E-51EC6EA88BE2}" destId="{828083A6-B15A-4FC5-8528-AFB7E327A05B}" srcOrd="13" destOrd="0" presId="urn:microsoft.com/office/officeart/2005/8/layout/default"/>
    <dgm:cxn modelId="{6363ED76-8BB4-4490-984B-3D9338E62203}" type="presParOf" srcId="{E260CEE2-3416-4E69-BC6E-51EC6EA88BE2}" destId="{33599F81-A8D4-442D-A559-D67C1FA13B06}" srcOrd="14" destOrd="0" presId="urn:microsoft.com/office/officeart/2005/8/layout/default"/>
    <dgm:cxn modelId="{B88EB10A-3816-4FCA-ACC8-74EA6EB47B51}" type="presParOf" srcId="{E260CEE2-3416-4E69-BC6E-51EC6EA88BE2}" destId="{129E8533-1704-4AA5-ABDF-12066561AFA7}" srcOrd="15" destOrd="0" presId="urn:microsoft.com/office/officeart/2005/8/layout/default"/>
    <dgm:cxn modelId="{0680B0B0-064D-49EB-A160-74FA56E9CF7A}" type="presParOf" srcId="{E260CEE2-3416-4E69-BC6E-51EC6EA88BE2}" destId="{DEE539CA-B676-4023-BBDA-9B9B48435186}" srcOrd="16" destOrd="0" presId="urn:microsoft.com/office/officeart/2005/8/layout/default"/>
    <dgm:cxn modelId="{3B47541A-8EF6-469E-89F5-74207997539E}" type="presParOf" srcId="{E260CEE2-3416-4E69-BC6E-51EC6EA88BE2}" destId="{E9510359-02DB-4E88-A969-BBDD85129892}" srcOrd="17" destOrd="0" presId="urn:microsoft.com/office/officeart/2005/8/layout/default"/>
    <dgm:cxn modelId="{66DFA320-F08E-4625-9ABE-9F96BEBC8C71}" type="presParOf" srcId="{E260CEE2-3416-4E69-BC6E-51EC6EA88BE2}" destId="{A8F7CEBD-45D6-4AE5-8270-5FE33297BED4}" srcOrd="18" destOrd="0" presId="urn:microsoft.com/office/officeart/2005/8/layout/default"/>
    <dgm:cxn modelId="{6D163B55-72B4-4B57-B1CA-42A6527CA624}" type="presParOf" srcId="{E260CEE2-3416-4E69-BC6E-51EC6EA88BE2}" destId="{9CC6098B-A523-4A28-B74D-AD242960FB5D}" srcOrd="19" destOrd="0" presId="urn:microsoft.com/office/officeart/2005/8/layout/default"/>
    <dgm:cxn modelId="{87C42935-F60F-4873-9939-9F6D3318D502}" type="presParOf" srcId="{E260CEE2-3416-4E69-BC6E-51EC6EA88BE2}" destId="{17E27144-7F4B-4013-AD38-BC1F24962149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03778C-D672-4116-86FF-EDB4C15FE2D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93EBA0AA-C7B0-42E4-B87B-3B52476552F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>
              <a:latin typeface="Century Gothic" panose="020B0502020202020204" pitchFamily="34" charset="0"/>
            </a:rPr>
            <a:t>Funding Sources for Parks and Recreation</a:t>
          </a:r>
        </a:p>
      </dgm:t>
    </dgm:pt>
    <dgm:pt modelId="{7ABD29CF-50BC-4E23-A9B2-F62C2B717C07}" type="parTrans" cxnId="{656A6A69-FFAE-477A-8768-508138D9082C}">
      <dgm:prSet/>
      <dgm:spPr/>
      <dgm:t>
        <a:bodyPr/>
        <a:lstStyle/>
        <a:p>
          <a:endParaRPr lang="en-US"/>
        </a:p>
      </dgm:t>
    </dgm:pt>
    <dgm:pt modelId="{1DD6396E-6FB3-4F55-A741-FAC209682AE6}" type="sibTrans" cxnId="{656A6A69-FFAE-477A-8768-508138D9082C}">
      <dgm:prSet/>
      <dgm:spPr/>
      <dgm:t>
        <a:bodyPr/>
        <a:lstStyle/>
        <a:p>
          <a:endParaRPr lang="en-US"/>
        </a:p>
      </dgm:t>
    </dgm:pt>
    <dgm:pt modelId="{DF1E9A93-33C1-4568-8DB0-A588BE573D4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dirty="0">
              <a:latin typeface="Century Gothic" panose="020B0502020202020204" pitchFamily="34" charset="0"/>
            </a:rPr>
            <a:t>Current and Projected Capital Project Costs</a:t>
          </a:r>
        </a:p>
      </dgm:t>
    </dgm:pt>
    <dgm:pt modelId="{5C152FC7-43B4-4697-A6A4-51BE5F37CAF3}" type="parTrans" cxnId="{92472FD3-CD9E-4FAC-8FE2-AAE5FCD855B0}">
      <dgm:prSet/>
      <dgm:spPr/>
      <dgm:t>
        <a:bodyPr/>
        <a:lstStyle/>
        <a:p>
          <a:endParaRPr lang="en-US"/>
        </a:p>
      </dgm:t>
    </dgm:pt>
    <dgm:pt modelId="{57D8AB68-4932-4155-A721-E46B44105728}" type="sibTrans" cxnId="{92472FD3-CD9E-4FAC-8FE2-AAE5FCD855B0}">
      <dgm:prSet/>
      <dgm:spPr/>
      <dgm:t>
        <a:bodyPr/>
        <a:lstStyle/>
        <a:p>
          <a:endParaRPr lang="en-US"/>
        </a:p>
      </dgm:t>
    </dgm:pt>
    <dgm:pt modelId="{54A77747-FB1E-4C9A-8EE5-9A60F67F658F}" type="pres">
      <dgm:prSet presAssocID="{0F03778C-D672-4116-86FF-EDB4C15FE2DD}" presName="root" presStyleCnt="0">
        <dgm:presLayoutVars>
          <dgm:dir/>
          <dgm:resizeHandles val="exact"/>
        </dgm:presLayoutVars>
      </dgm:prSet>
      <dgm:spPr/>
    </dgm:pt>
    <dgm:pt modelId="{F83D5077-8ECD-4E2F-A5F9-1CFECD59E51B}" type="pres">
      <dgm:prSet presAssocID="{93EBA0AA-C7B0-42E4-B87B-3B52476552F0}" presName="compNode" presStyleCnt="0"/>
      <dgm:spPr/>
    </dgm:pt>
    <dgm:pt modelId="{8F6DF3AF-67BE-4FC0-AB45-F8A8EA4C01FA}" type="pres">
      <dgm:prSet presAssocID="{93EBA0AA-C7B0-42E4-B87B-3B52476552F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02B06ACD-6304-4B25-B5EA-D5D6AA2B2E1D}" type="pres">
      <dgm:prSet presAssocID="{93EBA0AA-C7B0-42E4-B87B-3B52476552F0}" presName="spaceRect" presStyleCnt="0"/>
      <dgm:spPr/>
    </dgm:pt>
    <dgm:pt modelId="{DBCEDFA0-954E-4B39-94BF-DD660D89D396}" type="pres">
      <dgm:prSet presAssocID="{93EBA0AA-C7B0-42E4-B87B-3B52476552F0}" presName="textRect" presStyleLbl="revTx" presStyleIdx="0" presStyleCnt="2">
        <dgm:presLayoutVars>
          <dgm:chMax val="1"/>
          <dgm:chPref val="1"/>
        </dgm:presLayoutVars>
      </dgm:prSet>
      <dgm:spPr/>
    </dgm:pt>
    <dgm:pt modelId="{3F050228-5456-4424-9DD2-1581856539AF}" type="pres">
      <dgm:prSet presAssocID="{1DD6396E-6FB3-4F55-A741-FAC209682AE6}" presName="sibTrans" presStyleCnt="0"/>
      <dgm:spPr/>
    </dgm:pt>
    <dgm:pt modelId="{0682E178-BFCC-46BD-AB76-4D7B6FC0B446}" type="pres">
      <dgm:prSet presAssocID="{DF1E9A93-33C1-4568-8DB0-A588BE573D47}" presName="compNode" presStyleCnt="0"/>
      <dgm:spPr/>
    </dgm:pt>
    <dgm:pt modelId="{D2899EAD-29B6-448F-8A6C-A631158E0381}" type="pres">
      <dgm:prSet presAssocID="{DF1E9A93-33C1-4568-8DB0-A588BE573D47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6F2F8CA8-A371-4979-AFB8-C28A10A86E6C}" type="pres">
      <dgm:prSet presAssocID="{DF1E9A93-33C1-4568-8DB0-A588BE573D47}" presName="spaceRect" presStyleCnt="0"/>
      <dgm:spPr/>
    </dgm:pt>
    <dgm:pt modelId="{6DB53975-9DA7-4985-8FD7-97C61BB62840}" type="pres">
      <dgm:prSet presAssocID="{DF1E9A93-33C1-4568-8DB0-A588BE573D47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2B6DE11B-61A1-4259-BF6A-937758727803}" type="presOf" srcId="{0F03778C-D672-4116-86FF-EDB4C15FE2DD}" destId="{54A77747-FB1E-4C9A-8EE5-9A60F67F658F}" srcOrd="0" destOrd="0" presId="urn:microsoft.com/office/officeart/2018/2/layout/IconLabelList"/>
    <dgm:cxn modelId="{656A6A69-FFAE-477A-8768-508138D9082C}" srcId="{0F03778C-D672-4116-86FF-EDB4C15FE2DD}" destId="{93EBA0AA-C7B0-42E4-B87B-3B52476552F0}" srcOrd="0" destOrd="0" parTransId="{7ABD29CF-50BC-4E23-A9B2-F62C2B717C07}" sibTransId="{1DD6396E-6FB3-4F55-A741-FAC209682AE6}"/>
    <dgm:cxn modelId="{D1105A6A-67A0-41CD-9544-D666EC828C4B}" type="presOf" srcId="{93EBA0AA-C7B0-42E4-B87B-3B52476552F0}" destId="{DBCEDFA0-954E-4B39-94BF-DD660D89D396}" srcOrd="0" destOrd="0" presId="urn:microsoft.com/office/officeart/2018/2/layout/IconLabelList"/>
    <dgm:cxn modelId="{950A0A73-0C09-4662-8686-938AC0CC24DD}" type="presOf" srcId="{DF1E9A93-33C1-4568-8DB0-A588BE573D47}" destId="{6DB53975-9DA7-4985-8FD7-97C61BB62840}" srcOrd="0" destOrd="0" presId="urn:microsoft.com/office/officeart/2018/2/layout/IconLabelList"/>
    <dgm:cxn modelId="{92472FD3-CD9E-4FAC-8FE2-AAE5FCD855B0}" srcId="{0F03778C-D672-4116-86FF-EDB4C15FE2DD}" destId="{DF1E9A93-33C1-4568-8DB0-A588BE573D47}" srcOrd="1" destOrd="0" parTransId="{5C152FC7-43B4-4697-A6A4-51BE5F37CAF3}" sibTransId="{57D8AB68-4932-4155-A721-E46B44105728}"/>
    <dgm:cxn modelId="{8F95F885-C2C3-4BBE-B78F-84B56F72A3C6}" type="presParOf" srcId="{54A77747-FB1E-4C9A-8EE5-9A60F67F658F}" destId="{F83D5077-8ECD-4E2F-A5F9-1CFECD59E51B}" srcOrd="0" destOrd="0" presId="urn:microsoft.com/office/officeart/2018/2/layout/IconLabelList"/>
    <dgm:cxn modelId="{C0C0EAF4-660A-47E9-B79F-3364C839E0A9}" type="presParOf" srcId="{F83D5077-8ECD-4E2F-A5F9-1CFECD59E51B}" destId="{8F6DF3AF-67BE-4FC0-AB45-F8A8EA4C01FA}" srcOrd="0" destOrd="0" presId="urn:microsoft.com/office/officeart/2018/2/layout/IconLabelList"/>
    <dgm:cxn modelId="{B5A3E3DB-A2C1-45E6-A7CC-792812ECAE7E}" type="presParOf" srcId="{F83D5077-8ECD-4E2F-A5F9-1CFECD59E51B}" destId="{02B06ACD-6304-4B25-B5EA-D5D6AA2B2E1D}" srcOrd="1" destOrd="0" presId="urn:microsoft.com/office/officeart/2018/2/layout/IconLabelList"/>
    <dgm:cxn modelId="{09E5477B-400D-4A86-8EB0-BAB71F727294}" type="presParOf" srcId="{F83D5077-8ECD-4E2F-A5F9-1CFECD59E51B}" destId="{DBCEDFA0-954E-4B39-94BF-DD660D89D396}" srcOrd="2" destOrd="0" presId="urn:microsoft.com/office/officeart/2018/2/layout/IconLabelList"/>
    <dgm:cxn modelId="{81BB0C5F-F884-4027-A774-5FED20190F17}" type="presParOf" srcId="{54A77747-FB1E-4C9A-8EE5-9A60F67F658F}" destId="{3F050228-5456-4424-9DD2-1581856539AF}" srcOrd="1" destOrd="0" presId="urn:microsoft.com/office/officeart/2018/2/layout/IconLabelList"/>
    <dgm:cxn modelId="{A532ECE8-10FF-4628-9583-5883B0D6F155}" type="presParOf" srcId="{54A77747-FB1E-4C9A-8EE5-9A60F67F658F}" destId="{0682E178-BFCC-46BD-AB76-4D7B6FC0B446}" srcOrd="2" destOrd="0" presId="urn:microsoft.com/office/officeart/2018/2/layout/IconLabelList"/>
    <dgm:cxn modelId="{9DB4488D-3F6E-41AC-9746-2D8B9E03D28A}" type="presParOf" srcId="{0682E178-BFCC-46BD-AB76-4D7B6FC0B446}" destId="{D2899EAD-29B6-448F-8A6C-A631158E0381}" srcOrd="0" destOrd="0" presId="urn:microsoft.com/office/officeart/2018/2/layout/IconLabelList"/>
    <dgm:cxn modelId="{7034469D-573B-44C1-A783-A427E5A2319C}" type="presParOf" srcId="{0682E178-BFCC-46BD-AB76-4D7B6FC0B446}" destId="{6F2F8CA8-A371-4979-AFB8-C28A10A86E6C}" srcOrd="1" destOrd="0" presId="urn:microsoft.com/office/officeart/2018/2/layout/IconLabelList"/>
    <dgm:cxn modelId="{6677CEE8-4E25-4C6D-88A6-555D0EC43681}" type="presParOf" srcId="{0682E178-BFCC-46BD-AB76-4D7B6FC0B446}" destId="{6DB53975-9DA7-4985-8FD7-97C61BB6284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76F7451-D4A3-4CAE-8217-24ECEAC37854}" type="doc">
      <dgm:prSet loTypeId="urn:microsoft.com/office/officeart/2005/8/layout/default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n-US"/>
        </a:p>
      </dgm:t>
    </dgm:pt>
    <dgm:pt modelId="{6BE7F332-EE80-43F6-BF09-A4678CB11BB4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General Fund for Parks, Recreation, and Maintenance</a:t>
          </a:r>
          <a:endParaRPr lang="en-US" dirty="0">
            <a:latin typeface="Century Gothic" panose="020B0502020202020204" pitchFamily="34" charset="0"/>
          </a:endParaRPr>
        </a:p>
      </dgm:t>
    </dgm:pt>
    <dgm:pt modelId="{7C5ADD4C-5A58-4D97-9957-9F3634DD2B65}" type="parTrans" cxnId="{8A413764-B779-44A1-B9EC-2763FFEDFDF3}">
      <dgm:prSet/>
      <dgm:spPr/>
      <dgm:t>
        <a:bodyPr/>
        <a:lstStyle/>
        <a:p>
          <a:endParaRPr lang="en-US"/>
        </a:p>
      </dgm:t>
    </dgm:pt>
    <dgm:pt modelId="{8AAE7A56-ABCB-4B54-B4AF-C37EDC7D0A01}" type="sibTrans" cxnId="{8A413764-B779-44A1-B9EC-2763FFEDFDF3}">
      <dgm:prSet/>
      <dgm:spPr/>
      <dgm:t>
        <a:bodyPr/>
        <a:lstStyle/>
        <a:p>
          <a:endParaRPr lang="en-US"/>
        </a:p>
      </dgm:t>
    </dgm:pt>
    <dgm:pt modelId="{E556CE67-EA04-4ACD-9EF6-6DDE88A9F65A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Measure G</a:t>
          </a:r>
        </a:p>
      </dgm:t>
    </dgm:pt>
    <dgm:pt modelId="{86520C2D-C0F0-42B0-9A02-DC385F21FAC9}" type="parTrans" cxnId="{FD766EB1-ADC2-4E10-8B55-27728193E7F6}">
      <dgm:prSet/>
      <dgm:spPr/>
      <dgm:t>
        <a:bodyPr/>
        <a:lstStyle/>
        <a:p>
          <a:endParaRPr lang="en-US"/>
        </a:p>
      </dgm:t>
    </dgm:pt>
    <dgm:pt modelId="{DDE7B889-8474-4F07-9E0B-97437BBB4819}" type="sibTrans" cxnId="{FD766EB1-ADC2-4E10-8B55-27728193E7F6}">
      <dgm:prSet/>
      <dgm:spPr/>
      <dgm:t>
        <a:bodyPr/>
        <a:lstStyle/>
        <a:p>
          <a:endParaRPr lang="en-US"/>
        </a:p>
      </dgm:t>
    </dgm:pt>
    <dgm:pt modelId="{950583EC-1930-440B-A6F6-48782FC7EC68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Adequate Staff / Personnel</a:t>
          </a:r>
        </a:p>
      </dgm:t>
    </dgm:pt>
    <dgm:pt modelId="{C7CBDB2F-5166-40E8-9016-B02A037DA498}" type="parTrans" cxnId="{DFFE0EF3-164A-48A2-8624-6EF329C69F1F}">
      <dgm:prSet/>
      <dgm:spPr/>
      <dgm:t>
        <a:bodyPr/>
        <a:lstStyle/>
        <a:p>
          <a:endParaRPr lang="en-US"/>
        </a:p>
      </dgm:t>
    </dgm:pt>
    <dgm:pt modelId="{65682B2D-87CA-4C69-8AFF-932D7B125155}" type="sibTrans" cxnId="{DFFE0EF3-164A-48A2-8624-6EF329C69F1F}">
      <dgm:prSet/>
      <dgm:spPr/>
      <dgm:t>
        <a:bodyPr/>
        <a:lstStyle/>
        <a:p>
          <a:endParaRPr lang="en-US"/>
        </a:p>
      </dgm:t>
    </dgm:pt>
    <dgm:pt modelId="{A0C967D4-6DB0-46A4-A9B8-D0D0AE26A2D1}">
      <dgm:prSet/>
      <dgm:spPr/>
      <dgm:t>
        <a:bodyPr/>
        <a:lstStyle/>
        <a:p>
          <a:r>
            <a:rPr lang="en-US" b="1" dirty="0">
              <a:latin typeface="Century Gothic" panose="020B0502020202020204" pitchFamily="34" charset="0"/>
            </a:rPr>
            <a:t>Developer Agreements/Park in Lieu Fees</a:t>
          </a:r>
        </a:p>
      </dgm:t>
    </dgm:pt>
    <dgm:pt modelId="{23DABA0C-354C-4680-B642-D4F9DA992A9C}" type="parTrans" cxnId="{04A9B868-BA5A-4653-8261-1DC00A7D20CB}">
      <dgm:prSet/>
      <dgm:spPr/>
      <dgm:t>
        <a:bodyPr/>
        <a:lstStyle/>
        <a:p>
          <a:endParaRPr lang="en-US"/>
        </a:p>
      </dgm:t>
    </dgm:pt>
    <dgm:pt modelId="{C4F1E6D1-61E8-4F87-8B22-59A73B0C2633}" type="sibTrans" cxnId="{04A9B868-BA5A-4653-8261-1DC00A7D20CB}">
      <dgm:prSet/>
      <dgm:spPr/>
      <dgm:t>
        <a:bodyPr/>
        <a:lstStyle/>
        <a:p>
          <a:endParaRPr lang="en-US"/>
        </a:p>
      </dgm:t>
    </dgm:pt>
    <dgm:pt modelId="{2FAD0FC3-2313-4D67-A746-5970DE5D2063}" type="pres">
      <dgm:prSet presAssocID="{776F7451-D4A3-4CAE-8217-24ECEAC37854}" presName="diagram" presStyleCnt="0">
        <dgm:presLayoutVars>
          <dgm:dir/>
          <dgm:resizeHandles val="exact"/>
        </dgm:presLayoutVars>
      </dgm:prSet>
      <dgm:spPr/>
    </dgm:pt>
    <dgm:pt modelId="{97AD86D4-0CA3-4DB3-81BD-49980F775725}" type="pres">
      <dgm:prSet presAssocID="{6BE7F332-EE80-43F6-BF09-A4678CB11BB4}" presName="node" presStyleLbl="node1" presStyleIdx="0" presStyleCnt="4">
        <dgm:presLayoutVars>
          <dgm:bulletEnabled val="1"/>
        </dgm:presLayoutVars>
      </dgm:prSet>
      <dgm:spPr/>
    </dgm:pt>
    <dgm:pt modelId="{65A5BB6E-7568-4E34-8212-0FDEA7D288AA}" type="pres">
      <dgm:prSet presAssocID="{8AAE7A56-ABCB-4B54-B4AF-C37EDC7D0A01}" presName="sibTrans" presStyleCnt="0"/>
      <dgm:spPr/>
    </dgm:pt>
    <dgm:pt modelId="{3A64A65F-8200-432A-9759-E5DB78DDB289}" type="pres">
      <dgm:prSet presAssocID="{E556CE67-EA04-4ACD-9EF6-6DDE88A9F65A}" presName="node" presStyleLbl="node1" presStyleIdx="1" presStyleCnt="4">
        <dgm:presLayoutVars>
          <dgm:bulletEnabled val="1"/>
        </dgm:presLayoutVars>
      </dgm:prSet>
      <dgm:spPr/>
    </dgm:pt>
    <dgm:pt modelId="{DE04BA89-D863-4311-A27F-67F8AB3317CE}" type="pres">
      <dgm:prSet presAssocID="{DDE7B889-8474-4F07-9E0B-97437BBB4819}" presName="sibTrans" presStyleCnt="0"/>
      <dgm:spPr/>
    </dgm:pt>
    <dgm:pt modelId="{49222392-867D-427E-BA18-0802F9F02144}" type="pres">
      <dgm:prSet presAssocID="{950583EC-1930-440B-A6F6-48782FC7EC68}" presName="node" presStyleLbl="node1" presStyleIdx="2" presStyleCnt="4">
        <dgm:presLayoutVars>
          <dgm:bulletEnabled val="1"/>
        </dgm:presLayoutVars>
      </dgm:prSet>
      <dgm:spPr/>
    </dgm:pt>
    <dgm:pt modelId="{B4CF2EC2-706C-49D8-9298-2DB7D6DE81CE}" type="pres">
      <dgm:prSet presAssocID="{65682B2D-87CA-4C69-8AFF-932D7B125155}" presName="sibTrans" presStyleCnt="0"/>
      <dgm:spPr/>
    </dgm:pt>
    <dgm:pt modelId="{D00B55A5-F3C0-4D93-A758-1FBEABA72198}" type="pres">
      <dgm:prSet presAssocID="{A0C967D4-6DB0-46A4-A9B8-D0D0AE26A2D1}" presName="node" presStyleLbl="node1" presStyleIdx="3" presStyleCnt="4">
        <dgm:presLayoutVars>
          <dgm:bulletEnabled val="1"/>
        </dgm:presLayoutVars>
      </dgm:prSet>
      <dgm:spPr/>
    </dgm:pt>
  </dgm:ptLst>
  <dgm:cxnLst>
    <dgm:cxn modelId="{E8B13C01-E180-41BC-BAA4-AB67E912E155}" type="presOf" srcId="{776F7451-D4A3-4CAE-8217-24ECEAC37854}" destId="{2FAD0FC3-2313-4D67-A746-5970DE5D2063}" srcOrd="0" destOrd="0" presId="urn:microsoft.com/office/officeart/2005/8/layout/default"/>
    <dgm:cxn modelId="{7F6CED36-DDD2-48FA-B6DC-07BE522218B1}" type="presOf" srcId="{950583EC-1930-440B-A6F6-48782FC7EC68}" destId="{49222392-867D-427E-BA18-0802F9F02144}" srcOrd="0" destOrd="0" presId="urn:microsoft.com/office/officeart/2005/8/layout/default"/>
    <dgm:cxn modelId="{8A413764-B779-44A1-B9EC-2763FFEDFDF3}" srcId="{776F7451-D4A3-4CAE-8217-24ECEAC37854}" destId="{6BE7F332-EE80-43F6-BF09-A4678CB11BB4}" srcOrd="0" destOrd="0" parTransId="{7C5ADD4C-5A58-4D97-9957-9F3634DD2B65}" sibTransId="{8AAE7A56-ABCB-4B54-B4AF-C37EDC7D0A01}"/>
    <dgm:cxn modelId="{04A9B868-BA5A-4653-8261-1DC00A7D20CB}" srcId="{776F7451-D4A3-4CAE-8217-24ECEAC37854}" destId="{A0C967D4-6DB0-46A4-A9B8-D0D0AE26A2D1}" srcOrd="3" destOrd="0" parTransId="{23DABA0C-354C-4680-B642-D4F9DA992A9C}" sibTransId="{C4F1E6D1-61E8-4F87-8B22-59A73B0C2633}"/>
    <dgm:cxn modelId="{51369A49-EE59-4471-A8B8-C3437593B909}" type="presOf" srcId="{E556CE67-EA04-4ACD-9EF6-6DDE88A9F65A}" destId="{3A64A65F-8200-432A-9759-E5DB78DDB289}" srcOrd="0" destOrd="0" presId="urn:microsoft.com/office/officeart/2005/8/layout/default"/>
    <dgm:cxn modelId="{4F11387D-9AD4-4974-B9F1-410A2323A979}" type="presOf" srcId="{A0C967D4-6DB0-46A4-A9B8-D0D0AE26A2D1}" destId="{D00B55A5-F3C0-4D93-A758-1FBEABA72198}" srcOrd="0" destOrd="0" presId="urn:microsoft.com/office/officeart/2005/8/layout/default"/>
    <dgm:cxn modelId="{FD766EB1-ADC2-4E10-8B55-27728193E7F6}" srcId="{776F7451-D4A3-4CAE-8217-24ECEAC37854}" destId="{E556CE67-EA04-4ACD-9EF6-6DDE88A9F65A}" srcOrd="1" destOrd="0" parTransId="{86520C2D-C0F0-42B0-9A02-DC385F21FAC9}" sibTransId="{DDE7B889-8474-4F07-9E0B-97437BBB4819}"/>
    <dgm:cxn modelId="{E7CD27BE-0AAF-40D0-B429-629D9C4953D9}" type="presOf" srcId="{6BE7F332-EE80-43F6-BF09-A4678CB11BB4}" destId="{97AD86D4-0CA3-4DB3-81BD-49980F775725}" srcOrd="0" destOrd="0" presId="urn:microsoft.com/office/officeart/2005/8/layout/default"/>
    <dgm:cxn modelId="{DFFE0EF3-164A-48A2-8624-6EF329C69F1F}" srcId="{776F7451-D4A3-4CAE-8217-24ECEAC37854}" destId="{950583EC-1930-440B-A6F6-48782FC7EC68}" srcOrd="2" destOrd="0" parTransId="{C7CBDB2F-5166-40E8-9016-B02A037DA498}" sibTransId="{65682B2D-87CA-4C69-8AFF-932D7B125155}"/>
    <dgm:cxn modelId="{24FF4E4B-A605-4E50-8F29-818B8DE2DE46}" type="presParOf" srcId="{2FAD0FC3-2313-4D67-A746-5970DE5D2063}" destId="{97AD86D4-0CA3-4DB3-81BD-49980F775725}" srcOrd="0" destOrd="0" presId="urn:microsoft.com/office/officeart/2005/8/layout/default"/>
    <dgm:cxn modelId="{A41C688F-0524-45FD-905D-5D3E2E6F1D03}" type="presParOf" srcId="{2FAD0FC3-2313-4D67-A746-5970DE5D2063}" destId="{65A5BB6E-7568-4E34-8212-0FDEA7D288AA}" srcOrd="1" destOrd="0" presId="urn:microsoft.com/office/officeart/2005/8/layout/default"/>
    <dgm:cxn modelId="{EF682009-CE36-4668-931D-625973057E81}" type="presParOf" srcId="{2FAD0FC3-2313-4D67-A746-5970DE5D2063}" destId="{3A64A65F-8200-432A-9759-E5DB78DDB289}" srcOrd="2" destOrd="0" presId="urn:microsoft.com/office/officeart/2005/8/layout/default"/>
    <dgm:cxn modelId="{E9C1043D-A6CC-4866-A28B-AFECCC84F7BA}" type="presParOf" srcId="{2FAD0FC3-2313-4D67-A746-5970DE5D2063}" destId="{DE04BA89-D863-4311-A27F-67F8AB3317CE}" srcOrd="3" destOrd="0" presId="urn:microsoft.com/office/officeart/2005/8/layout/default"/>
    <dgm:cxn modelId="{469BFB96-42B0-49C6-9F63-226663C7D162}" type="presParOf" srcId="{2FAD0FC3-2313-4D67-A746-5970DE5D2063}" destId="{49222392-867D-427E-BA18-0802F9F02144}" srcOrd="4" destOrd="0" presId="urn:microsoft.com/office/officeart/2005/8/layout/default"/>
    <dgm:cxn modelId="{F54390C8-7F34-443D-9D9B-09912A464050}" type="presParOf" srcId="{2FAD0FC3-2313-4D67-A746-5970DE5D2063}" destId="{B4CF2EC2-706C-49D8-9298-2DB7D6DE81CE}" srcOrd="5" destOrd="0" presId="urn:microsoft.com/office/officeart/2005/8/layout/default"/>
    <dgm:cxn modelId="{AEA2E50D-CD37-4F2C-8551-BA415713B6A5}" type="presParOf" srcId="{2FAD0FC3-2313-4D67-A746-5970DE5D2063}" destId="{D00B55A5-F3C0-4D93-A758-1FBEABA7219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A4BF3-E8EC-4077-9A80-21CBB7697BC4}">
      <dsp:nvSpPr>
        <dsp:cNvPr id="0" name=""/>
        <dsp:cNvSpPr/>
      </dsp:nvSpPr>
      <dsp:spPr>
        <a:xfrm>
          <a:off x="0" y="465510"/>
          <a:ext cx="69005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5066AA-89BD-4B1B-936D-73CCFCA47FF4}">
      <dsp:nvSpPr>
        <dsp:cNvPr id="0" name=""/>
        <dsp:cNvSpPr/>
      </dsp:nvSpPr>
      <dsp:spPr>
        <a:xfrm>
          <a:off x="345025" y="111270"/>
          <a:ext cx="4830358" cy="708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Inventory of Existing Conditions</a:t>
          </a:r>
        </a:p>
      </dsp:txBody>
      <dsp:txXfrm>
        <a:off x="379610" y="145855"/>
        <a:ext cx="4761188" cy="639310"/>
      </dsp:txXfrm>
    </dsp:sp>
    <dsp:sp modelId="{9F2E2458-98A2-4AAA-9ED2-23472F34B735}">
      <dsp:nvSpPr>
        <dsp:cNvPr id="0" name=""/>
        <dsp:cNvSpPr/>
      </dsp:nvSpPr>
      <dsp:spPr>
        <a:xfrm>
          <a:off x="0" y="1554150"/>
          <a:ext cx="69005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AFF69E-DD6F-4A4B-AFD9-FD5CB3E30FF9}">
      <dsp:nvSpPr>
        <dsp:cNvPr id="0" name=""/>
        <dsp:cNvSpPr/>
      </dsp:nvSpPr>
      <dsp:spPr>
        <a:xfrm>
          <a:off x="345025" y="1199910"/>
          <a:ext cx="4830358" cy="708480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Extensive Community Engagement</a:t>
          </a:r>
        </a:p>
      </dsp:txBody>
      <dsp:txXfrm>
        <a:off x="379610" y="1234495"/>
        <a:ext cx="4761188" cy="639310"/>
      </dsp:txXfrm>
    </dsp:sp>
    <dsp:sp modelId="{1DFCC875-80EA-4D60-994E-F3962AEC6B13}">
      <dsp:nvSpPr>
        <dsp:cNvPr id="0" name=""/>
        <dsp:cNvSpPr/>
      </dsp:nvSpPr>
      <dsp:spPr>
        <a:xfrm>
          <a:off x="0" y="2642790"/>
          <a:ext cx="69005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B5049-52AE-4A96-A5C5-C90987CB515D}">
      <dsp:nvSpPr>
        <dsp:cNvPr id="0" name=""/>
        <dsp:cNvSpPr/>
      </dsp:nvSpPr>
      <dsp:spPr>
        <a:xfrm>
          <a:off x="345025" y="2288550"/>
          <a:ext cx="4830358" cy="70848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Needs Analysis</a:t>
          </a:r>
        </a:p>
      </dsp:txBody>
      <dsp:txXfrm>
        <a:off x="379610" y="2323135"/>
        <a:ext cx="4761188" cy="639310"/>
      </dsp:txXfrm>
    </dsp:sp>
    <dsp:sp modelId="{9510B693-55CF-4697-B186-620188DF73BF}">
      <dsp:nvSpPr>
        <dsp:cNvPr id="0" name=""/>
        <dsp:cNvSpPr/>
      </dsp:nvSpPr>
      <dsp:spPr>
        <a:xfrm>
          <a:off x="0" y="3731430"/>
          <a:ext cx="69005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737153-1901-46F4-8993-18C4D7A0B5CE}">
      <dsp:nvSpPr>
        <dsp:cNvPr id="0" name=""/>
        <dsp:cNvSpPr/>
      </dsp:nvSpPr>
      <dsp:spPr>
        <a:xfrm>
          <a:off x="345025" y="3377190"/>
          <a:ext cx="4830358" cy="708480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Recommendations</a:t>
          </a:r>
        </a:p>
      </dsp:txBody>
      <dsp:txXfrm>
        <a:off x="379610" y="3411775"/>
        <a:ext cx="4761188" cy="639310"/>
      </dsp:txXfrm>
    </dsp:sp>
    <dsp:sp modelId="{4AC98237-76DA-4135-A150-3FD2945EAD25}">
      <dsp:nvSpPr>
        <dsp:cNvPr id="0" name=""/>
        <dsp:cNvSpPr/>
      </dsp:nvSpPr>
      <dsp:spPr>
        <a:xfrm>
          <a:off x="0" y="4820070"/>
          <a:ext cx="69005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6B47E5-4787-426C-B951-67798E446A00}">
      <dsp:nvSpPr>
        <dsp:cNvPr id="0" name=""/>
        <dsp:cNvSpPr/>
      </dsp:nvSpPr>
      <dsp:spPr>
        <a:xfrm>
          <a:off x="345025" y="4465830"/>
          <a:ext cx="4830358" cy="7084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576" tIns="0" rIns="18257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Funding and Implementation</a:t>
          </a:r>
        </a:p>
      </dsp:txBody>
      <dsp:txXfrm>
        <a:off x="379610" y="4500415"/>
        <a:ext cx="4761188" cy="639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1420C-73A8-48FC-9E8A-6F803897E1C3}">
      <dsp:nvSpPr>
        <dsp:cNvPr id="0" name=""/>
        <dsp:cNvSpPr/>
      </dsp:nvSpPr>
      <dsp:spPr>
        <a:xfrm>
          <a:off x="0" y="298538"/>
          <a:ext cx="6263640" cy="743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Park Maintenance</a:t>
          </a:r>
        </a:p>
      </dsp:txBody>
      <dsp:txXfrm>
        <a:off x="36296" y="334834"/>
        <a:ext cx="6191048" cy="670943"/>
      </dsp:txXfrm>
    </dsp:sp>
    <dsp:sp modelId="{42673C07-AD9A-45D9-ABD9-17049E764738}">
      <dsp:nvSpPr>
        <dsp:cNvPr id="0" name=""/>
        <dsp:cNvSpPr/>
      </dsp:nvSpPr>
      <dsp:spPr>
        <a:xfrm>
          <a:off x="0" y="1131353"/>
          <a:ext cx="6263640" cy="743535"/>
        </a:xfrm>
        <a:prstGeom prst="round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Playground Improvements</a:t>
          </a:r>
        </a:p>
      </dsp:txBody>
      <dsp:txXfrm>
        <a:off x="36296" y="1167649"/>
        <a:ext cx="6191048" cy="670943"/>
      </dsp:txXfrm>
    </dsp:sp>
    <dsp:sp modelId="{9ACDD287-166B-4D88-8308-B8455499A636}">
      <dsp:nvSpPr>
        <dsp:cNvPr id="0" name=""/>
        <dsp:cNvSpPr/>
      </dsp:nvSpPr>
      <dsp:spPr>
        <a:xfrm>
          <a:off x="0" y="1964168"/>
          <a:ext cx="6263640" cy="743535"/>
        </a:xfrm>
        <a:prstGeom prst="round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Renovate Community Buildings</a:t>
          </a:r>
        </a:p>
      </dsp:txBody>
      <dsp:txXfrm>
        <a:off x="36296" y="2000464"/>
        <a:ext cx="6191048" cy="670943"/>
      </dsp:txXfrm>
    </dsp:sp>
    <dsp:sp modelId="{4FEAD241-BAD9-461D-BD3B-44C2272DD71D}">
      <dsp:nvSpPr>
        <dsp:cNvPr id="0" name=""/>
        <dsp:cNvSpPr/>
      </dsp:nvSpPr>
      <dsp:spPr>
        <a:xfrm>
          <a:off x="0" y="2796983"/>
          <a:ext cx="6263640" cy="74353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6296" y="2833279"/>
        <a:ext cx="6191048" cy="670943"/>
      </dsp:txXfrm>
    </dsp:sp>
    <dsp:sp modelId="{E6F09162-1050-4FB7-BE1E-5DFEEEACE5CB}">
      <dsp:nvSpPr>
        <dsp:cNvPr id="0" name=""/>
        <dsp:cNvSpPr/>
      </dsp:nvSpPr>
      <dsp:spPr>
        <a:xfrm>
          <a:off x="0" y="3629799"/>
          <a:ext cx="6263640" cy="74353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6296" y="3666095"/>
        <a:ext cx="6191048" cy="670943"/>
      </dsp:txXfrm>
    </dsp:sp>
    <dsp:sp modelId="{BFA015D8-3F74-41E3-A0E8-576396E6C1C1}">
      <dsp:nvSpPr>
        <dsp:cNvPr id="0" name=""/>
        <dsp:cNvSpPr/>
      </dsp:nvSpPr>
      <dsp:spPr>
        <a:xfrm>
          <a:off x="0" y="4462614"/>
          <a:ext cx="6263640" cy="74353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6296" y="4498910"/>
        <a:ext cx="6191048" cy="6709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F282C-8FF4-4A4D-B04B-DF69B731B286}">
      <dsp:nvSpPr>
        <dsp:cNvPr id="0" name=""/>
        <dsp:cNvSpPr/>
      </dsp:nvSpPr>
      <dsp:spPr>
        <a:xfrm>
          <a:off x="0" y="59144"/>
          <a:ext cx="6263640" cy="804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Trees and Green Space</a:t>
          </a:r>
        </a:p>
      </dsp:txBody>
      <dsp:txXfrm>
        <a:off x="39295" y="98439"/>
        <a:ext cx="6185050" cy="726370"/>
      </dsp:txXfrm>
    </dsp:sp>
    <dsp:sp modelId="{247CEBA2-DB5A-4380-99FC-6494C7371921}">
      <dsp:nvSpPr>
        <dsp:cNvPr id="0" name=""/>
        <dsp:cNvSpPr/>
      </dsp:nvSpPr>
      <dsp:spPr>
        <a:xfrm>
          <a:off x="0" y="987944"/>
          <a:ext cx="6263640" cy="804960"/>
        </a:xfrm>
        <a:prstGeom prst="round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Walking Paths and Trails</a:t>
          </a:r>
        </a:p>
      </dsp:txBody>
      <dsp:txXfrm>
        <a:off x="39295" y="1027239"/>
        <a:ext cx="6185050" cy="726370"/>
      </dsp:txXfrm>
    </dsp:sp>
    <dsp:sp modelId="{2C126650-5F6D-486F-9233-31C3964D2EBA}">
      <dsp:nvSpPr>
        <dsp:cNvPr id="0" name=""/>
        <dsp:cNvSpPr/>
      </dsp:nvSpPr>
      <dsp:spPr>
        <a:xfrm>
          <a:off x="0" y="1916744"/>
          <a:ext cx="6263640" cy="8049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295" y="1956039"/>
        <a:ext cx="6185050" cy="726370"/>
      </dsp:txXfrm>
    </dsp:sp>
    <dsp:sp modelId="{BE7B4F10-49D2-48A6-8A94-06EC5BAF302E}">
      <dsp:nvSpPr>
        <dsp:cNvPr id="0" name=""/>
        <dsp:cNvSpPr/>
      </dsp:nvSpPr>
      <dsp:spPr>
        <a:xfrm>
          <a:off x="0" y="2845544"/>
          <a:ext cx="6263640" cy="8049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295" y="2884839"/>
        <a:ext cx="6185050" cy="726370"/>
      </dsp:txXfrm>
    </dsp:sp>
    <dsp:sp modelId="{144654B7-BCF2-4B52-BCDC-B85AA75BEA62}">
      <dsp:nvSpPr>
        <dsp:cNvPr id="0" name=""/>
        <dsp:cNvSpPr/>
      </dsp:nvSpPr>
      <dsp:spPr>
        <a:xfrm>
          <a:off x="0" y="3774344"/>
          <a:ext cx="6263640" cy="8049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295" y="3813639"/>
        <a:ext cx="6185050" cy="726370"/>
      </dsp:txXfrm>
    </dsp:sp>
    <dsp:sp modelId="{289565D2-3989-456C-94C7-1764DD0C37C7}">
      <dsp:nvSpPr>
        <dsp:cNvPr id="0" name=""/>
        <dsp:cNvSpPr/>
      </dsp:nvSpPr>
      <dsp:spPr>
        <a:xfrm>
          <a:off x="0" y="4703144"/>
          <a:ext cx="6263640" cy="8049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295" y="4742439"/>
        <a:ext cx="6185050" cy="726370"/>
      </dsp:txXfrm>
    </dsp:sp>
    <dsp:sp modelId="{640D8241-E60C-4F66-9CAB-04143E53F159}">
      <dsp:nvSpPr>
        <dsp:cNvPr id="0" name=""/>
        <dsp:cNvSpPr/>
      </dsp:nvSpPr>
      <dsp:spPr>
        <a:xfrm>
          <a:off x="0" y="5631945"/>
          <a:ext cx="6263640" cy="8049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295" y="5671240"/>
        <a:ext cx="6185050" cy="7263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F282C-8FF4-4A4D-B04B-DF69B731B286}">
      <dsp:nvSpPr>
        <dsp:cNvPr id="0" name=""/>
        <dsp:cNvSpPr/>
      </dsp:nvSpPr>
      <dsp:spPr>
        <a:xfrm>
          <a:off x="0" y="2911"/>
          <a:ext cx="6263640" cy="91803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Pickleball Court</a:t>
          </a:r>
        </a:p>
      </dsp:txBody>
      <dsp:txXfrm>
        <a:off x="44815" y="47726"/>
        <a:ext cx="6174010" cy="828408"/>
      </dsp:txXfrm>
    </dsp:sp>
    <dsp:sp modelId="{247CEBA2-DB5A-4380-99FC-6494C7371921}">
      <dsp:nvSpPr>
        <dsp:cNvPr id="0" name=""/>
        <dsp:cNvSpPr/>
      </dsp:nvSpPr>
      <dsp:spPr>
        <a:xfrm>
          <a:off x="0" y="931609"/>
          <a:ext cx="6263640" cy="918038"/>
        </a:xfrm>
        <a:prstGeom prst="roundRect">
          <a:avLst/>
        </a:prstGeom>
        <a:solidFill>
          <a:schemeClr val="accent5">
            <a:hueOff val="-1126424"/>
            <a:satOff val="-2903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 dirty="0">
              <a:solidFill>
                <a:schemeClr val="tx1"/>
              </a:solidFill>
              <a:latin typeface="Century Gothic" panose="020B0502020202020204" pitchFamily="34" charset="0"/>
            </a:rPr>
            <a:t>Dog Park or Off Leash Dog Area</a:t>
          </a:r>
        </a:p>
      </dsp:txBody>
      <dsp:txXfrm>
        <a:off x="44815" y="976424"/>
        <a:ext cx="6174010" cy="828408"/>
      </dsp:txXfrm>
    </dsp:sp>
    <dsp:sp modelId="{2C126650-5F6D-486F-9233-31C3964D2EBA}">
      <dsp:nvSpPr>
        <dsp:cNvPr id="0" name=""/>
        <dsp:cNvSpPr/>
      </dsp:nvSpPr>
      <dsp:spPr>
        <a:xfrm>
          <a:off x="0" y="1860307"/>
          <a:ext cx="6263640" cy="91803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44815" y="1905122"/>
        <a:ext cx="6174010" cy="828408"/>
      </dsp:txXfrm>
    </dsp:sp>
    <dsp:sp modelId="{BE7B4F10-49D2-48A6-8A94-06EC5BAF302E}">
      <dsp:nvSpPr>
        <dsp:cNvPr id="0" name=""/>
        <dsp:cNvSpPr/>
      </dsp:nvSpPr>
      <dsp:spPr>
        <a:xfrm>
          <a:off x="0" y="2789005"/>
          <a:ext cx="6263640" cy="91803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44815" y="2833820"/>
        <a:ext cx="6174010" cy="828408"/>
      </dsp:txXfrm>
    </dsp:sp>
    <dsp:sp modelId="{144654B7-BCF2-4B52-BCDC-B85AA75BEA62}">
      <dsp:nvSpPr>
        <dsp:cNvPr id="0" name=""/>
        <dsp:cNvSpPr/>
      </dsp:nvSpPr>
      <dsp:spPr>
        <a:xfrm>
          <a:off x="0" y="3717703"/>
          <a:ext cx="6263640" cy="91803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44815" y="3762518"/>
        <a:ext cx="6174010" cy="828408"/>
      </dsp:txXfrm>
    </dsp:sp>
    <dsp:sp modelId="{289565D2-3989-456C-94C7-1764DD0C37C7}">
      <dsp:nvSpPr>
        <dsp:cNvPr id="0" name=""/>
        <dsp:cNvSpPr/>
      </dsp:nvSpPr>
      <dsp:spPr>
        <a:xfrm>
          <a:off x="0" y="4646401"/>
          <a:ext cx="6263640" cy="91803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44815" y="4691216"/>
        <a:ext cx="6174010" cy="828408"/>
      </dsp:txXfrm>
    </dsp:sp>
    <dsp:sp modelId="{640D8241-E60C-4F66-9CAB-04143E53F159}">
      <dsp:nvSpPr>
        <dsp:cNvPr id="0" name=""/>
        <dsp:cNvSpPr/>
      </dsp:nvSpPr>
      <dsp:spPr>
        <a:xfrm>
          <a:off x="0" y="5575099"/>
          <a:ext cx="6263640" cy="91803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44815" y="5619914"/>
        <a:ext cx="6174010" cy="8284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F4BAE-1C11-4513-AEE5-6657226DE3D5}">
      <dsp:nvSpPr>
        <dsp:cNvPr id="0" name=""/>
        <dsp:cNvSpPr/>
      </dsp:nvSpPr>
      <dsp:spPr>
        <a:xfrm>
          <a:off x="0" y="61073"/>
          <a:ext cx="6263640" cy="8154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1" kern="1200" dirty="0">
              <a:solidFill>
                <a:schemeClr val="tx1"/>
              </a:solidFill>
              <a:latin typeface="Century Gothic" panose="020B0502020202020204" pitchFamily="34" charset="0"/>
            </a:rPr>
            <a:t>Events</a:t>
          </a:r>
        </a:p>
      </dsp:txBody>
      <dsp:txXfrm>
        <a:off x="39809" y="100882"/>
        <a:ext cx="6184022" cy="735872"/>
      </dsp:txXfrm>
    </dsp:sp>
    <dsp:sp modelId="{9729C8DC-FE55-407D-9E9A-4B6FA2908602}">
      <dsp:nvSpPr>
        <dsp:cNvPr id="0" name=""/>
        <dsp:cNvSpPr/>
      </dsp:nvSpPr>
      <dsp:spPr>
        <a:xfrm>
          <a:off x="0" y="974483"/>
          <a:ext cx="6263640" cy="815490"/>
        </a:xfrm>
        <a:prstGeom prst="round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1" kern="1200" dirty="0">
              <a:solidFill>
                <a:schemeClr val="tx1"/>
              </a:solidFill>
              <a:latin typeface="Century Gothic" panose="020B0502020202020204" pitchFamily="34" charset="0"/>
            </a:rPr>
            <a:t>Security and Park Safety</a:t>
          </a:r>
        </a:p>
      </dsp:txBody>
      <dsp:txXfrm>
        <a:off x="39809" y="1014292"/>
        <a:ext cx="6184022" cy="735872"/>
      </dsp:txXfrm>
    </dsp:sp>
    <dsp:sp modelId="{63B6AA59-FAB7-4CF3-B791-C3D966119D8C}">
      <dsp:nvSpPr>
        <dsp:cNvPr id="0" name=""/>
        <dsp:cNvSpPr/>
      </dsp:nvSpPr>
      <dsp:spPr>
        <a:xfrm>
          <a:off x="0" y="1887893"/>
          <a:ext cx="6263640" cy="81549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809" y="1927702"/>
        <a:ext cx="6184022" cy="735872"/>
      </dsp:txXfrm>
    </dsp:sp>
    <dsp:sp modelId="{0EAB3DD9-E24F-4996-973A-0B688CAAEF5C}">
      <dsp:nvSpPr>
        <dsp:cNvPr id="0" name=""/>
        <dsp:cNvSpPr/>
      </dsp:nvSpPr>
      <dsp:spPr>
        <a:xfrm>
          <a:off x="0" y="2801303"/>
          <a:ext cx="6263640" cy="81549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809" y="2841112"/>
        <a:ext cx="6184022" cy="735872"/>
      </dsp:txXfrm>
    </dsp:sp>
    <dsp:sp modelId="{968E9023-CB99-4028-8D5E-94497632193A}">
      <dsp:nvSpPr>
        <dsp:cNvPr id="0" name=""/>
        <dsp:cNvSpPr/>
      </dsp:nvSpPr>
      <dsp:spPr>
        <a:xfrm>
          <a:off x="0" y="3714714"/>
          <a:ext cx="6263640" cy="81549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809" y="3754523"/>
        <a:ext cx="6184022" cy="735872"/>
      </dsp:txXfrm>
    </dsp:sp>
    <dsp:sp modelId="{03F4EE94-A9F6-4C16-909E-A22C754FB18F}">
      <dsp:nvSpPr>
        <dsp:cNvPr id="0" name=""/>
        <dsp:cNvSpPr/>
      </dsp:nvSpPr>
      <dsp:spPr>
        <a:xfrm>
          <a:off x="0" y="4628124"/>
          <a:ext cx="6263640" cy="81549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4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39809" y="4667933"/>
        <a:ext cx="6184022" cy="7358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F4BAE-1C11-4513-AEE5-6657226DE3D5}">
      <dsp:nvSpPr>
        <dsp:cNvPr id="0" name=""/>
        <dsp:cNvSpPr/>
      </dsp:nvSpPr>
      <dsp:spPr>
        <a:xfrm>
          <a:off x="0" y="773468"/>
          <a:ext cx="6263640" cy="5996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  <a:latin typeface="Century Gothic" panose="020B0502020202020204" pitchFamily="34" charset="0"/>
            </a:rPr>
            <a:t>After-School Programs</a:t>
          </a:r>
        </a:p>
      </dsp:txBody>
      <dsp:txXfrm>
        <a:off x="29271" y="802739"/>
        <a:ext cx="6205098" cy="541083"/>
      </dsp:txXfrm>
    </dsp:sp>
    <dsp:sp modelId="{4A5F3A8B-6BC7-40F5-9524-E81661341E88}">
      <dsp:nvSpPr>
        <dsp:cNvPr id="0" name=""/>
        <dsp:cNvSpPr/>
      </dsp:nvSpPr>
      <dsp:spPr>
        <a:xfrm>
          <a:off x="0" y="1445093"/>
          <a:ext cx="6263640" cy="599625"/>
        </a:xfrm>
        <a:prstGeom prst="round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  <a:latin typeface="Century Gothic" panose="020B0502020202020204" pitchFamily="34" charset="0"/>
            </a:rPr>
            <a:t>Aquatic Programs / Swimming Lessons</a:t>
          </a:r>
        </a:p>
      </dsp:txBody>
      <dsp:txXfrm>
        <a:off x="29271" y="1474364"/>
        <a:ext cx="6205098" cy="541083"/>
      </dsp:txXfrm>
    </dsp:sp>
    <dsp:sp modelId="{AB460EB7-AB7C-4E0E-B20A-7B9AAC16475F}">
      <dsp:nvSpPr>
        <dsp:cNvPr id="0" name=""/>
        <dsp:cNvSpPr/>
      </dsp:nvSpPr>
      <dsp:spPr>
        <a:xfrm>
          <a:off x="0" y="2116718"/>
          <a:ext cx="6263640" cy="599625"/>
        </a:xfrm>
        <a:prstGeom prst="round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  <a:latin typeface="Century Gothic" panose="020B0502020202020204" pitchFamily="34" charset="0"/>
            </a:rPr>
            <a:t>Senior Programs</a:t>
          </a:r>
        </a:p>
      </dsp:txBody>
      <dsp:txXfrm>
        <a:off x="29271" y="2145989"/>
        <a:ext cx="6205098" cy="541083"/>
      </dsp:txXfrm>
    </dsp:sp>
    <dsp:sp modelId="{BE6C19A7-87F9-438F-A621-5D67751DC3D1}">
      <dsp:nvSpPr>
        <dsp:cNvPr id="0" name=""/>
        <dsp:cNvSpPr/>
      </dsp:nvSpPr>
      <dsp:spPr>
        <a:xfrm>
          <a:off x="0" y="2788343"/>
          <a:ext cx="6263640" cy="599625"/>
        </a:xfrm>
        <a:prstGeom prst="round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  <a:latin typeface="Century Gothic" panose="020B0502020202020204" pitchFamily="34" charset="0"/>
            </a:rPr>
            <a:t>Dance Program</a:t>
          </a:r>
        </a:p>
      </dsp:txBody>
      <dsp:txXfrm>
        <a:off x="29271" y="2817614"/>
        <a:ext cx="6205098" cy="541083"/>
      </dsp:txXfrm>
    </dsp:sp>
    <dsp:sp modelId="{0A78BAA6-CB4C-4A4A-89D9-A343192DA08E}">
      <dsp:nvSpPr>
        <dsp:cNvPr id="0" name=""/>
        <dsp:cNvSpPr/>
      </dsp:nvSpPr>
      <dsp:spPr>
        <a:xfrm>
          <a:off x="0" y="3459969"/>
          <a:ext cx="6263640" cy="599625"/>
        </a:xfrm>
        <a:prstGeom prst="round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tx1"/>
              </a:solidFill>
              <a:latin typeface="Century Gothic" panose="020B0502020202020204" pitchFamily="34" charset="0"/>
            </a:rPr>
            <a:t>Martial Arts / Self Defense Class</a:t>
          </a:r>
        </a:p>
      </dsp:txBody>
      <dsp:txXfrm>
        <a:off x="29271" y="3489240"/>
        <a:ext cx="6205098" cy="541083"/>
      </dsp:txXfrm>
    </dsp:sp>
    <dsp:sp modelId="{28FD7941-C06A-4E0C-A8DB-46BBF142E1CF}">
      <dsp:nvSpPr>
        <dsp:cNvPr id="0" name=""/>
        <dsp:cNvSpPr/>
      </dsp:nvSpPr>
      <dsp:spPr>
        <a:xfrm>
          <a:off x="0" y="4131594"/>
          <a:ext cx="6263640" cy="59962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b="1" kern="1200" dirty="0">
            <a:solidFill>
              <a:schemeClr val="tx1"/>
            </a:solidFill>
            <a:latin typeface="Century Gothic" panose="020B0502020202020204" pitchFamily="34" charset="0"/>
          </a:endParaRPr>
        </a:p>
      </dsp:txBody>
      <dsp:txXfrm>
        <a:off x="29271" y="4160865"/>
        <a:ext cx="6205098" cy="5410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7F068D-1779-4D53-B9E2-B7A269A0527D}">
      <dsp:nvSpPr>
        <dsp:cNvPr id="0" name=""/>
        <dsp:cNvSpPr/>
      </dsp:nvSpPr>
      <dsp:spPr>
        <a:xfrm>
          <a:off x="681930" y="1746"/>
          <a:ext cx="2518171" cy="1510903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Turf Maintenance</a:t>
          </a:r>
        </a:p>
      </dsp:txBody>
      <dsp:txXfrm>
        <a:off x="681930" y="1746"/>
        <a:ext cx="2518171" cy="1510903"/>
      </dsp:txXfrm>
    </dsp:sp>
    <dsp:sp modelId="{FF0189A9-2A3E-4808-92EC-F3D297178B49}">
      <dsp:nvSpPr>
        <dsp:cNvPr id="0" name=""/>
        <dsp:cNvSpPr/>
      </dsp:nvSpPr>
      <dsp:spPr>
        <a:xfrm>
          <a:off x="3451919" y="1746"/>
          <a:ext cx="2518171" cy="1510903"/>
        </a:xfrm>
        <a:prstGeom prst="rect">
          <a:avLst/>
        </a:prstGeom>
        <a:solidFill>
          <a:schemeClr val="accent5">
            <a:shade val="80000"/>
            <a:hueOff val="27126"/>
            <a:satOff val="518"/>
            <a:lumOff val="22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Shrub and Groundcover Maintenance</a:t>
          </a:r>
        </a:p>
      </dsp:txBody>
      <dsp:txXfrm>
        <a:off x="3451919" y="1746"/>
        <a:ext cx="2518171" cy="1510903"/>
      </dsp:txXfrm>
    </dsp:sp>
    <dsp:sp modelId="{AE917FAA-9B81-4744-8E70-A213ACE0C559}">
      <dsp:nvSpPr>
        <dsp:cNvPr id="0" name=""/>
        <dsp:cNvSpPr/>
      </dsp:nvSpPr>
      <dsp:spPr>
        <a:xfrm>
          <a:off x="6221908" y="1746"/>
          <a:ext cx="2518171" cy="1510903"/>
        </a:xfrm>
        <a:prstGeom prst="rect">
          <a:avLst/>
        </a:prstGeom>
        <a:solidFill>
          <a:schemeClr val="accent5">
            <a:shade val="80000"/>
            <a:hueOff val="54253"/>
            <a:satOff val="1035"/>
            <a:lumOff val="45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Rodent / Pest Control</a:t>
          </a:r>
        </a:p>
      </dsp:txBody>
      <dsp:txXfrm>
        <a:off x="6221908" y="1746"/>
        <a:ext cx="2518171" cy="1510903"/>
      </dsp:txXfrm>
    </dsp:sp>
    <dsp:sp modelId="{0C6180D6-EC97-4DD2-88F7-3CBE1BA967F2}">
      <dsp:nvSpPr>
        <dsp:cNvPr id="0" name=""/>
        <dsp:cNvSpPr/>
      </dsp:nvSpPr>
      <dsp:spPr>
        <a:xfrm>
          <a:off x="8991897" y="1746"/>
          <a:ext cx="2518171" cy="1510903"/>
        </a:xfrm>
        <a:prstGeom prst="rect">
          <a:avLst/>
        </a:prstGeom>
        <a:solidFill>
          <a:schemeClr val="accent5">
            <a:shade val="80000"/>
            <a:hueOff val="81379"/>
            <a:satOff val="1553"/>
            <a:lumOff val="68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Tree Care</a:t>
          </a:r>
        </a:p>
      </dsp:txBody>
      <dsp:txXfrm>
        <a:off x="8991897" y="1746"/>
        <a:ext cx="2518171" cy="1510903"/>
      </dsp:txXfrm>
    </dsp:sp>
    <dsp:sp modelId="{BFD1DA20-444E-47B6-B0AC-D7C6F7B99F6F}">
      <dsp:nvSpPr>
        <dsp:cNvPr id="0" name=""/>
        <dsp:cNvSpPr/>
      </dsp:nvSpPr>
      <dsp:spPr>
        <a:xfrm>
          <a:off x="681930" y="1764466"/>
          <a:ext cx="2518171" cy="1510903"/>
        </a:xfrm>
        <a:prstGeom prst="rect">
          <a:avLst/>
        </a:prstGeom>
        <a:solidFill>
          <a:schemeClr val="accent5">
            <a:shade val="80000"/>
            <a:hueOff val="108505"/>
            <a:satOff val="2070"/>
            <a:lumOff val="91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Signage &amp; Fencing</a:t>
          </a:r>
          <a:endParaRPr lang="en-US" sz="2400" kern="1200" dirty="0">
            <a:latin typeface="Century Gothic" panose="020B0502020202020204" pitchFamily="34" charset="0"/>
          </a:endParaRPr>
        </a:p>
      </dsp:txBody>
      <dsp:txXfrm>
        <a:off x="681930" y="1764466"/>
        <a:ext cx="2518171" cy="1510903"/>
      </dsp:txXfrm>
    </dsp:sp>
    <dsp:sp modelId="{FB95BCF6-1DA1-4147-BF4F-EAA6622CAA6A}">
      <dsp:nvSpPr>
        <dsp:cNvPr id="0" name=""/>
        <dsp:cNvSpPr/>
      </dsp:nvSpPr>
      <dsp:spPr>
        <a:xfrm>
          <a:off x="3451919" y="1764466"/>
          <a:ext cx="2518171" cy="1510903"/>
        </a:xfrm>
        <a:prstGeom prst="rect">
          <a:avLst/>
        </a:prstGeom>
        <a:solidFill>
          <a:schemeClr val="accent5">
            <a:shade val="80000"/>
            <a:hueOff val="135632"/>
            <a:satOff val="2588"/>
            <a:lumOff val="114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Irrigation System Maintenance</a:t>
          </a:r>
          <a:endParaRPr lang="en-US" sz="2400" kern="1200" dirty="0">
            <a:latin typeface="Century Gothic" panose="020B0502020202020204" pitchFamily="34" charset="0"/>
          </a:endParaRPr>
        </a:p>
      </dsp:txBody>
      <dsp:txXfrm>
        <a:off x="3451919" y="1764466"/>
        <a:ext cx="2518171" cy="1510903"/>
      </dsp:txXfrm>
    </dsp:sp>
    <dsp:sp modelId="{2C459427-2674-4B11-A987-C1249626469C}">
      <dsp:nvSpPr>
        <dsp:cNvPr id="0" name=""/>
        <dsp:cNvSpPr/>
      </dsp:nvSpPr>
      <dsp:spPr>
        <a:xfrm>
          <a:off x="6221908" y="1764466"/>
          <a:ext cx="2518171" cy="1510903"/>
        </a:xfrm>
        <a:prstGeom prst="rect">
          <a:avLst/>
        </a:prstGeom>
        <a:solidFill>
          <a:schemeClr val="accent5">
            <a:shade val="80000"/>
            <a:hueOff val="162758"/>
            <a:satOff val="3105"/>
            <a:lumOff val="137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General Park Maintenance</a:t>
          </a:r>
        </a:p>
      </dsp:txBody>
      <dsp:txXfrm>
        <a:off x="6221908" y="1764466"/>
        <a:ext cx="2518171" cy="1510903"/>
      </dsp:txXfrm>
    </dsp:sp>
    <dsp:sp modelId="{33599F81-A8D4-442D-A559-D67C1FA13B06}">
      <dsp:nvSpPr>
        <dsp:cNvPr id="0" name=""/>
        <dsp:cNvSpPr/>
      </dsp:nvSpPr>
      <dsp:spPr>
        <a:xfrm>
          <a:off x="8991897" y="1764466"/>
          <a:ext cx="2518171" cy="1510903"/>
        </a:xfrm>
        <a:prstGeom prst="rect">
          <a:avLst/>
        </a:prstGeom>
        <a:solidFill>
          <a:schemeClr val="accent5">
            <a:shade val="80000"/>
            <a:hueOff val="189884"/>
            <a:satOff val="3623"/>
            <a:lumOff val="1599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Playground Inspections</a:t>
          </a:r>
        </a:p>
      </dsp:txBody>
      <dsp:txXfrm>
        <a:off x="8991897" y="1764466"/>
        <a:ext cx="2518171" cy="1510903"/>
      </dsp:txXfrm>
    </dsp:sp>
    <dsp:sp modelId="{DEE539CA-B676-4023-BBDA-9B9B48435186}">
      <dsp:nvSpPr>
        <dsp:cNvPr id="0" name=""/>
        <dsp:cNvSpPr/>
      </dsp:nvSpPr>
      <dsp:spPr>
        <a:xfrm>
          <a:off x="2066925" y="3527186"/>
          <a:ext cx="2518171" cy="1510903"/>
        </a:xfrm>
        <a:prstGeom prst="rect">
          <a:avLst/>
        </a:prstGeom>
        <a:solidFill>
          <a:schemeClr val="accent5">
            <a:shade val="80000"/>
            <a:hueOff val="217011"/>
            <a:satOff val="4140"/>
            <a:lumOff val="182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Sports Field / Court Light Maintenance</a:t>
          </a:r>
        </a:p>
      </dsp:txBody>
      <dsp:txXfrm>
        <a:off x="2066925" y="3527186"/>
        <a:ext cx="2518171" cy="1510903"/>
      </dsp:txXfrm>
    </dsp:sp>
    <dsp:sp modelId="{A8F7CEBD-45D6-4AE5-8270-5FE33297BED4}">
      <dsp:nvSpPr>
        <dsp:cNvPr id="0" name=""/>
        <dsp:cNvSpPr/>
      </dsp:nvSpPr>
      <dsp:spPr>
        <a:xfrm>
          <a:off x="4836914" y="3527186"/>
          <a:ext cx="2518171" cy="1510903"/>
        </a:xfrm>
        <a:prstGeom prst="rect">
          <a:avLst/>
        </a:prstGeom>
        <a:solidFill>
          <a:schemeClr val="accent5">
            <a:shade val="80000"/>
            <a:hueOff val="244137"/>
            <a:satOff val="4658"/>
            <a:lumOff val="205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Tennis, Basketball, and Sports Courts</a:t>
          </a:r>
        </a:p>
      </dsp:txBody>
      <dsp:txXfrm>
        <a:off x="4836914" y="3527186"/>
        <a:ext cx="2518171" cy="1510903"/>
      </dsp:txXfrm>
    </dsp:sp>
    <dsp:sp modelId="{17E27144-7F4B-4013-AD38-BC1F24962149}">
      <dsp:nvSpPr>
        <dsp:cNvPr id="0" name=""/>
        <dsp:cNvSpPr/>
      </dsp:nvSpPr>
      <dsp:spPr>
        <a:xfrm>
          <a:off x="7606903" y="3527186"/>
          <a:ext cx="2518171" cy="1510903"/>
        </a:xfrm>
        <a:prstGeom prst="rect">
          <a:avLst/>
        </a:prstGeom>
        <a:solidFill>
          <a:schemeClr val="accent5">
            <a:shade val="80000"/>
            <a:hueOff val="271263"/>
            <a:satOff val="5175"/>
            <a:lumOff val="228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Century Gothic" panose="020B0502020202020204" pitchFamily="34" charset="0"/>
            </a:rPr>
            <a:t>Community Centers and Buildings</a:t>
          </a:r>
        </a:p>
      </dsp:txBody>
      <dsp:txXfrm>
        <a:off x="7606903" y="3527186"/>
        <a:ext cx="2518171" cy="151090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6DF3AF-67BE-4FC0-AB45-F8A8EA4C01FA}">
      <dsp:nvSpPr>
        <dsp:cNvPr id="0" name=""/>
        <dsp:cNvSpPr/>
      </dsp:nvSpPr>
      <dsp:spPr>
        <a:xfrm>
          <a:off x="1743228" y="371358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EDFA0-954E-4B39-94BF-DD660D89D396}">
      <dsp:nvSpPr>
        <dsp:cNvPr id="0" name=""/>
        <dsp:cNvSpPr/>
      </dsp:nvSpPr>
      <dsp:spPr>
        <a:xfrm>
          <a:off x="555228" y="2785589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latin typeface="Century Gothic" panose="020B0502020202020204" pitchFamily="34" charset="0"/>
            </a:rPr>
            <a:t>Funding Sources for Parks and Recreation</a:t>
          </a:r>
        </a:p>
      </dsp:txBody>
      <dsp:txXfrm>
        <a:off x="555228" y="2785589"/>
        <a:ext cx="4320000" cy="720000"/>
      </dsp:txXfrm>
    </dsp:sp>
    <dsp:sp modelId="{D2899EAD-29B6-448F-8A6C-A631158E0381}">
      <dsp:nvSpPr>
        <dsp:cNvPr id="0" name=""/>
        <dsp:cNvSpPr/>
      </dsp:nvSpPr>
      <dsp:spPr>
        <a:xfrm>
          <a:off x="6819228" y="371358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2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B53975-9DA7-4985-8FD7-97C61BB62840}">
      <dsp:nvSpPr>
        <dsp:cNvPr id="0" name=""/>
        <dsp:cNvSpPr/>
      </dsp:nvSpPr>
      <dsp:spPr>
        <a:xfrm>
          <a:off x="5631228" y="2785589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>
              <a:latin typeface="Century Gothic" panose="020B0502020202020204" pitchFamily="34" charset="0"/>
            </a:rPr>
            <a:t>Current and Projected Capital Project Costs</a:t>
          </a:r>
        </a:p>
      </dsp:txBody>
      <dsp:txXfrm>
        <a:off x="5631228" y="2785589"/>
        <a:ext cx="4320000" cy="720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AD86D4-0CA3-4DB3-81BD-49980F775725}">
      <dsp:nvSpPr>
        <dsp:cNvPr id="0" name=""/>
        <dsp:cNvSpPr/>
      </dsp:nvSpPr>
      <dsp:spPr>
        <a:xfrm>
          <a:off x="710040" y="3655"/>
          <a:ext cx="1775880" cy="1065528"/>
        </a:xfrm>
        <a:prstGeom prst="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latin typeface="Century Gothic" panose="020B0502020202020204" pitchFamily="34" charset="0"/>
            </a:rPr>
            <a:t>General Fund for Parks, Recreation, and Maintenance</a:t>
          </a:r>
          <a:endParaRPr lang="en-US" sz="1500" kern="1200" dirty="0">
            <a:latin typeface="Century Gothic" panose="020B0502020202020204" pitchFamily="34" charset="0"/>
          </a:endParaRPr>
        </a:p>
      </dsp:txBody>
      <dsp:txXfrm>
        <a:off x="710040" y="3655"/>
        <a:ext cx="1775880" cy="1065528"/>
      </dsp:txXfrm>
    </dsp:sp>
    <dsp:sp modelId="{3A64A65F-8200-432A-9759-E5DB78DDB289}">
      <dsp:nvSpPr>
        <dsp:cNvPr id="0" name=""/>
        <dsp:cNvSpPr/>
      </dsp:nvSpPr>
      <dsp:spPr>
        <a:xfrm>
          <a:off x="710040" y="1246771"/>
          <a:ext cx="1775880" cy="1065528"/>
        </a:xfrm>
        <a:prstGeom prst="rect">
          <a:avLst/>
        </a:prstGeom>
        <a:solidFill>
          <a:schemeClr val="accent5">
            <a:shade val="80000"/>
            <a:hueOff val="90421"/>
            <a:satOff val="1725"/>
            <a:lumOff val="76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latin typeface="Century Gothic" panose="020B0502020202020204" pitchFamily="34" charset="0"/>
            </a:rPr>
            <a:t>Measure G</a:t>
          </a:r>
        </a:p>
      </dsp:txBody>
      <dsp:txXfrm>
        <a:off x="710040" y="1246771"/>
        <a:ext cx="1775880" cy="1065528"/>
      </dsp:txXfrm>
    </dsp:sp>
    <dsp:sp modelId="{49222392-867D-427E-BA18-0802F9F02144}">
      <dsp:nvSpPr>
        <dsp:cNvPr id="0" name=""/>
        <dsp:cNvSpPr/>
      </dsp:nvSpPr>
      <dsp:spPr>
        <a:xfrm>
          <a:off x="710040" y="2489888"/>
          <a:ext cx="1775880" cy="1065528"/>
        </a:xfrm>
        <a:prstGeom prst="rect">
          <a:avLst/>
        </a:prstGeom>
        <a:solidFill>
          <a:schemeClr val="accent5">
            <a:shade val="80000"/>
            <a:hueOff val="180842"/>
            <a:satOff val="3450"/>
            <a:lumOff val="152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latin typeface="Century Gothic" panose="020B0502020202020204" pitchFamily="34" charset="0"/>
            </a:rPr>
            <a:t>Adequate Staff / Personnel</a:t>
          </a:r>
        </a:p>
      </dsp:txBody>
      <dsp:txXfrm>
        <a:off x="710040" y="2489888"/>
        <a:ext cx="1775880" cy="1065528"/>
      </dsp:txXfrm>
    </dsp:sp>
    <dsp:sp modelId="{D00B55A5-F3C0-4D93-A758-1FBEABA72198}">
      <dsp:nvSpPr>
        <dsp:cNvPr id="0" name=""/>
        <dsp:cNvSpPr/>
      </dsp:nvSpPr>
      <dsp:spPr>
        <a:xfrm>
          <a:off x="710040" y="3733004"/>
          <a:ext cx="1775880" cy="1065528"/>
        </a:xfrm>
        <a:prstGeom prst="rect">
          <a:avLst/>
        </a:prstGeom>
        <a:solidFill>
          <a:schemeClr val="accent5">
            <a:shade val="80000"/>
            <a:hueOff val="271263"/>
            <a:satOff val="5175"/>
            <a:lumOff val="228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latin typeface="Century Gothic" panose="020B0502020202020204" pitchFamily="34" charset="0"/>
            </a:rPr>
            <a:t>Developer Agreements/Park in Lieu Fees</a:t>
          </a:r>
        </a:p>
      </dsp:txBody>
      <dsp:txXfrm>
        <a:off x="710040" y="3733004"/>
        <a:ext cx="1775880" cy="10655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4719" cy="467231"/>
          </a:xfrm>
          <a:prstGeom prst="rect">
            <a:avLst/>
          </a:prstGeom>
        </p:spPr>
        <p:txBody>
          <a:bodyPr vert="horz" lIns="93355" tIns="46678" rIns="93355" bIns="4667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9930" y="0"/>
            <a:ext cx="3044719" cy="467231"/>
          </a:xfrm>
          <a:prstGeom prst="rect">
            <a:avLst/>
          </a:prstGeom>
        </p:spPr>
        <p:txBody>
          <a:bodyPr vert="horz" lIns="93355" tIns="46678" rIns="93355" bIns="46678" rtlCol="0"/>
          <a:lstStyle>
            <a:lvl1pPr algn="r">
              <a:defRPr sz="1300"/>
            </a:lvl1pPr>
          </a:lstStyle>
          <a:p>
            <a:fld id="{B9FBBA74-FCC9-4DE7-B533-C9305523F447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8000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55" tIns="46678" rIns="93355" bIns="4667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628" y="4481532"/>
            <a:ext cx="5621020" cy="3666709"/>
          </a:xfrm>
          <a:prstGeom prst="rect">
            <a:avLst/>
          </a:prstGeom>
        </p:spPr>
        <p:txBody>
          <a:bodyPr vert="horz" lIns="93355" tIns="46678" rIns="93355" bIns="4667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5045"/>
            <a:ext cx="3044719" cy="467230"/>
          </a:xfrm>
          <a:prstGeom prst="rect">
            <a:avLst/>
          </a:prstGeom>
        </p:spPr>
        <p:txBody>
          <a:bodyPr vert="horz" lIns="93355" tIns="46678" rIns="93355" bIns="4667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9930" y="8845045"/>
            <a:ext cx="3044719" cy="467230"/>
          </a:xfrm>
          <a:prstGeom prst="rect">
            <a:avLst/>
          </a:prstGeom>
        </p:spPr>
        <p:txBody>
          <a:bodyPr vert="horz" lIns="93355" tIns="46678" rIns="93355" bIns="46678" rtlCol="0" anchor="b"/>
          <a:lstStyle>
            <a:lvl1pPr algn="r">
              <a:defRPr sz="1300"/>
            </a:lvl1pPr>
          </a:lstStyle>
          <a:p>
            <a:fld id="{EB83751D-4C0F-4DB8-93DB-7EEFC08158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42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376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794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6966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0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53988"/>
            <a:ext cx="5475287" cy="3079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all those common threads… begin to weave together and create the fabric for the recommendations.</a:t>
            </a:r>
          </a:p>
          <a:p>
            <a:endParaRPr lang="en-US" dirty="0"/>
          </a:p>
          <a:p>
            <a:r>
              <a:rPr lang="en-US" dirty="0"/>
              <a:t>Prioritization is broken into three categories. Frequent / Apparent / Identified. </a:t>
            </a:r>
          </a:p>
          <a:p>
            <a:r>
              <a:rPr lang="en-US" dirty="0"/>
              <a:t>Depending on how often we heard what program or facility and in how many outreach modes items begin to form a hierarchy of prioritization.</a:t>
            </a:r>
          </a:p>
          <a:p>
            <a:endParaRPr lang="en-US" dirty="0"/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37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53988"/>
            <a:ext cx="5475287" cy="3079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462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53988"/>
            <a:ext cx="5475287" cy="3079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in all those common threads… begin to weave together and create the fabric for the recommendations.</a:t>
            </a:r>
          </a:p>
          <a:p>
            <a:endParaRPr lang="en-US" dirty="0"/>
          </a:p>
          <a:p>
            <a:r>
              <a:rPr lang="en-US" dirty="0"/>
              <a:t>Prioritization is broken into three categories. Frequent / Apparent / Identified. </a:t>
            </a:r>
          </a:p>
          <a:p>
            <a:r>
              <a:rPr lang="en-US" dirty="0"/>
              <a:t>Depending on how often we heard what program or facility and in how many outreach modes items begin to form a hierarchy of prioritization.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86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53988"/>
            <a:ext cx="5475287" cy="3079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8795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to put it all together.</a:t>
            </a:r>
          </a:p>
          <a:p>
            <a:endParaRPr lang="en-US" dirty="0"/>
          </a:p>
          <a:p>
            <a:r>
              <a:rPr lang="en-US" dirty="0"/>
              <a:t>We turn back to our mapping analysis…</a:t>
            </a:r>
          </a:p>
          <a:p>
            <a:r>
              <a:rPr lang="en-US" dirty="0"/>
              <a:t>…where parks are</a:t>
            </a:r>
          </a:p>
          <a:p>
            <a:r>
              <a:rPr lang="en-US" dirty="0"/>
              <a:t>…where neighborhoods are (people)</a:t>
            </a:r>
          </a:p>
          <a:p>
            <a:endParaRPr lang="en-US" dirty="0"/>
          </a:p>
          <a:p>
            <a:r>
              <a:rPr lang="en-US" dirty="0"/>
              <a:t>Develop a service / gap analysis map.</a:t>
            </a:r>
          </a:p>
          <a:p>
            <a:endParaRPr lang="en-US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  <a:t>The current General Plan includes a standard of </a:t>
            </a:r>
            <a:r>
              <a:rPr lang="en-US" sz="1800" b="1" i="0" dirty="0">
                <a:solidFill>
                  <a:srgbClr val="000000"/>
                </a:solidFill>
                <a:effectLst/>
                <a:latin typeface="CenturyGothic"/>
              </a:rPr>
              <a:t>3.0 acres of parkland per 1,000 persons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  <a:t>. Based on the January 2022 population of 83,430, the city needs approximately </a:t>
            </a:r>
            <a:r>
              <a:rPr lang="en-US" sz="1800" b="1" i="0" dirty="0">
                <a:solidFill>
                  <a:srgbClr val="000000"/>
                </a:solidFill>
                <a:effectLst/>
                <a:latin typeface="CenturyGothic"/>
              </a:rPr>
              <a:t>131 acres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  <a:t>(250.6 acres of</a:t>
            </a:r>
            <a:b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</a:br>
            <a: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  <a:t>parkland total) of additional parkland in order to reach the 3 acres per 1,000 parkland acreage goal.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This is one tool. Albeit somewhat simplified and rudimentary distilling all the diverse recreation desires of the community into a single number. </a:t>
            </a:r>
          </a:p>
          <a:p>
            <a:endParaRPr lang="en-US" i="1" dirty="0"/>
          </a:p>
          <a:p>
            <a:r>
              <a:rPr lang="en-US" i="1" dirty="0"/>
              <a:t>We might as well say 42 that is after all the ultimate answer.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261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don’t stop there….</a:t>
            </a:r>
          </a:p>
          <a:p>
            <a:endParaRPr lang="en-US" dirty="0"/>
          </a:p>
          <a:p>
            <a:r>
              <a:rPr lang="en-US" dirty="0"/>
              <a:t>We now take into account all those needs and desires we heard.</a:t>
            </a:r>
          </a:p>
          <a:p>
            <a:endParaRPr lang="en-US" dirty="0"/>
          </a:p>
          <a:p>
            <a:r>
              <a:rPr lang="en-US" dirty="0"/>
              <a:t>We map out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…what we heard and where we heard it</a:t>
            </a:r>
          </a:p>
          <a:p>
            <a:endParaRPr lang="en-US" dirty="0"/>
          </a:p>
          <a:p>
            <a:r>
              <a:rPr lang="en-US" dirty="0"/>
              <a:t>Park locations / desired improvements (playgrounds) existing trails and combine them into recommendations.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19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47638"/>
            <a:ext cx="5599112" cy="31496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summarize the individual recommendations, we have developed 5 key strategies to continue to develop parks and recreation for the Gardena community.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836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450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Read strategies.</a:t>
            </a:r>
          </a:p>
          <a:p>
            <a:endParaRPr lang="en-US" dirty="0"/>
          </a:p>
          <a:p>
            <a:r>
              <a:rPr lang="en-US" dirty="0"/>
              <a:t>Each strategy is pared with specific recommendations that were developed from the priority matrix we just saw and detail specific recommendations for recreation development or enhancement.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149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46163" y="153988"/>
            <a:ext cx="5738812" cy="3227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Read KS #1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724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4500" y="401638"/>
            <a:ext cx="2870200" cy="16144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366409" y="295030"/>
            <a:ext cx="5682924" cy="6261177"/>
          </a:xfrm>
        </p:spPr>
        <p:txBody>
          <a:bodyPr/>
          <a:lstStyle/>
          <a:p>
            <a:r>
              <a:rPr lang="en-US" sz="1100" b="1" u="sng" dirty="0">
                <a:latin typeface="Aerial"/>
              </a:rPr>
              <a:t>Read KS #2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9580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1288" y="315913"/>
            <a:ext cx="5254625" cy="2955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dirty="0">
                <a:latin typeface="Aerial"/>
              </a:rPr>
              <a:t>Read KS #3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1179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93725" y="333375"/>
            <a:ext cx="2981325" cy="1676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716166" y="264103"/>
            <a:ext cx="5283544" cy="606944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u="sng" dirty="0">
                <a:latin typeface="Aerial"/>
              </a:rPr>
              <a:t>Read KS #4</a:t>
            </a:r>
          </a:p>
          <a:p>
            <a:pPr algn="l"/>
            <a:endParaRPr lang="en-US" sz="1100" dirty="0">
              <a:latin typeface="Ae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516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93725" y="333375"/>
            <a:ext cx="2981325" cy="1676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716166" y="264103"/>
            <a:ext cx="5283544" cy="606944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u="sng" dirty="0">
                <a:latin typeface="Aerial"/>
              </a:rPr>
              <a:t>Read KS #5</a:t>
            </a:r>
          </a:p>
          <a:p>
            <a:pPr algn="l"/>
            <a:endParaRPr lang="en-US" sz="1100" dirty="0">
              <a:latin typeface="Ae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30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Additional maintenance recommendations provided in the appendix include. </a:t>
            </a:r>
          </a:p>
          <a:p>
            <a:endParaRPr lang="en-US" dirty="0"/>
          </a:p>
          <a:p>
            <a:r>
              <a:rPr lang="en-US" dirty="0"/>
              <a:t>Specific elements (read a few above)… Also Daily, bi-weekly, monthly, semi-annual and annual tasks.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20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3FC46-1E7D-43DD-9FBF-B81D60839EC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520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5833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how do we pay for all this,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20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3FC46-1E7D-43DD-9FBF-B81D60839EC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520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646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Within the document we pair each recommendation with potential funding sources / grants, as well as developer agreements.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520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3FC46-1E7D-43DD-9FBF-B81D60839EC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520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6072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sz="1800" b="0" i="0" dirty="0">
                <a:solidFill>
                  <a:srgbClr val="000000"/>
                </a:solidFill>
                <a:effectLst/>
                <a:latin typeface="CenturyGothic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63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744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63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661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139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218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262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Understanding whom the community is, was our first lens.. Now we add a new lens to the mapping analysis. Where the community is and more importantly what that specific community is asking for. Looking at the outreach distribution we see a good coverage of the community illustrating participants from all across the city participated in the process.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83751D-4C0F-4DB8-93DB-7EEFC081589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179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3FC46-1E7D-43DD-9FBF-B81D60839EC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209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E8417-C548-43CC-843D-6360292C6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00AD2B-BF11-4DEF-83AD-6C7AE34E85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FEE6A-B2A6-462B-A49E-F2811B2EA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86D85-7993-460D-8C4A-D4C8D4317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09E8F-4E40-4AB3-90D2-39B997651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3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9AD50-8A7C-467F-80F2-E55406C90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9DE2CB-7BD5-453A-AD78-41D8F9CC3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A3899-5108-4558-AB39-519F46B16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957A6-6943-4180-831E-3FE0258E2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7D08C0-A26C-4258-A3B0-B3CF1E30A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57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7D3F8C-223B-40E0-BB1F-E562911EE0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CB0B1B-CF0F-408D-A0B3-199D7735CC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67862-D67F-4AD9-8928-0F83D6D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56FE2-EF70-445E-A9BF-575B135DE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F10F9-002C-4DFA-B81D-6669776A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53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E9889-F351-4EFE-A6B3-763686B63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B7896-9C87-4521-B4F4-4D712001D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1CAB32-0F17-4722-B6DD-DB7F8D630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8439A-98C4-450B-9AAD-5FDDD4E1F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81942-8BC5-488F-9CB6-6C8A5FC5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58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E4271-6ADE-4BAB-A747-E572F4D94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0301B1-CF46-4E72-8DE9-5BB4B8AE5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964AD-2BA9-43B2-B16E-599657D78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051CD-A754-4583-A014-F0777D768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42743-D876-45FA-9F1E-0D14277FF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498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797DF-B255-4BAC-9E0F-09BC23437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D2DA3-F03C-456D-915C-09BD65BA30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EAED59-DAEE-4820-AD52-A6C3F4800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73674-6F2B-4981-A760-607C4E45E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03B15-5024-405B-9F70-56B1D6638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79A9C6-BDCA-4CEE-8D54-64D6C5A8D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47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DA74B-913E-4C71-8A87-CB922AB7A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B30668-2168-4504-B7E2-03B216CF3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AFE86-77B7-4F69-9545-3734B9BE3C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8615B2-545C-4EE5-9FCF-5443AE55D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2C1703-6864-4F44-9E0F-ABBFFD6365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285704-D67E-434B-8E11-AA60B4466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3A70BA-5ECE-4B2A-A285-63569423C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43F4DC-B5D4-4383-B68E-30CB423D6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84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095A9-9890-46A9-987C-3320878C0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D6CD02-3EC2-4572-9D14-CE3E6F87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4F947-4B18-4ACA-9AAC-B8CA973DE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70499-6A67-4BB3-81F9-938B0EF64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56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42208B-6CEF-4FCC-A10D-1ECA3D3BF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ED717C-401D-49BD-A557-DC5E51140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B16B4-9D75-4650-8B88-6EE0BC453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66D3-5D54-4A5D-8208-7DD905530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058AB-8068-4AC0-917B-607A9188D3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E2A80E-2602-446C-BF07-B23AFF2068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2721DB-1D92-4871-9F92-29221327C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2897E3-5D50-4D9B-AF19-CC5B2D988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DB0A19-94C4-443D-B28C-A28C7EC3C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82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EAB9E-804E-47E3-9C2E-406073E2B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875ACF-275D-4413-A2A7-3D0AB81394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8DADB-4C28-494C-A4F4-EEC376E6A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9EC00-F460-45DB-9658-8A1091B9F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4282B-BFD1-47F6-8879-13CB6709A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138332-71F1-493C-AC1B-D2231B12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4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40053F-B14B-4D5B-A98D-6AD77EC26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DA5DA-5270-4556-BEE7-E9E99DFD9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A09EB-AE56-4A2F-B1DE-FDE257295E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2A535-5649-48AE-B25E-C580EFBB3B65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5FF1B-365C-4633-94C2-91BD471C97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CA9D3-751C-460C-B3F8-826C27155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82D19-1283-4C1D-9526-243642BBE8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7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52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C72E65-941C-4DAE-ABB1-9AD591C498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9723" y="1356398"/>
            <a:ext cx="4457517" cy="2072602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sz="5200" b="1" dirty="0">
                <a:latin typeface="Century Gothic" panose="020B0502020202020204" pitchFamily="34" charset="0"/>
              </a:rPr>
              <a:t>Parks &amp; Recreation </a:t>
            </a:r>
            <a:br>
              <a:rPr lang="en-US" sz="5200" b="1" dirty="0">
                <a:latin typeface="Century Gothic" panose="020B0502020202020204" pitchFamily="34" charset="0"/>
              </a:rPr>
            </a:br>
            <a:r>
              <a:rPr lang="en-US" sz="5200" b="1" dirty="0">
                <a:latin typeface="Century Gothic" panose="020B0502020202020204" pitchFamily="34" charset="0"/>
              </a:rPr>
              <a:t>Master 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4695CA-CEC5-4FDC-A4B7-1F145337F2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9723" y="998353"/>
            <a:ext cx="3784070" cy="441530"/>
          </a:xfrm>
          <a:noFill/>
        </p:spPr>
        <p:txBody>
          <a:bodyPr>
            <a:normAutofit/>
          </a:bodyPr>
          <a:lstStyle/>
          <a:p>
            <a:pPr algn="l"/>
            <a:r>
              <a:rPr lang="en-US" b="1" dirty="0">
                <a:latin typeface="Century Gothic" panose="020B0502020202020204" pitchFamily="34" charset="0"/>
              </a:rPr>
              <a:t>City of Gardena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613CE4-A4BC-4DA8-8A61-4FCA5E3F7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b="964"/>
          <a:stretch/>
        </p:blipFill>
        <p:spPr>
          <a:xfrm>
            <a:off x="20" y="10"/>
            <a:ext cx="6992881" cy="685799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E74B3390-13FA-4AB9-B975-DF8312D5B3C2}"/>
              </a:ext>
            </a:extLst>
          </p:cNvPr>
          <p:cNvSpPr txBox="1">
            <a:spLocks/>
          </p:cNvSpPr>
          <p:nvPr/>
        </p:nvSpPr>
        <p:spPr>
          <a:xfrm>
            <a:off x="7569724" y="4906576"/>
            <a:ext cx="4619227" cy="176003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200" dirty="0">
                <a:latin typeface="Century Gothic" panose="020B0502020202020204" pitchFamily="34" charset="0"/>
              </a:rPr>
              <a:t>City Council Meeting</a:t>
            </a:r>
          </a:p>
          <a:p>
            <a:pPr algn="l"/>
            <a:r>
              <a:rPr lang="en-US" sz="2200" dirty="0">
                <a:latin typeface="Century Gothic" panose="020B0502020202020204" pitchFamily="34" charset="0"/>
              </a:rPr>
              <a:t>City Hall Council Chambers</a:t>
            </a:r>
          </a:p>
          <a:p>
            <a:pPr algn="l"/>
            <a:r>
              <a:rPr lang="en-US" sz="2200" dirty="0">
                <a:latin typeface="Century Gothic" panose="020B0502020202020204" pitchFamily="34" charset="0"/>
              </a:rPr>
              <a:t>June 25, 2024 at 7:30 PM</a:t>
            </a:r>
          </a:p>
        </p:txBody>
      </p:sp>
    </p:spTree>
    <p:extLst>
      <p:ext uri="{BB962C8B-B14F-4D97-AF65-F5344CB8AC3E}">
        <p14:creationId xmlns:p14="http://schemas.microsoft.com/office/powerpoint/2010/main" val="2102345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A2207B2-2CD6-0A63-827D-98BBEE7C6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95999" cy="6858000"/>
          </a:xfrm>
          <a:prstGeom prst="rect">
            <a:avLst/>
          </a:prstGeom>
          <a:solidFill>
            <a:schemeClr val="bg1">
              <a:lumMod val="95000"/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F35244-1BC3-F7B1-E4A5-261CC992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381" y="0"/>
            <a:ext cx="123362" cy="6858000"/>
            <a:chOff x="12068638" y="0"/>
            <a:chExt cx="123362" cy="68580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7F3546-4E8B-A6BA-DB6C-B11B9BDC91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8A56EF-16D3-581E-542C-13F0A22CFB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27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Graphic 4" descr="Users with solid fill">
            <a:extLst>
              <a:ext uri="{FF2B5EF4-FFF2-40B4-BE49-F238E27FC236}">
                <a16:creationId xmlns:a16="http://schemas.microsoft.com/office/drawing/2014/main" id="{AA76B2DA-50F4-467F-82D5-ABD556E12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5409" y="890804"/>
            <a:ext cx="2039757" cy="2039757"/>
          </a:xfrm>
          <a:prstGeom prst="rect">
            <a:avLst/>
          </a:prstGeom>
        </p:spPr>
      </p:pic>
      <p:pic>
        <p:nvPicPr>
          <p:cNvPr id="11" name="Graphic 10" descr="Email with solid fill">
            <a:extLst>
              <a:ext uri="{FF2B5EF4-FFF2-40B4-BE49-F238E27FC236}">
                <a16:creationId xmlns:a16="http://schemas.microsoft.com/office/drawing/2014/main" id="{2E41DE24-11A9-40BA-ACF0-7AD9FA05F0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73740" y="1076394"/>
            <a:ext cx="2028173" cy="2028173"/>
          </a:xfrm>
          <a:prstGeom prst="rect">
            <a:avLst/>
          </a:prstGeom>
        </p:spPr>
      </p:pic>
      <p:pic>
        <p:nvPicPr>
          <p:cNvPr id="7" name="Graphic 6" descr="Speaker phone with solid fill">
            <a:extLst>
              <a:ext uri="{FF2B5EF4-FFF2-40B4-BE49-F238E27FC236}">
                <a16:creationId xmlns:a16="http://schemas.microsoft.com/office/drawing/2014/main" id="{B92C9897-1983-4D8F-862A-9E9610C761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975" y="3565279"/>
            <a:ext cx="2039757" cy="2039757"/>
          </a:xfrm>
          <a:prstGeom prst="rect">
            <a:avLst/>
          </a:prstGeom>
        </p:spPr>
      </p:pic>
      <p:pic>
        <p:nvPicPr>
          <p:cNvPr id="13" name="Graphic 12" descr="Monitor with solid fill">
            <a:extLst>
              <a:ext uri="{FF2B5EF4-FFF2-40B4-BE49-F238E27FC236}">
                <a16:creationId xmlns:a16="http://schemas.microsoft.com/office/drawing/2014/main" id="{18885CAA-A91B-4D50-BA9F-C418925586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173740" y="3565279"/>
            <a:ext cx="2028173" cy="20281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D4A01-D3DC-451B-BBDD-8FD60FC56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5329" y="2613600"/>
            <a:ext cx="4493927" cy="3647306"/>
          </a:xfrm>
        </p:spPr>
        <p:txBody>
          <a:bodyPr anchor="t">
            <a:no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Website Total Views:		</a:t>
            </a:r>
            <a:r>
              <a:rPr lang="en-US" sz="2000" b="1" dirty="0">
                <a:latin typeface="Century Gothic" panose="020B0502020202020204" pitchFamily="34" charset="0"/>
              </a:rPr>
              <a:t>1,961</a:t>
            </a:r>
            <a:endParaRPr lang="en-US" sz="2000" dirty="0">
              <a:latin typeface="Century Gothic" panose="020B0502020202020204" pitchFamily="34" charset="0"/>
            </a:endParaRPr>
          </a:p>
          <a:p>
            <a:r>
              <a:rPr lang="en-US" sz="2000" dirty="0">
                <a:latin typeface="Century Gothic" panose="020B0502020202020204" pitchFamily="34" charset="0"/>
              </a:rPr>
              <a:t>Feedback Submittals:       	</a:t>
            </a:r>
            <a:r>
              <a:rPr lang="en-US" sz="2000" b="1" dirty="0">
                <a:latin typeface="Century Gothic" panose="020B0502020202020204" pitchFamily="34" charset="0"/>
              </a:rPr>
              <a:t>52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Workshop 1 Survey:		</a:t>
            </a:r>
            <a:r>
              <a:rPr lang="en-US" sz="2000" b="1" dirty="0">
                <a:latin typeface="Century Gothic" panose="020B0502020202020204" pitchFamily="34" charset="0"/>
              </a:rPr>
              <a:t>183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Workshop 2 Survey:		</a:t>
            </a:r>
            <a:r>
              <a:rPr lang="en-US" sz="2000" b="1" dirty="0">
                <a:latin typeface="Century Gothic" panose="020B0502020202020204" pitchFamily="34" charset="0"/>
              </a:rPr>
              <a:t>187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Workshop 3 Survey:		</a:t>
            </a:r>
            <a:r>
              <a:rPr lang="en-US" sz="2000" b="1" dirty="0">
                <a:latin typeface="Century Gothic" panose="020B0502020202020204" pitchFamily="34" charset="0"/>
              </a:rPr>
              <a:t>268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Multi-Modal Survey: 	      	</a:t>
            </a:r>
            <a:r>
              <a:rPr lang="en-US" sz="2000" b="1" dirty="0">
                <a:latin typeface="Century Gothic" panose="020B0502020202020204" pitchFamily="34" charset="0"/>
              </a:rPr>
              <a:t>1,120 </a:t>
            </a:r>
            <a:r>
              <a:rPr lang="en-US" sz="2000" i="1" dirty="0">
                <a:latin typeface="Century Gothic" panose="020B0502020202020204" pitchFamily="34" charset="0"/>
              </a:rPr>
              <a:t>(400 Households)</a:t>
            </a:r>
          </a:p>
          <a:p>
            <a:pPr marL="0" indent="0">
              <a:buNone/>
            </a:pPr>
            <a:endParaRPr lang="en-US" sz="20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br>
              <a:rPr lang="en-US" sz="2000" dirty="0">
                <a:latin typeface="Century Gothic" panose="020B0502020202020204" pitchFamily="34" charset="0"/>
              </a:rPr>
            </a:br>
            <a:r>
              <a:rPr lang="en-US" sz="1600" dirty="0">
                <a:latin typeface="Century Gothic" panose="020B0502020202020204" pitchFamily="34" charset="0"/>
              </a:rPr>
              <a:t>Outreach numbers as of 04/09/24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2C244C-7A72-3249-FA2F-7772CC7C6E31}"/>
              </a:ext>
            </a:extLst>
          </p:cNvPr>
          <p:cNvSpPr txBox="1">
            <a:spLocks/>
          </p:cNvSpPr>
          <p:nvPr/>
        </p:nvSpPr>
        <p:spPr>
          <a:xfrm>
            <a:off x="7552947" y="1752396"/>
            <a:ext cx="4146247" cy="1676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entury Gothic" panose="020B0502020202020204" pitchFamily="34" charset="0"/>
              </a:rPr>
              <a:t>Extensive Community Engagement</a:t>
            </a: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endParaRPr lang="en-US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663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BD28632-2EE6-38CE-E42E-1BFD01FC4C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1" t="4221" r="6324" b="20551"/>
          <a:stretch/>
        </p:blipFill>
        <p:spPr>
          <a:xfrm>
            <a:off x="7023341" y="2180460"/>
            <a:ext cx="2223444" cy="339825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7106FE5-0A97-BAC4-31E4-2AF400A623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9" t="3116" r="3154" b="16191"/>
          <a:stretch/>
        </p:blipFill>
        <p:spPr>
          <a:xfrm>
            <a:off x="17372" y="2139299"/>
            <a:ext cx="2386235" cy="3724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E90FF4-802A-A8CC-1BFF-1E1FE953F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409" y="450104"/>
            <a:ext cx="10515600" cy="752109"/>
          </a:xfrm>
        </p:spPr>
        <p:txBody>
          <a:bodyPr>
            <a:normAutofit/>
          </a:bodyPr>
          <a:lstStyle/>
          <a:p>
            <a:r>
              <a:rPr lang="en-US" sz="4500" b="1" dirty="0">
                <a:latin typeface="Century Gothic" panose="020B0502020202020204" pitchFamily="34" charset="0"/>
              </a:rPr>
              <a:t>Participation Distribution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690C70-DF09-ACE0-D7F3-85A91FDB49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7" t="5315" r="8850" b="21079"/>
          <a:stretch/>
        </p:blipFill>
        <p:spPr>
          <a:xfrm>
            <a:off x="4967823" y="2264094"/>
            <a:ext cx="1962301" cy="33146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75C9FCA-6FBB-4779-EBFE-C5419E9E937B}"/>
              </a:ext>
            </a:extLst>
          </p:cNvPr>
          <p:cNvSpPr txBox="1"/>
          <p:nvPr/>
        </p:nvSpPr>
        <p:spPr>
          <a:xfrm>
            <a:off x="4420706" y="1879357"/>
            <a:ext cx="3033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Workshop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C478D9-EF11-2389-7792-1DA9E68A2E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3" t="3177" r="3480" b="22028"/>
          <a:stretch/>
        </p:blipFill>
        <p:spPr>
          <a:xfrm>
            <a:off x="2542082" y="2153503"/>
            <a:ext cx="2294725" cy="339052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FCA40A-500B-698C-9A74-612F96BC292D}"/>
              </a:ext>
            </a:extLst>
          </p:cNvPr>
          <p:cNvSpPr txBox="1"/>
          <p:nvPr/>
        </p:nvSpPr>
        <p:spPr>
          <a:xfrm>
            <a:off x="2198504" y="1850538"/>
            <a:ext cx="3033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Workshop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D7736D-E6C4-E468-38B1-799CF3954E56}"/>
              </a:ext>
            </a:extLst>
          </p:cNvPr>
          <p:cNvSpPr txBox="1"/>
          <p:nvPr/>
        </p:nvSpPr>
        <p:spPr>
          <a:xfrm>
            <a:off x="-264473" y="1850538"/>
            <a:ext cx="3033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Multimodal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9A4379-B5AF-79C3-4E73-0D09816709A6}"/>
              </a:ext>
            </a:extLst>
          </p:cNvPr>
          <p:cNvSpPr txBox="1"/>
          <p:nvPr/>
        </p:nvSpPr>
        <p:spPr>
          <a:xfrm>
            <a:off x="6660964" y="1889735"/>
            <a:ext cx="3033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Workshop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27E1EE-E5C6-ACDA-E5A4-3529CD5CB86F}"/>
              </a:ext>
            </a:extLst>
          </p:cNvPr>
          <p:cNvSpPr txBox="1"/>
          <p:nvPr/>
        </p:nvSpPr>
        <p:spPr>
          <a:xfrm>
            <a:off x="8939429" y="1879357"/>
            <a:ext cx="3033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Feedback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6AF102E-7E1D-14ED-6C56-1057FC6B1699}"/>
              </a:ext>
            </a:extLst>
          </p:cNvPr>
          <p:cNvGrpSpPr/>
          <p:nvPr/>
        </p:nvGrpSpPr>
        <p:grpSpPr>
          <a:xfrm>
            <a:off x="9426804" y="2264094"/>
            <a:ext cx="2255193" cy="3599490"/>
            <a:chOff x="9426804" y="2264094"/>
            <a:chExt cx="2255193" cy="359949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F311084-D2A1-5177-4C21-35D7DFF573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37" t="5887" r="3224" b="18890"/>
            <a:stretch/>
          </p:blipFill>
          <p:spPr>
            <a:xfrm>
              <a:off x="9494340" y="2264094"/>
              <a:ext cx="2187657" cy="3398254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B23870A-750D-99ED-B90A-1B15D62DB2D2}"/>
                </a:ext>
              </a:extLst>
            </p:cNvPr>
            <p:cNvSpPr/>
            <p:nvPr/>
          </p:nvSpPr>
          <p:spPr>
            <a:xfrm>
              <a:off x="9426804" y="5544026"/>
              <a:ext cx="603316" cy="319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265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B8E04184-AF29-76CE-191C-13C90EFA0BD2}"/>
              </a:ext>
            </a:extLst>
          </p:cNvPr>
          <p:cNvSpPr/>
          <p:nvPr/>
        </p:nvSpPr>
        <p:spPr>
          <a:xfrm rot="16200000">
            <a:off x="680473" y="1261600"/>
            <a:ext cx="3435902" cy="3826222"/>
          </a:xfrm>
          <a:prstGeom prst="flowChartOffpageConnector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6DE117-C784-35B6-B49C-94E9B7DAE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513" y="1967266"/>
            <a:ext cx="2893326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kern="1200" dirty="0">
                <a:solidFill>
                  <a:srgbClr val="FFFFFF"/>
                </a:solidFill>
                <a:latin typeface="Century Gothic" panose="020B0502020202020204" pitchFamily="34" charset="0"/>
              </a:rPr>
              <a:t>Stakeholder </a:t>
            </a:r>
            <a:br>
              <a:rPr lang="en-US" sz="3600" b="1" kern="1200" dirty="0">
                <a:solidFill>
                  <a:srgbClr val="FFFFFF"/>
                </a:solidFill>
                <a:latin typeface="Century Gothic" panose="020B0502020202020204" pitchFamily="34" charset="0"/>
              </a:rPr>
            </a:br>
            <a:r>
              <a:rPr lang="en-US" sz="3600" b="1" kern="1200" dirty="0">
                <a:solidFill>
                  <a:srgbClr val="FFFFFF"/>
                </a:solidFill>
                <a:latin typeface="Century Gothic" panose="020B0502020202020204" pitchFamily="34" charset="0"/>
              </a:rPr>
              <a:t>Interviews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4E717B-2A03-2266-8996-826669A12ED3}"/>
              </a:ext>
            </a:extLst>
          </p:cNvPr>
          <p:cNvSpPr/>
          <p:nvPr/>
        </p:nvSpPr>
        <p:spPr>
          <a:xfrm>
            <a:off x="8393629" y="256610"/>
            <a:ext cx="3543096" cy="1200149"/>
          </a:xfrm>
          <a:prstGeom prst="rect">
            <a:avLst/>
          </a:prstGeom>
          <a:solidFill>
            <a:srgbClr val="FAC0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Century Gothic" panose="020B0502020202020204" pitchFamily="34" charset="0"/>
              </a:rPr>
              <a:t>PARK / FACILITY NEEDS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2880F3-B416-656C-16D9-5C894B907F57}"/>
              </a:ext>
            </a:extLst>
          </p:cNvPr>
          <p:cNvSpPr/>
          <p:nvPr/>
        </p:nvSpPr>
        <p:spPr>
          <a:xfrm>
            <a:off x="8393629" y="1456758"/>
            <a:ext cx="3543096" cy="5065749"/>
          </a:xfrm>
          <a:prstGeom prst="rect">
            <a:avLst/>
          </a:prstGeom>
          <a:solidFill>
            <a:srgbClr val="FEE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Pickleball Courts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Walking Paths/Trails</a:t>
            </a:r>
            <a:b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US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Additional responses included: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Computer Lab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Dance Studio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Dog Park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Picnic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Playgrounds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Renovate Community Buildings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Security Cameras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Tennis Court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Willows Wetland Preserve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89645D-7B48-A81E-C8EF-54FD456164BB}"/>
              </a:ext>
            </a:extLst>
          </p:cNvPr>
          <p:cNvSpPr/>
          <p:nvPr/>
        </p:nvSpPr>
        <p:spPr>
          <a:xfrm>
            <a:off x="4581034" y="256610"/>
            <a:ext cx="3543096" cy="1200149"/>
          </a:xfrm>
          <a:prstGeom prst="rect">
            <a:avLst/>
          </a:prstGeom>
          <a:solidFill>
            <a:srgbClr val="FAC0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Century Gothic" panose="020B0502020202020204" pitchFamily="34" charset="0"/>
              </a:rPr>
              <a:t>PROGRAM NEEDS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1B8550-9A36-8658-6420-EE9E56233635}"/>
              </a:ext>
            </a:extLst>
          </p:cNvPr>
          <p:cNvSpPr/>
          <p:nvPr/>
        </p:nvSpPr>
        <p:spPr>
          <a:xfrm>
            <a:off x="4581034" y="1456759"/>
            <a:ext cx="3543096" cy="5065748"/>
          </a:xfrm>
          <a:prstGeom prst="rect">
            <a:avLst/>
          </a:prstGeom>
          <a:solidFill>
            <a:srgbClr val="FEE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Aquatic Programs /Swimming Lessons</a:t>
            </a:r>
            <a:b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US" sz="1600" b="1" dirty="0">
                <a:solidFill>
                  <a:schemeClr val="tx1"/>
                </a:solidFill>
                <a:latin typeface="Century Gothic" panose="020B0502020202020204" pitchFamily="34" charset="0"/>
              </a:rPr>
              <a:t>Additional responses included: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Coding/Robotics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Dance Program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Partnerships w/Others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Pickleball Classes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Martial Arts/Self Defense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Senior Programs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Technology / Computer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Tennis Lessons/League</a:t>
            </a:r>
          </a:p>
        </p:txBody>
      </p:sp>
    </p:spTree>
    <p:extLst>
      <p:ext uri="{BB962C8B-B14F-4D97-AF65-F5344CB8AC3E}">
        <p14:creationId xmlns:p14="http://schemas.microsoft.com/office/powerpoint/2010/main" val="196090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CF13275-D834-4A37-BAC9-6E6EEEB5CC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r="6502" b="130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D914F06-A67C-457A-A77F-0D309E00A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4013" y="705174"/>
            <a:ext cx="7403034" cy="14440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Parks and Recreation Master Plan</a:t>
            </a:r>
            <a:br>
              <a:rPr lang="en-US" sz="3600" b="1" dirty="0">
                <a:latin typeface="Century Gothic" panose="020B0502020202020204" pitchFamily="34" charset="0"/>
              </a:rPr>
            </a:br>
            <a:r>
              <a:rPr lang="en-US" sz="3600" b="1" dirty="0">
                <a:latin typeface="Century Gothic" panose="020B0502020202020204" pitchFamily="34" charset="0"/>
              </a:rPr>
              <a:t>Statistically Valid Multimodal Survey</a:t>
            </a:r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2800" b="1" dirty="0">
                <a:latin typeface="Century Gothic" panose="020B0502020202020204" pitchFamily="34" charset="0"/>
              </a:rPr>
            </a:br>
            <a:br>
              <a:rPr lang="en-US" sz="2800" b="1" dirty="0">
                <a:latin typeface="Century Gothic" panose="020B0502020202020204" pitchFamily="34" charset="0"/>
              </a:rPr>
            </a:br>
            <a:endParaRPr lang="en-US" sz="2800" b="1" i="1" dirty="0"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D28B2-BA20-4E30-B815-D5ACE4906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7503" y="1836924"/>
            <a:ext cx="2475892" cy="3994407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5800" b="1" i="0" u="none" strike="noStrike" baseline="0" dirty="0">
                <a:solidFill>
                  <a:srgbClr val="7030A0"/>
                </a:solidFill>
                <a:latin typeface="Century Gothic" panose="020B0502020202020204" pitchFamily="34" charset="0"/>
              </a:rPr>
              <a:t>80%</a:t>
            </a:r>
            <a:r>
              <a:rPr lang="en-US" sz="5400" b="1" i="0" u="none" strike="noStrike" baseline="0" dirty="0">
                <a:solidFill>
                  <a:srgbClr val="7030A0"/>
                </a:solidFill>
                <a:latin typeface="Century Gothic" panose="020B0502020202020204" pitchFamily="34" charset="0"/>
              </a:rPr>
              <a:t> </a:t>
            </a:r>
            <a:br>
              <a:rPr lang="en-US" sz="5400" b="1" i="0" u="none" strike="noStrike" baseline="0" dirty="0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n-US" sz="2000" b="1" i="0" u="none" strike="noStrike" baseline="0" dirty="0">
                <a:solidFill>
                  <a:srgbClr val="7030A0"/>
                </a:solidFill>
                <a:latin typeface="Century Gothic" panose="020B0502020202020204" pitchFamily="34" charset="0"/>
              </a:rPr>
              <a:t>are satisfied with the maintenance of parks</a:t>
            </a:r>
            <a:r>
              <a:rPr lang="en-US" sz="2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</a:t>
            </a:r>
            <a:r>
              <a:rPr lang="en-US" sz="2000" b="1" i="0" u="none" strike="noStrike" baseline="0" dirty="0">
                <a:solidFill>
                  <a:srgbClr val="7030A0"/>
                </a:solidFill>
                <a:latin typeface="Century Gothic" panose="020B0502020202020204" pitchFamily="34" charset="0"/>
              </a:rPr>
              <a:t>and recreation facilities in Gardena</a:t>
            </a:r>
            <a:endParaRPr lang="en-US" sz="2000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FCF3930-121B-4CAF-A706-E280D3711FBD}"/>
              </a:ext>
            </a:extLst>
          </p:cNvPr>
          <p:cNvSpPr txBox="1">
            <a:spLocks/>
          </p:cNvSpPr>
          <p:nvPr/>
        </p:nvSpPr>
        <p:spPr>
          <a:xfrm>
            <a:off x="4325522" y="1684946"/>
            <a:ext cx="2630140" cy="3994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5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34%</a:t>
            </a:r>
            <a:r>
              <a:rPr lang="en-US" sz="7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  <a:br>
              <a:rPr lang="en-US" sz="6600" b="1" dirty="0">
                <a:solidFill>
                  <a:srgbClr val="0070C0"/>
                </a:solidFill>
                <a:latin typeface="Century Gothic" panose="020B0502020202020204" pitchFamily="34" charset="0"/>
              </a:rPr>
            </a:br>
            <a:r>
              <a:rPr lang="en-US" sz="2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get their news and information about the city parks, recreation facilities, and programs through the City website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BD5D39-7E35-4776-A919-D15499C5CB71}"/>
              </a:ext>
            </a:extLst>
          </p:cNvPr>
          <p:cNvSpPr txBox="1">
            <a:spLocks/>
          </p:cNvSpPr>
          <p:nvPr/>
        </p:nvSpPr>
        <p:spPr>
          <a:xfrm>
            <a:off x="9504531" y="1684946"/>
            <a:ext cx="2482516" cy="3994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78%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</a:t>
            </a:r>
            <a:b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are satisfied with the existing parks, recreation facilities, and programs provided by the City of Gardena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0AA39D-3988-C981-9E5A-28537EC9E5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1" t="2999" r="4020" b="16459"/>
          <a:stretch/>
        </p:blipFill>
        <p:spPr>
          <a:xfrm>
            <a:off x="38188" y="-18034"/>
            <a:ext cx="4213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00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D914F06-A67C-457A-A77F-0D309E00A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2403"/>
            <a:ext cx="12192000" cy="1676603"/>
          </a:xfrm>
        </p:spPr>
        <p:txBody>
          <a:bodyPr>
            <a:noAutofit/>
          </a:bodyPr>
          <a:lstStyle/>
          <a:p>
            <a:pPr algn="ctr"/>
            <a:r>
              <a:rPr lang="en-US" sz="4500" b="1" dirty="0">
                <a:latin typeface="Century Gothic" panose="020B0502020202020204" pitchFamily="34" charset="0"/>
              </a:rPr>
              <a:t>Parks &amp; Recreation Master Plan</a:t>
            </a:r>
            <a:br>
              <a:rPr lang="en-US" sz="4500" b="1" dirty="0">
                <a:latin typeface="Century Gothic" panose="020B0502020202020204" pitchFamily="34" charset="0"/>
              </a:rPr>
            </a:br>
            <a:r>
              <a:rPr lang="en-US" sz="4500" b="1" dirty="0">
                <a:latin typeface="Century Gothic" panose="020B0502020202020204" pitchFamily="34" charset="0"/>
              </a:rPr>
              <a:t>Statistically Valid Multimodal Survey</a:t>
            </a:r>
            <a:endParaRPr lang="en-US" sz="4500" b="1" i="1" dirty="0">
              <a:latin typeface="Century Gothic" panose="020B0502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D28B2-BA20-4E30-B815-D5ACE4906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455" y="1560290"/>
            <a:ext cx="5319511" cy="132028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400" dirty="0">
                <a:latin typeface="Century Gothic" panose="020B0502020202020204" pitchFamily="34" charset="0"/>
              </a:rPr>
              <a:t>What is </a:t>
            </a:r>
            <a:r>
              <a:rPr lang="en-US" sz="2400" b="1" dirty="0">
                <a:latin typeface="Century Gothic" panose="020B0502020202020204" pitchFamily="34" charset="0"/>
              </a:rPr>
              <a:t>one recreation program, class, or activity </a:t>
            </a:r>
            <a:r>
              <a:rPr lang="en-US" sz="2400" dirty="0">
                <a:latin typeface="Century Gothic" panose="020B0502020202020204" pitchFamily="34" charset="0"/>
              </a:rPr>
              <a:t>you would like added or improved in Gardena?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FCF3930-121B-4CAF-A706-E280D3711FBD}"/>
              </a:ext>
            </a:extLst>
          </p:cNvPr>
          <p:cNvSpPr txBox="1">
            <a:spLocks/>
          </p:cNvSpPr>
          <p:nvPr/>
        </p:nvSpPr>
        <p:spPr>
          <a:xfrm>
            <a:off x="6359781" y="1554200"/>
            <a:ext cx="5570844" cy="3994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What is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one park feature or recreation facility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you would like added or improved in Gardena?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01A8A6-2575-62EB-D141-8D2C0E7590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1" r="1941"/>
          <a:stretch/>
        </p:blipFill>
        <p:spPr>
          <a:xfrm>
            <a:off x="109496" y="2751623"/>
            <a:ext cx="5417563" cy="36810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339F3EA-4E77-22B9-2345-D8B19AF672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" t="3708" r="1625" b="-1588"/>
          <a:stretch/>
        </p:blipFill>
        <p:spPr>
          <a:xfrm>
            <a:off x="5740965" y="2850371"/>
            <a:ext cx="5723243" cy="269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01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83AC3E9-67F6-4700-B2CE-DAFCECB3D004}"/>
              </a:ext>
            </a:extLst>
          </p:cNvPr>
          <p:cNvSpPr txBox="1"/>
          <p:nvPr/>
        </p:nvSpPr>
        <p:spPr>
          <a:xfrm>
            <a:off x="257857" y="2246186"/>
            <a:ext cx="4645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What are the most important </a:t>
            </a:r>
            <a:br>
              <a:rPr lang="en-US" sz="2000" dirty="0">
                <a:latin typeface="Century Gothic" panose="020B0502020202020204" pitchFamily="34" charset="0"/>
              </a:rPr>
            </a:br>
            <a:r>
              <a:rPr lang="en-US" sz="2000" b="1" u="sng" dirty="0">
                <a:latin typeface="Century Gothic" panose="020B0502020202020204" pitchFamily="34" charset="0"/>
              </a:rPr>
              <a:t>community characteristics</a:t>
            </a:r>
            <a:r>
              <a:rPr lang="en-US" sz="2000" dirty="0">
                <a:latin typeface="Century Gothic" panose="020B0502020202020204" pitchFamily="34" charset="0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63F1B7-D98B-4231-8DD7-9C920DFA86C6}"/>
              </a:ext>
            </a:extLst>
          </p:cNvPr>
          <p:cNvSpPr txBox="1"/>
          <p:nvPr/>
        </p:nvSpPr>
        <p:spPr>
          <a:xfrm>
            <a:off x="349127" y="1698330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8AE986-7416-455B-AE5C-C765F636CBF0}"/>
              </a:ext>
            </a:extLst>
          </p:cNvPr>
          <p:cNvSpPr txBox="1"/>
          <p:nvPr/>
        </p:nvSpPr>
        <p:spPr>
          <a:xfrm>
            <a:off x="4266640" y="1699115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7EDD2F-6853-4DCF-A14E-6A126AC052E9}"/>
              </a:ext>
            </a:extLst>
          </p:cNvPr>
          <p:cNvSpPr txBox="1"/>
          <p:nvPr/>
        </p:nvSpPr>
        <p:spPr>
          <a:xfrm>
            <a:off x="286691" y="3310961"/>
            <a:ext cx="3906163" cy="179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Safety</a:t>
            </a: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Events</a:t>
            </a: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Friendly Community/</a:t>
            </a:r>
            <a:br>
              <a:rPr lang="en-US" sz="2400" b="1" dirty="0">
                <a:latin typeface="Century Gothic" panose="020B0502020202020204" pitchFamily="34" charset="0"/>
              </a:rPr>
            </a:br>
            <a:r>
              <a:rPr lang="en-US" sz="2400" b="1" dirty="0">
                <a:latin typeface="Century Gothic" panose="020B0502020202020204" pitchFamily="34" charset="0"/>
              </a:rPr>
              <a:t>Good Neighborhoods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E3947-7AA9-41FA-963E-05E6B8965EEA}"/>
              </a:ext>
            </a:extLst>
          </p:cNvPr>
          <p:cNvSpPr txBox="1"/>
          <p:nvPr/>
        </p:nvSpPr>
        <p:spPr>
          <a:xfrm>
            <a:off x="4183412" y="3310961"/>
            <a:ext cx="3405896" cy="2190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Homeless Solutions</a:t>
            </a:r>
          </a:p>
          <a:p>
            <a:pPr marL="285750" indent="-2857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Modernize &amp; Upgrade Existing Park Amenities</a:t>
            </a:r>
          </a:p>
          <a:p>
            <a:pPr marL="285750" indent="-285750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Park Maintenance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EECA71-3AC7-4EA8-AD94-D8BDC7412256}"/>
              </a:ext>
            </a:extLst>
          </p:cNvPr>
          <p:cNvSpPr txBox="1"/>
          <p:nvPr/>
        </p:nvSpPr>
        <p:spPr>
          <a:xfrm>
            <a:off x="8097558" y="1726822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683AF4-F849-437F-B921-D1A99727BBD9}"/>
              </a:ext>
            </a:extLst>
          </p:cNvPr>
          <p:cNvSpPr txBox="1"/>
          <p:nvPr/>
        </p:nvSpPr>
        <p:spPr>
          <a:xfrm>
            <a:off x="7993705" y="3257808"/>
            <a:ext cx="3906163" cy="2190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Security Guard/Park Ranger</a:t>
            </a: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Events</a:t>
            </a:r>
          </a:p>
          <a:p>
            <a:pPr marL="285750" marR="0" lvl="0" indent="-28575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latin typeface="Century Gothic" panose="020B0502020202020204" pitchFamily="34" charset="0"/>
              </a:rPr>
              <a:t>Communication/</a:t>
            </a:r>
            <a:br>
              <a:rPr lang="en-US" sz="2400" b="1" dirty="0">
                <a:latin typeface="Century Gothic" panose="020B0502020202020204" pitchFamily="34" charset="0"/>
              </a:rPr>
            </a:br>
            <a:r>
              <a:rPr lang="en-US" sz="2400" b="1" dirty="0">
                <a:latin typeface="Century Gothic" panose="020B0502020202020204" pitchFamily="34" charset="0"/>
              </a:rPr>
              <a:t>Marketing to the Public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F2A11B-B230-1D75-F6B5-BEB9C8E40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56" y="415044"/>
            <a:ext cx="11703583" cy="838301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Parks &amp; Recreation Master Plan </a:t>
            </a:r>
            <a:br>
              <a:rPr lang="en-US" b="1" dirty="0">
                <a:latin typeface="Century Gothic" panose="020B0502020202020204" pitchFamily="34" charset="0"/>
              </a:rPr>
            </a:br>
            <a:r>
              <a:rPr lang="en-US" b="1" dirty="0">
                <a:latin typeface="Century Gothic" panose="020B0502020202020204" pitchFamily="34" charset="0"/>
              </a:rPr>
              <a:t>Workshop #1 Summary</a:t>
            </a:r>
            <a:endParaRPr lang="en-US" b="1" i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896AA7-7FB8-2535-09EB-4599B55BAC22}"/>
              </a:ext>
            </a:extLst>
          </p:cNvPr>
          <p:cNvSpPr txBox="1"/>
          <p:nvPr/>
        </p:nvSpPr>
        <p:spPr>
          <a:xfrm>
            <a:off x="4192854" y="2242145"/>
            <a:ext cx="4645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What are </a:t>
            </a:r>
            <a:r>
              <a:rPr lang="en-US" sz="2000" b="1" u="sng" dirty="0">
                <a:latin typeface="Century Gothic" panose="020B0502020202020204" pitchFamily="34" charset="0"/>
              </a:rPr>
              <a:t>issues or trends</a:t>
            </a:r>
            <a:br>
              <a:rPr lang="en-US" sz="2000" b="1" u="sng" dirty="0">
                <a:latin typeface="Century Gothic" panose="020B0502020202020204" pitchFamily="34" charset="0"/>
              </a:rPr>
            </a:br>
            <a:r>
              <a:rPr lang="en-US" sz="2000" b="1" u="sng" dirty="0">
                <a:latin typeface="Century Gothic" panose="020B0502020202020204" pitchFamily="34" charset="0"/>
              </a:rPr>
              <a:t>that may be negatively </a:t>
            </a:r>
            <a:br>
              <a:rPr lang="en-US" sz="2000" b="1" u="sng" dirty="0">
                <a:latin typeface="Century Gothic" panose="020B0502020202020204" pitchFamily="34" charset="0"/>
              </a:rPr>
            </a:br>
            <a:r>
              <a:rPr lang="en-US" sz="2000" b="1" u="sng" dirty="0">
                <a:latin typeface="Century Gothic" panose="020B0502020202020204" pitchFamily="34" charset="0"/>
              </a:rPr>
              <a:t>impacting</a:t>
            </a:r>
            <a:r>
              <a:rPr lang="en-US" sz="2000" dirty="0">
                <a:latin typeface="Century Gothic" panose="020B0502020202020204" pitchFamily="34" charset="0"/>
              </a:rPr>
              <a:t> characteristics?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C2D726-7A95-D156-5CAF-FCBD831EE09E}"/>
              </a:ext>
            </a:extLst>
          </p:cNvPr>
          <p:cNvSpPr txBox="1"/>
          <p:nvPr/>
        </p:nvSpPr>
        <p:spPr>
          <a:xfrm>
            <a:off x="8002856" y="2242145"/>
            <a:ext cx="3958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What </a:t>
            </a:r>
            <a:r>
              <a:rPr lang="en-US" sz="2000" b="1" u="sng" dirty="0">
                <a:latin typeface="Century Gothic" panose="020B0502020202020204" pitchFamily="34" charset="0"/>
              </a:rPr>
              <a:t>role can Recreation &amp; Human Services Dept. play</a:t>
            </a:r>
            <a:r>
              <a:rPr lang="en-US" sz="2000" b="1" dirty="0">
                <a:latin typeface="Century Gothic" panose="020B0502020202020204" pitchFamily="34" charset="0"/>
              </a:rPr>
              <a:t> </a:t>
            </a:r>
            <a:r>
              <a:rPr lang="en-US" sz="2000" dirty="0">
                <a:latin typeface="Century Gothic" panose="020B0502020202020204" pitchFamily="34" charset="0"/>
              </a:rPr>
              <a:t>to address these issues?</a:t>
            </a:r>
          </a:p>
        </p:txBody>
      </p:sp>
    </p:spTree>
    <p:extLst>
      <p:ext uri="{BB962C8B-B14F-4D97-AF65-F5344CB8AC3E}">
        <p14:creationId xmlns:p14="http://schemas.microsoft.com/office/powerpoint/2010/main" val="2697682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83AC3E9-67F6-4700-B2CE-DAFCECB3D004}"/>
              </a:ext>
            </a:extLst>
          </p:cNvPr>
          <p:cNvSpPr txBox="1"/>
          <p:nvPr/>
        </p:nvSpPr>
        <p:spPr>
          <a:xfrm>
            <a:off x="1523302" y="1232050"/>
            <a:ext cx="11032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What is </a:t>
            </a:r>
            <a:r>
              <a:rPr lang="en-US" sz="2000" b="1" dirty="0">
                <a:latin typeface="Century Gothic" panose="020B0502020202020204" pitchFamily="34" charset="0"/>
              </a:rPr>
              <a:t>one park feature or recreation facility</a:t>
            </a:r>
            <a:r>
              <a:rPr lang="en-US" sz="2000" dirty="0">
                <a:latin typeface="Century Gothic" panose="020B0502020202020204" pitchFamily="34" charset="0"/>
              </a:rPr>
              <a:t> you would most like to see added or improved in the City of Gardena?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63F1B7-D98B-4231-8DD7-9C920DFA86C6}"/>
              </a:ext>
            </a:extLst>
          </p:cNvPr>
          <p:cNvSpPr txBox="1"/>
          <p:nvPr/>
        </p:nvSpPr>
        <p:spPr>
          <a:xfrm>
            <a:off x="468160" y="1238417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7EDD2F-6853-4DCF-A14E-6A126AC052E9}"/>
              </a:ext>
            </a:extLst>
          </p:cNvPr>
          <p:cNvSpPr txBox="1"/>
          <p:nvPr/>
        </p:nvSpPr>
        <p:spPr>
          <a:xfrm>
            <a:off x="700173" y="2073437"/>
            <a:ext cx="11019404" cy="4524315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Aquatic Facilities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Baseball &amp; Softball Field Improvements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Benches/Seating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Dog Park or Off Leash Dog Area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Exercise Equipment/Fitness Stations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Lighting in Parks &amp; Parking Lots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Modernize/Upgrade Existing Park Amenities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Parking Lot Improvements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Pickleball Court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Playground Improvements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Renovate Community Buildings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Restroom Improvements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Shade Structures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Tennis Court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Trees and Green Space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Walking Paths or Trails</a:t>
            </a:r>
          </a:p>
          <a:p>
            <a:pPr marL="968375" indent="-449263" algn="l">
              <a:buFont typeface="Arial" panose="020B0604020202020204" pitchFamily="34" charset="0"/>
              <a:buChar char="•"/>
            </a:pPr>
            <a:r>
              <a:rPr lang="en-US" sz="2400" b="1" i="0" u="none" strike="noStrike" baseline="0" dirty="0">
                <a:latin typeface="Century Gothic" panose="020B0502020202020204" pitchFamily="34" charset="0"/>
              </a:rPr>
              <a:t>Willows Wetlands Preserve</a:t>
            </a:r>
            <a:endParaRPr lang="en-US" sz="2400" b="1" dirty="0">
              <a:latin typeface="Century Gothic" panose="020B0502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3E9D615-B351-4C5B-FF1B-710723B9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4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Parks &amp; Recreation Master Plan </a:t>
            </a:r>
            <a:br>
              <a:rPr lang="en-US" b="1" dirty="0">
                <a:latin typeface="Century Gothic" panose="020B0502020202020204" pitchFamily="34" charset="0"/>
              </a:rPr>
            </a:br>
            <a:r>
              <a:rPr lang="en-US" b="1" dirty="0">
                <a:latin typeface="Century Gothic" panose="020B0502020202020204" pitchFamily="34" charset="0"/>
              </a:rPr>
              <a:t>Workshop #2 Summary</a:t>
            </a:r>
            <a:endParaRPr lang="en-US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265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268AE986-7416-455B-AE5C-C765F636CBF0}"/>
              </a:ext>
            </a:extLst>
          </p:cNvPr>
          <p:cNvSpPr txBox="1"/>
          <p:nvPr/>
        </p:nvSpPr>
        <p:spPr>
          <a:xfrm>
            <a:off x="565285" y="1711420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E3947-7AA9-41FA-963E-05E6B8965EEA}"/>
              </a:ext>
            </a:extLst>
          </p:cNvPr>
          <p:cNvSpPr txBox="1"/>
          <p:nvPr/>
        </p:nvSpPr>
        <p:spPr>
          <a:xfrm>
            <a:off x="565285" y="2538507"/>
            <a:ext cx="11362858" cy="3289638"/>
          </a:xfrm>
          <a:prstGeom prst="rect">
            <a:avLst/>
          </a:prstGeom>
          <a:noFill/>
        </p:spPr>
        <p:txBody>
          <a:bodyPr wrap="none" numCol="2" rtlCol="0">
            <a:noAutofit/>
          </a:bodyPr>
          <a:lstStyle/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After-School Program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Aquatic Programs / Swimming Lessons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Dance Program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Events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Exercise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Family Programs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Farmers Market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Gardening Class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Martial Arts/Self Defense Class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Pickleball Classes/Program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Senior Programs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Soccer Program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Teen Programs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Tennis Lessons/League</a:t>
            </a:r>
          </a:p>
          <a:p>
            <a:pPr marL="968375" indent="-449263">
              <a:buFont typeface="Arial" panose="020B0604020202020204" pitchFamily="34" charset="0"/>
              <a:buChar char="•"/>
            </a:pPr>
            <a:r>
              <a:rPr lang="en-US" sz="2400" b="1" dirty="0">
                <a:latin typeface="Century Gothic" panose="020B0502020202020204" pitchFamily="34" charset="0"/>
              </a:rPr>
              <a:t>Yoga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896AA7-7FB8-2535-09EB-4599B55BAC22}"/>
              </a:ext>
            </a:extLst>
          </p:cNvPr>
          <p:cNvSpPr txBox="1"/>
          <p:nvPr/>
        </p:nvSpPr>
        <p:spPr>
          <a:xfrm>
            <a:off x="1774389" y="1671436"/>
            <a:ext cx="10153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entury Gothic" panose="020B0502020202020204" pitchFamily="34" charset="0"/>
              </a:rPr>
              <a:t>What is </a:t>
            </a:r>
            <a:r>
              <a:rPr lang="en-US" sz="2000" b="1" dirty="0">
                <a:latin typeface="Century Gothic" panose="020B0502020202020204" pitchFamily="34" charset="0"/>
              </a:rPr>
              <a:t>one recreation program, class, or activity</a:t>
            </a:r>
            <a:r>
              <a:rPr lang="en-US" sz="2000" dirty="0">
                <a:latin typeface="Century Gothic" panose="020B0502020202020204" pitchFamily="34" charset="0"/>
              </a:rPr>
              <a:t> you would most like to see added or expanded in the City of Gardena?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F48299-8B00-BD52-3E2F-C063BF82B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4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Parks &amp; Recreation Master Plan </a:t>
            </a:r>
            <a:br>
              <a:rPr lang="en-US" b="1" dirty="0">
                <a:latin typeface="Century Gothic" panose="020B0502020202020204" pitchFamily="34" charset="0"/>
              </a:rPr>
            </a:br>
            <a:r>
              <a:rPr lang="en-US" b="1" dirty="0">
                <a:latin typeface="Century Gothic" panose="020B0502020202020204" pitchFamily="34" charset="0"/>
              </a:rPr>
              <a:t>Workshop #2 Summary</a:t>
            </a:r>
            <a:endParaRPr lang="en-US" b="1" i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76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83AC3E9-67F6-4700-B2CE-DAFCECB3D004}"/>
              </a:ext>
            </a:extLst>
          </p:cNvPr>
          <p:cNvSpPr txBox="1"/>
          <p:nvPr/>
        </p:nvSpPr>
        <p:spPr>
          <a:xfrm>
            <a:off x="540663" y="2129641"/>
            <a:ext cx="5473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From the list of all community needs, please choose your </a:t>
            </a:r>
            <a:r>
              <a:rPr lang="en-US" b="1" dirty="0">
                <a:latin typeface="Century Gothic" panose="020B0502020202020204" pitchFamily="34" charset="0"/>
              </a:rPr>
              <a:t>top 5 park feature or recreation facility </a:t>
            </a:r>
            <a:r>
              <a:rPr lang="en-US" dirty="0">
                <a:latin typeface="Century Gothic" panose="020B0502020202020204" pitchFamily="34" charset="0"/>
              </a:rPr>
              <a:t>you would most like to see added or improved in the City of Gardena?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63F1B7-D98B-4231-8DD7-9C920DFA86C6}"/>
              </a:ext>
            </a:extLst>
          </p:cNvPr>
          <p:cNvSpPr txBox="1"/>
          <p:nvPr/>
        </p:nvSpPr>
        <p:spPr>
          <a:xfrm>
            <a:off x="631933" y="1581785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8AE986-7416-455B-AE5C-C765F636CBF0}"/>
              </a:ext>
            </a:extLst>
          </p:cNvPr>
          <p:cNvSpPr txBox="1"/>
          <p:nvPr/>
        </p:nvSpPr>
        <p:spPr>
          <a:xfrm>
            <a:off x="6406527" y="1582570"/>
            <a:ext cx="931816" cy="52322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/>
              <a:t>Q2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896AA7-7FB8-2535-09EB-4599B55BAC22}"/>
              </a:ext>
            </a:extLst>
          </p:cNvPr>
          <p:cNvSpPr txBox="1"/>
          <p:nvPr/>
        </p:nvSpPr>
        <p:spPr>
          <a:xfrm>
            <a:off x="6332741" y="2125600"/>
            <a:ext cx="53942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From the list of all community needs, please choose your </a:t>
            </a:r>
            <a:r>
              <a:rPr lang="en-US" b="1" dirty="0">
                <a:latin typeface="Century Gothic" panose="020B0502020202020204" pitchFamily="34" charset="0"/>
              </a:rPr>
              <a:t>top 5 one recreation program, class, or activity </a:t>
            </a:r>
            <a:r>
              <a:rPr lang="en-US" dirty="0">
                <a:latin typeface="Century Gothic" panose="020B0502020202020204" pitchFamily="34" charset="0"/>
              </a:rPr>
              <a:t>you would most like to see added or expanded in the City of Gardena?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5E31D37-7F5C-22F2-A138-16B81A721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4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latin typeface="Century Gothic" panose="020B0502020202020204" pitchFamily="34" charset="0"/>
              </a:rPr>
              <a:t>Parks &amp; Recreation Master Plan </a:t>
            </a:r>
            <a:br>
              <a:rPr lang="en-US" b="1" dirty="0">
                <a:latin typeface="Century Gothic" panose="020B0502020202020204" pitchFamily="34" charset="0"/>
              </a:rPr>
            </a:br>
            <a:r>
              <a:rPr lang="en-US" b="1" dirty="0">
                <a:latin typeface="Century Gothic" panose="020B0502020202020204" pitchFamily="34" charset="0"/>
              </a:rPr>
              <a:t>Workshop #3 Summary</a:t>
            </a:r>
            <a:endParaRPr lang="en-US" b="1" i="1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064416-7BD7-C8A3-FB95-23E77C3088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r="2654"/>
          <a:stretch/>
        </p:blipFill>
        <p:spPr>
          <a:xfrm>
            <a:off x="175490" y="3528031"/>
            <a:ext cx="5473640" cy="2596598"/>
          </a:xfrm>
          <a:prstGeom prst="rect">
            <a:avLst/>
          </a:prstGeom>
        </p:spPr>
      </p:pic>
      <p:pic>
        <p:nvPicPr>
          <p:cNvPr id="15" name="Picture 14" descr="A chart of a market&#10;&#10;Description automatically generated with medium confidence">
            <a:extLst>
              <a:ext uri="{FF2B5EF4-FFF2-40B4-BE49-F238E27FC236}">
                <a16:creationId xmlns:a16="http://schemas.microsoft.com/office/drawing/2014/main" id="{56A57F4C-75D1-2C98-5FC4-9DD0164F0E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"/>
          <a:stretch/>
        </p:blipFill>
        <p:spPr>
          <a:xfrm>
            <a:off x="5561814" y="3576761"/>
            <a:ext cx="6358972" cy="249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079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D2F386B-EBFF-4EA4-885E-480285A00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" r="5324"/>
          <a:stretch/>
        </p:blipFill>
        <p:spPr>
          <a:xfrm>
            <a:off x="91658" y="1716502"/>
            <a:ext cx="5661443" cy="40998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321F62-A232-4F34-8F49-3C139D899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5503" y="1992848"/>
            <a:ext cx="6051931" cy="31337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12A898-E70E-753C-0E24-256BA331DF84}"/>
              </a:ext>
            </a:extLst>
          </p:cNvPr>
          <p:cNvSpPr txBox="1">
            <a:spLocks/>
          </p:cNvSpPr>
          <p:nvPr/>
        </p:nvSpPr>
        <p:spPr>
          <a:xfrm>
            <a:off x="1131482" y="-110840"/>
            <a:ext cx="9929035" cy="1394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b="1" dirty="0">
                <a:latin typeface="Century Gothic" panose="020B0502020202020204" pitchFamily="34" charset="0"/>
              </a:rPr>
              <a:t>www.cityofgardena.org/masterplan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DC18F18-26AD-72AE-D9BD-008988BC1C7C}"/>
              </a:ext>
            </a:extLst>
          </p:cNvPr>
          <p:cNvSpPr/>
          <p:nvPr/>
        </p:nvSpPr>
        <p:spPr>
          <a:xfrm>
            <a:off x="6834909" y="4249992"/>
            <a:ext cx="1163782" cy="1060097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D5B62291-5643-F49E-7BAB-448E45CD17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5" t="27904" r="21123" b="28660"/>
          <a:stretch/>
        </p:blipFill>
        <p:spPr>
          <a:xfrm>
            <a:off x="10199806" y="5274929"/>
            <a:ext cx="1522528" cy="15225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D0468-CAE4-431E-A359-C1B5BAE4AE2D}"/>
              </a:ext>
            </a:extLst>
          </p:cNvPr>
          <p:cNvSpPr txBox="1"/>
          <p:nvPr/>
        </p:nvSpPr>
        <p:spPr>
          <a:xfrm>
            <a:off x="375822" y="1044980"/>
            <a:ext cx="1181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Century Gothic" panose="020B0502020202020204" pitchFamily="34" charset="0"/>
              </a:rPr>
              <a:t>Project Website </a:t>
            </a:r>
            <a:r>
              <a:rPr lang="en-US" sz="2800" dirty="0">
                <a:latin typeface="Century Gothic" panose="020B0502020202020204" pitchFamily="34" charset="0"/>
              </a:rPr>
              <a:t>(over 1,900 views) and </a:t>
            </a:r>
            <a:r>
              <a:rPr lang="en-US" sz="2800" b="1" dirty="0">
                <a:latin typeface="Century Gothic" panose="020B0502020202020204" pitchFamily="34" charset="0"/>
              </a:rPr>
              <a:t>Feedback Comments </a:t>
            </a:r>
            <a:r>
              <a:rPr lang="en-US" sz="2800" dirty="0">
                <a:latin typeface="Century Gothic" panose="020B0502020202020204" pitchFamily="34" charset="0"/>
              </a:rPr>
              <a:t>(52)</a:t>
            </a:r>
          </a:p>
        </p:txBody>
      </p:sp>
    </p:spTree>
    <p:extLst>
      <p:ext uri="{BB962C8B-B14F-4D97-AF65-F5344CB8AC3E}">
        <p14:creationId xmlns:p14="http://schemas.microsoft.com/office/powerpoint/2010/main" val="217420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52389C-AE60-4104-A44C-6D2D6D52A1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59" t="2718" r="7259" b="2718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4FE18-114A-4661-9634-EA114B5D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162168" cy="1899912"/>
          </a:xfrm>
        </p:spPr>
        <p:txBody>
          <a:bodyPr vert="horz" lIns="91440" tIns="45720" rIns="91440" bIns="45720" rtlCol="0">
            <a:normAutofit fontScale="90000"/>
          </a:bodyPr>
          <a:lstStyle/>
          <a:p>
            <a:r>
              <a:rPr lang="en-US" sz="3100" b="1" kern="1200" dirty="0">
                <a:latin typeface="Century Gothic" panose="020B0502020202020204" pitchFamily="34" charset="0"/>
              </a:rPr>
              <a:t>PURPOSE:</a:t>
            </a:r>
            <a:br>
              <a:rPr lang="en-US" sz="3100" b="1" kern="1200" dirty="0">
                <a:latin typeface="Century Gothic" panose="020B0502020202020204" pitchFamily="34" charset="0"/>
              </a:rPr>
            </a:br>
            <a:br>
              <a:rPr lang="en-US" sz="3100" b="1" kern="1200" dirty="0">
                <a:latin typeface="Century Gothic" panose="020B0502020202020204" pitchFamily="34" charset="0"/>
              </a:rPr>
            </a:br>
            <a:r>
              <a:rPr lang="en-US" sz="3100" b="1" dirty="0">
                <a:latin typeface="Century Gothic" panose="020B0502020202020204" pitchFamily="34" charset="0"/>
              </a:rPr>
              <a:t>Parks and Recreation </a:t>
            </a:r>
            <a:r>
              <a:rPr lang="en-US" sz="3100" b="1" kern="1200" dirty="0">
                <a:latin typeface="Century Gothic" panose="020B0502020202020204" pitchFamily="34" charset="0"/>
              </a:rPr>
              <a:t>Master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AECBA-3E89-4ED4-93B3-214F3D4F2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latin typeface="Century Gothic" panose="020B0502020202020204" pitchFamily="34" charset="0"/>
              </a:rPr>
              <a:t>Guide and implementation tool </a:t>
            </a:r>
            <a:r>
              <a:rPr lang="en-US" sz="2000" dirty="0">
                <a:latin typeface="Century Gothic" panose="020B0502020202020204" pitchFamily="34" charset="0"/>
              </a:rPr>
              <a:t>for the </a:t>
            </a:r>
            <a:r>
              <a:rPr lang="en-US" sz="2000" b="1" dirty="0">
                <a:latin typeface="Century Gothic" panose="020B0502020202020204" pitchFamily="34" charset="0"/>
              </a:rPr>
              <a:t>management</a:t>
            </a:r>
            <a:r>
              <a:rPr lang="en-US" sz="2000" dirty="0">
                <a:latin typeface="Century Gothic" panose="020B0502020202020204" pitchFamily="34" charset="0"/>
              </a:rPr>
              <a:t> and </a:t>
            </a:r>
            <a:r>
              <a:rPr lang="en-US" sz="2000" b="1" dirty="0">
                <a:latin typeface="Century Gothic" panose="020B0502020202020204" pitchFamily="34" charset="0"/>
              </a:rPr>
              <a:t>development</a:t>
            </a:r>
            <a:r>
              <a:rPr lang="en-US" sz="2000" dirty="0">
                <a:latin typeface="Century Gothic" panose="020B0502020202020204" pitchFamily="34" charset="0"/>
              </a:rPr>
              <a:t> of parks, recreation facilities, and programs. 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Century Gothic" panose="020B0502020202020204" pitchFamily="34" charset="0"/>
              </a:rPr>
              <a:t>Identifies </a:t>
            </a:r>
            <a:r>
              <a:rPr lang="en-US" sz="2000" b="1" dirty="0">
                <a:latin typeface="Century Gothic" panose="020B0502020202020204" pitchFamily="34" charset="0"/>
              </a:rPr>
              <a:t>local</a:t>
            </a:r>
            <a:r>
              <a:rPr lang="en-US" sz="2000" dirty="0">
                <a:latin typeface="Century Gothic" panose="020B0502020202020204" pitchFamily="34" charset="0"/>
              </a:rPr>
              <a:t> community needs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Century Gothic" panose="020B0502020202020204" pitchFamily="34" charset="0"/>
              </a:rPr>
              <a:t>Offers </a:t>
            </a:r>
            <a:r>
              <a:rPr lang="en-US" sz="2000" b="1" dirty="0">
                <a:latin typeface="Century Gothic" panose="020B0502020202020204" pitchFamily="34" charset="0"/>
              </a:rPr>
              <a:t>recommendations</a:t>
            </a:r>
            <a:r>
              <a:rPr lang="en-US" sz="2000" dirty="0">
                <a:latin typeface="Century Gothic" panose="020B0502020202020204" pitchFamily="34" charset="0"/>
              </a:rPr>
              <a:t> to support the </a:t>
            </a:r>
            <a:r>
              <a:rPr lang="en-US" sz="2000" b="1" dirty="0">
                <a:latin typeface="Century Gothic" panose="020B0502020202020204" pitchFamily="34" charset="0"/>
              </a:rPr>
              <a:t>Local Gardena Community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27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Off-page Connector 5">
            <a:extLst>
              <a:ext uri="{FF2B5EF4-FFF2-40B4-BE49-F238E27FC236}">
                <a16:creationId xmlns:a16="http://schemas.microsoft.com/office/drawing/2014/main" id="{B8E04184-AF29-76CE-191C-13C90EFA0BD2}"/>
              </a:ext>
            </a:extLst>
          </p:cNvPr>
          <p:cNvSpPr/>
          <p:nvPr/>
        </p:nvSpPr>
        <p:spPr>
          <a:xfrm rot="16200000">
            <a:off x="680473" y="1261600"/>
            <a:ext cx="3435902" cy="3826222"/>
          </a:xfrm>
          <a:prstGeom prst="flowChartOffpageConnector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6DE117-C784-35B6-B49C-94E9B7DAE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513" y="1967266"/>
            <a:ext cx="2893326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kern="1200" dirty="0">
                <a:solidFill>
                  <a:srgbClr val="FFFFFF"/>
                </a:solidFill>
                <a:latin typeface="Century Gothic" panose="020B0502020202020204" pitchFamily="34" charset="0"/>
              </a:rPr>
              <a:t>Feedback Comments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F4E717B-2A03-2266-8996-826669A12ED3}"/>
              </a:ext>
            </a:extLst>
          </p:cNvPr>
          <p:cNvSpPr/>
          <p:nvPr/>
        </p:nvSpPr>
        <p:spPr>
          <a:xfrm>
            <a:off x="8393629" y="256610"/>
            <a:ext cx="3543096" cy="1200149"/>
          </a:xfrm>
          <a:prstGeom prst="rect">
            <a:avLst/>
          </a:prstGeom>
          <a:solidFill>
            <a:srgbClr val="FAC0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Century Gothic" panose="020B0502020202020204" pitchFamily="34" charset="0"/>
              </a:rPr>
              <a:t>PARK / FACILITY NEEDS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2880F3-B416-656C-16D9-5C894B907F57}"/>
              </a:ext>
            </a:extLst>
          </p:cNvPr>
          <p:cNvSpPr/>
          <p:nvPr/>
        </p:nvSpPr>
        <p:spPr>
          <a:xfrm>
            <a:off x="8393629" y="1456758"/>
            <a:ext cx="3543096" cy="5065749"/>
          </a:xfrm>
          <a:prstGeom prst="rect">
            <a:avLst/>
          </a:prstGeom>
          <a:solidFill>
            <a:srgbClr val="FEE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Adjusting Operating Hours for Pools, Fields and Facilities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Clean/Maintenance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Dog Park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Exercise Stations/Equipment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Increased Trees and Planting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Lighting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Playground Improvements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Pickleball Court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Renovate Community Buildings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Shade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Walking Path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Willows Wetlands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89645D-7B48-A81E-C8EF-54FD456164BB}"/>
              </a:ext>
            </a:extLst>
          </p:cNvPr>
          <p:cNvSpPr/>
          <p:nvPr/>
        </p:nvSpPr>
        <p:spPr>
          <a:xfrm>
            <a:off x="4581034" y="256610"/>
            <a:ext cx="3543096" cy="1200149"/>
          </a:xfrm>
          <a:prstGeom prst="rect">
            <a:avLst/>
          </a:prstGeom>
          <a:solidFill>
            <a:srgbClr val="FAC0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latin typeface="Century Gothic" panose="020B0502020202020204" pitchFamily="34" charset="0"/>
              </a:rPr>
              <a:t>PROGRAM NEEDS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1B8550-9A36-8658-6420-EE9E56233635}"/>
              </a:ext>
            </a:extLst>
          </p:cNvPr>
          <p:cNvSpPr/>
          <p:nvPr/>
        </p:nvSpPr>
        <p:spPr>
          <a:xfrm>
            <a:off x="4581034" y="1456759"/>
            <a:ext cx="3543096" cy="5065748"/>
          </a:xfrm>
          <a:prstGeom prst="rect">
            <a:avLst/>
          </a:prstGeom>
          <a:solidFill>
            <a:srgbClr val="FEE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Affordable Rental Facilities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After-School Programs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Community Events (street fairs, farmers markets, cultural heritage celebrations, art fairs)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Martial Arts/Self Defense Classes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Nature Education/Conservation Class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Security Guard/Park Ranger for Park Surveillance/Safety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Senior Center and Activities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Teen Programs</a:t>
            </a:r>
          </a:p>
        </p:txBody>
      </p:sp>
    </p:spTree>
    <p:extLst>
      <p:ext uri="{BB962C8B-B14F-4D97-AF65-F5344CB8AC3E}">
        <p14:creationId xmlns:p14="http://schemas.microsoft.com/office/powerpoint/2010/main" val="1763643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67D8DBE-19FF-41DD-B6F9-C9FC188D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08" y="-2264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Community Facility Needs - Prioritization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8E3C9A-0EF7-3A70-59F9-9CBE103BFE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" t="4149" r="-1449" b="25331"/>
          <a:stretch/>
        </p:blipFill>
        <p:spPr>
          <a:xfrm>
            <a:off x="113122" y="803517"/>
            <a:ext cx="6070862" cy="554041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03177A-29CA-D1DF-E28C-0B7C5A2F8920}"/>
              </a:ext>
            </a:extLst>
          </p:cNvPr>
          <p:cNvSpPr/>
          <p:nvPr/>
        </p:nvSpPr>
        <p:spPr>
          <a:xfrm>
            <a:off x="6406581" y="5644623"/>
            <a:ext cx="576680" cy="581914"/>
          </a:xfrm>
          <a:prstGeom prst="roundRect">
            <a:avLst/>
          </a:prstGeom>
          <a:solidFill>
            <a:srgbClr val="E5D8F4"/>
          </a:solidFill>
          <a:ln w="1905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C8A3AB2-DB35-4F83-1885-E5497F2E8990}"/>
              </a:ext>
            </a:extLst>
          </p:cNvPr>
          <p:cNvSpPr txBox="1"/>
          <p:nvPr/>
        </p:nvSpPr>
        <p:spPr>
          <a:xfrm>
            <a:off x="6983261" y="5752063"/>
            <a:ext cx="59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strike="noStrike" baseline="0" dirty="0">
                <a:latin typeface="CenturyGothic-Bold"/>
              </a:rPr>
              <a:t>Area of maximum community impact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A0ADCB5-E282-DE8E-5416-1D81EE9A21C1}"/>
              </a:ext>
            </a:extLst>
          </p:cNvPr>
          <p:cNvGrpSpPr/>
          <p:nvPr/>
        </p:nvGrpSpPr>
        <p:grpSpPr>
          <a:xfrm>
            <a:off x="7248354" y="944780"/>
            <a:ext cx="3140268" cy="1487474"/>
            <a:chOff x="8634953" y="1319753"/>
            <a:chExt cx="3140268" cy="148747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A2A5972-89D0-5C4D-A9E1-568AA28C1CD6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Small Group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Stakeholder Interviews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3837D1C-6D36-4D7E-F811-E4958A804DDA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57607F0-F50F-E45E-4959-C8279CD4DF41}"/>
              </a:ext>
            </a:extLst>
          </p:cNvPr>
          <p:cNvGrpSpPr/>
          <p:nvPr/>
        </p:nvGrpSpPr>
        <p:grpSpPr>
          <a:xfrm>
            <a:off x="7248354" y="2534431"/>
            <a:ext cx="3140268" cy="1487474"/>
            <a:chOff x="8634953" y="1319753"/>
            <a:chExt cx="3140268" cy="1487474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DE4501F-680C-6E9A-EED7-492B218E19B9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Public / Community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Workshop 1 / Workshop 2</a:t>
              </a: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/ Workshop 3 / Feedback Comments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0149176-8660-1AFC-7996-93A70AB955EE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784F2ED-35FD-DC73-DBF9-5DE12A2A1769}"/>
              </a:ext>
            </a:extLst>
          </p:cNvPr>
          <p:cNvGrpSpPr/>
          <p:nvPr/>
        </p:nvGrpSpPr>
        <p:grpSpPr>
          <a:xfrm>
            <a:off x="7248354" y="4133514"/>
            <a:ext cx="3140268" cy="1487474"/>
            <a:chOff x="8634953" y="1319753"/>
            <a:chExt cx="3140268" cy="148747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C157603-056D-761F-6442-4870744626EF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Surveys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Multimodal Community Survey / CPSC’s</a:t>
              </a:r>
            </a:p>
            <a:p>
              <a:pPr algn="ctr"/>
              <a:endParaRPr lang="en-US" dirty="0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E7EBBAC-6303-1927-4233-75152AC5A657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02986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67D8DBE-19FF-41DD-B6F9-C9FC188D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08" y="-2264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Community Facility Needs - Prioritization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9164C1-AEA6-F42D-33AB-6A033F57F2BE}"/>
              </a:ext>
            </a:extLst>
          </p:cNvPr>
          <p:cNvSpPr txBox="1"/>
          <p:nvPr/>
        </p:nvSpPr>
        <p:spPr>
          <a:xfrm>
            <a:off x="6571193" y="1099122"/>
            <a:ext cx="5283560" cy="332398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100" u="sng" dirty="0">
                <a:latin typeface="Century Gothic" panose="020B0502020202020204" pitchFamily="34" charset="0"/>
              </a:rPr>
              <a:t>Frequent: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Dog Park or Off Leash Dog Area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Pickleball Court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Playground 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Walking Paths or Trails</a:t>
            </a:r>
          </a:p>
          <a:p>
            <a:endParaRPr lang="en-US" sz="2100" dirty="0">
              <a:latin typeface="Century Gothic" panose="020B0502020202020204" pitchFamily="34" charset="0"/>
            </a:endParaRPr>
          </a:p>
          <a:p>
            <a:r>
              <a:rPr lang="en-US" sz="2100" u="sng" dirty="0">
                <a:latin typeface="Century Gothic" panose="020B0502020202020204" pitchFamily="34" charset="0"/>
              </a:rPr>
              <a:t>Apparent: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Park Maintenance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Renovate Community Buildings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Trees and Green Spaces (more)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FF74F89-8A3B-2336-F6F4-72F552759CFB}"/>
              </a:ext>
            </a:extLst>
          </p:cNvPr>
          <p:cNvSpPr/>
          <p:nvPr/>
        </p:nvSpPr>
        <p:spPr>
          <a:xfrm>
            <a:off x="6406581" y="5644623"/>
            <a:ext cx="576680" cy="581914"/>
          </a:xfrm>
          <a:prstGeom prst="roundRect">
            <a:avLst/>
          </a:prstGeom>
          <a:solidFill>
            <a:srgbClr val="E5D8F4"/>
          </a:solidFill>
          <a:ln w="1905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320A41-932F-DF9C-5D6B-F7D414849849}"/>
              </a:ext>
            </a:extLst>
          </p:cNvPr>
          <p:cNvSpPr txBox="1"/>
          <p:nvPr/>
        </p:nvSpPr>
        <p:spPr>
          <a:xfrm>
            <a:off x="6983261" y="5752063"/>
            <a:ext cx="59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strike="noStrike" baseline="0" dirty="0">
                <a:latin typeface="CenturyGothic-Bold"/>
              </a:rPr>
              <a:t>Area of maximum community impact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842AF8-EF5C-C3A7-430F-469B17B18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" t="4149" r="-1449" b="25331"/>
          <a:stretch/>
        </p:blipFill>
        <p:spPr>
          <a:xfrm>
            <a:off x="113122" y="803517"/>
            <a:ext cx="6070862" cy="554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04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67D8DBE-19FF-41DD-B6F9-C9FC188D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08" y="-2264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Community Program Needs - Prioritization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8E3C9A-0EF7-3A70-59F9-9CBE103BFE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" t="4735" r="-2646" b="27954"/>
          <a:stretch/>
        </p:blipFill>
        <p:spPr>
          <a:xfrm>
            <a:off x="134904" y="822036"/>
            <a:ext cx="6295058" cy="548350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B699915-A9B4-395B-0CDC-718A10DBEB30}"/>
              </a:ext>
            </a:extLst>
          </p:cNvPr>
          <p:cNvGrpSpPr/>
          <p:nvPr/>
        </p:nvGrpSpPr>
        <p:grpSpPr>
          <a:xfrm>
            <a:off x="7248354" y="944780"/>
            <a:ext cx="3140268" cy="1487474"/>
            <a:chOff x="8634953" y="1319753"/>
            <a:chExt cx="3140268" cy="1487474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1410E39-EE86-5525-704D-06353733B616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Small Group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Stakeholder Interviews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E36C1A3-7BDD-C80C-A1B8-C268DF1FE6D5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0942EC3-D261-3CF7-2235-94F67678AB75}"/>
              </a:ext>
            </a:extLst>
          </p:cNvPr>
          <p:cNvGrpSpPr/>
          <p:nvPr/>
        </p:nvGrpSpPr>
        <p:grpSpPr>
          <a:xfrm>
            <a:off x="7248354" y="2534431"/>
            <a:ext cx="3140268" cy="1487474"/>
            <a:chOff x="8634953" y="1319753"/>
            <a:chExt cx="3140268" cy="148747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080C5AF-88BF-9837-C964-6251BB010F59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Public / Community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Workshop 1 / Workshop 2</a:t>
              </a: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/ Workshop 3 / Feedback Comments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816B408-3249-3918-AFBB-CE2F0651202D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245F1B6-B2D1-75C2-BD5C-727E02B806A8}"/>
              </a:ext>
            </a:extLst>
          </p:cNvPr>
          <p:cNvGrpSpPr/>
          <p:nvPr/>
        </p:nvGrpSpPr>
        <p:grpSpPr>
          <a:xfrm>
            <a:off x="7248354" y="4133514"/>
            <a:ext cx="3140268" cy="1487474"/>
            <a:chOff x="8634953" y="1319753"/>
            <a:chExt cx="3140268" cy="148747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2182D7E-5B1B-3EF4-F329-E092D7E53B71}"/>
                </a:ext>
              </a:extLst>
            </p:cNvPr>
            <p:cNvSpPr/>
            <p:nvPr/>
          </p:nvSpPr>
          <p:spPr>
            <a:xfrm>
              <a:off x="8636095" y="1319753"/>
              <a:ext cx="3139126" cy="1487474"/>
            </a:xfrm>
            <a:prstGeom prst="round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Surveys</a:t>
              </a:r>
            </a:p>
            <a:p>
              <a:pPr algn="ctr"/>
              <a:endParaRPr lang="en-US" dirty="0">
                <a:latin typeface="Century Gothic" panose="020B0502020202020204" pitchFamily="34" charset="0"/>
              </a:endParaRPr>
            </a:p>
            <a:p>
              <a:pPr algn="ctr"/>
              <a:r>
                <a:rPr lang="en-US" dirty="0">
                  <a:latin typeface="Century Gothic" panose="020B0502020202020204" pitchFamily="34" charset="0"/>
                </a:rPr>
                <a:t>Multimodal Community Survey</a:t>
              </a:r>
            </a:p>
            <a:p>
              <a:pPr algn="ctr"/>
              <a:endParaRPr lang="en-US" dirty="0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5D1B27D-407A-6773-0535-3ACDC67A8364}"/>
                </a:ext>
              </a:extLst>
            </p:cNvPr>
            <p:cNvCxnSpPr/>
            <p:nvPr/>
          </p:nvCxnSpPr>
          <p:spPr>
            <a:xfrm>
              <a:off x="8634953" y="1706252"/>
              <a:ext cx="3140268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AD3CFE-B209-C5E7-C877-D7C0A5336F9B}"/>
              </a:ext>
            </a:extLst>
          </p:cNvPr>
          <p:cNvSpPr/>
          <p:nvPr/>
        </p:nvSpPr>
        <p:spPr>
          <a:xfrm>
            <a:off x="6519705" y="5644623"/>
            <a:ext cx="576680" cy="581914"/>
          </a:xfrm>
          <a:prstGeom prst="roundRect">
            <a:avLst/>
          </a:prstGeom>
          <a:solidFill>
            <a:srgbClr val="E5D8F4"/>
          </a:solidFill>
          <a:ln w="1905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63B4A5-5725-B563-5B95-B008AE7987A7}"/>
              </a:ext>
            </a:extLst>
          </p:cNvPr>
          <p:cNvSpPr txBox="1"/>
          <p:nvPr/>
        </p:nvSpPr>
        <p:spPr>
          <a:xfrm>
            <a:off x="7096385" y="5752063"/>
            <a:ext cx="59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strike="noStrike" baseline="0" dirty="0">
                <a:latin typeface="CenturyGothic-Bold"/>
              </a:rPr>
              <a:t>Area of maximum community impact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706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67D8DBE-19FF-41DD-B6F9-C9FC188DE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008" y="-22644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Century Gothic" panose="020B0502020202020204" pitchFamily="34" charset="0"/>
              </a:rPr>
              <a:t>Community Program Needs - Prioritization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DB71CF-42C0-A403-FC8E-2C21FD7D8776}"/>
              </a:ext>
            </a:extLst>
          </p:cNvPr>
          <p:cNvSpPr txBox="1"/>
          <p:nvPr/>
        </p:nvSpPr>
        <p:spPr>
          <a:xfrm>
            <a:off x="6666225" y="797810"/>
            <a:ext cx="5400084" cy="397031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100" u="sng" dirty="0">
                <a:latin typeface="Century Gothic" panose="020B0502020202020204" pitchFamily="34" charset="0"/>
              </a:rPr>
              <a:t>Frequent: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Aquatic Programs / Swimming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Dance Program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Events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Martial Arts / Self Defense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Security Guard or Park Ranger for Park Surveillance &amp; Safety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Senior Programs</a:t>
            </a:r>
          </a:p>
          <a:p>
            <a:endParaRPr lang="en-US" sz="2100" dirty="0">
              <a:latin typeface="Century Gothic" panose="020B0502020202020204" pitchFamily="34" charset="0"/>
            </a:endParaRPr>
          </a:p>
          <a:p>
            <a:r>
              <a:rPr lang="en-US" sz="2100" u="sng" dirty="0">
                <a:latin typeface="Century Gothic" panose="020B0502020202020204" pitchFamily="34" charset="0"/>
              </a:rPr>
              <a:t>Apparent: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100" dirty="0">
                <a:latin typeface="Century Gothic" panose="020B0502020202020204" pitchFamily="34" charset="0"/>
              </a:rPr>
              <a:t>After School Program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88DB8DF-9092-6128-4FD9-DCB4ED7E7A92}"/>
              </a:ext>
            </a:extLst>
          </p:cNvPr>
          <p:cNvSpPr/>
          <p:nvPr/>
        </p:nvSpPr>
        <p:spPr>
          <a:xfrm>
            <a:off x="6519705" y="5644623"/>
            <a:ext cx="576680" cy="581914"/>
          </a:xfrm>
          <a:prstGeom prst="roundRect">
            <a:avLst/>
          </a:prstGeom>
          <a:solidFill>
            <a:srgbClr val="E5D8F4"/>
          </a:solidFill>
          <a:ln w="1905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717417-6412-285E-FEDC-B57AFB05D791}"/>
              </a:ext>
            </a:extLst>
          </p:cNvPr>
          <p:cNvSpPr txBox="1"/>
          <p:nvPr/>
        </p:nvSpPr>
        <p:spPr>
          <a:xfrm>
            <a:off x="7096385" y="5752063"/>
            <a:ext cx="5901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 strike="noStrike" baseline="0" dirty="0">
                <a:latin typeface="CenturyGothic-Bold"/>
              </a:rPr>
              <a:t>Area of maximum community impact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FEE1E3-5C64-974B-C83D-6D0EDC948A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" t="4735" r="-2646" b="27954"/>
          <a:stretch/>
        </p:blipFill>
        <p:spPr>
          <a:xfrm>
            <a:off x="134904" y="822036"/>
            <a:ext cx="6295058" cy="548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75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4D54B-36D7-F7D1-6DAE-7600D0BA4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816" y="840489"/>
            <a:ext cx="12192000" cy="1325563"/>
          </a:xfrm>
        </p:spPr>
        <p:txBody>
          <a:bodyPr>
            <a:noAutofit/>
          </a:bodyPr>
          <a:lstStyle/>
          <a:p>
            <a:r>
              <a:rPr lang="en-US" sz="5200" b="1" dirty="0">
                <a:latin typeface="Century Gothic" panose="020B0502020202020204" pitchFamily="34" charset="0"/>
              </a:rPr>
              <a:t>Acreage and </a:t>
            </a:r>
            <a:br>
              <a:rPr lang="en-US" sz="5200" b="1" dirty="0">
                <a:latin typeface="Century Gothic" panose="020B0502020202020204" pitchFamily="34" charset="0"/>
              </a:rPr>
            </a:br>
            <a:r>
              <a:rPr lang="en-US" sz="5200" b="1" dirty="0">
                <a:latin typeface="Century Gothic" panose="020B0502020202020204" pitchFamily="34" charset="0"/>
              </a:rPr>
              <a:t>Service Area Gap </a:t>
            </a:r>
            <a:br>
              <a:rPr lang="en-US" sz="5200" b="1" dirty="0">
                <a:latin typeface="Century Gothic" panose="020B0502020202020204" pitchFamily="34" charset="0"/>
              </a:rPr>
            </a:br>
            <a:r>
              <a:rPr lang="en-US" sz="5200" b="1" dirty="0">
                <a:latin typeface="Century Gothic" panose="020B0502020202020204" pitchFamily="34" charset="0"/>
              </a:rPr>
              <a:t>Analysis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7B6925-E239-9195-598C-272DB1EC3174}"/>
              </a:ext>
            </a:extLst>
          </p:cNvPr>
          <p:cNvSpPr txBox="1"/>
          <p:nvPr/>
        </p:nvSpPr>
        <p:spPr>
          <a:xfrm>
            <a:off x="422130" y="3012253"/>
            <a:ext cx="4727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entury Gothic" panose="020B0502020202020204" pitchFamily="34" charset="0"/>
              </a:rPr>
              <a:t>49.4 Acres of City Parkland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E680F6-28CC-1AEC-261B-83FF604217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3" t="16793" r="21518" b="22392"/>
          <a:stretch/>
        </p:blipFill>
        <p:spPr>
          <a:xfrm>
            <a:off x="8034177" y="232008"/>
            <a:ext cx="3734332" cy="61802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846815-10FF-8C0E-CDB3-07DEB070875B}"/>
              </a:ext>
            </a:extLst>
          </p:cNvPr>
          <p:cNvSpPr txBox="1"/>
          <p:nvPr/>
        </p:nvSpPr>
        <p:spPr>
          <a:xfrm>
            <a:off x="422130" y="3609097"/>
            <a:ext cx="5673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entury Gothic" panose="020B0502020202020204" pitchFamily="34" charset="0"/>
              </a:rPr>
              <a:t>= 0.80 acres per 1,000 residents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129EA2-E1EA-15F3-F182-3FAE2048B4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73281" r="70711" b="9006"/>
          <a:stretch/>
        </p:blipFill>
        <p:spPr>
          <a:xfrm>
            <a:off x="7179395" y="4403073"/>
            <a:ext cx="2077320" cy="22229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47158E-2F1B-4A25-8723-0BF5AA9597FF}"/>
              </a:ext>
            </a:extLst>
          </p:cNvPr>
          <p:cNvSpPr txBox="1"/>
          <p:nvPr/>
        </p:nvSpPr>
        <p:spPr>
          <a:xfrm>
            <a:off x="422130" y="4916963"/>
            <a:ext cx="4727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entury Gothic" panose="020B0502020202020204" pitchFamily="34" charset="0"/>
              </a:rPr>
              <a:t>77% of residents live within a 15-minute walk to a city park.</a:t>
            </a:r>
          </a:p>
        </p:txBody>
      </p:sp>
    </p:spTree>
    <p:extLst>
      <p:ext uri="{BB962C8B-B14F-4D97-AF65-F5344CB8AC3E}">
        <p14:creationId xmlns:p14="http://schemas.microsoft.com/office/powerpoint/2010/main" val="3377069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A63EA35-3BD2-40A9-9094-EDF3658FE5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7" t="3611" r="4257" b="17363"/>
          <a:stretch/>
        </p:blipFill>
        <p:spPr>
          <a:xfrm>
            <a:off x="7918785" y="1511778"/>
            <a:ext cx="3328718" cy="469463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8C0557-32E5-4C34-A3E6-B30A234D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GIS Mapping Analysis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FF33D2-0275-F99A-252E-60ED026AA4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" t="14522" r="19908" b="10486"/>
          <a:stretch/>
        </p:blipFill>
        <p:spPr>
          <a:xfrm>
            <a:off x="1055802" y="1511778"/>
            <a:ext cx="3081237" cy="469463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5433BC-A55D-8EAF-0A59-B306A2F939DE}"/>
              </a:ext>
            </a:extLst>
          </p:cNvPr>
          <p:cNvSpPr txBox="1"/>
          <p:nvPr/>
        </p:nvSpPr>
        <p:spPr>
          <a:xfrm>
            <a:off x="5036024" y="6206418"/>
            <a:ext cx="278229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dirty="0"/>
              <a:t>Walking Paths or Trails Desires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276321-F525-473F-93BC-85EC04D2B6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t="6525" r="4812" b="10073"/>
          <a:stretch/>
        </p:blipFill>
        <p:spPr>
          <a:xfrm>
            <a:off x="4350311" y="1517730"/>
            <a:ext cx="3355202" cy="46886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18E355-AB37-58E4-1413-AB26CF15697B}"/>
              </a:ext>
            </a:extLst>
          </p:cNvPr>
          <p:cNvSpPr txBox="1"/>
          <p:nvPr/>
        </p:nvSpPr>
        <p:spPr>
          <a:xfrm>
            <a:off x="9064884" y="6207979"/>
            <a:ext cx="230777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dirty="0"/>
              <a:t>Existing Bike Circulation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E11307-D49E-6319-145B-EE411AC9D434}"/>
              </a:ext>
            </a:extLst>
          </p:cNvPr>
          <p:cNvSpPr txBox="1"/>
          <p:nvPr/>
        </p:nvSpPr>
        <p:spPr>
          <a:xfrm>
            <a:off x="939866" y="6206417"/>
            <a:ext cx="332871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500" dirty="0"/>
              <a:t>Community Parks Walking Radius</a:t>
            </a:r>
          </a:p>
        </p:txBody>
      </p:sp>
    </p:spTree>
    <p:extLst>
      <p:ext uri="{BB962C8B-B14F-4D97-AF65-F5344CB8AC3E}">
        <p14:creationId xmlns:p14="http://schemas.microsoft.com/office/powerpoint/2010/main" val="32729186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48F64AA-5BE2-4280-BEFA-DC288118F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478971-F80C-41B3-B1C4-742B34BE03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4" b="9717"/>
          <a:stretch/>
        </p:blipFill>
        <p:spPr>
          <a:xfrm>
            <a:off x="20" y="2"/>
            <a:ext cx="7534620" cy="4197368"/>
          </a:xfrm>
          <a:custGeom>
            <a:avLst/>
            <a:gdLst/>
            <a:ahLst/>
            <a:cxnLst/>
            <a:rect l="l" t="t" r="r" b="b"/>
            <a:pathLst>
              <a:path w="7534640" h="4197368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509063" y="4095753"/>
                  <a:pt x="4453918" y="4128339"/>
                  <a:pt x="4430941" y="4172622"/>
                </a:cubicBezTo>
                <a:lnTo>
                  <a:pt x="4423415" y="4197368"/>
                </a:lnTo>
                <a:lnTo>
                  <a:pt x="0" y="4197368"/>
                </a:ln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507333-C172-44B6-8AEA-7684C3E414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" t="147" r="7005" b="-147"/>
          <a:stretch/>
        </p:blipFill>
        <p:spPr>
          <a:xfrm>
            <a:off x="7653536" y="1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113E85-B9F3-4E79-9736-9D686B591C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3" b="24054"/>
          <a:stretch/>
        </p:blipFill>
        <p:spPr>
          <a:xfrm>
            <a:off x="1" y="4316255"/>
            <a:ext cx="6836850" cy="2541737"/>
          </a:xfrm>
          <a:custGeom>
            <a:avLst/>
            <a:gdLst/>
            <a:ahLst/>
            <a:cxnLst/>
            <a:rect l="l" t="t" r="r" b="b"/>
            <a:pathLst>
              <a:path w="6836850" h="2541737">
                <a:moveTo>
                  <a:pt x="0" y="0"/>
                </a:moveTo>
                <a:lnTo>
                  <a:pt x="4460098" y="0"/>
                </a:lnTo>
                <a:lnTo>
                  <a:pt x="4483996" y="31836"/>
                </a:lnTo>
                <a:cubicBezTo>
                  <a:pt x="4644419" y="28495"/>
                  <a:pt x="4627708" y="282495"/>
                  <a:pt x="4788129" y="245732"/>
                </a:cubicBezTo>
                <a:cubicBezTo>
                  <a:pt x="4754709" y="362707"/>
                  <a:pt x="4641076" y="302548"/>
                  <a:pt x="4600971" y="389443"/>
                </a:cubicBezTo>
                <a:cubicBezTo>
                  <a:pt x="4684524" y="462970"/>
                  <a:pt x="4844945" y="409497"/>
                  <a:pt x="4871683" y="563233"/>
                </a:cubicBezTo>
                <a:cubicBezTo>
                  <a:pt x="4838262" y="723655"/>
                  <a:pt x="4945210" y="703602"/>
                  <a:pt x="5032105" y="713629"/>
                </a:cubicBezTo>
                <a:cubicBezTo>
                  <a:pt x="5239317" y="733683"/>
                  <a:pt x="5439843" y="747050"/>
                  <a:pt x="5643713" y="780472"/>
                </a:cubicBezTo>
                <a:cubicBezTo>
                  <a:pt x="5693844" y="790498"/>
                  <a:pt x="5810819" y="767103"/>
                  <a:pt x="5800794" y="870709"/>
                </a:cubicBezTo>
                <a:cubicBezTo>
                  <a:pt x="5790767" y="954261"/>
                  <a:pt x="5700529" y="924184"/>
                  <a:pt x="5643713" y="927525"/>
                </a:cubicBezTo>
                <a:cubicBezTo>
                  <a:pt x="5329553" y="967632"/>
                  <a:pt x="5012052" y="904131"/>
                  <a:pt x="4701235" y="907472"/>
                </a:cubicBezTo>
                <a:cubicBezTo>
                  <a:pt x="4664472" y="907472"/>
                  <a:pt x="4657787" y="1017762"/>
                  <a:pt x="4577576" y="980999"/>
                </a:cubicBezTo>
                <a:cubicBezTo>
                  <a:pt x="4788129" y="1081263"/>
                  <a:pt x="5767372" y="1108001"/>
                  <a:pt x="6094900" y="1161474"/>
                </a:cubicBezTo>
                <a:cubicBezTo>
                  <a:pt x="5754004" y="1542477"/>
                  <a:pt x="5429817" y="1311870"/>
                  <a:pt x="5159105" y="1525765"/>
                </a:cubicBezTo>
                <a:cubicBezTo>
                  <a:pt x="5159105" y="1525765"/>
                  <a:pt x="5212580" y="1525765"/>
                  <a:pt x="5443187" y="1595950"/>
                </a:cubicBezTo>
                <a:cubicBezTo>
                  <a:pt x="5627002" y="1652765"/>
                  <a:pt x="5536765" y="1732976"/>
                  <a:pt x="6001321" y="1886715"/>
                </a:cubicBezTo>
                <a:cubicBezTo>
                  <a:pt x="5824188" y="1936846"/>
                  <a:pt x="5593581" y="1839925"/>
                  <a:pt x="5506685" y="2100610"/>
                </a:cubicBezTo>
                <a:cubicBezTo>
                  <a:pt x="5643713" y="2147401"/>
                  <a:pt x="5807477" y="2103953"/>
                  <a:pt x="5904398" y="2227611"/>
                </a:cubicBezTo>
                <a:cubicBezTo>
                  <a:pt x="5934478" y="2264375"/>
                  <a:pt x="5964557" y="2287770"/>
                  <a:pt x="6001321" y="2307821"/>
                </a:cubicBezTo>
                <a:cubicBezTo>
                  <a:pt x="5984612" y="2314507"/>
                  <a:pt x="5964557" y="2321190"/>
                  <a:pt x="5951188" y="2327874"/>
                </a:cubicBezTo>
                <a:cubicBezTo>
                  <a:pt x="5977925" y="2351271"/>
                  <a:pt x="6663060" y="2478270"/>
                  <a:pt x="6836850" y="2481613"/>
                </a:cubicBezTo>
                <a:cubicBezTo>
                  <a:pt x="6761652" y="2506679"/>
                  <a:pt x="6636845" y="2527828"/>
                  <a:pt x="6553814" y="2540165"/>
                </a:cubicBezTo>
                <a:lnTo>
                  <a:pt x="6542822" y="2541737"/>
                </a:lnTo>
                <a:lnTo>
                  <a:pt x="0" y="254173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60FED9-339A-4D91-89F0-39C62DD62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650" y="3996130"/>
            <a:ext cx="5505814" cy="157691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Key Strategies &amp;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1092043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CA2048E-DAF9-52EB-98E4-C3AD5FBB31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840" r="1163" b="867"/>
          <a:stretch/>
        </p:blipFill>
        <p:spPr>
          <a:xfrm>
            <a:off x="4301369" y="754146"/>
            <a:ext cx="7653891" cy="5335571"/>
          </a:xfrm>
          <a:prstGeom prst="rect">
            <a:avLst/>
          </a:prstGeom>
        </p:spPr>
      </p:pic>
      <p:sp>
        <p:nvSpPr>
          <p:cNvPr id="4" name="Flowchart: Off-page Connector 3">
            <a:extLst>
              <a:ext uri="{FF2B5EF4-FFF2-40B4-BE49-F238E27FC236}">
                <a16:creationId xmlns:a16="http://schemas.microsoft.com/office/drawing/2014/main" id="{C889ABDF-82D0-6298-DA62-13E5017FD7EC}"/>
              </a:ext>
            </a:extLst>
          </p:cNvPr>
          <p:cNvSpPr/>
          <p:nvPr/>
        </p:nvSpPr>
        <p:spPr>
          <a:xfrm rot="16200000">
            <a:off x="680473" y="1261600"/>
            <a:ext cx="3435902" cy="3826222"/>
          </a:xfrm>
          <a:prstGeom prst="flowChartOffpageConnector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138ECB-C7AE-32FE-F599-878CB7F6258A}"/>
              </a:ext>
            </a:extLst>
          </p:cNvPr>
          <p:cNvSpPr txBox="1">
            <a:spLocks/>
          </p:cNvSpPr>
          <p:nvPr/>
        </p:nvSpPr>
        <p:spPr>
          <a:xfrm>
            <a:off x="832513" y="1967266"/>
            <a:ext cx="2893326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Five Key Strategies </a:t>
            </a:r>
          </a:p>
        </p:txBody>
      </p:sp>
    </p:spTree>
    <p:extLst>
      <p:ext uri="{BB962C8B-B14F-4D97-AF65-F5344CB8AC3E}">
        <p14:creationId xmlns:p14="http://schemas.microsoft.com/office/powerpoint/2010/main" val="4161335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7560112-7403-C785-D999-FFC77A4A102B}"/>
              </a:ext>
            </a:extLst>
          </p:cNvPr>
          <p:cNvSpPr/>
          <p:nvPr/>
        </p:nvSpPr>
        <p:spPr>
          <a:xfrm>
            <a:off x="0" y="0"/>
            <a:ext cx="5005137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EBB555-7A97-41B3-B5CE-C4C4A6DF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972" y="620392"/>
            <a:ext cx="4344040" cy="5504688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latin typeface="Century Gothic" panose="020B0502020202020204" pitchFamily="34" charset="0"/>
              </a:rPr>
              <a:t>Key Strategy #1: </a:t>
            </a:r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3200" b="1" i="0" u="none" strike="noStrike" baseline="0" dirty="0">
                <a:latin typeface="Century Gothic" panose="020B0502020202020204" pitchFamily="34" charset="0"/>
              </a:rPr>
              <a:t>Preserve the city’s most cherished resources through enhanced maintenance support and park improvements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96BF98E-2F8E-41CC-ABB4-1309541B8D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6846980"/>
              </p:ext>
            </p:extLst>
          </p:nvPr>
        </p:nvGraphicFramePr>
        <p:xfrm>
          <a:off x="5263984" y="1815505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380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EA022B6-1C21-4FFC-90B3-E491818671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1076866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5B12A2-03A2-491B-BF62-18EF7CA83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70" y="916344"/>
            <a:ext cx="353702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400" b="1" kern="1200" dirty="0">
                <a:latin typeface="Century Gothic" panose="020B0502020202020204" pitchFamily="34" charset="0"/>
              </a:rPr>
              <a:t>PROCESS:</a:t>
            </a:r>
            <a:br>
              <a:rPr lang="en-US" sz="3400" b="1" kern="1200" dirty="0">
                <a:latin typeface="Century Gothic" panose="020B0502020202020204" pitchFamily="34" charset="0"/>
              </a:rPr>
            </a:br>
            <a:br>
              <a:rPr lang="en-US" sz="1100" b="1" kern="1200" dirty="0">
                <a:latin typeface="Century Gothic" panose="020B0502020202020204" pitchFamily="34" charset="0"/>
              </a:rPr>
            </a:br>
            <a:r>
              <a:rPr lang="en-US" sz="3600" b="1" dirty="0">
                <a:latin typeface="Century Gothic" panose="020B0502020202020204" pitchFamily="34" charset="0"/>
              </a:rPr>
              <a:t>Parks &amp; Recreation </a:t>
            </a:r>
            <a:r>
              <a:rPr lang="en-US" sz="3600" b="1" kern="1200" dirty="0">
                <a:latin typeface="Century Gothic" panose="020B0502020202020204" pitchFamily="34" charset="0"/>
              </a:rPr>
              <a:t>Master Plan</a:t>
            </a:r>
            <a:endParaRPr lang="en-US" sz="3400" b="1" kern="1200" dirty="0">
              <a:latin typeface="Century Gothic" panose="020B0502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6A81FB-DDB3-41D1-9AD2-1DAE27C919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b="964"/>
          <a:stretch/>
        </p:blipFill>
        <p:spPr>
          <a:xfrm>
            <a:off x="643470" y="2893293"/>
            <a:ext cx="2971100" cy="291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16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6809F40-FF15-9455-D7B9-C0D2E4C8A755}"/>
              </a:ext>
            </a:extLst>
          </p:cNvPr>
          <p:cNvSpPr/>
          <p:nvPr/>
        </p:nvSpPr>
        <p:spPr>
          <a:xfrm>
            <a:off x="0" y="0"/>
            <a:ext cx="5005137" cy="6858000"/>
          </a:xfrm>
          <a:prstGeom prst="rec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EBB555-7A97-41B3-B5CE-C4C4A6DF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3" y="624568"/>
            <a:ext cx="4440588" cy="5412920"/>
          </a:xfrm>
        </p:spPr>
        <p:txBody>
          <a:bodyPr>
            <a:noAutofit/>
          </a:bodyPr>
          <a:lstStyle/>
          <a:p>
            <a:pPr algn="l"/>
            <a:r>
              <a:rPr lang="en-US" sz="4000" b="1" dirty="0">
                <a:latin typeface="Century Gothic" panose="020B0502020202020204" pitchFamily="34" charset="0"/>
              </a:rPr>
              <a:t>Key Strategy #2: </a:t>
            </a:r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3200" b="1" i="0" u="none" strike="noStrike" baseline="0" dirty="0">
                <a:latin typeface="Century Gothic" panose="020B0502020202020204" pitchFamily="34" charset="0"/>
              </a:rPr>
              <a:t>Strengthen the bond between community and the natural environment</a:t>
            </a:r>
            <a:endParaRPr lang="en-US" sz="32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9" name="Content Placeholder 2">
            <a:extLst>
              <a:ext uri="{FF2B5EF4-FFF2-40B4-BE49-F238E27FC236}">
                <a16:creationId xmlns:a16="http://schemas.microsoft.com/office/drawing/2014/main" id="{F165FD17-A4DF-4ECA-8C7B-8CA20DE4AB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5580253"/>
              </p:ext>
            </p:extLst>
          </p:nvPr>
        </p:nvGraphicFramePr>
        <p:xfrm>
          <a:off x="5343894" y="2488704"/>
          <a:ext cx="6263640" cy="6496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01811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73A968-9EEC-B90D-779B-A53803C11C0B}"/>
              </a:ext>
            </a:extLst>
          </p:cNvPr>
          <p:cNvSpPr/>
          <p:nvPr/>
        </p:nvSpPr>
        <p:spPr>
          <a:xfrm>
            <a:off x="0" y="0"/>
            <a:ext cx="5005137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EBB555-7A97-41B3-B5CE-C4C4A6DF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500" y="578684"/>
            <a:ext cx="4390216" cy="5546396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latin typeface="Century Gothic" panose="020B0502020202020204" pitchFamily="34" charset="0"/>
              </a:rPr>
              <a:t>Key Strategy #3: </a:t>
            </a:r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3200" b="1" dirty="0">
                <a:latin typeface="Century Gothic" panose="020B0502020202020204" pitchFamily="34" charset="0"/>
              </a:rPr>
              <a:t>Develop new park facilities to support growing demands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5031299-69B8-E22B-15D8-666D2CD4AA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8987566"/>
              </p:ext>
            </p:extLst>
          </p:nvPr>
        </p:nvGraphicFramePr>
        <p:xfrm>
          <a:off x="5343894" y="2488704"/>
          <a:ext cx="6263640" cy="6496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487169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BB555-7A97-41B3-B5CE-C4C4A6DF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95230" cy="6857999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342900" algn="l"/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4000" b="1" dirty="0">
                <a:latin typeface="Century Gothic" panose="020B0502020202020204" pitchFamily="34" charset="0"/>
              </a:rPr>
              <a:t>Key Strategy #4: </a:t>
            </a:r>
            <a:br>
              <a:rPr lang="en-US" sz="4000" b="1" dirty="0">
                <a:latin typeface="Century Gothic" panose="020B0502020202020204" pitchFamily="34" charset="0"/>
              </a:rPr>
            </a:br>
            <a:br>
              <a:rPr lang="en-US" sz="4000" b="1" dirty="0">
                <a:latin typeface="Century Gothic" panose="020B0502020202020204" pitchFamily="34" charset="0"/>
              </a:rPr>
            </a:br>
            <a:r>
              <a:rPr lang="en-US" sz="3200" b="1" i="0" u="none" strike="noStrike" baseline="0" dirty="0">
                <a:latin typeface="Century Gothic" panose="020B0502020202020204" pitchFamily="34" charset="0"/>
              </a:rPr>
              <a:t>Enhancing community togetherness and small town feel through events</a:t>
            </a:r>
            <a:br>
              <a:rPr lang="en-US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82025EA6-3BC7-4519-970B-793E9E790F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2776488"/>
              </p:ext>
            </p:extLst>
          </p:nvPr>
        </p:nvGraphicFramePr>
        <p:xfrm>
          <a:off x="5300987" y="2599267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11956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BB555-7A97-41B3-B5CE-C4C4A6DF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66944" cy="6857999"/>
          </a:xfrm>
          <a:solidFill>
            <a:srgbClr val="64CCC7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algn="l"/>
            <a:r>
              <a:rPr lang="en-U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Key Strategy #5: </a:t>
            </a:r>
            <a:br>
              <a:rPr lang="en-U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br>
              <a:rPr lang="en-US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US" sz="3200" b="1" i="0" u="none" strike="noStrike" baseline="0" dirty="0">
                <a:solidFill>
                  <a:schemeClr val="tx1"/>
                </a:solidFill>
                <a:latin typeface="Century Gothic" panose="020B0502020202020204" pitchFamily="34" charset="0"/>
              </a:rPr>
              <a:t>Refine program development to meeting the needs of the community</a:t>
            </a:r>
            <a:br>
              <a:rPr lang="en-US" sz="3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82025EA6-3BC7-4519-970B-793E9E790F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2790593"/>
              </p:ext>
            </p:extLst>
          </p:nvPr>
        </p:nvGraphicFramePr>
        <p:xfrm>
          <a:off x="5243466" y="931220"/>
          <a:ext cx="626364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95631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B0D28AA-CE50-4CE7-8BCA-39A78EB002F4}"/>
              </a:ext>
            </a:extLst>
          </p:cNvPr>
          <p:cNvSpPr/>
          <p:nvPr/>
        </p:nvSpPr>
        <p:spPr>
          <a:xfrm>
            <a:off x="1409384" y="322759"/>
            <a:ext cx="9384307" cy="10197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0D2C44-115F-40CF-8554-5B0162B79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520" y="169842"/>
            <a:ext cx="8865747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Maintenance Recommendations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DEA3B75-1A82-4566-BEFC-84D94C7C46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981074"/>
              </p:ext>
            </p:extLst>
          </p:nvPr>
        </p:nvGraphicFramePr>
        <p:xfrm>
          <a:off x="1" y="1544626"/>
          <a:ext cx="12192000" cy="5039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14310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56355-E9E4-4EC9-A123-6617F6366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685800"/>
            <a:ext cx="10506456" cy="1157005"/>
          </a:xfrm>
        </p:spPr>
        <p:txBody>
          <a:bodyPr anchor="b">
            <a:normAutofit/>
          </a:bodyPr>
          <a:lstStyle/>
          <a:p>
            <a:pPr algn="ctr"/>
            <a:r>
              <a:rPr lang="en-US" sz="4800" b="1" dirty="0">
                <a:latin typeface="Century Gothic" panose="020B0502020202020204" pitchFamily="34" charset="0"/>
              </a:rPr>
              <a:t>Funding and Implementation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37FAFC7-E39B-43B8-A4B3-EFFDDFD25B7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295252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552240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BB4ACE-3A32-419A-8EF9-AB628421B004}"/>
              </a:ext>
            </a:extLst>
          </p:cNvPr>
          <p:cNvSpPr/>
          <p:nvPr/>
        </p:nvSpPr>
        <p:spPr>
          <a:xfrm>
            <a:off x="1379622" y="291793"/>
            <a:ext cx="9416716" cy="10197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C56355-E9E4-4EC9-A123-6617F6366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877"/>
            <a:ext cx="10515600" cy="1325563"/>
          </a:xfrm>
          <a:prstGeom prst="ellipse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Funding Sources</a:t>
            </a:r>
          </a:p>
        </p:txBody>
      </p:sp>
      <p:graphicFrame>
        <p:nvGraphicFramePr>
          <p:cNvPr id="38" name="Content Placeholder 2">
            <a:extLst>
              <a:ext uri="{FF2B5EF4-FFF2-40B4-BE49-F238E27FC236}">
                <a16:creationId xmlns:a16="http://schemas.microsoft.com/office/drawing/2014/main" id="{813358F1-47A1-40C4-94D8-4839C13600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5067395"/>
              </p:ext>
            </p:extLst>
          </p:nvPr>
        </p:nvGraphicFramePr>
        <p:xfrm>
          <a:off x="8299797" y="1464442"/>
          <a:ext cx="3195961" cy="4802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 descr="Park scene">
            <a:extLst>
              <a:ext uri="{FF2B5EF4-FFF2-40B4-BE49-F238E27FC236}">
                <a16:creationId xmlns:a16="http://schemas.microsoft.com/office/drawing/2014/main" id="{64478EDE-D23C-4788-A068-2C3346746C53}"/>
              </a:ext>
            </a:extLst>
          </p:cNvPr>
          <p:cNvSpPr/>
          <p:nvPr/>
        </p:nvSpPr>
        <p:spPr>
          <a:xfrm>
            <a:off x="1599926" y="291793"/>
            <a:ext cx="971095" cy="971095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C2113-A580-319D-99E4-A306ABEBD41A}"/>
              </a:ext>
            </a:extLst>
          </p:cNvPr>
          <p:cNvSpPr txBox="1"/>
          <p:nvPr/>
        </p:nvSpPr>
        <p:spPr>
          <a:xfrm>
            <a:off x="1204488" y="1633996"/>
            <a:ext cx="7618117" cy="489364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Community Development Block Grants (CDBG)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California HCD’s Housing-Related Parks Program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Office of Grants and Local Services (OGALS)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California Land Water and Conservation Fund (LWCF)</a:t>
            </a:r>
          </a:p>
          <a:p>
            <a:pPr marL="342900" algn="l"/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- Per Capita Grants</a:t>
            </a:r>
          </a:p>
          <a:p>
            <a:pPr marL="342900" algn="l"/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- Recreation Trails Program</a:t>
            </a:r>
          </a:p>
          <a:p>
            <a:pPr marL="342900" algn="l"/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- Outdoor Equity Grants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MLB-MLBPA Baseball Tomorrow Fund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0" i="0" u="none" strike="noStrike" baseline="0" dirty="0">
                <a:latin typeface="Century Gothic" panose="020B0502020202020204" pitchFamily="34" charset="0"/>
              </a:rPr>
              <a:t>United States Tennis Association (USTA) Facility Services Program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dirty="0">
                <a:latin typeface="Century Gothic" panose="020B0502020202020204" pitchFamily="34" charset="0"/>
              </a:rPr>
              <a:t>U.S.A. Swimming Foundation Grants</a:t>
            </a:r>
          </a:p>
        </p:txBody>
      </p:sp>
    </p:spTree>
    <p:extLst>
      <p:ext uri="{BB962C8B-B14F-4D97-AF65-F5344CB8AC3E}">
        <p14:creationId xmlns:p14="http://schemas.microsoft.com/office/powerpoint/2010/main" val="40487946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50105-ADEB-44F0-81C1-9E82F687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439" y="628365"/>
            <a:ext cx="6710066" cy="148132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800" b="1" dirty="0">
                <a:latin typeface="Century Gothic" panose="020B0502020202020204" pitchFamily="34" charset="0"/>
              </a:rPr>
              <a:t>Current and Projected Capital Project Costs</a:t>
            </a:r>
            <a:endParaRPr lang="en-US" sz="4800" b="1" kern="12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9FFECC-8BC8-F80F-AF3B-2ADDE5AD4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3100" y="2721232"/>
            <a:ext cx="6103564" cy="2176270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en-US" sz="2400" dirty="0">
                <a:latin typeface="Century Gothic" panose="020B0502020202020204" pitchFamily="34" charset="0"/>
              </a:rPr>
              <a:t>$30 million in current planned park and facility improvements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2400" dirty="0">
              <a:latin typeface="Century Gothic" panose="020B0502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Century Gothic" panose="020B0502020202020204" pitchFamily="34" charset="0"/>
              </a:rPr>
              <a:t>$9 million in projected unplanned Parks &amp; Recreation Master Plan park and facility recommendations</a:t>
            </a:r>
          </a:p>
          <a:p>
            <a:endParaRPr lang="en-US" sz="2000" dirty="0">
              <a:latin typeface="Century Gothic" panose="020B0502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F873A9-888D-4FC7-509D-400CC4640073}"/>
              </a:ext>
            </a:extLst>
          </p:cNvPr>
          <p:cNvSpPr/>
          <p:nvPr/>
        </p:nvSpPr>
        <p:spPr>
          <a:xfrm>
            <a:off x="612370" y="2768162"/>
            <a:ext cx="410730" cy="246575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AF8F5E-8BB1-8B9E-559C-291049883B65}"/>
              </a:ext>
            </a:extLst>
          </p:cNvPr>
          <p:cNvSpPr/>
          <p:nvPr/>
        </p:nvSpPr>
        <p:spPr>
          <a:xfrm>
            <a:off x="612370" y="3686079"/>
            <a:ext cx="410730" cy="246575"/>
          </a:xfrm>
          <a:prstGeom prst="rect">
            <a:avLst/>
          </a:prstGeom>
          <a:solidFill>
            <a:srgbClr val="64CC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9B6BD50-4612-2924-EF8F-7B4F71AE3296}"/>
              </a:ext>
            </a:extLst>
          </p:cNvPr>
          <p:cNvGrpSpPr/>
          <p:nvPr/>
        </p:nvGrpSpPr>
        <p:grpSpPr>
          <a:xfrm>
            <a:off x="5463260" y="628365"/>
            <a:ext cx="8128000" cy="5418667"/>
            <a:chOff x="5727210" y="452966"/>
            <a:chExt cx="8128000" cy="5418667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07947DDC-D9A7-255A-A37F-496862A0B2A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23842179"/>
                </p:ext>
              </p:extLst>
            </p:nvPr>
          </p:nvGraphicFramePr>
          <p:xfrm>
            <a:off x="5727210" y="45296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181CBA4-53DE-60AF-44B1-177BB3959DCC}"/>
                </a:ext>
              </a:extLst>
            </p:cNvPr>
            <p:cNvSpPr/>
            <p:nvPr/>
          </p:nvSpPr>
          <p:spPr>
            <a:xfrm>
              <a:off x="11434713" y="5354425"/>
              <a:ext cx="452487" cy="517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17626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6ABD8B-190E-498C-B988-7CE31C101E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2" b="13422"/>
          <a:stretch/>
        </p:blipFill>
        <p:spPr>
          <a:xfrm>
            <a:off x="184181" y="179108"/>
            <a:ext cx="11823637" cy="64997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B90F0F-8061-4156-A6A0-6140CD65FB18}"/>
              </a:ext>
            </a:extLst>
          </p:cNvPr>
          <p:cNvSpPr txBox="1"/>
          <p:nvPr/>
        </p:nvSpPr>
        <p:spPr>
          <a:xfrm>
            <a:off x="838200" y="-1403253"/>
            <a:ext cx="10165218" cy="28065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40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Parks</a:t>
            </a:r>
            <a:r>
              <a:rPr lang="en-US" sz="4000" b="1" dirty="0">
                <a:latin typeface="Century Gothic" panose="020B0502020202020204" pitchFamily="34" charset="0"/>
                <a:ea typeface="+mj-ea"/>
                <a:cs typeface="+mj-cs"/>
              </a:rPr>
              <a:t> and Recreation </a:t>
            </a:r>
            <a:r>
              <a:rPr kumimoji="0" lang="en-US" sz="40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j-ea"/>
                <a:cs typeface="+mj-cs"/>
              </a:rPr>
              <a:t>Master Plan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1EE28AD1-C7AD-4FCD-BB2C-A1B2D622DA45}"/>
              </a:ext>
            </a:extLst>
          </p:cNvPr>
          <p:cNvSpPr txBox="1">
            <a:spLocks/>
          </p:cNvSpPr>
          <p:nvPr/>
        </p:nvSpPr>
        <p:spPr>
          <a:xfrm>
            <a:off x="838200" y="3526300"/>
            <a:ext cx="10165218" cy="2588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-228600" algn="ctr" fontAlgn="auto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algn="ctr" fontAlgn="auto"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5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  <a:endParaRPr kumimoji="0" lang="en-US" sz="2500" b="0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-228600" algn="ctr" fontAlgn="auto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3283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26966-B2C1-4ECC-B1FF-44BABE082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b="1" kern="1200" dirty="0">
                <a:latin typeface="Century Gothic" panose="020B0502020202020204" pitchFamily="34" charset="0"/>
              </a:rPr>
              <a:t>Timeline:</a:t>
            </a:r>
            <a:endParaRPr lang="en-US" sz="31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D148250-9A02-4305-81D5-83615BD4D2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" b="505"/>
          <a:stretch/>
        </p:blipFill>
        <p:spPr>
          <a:xfrm>
            <a:off x="114329" y="1928497"/>
            <a:ext cx="11963341" cy="4248151"/>
          </a:xfr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8D299FB-18C6-4886-8BDB-FD868B335C6A}"/>
              </a:ext>
            </a:extLst>
          </p:cNvPr>
          <p:cNvSpPr txBox="1">
            <a:spLocks/>
          </p:cNvSpPr>
          <p:nvPr/>
        </p:nvSpPr>
        <p:spPr>
          <a:xfrm>
            <a:off x="4003760" y="365125"/>
            <a:ext cx="8088923" cy="1565619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latin typeface="Century Gothic" panose="020B0502020202020204" pitchFamily="34" charset="0"/>
              </a:rPr>
              <a:t>12 Month Timeline</a:t>
            </a:r>
          </a:p>
          <a:p>
            <a:pPr marL="0" indent="0">
              <a:buNone/>
            </a:pPr>
            <a:r>
              <a:rPr lang="en-US" sz="2000" dirty="0">
                <a:latin typeface="Century Gothic" panose="020B0502020202020204" pitchFamily="34" charset="0"/>
              </a:rPr>
              <a:t>     </a:t>
            </a:r>
            <a:r>
              <a:rPr lang="en-US" sz="1800" dirty="0">
                <a:latin typeface="Century Gothic" panose="020B0502020202020204" pitchFamily="34" charset="0"/>
              </a:rPr>
              <a:t>April 2023 – April 2024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Parks, Facilities, and Program Inventory &amp; Assessment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Extensive Community Outreach</a:t>
            </a:r>
          </a:p>
          <a:p>
            <a:pPr>
              <a:tabLst>
                <a:tab pos="0" algn="l"/>
              </a:tabLst>
            </a:pPr>
            <a:r>
              <a:rPr lang="en-US" sz="2000" dirty="0">
                <a:latin typeface="Century Gothic" panose="020B0502020202020204" pitchFamily="34" charset="0"/>
              </a:rPr>
              <a:t>Reporting</a:t>
            </a:r>
          </a:p>
          <a:p>
            <a:r>
              <a:rPr lang="en-US" sz="2000" dirty="0">
                <a:latin typeface="Century Gothic" panose="020B0502020202020204" pitchFamily="34" charset="0"/>
              </a:rPr>
              <a:t>Final Presentations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5ECEEC-91C1-DDC0-F9CD-C4B18D2DD900}"/>
              </a:ext>
            </a:extLst>
          </p:cNvPr>
          <p:cNvGrpSpPr/>
          <p:nvPr/>
        </p:nvGrpSpPr>
        <p:grpSpPr>
          <a:xfrm>
            <a:off x="10632493" y="2038944"/>
            <a:ext cx="1559507" cy="1092972"/>
            <a:chOff x="3426380" y="145790"/>
            <a:chExt cx="734619" cy="475906"/>
          </a:xfrm>
        </p:grpSpPr>
        <p:sp>
          <p:nvSpPr>
            <p:cNvPr id="6" name="Star: 5 Points 5">
              <a:extLst>
                <a:ext uri="{FF2B5EF4-FFF2-40B4-BE49-F238E27FC236}">
                  <a16:creationId xmlns:a16="http://schemas.microsoft.com/office/drawing/2014/main" id="{AFA5D9C4-9AC3-EB90-B430-18CD755B9CCE}"/>
                </a:ext>
              </a:extLst>
            </p:cNvPr>
            <p:cNvSpPr/>
            <p:nvPr/>
          </p:nvSpPr>
          <p:spPr>
            <a:xfrm>
              <a:off x="3525952" y="145790"/>
              <a:ext cx="529041" cy="475906"/>
            </a:xfrm>
            <a:prstGeom prst="star5">
              <a:avLst/>
            </a:prstGeom>
            <a:solidFill>
              <a:schemeClr val="accent2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168A7B4-D0F7-4A03-A7F8-FB86658519B1}"/>
                </a:ext>
              </a:extLst>
            </p:cNvPr>
            <p:cNvSpPr txBox="1"/>
            <p:nvPr/>
          </p:nvSpPr>
          <p:spPr>
            <a:xfrm>
              <a:off x="3426380" y="303211"/>
              <a:ext cx="734619" cy="1340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Century Gothic" panose="020B0502020202020204" pitchFamily="34" charset="0"/>
                </a:rPr>
                <a:t>TODAY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5772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50105-ADEB-44F0-81C1-9E82F687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439" y="628365"/>
            <a:ext cx="5032586" cy="148132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5200" b="1" kern="1200" dirty="0">
                <a:solidFill>
                  <a:schemeClr val="tx1"/>
                </a:solidFill>
                <a:latin typeface="Century Gothic" panose="020B0502020202020204" pitchFamily="34" charset="0"/>
              </a:rPr>
              <a:t>Demographics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C1544B-FEF6-4FA4-830D-44CCACEA88DE}"/>
              </a:ext>
            </a:extLst>
          </p:cNvPr>
          <p:cNvSpPr txBox="1"/>
          <p:nvPr/>
        </p:nvSpPr>
        <p:spPr>
          <a:xfrm>
            <a:off x="643278" y="2308232"/>
            <a:ext cx="4535211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b="1" dirty="0"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>
                <a:latin typeface="Century Gothic" panose="020B0502020202020204" pitchFamily="34" charset="0"/>
              </a:rPr>
              <a:t>2022 TOTAL POPULATION: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200" b="1" dirty="0">
              <a:latin typeface="Century Gothic" panose="020B0502020202020204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b="1" dirty="0">
                <a:latin typeface="Century Gothic" panose="020B0502020202020204" pitchFamily="34" charset="0"/>
              </a:rPr>
              <a:t>61,543</a:t>
            </a:r>
          </a:p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2A33DB-C6E2-4FBB-9A5C-75011DC906BA}"/>
              </a:ext>
            </a:extLst>
          </p:cNvPr>
          <p:cNvSpPr txBox="1"/>
          <p:nvPr/>
        </p:nvSpPr>
        <p:spPr>
          <a:xfrm>
            <a:off x="452168" y="5773180"/>
            <a:ext cx="4101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latin typeface="Century Gothic" panose="020B0502020202020204" pitchFamily="34" charset="0"/>
              </a:rPr>
              <a:t>Source: ESRI forecast data set 2022/2027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5D9A0D-A34D-4C05-BD12-3D32271DD2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9" t="10131" r="55630" b="66352"/>
          <a:stretch/>
        </p:blipFill>
        <p:spPr>
          <a:xfrm>
            <a:off x="6321490" y="456915"/>
            <a:ext cx="5217705" cy="24672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0CDDA6-7DBE-4A10-93DE-0B813EF964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1" b="2236"/>
          <a:stretch/>
        </p:blipFill>
        <p:spPr>
          <a:xfrm>
            <a:off x="5948675" y="3267075"/>
            <a:ext cx="5982387" cy="319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583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829B1E-0594-870E-577C-4507F5A47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82071"/>
            <a:ext cx="3932237" cy="1600200"/>
          </a:xfrm>
        </p:spPr>
        <p:txBody>
          <a:bodyPr>
            <a:noAutofit/>
          </a:bodyPr>
          <a:lstStyle/>
          <a:p>
            <a:r>
              <a:rPr lang="en-US" sz="5200" b="1">
                <a:latin typeface="Century Gothic" panose="020B0502020202020204" pitchFamily="34" charset="0"/>
              </a:rPr>
              <a:t>Inventory of Parks &amp; Facilities</a:t>
            </a:r>
            <a:endParaRPr lang="en-US" sz="5200" b="1" dirty="0">
              <a:latin typeface="Century Gothic" panose="020B0502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A52B8D5-070B-674A-B8DC-F80A39A51CC4}"/>
              </a:ext>
            </a:extLst>
          </p:cNvPr>
          <p:cNvGrpSpPr/>
          <p:nvPr/>
        </p:nvGrpSpPr>
        <p:grpSpPr>
          <a:xfrm>
            <a:off x="7416800" y="267854"/>
            <a:ext cx="4427220" cy="6437746"/>
            <a:chOff x="7416800" y="267854"/>
            <a:chExt cx="4427220" cy="643774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F4143FA-4A13-D1EB-323E-F9AF7B9269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02" t="7474" r="7931" b="20741"/>
            <a:stretch/>
          </p:blipFill>
          <p:spPr>
            <a:xfrm>
              <a:off x="8007927" y="267854"/>
              <a:ext cx="3836093" cy="6341868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72705D-2151-15CE-918E-4E83DAB56B52}"/>
                </a:ext>
              </a:extLst>
            </p:cNvPr>
            <p:cNvSpPr/>
            <p:nvPr/>
          </p:nvSpPr>
          <p:spPr>
            <a:xfrm>
              <a:off x="7416800" y="5320145"/>
              <a:ext cx="1246909" cy="13854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726E0CE-8EDE-48D3-A27B-42018CB202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" t="63838" r="65376" b="12458"/>
          <a:stretch/>
        </p:blipFill>
        <p:spPr>
          <a:xfrm>
            <a:off x="4916776" y="381705"/>
            <a:ext cx="2946400" cy="3457108"/>
          </a:xfrm>
          <a:prstGeom prst="rect">
            <a:avLst/>
          </a:prstGeom>
        </p:spPr>
      </p:pic>
      <p:pic>
        <p:nvPicPr>
          <p:cNvPr id="15" name="Picture 14" descr="A tennis court with a trash can&#10;&#10;Description automatically generated">
            <a:extLst>
              <a:ext uri="{FF2B5EF4-FFF2-40B4-BE49-F238E27FC236}">
                <a16:creationId xmlns:a16="http://schemas.microsoft.com/office/drawing/2014/main" id="{C56C501B-893E-2AA8-C6D4-D21A089322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42"/>
          <a:stretch/>
        </p:blipFill>
        <p:spPr>
          <a:xfrm>
            <a:off x="9236" y="3838813"/>
            <a:ext cx="4227254" cy="3019187"/>
          </a:xfrm>
          <a:prstGeom prst="rect">
            <a:avLst/>
          </a:prstGeom>
        </p:spPr>
      </p:pic>
      <p:pic>
        <p:nvPicPr>
          <p:cNvPr id="17" name="Picture 16" descr="A wooden bridge with railings and trees&#10;&#10;Description automatically generated">
            <a:extLst>
              <a:ext uri="{FF2B5EF4-FFF2-40B4-BE49-F238E27FC236}">
                <a16:creationId xmlns:a16="http://schemas.microsoft.com/office/drawing/2014/main" id="{7EE228FE-9A57-ED2D-F91F-F666770A4D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0"/>
          <a:stretch/>
        </p:blipFill>
        <p:spPr>
          <a:xfrm>
            <a:off x="4297939" y="3838813"/>
            <a:ext cx="3709988" cy="301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09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4829B1E-0594-870E-577C-4507F5A47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82071"/>
            <a:ext cx="3932237" cy="1600200"/>
          </a:xfrm>
        </p:spPr>
        <p:txBody>
          <a:bodyPr>
            <a:noAutofit/>
          </a:bodyPr>
          <a:lstStyle/>
          <a:p>
            <a:r>
              <a:rPr lang="en-US" sz="5200" b="1">
                <a:latin typeface="Century Gothic" panose="020B0502020202020204" pitchFamily="34" charset="0"/>
              </a:rPr>
              <a:t>Inventory of Parks &amp; Facilities</a:t>
            </a:r>
            <a:endParaRPr lang="en-US" sz="5200" b="1" dirty="0">
              <a:latin typeface="Century Gothic" panose="020B0502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D366861-8F74-27B1-4C9F-097C387A0002}"/>
              </a:ext>
            </a:extLst>
          </p:cNvPr>
          <p:cNvGrpSpPr/>
          <p:nvPr/>
        </p:nvGrpSpPr>
        <p:grpSpPr>
          <a:xfrm>
            <a:off x="6493164" y="138545"/>
            <a:ext cx="4423674" cy="6466075"/>
            <a:chOff x="6493164" y="138545"/>
            <a:chExt cx="4423674" cy="6466075"/>
          </a:xfrm>
        </p:grpSpPr>
        <p:pic>
          <p:nvPicPr>
            <p:cNvPr id="7" name="Picture 6" descr="A map of a neighborhood&#10;&#10;Description automatically generated">
              <a:extLst>
                <a:ext uri="{FF2B5EF4-FFF2-40B4-BE49-F238E27FC236}">
                  <a16:creationId xmlns:a16="http://schemas.microsoft.com/office/drawing/2014/main" id="{F1182CD9-8FB0-5AF7-A203-D8F61C1FA7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99" t="7407" r="7122" b="19731"/>
            <a:stretch/>
          </p:blipFill>
          <p:spPr>
            <a:xfrm>
              <a:off x="6984602" y="138545"/>
              <a:ext cx="3932236" cy="6466075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81BAF5C-20BD-11F9-BB47-7C47659B6074}"/>
                </a:ext>
              </a:extLst>
            </p:cNvPr>
            <p:cNvSpPr/>
            <p:nvPr/>
          </p:nvSpPr>
          <p:spPr>
            <a:xfrm>
              <a:off x="6493164" y="5098473"/>
              <a:ext cx="1154545" cy="7850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A map of a neighborhood&#10;&#10;Description automatically generated">
            <a:extLst>
              <a:ext uri="{FF2B5EF4-FFF2-40B4-BE49-F238E27FC236}">
                <a16:creationId xmlns:a16="http://schemas.microsoft.com/office/drawing/2014/main" id="{72AED232-82FB-6CDA-A923-9959A123F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" t="63502" r="61956" b="22761"/>
          <a:stretch/>
        </p:blipFill>
        <p:spPr>
          <a:xfrm>
            <a:off x="5049116" y="4565188"/>
            <a:ext cx="3032702" cy="185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729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F75E87-1035-212D-1D94-90935788C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4054" y="871729"/>
            <a:ext cx="4113696" cy="3085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4965B8-28C4-4172-9BC9-10547B835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42" y="173075"/>
            <a:ext cx="5625667" cy="1600200"/>
          </a:xfrm>
        </p:spPr>
        <p:txBody>
          <a:bodyPr>
            <a:noAutofit/>
          </a:bodyPr>
          <a:lstStyle/>
          <a:p>
            <a:r>
              <a:rPr lang="en-US" sz="5200" b="1" dirty="0">
                <a:latin typeface="Century Gothic" panose="020B0502020202020204" pitchFamily="34" charset="0"/>
              </a:rPr>
              <a:t>Inventory of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A9882-641A-4909-ACC3-9820025ED1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5592" y="1905348"/>
            <a:ext cx="5739793" cy="5084715"/>
          </a:xfrm>
        </p:spPr>
        <p:txBody>
          <a:bodyPr>
            <a:normAutofit/>
          </a:bodyPr>
          <a:lstStyle/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Afterschool Programs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Adult &amp; Youth Sports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Aquatics 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Classes (dance, gymnastics)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Day Camps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Rental of Facilities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Senior Programs &amp; Services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Special Events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Teen Programs</a:t>
            </a:r>
          </a:p>
          <a:p>
            <a:pPr marL="285750" indent="-28575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Century Gothic" panose="020B0502020202020204" pitchFamily="34" charset="0"/>
              </a:rPr>
              <a:t>Therapeutic Recreation Program (TRP)</a:t>
            </a:r>
          </a:p>
          <a:p>
            <a:pPr>
              <a:lnSpc>
                <a:spcPct val="150000"/>
              </a:lnSpc>
            </a:pPr>
            <a:endParaRPr lang="en-US" sz="1800" b="1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800" b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F49992-D31D-A1C7-88D3-F746EF8A96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0122" y="3574349"/>
            <a:ext cx="3496286" cy="26222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6171F4-D8F4-BEB4-0CFF-92CDE7AB2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0123" y="871729"/>
            <a:ext cx="3496285" cy="2622214"/>
          </a:xfrm>
          <a:prstGeom prst="rect">
            <a:avLst/>
          </a:prstGeom>
        </p:spPr>
      </p:pic>
      <p:pic>
        <p:nvPicPr>
          <p:cNvPr id="5" name="Picture 4" descr="Two women standing next to a table&#10;&#10;Description automatically generated with medium confidence">
            <a:extLst>
              <a:ext uri="{FF2B5EF4-FFF2-40B4-BE49-F238E27FC236}">
                <a16:creationId xmlns:a16="http://schemas.microsoft.com/office/drawing/2014/main" id="{CB40E82C-3D55-54F9-E904-53BB559CB7B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0" b="21439"/>
          <a:stretch/>
        </p:blipFill>
        <p:spPr>
          <a:xfrm>
            <a:off x="4214055" y="3996710"/>
            <a:ext cx="4113696" cy="219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68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81268-DC99-4E72-9F99-5B2705B06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2947" y="1752396"/>
            <a:ext cx="4146247" cy="1676603"/>
          </a:xfrm>
        </p:spPr>
        <p:txBody>
          <a:bodyPr>
            <a:noAutofit/>
          </a:bodyPr>
          <a:lstStyle/>
          <a:p>
            <a:r>
              <a:rPr lang="en-US" b="1" dirty="0">
                <a:latin typeface="Century Gothic" panose="020B0502020202020204" pitchFamily="34" charset="0"/>
              </a:rPr>
              <a:t>Extensive Community Engagement</a:t>
            </a: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br>
              <a:rPr lang="en-US" b="1" dirty="0">
                <a:latin typeface="Century Gothic" panose="020B0502020202020204" pitchFamily="34" charset="0"/>
              </a:rPr>
            </a:br>
            <a:endParaRPr lang="en-US" b="1" i="1" dirty="0"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335A4C-BBFA-403B-A4B3-E05B18E09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" b="198"/>
          <a:stretch/>
        </p:blipFill>
        <p:spPr>
          <a:xfrm>
            <a:off x="895487" y="559406"/>
            <a:ext cx="5761969" cy="5739187"/>
          </a:xfrm>
          <a:prstGeom prst="rect">
            <a:avLst/>
          </a:prstGeom>
          <a:effectLst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C89AF-3653-4778-A20A-D58BE6EB0F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2947" y="2657475"/>
            <a:ext cx="4146247" cy="3946494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sz="2400" b="1" dirty="0">
                <a:latin typeface="Century Gothic" panose="020B0502020202020204" pitchFamily="34" charset="0"/>
              </a:rPr>
              <a:t>Project Website Feedback Comments</a:t>
            </a:r>
          </a:p>
          <a:p>
            <a:pPr>
              <a:spcBef>
                <a:spcPts val="2400"/>
              </a:spcBef>
            </a:pPr>
            <a:r>
              <a:rPr lang="en-US" sz="2400" b="1" dirty="0">
                <a:latin typeface="Century Gothic" panose="020B0502020202020204" pitchFamily="34" charset="0"/>
              </a:rPr>
              <a:t>Stakeholder Interviews </a:t>
            </a:r>
          </a:p>
          <a:p>
            <a:pPr>
              <a:spcBef>
                <a:spcPts val="2400"/>
              </a:spcBef>
            </a:pPr>
            <a:r>
              <a:rPr lang="en-US" sz="2400" b="1" dirty="0">
                <a:latin typeface="Century Gothic" panose="020B0502020202020204" pitchFamily="34" charset="0"/>
              </a:rPr>
              <a:t>Community Workshops</a:t>
            </a:r>
          </a:p>
          <a:p>
            <a:pPr>
              <a:spcBef>
                <a:spcPts val="2400"/>
              </a:spcBef>
            </a:pPr>
            <a:r>
              <a:rPr lang="en-US" sz="2400" b="1" dirty="0">
                <a:latin typeface="Century Gothic" panose="020B0502020202020204" pitchFamily="34" charset="0"/>
              </a:rPr>
              <a:t>Statistically Valid Multimodal Survey</a:t>
            </a:r>
            <a:br>
              <a:rPr lang="en-US" sz="2400" b="1" dirty="0">
                <a:latin typeface="Century Gothic" panose="020B0502020202020204" pitchFamily="34" charset="0"/>
              </a:rPr>
            </a:br>
            <a:endParaRPr lang="en-US" sz="2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959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3319</TotalTime>
  <Words>1939</Words>
  <Application>Microsoft Office PowerPoint</Application>
  <PresentationFormat>Widescreen</PresentationFormat>
  <Paragraphs>368</Paragraphs>
  <Slides>38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Aerial</vt:lpstr>
      <vt:lpstr>Arial</vt:lpstr>
      <vt:lpstr>Calibri</vt:lpstr>
      <vt:lpstr>Calibri Light</vt:lpstr>
      <vt:lpstr>Century Gothic</vt:lpstr>
      <vt:lpstr>CenturyGothic</vt:lpstr>
      <vt:lpstr>CenturyGothic-Bold</vt:lpstr>
      <vt:lpstr>Office Theme</vt:lpstr>
      <vt:lpstr>Parks &amp; Recreation  Master Plan</vt:lpstr>
      <vt:lpstr>PURPOSE:  Parks and Recreation Master Plan</vt:lpstr>
      <vt:lpstr>PROCESS:  Parks &amp; Recreation Master Plan</vt:lpstr>
      <vt:lpstr>Timeline:</vt:lpstr>
      <vt:lpstr>Demographics</vt:lpstr>
      <vt:lpstr>Inventory of Parks &amp; Facilities</vt:lpstr>
      <vt:lpstr>Inventory of Parks &amp; Facilities</vt:lpstr>
      <vt:lpstr>Inventory of Programs</vt:lpstr>
      <vt:lpstr>Extensive Community Engagement    </vt:lpstr>
      <vt:lpstr>PowerPoint Presentation</vt:lpstr>
      <vt:lpstr>Participation Distribution</vt:lpstr>
      <vt:lpstr>Stakeholder  Interviews</vt:lpstr>
      <vt:lpstr>Parks and Recreation Master Plan Statistically Valid Multimodal Survey   </vt:lpstr>
      <vt:lpstr>Parks &amp; Recreation Master Plan Statistically Valid Multimodal Survey</vt:lpstr>
      <vt:lpstr>Parks &amp; Recreation Master Plan  Workshop #1 Summary</vt:lpstr>
      <vt:lpstr>Parks &amp; Recreation Master Plan  Workshop #2 Summary</vt:lpstr>
      <vt:lpstr>Parks &amp; Recreation Master Plan  Workshop #2 Summary</vt:lpstr>
      <vt:lpstr>Parks &amp; Recreation Master Plan  Workshop #3 Summary</vt:lpstr>
      <vt:lpstr>PowerPoint Presentation</vt:lpstr>
      <vt:lpstr>Feedback Comments</vt:lpstr>
      <vt:lpstr>Community Facility Needs - Prioritization</vt:lpstr>
      <vt:lpstr>Community Facility Needs - Prioritization</vt:lpstr>
      <vt:lpstr>Community Program Needs - Prioritization</vt:lpstr>
      <vt:lpstr>Community Program Needs - Prioritization</vt:lpstr>
      <vt:lpstr>Acreage and  Service Area Gap  Analysis</vt:lpstr>
      <vt:lpstr>GIS Mapping Analysis</vt:lpstr>
      <vt:lpstr>Key Strategies &amp; Recommendations</vt:lpstr>
      <vt:lpstr>PowerPoint Presentation</vt:lpstr>
      <vt:lpstr>Key Strategy #1:   Preserve the city’s most cherished resources through enhanced maintenance support and park improvements</vt:lpstr>
      <vt:lpstr>Key Strategy #2:   Strengthen the bond between community and the natural environment</vt:lpstr>
      <vt:lpstr>Key Strategy #3:   Develop new park facilities to support growing demands</vt:lpstr>
      <vt:lpstr>  Key Strategy #4:   Enhancing community togetherness and small town feel through events  </vt:lpstr>
      <vt:lpstr>Key Strategy #5:   Refine program development to meeting the needs of the community </vt:lpstr>
      <vt:lpstr>Maintenance Recommendations</vt:lpstr>
      <vt:lpstr>Funding and Implementation</vt:lpstr>
      <vt:lpstr>    Funding Sources</vt:lpstr>
      <vt:lpstr>Current and Projected Capital Project Costs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Parks and facilities Master Plan</dc:title>
  <dc:creator>Zachary Mueting</dc:creator>
  <cp:lastModifiedBy>Adrianna Renteria</cp:lastModifiedBy>
  <cp:revision>89</cp:revision>
  <cp:lastPrinted>2023-10-25T17:17:30Z</cp:lastPrinted>
  <dcterms:created xsi:type="dcterms:W3CDTF">2021-10-27T21:27:21Z</dcterms:created>
  <dcterms:modified xsi:type="dcterms:W3CDTF">2024-06-21T01:15:29Z</dcterms:modified>
</cp:coreProperties>
</file>