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7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9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4"/>
  </p:notesMasterIdLst>
  <p:sldIdLst>
    <p:sldId id="383" r:id="rId5"/>
    <p:sldId id="394" r:id="rId6"/>
    <p:sldId id="513" r:id="rId7"/>
    <p:sldId id="544" r:id="rId8"/>
    <p:sldId id="345" r:id="rId9"/>
    <p:sldId id="545" r:id="rId10"/>
    <p:sldId id="407" r:id="rId11"/>
    <p:sldId id="377" r:id="rId12"/>
    <p:sldId id="379" r:id="rId13"/>
    <p:sldId id="409" r:id="rId14"/>
    <p:sldId id="380" r:id="rId15"/>
    <p:sldId id="542" r:id="rId16"/>
    <p:sldId id="516" r:id="rId17"/>
    <p:sldId id="517" r:id="rId18"/>
    <p:sldId id="518" r:id="rId19"/>
    <p:sldId id="375" r:id="rId20"/>
    <p:sldId id="353" r:id="rId21"/>
    <p:sldId id="543" r:id="rId22"/>
    <p:sldId id="393" r:id="rId23"/>
  </p:sldIdLst>
  <p:sldSz cx="24384000" cy="13716000"/>
  <p:notesSz cx="7010400" cy="9296400"/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88B14"/>
    <a:srgbClr val="FF9900"/>
    <a:srgbClr val="FF6600"/>
    <a:srgbClr val="CEC00C"/>
    <a:srgbClr val="6F6F6F"/>
    <a:srgbClr val="507392"/>
    <a:srgbClr val="33A9AF"/>
    <a:srgbClr val="C25252"/>
    <a:srgbClr val="DDD9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2" autoAdjust="0"/>
    <p:restoredTop sz="96323" autoAdjust="0"/>
  </p:normalViewPr>
  <p:slideViewPr>
    <p:cSldViewPr snapToGrid="0">
      <p:cViewPr varScale="1">
        <p:scale>
          <a:sx n="82" d="100"/>
          <a:sy n="82" d="100"/>
        </p:scale>
        <p:origin x="246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853190723348813"/>
          <c:y val="0.20429538687329205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FCB5-4097-995D-4BC4E6F3A18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FCB5-4097-995D-4BC4E6F3A18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FCB5-4097-995D-4BC4E6F3A18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FCB5-4097-995D-4BC4E6F3A18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FCB5-4097-995D-4BC4E6F3A18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FCB5-4097-995D-4BC4E6F3A182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FCB5-4097-995D-4BC4E6F3A182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2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E-082A-4941-AC63-BD504B2A1A39}"/>
              </c:ext>
            </c:extLst>
          </c:dPt>
          <c:dLbls>
            <c:dLbl>
              <c:idx val="0"/>
              <c:layout>
                <c:manualLayout>
                  <c:x val="-1.5157926776073594E-4"/>
                  <c:y val="-8.091163375629242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8848481242521"/>
                      <c:h val="0.233353686665965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B5-4097-995D-4BC4E6F3A182}"/>
                </c:ext>
              </c:extLst>
            </c:dLbl>
            <c:dLbl>
              <c:idx val="1"/>
              <c:layout>
                <c:manualLayout>
                  <c:x val="-3.8553043333254405E-3"/>
                  <c:y val="3.20260540117125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99510150043233"/>
                      <c:h val="0.2222614040971088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CB5-4097-995D-4BC4E6F3A182}"/>
                </c:ext>
              </c:extLst>
            </c:dLbl>
            <c:dLbl>
              <c:idx val="2"/>
              <c:layout>
                <c:manualLayout>
                  <c:x val="-3.0842080509435862E-2"/>
                  <c:y val="0.1813396822811166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695472394055904"/>
                      <c:h val="0.222473798085075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CB5-4097-995D-4BC4E6F3A182}"/>
                </c:ext>
              </c:extLst>
            </c:dLbl>
            <c:dLbl>
              <c:idx val="3"/>
              <c:layout>
                <c:manualLayout>
                  <c:x val="6.5494285016379258E-2"/>
                  <c:y val="-0.2435916792363663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9688028010393"/>
                      <c:h val="0.14799133820128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CB5-4097-995D-4BC4E6F3A182}"/>
                </c:ext>
              </c:extLst>
            </c:dLbl>
            <c:dLbl>
              <c:idx val="4"/>
              <c:layout>
                <c:manualLayout>
                  <c:x val="8.7652887119587086E-3"/>
                  <c:y val="4.610599455187160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CB5-4097-995D-4BC4E6F3A182}"/>
                </c:ext>
              </c:extLst>
            </c:dLbl>
            <c:dLbl>
              <c:idx val="5"/>
              <c:layout>
                <c:manualLayout>
                  <c:x val="6.3533266185134343E-3"/>
                  <c:y val="1.56180946583173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75142639328971"/>
                      <c:h val="0.20175647994808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FCB5-4097-995D-4BC4E6F3A182}"/>
                </c:ext>
              </c:extLst>
            </c:dLbl>
            <c:dLbl>
              <c:idx val="6"/>
              <c:layout>
                <c:manualLayout>
                  <c:x val="3.2861838836632157E-2"/>
                  <c:y val="0.1406503891510931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2FDE3B2-BE0F-43B6-95C2-5EFB7BD9916B}" type="CATEGORYNAME">
                      <a:rPr lang="en-US" sz="280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[CATEGORY NAME]</a:t>
                    </a:fld>
                    <a:r>
                      <a:rPr lang="en-US" sz="2800" baseline="0" dirty="0"/>
                      <a:t>, $15.7M, </a:t>
                    </a:r>
                    <a:fld id="{98A190B7-BA10-4BD7-A6AE-4D42E55A6C74}" type="PERCENTAGE">
                      <a:rPr lang="en-US" sz="2800" baseline="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[PERCENTAGE]</a:t>
                    </a:fld>
                    <a:endParaRPr lang="en-US" sz="28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65278087243686"/>
                      <c:h val="0.1794141251953874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FCB5-4097-995D-4BC4E6F3A182}"/>
                </c:ext>
              </c:extLst>
            </c:dLbl>
            <c:dLbl>
              <c:idx val="7"/>
              <c:layout>
                <c:manualLayout>
                  <c:x val="-6.4249169602629587E-4"/>
                  <c:y val="-7.10375393933886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540829970358054"/>
                      <c:h val="0.161727808069164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082A-4941-AC63-BD504B2A1A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Administrative Services</c:v>
                </c:pt>
                <c:pt idx="1">
                  <c:v>Community Development</c:v>
                </c:pt>
                <c:pt idx="2">
                  <c:v>Elected &amp; City Manager's Offices</c:v>
                </c:pt>
                <c:pt idx="3">
                  <c:v>Police</c:v>
                </c:pt>
                <c:pt idx="4">
                  <c:v>Public Works</c:v>
                </c:pt>
                <c:pt idx="5">
                  <c:v>Recreation &amp; Human Services</c:v>
                </c:pt>
                <c:pt idx="6">
                  <c:v>Non-Departmental</c:v>
                </c:pt>
                <c:pt idx="7">
                  <c:v>Charges &amp; Transfers</c:v>
                </c:pt>
              </c:strCache>
            </c:strRef>
          </c:cat>
          <c:val>
            <c:numRef>
              <c:f>Sheet1!$B$2:$B$9</c:f>
              <c:numCache>
                <c:formatCode>"$"#.0,,"M"</c:formatCode>
                <c:ptCount val="8"/>
                <c:pt idx="0">
                  <c:v>3339867</c:v>
                </c:pt>
                <c:pt idx="1">
                  <c:v>3395967</c:v>
                </c:pt>
                <c:pt idx="2">
                  <c:v>2561481</c:v>
                </c:pt>
                <c:pt idx="3">
                  <c:v>35968552</c:v>
                </c:pt>
                <c:pt idx="4">
                  <c:v>7316480</c:v>
                </c:pt>
                <c:pt idx="5">
                  <c:v>6588929</c:v>
                </c:pt>
                <c:pt idx="6">
                  <c:v>15715327</c:v>
                </c:pt>
                <c:pt idx="7">
                  <c:v>11379041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B5-4097-995D-4BC4E6F3A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7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8C20-4FAC-B678-4CB89BF2EB91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8C20-4FAC-B678-4CB89BF2EB9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8C20-4FAC-B678-4CB89BF2EB9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8C20-4FAC-B678-4CB89BF2EB91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8C20-4FAC-B678-4CB89BF2EB91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8C20-4FAC-B678-4CB89BF2EB91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8C20-4FAC-B678-4CB89BF2EB91}"/>
              </c:ext>
            </c:extLst>
          </c:dPt>
          <c:dLbls>
            <c:dLbl>
              <c:idx val="0"/>
              <c:layout>
                <c:manualLayout>
                  <c:x val="-2.760451260446806E-2"/>
                  <c:y val="-0.130980499582930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86775677390552"/>
                      <c:h val="0.17926006059839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C20-4FAC-B678-4CB89BF2EB91}"/>
                </c:ext>
              </c:extLst>
            </c:dLbl>
            <c:dLbl>
              <c:idx val="1"/>
              <c:layout>
                <c:manualLayout>
                  <c:x val="0.10057041070560671"/>
                  <c:y val="-7.318821311935923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284404550615348"/>
                      <c:h val="0.192860255945654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20-4FAC-B678-4CB89BF2EB91}"/>
                </c:ext>
              </c:extLst>
            </c:dLbl>
            <c:dLbl>
              <c:idx val="2"/>
              <c:layout>
                <c:manualLayout>
                  <c:x val="3.8971053327090575E-2"/>
                  <c:y val="1.67193721869242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86257071251709"/>
                      <c:h val="0.140710931596349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C20-4FAC-B678-4CB89BF2EB91}"/>
                </c:ext>
              </c:extLst>
            </c:dLbl>
            <c:dLbl>
              <c:idx val="3"/>
              <c:layout>
                <c:manualLayout>
                  <c:x val="-7.6230132137310369E-3"/>
                  <c:y val="2.220352943825332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6162148089999"/>
                      <c:h val="0.180400435081880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C20-4FAC-B678-4CB89BF2EB91}"/>
                </c:ext>
              </c:extLst>
            </c:dLbl>
            <c:dLbl>
              <c:idx val="4"/>
              <c:layout>
                <c:manualLayout>
                  <c:x val="-1.6657774363837398E-2"/>
                  <c:y val="0.1089500567171796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C20-4FAC-B678-4CB89BF2EB91}"/>
                </c:ext>
              </c:extLst>
            </c:dLbl>
            <c:dLbl>
              <c:idx val="5"/>
              <c:layout>
                <c:manualLayout>
                  <c:x val="6.6257719723193664E-3"/>
                  <c:y val="9.9210837806020819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20-4FAC-B678-4CB89BF2EB91}"/>
                </c:ext>
              </c:extLst>
            </c:dLbl>
            <c:dLbl>
              <c:idx val="6"/>
              <c:layout>
                <c:manualLayout>
                  <c:x val="8.381449105506927E-3"/>
                  <c:y val="2.21218443697745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59625711590448"/>
                      <c:h val="0.172291969104683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8C20-4FAC-B678-4CB89BF2EB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89009149</c:v>
                </c:pt>
                <c:pt idx="1">
                  <c:v>17701027</c:v>
                </c:pt>
                <c:pt idx="2">
                  <c:v>8617853</c:v>
                </c:pt>
                <c:pt idx="3">
                  <c:v>45218369</c:v>
                </c:pt>
                <c:pt idx="4">
                  <c:v>2612500</c:v>
                </c:pt>
                <c:pt idx="5">
                  <c:v>10058000</c:v>
                </c:pt>
                <c:pt idx="6">
                  <c:v>29509098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C20-4FAC-B678-4CB89BF2E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F282-49BF-A02B-6805DC3DFF8F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F282-49BF-A02B-6805DC3DFF8F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F282-49BF-A02B-6805DC3DFF8F}"/>
              </c:ext>
            </c:extLst>
          </c:dPt>
          <c:dLbls>
            <c:dLbl>
              <c:idx val="0"/>
              <c:layout>
                <c:manualLayout>
                  <c:x val="0.14347684443230987"/>
                  <c:y val="8.20176073074458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90002942046226"/>
                      <c:h val="0.332699867508914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282-49BF-A02B-6805DC3DFF8F}"/>
                </c:ext>
              </c:extLst>
            </c:dLbl>
            <c:dLbl>
              <c:idx val="1"/>
              <c:layout>
                <c:manualLayout>
                  <c:x val="3.2889845705179749E-2"/>
                  <c:y val="0.1489187883609911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656348202137485"/>
                      <c:h val="0.1814229473640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282-49BF-A02B-6805DC3DFF8F}"/>
                </c:ext>
              </c:extLst>
            </c:dLbl>
            <c:dLbl>
              <c:idx val="2"/>
              <c:layout>
                <c:manualLayout>
                  <c:x val="-9.1514749181105276E-2"/>
                  <c:y val="2.73391306793784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261471900433286"/>
                      <c:h val="0.166842039398302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282-49BF-A02B-6805DC3DFF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Street Improvement Projects</c:v>
                </c:pt>
                <c:pt idx="1">
                  <c:v>Parks &amp; Facility Projects</c:v>
                </c:pt>
                <c:pt idx="2">
                  <c:v>Sewer &amp; Storm Drain Projects</c:v>
                </c:pt>
              </c:strCache>
            </c:strRef>
          </c:cat>
          <c:val>
            <c:numRef>
              <c:f>Sheet1!$B$2:$B$4</c:f>
              <c:numCache>
                <c:formatCode>"$"#0.#,,"M"</c:formatCode>
                <c:ptCount val="3"/>
                <c:pt idx="0">
                  <c:v>29935923</c:v>
                </c:pt>
                <c:pt idx="1">
                  <c:v>37375432</c:v>
                </c:pt>
                <c:pt idx="2" formatCode="&quot;$&quot;#0.0,,&quot;M&quot;">
                  <c:v>4218747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282-49BF-A02B-6805DC3DFF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Street Improvement Projects</c:v>
                </c:pt>
                <c:pt idx="1">
                  <c:v>Parks &amp; Facility Projects</c:v>
                </c:pt>
                <c:pt idx="2">
                  <c:v>Sewer &amp; Storm Drain Projects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0.41850804294952632</c:v>
                </c:pt>
                <c:pt idx="1">
                  <c:v>0.52251333291821678</c:v>
                </c:pt>
                <c:pt idx="2">
                  <c:v>5.8978624132256935E-2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0BE-450F-89E5-BF1D3FEB2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4832-40A3-BE59-21222C0F7B0F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4832-40A3-BE59-21222C0F7B0F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4832-40A3-BE59-21222C0F7B0F}"/>
              </c:ext>
            </c:extLst>
          </c:dPt>
          <c:dLbls>
            <c:dLbl>
              <c:idx val="0"/>
              <c:layout>
                <c:manualLayout>
                  <c:x val="-1.8010106571654833E-3"/>
                  <c:y val="-0.5604535064213400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613920719039115"/>
                      <c:h val="0.27619884914156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832-40A3-BE59-21222C0F7B0F}"/>
                </c:ext>
              </c:extLst>
            </c:dLbl>
            <c:dLbl>
              <c:idx val="1"/>
              <c:layout>
                <c:manualLayout>
                  <c:x val="4.7269380256827781E-8"/>
                  <c:y val="0.2150683207386435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9337247364070277"/>
                      <c:h val="0.1814229473640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832-40A3-BE59-21222C0F7B0F}"/>
                </c:ext>
              </c:extLst>
            </c:dLbl>
            <c:dLbl>
              <c:idx val="2"/>
              <c:layout>
                <c:manualLayout>
                  <c:x val="-5.6036432213061649E-2"/>
                  <c:y val="7.29044680724039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781214997023915"/>
                      <c:h val="0.166842039398302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832-40A3-BE59-21222C0F7B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Street Improvement Projects</c:v>
                </c:pt>
                <c:pt idx="1">
                  <c:v>Parks &amp; Facility Projects</c:v>
                </c:pt>
                <c:pt idx="2">
                  <c:v>Sewer &amp; Storm Drain Projects</c:v>
                </c:pt>
              </c:strCache>
            </c:strRef>
          </c:cat>
          <c:val>
            <c:numRef>
              <c:f>Sheet1!$B$2:$B$4</c:f>
              <c:numCache>
                <c:formatCode>"$"#0.#,,"M"</c:formatCode>
                <c:ptCount val="3"/>
                <c:pt idx="0">
                  <c:v>6858000</c:v>
                </c:pt>
                <c:pt idx="1">
                  <c:v>1000000</c:v>
                </c:pt>
                <c:pt idx="2" formatCode="&quot;$&quot;#0.0,,&quot;M&quot;">
                  <c:v>2500000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832-40A3-BE59-21222C0F7B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Street Improvement Projects</c:v>
                </c:pt>
                <c:pt idx="1">
                  <c:v>Parks &amp; Facility Projects</c:v>
                </c:pt>
                <c:pt idx="2">
                  <c:v>Sewer &amp; Storm Drain Projects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0.66209692990924884</c:v>
                </c:pt>
                <c:pt idx="1">
                  <c:v>9.6543734311643176E-2</c:v>
                </c:pt>
                <c:pt idx="2">
                  <c:v>0.24135933577910793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832-40A3-BE59-21222C0F7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905185559336988"/>
          <c:y val="1.56853885586850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206225404126566E-2"/>
          <c:y val="0.12534326469412349"/>
          <c:w val="0.89909077857360198"/>
          <c:h val="0.67692535215341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5400000" sy="96000" rotWithShape="0">
                <a:srgbClr val="000000">
                  <a:alpha val="54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A6F-4C35-BC30-549F1EB2B07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A6F-4C35-BC30-549F1EB2B07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A6F-4C35-BC30-549F1EB2B07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A6F-4C35-BC30-549F1EB2B07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5A6F-4C35-BC30-549F1EB2B07F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5A6F-4C35-BC30-549F1EB2B07F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5A6F-4C35-BC30-549F1EB2B07F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5A6F-4C35-BC30-549F1EB2B07F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5A6F-4C35-BC30-549F1EB2B07F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5A6F-4C35-BC30-549F1EB2B07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0C151EC-7D19-432A-9ED8-74FD4AE43742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27%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A6F-4C35-BC30-549F1EB2B07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1757BCF-021B-4D5D-B73C-294B297578C1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17%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A6F-4C35-BC30-549F1EB2B0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2584494F-7E76-43A0-BC53-F0A7A9F5E061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A6F-4C35-BC30-549F1EB2B07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$33.4M</a:t>
                    </a:r>
                  </a:p>
                  <a:p>
                    <a:r>
                      <a:rPr lang="en-US" dirty="0"/>
                      <a:t>46%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5A6F-4C35-BC30-549F1EB2B07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189F89B-E6B7-4B89-8EA5-133B770C6A2F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41%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A6F-4C35-BC30-549F1EB2B07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FDA8C2C-D30A-475F-B6EC-77890B7816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A6F-4C35-BC30-549F1EB2B07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A5A2B7B-76B8-4647-8358-BE65EDF01529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32%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5A6F-4C35-BC30-549F1EB2B07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$27.3M</a:t>
                    </a:r>
                  </a:p>
                  <a:p>
                    <a:r>
                      <a:rPr lang="en-US" dirty="0"/>
                      <a:t>31%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5A6F-4C35-BC30-549F1EB2B07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/>
                      <a:t>$27.4M</a:t>
                    </a:r>
                  </a:p>
                  <a:p>
                    <a:r>
                      <a:rPr lang="en-US" dirty="0"/>
                      <a:t>30%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5A6F-4C35-BC30-549F1EB2B07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$27.4M</a:t>
                    </a:r>
                  </a:p>
                  <a:p>
                    <a:r>
                      <a:rPr lang="en-US" dirty="0"/>
                      <a:t>28%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5A6F-4C35-BC30-549F1EB2B0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 Audited*</c:v>
                </c:pt>
                <c:pt idx="5">
                  <c:v>June 2024 Projected*</c:v>
                </c:pt>
                <c:pt idx="6">
                  <c:v>June 2025 Proposed*</c:v>
                </c:pt>
                <c:pt idx="7">
                  <c:v>June 2026 Proposed*</c:v>
                </c:pt>
                <c:pt idx="8">
                  <c:v>June 2027 Projected*</c:v>
                </c:pt>
                <c:pt idx="9">
                  <c:v>June 2028 Projected*</c:v>
                </c:pt>
              </c:strCache>
            </c:strRef>
          </c:cat>
          <c:val>
            <c:numRef>
              <c:f>Sheet1!$B$2:$B$11</c:f>
              <c:numCache>
                <c:formatCode>"$"#,##0.0</c:formatCode>
                <c:ptCount val="10"/>
                <c:pt idx="0">
                  <c:v>16.5</c:v>
                </c:pt>
                <c:pt idx="1">
                  <c:v>10.63</c:v>
                </c:pt>
                <c:pt idx="2">
                  <c:v>24.95</c:v>
                </c:pt>
                <c:pt idx="3">
                  <c:v>33.4</c:v>
                </c:pt>
                <c:pt idx="4">
                  <c:v>34.200000000000003</c:v>
                </c:pt>
                <c:pt idx="5">
                  <c:v>33.200000000000003</c:v>
                </c:pt>
                <c:pt idx="6">
                  <c:v>27.18</c:v>
                </c:pt>
                <c:pt idx="7">
                  <c:v>27.3</c:v>
                </c:pt>
                <c:pt idx="8">
                  <c:v>27.35</c:v>
                </c:pt>
                <c:pt idx="9">
                  <c:v>27.4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A6F-4C35-BC30-549F1EB2B0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739244520"/>
        <c:axId val="73924681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762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5A6F-4C35-BC30-549F1EB2B07F}"/>
                </c:ext>
              </c:extLst>
            </c:dLbl>
            <c:dLbl>
              <c:idx val="9"/>
              <c:layout>
                <c:manualLayout>
                  <c:x val="-2.7183299653560988E-2"/>
                  <c:y val="-3.621234719048915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CE2FE8E7-C5A6-4023-A083-346F00ADB7EA}" type="VALUE">
                      <a:rPr lang="en-US" smtClean="0"/>
                      <a:pPr>
                        <a:defRPr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dirty="0"/>
                      <a:t>M</a:t>
                    </a:r>
                  </a:p>
                </c:rich>
              </c:tx>
              <c:spPr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146346051936388E-2"/>
                      <c:h val="4.38039620029035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5A6F-4C35-BC30-549F1EB2B0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 Audited*</c:v>
                </c:pt>
                <c:pt idx="5">
                  <c:v>June 2024 Projected*</c:v>
                </c:pt>
                <c:pt idx="6">
                  <c:v>June 2025 Proposed*</c:v>
                </c:pt>
                <c:pt idx="7">
                  <c:v>June 2026 Proposed*</c:v>
                </c:pt>
                <c:pt idx="8">
                  <c:v>June 2027 Projected*</c:v>
                </c:pt>
                <c:pt idx="9">
                  <c:v>June 2028 Projected*</c:v>
                </c:pt>
              </c:strCache>
            </c:strRef>
          </c:cat>
          <c:val>
            <c:numRef>
              <c:f>Sheet1!$D$2:$D$11</c:f>
              <c:numCache>
                <c:formatCode>"$"#,##0.0</c:formatCode>
                <c:ptCount val="10"/>
                <c:pt idx="0">
                  <c:v>15.277777777777777</c:v>
                </c:pt>
                <c:pt idx="1">
                  <c:v>15.632352941176471</c:v>
                </c:pt>
                <c:pt idx="2">
                  <c:v>14.851190476190476</c:v>
                </c:pt>
                <c:pt idx="3">
                  <c:v>18.0335</c:v>
                </c:pt>
                <c:pt idx="4">
                  <c:v>20.65</c:v>
                </c:pt>
                <c:pt idx="5">
                  <c:v>20.975000000000001</c:v>
                </c:pt>
                <c:pt idx="6">
                  <c:v>21.567499999999999</c:v>
                </c:pt>
                <c:pt idx="7">
                  <c:v>22.2225</c:v>
                </c:pt>
                <c:pt idx="8">
                  <c:v>23.074999999999999</c:v>
                </c:pt>
                <c:pt idx="9">
                  <c:v>24.125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5A6F-4C35-BC30-549F1EB2B0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945616"/>
        <c:axId val="576948896"/>
      </c:lineChart>
      <c:catAx>
        <c:axId val="73924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6816"/>
        <c:crosses val="autoZero"/>
        <c:auto val="1"/>
        <c:lblAlgn val="ctr"/>
        <c:lblOffset val="100"/>
        <c:noMultiLvlLbl val="0"/>
      </c:catAx>
      <c:valAx>
        <c:axId val="739246816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20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Millions USD</a:t>
                </a:r>
                <a:endPara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4520"/>
        <c:crosses val="autoZero"/>
        <c:crossBetween val="between"/>
      </c:valAx>
      <c:valAx>
        <c:axId val="576948896"/>
        <c:scaling>
          <c:orientation val="minMax"/>
        </c:scaling>
        <c:delete val="1"/>
        <c:axPos val="r"/>
        <c:numFmt formatCode="&quot;$&quot;#,##0.0" sourceLinked="1"/>
        <c:majorTickMark val="none"/>
        <c:minorTickMark val="none"/>
        <c:tickLblPos val="nextTo"/>
        <c:crossAx val="576945616"/>
        <c:crosses val="max"/>
        <c:crossBetween val="between"/>
      </c:valAx>
      <c:catAx>
        <c:axId val="57694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948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26951410082011279"/>
          <c:y val="0.92351540593977466"/>
          <c:w val="0.47051076175643153"/>
          <c:h val="5.6616525454942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8C20-4FAC-B678-4CB89BF2EB91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8C20-4FAC-B678-4CB89BF2EB9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8C20-4FAC-B678-4CB89BF2EB9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8C20-4FAC-B678-4CB89BF2EB91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8C20-4FAC-B678-4CB89BF2EB91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8C20-4FAC-B678-4CB89BF2EB91}"/>
              </c:ext>
            </c:extLst>
          </c:dPt>
          <c:dLbls>
            <c:dLbl>
              <c:idx val="0"/>
              <c:layout>
                <c:manualLayout>
                  <c:x val="-3.3890166366902119E-2"/>
                  <c:y val="4.43308016099530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86775677390552"/>
                      <c:h val="0.17926006059839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C20-4FAC-B678-4CB89BF2EB91}"/>
                </c:ext>
              </c:extLst>
            </c:dLbl>
            <c:dLbl>
              <c:idx val="1"/>
              <c:layout>
                <c:manualLayout>
                  <c:x val="-6.2861486958020059E-4"/>
                  <c:y val="-7.4732523281919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33020766414212"/>
                      <c:h val="0.192860255945654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20-4FAC-B678-4CB89BF2EB91}"/>
                </c:ext>
              </c:extLst>
            </c:dLbl>
            <c:dLbl>
              <c:idx val="2"/>
              <c:layout>
                <c:manualLayout>
                  <c:x val="0"/>
                  <c:y val="-3.61746245837345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86257071251709"/>
                      <c:h val="0.140710931596349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C20-4FAC-B678-4CB89BF2EB91}"/>
                </c:ext>
              </c:extLst>
            </c:dLbl>
            <c:dLbl>
              <c:idx val="3"/>
              <c:layout>
                <c:manualLayout>
                  <c:x val="2.5062386350925576E-2"/>
                  <c:y val="-7.7409836838934071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6162148089999"/>
                      <c:h val="0.199123001228693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C20-4FAC-B678-4CB89BF2EB91}"/>
                </c:ext>
              </c:extLst>
            </c:dLbl>
            <c:dLbl>
              <c:idx val="4"/>
              <c:layout>
                <c:manualLayout>
                  <c:x val="2.4198931555907362E-2"/>
                  <c:y val="-8.49145066183915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08534927942652"/>
                      <c:h val="0.204790832616774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8C20-4FAC-B678-4CB89BF2EB91}"/>
                </c:ext>
              </c:extLst>
            </c:dLbl>
            <c:dLbl>
              <c:idx val="5"/>
              <c:layout>
                <c:manualLayout>
                  <c:x val="-2.7957004148531493E-2"/>
                  <c:y val="1.416482076727944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20-4FAC-B678-4CB89BF2EB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Sales &amp; Use Tax</c:v>
                </c:pt>
                <c:pt idx="1">
                  <c:v>Card Club Revenue Fee</c:v>
                </c:pt>
                <c:pt idx="2">
                  <c:v>Property Taxes</c:v>
                </c:pt>
                <c:pt idx="3">
                  <c:v>Utility User Tax</c:v>
                </c:pt>
                <c:pt idx="4">
                  <c:v>Vehicle License Fee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"$"#.0,,"M"</c:formatCode>
                <c:ptCount val="6"/>
                <c:pt idx="0">
                  <c:v>28451125</c:v>
                </c:pt>
                <c:pt idx="1">
                  <c:v>8877427</c:v>
                </c:pt>
                <c:pt idx="2">
                  <c:v>10705079</c:v>
                </c:pt>
                <c:pt idx="3">
                  <c:v>6674127</c:v>
                </c:pt>
                <c:pt idx="4">
                  <c:v>8907545</c:v>
                </c:pt>
                <c:pt idx="5">
                  <c:v>22804593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C20-4FAC-B678-4CB89BF2E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853190723348813"/>
          <c:y val="0.20429538687329205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FCB5-4097-995D-4BC4E6F3A18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FCB5-4097-995D-4BC4E6F3A18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FCB5-4097-995D-4BC4E6F3A18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FCB5-4097-995D-4BC4E6F3A18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FCB5-4097-995D-4BC4E6F3A18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FCB5-4097-995D-4BC4E6F3A182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FCB5-4097-995D-4BC4E6F3A182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98000"/>
                      <a:lumMod val="114000"/>
                    </a:schemeClr>
                  </a:gs>
                  <a:gs pos="100000">
                    <a:schemeClr val="accent2">
                      <a:lumMod val="60000"/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E-082A-4941-AC63-BD504B2A1A39}"/>
              </c:ext>
            </c:extLst>
          </c:dPt>
          <c:dLbls>
            <c:dLbl>
              <c:idx val="0"/>
              <c:layout>
                <c:manualLayout>
                  <c:x val="-6.5770021668347398E-3"/>
                  <c:y val="-0.122486905753507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8848481242521"/>
                      <c:h val="0.233353686665965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B5-4097-995D-4BC4E6F3A182}"/>
                </c:ext>
              </c:extLst>
            </c:dLbl>
            <c:dLbl>
              <c:idx val="1"/>
              <c:layout>
                <c:manualLayout>
                  <c:x val="-3.8553043333254405E-3"/>
                  <c:y val="3.20260540117125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99510150043233"/>
                      <c:h val="0.2222614040971088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CB5-4097-995D-4BC4E6F3A182}"/>
                </c:ext>
              </c:extLst>
            </c:dLbl>
            <c:dLbl>
              <c:idx val="2"/>
              <c:layout>
                <c:manualLayout>
                  <c:x val="-3.0842080509435862E-2"/>
                  <c:y val="0.1813396822811166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695472394055904"/>
                      <c:h val="0.222473798085075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CB5-4097-995D-4BC4E6F3A182}"/>
                </c:ext>
              </c:extLst>
            </c:dLbl>
            <c:dLbl>
              <c:idx val="3"/>
              <c:layout>
                <c:manualLayout>
                  <c:x val="6.5494285016379258E-2"/>
                  <c:y val="-0.2435916792363663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9688028010393"/>
                      <c:h val="0.14799133820128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CB5-4097-995D-4BC4E6F3A182}"/>
                </c:ext>
              </c:extLst>
            </c:dLbl>
            <c:dLbl>
              <c:idx val="4"/>
              <c:layout>
                <c:manualLayout>
                  <c:x val="8.7652887119587086E-3"/>
                  <c:y val="4.610599455187160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CB5-4097-995D-4BC4E6F3A182}"/>
                </c:ext>
              </c:extLst>
            </c:dLbl>
            <c:dLbl>
              <c:idx val="5"/>
              <c:layout>
                <c:manualLayout>
                  <c:x val="6.3533266185134343E-3"/>
                  <c:y val="1.56180946583173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75142639328971"/>
                      <c:h val="0.20175647994808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FCB5-4097-995D-4BC4E6F3A182}"/>
                </c:ext>
              </c:extLst>
            </c:dLbl>
            <c:dLbl>
              <c:idx val="6"/>
              <c:layout>
                <c:manualLayout>
                  <c:x val="-4.8098489691699199E-2"/>
                  <c:y val="0.1423134000309817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2FDE3B2-BE0F-43B6-95C2-5EFB7BD9916B}" type="CATEGORYNAME">
                      <a:rPr lang="en-US" sz="280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[CATEGORY NAME]</a:t>
                    </a:fld>
                    <a:r>
                      <a:rPr lang="en-US" sz="2800" baseline="0" dirty="0"/>
                      <a:t>, $16.5M, </a:t>
                    </a:r>
                    <a:fld id="{98A190B7-BA10-4BD7-A6AE-4D42E55A6C74}" type="PERCENTAGE">
                      <a:rPr lang="en-US" sz="2800" baseline="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[PERCENTAGE]</a:t>
                    </a:fld>
                    <a:endParaRPr lang="en-US" sz="28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65278087243686"/>
                      <c:h val="0.1794141251953874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FCB5-4097-995D-4BC4E6F3A182}"/>
                </c:ext>
              </c:extLst>
            </c:dLbl>
            <c:dLbl>
              <c:idx val="7"/>
              <c:layout>
                <c:manualLayout>
                  <c:x val="-6.4249169602629587E-4"/>
                  <c:y val="-0.1824592683459235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540829970358054"/>
                      <c:h val="0.161727808069164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082A-4941-AC63-BD504B2A1A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Administrative Services</c:v>
                </c:pt>
                <c:pt idx="1">
                  <c:v>Community Development</c:v>
                </c:pt>
                <c:pt idx="2">
                  <c:v>Elected &amp; City Manager's Offices</c:v>
                </c:pt>
                <c:pt idx="3">
                  <c:v>Police</c:v>
                </c:pt>
                <c:pt idx="4">
                  <c:v>Public Works</c:v>
                </c:pt>
                <c:pt idx="5">
                  <c:v>Recreation &amp; Human Services</c:v>
                </c:pt>
                <c:pt idx="6">
                  <c:v>Non-Departmental</c:v>
                </c:pt>
                <c:pt idx="7">
                  <c:v>Charges &amp; Transfers</c:v>
                </c:pt>
              </c:strCache>
            </c:strRef>
          </c:cat>
          <c:val>
            <c:numRef>
              <c:f>Sheet1!$B$2:$B$9</c:f>
              <c:numCache>
                <c:formatCode>"$"#.0,,"M"</c:formatCode>
                <c:ptCount val="8"/>
                <c:pt idx="0">
                  <c:v>3485722</c:v>
                </c:pt>
                <c:pt idx="1">
                  <c:v>3564934</c:v>
                </c:pt>
                <c:pt idx="2">
                  <c:v>2895320</c:v>
                </c:pt>
                <c:pt idx="3">
                  <c:v>38323176</c:v>
                </c:pt>
                <c:pt idx="4">
                  <c:v>7692514</c:v>
                </c:pt>
                <c:pt idx="5">
                  <c:v>6985433</c:v>
                </c:pt>
                <c:pt idx="6">
                  <c:v>16465548</c:v>
                </c:pt>
                <c:pt idx="7">
                  <c:v>9476933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B5-4097-995D-4BC4E6F3A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7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8C20-4FAC-B678-4CB89BF2EB91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8C20-4FAC-B678-4CB89BF2EB9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8C20-4FAC-B678-4CB89BF2EB9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8C20-4FAC-B678-4CB89BF2EB91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8C20-4FAC-B678-4CB89BF2EB91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8C20-4FAC-B678-4CB89BF2EB91}"/>
              </c:ext>
            </c:extLst>
          </c:dPt>
          <c:dLbls>
            <c:dLbl>
              <c:idx val="0"/>
              <c:layout>
                <c:manualLayout>
                  <c:x val="-3.3890166366902119E-2"/>
                  <c:y val="4.43308016099530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86775677390552"/>
                      <c:h val="0.17926006059839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C20-4FAC-B678-4CB89BF2EB91}"/>
                </c:ext>
              </c:extLst>
            </c:dLbl>
            <c:dLbl>
              <c:idx val="1"/>
              <c:layout>
                <c:manualLayout>
                  <c:x val="-6.2861486958020059E-4"/>
                  <c:y val="-7.4732523281919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33020766414212"/>
                      <c:h val="0.192860255945654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20-4FAC-B678-4CB89BF2EB91}"/>
                </c:ext>
              </c:extLst>
            </c:dLbl>
            <c:dLbl>
              <c:idx val="2"/>
              <c:layout>
                <c:manualLayout>
                  <c:x val="0"/>
                  <c:y val="-3.61746245837345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86257071251709"/>
                      <c:h val="0.140710931596349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C20-4FAC-B678-4CB89BF2EB91}"/>
                </c:ext>
              </c:extLst>
            </c:dLbl>
            <c:dLbl>
              <c:idx val="3"/>
              <c:layout>
                <c:manualLayout>
                  <c:x val="2.5062386350925576E-2"/>
                  <c:y val="-7.7409836838934071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6162148089999"/>
                      <c:h val="0.199123001228693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C20-4FAC-B678-4CB89BF2EB91}"/>
                </c:ext>
              </c:extLst>
            </c:dLbl>
            <c:dLbl>
              <c:idx val="4"/>
              <c:layout>
                <c:manualLayout>
                  <c:x val="2.4198931555907362E-2"/>
                  <c:y val="-8.49145066183915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08534927942652"/>
                      <c:h val="0.204790832616774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8C20-4FAC-B678-4CB89BF2EB91}"/>
                </c:ext>
              </c:extLst>
            </c:dLbl>
            <c:dLbl>
              <c:idx val="5"/>
              <c:layout>
                <c:manualLayout>
                  <c:x val="-2.7957004148531493E-2"/>
                  <c:y val="1.416482076727944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20-4FAC-B678-4CB89BF2EB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Sales &amp; Use Tax</c:v>
                </c:pt>
                <c:pt idx="1">
                  <c:v>Card Club Revenue Fee</c:v>
                </c:pt>
                <c:pt idx="2">
                  <c:v>Property Taxes</c:v>
                </c:pt>
                <c:pt idx="3">
                  <c:v>Utility User Tax</c:v>
                </c:pt>
                <c:pt idx="4">
                  <c:v>Vehicle License Fee</c:v>
                </c:pt>
                <c:pt idx="5">
                  <c:v>Other</c:v>
                </c:pt>
              </c:strCache>
            </c:strRef>
          </c:cat>
          <c:val>
            <c:numRef>
              <c:f>Sheet1!$B$2:$B$7</c:f>
              <c:numCache>
                <c:formatCode>"$"#.0,,"M"</c:formatCode>
                <c:ptCount val="6"/>
                <c:pt idx="0">
                  <c:v>29229496</c:v>
                </c:pt>
                <c:pt idx="1">
                  <c:v>9166202</c:v>
                </c:pt>
                <c:pt idx="2">
                  <c:v>11026232</c:v>
                </c:pt>
                <c:pt idx="3">
                  <c:v>6897442</c:v>
                </c:pt>
                <c:pt idx="4">
                  <c:v>9352922</c:v>
                </c:pt>
                <c:pt idx="5">
                  <c:v>23336855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C20-4FAC-B678-4CB89BF2E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F282-49BF-A02B-6805DC3DFF8F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F282-49BF-A02B-6805DC3DFF8F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F282-49BF-A02B-6805DC3DFF8F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7-F282-49BF-A02B-6805DC3DFF8F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9-F282-49BF-A02B-6805DC3DFF8F}"/>
              </c:ext>
            </c:extLst>
          </c:dPt>
          <c:dLbls>
            <c:dLbl>
              <c:idx val="0"/>
              <c:layout>
                <c:manualLayout>
                  <c:x val="0.14347684443230987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90002942046226"/>
                      <c:h val="0.168664652894023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282-49BF-A02B-6805DC3DFF8F}"/>
                </c:ext>
              </c:extLst>
            </c:dLbl>
            <c:dLbl>
              <c:idx val="1"/>
              <c:layout>
                <c:manualLayout>
                  <c:x val="0.11393319815551096"/>
                  <c:y val="0.12887003990805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6998984275557"/>
                      <c:h val="0.1814229473640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282-49BF-A02B-6805DC3DFF8F}"/>
                </c:ext>
              </c:extLst>
            </c:dLbl>
            <c:dLbl>
              <c:idx val="2"/>
              <c:layout>
                <c:manualLayout>
                  <c:x val="1.954465973231161E-2"/>
                  <c:y val="0.133050713431197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75755799574803"/>
                      <c:h val="0.166842039398302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282-49BF-A02B-6805DC3DFF8F}"/>
                </c:ext>
              </c:extLst>
            </c:dLbl>
            <c:dLbl>
              <c:idx val="3"/>
              <c:layout>
                <c:manualLayout>
                  <c:x val="0.19090211910522459"/>
                  <c:y val="7.65497668202828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350700607846417"/>
                      <c:h val="0.192358628338396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282-49BF-A02B-6805DC3DFF8F}"/>
                </c:ext>
              </c:extLst>
            </c:dLbl>
            <c:dLbl>
              <c:idx val="4"/>
              <c:layout>
                <c:manualLayout>
                  <c:x val="-0.21071266910148093"/>
                  <c:y val="-7.2904539828840802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00B41362-5972-4D60-99F7-4A116F964081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$3.3M, </a:t>
                    </a:r>
                    <a:fld id="{0AC1B6F6-C494-4E8D-A441-11B9D70FC99E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97488445472688"/>
                      <c:h val="0.16997693461094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F282-49BF-A02B-6805DC3DFF8F}"/>
                </c:ext>
              </c:extLst>
            </c:dLbl>
            <c:dLbl>
              <c:idx val="5"/>
              <c:layout>
                <c:manualLayout>
                  <c:x val="-1.0805780326710829E-2"/>
                  <c:y val="4.1920110401583499E-2"/>
                </c:manualLayout>
              </c:layout>
              <c:tx>
                <c:rich>
                  <a:bodyPr/>
                  <a:lstStyle/>
                  <a:p>
                    <a:fld id="{A464BF7F-2FBE-416D-95C1-AC2642B8EE94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$6.6M, </a:t>
                    </a:r>
                    <a:fld id="{C8C2F1FF-0083-402C-969F-78DB3FDDE2C8}" type="PERCENTAGE">
                      <a:rPr lang="en-US" sz="3200" baseline="0"/>
                      <a:pPr/>
                      <a:t>[PERCENTAGE]</a:t>
                    </a:fld>
                    <a:endParaRPr lang="en-US" sz="3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94809973309817"/>
                      <c:h val="0.219069100874624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F282-49BF-A02B-6805DC3DFF8F}"/>
                </c:ext>
              </c:extLst>
            </c:dLbl>
            <c:dLbl>
              <c:idx val="6"/>
              <c:layout>
                <c:manualLayout>
                  <c:x val="-0.2287223502487126"/>
                  <c:y val="-0.11973207294587154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125CD1C-824B-4A38-8C19-2303CEE2C0F5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$2.6M, </a:t>
                    </a:r>
                    <a:fld id="{B0DBD408-88E8-4412-B81E-6AD410B69B57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299352447305981"/>
                      <c:h val="0.1868907878512334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F282-49BF-A02B-6805DC3DFF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Sheet1!$B$2:$B$8</c:f>
              <c:numCache>
                <c:formatCode>"$"#0.#,,"M"</c:formatCode>
                <c:ptCount val="7"/>
                <c:pt idx="0">
                  <c:v>1790819</c:v>
                </c:pt>
                <c:pt idx="1">
                  <c:v>6955570</c:v>
                </c:pt>
                <c:pt idx="2" formatCode="&quot;$&quot;#0.0,,&quot;M&quot;">
                  <c:v>1174162</c:v>
                </c:pt>
                <c:pt idx="3" formatCode="&quot;$&quot;#0.0,,&quot;M&quot;">
                  <c:v>14147183</c:v>
                </c:pt>
                <c:pt idx="4" formatCode="_(* #,##0_);_(* \(#,##0\);_(* &quot;-&quot;??_);_(@_)">
                  <c:v>3345419</c:v>
                </c:pt>
                <c:pt idx="5" formatCode="_(* #,##0_);_(* \(#,##0\);_(* &quot;-&quot;??_);_(@_)">
                  <c:v>6617546</c:v>
                </c:pt>
                <c:pt idx="6" formatCode="_(* #,##0_);_(* \(#,##0\);_(* &quot;-&quot;??_);_(@_)">
                  <c:v>2601217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282-49BF-A02B-6805DC3DFF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4.8886850472140198E-2</c:v>
                </c:pt>
                <c:pt idx="1">
                  <c:v>0.1898773190023694</c:v>
                </c:pt>
                <c:pt idx="2">
                  <c:v>3.2052978064265054E-2</c:v>
                </c:pt>
                <c:pt idx="3">
                  <c:v>0.38619828130202088</c:v>
                </c:pt>
                <c:pt idx="4">
                  <c:v>9.1325253093504588E-2</c:v>
                </c:pt>
                <c:pt idx="5">
                  <c:v>0.18064973724006136</c:v>
                </c:pt>
                <c:pt idx="6">
                  <c:v>7.1009580825638491E-2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0BE-450F-89E5-BF1D3FEB2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4832-40A3-BE59-21222C0F7B0F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4832-40A3-BE59-21222C0F7B0F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4832-40A3-BE59-21222C0F7B0F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7-4832-40A3-BE59-21222C0F7B0F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9-4832-40A3-BE59-21222C0F7B0F}"/>
              </c:ext>
            </c:extLst>
          </c:dPt>
          <c:dLbls>
            <c:dLbl>
              <c:idx val="0"/>
              <c:layout>
                <c:manualLayout>
                  <c:x val="0.14347684443230987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90002942046226"/>
                      <c:h val="0.168664652894023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832-40A3-BE59-21222C0F7B0F}"/>
                </c:ext>
              </c:extLst>
            </c:dLbl>
            <c:dLbl>
              <c:idx val="1"/>
              <c:layout>
                <c:manualLayout>
                  <c:x val="0.11393319815551096"/>
                  <c:y val="0.12887003990805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6998984275557"/>
                      <c:h val="0.1814229473640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832-40A3-BE59-21222C0F7B0F}"/>
                </c:ext>
              </c:extLst>
            </c:dLbl>
            <c:dLbl>
              <c:idx val="2"/>
              <c:layout>
                <c:manualLayout>
                  <c:x val="1.954465973231161E-2"/>
                  <c:y val="0.133050713431197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75755799574803"/>
                      <c:h val="0.166842039398302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832-40A3-BE59-21222C0F7B0F}"/>
                </c:ext>
              </c:extLst>
            </c:dLbl>
            <c:dLbl>
              <c:idx val="3"/>
              <c:layout>
                <c:manualLayout>
                  <c:x val="0.19090211910522459"/>
                  <c:y val="7.65497668202828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350700607846417"/>
                      <c:h val="0.192358628338396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832-40A3-BE59-21222C0F7B0F}"/>
                </c:ext>
              </c:extLst>
            </c:dLbl>
            <c:dLbl>
              <c:idx val="4"/>
              <c:layout>
                <c:manualLayout>
                  <c:x val="-0.21071266910148093"/>
                  <c:y val="-7.2904539828840802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00B41362-5972-4D60-99F7-4A116F964081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$3.5M, </a:t>
                    </a:r>
                    <a:fld id="{0AC1B6F6-C494-4E8D-A441-11B9D70FC99E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97488445472688"/>
                      <c:h val="0.16997693461094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4832-40A3-BE59-21222C0F7B0F}"/>
                </c:ext>
              </c:extLst>
            </c:dLbl>
            <c:dLbl>
              <c:idx val="5"/>
              <c:layout>
                <c:manualLayout>
                  <c:x val="1.2006422585234256E-3"/>
                  <c:y val="-8.0194993811724888E-2"/>
                </c:manualLayout>
              </c:layout>
              <c:tx>
                <c:rich>
                  <a:bodyPr/>
                  <a:lstStyle/>
                  <a:p>
                    <a:fld id="{A464BF7F-2FBE-416D-95C1-AC2642B8EE94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$14.1M, </a:t>
                    </a:r>
                    <a:fld id="{C8C2F1FF-0083-402C-969F-78DB3FDDE2C8}" type="PERCENTAGE">
                      <a:rPr lang="en-US" sz="3200" baseline="0"/>
                      <a:pPr/>
                      <a:t>[PERCENTAGE]</a:t>
                    </a:fld>
                    <a:endParaRPr lang="en-US" sz="3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94809973309817"/>
                      <c:h val="0.219069100874624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4832-40A3-BE59-21222C0F7B0F}"/>
                </c:ext>
              </c:extLst>
            </c:dLbl>
            <c:dLbl>
              <c:idx val="6"/>
              <c:layout>
                <c:manualLayout>
                  <c:x val="-0.2287223502487126"/>
                  <c:y val="-0.11973207294587154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125CD1C-824B-4A38-8C19-2303CEE2C0F5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$2.6M, </a:t>
                    </a:r>
                    <a:fld id="{B0DBD408-88E8-4412-B81E-6AD410B69B57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299352447305981"/>
                      <c:h val="0.1868907878512334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4832-40A3-BE59-21222C0F7B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Sheet1!$B$2:$B$8</c:f>
              <c:numCache>
                <c:formatCode>"$"#0.#,,"M"</c:formatCode>
                <c:ptCount val="7"/>
                <c:pt idx="0">
                  <c:v>1814579</c:v>
                </c:pt>
                <c:pt idx="1">
                  <c:v>7167467</c:v>
                </c:pt>
                <c:pt idx="2" formatCode="&quot;$&quot;#0.0,,&quot;M&quot;">
                  <c:v>1201125</c:v>
                </c:pt>
                <c:pt idx="3" formatCode="&quot;$&quot;#0.0,,&quot;M&quot;">
                  <c:v>14781921</c:v>
                </c:pt>
                <c:pt idx="4" formatCode="_(* #,##0_);_(* \(#,##0\);_(* &quot;-&quot;??_);_(@_)">
                  <c:v>3506382</c:v>
                </c:pt>
                <c:pt idx="5" formatCode="_(* #,##0_);_(* \(#,##0\);_(* &quot;-&quot;??_);_(@_)">
                  <c:v>14107359</c:v>
                </c:pt>
                <c:pt idx="6" formatCode="_(* #,##0_);_(* \(#,##0\);_(* &quot;-&quot;??_);_(@_)">
                  <c:v>2639536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832-40A3-BE59-21222C0F7B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4.0129244820838184E-2</c:v>
                </c:pt>
                <c:pt idx="1">
                  <c:v>0.15850786214779219</c:v>
                </c:pt>
                <c:pt idx="2">
                  <c:v>2.6562767002940774E-2</c:v>
                </c:pt>
                <c:pt idx="3">
                  <c:v>0.32690079998241423</c:v>
                </c:pt>
                <c:pt idx="4">
                  <c:v>7.7543309888067832E-2</c:v>
                </c:pt>
                <c:pt idx="5">
                  <c:v>0.31198292446151693</c:v>
                </c:pt>
                <c:pt idx="6">
                  <c:v>5.8373091696429832E-2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832-40A3-BE59-21222C0F7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FCB5-4097-995D-4BC4E6F3A18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FCB5-4097-995D-4BC4E6F3A18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FCB5-4097-995D-4BC4E6F3A18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FCB5-4097-995D-4BC4E6F3A18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FCB5-4097-995D-4BC4E6F3A18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FCB5-4097-995D-4BC4E6F3A182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FCB5-4097-995D-4BC4E6F3A182}"/>
              </c:ext>
            </c:extLst>
          </c:dPt>
          <c:dLbls>
            <c:dLbl>
              <c:idx val="0"/>
              <c:layout>
                <c:manualLayout>
                  <c:x val="-2.3283101704426996E-2"/>
                  <c:y val="5.046622575490545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8848481242521"/>
                      <c:h val="0.233353686665965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B5-4097-995D-4BC4E6F3A182}"/>
                </c:ext>
              </c:extLst>
            </c:dLbl>
            <c:dLbl>
              <c:idx val="1"/>
              <c:layout>
                <c:manualLayout>
                  <c:x val="4.2282520684296401E-2"/>
                  <c:y val="-0.1284544958975355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28459402154367"/>
                      <c:h val="0.290444850172540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CB5-4097-995D-4BC4E6F3A182}"/>
                </c:ext>
              </c:extLst>
            </c:dLbl>
            <c:dLbl>
              <c:idx val="2"/>
              <c:layout>
                <c:manualLayout>
                  <c:x val="3.20528913508226E-2"/>
                  <c:y val="-1.3232655587832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27066410944951"/>
                      <c:h val="0.222473798085075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CB5-4097-995D-4BC4E6F3A182}"/>
                </c:ext>
              </c:extLst>
            </c:dLbl>
            <c:dLbl>
              <c:idx val="3"/>
              <c:layout>
                <c:manualLayout>
                  <c:x val="-4.5022988847692028E-2"/>
                  <c:y val="-2.9063275730739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9688028010393"/>
                      <c:h val="0.14799133820128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CB5-4097-995D-4BC4E6F3A182}"/>
                </c:ext>
              </c:extLst>
            </c:dLbl>
            <c:dLbl>
              <c:idx val="4"/>
              <c:layout>
                <c:manualLayout>
                  <c:x val="-5.1633692594087559E-2"/>
                  <c:y val="1.284582329054691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CB5-4097-995D-4BC4E6F3A182}"/>
                </c:ext>
              </c:extLst>
            </c:dLbl>
            <c:dLbl>
              <c:idx val="5"/>
              <c:layout>
                <c:manualLayout>
                  <c:x val="-1.9348314383901107E-2"/>
                  <c:y val="-5.61903877709250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CB5-4097-995D-4BC4E6F3A182}"/>
                </c:ext>
              </c:extLst>
            </c:dLbl>
            <c:dLbl>
              <c:idx val="6"/>
              <c:layout>
                <c:manualLayout>
                  <c:x val="1.3585570139410428E-2"/>
                  <c:y val="6.08258669164412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2FDE3B2-BE0F-43B6-95C2-5EFB7BD9916B}" type="CATEGORYNAME">
                      <a:rPr lang="en-US" sz="280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[CATEGORY NAME]</a:t>
                    </a:fld>
                    <a:r>
                      <a:rPr lang="en-US" sz="2800" baseline="0" dirty="0"/>
                      <a:t>, $82.1M, </a:t>
                    </a:r>
                    <a:fld id="{98A190B7-BA10-4BD7-A6AE-4D42E55A6C74}" type="PERCENTAGE">
                      <a:rPr lang="en-US" sz="2800" baseline="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[PERCENTAGE]</a:t>
                    </a:fld>
                    <a:endParaRPr lang="en-US" sz="28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209142759540035"/>
                      <c:h val="0.1893921904747188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FCB5-4097-995D-4BC4E6F3A1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86265644</c:v>
                </c:pt>
                <c:pt idx="1">
                  <c:v>17337808</c:v>
                </c:pt>
                <c:pt idx="2">
                  <c:v>19767337</c:v>
                </c:pt>
                <c:pt idx="3">
                  <c:v>36631916</c:v>
                </c:pt>
                <c:pt idx="4">
                  <c:v>5549817</c:v>
                </c:pt>
                <c:pt idx="5">
                  <c:v>71530102</c:v>
                </c:pt>
                <c:pt idx="6">
                  <c:v>82135053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B5-4097-995D-4BC4E6F3A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8C20-4FAC-B678-4CB89BF2EB91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8C20-4FAC-B678-4CB89BF2EB9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8C20-4FAC-B678-4CB89BF2EB9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8C20-4FAC-B678-4CB89BF2EB91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8C20-4FAC-B678-4CB89BF2EB91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8C20-4FAC-B678-4CB89BF2EB91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8C20-4FAC-B678-4CB89BF2EB91}"/>
              </c:ext>
            </c:extLst>
          </c:dPt>
          <c:dLbls>
            <c:dLbl>
              <c:idx val="0"/>
              <c:layout>
                <c:manualLayout>
                  <c:x val="-3.3890166366902119E-2"/>
                  <c:y val="4.43308016099530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86775677390552"/>
                      <c:h val="0.17926006059839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C20-4FAC-B678-4CB89BF2EB91}"/>
                </c:ext>
              </c:extLst>
            </c:dLbl>
            <c:dLbl>
              <c:idx val="1"/>
              <c:layout>
                <c:manualLayout>
                  <c:x val="-6.2861486958020059E-4"/>
                  <c:y val="-7.4732523281919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33020766414212"/>
                      <c:h val="0.192860255945654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20-4FAC-B678-4CB89BF2EB91}"/>
                </c:ext>
              </c:extLst>
            </c:dLbl>
            <c:dLbl>
              <c:idx val="2"/>
              <c:layout>
                <c:manualLayout>
                  <c:x val="0"/>
                  <c:y val="-3.61746245837345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86257071251709"/>
                      <c:h val="0.140710931596349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C20-4FAC-B678-4CB89BF2EB91}"/>
                </c:ext>
              </c:extLst>
            </c:dLbl>
            <c:dLbl>
              <c:idx val="3"/>
              <c:layout>
                <c:manualLayout>
                  <c:x val="2.5062386350925576E-2"/>
                  <c:y val="-1.94966645152021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6162148089999"/>
                      <c:h val="0.1616778689350679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C20-4FAC-B678-4CB89BF2EB91}"/>
                </c:ext>
              </c:extLst>
            </c:dLbl>
            <c:dLbl>
              <c:idx val="4"/>
              <c:layout>
                <c:manualLayout>
                  <c:x val="1.3513320159769618E-2"/>
                  <c:y val="8.5290640170815717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C20-4FAC-B678-4CB89BF2EB91}"/>
                </c:ext>
              </c:extLst>
            </c:dLbl>
            <c:dLbl>
              <c:idx val="5"/>
              <c:layout>
                <c:manualLayout>
                  <c:x val="-3.6756953774045267E-2"/>
                  <c:y val="-6.32671449346977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20-4FAC-B678-4CB89BF2EB91}"/>
                </c:ext>
              </c:extLst>
            </c:dLbl>
            <c:dLbl>
              <c:idx val="6"/>
              <c:layout>
                <c:manualLayout>
                  <c:x val="8.3814491055069201E-3"/>
                  <c:y val="3.658928184685717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790633202099735"/>
                      <c:h val="0.238671998031496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8C20-4FAC-B678-4CB89BF2EB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86419896</c:v>
                </c:pt>
                <c:pt idx="1">
                  <c:v>16996126</c:v>
                </c:pt>
                <c:pt idx="2">
                  <c:v>19767337</c:v>
                </c:pt>
                <c:pt idx="3">
                  <c:v>36631916</c:v>
                </c:pt>
                <c:pt idx="4">
                  <c:v>2615000</c:v>
                </c:pt>
                <c:pt idx="5">
                  <c:v>71530102</c:v>
                </c:pt>
                <c:pt idx="6">
                  <c:v>70711673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C20-4FAC-B678-4CB89BF2E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FCB5-4097-995D-4BC4E6F3A18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FCB5-4097-995D-4BC4E6F3A18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FCB5-4097-995D-4BC4E6F3A18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FCB5-4097-995D-4BC4E6F3A18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FCB5-4097-995D-4BC4E6F3A18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FCB5-4097-995D-4BC4E6F3A182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FCB5-4097-995D-4BC4E6F3A182}"/>
              </c:ext>
            </c:extLst>
          </c:dPt>
          <c:dLbls>
            <c:dLbl>
              <c:idx val="0"/>
              <c:layout>
                <c:manualLayout>
                  <c:x val="-2.0712932544797339E-2"/>
                  <c:y val="-7.924862287640385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8848481242521"/>
                      <c:h val="0.233353686665965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B5-4097-995D-4BC4E6F3A182}"/>
                </c:ext>
              </c:extLst>
            </c:dLbl>
            <c:dLbl>
              <c:idx val="1"/>
              <c:layout>
                <c:manualLayout>
                  <c:x val="0.14765945622910842"/>
                  <c:y val="-2.202179958466630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28459402154367"/>
                      <c:h val="0.290444850172540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CB5-4097-995D-4BC4E6F3A182}"/>
                </c:ext>
              </c:extLst>
            </c:dLbl>
            <c:dLbl>
              <c:idx val="2"/>
              <c:layout>
                <c:manualLayout>
                  <c:x val="-2.7060997399676889E-2"/>
                  <c:y val="-1.65586778984937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18143856212999"/>
                      <c:h val="0.169257449928641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CB5-4097-995D-4BC4E6F3A182}"/>
                </c:ext>
              </c:extLst>
            </c:dLbl>
            <c:dLbl>
              <c:idx val="3"/>
              <c:layout>
                <c:manualLayout>
                  <c:x val="-4.5022988847692028E-2"/>
                  <c:y val="-2.9063275730739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9688028010393"/>
                      <c:h val="0.14799133820128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CB5-4097-995D-4BC4E6F3A182}"/>
                </c:ext>
              </c:extLst>
            </c:dLbl>
            <c:dLbl>
              <c:idx val="4"/>
              <c:layout>
                <c:manualLayout>
                  <c:x val="-5.1633692594087559E-2"/>
                  <c:y val="1.284582329054691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CB5-4097-995D-4BC4E6F3A182}"/>
                </c:ext>
              </c:extLst>
            </c:dLbl>
            <c:dLbl>
              <c:idx val="5"/>
              <c:layout>
                <c:manualLayout>
                  <c:x val="-2.1275941253623289E-2"/>
                  <c:y val="-5.36958714510922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379518868380828"/>
                      <c:h val="0.138013272921953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FCB5-4097-995D-4BC4E6F3A182}"/>
                </c:ext>
              </c:extLst>
            </c:dLbl>
            <c:dLbl>
              <c:idx val="6"/>
              <c:layout>
                <c:manualLayout>
                  <c:x val="0.11189454049524124"/>
                  <c:y val="1.671849717242319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2FDE3B2-BE0F-43B6-95C2-5EFB7BD9916B}" type="CATEGORYNAME">
                      <a:rPr lang="en-US" sz="280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[CATEGORY NAME]</a:t>
                    </a:fld>
                    <a:r>
                      <a:rPr lang="en-US" sz="2800" baseline="0" dirty="0"/>
                      <a:t>, $31.4M, </a:t>
                    </a:r>
                    <a:fld id="{98A190B7-BA10-4BD7-A6AE-4D42E55A6C74}" type="PERCENTAGE">
                      <a:rPr lang="en-US" sz="2800" baseline="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[PERCENTAGE]</a:t>
                    </a:fld>
                    <a:endParaRPr lang="en-US" sz="28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847277108150896"/>
                      <c:h val="0.132849820558507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FCB5-4097-995D-4BC4E6F3A1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88889579</c:v>
                </c:pt>
                <c:pt idx="1">
                  <c:v>18722787</c:v>
                </c:pt>
                <c:pt idx="2">
                  <c:v>8617853</c:v>
                </c:pt>
                <c:pt idx="3">
                  <c:v>45218369</c:v>
                </c:pt>
                <c:pt idx="4">
                  <c:v>4043452</c:v>
                </c:pt>
                <c:pt idx="5">
                  <c:v>10358000</c:v>
                </c:pt>
                <c:pt idx="6">
                  <c:v>31370652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B5-4097-995D-4BC4E6F3A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73DA33-EE14-4172-A7E1-7EE2465452BF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42AD43E-5DA1-4005-9B18-93DA757DDE02}">
      <dgm:prSet phldrT="[Text]"/>
      <dgm:spPr/>
      <dgm:t>
        <a:bodyPr/>
        <a:lstStyle/>
        <a:p>
          <a:r>
            <a:rPr lang="en-US" b="1" dirty="0"/>
            <a:t>February 2024</a:t>
          </a:r>
        </a:p>
      </dgm:t>
    </dgm:pt>
    <dgm:pt modelId="{B045A9D9-4D96-4F7C-B458-8547A09BE4FE}" type="parTrans" cxnId="{F6A2A9D6-3DB7-4563-B9A8-C83D9EAEE08A}">
      <dgm:prSet/>
      <dgm:spPr/>
      <dgm:t>
        <a:bodyPr/>
        <a:lstStyle/>
        <a:p>
          <a:endParaRPr lang="en-US"/>
        </a:p>
      </dgm:t>
    </dgm:pt>
    <dgm:pt modelId="{E638C529-05BE-4ED7-969C-934D6868C07A}" type="sibTrans" cxnId="{F6A2A9D6-3DB7-4563-B9A8-C83D9EAEE08A}">
      <dgm:prSet/>
      <dgm:spPr/>
      <dgm:t>
        <a:bodyPr/>
        <a:lstStyle/>
        <a:p>
          <a:endParaRPr lang="en-US"/>
        </a:p>
      </dgm:t>
    </dgm:pt>
    <dgm:pt modelId="{5075D69F-5A64-454C-825D-51E47190D173}">
      <dgm:prSet phldrT="[Text]"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Budget Kickoff</a:t>
          </a:r>
        </a:p>
      </dgm:t>
    </dgm:pt>
    <dgm:pt modelId="{047A465B-8E2F-4B2E-949E-4837F637C034}" type="parTrans" cxnId="{0A0325DE-B23F-4D6F-9442-015981949D9E}">
      <dgm:prSet/>
      <dgm:spPr/>
      <dgm:t>
        <a:bodyPr/>
        <a:lstStyle/>
        <a:p>
          <a:endParaRPr lang="en-US"/>
        </a:p>
      </dgm:t>
    </dgm:pt>
    <dgm:pt modelId="{D8679405-6013-4379-9703-4C6DB89EF676}" type="sibTrans" cxnId="{0A0325DE-B23F-4D6F-9442-015981949D9E}">
      <dgm:prSet/>
      <dgm:spPr/>
      <dgm:t>
        <a:bodyPr/>
        <a:lstStyle/>
        <a:p>
          <a:endParaRPr lang="en-US"/>
        </a:p>
      </dgm:t>
    </dgm:pt>
    <dgm:pt modelId="{1514B553-48AD-4D85-BB9A-5A857167ED6F}">
      <dgm:prSet phldrT="[Text]"/>
      <dgm:spPr/>
      <dgm:t>
        <a:bodyPr/>
        <a:lstStyle/>
        <a:p>
          <a:r>
            <a:rPr lang="en-US" b="1" dirty="0"/>
            <a:t>March 2024 </a:t>
          </a:r>
        </a:p>
      </dgm:t>
    </dgm:pt>
    <dgm:pt modelId="{460EE975-094D-40C4-9DFF-A8EF6BBC30C3}" type="parTrans" cxnId="{327CDA01-CC2B-418B-A8D8-55C5BC7BDF94}">
      <dgm:prSet/>
      <dgm:spPr/>
      <dgm:t>
        <a:bodyPr/>
        <a:lstStyle/>
        <a:p>
          <a:endParaRPr lang="en-US"/>
        </a:p>
      </dgm:t>
    </dgm:pt>
    <dgm:pt modelId="{BE695E1A-10CF-461F-AD1A-567F2EBC1013}" type="sibTrans" cxnId="{327CDA01-CC2B-418B-A8D8-55C5BC7BDF94}">
      <dgm:prSet/>
      <dgm:spPr/>
      <dgm:t>
        <a:bodyPr/>
        <a:lstStyle/>
        <a:p>
          <a:endParaRPr lang="en-US"/>
        </a:p>
      </dgm:t>
    </dgm:pt>
    <dgm:pt modelId="{3A32D5C3-6C1D-4BF5-8160-78AF4FAA3CED}">
      <dgm:prSet phldrT="[Text]"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Departmental Supplemental Requests Submittal</a:t>
          </a:r>
        </a:p>
      </dgm:t>
    </dgm:pt>
    <dgm:pt modelId="{0C5A9AF2-468D-412D-B488-D5658FF66187}" type="parTrans" cxnId="{7FDEA145-534A-445C-9A8A-1257C15C8078}">
      <dgm:prSet/>
      <dgm:spPr/>
      <dgm:t>
        <a:bodyPr/>
        <a:lstStyle/>
        <a:p>
          <a:endParaRPr lang="en-US"/>
        </a:p>
      </dgm:t>
    </dgm:pt>
    <dgm:pt modelId="{A9E57014-F902-4C2F-B4E0-70D431849E30}" type="sibTrans" cxnId="{7FDEA145-534A-445C-9A8A-1257C15C8078}">
      <dgm:prSet/>
      <dgm:spPr/>
      <dgm:t>
        <a:bodyPr/>
        <a:lstStyle/>
        <a:p>
          <a:endParaRPr lang="en-US"/>
        </a:p>
      </dgm:t>
    </dgm:pt>
    <dgm:pt modelId="{6B44E587-AA58-49E3-8E34-03539E79CF0C}">
      <dgm:prSet phldrT="[Text]"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Revenue Estimates</a:t>
          </a:r>
        </a:p>
      </dgm:t>
    </dgm:pt>
    <dgm:pt modelId="{36DEF791-77F3-4CB8-9705-52AF48D8FA4D}" type="parTrans" cxnId="{57D5F53D-0112-4068-9697-170EEB725F2A}">
      <dgm:prSet/>
      <dgm:spPr/>
      <dgm:t>
        <a:bodyPr/>
        <a:lstStyle/>
        <a:p>
          <a:endParaRPr lang="en-US"/>
        </a:p>
      </dgm:t>
    </dgm:pt>
    <dgm:pt modelId="{665F3EA3-8380-4CF8-AD71-0A3650B1A58A}" type="sibTrans" cxnId="{57D5F53D-0112-4068-9697-170EEB725F2A}">
      <dgm:prSet/>
      <dgm:spPr/>
      <dgm:t>
        <a:bodyPr/>
        <a:lstStyle/>
        <a:p>
          <a:endParaRPr lang="en-US"/>
        </a:p>
      </dgm:t>
    </dgm:pt>
    <dgm:pt modelId="{0F8A3CEE-FCBA-4B68-A9A3-45490005B5F9}">
      <dgm:prSet phldrT="[Text]" custT="1"/>
      <dgm:spPr/>
      <dgm:t>
        <a:bodyPr/>
        <a:lstStyle/>
        <a:p>
          <a:r>
            <a:rPr lang="en-US" sz="3600" b="1" dirty="0"/>
            <a:t>April 2024</a:t>
          </a:r>
        </a:p>
      </dgm:t>
    </dgm:pt>
    <dgm:pt modelId="{7163AA1D-DCCF-4018-B30F-357383F61D6C}" type="parTrans" cxnId="{3C045545-7DC4-42D4-B41A-D1D7700D4F28}">
      <dgm:prSet/>
      <dgm:spPr/>
      <dgm:t>
        <a:bodyPr/>
        <a:lstStyle/>
        <a:p>
          <a:endParaRPr lang="en-US"/>
        </a:p>
      </dgm:t>
    </dgm:pt>
    <dgm:pt modelId="{DADF343C-5CF2-4964-A993-006913387205}" type="sibTrans" cxnId="{3C045545-7DC4-42D4-B41A-D1D7700D4F28}">
      <dgm:prSet/>
      <dgm:spPr/>
      <dgm:t>
        <a:bodyPr/>
        <a:lstStyle/>
        <a:p>
          <a:endParaRPr lang="en-US"/>
        </a:p>
      </dgm:t>
    </dgm:pt>
    <dgm:pt modelId="{4D110E9A-88EE-40AA-9002-8C4A63E16BC3}">
      <dgm:prSet phldrT="[Text]"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Review Supplemental Requests with CM</a:t>
          </a:r>
        </a:p>
      </dgm:t>
    </dgm:pt>
    <dgm:pt modelId="{B6CA74F1-DFAD-4C84-903F-CDED916F42A0}" type="parTrans" cxnId="{92C2E06A-4F3B-4DD9-BAF9-D1984C97D323}">
      <dgm:prSet/>
      <dgm:spPr/>
      <dgm:t>
        <a:bodyPr/>
        <a:lstStyle/>
        <a:p>
          <a:endParaRPr lang="en-US"/>
        </a:p>
      </dgm:t>
    </dgm:pt>
    <dgm:pt modelId="{D2C89AF9-E418-4444-B2F3-650360137609}" type="sibTrans" cxnId="{92C2E06A-4F3B-4DD9-BAF9-D1984C97D323}">
      <dgm:prSet/>
      <dgm:spPr/>
      <dgm:t>
        <a:bodyPr/>
        <a:lstStyle/>
        <a:p>
          <a:endParaRPr lang="en-US"/>
        </a:p>
      </dgm:t>
    </dgm:pt>
    <dgm:pt modelId="{EA1CABD0-EC4D-46F5-B698-F07981B60724}">
      <dgm:prSet phldrT="[Text]"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Capital Improvement Project Updates</a:t>
          </a:r>
        </a:p>
      </dgm:t>
    </dgm:pt>
    <dgm:pt modelId="{532836B2-E184-4319-A644-864758631810}" type="parTrans" cxnId="{7EC5DC3C-CA2C-4423-9FF9-63570EB81B8D}">
      <dgm:prSet/>
      <dgm:spPr/>
      <dgm:t>
        <a:bodyPr/>
        <a:lstStyle/>
        <a:p>
          <a:endParaRPr lang="en-US"/>
        </a:p>
      </dgm:t>
    </dgm:pt>
    <dgm:pt modelId="{F11C7AD5-99A6-421F-8E36-B3588DEBD239}" type="sibTrans" cxnId="{7EC5DC3C-CA2C-4423-9FF9-63570EB81B8D}">
      <dgm:prSet/>
      <dgm:spPr/>
      <dgm:t>
        <a:bodyPr/>
        <a:lstStyle/>
        <a:p>
          <a:endParaRPr lang="en-US"/>
        </a:p>
      </dgm:t>
    </dgm:pt>
    <dgm:pt modelId="{0A2DFFAE-AE41-497F-81EF-4063A0010201}">
      <dgm:prSet custT="1"/>
      <dgm:spPr/>
      <dgm:t>
        <a:bodyPr/>
        <a:lstStyle/>
        <a:p>
          <a:r>
            <a:rPr lang="en-US" sz="3600" b="1" dirty="0"/>
            <a:t>May 2024</a:t>
          </a:r>
        </a:p>
      </dgm:t>
    </dgm:pt>
    <dgm:pt modelId="{AD8C3550-34E0-4788-91CF-739A25A61937}" type="parTrans" cxnId="{E2A15565-7A29-4304-A0FC-BD1436F3921F}">
      <dgm:prSet/>
      <dgm:spPr/>
      <dgm:t>
        <a:bodyPr/>
        <a:lstStyle/>
        <a:p>
          <a:endParaRPr lang="en-US"/>
        </a:p>
      </dgm:t>
    </dgm:pt>
    <dgm:pt modelId="{4408BFD0-954C-4A8D-BF55-0B81C6951A21}" type="sibTrans" cxnId="{E2A15565-7A29-4304-A0FC-BD1436F3921F}">
      <dgm:prSet/>
      <dgm:spPr/>
      <dgm:t>
        <a:bodyPr/>
        <a:lstStyle/>
        <a:p>
          <a:endParaRPr lang="en-US"/>
        </a:p>
      </dgm:t>
    </dgm:pt>
    <dgm:pt modelId="{0345147C-D9AA-4346-AD17-53483C4C062F}">
      <dgm:prSet custT="1"/>
      <dgm:spPr/>
      <dgm:t>
        <a:bodyPr/>
        <a:lstStyle/>
        <a:p>
          <a:r>
            <a:rPr lang="en-US" sz="3600" b="1" dirty="0"/>
            <a:t>June 2024</a:t>
          </a:r>
        </a:p>
      </dgm:t>
    </dgm:pt>
    <dgm:pt modelId="{759EEE3E-687F-4D2F-A21C-DAA52BEB6802}" type="parTrans" cxnId="{6CB2141C-96B7-4AD6-9194-C587A7F8E01A}">
      <dgm:prSet/>
      <dgm:spPr/>
      <dgm:t>
        <a:bodyPr/>
        <a:lstStyle/>
        <a:p>
          <a:endParaRPr lang="en-US"/>
        </a:p>
      </dgm:t>
    </dgm:pt>
    <dgm:pt modelId="{63771DF9-CA0E-43E3-AC67-8763AE1F4AF3}" type="sibTrans" cxnId="{6CB2141C-96B7-4AD6-9194-C587A7F8E01A}">
      <dgm:prSet/>
      <dgm:spPr/>
      <dgm:t>
        <a:bodyPr/>
        <a:lstStyle/>
        <a:p>
          <a:endParaRPr lang="en-US"/>
        </a:p>
      </dgm:t>
    </dgm:pt>
    <dgm:pt modelId="{419DC971-E97F-47CF-B638-E6937E64C072}">
      <dgm:prSet/>
      <dgm:spPr/>
      <dgm:t>
        <a:bodyPr/>
        <a:lstStyle/>
        <a:p>
          <a:r>
            <a:rPr lang="en-US" b="1" dirty="0"/>
            <a:t>February / March 2025</a:t>
          </a:r>
        </a:p>
      </dgm:t>
    </dgm:pt>
    <dgm:pt modelId="{C7C4477A-1483-40D8-A624-86A5210525F9}" type="parTrans" cxnId="{44A4DB7B-9EA7-41C3-9CA9-79081F9135D0}">
      <dgm:prSet/>
      <dgm:spPr/>
      <dgm:t>
        <a:bodyPr/>
        <a:lstStyle/>
        <a:p>
          <a:endParaRPr lang="en-US"/>
        </a:p>
      </dgm:t>
    </dgm:pt>
    <dgm:pt modelId="{EA12E128-B212-4291-80AC-0B848C166F3F}" type="sibTrans" cxnId="{44A4DB7B-9EA7-41C3-9CA9-79081F9135D0}">
      <dgm:prSet/>
      <dgm:spPr/>
      <dgm:t>
        <a:bodyPr/>
        <a:lstStyle/>
        <a:p>
          <a:endParaRPr lang="en-US"/>
        </a:p>
      </dgm:t>
    </dgm:pt>
    <dgm:pt modelId="{DA70529E-FADC-40FA-ADDE-1AF46A744197}">
      <dgm:prSet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 Review of Proposed Budget</a:t>
          </a:r>
        </a:p>
      </dgm:t>
    </dgm:pt>
    <dgm:pt modelId="{EC7ED2A1-5DC4-4DEF-A566-C9B17999EC97}" type="parTrans" cxnId="{DCCE33B7-C904-425C-B785-B6A8A46488D6}">
      <dgm:prSet/>
      <dgm:spPr/>
      <dgm:t>
        <a:bodyPr/>
        <a:lstStyle/>
        <a:p>
          <a:endParaRPr lang="en-US"/>
        </a:p>
      </dgm:t>
    </dgm:pt>
    <dgm:pt modelId="{4785CE1F-3DB4-458C-8A74-164DE9C112A2}" type="sibTrans" cxnId="{DCCE33B7-C904-425C-B785-B6A8A46488D6}">
      <dgm:prSet/>
      <dgm:spPr/>
      <dgm:t>
        <a:bodyPr/>
        <a:lstStyle/>
        <a:p>
          <a:endParaRPr lang="en-US"/>
        </a:p>
      </dgm:t>
    </dgm:pt>
    <dgm:pt modelId="{5B580199-AE01-456D-AAF9-FDF4B893CA8E}">
      <dgm:prSet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Proposed Budget Presentation for City Council</a:t>
          </a:r>
        </a:p>
      </dgm:t>
    </dgm:pt>
    <dgm:pt modelId="{40C07735-8173-4245-A0E3-15F08F34C74D}" type="parTrans" cxnId="{7A1969BF-C350-4ACC-847A-74BBCA08E63A}">
      <dgm:prSet/>
      <dgm:spPr/>
      <dgm:t>
        <a:bodyPr/>
        <a:lstStyle/>
        <a:p>
          <a:endParaRPr lang="en-US"/>
        </a:p>
      </dgm:t>
    </dgm:pt>
    <dgm:pt modelId="{357212A4-F1BD-41DD-8947-5F1BA8293060}" type="sibTrans" cxnId="{7A1969BF-C350-4ACC-847A-74BBCA08E63A}">
      <dgm:prSet/>
      <dgm:spPr/>
      <dgm:t>
        <a:bodyPr/>
        <a:lstStyle/>
        <a:p>
          <a:endParaRPr lang="en-US"/>
        </a:p>
      </dgm:t>
    </dgm:pt>
    <dgm:pt modelId="{A6A74792-78C4-46CB-AF62-D57A7BFF1306}">
      <dgm:prSet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Budget Workshop</a:t>
          </a:r>
        </a:p>
      </dgm:t>
    </dgm:pt>
    <dgm:pt modelId="{BAA815BE-1B89-480E-BD33-DFEB9C60F18F}" type="parTrans" cxnId="{3E2A8D6E-5675-42CB-A881-174201E2E47B}">
      <dgm:prSet/>
      <dgm:spPr/>
      <dgm:t>
        <a:bodyPr/>
        <a:lstStyle/>
        <a:p>
          <a:endParaRPr lang="en-US"/>
        </a:p>
      </dgm:t>
    </dgm:pt>
    <dgm:pt modelId="{1F947A6B-3E1D-45CA-A769-7C7F9CAF9099}" type="sibTrans" cxnId="{3E2A8D6E-5675-42CB-A881-174201E2E47B}">
      <dgm:prSet/>
      <dgm:spPr/>
      <dgm:t>
        <a:bodyPr/>
        <a:lstStyle/>
        <a:p>
          <a:endParaRPr lang="en-US"/>
        </a:p>
      </dgm:t>
    </dgm:pt>
    <dgm:pt modelId="{CAA8E5DB-8C23-45E1-9EA3-4A5B58B13A97}">
      <dgm:prSet/>
      <dgm:spPr/>
      <dgm:t>
        <a:bodyPr/>
        <a:lstStyle/>
        <a:p>
          <a:endParaRPr lang="en-US" sz="1900" dirty="0"/>
        </a:p>
      </dgm:t>
    </dgm:pt>
    <dgm:pt modelId="{2BEB737F-C385-4D62-A0F5-E901D1BDE024}" type="parTrans" cxnId="{60A6672B-6301-4BF2-A540-55B30D7846A2}">
      <dgm:prSet/>
      <dgm:spPr/>
      <dgm:t>
        <a:bodyPr/>
        <a:lstStyle/>
        <a:p>
          <a:endParaRPr lang="en-US"/>
        </a:p>
      </dgm:t>
    </dgm:pt>
    <dgm:pt modelId="{65CC0483-5E50-4343-B5F9-0BC0FB9A60F7}" type="sibTrans" cxnId="{60A6672B-6301-4BF2-A540-55B30D7846A2}">
      <dgm:prSet/>
      <dgm:spPr/>
      <dgm:t>
        <a:bodyPr/>
        <a:lstStyle/>
        <a:p>
          <a:endParaRPr lang="en-US"/>
        </a:p>
      </dgm:t>
    </dgm:pt>
    <dgm:pt modelId="{82D82CED-2469-4470-AE89-A4E3DD00B52D}">
      <dgm:prSet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City Council Budget Hearing &amp; Budget Adoption</a:t>
          </a:r>
        </a:p>
      </dgm:t>
    </dgm:pt>
    <dgm:pt modelId="{2B861813-7FFA-403F-9844-7C183BB5043D}" type="parTrans" cxnId="{D28B8566-DE94-4D74-8837-523824FC1426}">
      <dgm:prSet/>
      <dgm:spPr/>
      <dgm:t>
        <a:bodyPr/>
        <a:lstStyle/>
        <a:p>
          <a:endParaRPr lang="en-US"/>
        </a:p>
      </dgm:t>
    </dgm:pt>
    <dgm:pt modelId="{E08FEE2D-7495-40BA-9E7E-9FB1F8C529A7}" type="sibTrans" cxnId="{D28B8566-DE94-4D74-8837-523824FC1426}">
      <dgm:prSet/>
      <dgm:spPr/>
      <dgm:t>
        <a:bodyPr/>
        <a:lstStyle/>
        <a:p>
          <a:endParaRPr lang="en-US"/>
        </a:p>
      </dgm:t>
    </dgm:pt>
    <dgm:pt modelId="{9F719294-6C75-4BF2-A382-7AA8DBFE85D4}">
      <dgm:prSet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Midyear Review</a:t>
          </a:r>
        </a:p>
      </dgm:t>
    </dgm:pt>
    <dgm:pt modelId="{51EE8FF3-5310-4060-AB45-7151CDE776D2}" type="parTrans" cxnId="{C5CE8C3C-152A-411E-A4F0-7274239E90DA}">
      <dgm:prSet/>
      <dgm:spPr/>
      <dgm:t>
        <a:bodyPr/>
        <a:lstStyle/>
        <a:p>
          <a:endParaRPr lang="en-US"/>
        </a:p>
      </dgm:t>
    </dgm:pt>
    <dgm:pt modelId="{3BFD2479-2AD9-499A-9C97-1BA8B0ACF35F}" type="sibTrans" cxnId="{C5CE8C3C-152A-411E-A4F0-7274239E90DA}">
      <dgm:prSet/>
      <dgm:spPr/>
      <dgm:t>
        <a:bodyPr/>
        <a:lstStyle/>
        <a:p>
          <a:endParaRPr lang="en-US"/>
        </a:p>
      </dgm:t>
    </dgm:pt>
    <dgm:pt modelId="{43660335-11B2-4B2E-B94B-017479337F3F}">
      <dgm:prSet phldrT="[Text]"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Review of All Funds</a:t>
          </a:r>
        </a:p>
      </dgm:t>
    </dgm:pt>
    <dgm:pt modelId="{C25002EC-56B5-4664-B37D-36BE1AE0A348}" type="parTrans" cxnId="{3067AA25-2653-40DA-BD55-91B91FB343FD}">
      <dgm:prSet/>
      <dgm:spPr/>
      <dgm:t>
        <a:bodyPr/>
        <a:lstStyle/>
        <a:p>
          <a:endParaRPr lang="en-US"/>
        </a:p>
      </dgm:t>
    </dgm:pt>
    <dgm:pt modelId="{C3B85599-FBF4-43A5-8EF2-27A186E3446E}" type="sibTrans" cxnId="{3067AA25-2653-40DA-BD55-91B91FB343FD}">
      <dgm:prSet/>
      <dgm:spPr/>
      <dgm:t>
        <a:bodyPr/>
        <a:lstStyle/>
        <a:p>
          <a:endParaRPr lang="en-US"/>
        </a:p>
      </dgm:t>
    </dgm:pt>
    <dgm:pt modelId="{A4A85D73-5949-480A-82E8-9D09625FFA0A}">
      <dgm:prSet phldrT="[Text]"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Development of CIP Budget</a:t>
          </a:r>
        </a:p>
      </dgm:t>
    </dgm:pt>
    <dgm:pt modelId="{FB10A10E-C796-49A8-9901-A3FC7778D017}" type="parTrans" cxnId="{1C3C0180-C603-41B6-87F5-71989AC32485}">
      <dgm:prSet/>
      <dgm:spPr/>
      <dgm:t>
        <a:bodyPr/>
        <a:lstStyle/>
        <a:p>
          <a:endParaRPr lang="en-US"/>
        </a:p>
      </dgm:t>
    </dgm:pt>
    <dgm:pt modelId="{75E4BD6E-AB88-4BC8-B509-BC8EA6BC7DB4}" type="sibTrans" cxnId="{1C3C0180-C603-41B6-87F5-71989AC32485}">
      <dgm:prSet/>
      <dgm:spPr/>
      <dgm:t>
        <a:bodyPr/>
        <a:lstStyle/>
        <a:p>
          <a:endParaRPr lang="en-US"/>
        </a:p>
      </dgm:t>
    </dgm:pt>
    <dgm:pt modelId="{086B6A47-7768-4BA3-B97A-0CD88E72B834}">
      <dgm:prSet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Forum</a:t>
          </a:r>
        </a:p>
      </dgm:t>
    </dgm:pt>
    <dgm:pt modelId="{B209EB54-0342-4CCF-A789-326918BA73C8}" type="parTrans" cxnId="{A310C434-D024-4740-858A-46CFC260B4EE}">
      <dgm:prSet/>
      <dgm:spPr/>
      <dgm:t>
        <a:bodyPr/>
        <a:lstStyle/>
        <a:p>
          <a:endParaRPr lang="en-US"/>
        </a:p>
      </dgm:t>
    </dgm:pt>
    <dgm:pt modelId="{7486BC80-B88F-4C02-A95B-ED62D0B83375}" type="sibTrans" cxnId="{A310C434-D024-4740-858A-46CFC260B4EE}">
      <dgm:prSet/>
      <dgm:spPr/>
      <dgm:t>
        <a:bodyPr/>
        <a:lstStyle/>
        <a:p>
          <a:endParaRPr lang="en-US"/>
        </a:p>
      </dgm:t>
    </dgm:pt>
    <dgm:pt modelId="{EA1485EF-A673-4D61-AE3A-6B48299F995C}">
      <dgm:prSet custT="1"/>
      <dgm:spPr/>
      <dgm:t>
        <a:bodyPr/>
        <a:lstStyle/>
        <a:p>
          <a:r>
            <a:rPr lang="en-US" sz="2400" b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</a:t>
          </a:r>
        </a:p>
      </dgm:t>
    </dgm:pt>
    <dgm:pt modelId="{6644A722-D6D9-4D91-A822-B7446B406C7C}" type="parTrans" cxnId="{FE0DB5C7-D4AA-4A8F-8846-44B2C40E7DAA}">
      <dgm:prSet/>
      <dgm:spPr/>
      <dgm:t>
        <a:bodyPr/>
        <a:lstStyle/>
        <a:p>
          <a:endParaRPr lang="en-US"/>
        </a:p>
      </dgm:t>
    </dgm:pt>
    <dgm:pt modelId="{9C5A2153-9EB4-4443-B6AE-10863A41E4D4}" type="sibTrans" cxnId="{FE0DB5C7-D4AA-4A8F-8846-44B2C40E7DAA}">
      <dgm:prSet/>
      <dgm:spPr/>
      <dgm:t>
        <a:bodyPr/>
        <a:lstStyle/>
        <a:p>
          <a:endParaRPr lang="en-US"/>
        </a:p>
      </dgm:t>
    </dgm:pt>
    <dgm:pt modelId="{BE4A9D10-B1B9-4A75-9156-33A662649701}" type="pres">
      <dgm:prSet presAssocID="{A973DA33-EE14-4172-A7E1-7EE2465452BF}" presName="Name0" presStyleCnt="0">
        <dgm:presLayoutVars>
          <dgm:dir/>
          <dgm:animLvl val="lvl"/>
          <dgm:resizeHandles val="exact"/>
        </dgm:presLayoutVars>
      </dgm:prSet>
      <dgm:spPr/>
    </dgm:pt>
    <dgm:pt modelId="{DD75D9B2-6380-49C3-8912-BF77E9C7A146}" type="pres">
      <dgm:prSet presAssocID="{A973DA33-EE14-4172-A7E1-7EE2465452BF}" presName="tSp" presStyleCnt="0"/>
      <dgm:spPr/>
    </dgm:pt>
    <dgm:pt modelId="{A362A435-7821-4F85-93A6-CE97D6249821}" type="pres">
      <dgm:prSet presAssocID="{A973DA33-EE14-4172-A7E1-7EE2465452BF}" presName="bSp" presStyleCnt="0"/>
      <dgm:spPr/>
    </dgm:pt>
    <dgm:pt modelId="{8FBC7614-E597-43AD-BB2F-AEDD9551592F}" type="pres">
      <dgm:prSet presAssocID="{A973DA33-EE14-4172-A7E1-7EE2465452BF}" presName="process" presStyleCnt="0"/>
      <dgm:spPr/>
    </dgm:pt>
    <dgm:pt modelId="{5A7A6FAF-10D2-45AA-824E-5FDC1AC575ED}" type="pres">
      <dgm:prSet presAssocID="{342AD43E-5DA1-4005-9B18-93DA757DDE02}" presName="composite1" presStyleCnt="0"/>
      <dgm:spPr/>
    </dgm:pt>
    <dgm:pt modelId="{E65A16AE-4F4E-4063-BC75-E6D8A02698AC}" type="pres">
      <dgm:prSet presAssocID="{342AD43E-5DA1-4005-9B18-93DA757DDE02}" presName="dummyNode1" presStyleLbl="node1" presStyleIdx="0" presStyleCnt="6"/>
      <dgm:spPr/>
    </dgm:pt>
    <dgm:pt modelId="{DB43E6AF-80BD-4687-9FBB-AA5AC737F943}" type="pres">
      <dgm:prSet presAssocID="{342AD43E-5DA1-4005-9B18-93DA757DDE02}" presName="childNode1" presStyleLbl="bgAcc1" presStyleIdx="0" presStyleCnt="6">
        <dgm:presLayoutVars>
          <dgm:bulletEnabled val="1"/>
        </dgm:presLayoutVars>
      </dgm:prSet>
      <dgm:spPr/>
    </dgm:pt>
    <dgm:pt modelId="{1D4AA9E2-1E11-4C7E-A036-FD285D082CB4}" type="pres">
      <dgm:prSet presAssocID="{342AD43E-5DA1-4005-9B18-93DA757DDE02}" presName="childNode1tx" presStyleLbl="bgAcc1" presStyleIdx="0" presStyleCnt="6">
        <dgm:presLayoutVars>
          <dgm:bulletEnabled val="1"/>
        </dgm:presLayoutVars>
      </dgm:prSet>
      <dgm:spPr/>
    </dgm:pt>
    <dgm:pt modelId="{31E69029-2043-448B-952A-3D15D6D7D118}" type="pres">
      <dgm:prSet presAssocID="{342AD43E-5DA1-4005-9B18-93DA757DDE02}" presName="parentNode1" presStyleLbl="node1" presStyleIdx="0" presStyleCnt="6">
        <dgm:presLayoutVars>
          <dgm:chMax val="1"/>
          <dgm:bulletEnabled val="1"/>
        </dgm:presLayoutVars>
      </dgm:prSet>
      <dgm:spPr/>
    </dgm:pt>
    <dgm:pt modelId="{494BA0B3-1A07-41BE-B00D-8D5DEA7E90C7}" type="pres">
      <dgm:prSet presAssocID="{342AD43E-5DA1-4005-9B18-93DA757DDE02}" presName="connSite1" presStyleCnt="0"/>
      <dgm:spPr/>
    </dgm:pt>
    <dgm:pt modelId="{F54F0AF7-4EAA-425E-8390-E3F85F05B742}" type="pres">
      <dgm:prSet presAssocID="{E638C529-05BE-4ED7-969C-934D6868C07A}" presName="Name9" presStyleLbl="sibTrans2D1" presStyleIdx="0" presStyleCnt="5"/>
      <dgm:spPr/>
    </dgm:pt>
    <dgm:pt modelId="{16061F65-2ED8-492B-8BB8-0AD2E1617A54}" type="pres">
      <dgm:prSet presAssocID="{1514B553-48AD-4D85-BB9A-5A857167ED6F}" presName="composite2" presStyleCnt="0"/>
      <dgm:spPr/>
    </dgm:pt>
    <dgm:pt modelId="{452F2888-C01C-4C47-81DD-B45F6B36189E}" type="pres">
      <dgm:prSet presAssocID="{1514B553-48AD-4D85-BB9A-5A857167ED6F}" presName="dummyNode2" presStyleLbl="node1" presStyleIdx="0" presStyleCnt="6"/>
      <dgm:spPr/>
    </dgm:pt>
    <dgm:pt modelId="{BCFD03B5-81E4-4C55-AF09-9FE6A44BEF73}" type="pres">
      <dgm:prSet presAssocID="{1514B553-48AD-4D85-BB9A-5A857167ED6F}" presName="childNode2" presStyleLbl="bgAcc1" presStyleIdx="1" presStyleCnt="6" custScaleX="111807">
        <dgm:presLayoutVars>
          <dgm:bulletEnabled val="1"/>
        </dgm:presLayoutVars>
      </dgm:prSet>
      <dgm:spPr/>
    </dgm:pt>
    <dgm:pt modelId="{9531BC86-5661-4A7B-8249-5637CDC4138A}" type="pres">
      <dgm:prSet presAssocID="{1514B553-48AD-4D85-BB9A-5A857167ED6F}" presName="childNode2tx" presStyleLbl="bgAcc1" presStyleIdx="1" presStyleCnt="6">
        <dgm:presLayoutVars>
          <dgm:bulletEnabled val="1"/>
        </dgm:presLayoutVars>
      </dgm:prSet>
      <dgm:spPr/>
    </dgm:pt>
    <dgm:pt modelId="{BE70D8BF-6132-4A1C-9B6F-6EB8E00744CC}" type="pres">
      <dgm:prSet presAssocID="{1514B553-48AD-4D85-BB9A-5A857167ED6F}" presName="parentNode2" presStyleLbl="node1" presStyleIdx="1" presStyleCnt="6">
        <dgm:presLayoutVars>
          <dgm:chMax val="0"/>
          <dgm:bulletEnabled val="1"/>
        </dgm:presLayoutVars>
      </dgm:prSet>
      <dgm:spPr/>
    </dgm:pt>
    <dgm:pt modelId="{CF76DECA-5190-49CF-BC16-1572122524E9}" type="pres">
      <dgm:prSet presAssocID="{1514B553-48AD-4D85-BB9A-5A857167ED6F}" presName="connSite2" presStyleCnt="0"/>
      <dgm:spPr/>
    </dgm:pt>
    <dgm:pt modelId="{00643612-9615-4A8B-A767-76CD89D7BA7B}" type="pres">
      <dgm:prSet presAssocID="{BE695E1A-10CF-461F-AD1A-567F2EBC1013}" presName="Name18" presStyleLbl="sibTrans2D1" presStyleIdx="1" presStyleCnt="5"/>
      <dgm:spPr/>
    </dgm:pt>
    <dgm:pt modelId="{8AD5E0D7-DC50-40A2-B0B1-256A96D224B8}" type="pres">
      <dgm:prSet presAssocID="{0F8A3CEE-FCBA-4B68-A9A3-45490005B5F9}" presName="composite1" presStyleCnt="0"/>
      <dgm:spPr/>
    </dgm:pt>
    <dgm:pt modelId="{F512F8A0-0AAE-444E-A15A-946A8CDED005}" type="pres">
      <dgm:prSet presAssocID="{0F8A3CEE-FCBA-4B68-A9A3-45490005B5F9}" presName="dummyNode1" presStyleLbl="node1" presStyleIdx="1" presStyleCnt="6"/>
      <dgm:spPr/>
    </dgm:pt>
    <dgm:pt modelId="{1D5CEC6E-00E9-4634-B34F-5207951A2908}" type="pres">
      <dgm:prSet presAssocID="{0F8A3CEE-FCBA-4B68-A9A3-45490005B5F9}" presName="childNode1" presStyleLbl="bgAcc1" presStyleIdx="2" presStyleCnt="6" custScaleX="101974" custScaleY="112461">
        <dgm:presLayoutVars>
          <dgm:bulletEnabled val="1"/>
        </dgm:presLayoutVars>
      </dgm:prSet>
      <dgm:spPr/>
    </dgm:pt>
    <dgm:pt modelId="{0AACC398-2616-4590-86C9-0743D8667163}" type="pres">
      <dgm:prSet presAssocID="{0F8A3CEE-FCBA-4B68-A9A3-45490005B5F9}" presName="childNode1tx" presStyleLbl="bgAcc1" presStyleIdx="2" presStyleCnt="6">
        <dgm:presLayoutVars>
          <dgm:bulletEnabled val="1"/>
        </dgm:presLayoutVars>
      </dgm:prSet>
      <dgm:spPr/>
    </dgm:pt>
    <dgm:pt modelId="{AB10A6EC-7D77-4BC7-8CD5-94BB8F1819E5}" type="pres">
      <dgm:prSet presAssocID="{0F8A3CEE-FCBA-4B68-A9A3-45490005B5F9}" presName="parentNode1" presStyleLbl="node1" presStyleIdx="2" presStyleCnt="6">
        <dgm:presLayoutVars>
          <dgm:chMax val="1"/>
          <dgm:bulletEnabled val="1"/>
        </dgm:presLayoutVars>
      </dgm:prSet>
      <dgm:spPr/>
    </dgm:pt>
    <dgm:pt modelId="{004DDC2E-360E-4398-9E8C-9F72B9788618}" type="pres">
      <dgm:prSet presAssocID="{0F8A3CEE-FCBA-4B68-A9A3-45490005B5F9}" presName="connSite1" presStyleCnt="0"/>
      <dgm:spPr/>
    </dgm:pt>
    <dgm:pt modelId="{9937A24C-23DD-467D-823C-41F985485929}" type="pres">
      <dgm:prSet presAssocID="{DADF343C-5CF2-4964-A993-006913387205}" presName="Name9" presStyleLbl="sibTrans2D1" presStyleIdx="2" presStyleCnt="5"/>
      <dgm:spPr/>
    </dgm:pt>
    <dgm:pt modelId="{05F8C2C0-177F-4B81-B9AA-EB93B544B176}" type="pres">
      <dgm:prSet presAssocID="{0A2DFFAE-AE41-497F-81EF-4063A0010201}" presName="composite2" presStyleCnt="0"/>
      <dgm:spPr/>
    </dgm:pt>
    <dgm:pt modelId="{63A1BA7A-18A6-4D3E-AFCC-CDDAF70FEA1A}" type="pres">
      <dgm:prSet presAssocID="{0A2DFFAE-AE41-497F-81EF-4063A0010201}" presName="dummyNode2" presStyleLbl="node1" presStyleIdx="2" presStyleCnt="6"/>
      <dgm:spPr/>
    </dgm:pt>
    <dgm:pt modelId="{1D953696-63EC-4A99-B223-EC5A80ADAE81}" type="pres">
      <dgm:prSet presAssocID="{0A2DFFAE-AE41-497F-81EF-4063A0010201}" presName="childNode2" presStyleLbl="bgAcc1" presStyleIdx="3" presStyleCnt="6">
        <dgm:presLayoutVars>
          <dgm:bulletEnabled val="1"/>
        </dgm:presLayoutVars>
      </dgm:prSet>
      <dgm:spPr/>
    </dgm:pt>
    <dgm:pt modelId="{42DD7AF3-6603-4A20-8A53-D3F2ACEBB5EC}" type="pres">
      <dgm:prSet presAssocID="{0A2DFFAE-AE41-497F-81EF-4063A0010201}" presName="childNode2tx" presStyleLbl="bgAcc1" presStyleIdx="3" presStyleCnt="6">
        <dgm:presLayoutVars>
          <dgm:bulletEnabled val="1"/>
        </dgm:presLayoutVars>
      </dgm:prSet>
      <dgm:spPr/>
    </dgm:pt>
    <dgm:pt modelId="{1567D880-928F-43E8-9AAD-30A5BB7C0381}" type="pres">
      <dgm:prSet presAssocID="{0A2DFFAE-AE41-497F-81EF-4063A0010201}" presName="parentNode2" presStyleLbl="node1" presStyleIdx="3" presStyleCnt="6">
        <dgm:presLayoutVars>
          <dgm:chMax val="0"/>
          <dgm:bulletEnabled val="1"/>
        </dgm:presLayoutVars>
      </dgm:prSet>
      <dgm:spPr/>
    </dgm:pt>
    <dgm:pt modelId="{EFF78E85-1215-45F3-A297-18CCC24DCEBA}" type="pres">
      <dgm:prSet presAssocID="{0A2DFFAE-AE41-497F-81EF-4063A0010201}" presName="connSite2" presStyleCnt="0"/>
      <dgm:spPr/>
    </dgm:pt>
    <dgm:pt modelId="{A55C3973-9624-431E-AD23-3241463FD608}" type="pres">
      <dgm:prSet presAssocID="{4408BFD0-954C-4A8D-BF55-0B81C6951A21}" presName="Name18" presStyleLbl="sibTrans2D1" presStyleIdx="3" presStyleCnt="5"/>
      <dgm:spPr/>
    </dgm:pt>
    <dgm:pt modelId="{BB88C1A1-148C-40BD-AF03-4AC11386BFB0}" type="pres">
      <dgm:prSet presAssocID="{0345147C-D9AA-4346-AD17-53483C4C062F}" presName="composite1" presStyleCnt="0"/>
      <dgm:spPr/>
    </dgm:pt>
    <dgm:pt modelId="{63A24249-CDEE-4685-AF4E-B0D3E2F36DA5}" type="pres">
      <dgm:prSet presAssocID="{0345147C-D9AA-4346-AD17-53483C4C062F}" presName="dummyNode1" presStyleLbl="node1" presStyleIdx="3" presStyleCnt="6"/>
      <dgm:spPr/>
    </dgm:pt>
    <dgm:pt modelId="{0A05B996-1FA8-456E-984B-A0C899489212}" type="pres">
      <dgm:prSet presAssocID="{0345147C-D9AA-4346-AD17-53483C4C062F}" presName="childNode1" presStyleLbl="bgAcc1" presStyleIdx="4" presStyleCnt="6" custLinFactNeighborX="1236" custLinFactNeighborY="0">
        <dgm:presLayoutVars>
          <dgm:bulletEnabled val="1"/>
        </dgm:presLayoutVars>
      </dgm:prSet>
      <dgm:spPr/>
    </dgm:pt>
    <dgm:pt modelId="{0CF76BAB-4053-4404-8E5F-12EF81629B01}" type="pres">
      <dgm:prSet presAssocID="{0345147C-D9AA-4346-AD17-53483C4C062F}" presName="childNode1tx" presStyleLbl="bgAcc1" presStyleIdx="4" presStyleCnt="6">
        <dgm:presLayoutVars>
          <dgm:bulletEnabled val="1"/>
        </dgm:presLayoutVars>
      </dgm:prSet>
      <dgm:spPr/>
    </dgm:pt>
    <dgm:pt modelId="{18BEC689-D0E9-4E42-B6C6-DE97778F4A40}" type="pres">
      <dgm:prSet presAssocID="{0345147C-D9AA-4346-AD17-53483C4C062F}" presName="parentNode1" presStyleLbl="node1" presStyleIdx="4" presStyleCnt="6">
        <dgm:presLayoutVars>
          <dgm:chMax val="1"/>
          <dgm:bulletEnabled val="1"/>
        </dgm:presLayoutVars>
      </dgm:prSet>
      <dgm:spPr/>
    </dgm:pt>
    <dgm:pt modelId="{4E931808-D08D-4FC2-B2A8-47CBAB6EE896}" type="pres">
      <dgm:prSet presAssocID="{0345147C-D9AA-4346-AD17-53483C4C062F}" presName="connSite1" presStyleCnt="0"/>
      <dgm:spPr/>
    </dgm:pt>
    <dgm:pt modelId="{7E2603BA-7A54-4B0C-B6EA-E2346139EC1C}" type="pres">
      <dgm:prSet presAssocID="{63771DF9-CA0E-43E3-AC67-8763AE1F4AF3}" presName="Name9" presStyleLbl="sibTrans2D1" presStyleIdx="4" presStyleCnt="5"/>
      <dgm:spPr/>
    </dgm:pt>
    <dgm:pt modelId="{65673D4D-9B2F-41FD-83B2-4C7EFDF2AF6E}" type="pres">
      <dgm:prSet presAssocID="{419DC971-E97F-47CF-B638-E6937E64C072}" presName="composite2" presStyleCnt="0"/>
      <dgm:spPr/>
    </dgm:pt>
    <dgm:pt modelId="{B6EE472B-2923-4265-A20F-3154D284D656}" type="pres">
      <dgm:prSet presAssocID="{419DC971-E97F-47CF-B638-E6937E64C072}" presName="dummyNode2" presStyleLbl="node1" presStyleIdx="4" presStyleCnt="6"/>
      <dgm:spPr/>
    </dgm:pt>
    <dgm:pt modelId="{3F14F2BC-DDDE-48BD-B54B-F385E292494B}" type="pres">
      <dgm:prSet presAssocID="{419DC971-E97F-47CF-B638-E6937E64C072}" presName="childNode2" presStyleLbl="bgAcc1" presStyleIdx="5" presStyleCnt="6" custScaleX="106910">
        <dgm:presLayoutVars>
          <dgm:bulletEnabled val="1"/>
        </dgm:presLayoutVars>
      </dgm:prSet>
      <dgm:spPr/>
    </dgm:pt>
    <dgm:pt modelId="{5E459751-FC41-4B7C-A3DA-9C6E284E028D}" type="pres">
      <dgm:prSet presAssocID="{419DC971-E97F-47CF-B638-E6937E64C072}" presName="childNode2tx" presStyleLbl="bgAcc1" presStyleIdx="5" presStyleCnt="6">
        <dgm:presLayoutVars>
          <dgm:bulletEnabled val="1"/>
        </dgm:presLayoutVars>
      </dgm:prSet>
      <dgm:spPr/>
    </dgm:pt>
    <dgm:pt modelId="{F54F40C1-6703-4D85-B152-8F3304A20C15}" type="pres">
      <dgm:prSet presAssocID="{419DC971-E97F-47CF-B638-E6937E64C072}" presName="parentNode2" presStyleLbl="node1" presStyleIdx="5" presStyleCnt="6">
        <dgm:presLayoutVars>
          <dgm:chMax val="0"/>
          <dgm:bulletEnabled val="1"/>
        </dgm:presLayoutVars>
      </dgm:prSet>
      <dgm:spPr/>
    </dgm:pt>
    <dgm:pt modelId="{0A7DE707-C8FA-4AA2-845A-71B165BC6A2B}" type="pres">
      <dgm:prSet presAssocID="{419DC971-E97F-47CF-B638-E6937E64C072}" presName="connSite2" presStyleCnt="0"/>
      <dgm:spPr/>
    </dgm:pt>
  </dgm:ptLst>
  <dgm:cxnLst>
    <dgm:cxn modelId="{327CDA01-CC2B-418B-A8D8-55C5BC7BDF94}" srcId="{A973DA33-EE14-4172-A7E1-7EE2465452BF}" destId="{1514B553-48AD-4D85-BB9A-5A857167ED6F}" srcOrd="1" destOrd="0" parTransId="{460EE975-094D-40C4-9DFF-A8EF6BBC30C3}" sibTransId="{BE695E1A-10CF-461F-AD1A-567F2EBC1013}"/>
    <dgm:cxn modelId="{27699107-0007-495D-B559-0C91D74C691A}" type="presOf" srcId="{EA1CABD0-EC4D-46F5-B698-F07981B60724}" destId="{1D5CEC6E-00E9-4634-B34F-5207951A2908}" srcOrd="0" destOrd="1" presId="urn:microsoft.com/office/officeart/2005/8/layout/hProcess4"/>
    <dgm:cxn modelId="{167F480D-FC6F-4967-9BCB-D5EAA952124A}" type="presOf" srcId="{EA1485EF-A673-4D61-AE3A-6B48299F995C}" destId="{5E459751-FC41-4B7C-A3DA-9C6E284E028D}" srcOrd="1" destOrd="1" presId="urn:microsoft.com/office/officeart/2005/8/layout/hProcess4"/>
    <dgm:cxn modelId="{58070C18-2806-4A73-84F4-E71540C38E13}" type="presOf" srcId="{9F719294-6C75-4BF2-A382-7AA8DBFE85D4}" destId="{3F14F2BC-DDDE-48BD-B54B-F385E292494B}" srcOrd="0" destOrd="0" presId="urn:microsoft.com/office/officeart/2005/8/layout/hProcess4"/>
    <dgm:cxn modelId="{64CE001A-8DC5-458A-A8B8-95858D71195C}" type="presOf" srcId="{5075D69F-5A64-454C-825D-51E47190D173}" destId="{DB43E6AF-80BD-4687-9FBB-AA5AC737F943}" srcOrd="0" destOrd="0" presId="urn:microsoft.com/office/officeart/2005/8/layout/hProcess4"/>
    <dgm:cxn modelId="{BC53B31B-301E-43FA-9066-C0368FD3C771}" type="presOf" srcId="{3A32D5C3-6C1D-4BF5-8160-78AF4FAA3CED}" destId="{BCFD03B5-81E4-4C55-AF09-9FE6A44BEF73}" srcOrd="0" destOrd="0" presId="urn:microsoft.com/office/officeart/2005/8/layout/hProcess4"/>
    <dgm:cxn modelId="{6CB2141C-96B7-4AD6-9194-C587A7F8E01A}" srcId="{A973DA33-EE14-4172-A7E1-7EE2465452BF}" destId="{0345147C-D9AA-4346-AD17-53483C4C062F}" srcOrd="4" destOrd="0" parTransId="{759EEE3E-687F-4D2F-A21C-DAA52BEB6802}" sibTransId="{63771DF9-CA0E-43E3-AC67-8763AE1F4AF3}"/>
    <dgm:cxn modelId="{CD716F21-2D76-4DB8-86B1-6D1A6235AC3F}" type="presOf" srcId="{0A2DFFAE-AE41-497F-81EF-4063A0010201}" destId="{1567D880-928F-43E8-9AAD-30A5BB7C0381}" srcOrd="0" destOrd="0" presId="urn:microsoft.com/office/officeart/2005/8/layout/hProcess4"/>
    <dgm:cxn modelId="{691FD121-A607-46F4-BBC2-CB2FE8C638E7}" type="presOf" srcId="{0F8A3CEE-FCBA-4B68-A9A3-45490005B5F9}" destId="{AB10A6EC-7D77-4BC7-8CD5-94BB8F1819E5}" srcOrd="0" destOrd="0" presId="urn:microsoft.com/office/officeart/2005/8/layout/hProcess4"/>
    <dgm:cxn modelId="{3067AA25-2653-40DA-BD55-91B91FB343FD}" srcId="{342AD43E-5DA1-4005-9B18-93DA757DDE02}" destId="{43660335-11B2-4B2E-B94B-017479337F3F}" srcOrd="1" destOrd="0" parTransId="{C25002EC-56B5-4664-B37D-36BE1AE0A348}" sibTransId="{C3B85599-FBF4-43A5-8EF2-27A186E3446E}"/>
    <dgm:cxn modelId="{60A6672B-6301-4BF2-A540-55B30D7846A2}" srcId="{0345147C-D9AA-4346-AD17-53483C4C062F}" destId="{CAA8E5DB-8C23-45E1-9EA3-4A5B58B13A97}" srcOrd="2" destOrd="0" parTransId="{2BEB737F-C385-4D62-A0F5-E901D1BDE024}" sibTransId="{65CC0483-5E50-4343-B5F9-0BC0FB9A60F7}"/>
    <dgm:cxn modelId="{E5C61331-4E59-46A8-BAB6-018E38113E41}" type="presOf" srcId="{43660335-11B2-4B2E-B94B-017479337F3F}" destId="{DB43E6AF-80BD-4687-9FBB-AA5AC737F943}" srcOrd="0" destOrd="1" presId="urn:microsoft.com/office/officeart/2005/8/layout/hProcess4"/>
    <dgm:cxn modelId="{6A831F32-823A-4DB2-88F6-70A707A3495D}" type="presOf" srcId="{086B6A47-7768-4BA3-B97A-0CD88E72B834}" destId="{3F14F2BC-DDDE-48BD-B54B-F385E292494B}" srcOrd="0" destOrd="2" presId="urn:microsoft.com/office/officeart/2005/8/layout/hProcess4"/>
    <dgm:cxn modelId="{A310C434-D024-4740-858A-46CFC260B4EE}" srcId="{419DC971-E97F-47CF-B638-E6937E64C072}" destId="{086B6A47-7768-4BA3-B97A-0CD88E72B834}" srcOrd="2" destOrd="0" parTransId="{B209EB54-0342-4CCF-A789-326918BA73C8}" sibTransId="{7486BC80-B88F-4C02-A95B-ED62D0B83375}"/>
    <dgm:cxn modelId="{1F46F03A-4514-460E-91B8-F7E1FA693FBA}" type="presOf" srcId="{DA70529E-FADC-40FA-ADDE-1AF46A744197}" destId="{42DD7AF3-6603-4A20-8A53-D3F2ACEBB5EC}" srcOrd="1" destOrd="0" presId="urn:microsoft.com/office/officeart/2005/8/layout/hProcess4"/>
    <dgm:cxn modelId="{C5CE8C3C-152A-411E-A4F0-7274239E90DA}" srcId="{419DC971-E97F-47CF-B638-E6937E64C072}" destId="{9F719294-6C75-4BF2-A382-7AA8DBFE85D4}" srcOrd="0" destOrd="0" parTransId="{51EE8FF3-5310-4060-AB45-7151CDE776D2}" sibTransId="{3BFD2479-2AD9-499A-9C97-1BA8B0ACF35F}"/>
    <dgm:cxn modelId="{7EC5DC3C-CA2C-4423-9FF9-63570EB81B8D}" srcId="{0F8A3CEE-FCBA-4B68-A9A3-45490005B5F9}" destId="{EA1CABD0-EC4D-46F5-B698-F07981B60724}" srcOrd="1" destOrd="0" parTransId="{532836B2-E184-4319-A644-864758631810}" sibTransId="{F11C7AD5-99A6-421F-8E36-B3588DEBD239}"/>
    <dgm:cxn modelId="{57D5F53D-0112-4068-9697-170EEB725F2A}" srcId="{1514B553-48AD-4D85-BB9A-5A857167ED6F}" destId="{6B44E587-AA58-49E3-8E34-03539E79CF0C}" srcOrd="1" destOrd="0" parTransId="{36DEF791-77F3-4CB8-9705-52AF48D8FA4D}" sibTransId="{665F3EA3-8380-4CF8-AD71-0A3650B1A58A}"/>
    <dgm:cxn modelId="{959C9F3F-5093-4DDE-8EB0-DBD30E87557B}" type="presOf" srcId="{DA70529E-FADC-40FA-ADDE-1AF46A744197}" destId="{1D953696-63EC-4A99-B223-EC5A80ADAE81}" srcOrd="0" destOrd="0" presId="urn:microsoft.com/office/officeart/2005/8/layout/hProcess4"/>
    <dgm:cxn modelId="{6FDF2B63-A5D4-45AE-A56A-80EBE6DC6101}" type="presOf" srcId="{9F719294-6C75-4BF2-A382-7AA8DBFE85D4}" destId="{5E459751-FC41-4B7C-A3DA-9C6E284E028D}" srcOrd="1" destOrd="0" presId="urn:microsoft.com/office/officeart/2005/8/layout/hProcess4"/>
    <dgm:cxn modelId="{269C6243-3F36-40E2-8180-9E9AED75B1F8}" type="presOf" srcId="{5075D69F-5A64-454C-825D-51E47190D173}" destId="{1D4AA9E2-1E11-4C7E-A036-FD285D082CB4}" srcOrd="1" destOrd="0" presId="urn:microsoft.com/office/officeart/2005/8/layout/hProcess4"/>
    <dgm:cxn modelId="{9D05B363-4F18-4821-84A6-9DE161BE47C7}" type="presOf" srcId="{82D82CED-2469-4470-AE89-A4E3DD00B52D}" destId="{0CF76BAB-4053-4404-8E5F-12EF81629B01}" srcOrd="1" destOrd="1" presId="urn:microsoft.com/office/officeart/2005/8/layout/hProcess4"/>
    <dgm:cxn modelId="{3C045545-7DC4-42D4-B41A-D1D7700D4F28}" srcId="{A973DA33-EE14-4172-A7E1-7EE2465452BF}" destId="{0F8A3CEE-FCBA-4B68-A9A3-45490005B5F9}" srcOrd="2" destOrd="0" parTransId="{7163AA1D-DCCF-4018-B30F-357383F61D6C}" sibTransId="{DADF343C-5CF2-4964-A993-006913387205}"/>
    <dgm:cxn modelId="{E2A15565-7A29-4304-A0FC-BD1436F3921F}" srcId="{A973DA33-EE14-4172-A7E1-7EE2465452BF}" destId="{0A2DFFAE-AE41-497F-81EF-4063A0010201}" srcOrd="3" destOrd="0" parTransId="{AD8C3550-34E0-4788-91CF-739A25A61937}" sibTransId="{4408BFD0-954C-4A8D-BF55-0B81C6951A21}"/>
    <dgm:cxn modelId="{7FDEA145-534A-445C-9A8A-1257C15C8078}" srcId="{1514B553-48AD-4D85-BB9A-5A857167ED6F}" destId="{3A32D5C3-6C1D-4BF5-8160-78AF4FAA3CED}" srcOrd="0" destOrd="0" parTransId="{0C5A9AF2-468D-412D-B488-D5658FF66187}" sibTransId="{A9E57014-F902-4C2F-B4E0-70D431849E30}"/>
    <dgm:cxn modelId="{D94FC145-E718-4B69-A1F6-C8F5D4E3C66A}" type="presOf" srcId="{EA1CABD0-EC4D-46F5-B698-F07981B60724}" destId="{0AACC398-2616-4590-86C9-0743D8667163}" srcOrd="1" destOrd="1" presId="urn:microsoft.com/office/officeart/2005/8/layout/hProcess4"/>
    <dgm:cxn modelId="{D28B8566-DE94-4D74-8837-523824FC1426}" srcId="{0345147C-D9AA-4346-AD17-53483C4C062F}" destId="{82D82CED-2469-4470-AE89-A4E3DD00B52D}" srcOrd="1" destOrd="0" parTransId="{2B861813-7FFA-403F-9844-7C183BB5043D}" sibTransId="{E08FEE2D-7495-40BA-9E7E-9FB1F8C529A7}"/>
    <dgm:cxn modelId="{87116647-347D-440A-B93B-A15B667E4FBB}" type="presOf" srcId="{6B44E587-AA58-49E3-8E34-03539E79CF0C}" destId="{9531BC86-5661-4A7B-8249-5637CDC4138A}" srcOrd="1" destOrd="1" presId="urn:microsoft.com/office/officeart/2005/8/layout/hProcess4"/>
    <dgm:cxn modelId="{E443A347-D25A-4326-8B2B-7F297FAB0474}" type="presOf" srcId="{82D82CED-2469-4470-AE89-A4E3DD00B52D}" destId="{0A05B996-1FA8-456E-984B-A0C899489212}" srcOrd="0" destOrd="1" presId="urn:microsoft.com/office/officeart/2005/8/layout/hProcess4"/>
    <dgm:cxn modelId="{1550F149-6F84-4CF6-87EB-946A82008930}" type="presOf" srcId="{A6A74792-78C4-46CB-AF62-D57A7BFF1306}" destId="{0CF76BAB-4053-4404-8E5F-12EF81629B01}" srcOrd="1" destOrd="0" presId="urn:microsoft.com/office/officeart/2005/8/layout/hProcess4"/>
    <dgm:cxn modelId="{50B9FE49-53A1-45B7-984D-DBC5CE4A803E}" type="presOf" srcId="{43660335-11B2-4B2E-B94B-017479337F3F}" destId="{1D4AA9E2-1E11-4C7E-A036-FD285D082CB4}" srcOrd="1" destOrd="1" presId="urn:microsoft.com/office/officeart/2005/8/layout/hProcess4"/>
    <dgm:cxn modelId="{E5CBDA4A-576C-49DF-8A73-95043C397859}" type="presOf" srcId="{BE695E1A-10CF-461F-AD1A-567F2EBC1013}" destId="{00643612-9615-4A8B-A767-76CD89D7BA7B}" srcOrd="0" destOrd="0" presId="urn:microsoft.com/office/officeart/2005/8/layout/hProcess4"/>
    <dgm:cxn modelId="{92C2E06A-4F3B-4DD9-BAF9-D1984C97D323}" srcId="{0F8A3CEE-FCBA-4B68-A9A3-45490005B5F9}" destId="{4D110E9A-88EE-40AA-9002-8C4A63E16BC3}" srcOrd="0" destOrd="0" parTransId="{B6CA74F1-DFAD-4C84-903F-CDED916F42A0}" sibTransId="{D2C89AF9-E418-4444-B2F3-650360137609}"/>
    <dgm:cxn modelId="{8DB1FD6B-EE19-47D0-8FBF-93BDC548E9C4}" type="presOf" srcId="{342AD43E-5DA1-4005-9B18-93DA757DDE02}" destId="{31E69029-2043-448B-952A-3D15D6D7D118}" srcOrd="0" destOrd="0" presId="urn:microsoft.com/office/officeart/2005/8/layout/hProcess4"/>
    <dgm:cxn modelId="{97AE7D4D-EF81-4FBC-B1DC-B2229B833B5B}" type="presOf" srcId="{CAA8E5DB-8C23-45E1-9EA3-4A5B58B13A97}" destId="{0A05B996-1FA8-456E-984B-A0C899489212}" srcOrd="0" destOrd="2" presId="urn:microsoft.com/office/officeart/2005/8/layout/hProcess4"/>
    <dgm:cxn modelId="{586E504E-0EC9-479D-BECC-ACCE81B6669C}" type="presOf" srcId="{63771DF9-CA0E-43E3-AC67-8763AE1F4AF3}" destId="{7E2603BA-7A54-4B0C-B6EA-E2346139EC1C}" srcOrd="0" destOrd="0" presId="urn:microsoft.com/office/officeart/2005/8/layout/hProcess4"/>
    <dgm:cxn modelId="{3E2A8D6E-5675-42CB-A881-174201E2E47B}" srcId="{0345147C-D9AA-4346-AD17-53483C4C062F}" destId="{A6A74792-78C4-46CB-AF62-D57A7BFF1306}" srcOrd="0" destOrd="0" parTransId="{BAA815BE-1B89-480E-BD33-DFEB9C60F18F}" sibTransId="{1F947A6B-3E1D-45CA-A769-7C7F9CAF9099}"/>
    <dgm:cxn modelId="{0D5D1A51-5B6D-4B92-BF8A-43545AE06D19}" type="presOf" srcId="{5B580199-AE01-456D-AAF9-FDF4B893CA8E}" destId="{1D953696-63EC-4A99-B223-EC5A80ADAE81}" srcOrd="0" destOrd="1" presId="urn:microsoft.com/office/officeart/2005/8/layout/hProcess4"/>
    <dgm:cxn modelId="{5F194971-3F29-4EB7-A676-5F4D5D87ABF7}" type="presOf" srcId="{419DC971-E97F-47CF-B638-E6937E64C072}" destId="{F54F40C1-6703-4D85-B152-8F3304A20C15}" srcOrd="0" destOrd="0" presId="urn:microsoft.com/office/officeart/2005/8/layout/hProcess4"/>
    <dgm:cxn modelId="{CFB22B72-4BF8-43FF-932B-1AB5D0F1097C}" type="presOf" srcId="{3A32D5C3-6C1D-4BF5-8160-78AF4FAA3CED}" destId="{9531BC86-5661-4A7B-8249-5637CDC4138A}" srcOrd="1" destOrd="0" presId="urn:microsoft.com/office/officeart/2005/8/layout/hProcess4"/>
    <dgm:cxn modelId="{AE7ABE74-6B26-471E-9A39-A4FA863D3E40}" type="presOf" srcId="{A973DA33-EE14-4172-A7E1-7EE2465452BF}" destId="{BE4A9D10-B1B9-4A75-9156-33A662649701}" srcOrd="0" destOrd="0" presId="urn:microsoft.com/office/officeart/2005/8/layout/hProcess4"/>
    <dgm:cxn modelId="{44A4DB7B-9EA7-41C3-9CA9-79081F9135D0}" srcId="{A973DA33-EE14-4172-A7E1-7EE2465452BF}" destId="{419DC971-E97F-47CF-B638-E6937E64C072}" srcOrd="5" destOrd="0" parTransId="{C7C4477A-1483-40D8-A624-86A5210525F9}" sibTransId="{EA12E128-B212-4291-80AC-0B848C166F3F}"/>
    <dgm:cxn modelId="{6B68227C-5207-4558-B690-E508139604E3}" type="presOf" srcId="{4D110E9A-88EE-40AA-9002-8C4A63E16BC3}" destId="{0AACC398-2616-4590-86C9-0743D8667163}" srcOrd="1" destOrd="0" presId="urn:microsoft.com/office/officeart/2005/8/layout/hProcess4"/>
    <dgm:cxn modelId="{1C3C0180-C603-41B6-87F5-71989AC32485}" srcId="{342AD43E-5DA1-4005-9B18-93DA757DDE02}" destId="{A4A85D73-5949-480A-82E8-9D09625FFA0A}" srcOrd="2" destOrd="0" parTransId="{FB10A10E-C796-49A8-9901-A3FC7778D017}" sibTransId="{75E4BD6E-AB88-4BC8-B509-BC8EA6BC7DB4}"/>
    <dgm:cxn modelId="{A9E7BF83-B779-47C1-9E2C-441C0FBB8912}" type="presOf" srcId="{086B6A47-7768-4BA3-B97A-0CD88E72B834}" destId="{5E459751-FC41-4B7C-A3DA-9C6E284E028D}" srcOrd="1" destOrd="2" presId="urn:microsoft.com/office/officeart/2005/8/layout/hProcess4"/>
    <dgm:cxn modelId="{DE43B685-337B-4602-8672-1079EB4C1880}" type="presOf" srcId="{4408BFD0-954C-4A8D-BF55-0B81C6951A21}" destId="{A55C3973-9624-431E-AD23-3241463FD608}" srcOrd="0" destOrd="0" presId="urn:microsoft.com/office/officeart/2005/8/layout/hProcess4"/>
    <dgm:cxn modelId="{A2E5CD89-F498-4566-A74A-E653E98D0019}" type="presOf" srcId="{6B44E587-AA58-49E3-8E34-03539E79CF0C}" destId="{BCFD03B5-81E4-4C55-AF09-9FE6A44BEF73}" srcOrd="0" destOrd="1" presId="urn:microsoft.com/office/officeart/2005/8/layout/hProcess4"/>
    <dgm:cxn modelId="{86CE118C-5C6C-4BF5-B595-F71F4D9A367A}" type="presOf" srcId="{A6A74792-78C4-46CB-AF62-D57A7BFF1306}" destId="{0A05B996-1FA8-456E-984B-A0C899489212}" srcOrd="0" destOrd="0" presId="urn:microsoft.com/office/officeart/2005/8/layout/hProcess4"/>
    <dgm:cxn modelId="{79015297-8AB8-4245-BD59-787A478C05AF}" type="presOf" srcId="{E638C529-05BE-4ED7-969C-934D6868C07A}" destId="{F54F0AF7-4EAA-425E-8390-E3F85F05B742}" srcOrd="0" destOrd="0" presId="urn:microsoft.com/office/officeart/2005/8/layout/hProcess4"/>
    <dgm:cxn modelId="{7B941298-D9A0-48C2-8146-FFF3CED9FA62}" type="presOf" srcId="{4D110E9A-88EE-40AA-9002-8C4A63E16BC3}" destId="{1D5CEC6E-00E9-4634-B34F-5207951A2908}" srcOrd="0" destOrd="0" presId="urn:microsoft.com/office/officeart/2005/8/layout/hProcess4"/>
    <dgm:cxn modelId="{DCCE33B7-C904-425C-B785-B6A8A46488D6}" srcId="{0A2DFFAE-AE41-497F-81EF-4063A0010201}" destId="{DA70529E-FADC-40FA-ADDE-1AF46A744197}" srcOrd="0" destOrd="0" parTransId="{EC7ED2A1-5DC4-4DEF-A566-C9B17999EC97}" sibTransId="{4785CE1F-3DB4-458C-8A74-164DE9C112A2}"/>
    <dgm:cxn modelId="{7A1969BF-C350-4ACC-847A-74BBCA08E63A}" srcId="{0A2DFFAE-AE41-497F-81EF-4063A0010201}" destId="{5B580199-AE01-456D-AAF9-FDF4B893CA8E}" srcOrd="1" destOrd="0" parTransId="{40C07735-8173-4245-A0E3-15F08F34C74D}" sibTransId="{357212A4-F1BD-41DD-8947-5F1BA8293060}"/>
    <dgm:cxn modelId="{D0788BC4-6109-4F54-9923-CEE2DAF14496}" type="presOf" srcId="{A4A85D73-5949-480A-82E8-9D09625FFA0A}" destId="{1D4AA9E2-1E11-4C7E-A036-FD285D082CB4}" srcOrd="1" destOrd="2" presId="urn:microsoft.com/office/officeart/2005/8/layout/hProcess4"/>
    <dgm:cxn modelId="{AA72D7C5-1BD6-4226-BE9B-41A4E07AB6B9}" type="presOf" srcId="{0345147C-D9AA-4346-AD17-53483C4C062F}" destId="{18BEC689-D0E9-4E42-B6C6-DE97778F4A40}" srcOrd="0" destOrd="0" presId="urn:microsoft.com/office/officeart/2005/8/layout/hProcess4"/>
    <dgm:cxn modelId="{FE0DB5C7-D4AA-4A8F-8846-44B2C40E7DAA}" srcId="{419DC971-E97F-47CF-B638-E6937E64C072}" destId="{EA1485EF-A673-4D61-AE3A-6B48299F995C}" srcOrd="1" destOrd="0" parTransId="{6644A722-D6D9-4D91-A822-B7446B406C7C}" sibTransId="{9C5A2153-9EB4-4443-B6AE-10863A41E4D4}"/>
    <dgm:cxn modelId="{E502FCC8-B3A4-4A19-A87C-6F4A565EE525}" type="presOf" srcId="{5B580199-AE01-456D-AAF9-FDF4B893CA8E}" destId="{42DD7AF3-6603-4A20-8A53-D3F2ACEBB5EC}" srcOrd="1" destOrd="1" presId="urn:microsoft.com/office/officeart/2005/8/layout/hProcess4"/>
    <dgm:cxn modelId="{F6A2A9D6-3DB7-4563-B9A8-C83D9EAEE08A}" srcId="{A973DA33-EE14-4172-A7E1-7EE2465452BF}" destId="{342AD43E-5DA1-4005-9B18-93DA757DDE02}" srcOrd="0" destOrd="0" parTransId="{B045A9D9-4D96-4F7C-B458-8547A09BE4FE}" sibTransId="{E638C529-05BE-4ED7-969C-934D6868C07A}"/>
    <dgm:cxn modelId="{38B9DAD7-20A4-4F56-A5D8-B17891E05D1E}" type="presOf" srcId="{1514B553-48AD-4D85-BB9A-5A857167ED6F}" destId="{BE70D8BF-6132-4A1C-9B6F-6EB8E00744CC}" srcOrd="0" destOrd="0" presId="urn:microsoft.com/office/officeart/2005/8/layout/hProcess4"/>
    <dgm:cxn modelId="{22C11FDE-292F-4721-BC6A-E77D207CD1A6}" type="presOf" srcId="{CAA8E5DB-8C23-45E1-9EA3-4A5B58B13A97}" destId="{0CF76BAB-4053-4404-8E5F-12EF81629B01}" srcOrd="1" destOrd="2" presId="urn:microsoft.com/office/officeart/2005/8/layout/hProcess4"/>
    <dgm:cxn modelId="{0A0325DE-B23F-4D6F-9442-015981949D9E}" srcId="{342AD43E-5DA1-4005-9B18-93DA757DDE02}" destId="{5075D69F-5A64-454C-825D-51E47190D173}" srcOrd="0" destOrd="0" parTransId="{047A465B-8E2F-4B2E-949E-4837F637C034}" sibTransId="{D8679405-6013-4379-9703-4C6DB89EF676}"/>
    <dgm:cxn modelId="{A4AE52EC-2C52-4A08-8ED3-020DB4891312}" type="presOf" srcId="{EA1485EF-A673-4D61-AE3A-6B48299F995C}" destId="{3F14F2BC-DDDE-48BD-B54B-F385E292494B}" srcOrd="0" destOrd="1" presId="urn:microsoft.com/office/officeart/2005/8/layout/hProcess4"/>
    <dgm:cxn modelId="{D1A04EF4-82AF-473F-A36A-EB2B02DB9BDB}" type="presOf" srcId="{A4A85D73-5949-480A-82E8-9D09625FFA0A}" destId="{DB43E6AF-80BD-4687-9FBB-AA5AC737F943}" srcOrd="0" destOrd="2" presId="urn:microsoft.com/office/officeart/2005/8/layout/hProcess4"/>
    <dgm:cxn modelId="{DD50C8FD-D772-4B4C-BB11-C85545E77FEA}" type="presOf" srcId="{DADF343C-5CF2-4964-A993-006913387205}" destId="{9937A24C-23DD-467D-823C-41F985485929}" srcOrd="0" destOrd="0" presId="urn:microsoft.com/office/officeart/2005/8/layout/hProcess4"/>
    <dgm:cxn modelId="{FA51AC44-13CF-4CDF-ACA5-3A0724D09E9F}" type="presParOf" srcId="{BE4A9D10-B1B9-4A75-9156-33A662649701}" destId="{DD75D9B2-6380-49C3-8912-BF77E9C7A146}" srcOrd="0" destOrd="0" presId="urn:microsoft.com/office/officeart/2005/8/layout/hProcess4"/>
    <dgm:cxn modelId="{914F2B64-0835-4E90-AFD9-F371295A0459}" type="presParOf" srcId="{BE4A9D10-B1B9-4A75-9156-33A662649701}" destId="{A362A435-7821-4F85-93A6-CE97D6249821}" srcOrd="1" destOrd="0" presId="urn:microsoft.com/office/officeart/2005/8/layout/hProcess4"/>
    <dgm:cxn modelId="{9C6CF732-F169-4326-96AF-99D3CE708763}" type="presParOf" srcId="{BE4A9D10-B1B9-4A75-9156-33A662649701}" destId="{8FBC7614-E597-43AD-BB2F-AEDD9551592F}" srcOrd="2" destOrd="0" presId="urn:microsoft.com/office/officeart/2005/8/layout/hProcess4"/>
    <dgm:cxn modelId="{1E4DE6C1-DEE3-4BCC-B07D-11C666AE3AE6}" type="presParOf" srcId="{8FBC7614-E597-43AD-BB2F-AEDD9551592F}" destId="{5A7A6FAF-10D2-45AA-824E-5FDC1AC575ED}" srcOrd="0" destOrd="0" presId="urn:microsoft.com/office/officeart/2005/8/layout/hProcess4"/>
    <dgm:cxn modelId="{E3003674-CA15-4DB9-B091-0C4761C40C03}" type="presParOf" srcId="{5A7A6FAF-10D2-45AA-824E-5FDC1AC575ED}" destId="{E65A16AE-4F4E-4063-BC75-E6D8A02698AC}" srcOrd="0" destOrd="0" presId="urn:microsoft.com/office/officeart/2005/8/layout/hProcess4"/>
    <dgm:cxn modelId="{8660004D-3D49-437A-A5FF-FECBB3103AAE}" type="presParOf" srcId="{5A7A6FAF-10D2-45AA-824E-5FDC1AC575ED}" destId="{DB43E6AF-80BD-4687-9FBB-AA5AC737F943}" srcOrd="1" destOrd="0" presId="urn:microsoft.com/office/officeart/2005/8/layout/hProcess4"/>
    <dgm:cxn modelId="{A8E78BD7-54BC-4561-B123-2ED462C32F19}" type="presParOf" srcId="{5A7A6FAF-10D2-45AA-824E-5FDC1AC575ED}" destId="{1D4AA9E2-1E11-4C7E-A036-FD285D082CB4}" srcOrd="2" destOrd="0" presId="urn:microsoft.com/office/officeart/2005/8/layout/hProcess4"/>
    <dgm:cxn modelId="{30E0EB15-D701-4AC6-BCE1-896EEF8D1AF1}" type="presParOf" srcId="{5A7A6FAF-10D2-45AA-824E-5FDC1AC575ED}" destId="{31E69029-2043-448B-952A-3D15D6D7D118}" srcOrd="3" destOrd="0" presId="urn:microsoft.com/office/officeart/2005/8/layout/hProcess4"/>
    <dgm:cxn modelId="{BE662BB8-1E88-4982-9303-D48E0F5F8A4D}" type="presParOf" srcId="{5A7A6FAF-10D2-45AA-824E-5FDC1AC575ED}" destId="{494BA0B3-1A07-41BE-B00D-8D5DEA7E90C7}" srcOrd="4" destOrd="0" presId="urn:microsoft.com/office/officeart/2005/8/layout/hProcess4"/>
    <dgm:cxn modelId="{89D97490-DB81-4780-A78F-A83B6159EC90}" type="presParOf" srcId="{8FBC7614-E597-43AD-BB2F-AEDD9551592F}" destId="{F54F0AF7-4EAA-425E-8390-E3F85F05B742}" srcOrd="1" destOrd="0" presId="urn:microsoft.com/office/officeart/2005/8/layout/hProcess4"/>
    <dgm:cxn modelId="{3E030A29-3DEE-44D0-B2CE-1D7573C21D95}" type="presParOf" srcId="{8FBC7614-E597-43AD-BB2F-AEDD9551592F}" destId="{16061F65-2ED8-492B-8BB8-0AD2E1617A54}" srcOrd="2" destOrd="0" presId="urn:microsoft.com/office/officeart/2005/8/layout/hProcess4"/>
    <dgm:cxn modelId="{DBC67F40-7E4A-423E-B6F9-BAA5CF5993BA}" type="presParOf" srcId="{16061F65-2ED8-492B-8BB8-0AD2E1617A54}" destId="{452F2888-C01C-4C47-81DD-B45F6B36189E}" srcOrd="0" destOrd="0" presId="urn:microsoft.com/office/officeart/2005/8/layout/hProcess4"/>
    <dgm:cxn modelId="{3AC16C27-3CED-4E65-9976-D0619B30B377}" type="presParOf" srcId="{16061F65-2ED8-492B-8BB8-0AD2E1617A54}" destId="{BCFD03B5-81E4-4C55-AF09-9FE6A44BEF73}" srcOrd="1" destOrd="0" presId="urn:microsoft.com/office/officeart/2005/8/layout/hProcess4"/>
    <dgm:cxn modelId="{B60B983C-F757-469D-84B0-70EB2A7DDD57}" type="presParOf" srcId="{16061F65-2ED8-492B-8BB8-0AD2E1617A54}" destId="{9531BC86-5661-4A7B-8249-5637CDC4138A}" srcOrd="2" destOrd="0" presId="urn:microsoft.com/office/officeart/2005/8/layout/hProcess4"/>
    <dgm:cxn modelId="{28F2AC16-483B-4BC2-9699-FD4A3F463B62}" type="presParOf" srcId="{16061F65-2ED8-492B-8BB8-0AD2E1617A54}" destId="{BE70D8BF-6132-4A1C-9B6F-6EB8E00744CC}" srcOrd="3" destOrd="0" presId="urn:microsoft.com/office/officeart/2005/8/layout/hProcess4"/>
    <dgm:cxn modelId="{6413A30C-F412-4919-8948-DEF8AF667FFA}" type="presParOf" srcId="{16061F65-2ED8-492B-8BB8-0AD2E1617A54}" destId="{CF76DECA-5190-49CF-BC16-1572122524E9}" srcOrd="4" destOrd="0" presId="urn:microsoft.com/office/officeart/2005/8/layout/hProcess4"/>
    <dgm:cxn modelId="{AE8A4560-D189-4766-800B-0E7E2A58605F}" type="presParOf" srcId="{8FBC7614-E597-43AD-BB2F-AEDD9551592F}" destId="{00643612-9615-4A8B-A767-76CD89D7BA7B}" srcOrd="3" destOrd="0" presId="urn:microsoft.com/office/officeart/2005/8/layout/hProcess4"/>
    <dgm:cxn modelId="{160FFF9D-53A6-46F8-90E7-88B4485C9EEA}" type="presParOf" srcId="{8FBC7614-E597-43AD-BB2F-AEDD9551592F}" destId="{8AD5E0D7-DC50-40A2-B0B1-256A96D224B8}" srcOrd="4" destOrd="0" presId="urn:microsoft.com/office/officeart/2005/8/layout/hProcess4"/>
    <dgm:cxn modelId="{7EFF038A-B6FC-4152-AA47-F33654AAFE61}" type="presParOf" srcId="{8AD5E0D7-DC50-40A2-B0B1-256A96D224B8}" destId="{F512F8A0-0AAE-444E-A15A-946A8CDED005}" srcOrd="0" destOrd="0" presId="urn:microsoft.com/office/officeart/2005/8/layout/hProcess4"/>
    <dgm:cxn modelId="{5A8C6CC8-EA84-451B-AB9F-018F6B27004D}" type="presParOf" srcId="{8AD5E0D7-DC50-40A2-B0B1-256A96D224B8}" destId="{1D5CEC6E-00E9-4634-B34F-5207951A2908}" srcOrd="1" destOrd="0" presId="urn:microsoft.com/office/officeart/2005/8/layout/hProcess4"/>
    <dgm:cxn modelId="{8CF7B4CB-276C-4ED1-9D28-CC53C5399420}" type="presParOf" srcId="{8AD5E0D7-DC50-40A2-B0B1-256A96D224B8}" destId="{0AACC398-2616-4590-86C9-0743D8667163}" srcOrd="2" destOrd="0" presId="urn:microsoft.com/office/officeart/2005/8/layout/hProcess4"/>
    <dgm:cxn modelId="{333458DF-B5EE-4A75-B23B-0DFF9EE6105D}" type="presParOf" srcId="{8AD5E0D7-DC50-40A2-B0B1-256A96D224B8}" destId="{AB10A6EC-7D77-4BC7-8CD5-94BB8F1819E5}" srcOrd="3" destOrd="0" presId="urn:microsoft.com/office/officeart/2005/8/layout/hProcess4"/>
    <dgm:cxn modelId="{F6D483ED-051F-4548-A623-42E21C6B1476}" type="presParOf" srcId="{8AD5E0D7-DC50-40A2-B0B1-256A96D224B8}" destId="{004DDC2E-360E-4398-9E8C-9F72B9788618}" srcOrd="4" destOrd="0" presId="urn:microsoft.com/office/officeart/2005/8/layout/hProcess4"/>
    <dgm:cxn modelId="{367B245D-C7B8-46B1-BA2D-E867DFF71326}" type="presParOf" srcId="{8FBC7614-E597-43AD-BB2F-AEDD9551592F}" destId="{9937A24C-23DD-467D-823C-41F985485929}" srcOrd="5" destOrd="0" presId="urn:microsoft.com/office/officeart/2005/8/layout/hProcess4"/>
    <dgm:cxn modelId="{5E57ECD2-B38E-4B1A-B13C-1B8A8F82F571}" type="presParOf" srcId="{8FBC7614-E597-43AD-BB2F-AEDD9551592F}" destId="{05F8C2C0-177F-4B81-B9AA-EB93B544B176}" srcOrd="6" destOrd="0" presId="urn:microsoft.com/office/officeart/2005/8/layout/hProcess4"/>
    <dgm:cxn modelId="{2B58DDF1-42EA-455A-B8D5-6F57E6D5D977}" type="presParOf" srcId="{05F8C2C0-177F-4B81-B9AA-EB93B544B176}" destId="{63A1BA7A-18A6-4D3E-AFCC-CDDAF70FEA1A}" srcOrd="0" destOrd="0" presId="urn:microsoft.com/office/officeart/2005/8/layout/hProcess4"/>
    <dgm:cxn modelId="{3A486DE3-39EF-4324-A94E-1CC80546A640}" type="presParOf" srcId="{05F8C2C0-177F-4B81-B9AA-EB93B544B176}" destId="{1D953696-63EC-4A99-B223-EC5A80ADAE81}" srcOrd="1" destOrd="0" presId="urn:microsoft.com/office/officeart/2005/8/layout/hProcess4"/>
    <dgm:cxn modelId="{6D41720C-6E99-4E52-9D36-B7A912068CF9}" type="presParOf" srcId="{05F8C2C0-177F-4B81-B9AA-EB93B544B176}" destId="{42DD7AF3-6603-4A20-8A53-D3F2ACEBB5EC}" srcOrd="2" destOrd="0" presId="urn:microsoft.com/office/officeart/2005/8/layout/hProcess4"/>
    <dgm:cxn modelId="{0AC7D1AF-2AB3-4CE7-8F8A-046D076F848E}" type="presParOf" srcId="{05F8C2C0-177F-4B81-B9AA-EB93B544B176}" destId="{1567D880-928F-43E8-9AAD-30A5BB7C0381}" srcOrd="3" destOrd="0" presId="urn:microsoft.com/office/officeart/2005/8/layout/hProcess4"/>
    <dgm:cxn modelId="{DED38659-ECE5-45D9-B8CD-A14246BC4E25}" type="presParOf" srcId="{05F8C2C0-177F-4B81-B9AA-EB93B544B176}" destId="{EFF78E85-1215-45F3-A297-18CCC24DCEBA}" srcOrd="4" destOrd="0" presId="urn:microsoft.com/office/officeart/2005/8/layout/hProcess4"/>
    <dgm:cxn modelId="{3843DCEE-610B-4F2C-9C0A-14351F3BE50E}" type="presParOf" srcId="{8FBC7614-E597-43AD-BB2F-AEDD9551592F}" destId="{A55C3973-9624-431E-AD23-3241463FD608}" srcOrd="7" destOrd="0" presId="urn:microsoft.com/office/officeart/2005/8/layout/hProcess4"/>
    <dgm:cxn modelId="{9B410DCD-4D7E-442D-8F64-8AB811F4ED77}" type="presParOf" srcId="{8FBC7614-E597-43AD-BB2F-AEDD9551592F}" destId="{BB88C1A1-148C-40BD-AF03-4AC11386BFB0}" srcOrd="8" destOrd="0" presId="urn:microsoft.com/office/officeart/2005/8/layout/hProcess4"/>
    <dgm:cxn modelId="{67DC0DD5-96A4-4FC4-B816-A0D33552F9EE}" type="presParOf" srcId="{BB88C1A1-148C-40BD-AF03-4AC11386BFB0}" destId="{63A24249-CDEE-4685-AF4E-B0D3E2F36DA5}" srcOrd="0" destOrd="0" presId="urn:microsoft.com/office/officeart/2005/8/layout/hProcess4"/>
    <dgm:cxn modelId="{B9CCF439-F483-49CD-B3E6-46118380807D}" type="presParOf" srcId="{BB88C1A1-148C-40BD-AF03-4AC11386BFB0}" destId="{0A05B996-1FA8-456E-984B-A0C899489212}" srcOrd="1" destOrd="0" presId="urn:microsoft.com/office/officeart/2005/8/layout/hProcess4"/>
    <dgm:cxn modelId="{66C68D30-05D5-4FA3-9FDA-A08469A5703A}" type="presParOf" srcId="{BB88C1A1-148C-40BD-AF03-4AC11386BFB0}" destId="{0CF76BAB-4053-4404-8E5F-12EF81629B01}" srcOrd="2" destOrd="0" presId="urn:microsoft.com/office/officeart/2005/8/layout/hProcess4"/>
    <dgm:cxn modelId="{4B8B6120-5A56-47D3-BA32-F90F99FA66EF}" type="presParOf" srcId="{BB88C1A1-148C-40BD-AF03-4AC11386BFB0}" destId="{18BEC689-D0E9-4E42-B6C6-DE97778F4A40}" srcOrd="3" destOrd="0" presId="urn:microsoft.com/office/officeart/2005/8/layout/hProcess4"/>
    <dgm:cxn modelId="{B78D7B16-B761-4089-AD78-5549DCCDFD88}" type="presParOf" srcId="{BB88C1A1-148C-40BD-AF03-4AC11386BFB0}" destId="{4E931808-D08D-4FC2-B2A8-47CBAB6EE896}" srcOrd="4" destOrd="0" presId="urn:microsoft.com/office/officeart/2005/8/layout/hProcess4"/>
    <dgm:cxn modelId="{8AEC453C-A9EC-45DA-A5DD-25FEE72D7A1C}" type="presParOf" srcId="{8FBC7614-E597-43AD-BB2F-AEDD9551592F}" destId="{7E2603BA-7A54-4B0C-B6EA-E2346139EC1C}" srcOrd="9" destOrd="0" presId="urn:microsoft.com/office/officeart/2005/8/layout/hProcess4"/>
    <dgm:cxn modelId="{663A2079-0E8E-45E3-BAEB-6FA6673DA2E3}" type="presParOf" srcId="{8FBC7614-E597-43AD-BB2F-AEDD9551592F}" destId="{65673D4D-9B2F-41FD-83B2-4C7EFDF2AF6E}" srcOrd="10" destOrd="0" presId="urn:microsoft.com/office/officeart/2005/8/layout/hProcess4"/>
    <dgm:cxn modelId="{76E0AD42-1460-4D53-B41B-2251BD1430C7}" type="presParOf" srcId="{65673D4D-9B2F-41FD-83B2-4C7EFDF2AF6E}" destId="{B6EE472B-2923-4265-A20F-3154D284D656}" srcOrd="0" destOrd="0" presId="urn:microsoft.com/office/officeart/2005/8/layout/hProcess4"/>
    <dgm:cxn modelId="{9748BBB1-F4DC-491D-80BE-0DB221719FAD}" type="presParOf" srcId="{65673D4D-9B2F-41FD-83B2-4C7EFDF2AF6E}" destId="{3F14F2BC-DDDE-48BD-B54B-F385E292494B}" srcOrd="1" destOrd="0" presId="urn:microsoft.com/office/officeart/2005/8/layout/hProcess4"/>
    <dgm:cxn modelId="{7717A505-36CF-484A-B0A2-BB51F9EFB45F}" type="presParOf" srcId="{65673D4D-9B2F-41FD-83B2-4C7EFDF2AF6E}" destId="{5E459751-FC41-4B7C-A3DA-9C6E284E028D}" srcOrd="2" destOrd="0" presId="urn:microsoft.com/office/officeart/2005/8/layout/hProcess4"/>
    <dgm:cxn modelId="{6F39E4DF-780B-4823-841D-748B3C8552C5}" type="presParOf" srcId="{65673D4D-9B2F-41FD-83B2-4C7EFDF2AF6E}" destId="{F54F40C1-6703-4D85-B152-8F3304A20C15}" srcOrd="3" destOrd="0" presId="urn:microsoft.com/office/officeart/2005/8/layout/hProcess4"/>
    <dgm:cxn modelId="{ECA850DE-430A-4F0F-832D-53036CBF816B}" type="presParOf" srcId="{65673D4D-9B2F-41FD-83B2-4C7EFDF2AF6E}" destId="{0A7DE707-C8FA-4AA2-845A-71B165BC6A2B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+5.4%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+$4.4M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+3%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+$2.6M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FY2025 proposed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+5.5%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+$16M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-35%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-$112M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Decrease compared to FY2025 proposed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3E6AF-80BD-4687-9FBB-AA5AC737F943}">
      <dsp:nvSpPr>
        <dsp:cNvPr id="0" name=""/>
        <dsp:cNvSpPr/>
      </dsp:nvSpPr>
      <dsp:spPr>
        <a:xfrm>
          <a:off x="13070" y="4942139"/>
          <a:ext cx="3063868" cy="2527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Budget Kickoff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Review of All Funds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Development of CIP Budget</a:t>
          </a:r>
        </a:p>
      </dsp:txBody>
      <dsp:txXfrm>
        <a:off x="71224" y="5000293"/>
        <a:ext cx="2947560" cy="1869231"/>
      </dsp:txXfrm>
    </dsp:sp>
    <dsp:sp modelId="{F54F0AF7-4EAA-425E-8390-E3F85F05B742}">
      <dsp:nvSpPr>
        <dsp:cNvPr id="0" name=""/>
        <dsp:cNvSpPr/>
      </dsp:nvSpPr>
      <dsp:spPr>
        <a:xfrm>
          <a:off x="1729186" y="5416899"/>
          <a:ext cx="3545140" cy="3545140"/>
        </a:xfrm>
        <a:prstGeom prst="leftCircularArrow">
          <a:avLst>
            <a:gd name="adj1" fmla="val 2852"/>
            <a:gd name="adj2" fmla="val 348536"/>
            <a:gd name="adj3" fmla="val 2124047"/>
            <a:gd name="adj4" fmla="val 9024489"/>
            <a:gd name="adj5" fmla="val 332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69029-2043-448B-952A-3D15D6D7D118}">
      <dsp:nvSpPr>
        <dsp:cNvPr id="0" name=""/>
        <dsp:cNvSpPr/>
      </dsp:nvSpPr>
      <dsp:spPr>
        <a:xfrm>
          <a:off x="693930" y="6927679"/>
          <a:ext cx="2723438" cy="10830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February 2024</a:t>
          </a:r>
        </a:p>
      </dsp:txBody>
      <dsp:txXfrm>
        <a:off x="725651" y="6959400"/>
        <a:ext cx="2659996" cy="1019579"/>
      </dsp:txXfrm>
    </dsp:sp>
    <dsp:sp modelId="{BCFD03B5-81E4-4C55-AF09-9FE6A44BEF73}">
      <dsp:nvSpPr>
        <dsp:cNvPr id="0" name=""/>
        <dsp:cNvSpPr/>
      </dsp:nvSpPr>
      <dsp:spPr>
        <a:xfrm>
          <a:off x="3898892" y="4942139"/>
          <a:ext cx="3425619" cy="2527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Departmental Supplemental Requests Submittal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Revenue Estimates</a:t>
          </a:r>
        </a:p>
      </dsp:txBody>
      <dsp:txXfrm>
        <a:off x="3957046" y="5541803"/>
        <a:ext cx="3309311" cy="1869231"/>
      </dsp:txXfrm>
    </dsp:sp>
    <dsp:sp modelId="{00643612-9615-4A8B-A767-76CD89D7BA7B}">
      <dsp:nvSpPr>
        <dsp:cNvPr id="0" name=""/>
        <dsp:cNvSpPr/>
      </dsp:nvSpPr>
      <dsp:spPr>
        <a:xfrm>
          <a:off x="5781969" y="3393486"/>
          <a:ext cx="3763404" cy="3763404"/>
        </a:xfrm>
        <a:prstGeom prst="circularArrow">
          <a:avLst>
            <a:gd name="adj1" fmla="val 2687"/>
            <a:gd name="adj2" fmla="val 327056"/>
            <a:gd name="adj3" fmla="val 19496179"/>
            <a:gd name="adj4" fmla="val 12574256"/>
            <a:gd name="adj5" fmla="val 3135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70D8BF-6132-4A1C-9B6F-6EB8E00744CC}">
      <dsp:nvSpPr>
        <dsp:cNvPr id="0" name=""/>
        <dsp:cNvSpPr/>
      </dsp:nvSpPr>
      <dsp:spPr>
        <a:xfrm>
          <a:off x="4760628" y="4400628"/>
          <a:ext cx="2723438" cy="108302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March 2024 </a:t>
          </a:r>
        </a:p>
      </dsp:txBody>
      <dsp:txXfrm>
        <a:off x="4792349" y="4432349"/>
        <a:ext cx="2659996" cy="1019579"/>
      </dsp:txXfrm>
    </dsp:sp>
    <dsp:sp modelId="{1D5CEC6E-00E9-4634-B34F-5207951A2908}">
      <dsp:nvSpPr>
        <dsp:cNvPr id="0" name=""/>
        <dsp:cNvSpPr/>
      </dsp:nvSpPr>
      <dsp:spPr>
        <a:xfrm>
          <a:off x="7965590" y="4785815"/>
          <a:ext cx="3124349" cy="28419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Review Supplemental Requests with CM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Capital Improvement Project Updates</a:t>
          </a:r>
        </a:p>
      </dsp:txBody>
      <dsp:txXfrm>
        <a:off x="8030991" y="4851216"/>
        <a:ext cx="2993547" cy="2102156"/>
      </dsp:txXfrm>
    </dsp:sp>
    <dsp:sp modelId="{9937A24C-23DD-467D-823C-41F985485929}">
      <dsp:nvSpPr>
        <dsp:cNvPr id="0" name=""/>
        <dsp:cNvSpPr/>
      </dsp:nvSpPr>
      <dsp:spPr>
        <a:xfrm>
          <a:off x="9725193" y="5572823"/>
          <a:ext cx="3337134" cy="3337134"/>
        </a:xfrm>
        <a:prstGeom prst="leftCircularArrow">
          <a:avLst>
            <a:gd name="adj1" fmla="val 3030"/>
            <a:gd name="adj2" fmla="val 371809"/>
            <a:gd name="adj3" fmla="val 2145894"/>
            <a:gd name="adj4" fmla="val 9023063"/>
            <a:gd name="adj5" fmla="val 3535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10A6EC-7D77-4BC7-8CD5-94BB8F1819E5}">
      <dsp:nvSpPr>
        <dsp:cNvPr id="0" name=""/>
        <dsp:cNvSpPr/>
      </dsp:nvSpPr>
      <dsp:spPr>
        <a:xfrm>
          <a:off x="8676690" y="6928803"/>
          <a:ext cx="2723438" cy="108302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April 2024</a:t>
          </a:r>
        </a:p>
      </dsp:txBody>
      <dsp:txXfrm>
        <a:off x="8708411" y="6960524"/>
        <a:ext cx="2659996" cy="1019579"/>
      </dsp:txXfrm>
    </dsp:sp>
    <dsp:sp modelId="{1D953696-63EC-4A99-B223-EC5A80ADAE81}">
      <dsp:nvSpPr>
        <dsp:cNvPr id="0" name=""/>
        <dsp:cNvSpPr/>
      </dsp:nvSpPr>
      <dsp:spPr>
        <a:xfrm>
          <a:off x="11881653" y="4942139"/>
          <a:ext cx="3063868" cy="2527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 Review of Proposed Budget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Proposed Budget Presentation for City Council</a:t>
          </a:r>
        </a:p>
      </dsp:txBody>
      <dsp:txXfrm>
        <a:off x="11939807" y="5541803"/>
        <a:ext cx="2947560" cy="1869231"/>
      </dsp:txXfrm>
    </dsp:sp>
    <dsp:sp modelId="{A55C3973-9624-431E-AD23-3241463FD608}">
      <dsp:nvSpPr>
        <dsp:cNvPr id="0" name=""/>
        <dsp:cNvSpPr/>
      </dsp:nvSpPr>
      <dsp:spPr>
        <a:xfrm>
          <a:off x="13582963" y="3391827"/>
          <a:ext cx="3772177" cy="3772177"/>
        </a:xfrm>
        <a:prstGeom prst="circularArrow">
          <a:avLst>
            <a:gd name="adj1" fmla="val 2681"/>
            <a:gd name="adj2" fmla="val 326248"/>
            <a:gd name="adj3" fmla="val 19498242"/>
            <a:gd name="adj4" fmla="val 12575511"/>
            <a:gd name="adj5" fmla="val 3127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67D880-928F-43E8-9AAD-30A5BB7C0381}">
      <dsp:nvSpPr>
        <dsp:cNvPr id="0" name=""/>
        <dsp:cNvSpPr/>
      </dsp:nvSpPr>
      <dsp:spPr>
        <a:xfrm>
          <a:off x="12562513" y="4400628"/>
          <a:ext cx="2723438" cy="108302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May 2024</a:t>
          </a:r>
        </a:p>
      </dsp:txBody>
      <dsp:txXfrm>
        <a:off x="12594234" y="4432349"/>
        <a:ext cx="2659996" cy="1019579"/>
      </dsp:txXfrm>
    </dsp:sp>
    <dsp:sp modelId="{0A05B996-1FA8-456E-984B-A0C899489212}">
      <dsp:nvSpPr>
        <dsp:cNvPr id="0" name=""/>
        <dsp:cNvSpPr/>
      </dsp:nvSpPr>
      <dsp:spPr>
        <a:xfrm>
          <a:off x="15805345" y="4942139"/>
          <a:ext cx="3063868" cy="2527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Budget Workshop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City Council Budget Hearing &amp; Budget Adoption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900" kern="1200" dirty="0"/>
        </a:p>
      </dsp:txBody>
      <dsp:txXfrm>
        <a:off x="15863499" y="5000293"/>
        <a:ext cx="2947560" cy="1869231"/>
      </dsp:txXfrm>
    </dsp:sp>
    <dsp:sp modelId="{7E2603BA-7A54-4B0C-B6EA-E2346139EC1C}">
      <dsp:nvSpPr>
        <dsp:cNvPr id="0" name=""/>
        <dsp:cNvSpPr/>
      </dsp:nvSpPr>
      <dsp:spPr>
        <a:xfrm>
          <a:off x="17489218" y="5481336"/>
          <a:ext cx="3458868" cy="3458868"/>
        </a:xfrm>
        <a:prstGeom prst="leftCircularArrow">
          <a:avLst>
            <a:gd name="adj1" fmla="val 2924"/>
            <a:gd name="adj2" fmla="val 357825"/>
            <a:gd name="adj3" fmla="val 2133336"/>
            <a:gd name="adj4" fmla="val 9024489"/>
            <a:gd name="adj5" fmla="val 3411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BEC689-D0E9-4E42-B6C6-DE97778F4A40}">
      <dsp:nvSpPr>
        <dsp:cNvPr id="0" name=""/>
        <dsp:cNvSpPr/>
      </dsp:nvSpPr>
      <dsp:spPr>
        <a:xfrm>
          <a:off x="16448335" y="6927679"/>
          <a:ext cx="2723438" cy="108302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June 2024</a:t>
          </a:r>
        </a:p>
      </dsp:txBody>
      <dsp:txXfrm>
        <a:off x="16480056" y="6959400"/>
        <a:ext cx="2659996" cy="1019579"/>
      </dsp:txXfrm>
    </dsp:sp>
    <dsp:sp modelId="{3F14F2BC-DDDE-48BD-B54B-F385E292494B}">
      <dsp:nvSpPr>
        <dsp:cNvPr id="0" name=""/>
        <dsp:cNvSpPr/>
      </dsp:nvSpPr>
      <dsp:spPr>
        <a:xfrm>
          <a:off x="19653298" y="4942139"/>
          <a:ext cx="3275581" cy="2527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Midyear Review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b="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Forum</a:t>
          </a:r>
        </a:p>
      </dsp:txBody>
      <dsp:txXfrm>
        <a:off x="19711452" y="5541803"/>
        <a:ext cx="3159273" cy="1869231"/>
      </dsp:txXfrm>
    </dsp:sp>
    <dsp:sp modelId="{F54F40C1-6703-4D85-B152-8F3304A20C15}">
      <dsp:nvSpPr>
        <dsp:cNvPr id="0" name=""/>
        <dsp:cNvSpPr/>
      </dsp:nvSpPr>
      <dsp:spPr>
        <a:xfrm>
          <a:off x="20440014" y="4400628"/>
          <a:ext cx="2723438" cy="10830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 dirty="0"/>
            <a:t>February / March 2025</a:t>
          </a:r>
        </a:p>
      </dsp:txBody>
      <dsp:txXfrm>
        <a:off x="20471735" y="4432349"/>
        <a:ext cx="2659996" cy="10195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+5.4%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+$4.4M</a:t>
          </a:r>
        </a:p>
      </dsp:txBody>
      <dsp:txXfrm>
        <a:off x="561881" y="237717"/>
        <a:ext cx="1143765" cy="11437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FY2025 proposed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+3%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+$2.6M</a:t>
          </a:r>
        </a:p>
      </dsp:txBody>
      <dsp:txXfrm>
        <a:off x="561881" y="237717"/>
        <a:ext cx="1143765" cy="11437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+5.5%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+$16M</a:t>
          </a:r>
        </a:p>
      </dsp:txBody>
      <dsp:txXfrm>
        <a:off x="561881" y="237717"/>
        <a:ext cx="1143765" cy="11437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Decrease compared to FY2025 proposed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-35%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-$112M</a:t>
          </a:r>
        </a:p>
      </dsp:txBody>
      <dsp:txXfrm>
        <a:off x="561881" y="237717"/>
        <a:ext cx="1143765" cy="1143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4051A69-C562-4FC5-92DC-994CDC1376A2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747B73-6B03-4EF3-AD40-683CE00DAB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191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836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265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3151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22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957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151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040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581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623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459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563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587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408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118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2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41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8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3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6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40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8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50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42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/>
              <a:t>6/25/2024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chart" Target="../charts/chart9.xml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10" Type="http://schemas.openxmlformats.org/officeDocument/2006/relationships/image" Target="../media/image3.png"/><Relationship Id="rId4" Type="http://schemas.openxmlformats.org/officeDocument/2006/relationships/diagramData" Target="../diagrams/data5.xml"/><Relationship Id="rId9" Type="http://schemas.openxmlformats.org/officeDocument/2006/relationships/chart" Target="../charts/char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chart" Target="../charts/chart1.xml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3.png"/><Relationship Id="rId4" Type="http://schemas.openxmlformats.org/officeDocument/2006/relationships/diagramData" Target="../diagrams/data2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chart" Target="../charts/chart3.xml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3.png"/><Relationship Id="rId4" Type="http://schemas.openxmlformats.org/officeDocument/2006/relationships/diagramData" Target="../diagrams/data3.xml"/><Relationship Id="rId9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chart" Target="../charts/chart7.xml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10" Type="http://schemas.openxmlformats.org/officeDocument/2006/relationships/image" Target="../media/image3.png"/><Relationship Id="rId4" Type="http://schemas.openxmlformats.org/officeDocument/2006/relationships/diagramData" Target="../diagrams/data4.xml"/><Relationship Id="rId9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059331" y="4987080"/>
            <a:ext cx="19838794" cy="744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</a:t>
            </a:r>
          </a:p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YEARS 2024-2025 &amp; 2025-2026</a:t>
            </a:r>
            <a:endParaRPr lang="en-US" sz="66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3200" spc="100" dirty="0">
              <a:solidFill>
                <a:schemeClr val="bg1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6600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Council Meeting - June 25, 2024</a:t>
            </a:r>
          </a:p>
          <a:p>
            <a:pPr algn="ctr"/>
            <a:endParaRPr lang="en-US" sz="4000" spc="100" dirty="0">
              <a:solidFill>
                <a:schemeClr val="bg1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4400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Presented by: Clint Osorio</a:t>
            </a:r>
          </a:p>
          <a:p>
            <a:r>
              <a:rPr lang="en-US" sz="4400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					         City Manager</a:t>
            </a:r>
          </a:p>
          <a:p>
            <a:pPr algn="ctr"/>
            <a:endParaRPr lang="en-US" sz="4000" spc="100" dirty="0">
              <a:solidFill>
                <a:schemeClr val="bg1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85822" y="3438353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28551" y="2112314"/>
            <a:ext cx="2700355" cy="2702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D122E7-5086-2844-A4E1-CB1752C09508}"/>
              </a:ext>
            </a:extLst>
          </p:cNvPr>
          <p:cNvSpPr txBox="1"/>
          <p:nvPr/>
        </p:nvSpPr>
        <p:spPr>
          <a:xfrm>
            <a:off x="2756744" y="711930"/>
            <a:ext cx="184439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  <a:endParaRPr lang="en-US" sz="199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01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743B4C06-90FD-C9C4-DFB5-D1B9DD2C66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9539638"/>
              </p:ext>
            </p:extLst>
          </p:nvPr>
        </p:nvGraphicFramePr>
        <p:xfrm>
          <a:off x="13830209" y="5487762"/>
          <a:ext cx="9882618" cy="763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00978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– FY 2025-2026 All Funds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/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8676F62-7C80-4CE1-DE25-2264E579B7A9}"/>
              </a:ext>
            </a:extLst>
          </p:cNvPr>
          <p:cNvSpPr txBox="1"/>
          <p:nvPr/>
        </p:nvSpPr>
        <p:spPr>
          <a:xfrm>
            <a:off x="2826480" y="3685570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$202,725,996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FDE71B-64F0-3603-536E-7CB17666D0FB}"/>
              </a:ext>
            </a:extLst>
          </p:cNvPr>
          <p:cNvSpPr txBox="1"/>
          <p:nvPr/>
        </p:nvSpPr>
        <p:spPr>
          <a:xfrm>
            <a:off x="15079702" y="3706454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$207,220,692</a:t>
            </a: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C6F217C8-D74E-87E7-5E1A-F0F3ED512480}"/>
              </a:ext>
            </a:extLst>
          </p:cNvPr>
          <p:cNvGraphicFramePr/>
          <p:nvPr/>
        </p:nvGraphicFramePr>
        <p:xfrm>
          <a:off x="671173" y="5297804"/>
          <a:ext cx="10102370" cy="746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6FFD6BB-DE46-60FE-91E7-80E0F3C798A4}"/>
              </a:ext>
            </a:extLst>
          </p:cNvPr>
          <p:cNvSpPr txBox="1"/>
          <p:nvPr/>
        </p:nvSpPr>
        <p:spPr>
          <a:xfrm>
            <a:off x="9626462" y="11554853"/>
            <a:ext cx="43782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0000"/>
                </a:solidFill>
              </a:rPr>
              <a:t>The difference of $4.5M represents timing for Special Revenue Funds</a:t>
            </a: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BA19FF6A-9B89-6DDE-072C-51E1E1A4DC05}"/>
              </a:ext>
            </a:extLst>
          </p:cNvPr>
          <p:cNvSpPr/>
          <p:nvPr/>
        </p:nvSpPr>
        <p:spPr>
          <a:xfrm>
            <a:off x="11452175" y="9914086"/>
            <a:ext cx="808892" cy="1569659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9E4217C-0CD1-24F4-A328-7047B173AB90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C2C371B-1105-4C77-2A9F-B8BF7C5713DB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DE1DBF0-BA7C-34F5-F8C6-DEF3DC583926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D1919C-B5DD-1382-DEA8-7CE34736ED05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E33A447F-F592-1EBF-549A-130C92693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71BAF7A-53A3-9A68-CDB1-FFA5D56D14C0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09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998" y="5576056"/>
            <a:ext cx="76003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CIP 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964618" y="4960503"/>
            <a:ext cx="135953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Capital Improvement Program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Years 2024-25 &amp; 2025-26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529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30A08A4-FC75-C956-3BCE-F7DADE83F7C4}"/>
              </a:ext>
            </a:extLst>
          </p:cNvPr>
          <p:cNvSpPr/>
          <p:nvPr/>
        </p:nvSpPr>
        <p:spPr>
          <a:xfrm>
            <a:off x="0" y="12553608"/>
            <a:ext cx="24384000" cy="116239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56159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CIP Budget 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graphicFrame>
        <p:nvGraphicFramePr>
          <p:cNvPr id="13" name="Content Placeholder 14">
            <a:extLst>
              <a:ext uri="{FF2B5EF4-FFF2-40B4-BE49-F238E27FC236}">
                <a16:creationId xmlns:a16="http://schemas.microsoft.com/office/drawing/2014/main" id="{592FEF53-4F7A-FF2B-6A52-C93D3203A3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7130616"/>
              </p:ext>
            </p:extLst>
          </p:nvPr>
        </p:nvGraphicFramePr>
        <p:xfrm>
          <a:off x="1068275" y="5213415"/>
          <a:ext cx="10577672" cy="696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6771B4F-DB1E-90DD-03A7-22B05324661F}"/>
              </a:ext>
            </a:extLst>
          </p:cNvPr>
          <p:cNvSpPr txBox="1"/>
          <p:nvPr/>
        </p:nvSpPr>
        <p:spPr>
          <a:xfrm>
            <a:off x="15468962" y="2769299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FY 2025-2026</a:t>
            </a:r>
            <a:endParaRPr lang="en-US" sz="6000" b="1" dirty="0">
              <a:solidFill>
                <a:prstClr val="black"/>
              </a:solidFill>
              <a:latin typeface="Rockwell" panose="02060603020205020403"/>
            </a:endParaRP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$10,358,000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0E0EBF4-8794-13A5-FA38-E050447E61B6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67538C4-E3FC-B743-09CF-4DF6E273C4D7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2CB786F4-D679-808E-51F5-D145DEEE93B7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D38D16-F36B-8F43-BE7E-C06867B927E4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2D0F28D-92D2-0E46-761C-7DEB944EB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Content Placeholder 14">
            <a:extLst>
              <a:ext uri="{FF2B5EF4-FFF2-40B4-BE49-F238E27FC236}">
                <a16:creationId xmlns:a16="http://schemas.microsoft.com/office/drawing/2014/main" id="{8A77A5C3-6B3B-CDD6-90CA-2E92752DE9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2715650"/>
              </p:ext>
            </p:extLst>
          </p:nvPr>
        </p:nvGraphicFramePr>
        <p:xfrm>
          <a:off x="13207423" y="5213415"/>
          <a:ext cx="10577672" cy="696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35B794C0-50D8-211F-5F84-CED0E4129A8B}"/>
              </a:ext>
            </a:extLst>
          </p:cNvPr>
          <p:cNvSpPr txBox="1"/>
          <p:nvPr/>
        </p:nvSpPr>
        <p:spPr>
          <a:xfrm>
            <a:off x="2905011" y="2817455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FY 2024-2025</a:t>
            </a:r>
            <a:endParaRPr lang="en-US" sz="6000" b="1" dirty="0">
              <a:solidFill>
                <a:prstClr val="black"/>
              </a:solidFill>
              <a:latin typeface="Rockwell" panose="02060603020205020403"/>
            </a:endParaRP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$71,530,102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3C91E7-F8C0-31EE-BE97-FC9FEEF9E2A0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72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64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 City Facilities for Public Service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2889738" y="2462954"/>
            <a:ext cx="186045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Aquatic &amp; Senior Center          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(estimated completion in Summer 2025)</a:t>
            </a:r>
          </a:p>
          <a:p>
            <a:pPr algn="ctr"/>
            <a:r>
              <a:rPr 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$19.4M 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Construction of 8-lane pool &amp; 12,000 sf. Senior Center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B95BF2-9245-B679-7BB8-861CBAC99D8C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F488B7-E209-57A5-B491-2A285D66B77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16E4FF8-7F12-F3B0-5602-0C5372627A52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C61667-0C42-D39A-00B3-BD26F20B8CA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12A6D50-3491-7C48-97A5-87FAC08F2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A pool with people swimming in it&#10;&#10;Description automatically generated">
            <a:extLst>
              <a:ext uri="{FF2B5EF4-FFF2-40B4-BE49-F238E27FC236}">
                <a16:creationId xmlns:a16="http://schemas.microsoft.com/office/drawing/2014/main" id="{699CAC55-408B-D11A-242C-E626725E91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72" y="8107131"/>
            <a:ext cx="9767266" cy="5470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9" descr="A white building with a white fence and people walking&#10;&#10;Description automatically generated">
            <a:extLst>
              <a:ext uri="{FF2B5EF4-FFF2-40B4-BE49-F238E27FC236}">
                <a16:creationId xmlns:a16="http://schemas.microsoft.com/office/drawing/2014/main" id="{B2D33B20-8DFE-BA14-FFD7-27CBF91AA4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75" y="5318805"/>
            <a:ext cx="9331908" cy="5225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1" descr="A building with cars parked in front of it&#10;&#10;Description automatically generated">
            <a:extLst>
              <a:ext uri="{FF2B5EF4-FFF2-40B4-BE49-F238E27FC236}">
                <a16:creationId xmlns:a16="http://schemas.microsoft.com/office/drawing/2014/main" id="{B1A3C0FE-1560-C4DB-CC05-7521A730E9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9848" y="8323465"/>
            <a:ext cx="9647196" cy="5392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D07D37-9F04-E100-E7FD-BB676E6905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03911" y="5152182"/>
            <a:ext cx="8679070" cy="4874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93B25D9-92F4-2583-7B30-2FD396FFF676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D6C0EDE-406F-60E0-49FA-184713B8F54C}"/>
              </a:ext>
            </a:extLst>
          </p:cNvPr>
          <p:cNvSpPr/>
          <p:nvPr/>
        </p:nvSpPr>
        <p:spPr>
          <a:xfrm>
            <a:off x="20965885" y="1198267"/>
            <a:ext cx="2731477" cy="2577081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 Narrow" panose="020B0606020202030204" pitchFamily="34" charset="0"/>
              </a:rPr>
              <a:t>Your Measure G Tax Dollars at Work!</a:t>
            </a:r>
          </a:p>
        </p:txBody>
      </p:sp>
    </p:spTree>
    <p:extLst>
      <p:ext uri="{BB962C8B-B14F-4D97-AF65-F5344CB8AC3E}">
        <p14:creationId xmlns:p14="http://schemas.microsoft.com/office/powerpoint/2010/main" val="89857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64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 City Facilities for Public Service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1513221" y="2341389"/>
            <a:ext cx="213575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 </a:t>
            </a:r>
            <a:r>
              <a:rPr lang="en-US" sz="6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Fukai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Park Community Building</a:t>
            </a:r>
          </a:p>
          <a:p>
            <a:pPr algn="ctr"/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(estimated completion in Fall 2025)</a:t>
            </a:r>
          </a:p>
          <a:p>
            <a:pPr algn="ctr"/>
            <a:r>
              <a:rPr 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$7M 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Construction of a 4,000 sf. multi-purpose community building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B95BF2-9245-B679-7BB8-861CBAC99D8C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F488B7-E209-57A5-B491-2A285D66B77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16E4FF8-7F12-F3B0-5602-0C5372627A52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C61667-0C42-D39A-00B3-BD26F20B8CA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12A6D50-3491-7C48-97A5-87FAC08F2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A white house with a driveway and a couple people walking&#10;&#10;Description automatically generated with medium confidence">
            <a:extLst>
              <a:ext uri="{FF2B5EF4-FFF2-40B4-BE49-F238E27FC236}">
                <a16:creationId xmlns:a16="http://schemas.microsoft.com/office/drawing/2014/main" id="{24EEDF0C-17EB-675F-4D8C-820FA1D2C8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40" y="8833685"/>
            <a:ext cx="8632616" cy="4817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23" descr="A building with trees around it&#10;&#10;Description automatically generated">
            <a:extLst>
              <a:ext uri="{FF2B5EF4-FFF2-40B4-BE49-F238E27FC236}">
                <a16:creationId xmlns:a16="http://schemas.microsoft.com/office/drawing/2014/main" id="{E56255B5-53BD-B7FD-83B6-594B5CC4F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2926" y="8488781"/>
            <a:ext cx="8985592" cy="5014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CB25749-26B6-9E0A-694B-2ABBE78DEFC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8" name="Picture 17" descr="A building with glass windows&#10;&#10;Description automatically generated">
            <a:extLst>
              <a:ext uri="{FF2B5EF4-FFF2-40B4-BE49-F238E27FC236}">
                <a16:creationId xmlns:a16="http://schemas.microsoft.com/office/drawing/2014/main" id="{2F3050B4-BF11-C6F9-11FA-FE7CFC589D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50" y="5245210"/>
            <a:ext cx="9263191" cy="5169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9" descr="Two people in a wheelchair outside a building&#10;&#10;Description automatically generated">
            <a:extLst>
              <a:ext uri="{FF2B5EF4-FFF2-40B4-BE49-F238E27FC236}">
                <a16:creationId xmlns:a16="http://schemas.microsoft.com/office/drawing/2014/main" id="{761C5D91-7C9C-6E06-DFA2-77F3BF8A49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4401" y="5245210"/>
            <a:ext cx="8522643" cy="4774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A2F155FF-2838-21D5-6E71-1705D5A4CFCC}"/>
              </a:ext>
            </a:extLst>
          </p:cNvPr>
          <p:cNvSpPr/>
          <p:nvPr/>
        </p:nvSpPr>
        <p:spPr>
          <a:xfrm>
            <a:off x="20965885" y="1198267"/>
            <a:ext cx="2731477" cy="2577081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 Narrow" panose="020B0606020202030204" pitchFamily="34" charset="0"/>
              </a:rPr>
              <a:t>Your Measure G Tax Dollars at Work!</a:t>
            </a:r>
          </a:p>
        </p:txBody>
      </p:sp>
    </p:spTree>
    <p:extLst>
      <p:ext uri="{BB962C8B-B14F-4D97-AF65-F5344CB8AC3E}">
        <p14:creationId xmlns:p14="http://schemas.microsoft.com/office/powerpoint/2010/main" val="286750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A2B2FFF4-D5D8-FD78-3D7A-9418EBC32B2B}"/>
              </a:ext>
            </a:extLst>
          </p:cNvPr>
          <p:cNvSpPr/>
          <p:nvPr/>
        </p:nvSpPr>
        <p:spPr>
          <a:xfrm>
            <a:off x="0" y="12553608"/>
            <a:ext cx="24384000" cy="116239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644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 City Facilities for Public Service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4915416" y="2408204"/>
            <a:ext cx="1455316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Rosecrans Community Center</a:t>
            </a:r>
          </a:p>
          <a:p>
            <a:pPr algn="ctr"/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(updates)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B95BF2-9245-B679-7BB8-861CBAC99D8C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F488B7-E209-57A5-B491-2A285D66B77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16E4FF8-7F12-F3B0-5602-0C5372627A52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C61667-0C42-D39A-00B3-BD26F20B8CA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12A6D50-3491-7C48-97A5-87FAC08F2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90148AC-5B7E-FF89-4D69-4553622F4D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04537" y="5532255"/>
            <a:ext cx="7792825" cy="52768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4BDFD14-14EC-7F75-81CA-58EE17FCE8DD}"/>
              </a:ext>
            </a:extLst>
          </p:cNvPr>
          <p:cNvSpPr/>
          <p:nvPr/>
        </p:nvSpPr>
        <p:spPr>
          <a:xfrm>
            <a:off x="17971470" y="7513385"/>
            <a:ext cx="2708031" cy="2260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AAC241-5F2C-95EF-F222-0761AF8ACBEE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1C28CFB-E28D-90E5-D6AD-946D4E6BB4D3}"/>
              </a:ext>
            </a:extLst>
          </p:cNvPr>
          <p:cNvSpPr/>
          <p:nvPr/>
        </p:nvSpPr>
        <p:spPr>
          <a:xfrm>
            <a:off x="20965885" y="1198267"/>
            <a:ext cx="2731477" cy="2577081"/>
          </a:xfrm>
          <a:prstGeom prst="ellipse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 Narrow" panose="020B0606020202030204" pitchFamily="34" charset="0"/>
              </a:rPr>
              <a:t>Your Measure G Tax Dollars at Work!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835F4C-1209-03F1-1BC9-4BBAF041D1DB}"/>
              </a:ext>
            </a:extLst>
          </p:cNvPr>
          <p:cNvSpPr txBox="1"/>
          <p:nvPr/>
        </p:nvSpPr>
        <p:spPr>
          <a:xfrm>
            <a:off x="1514382" y="4838264"/>
            <a:ext cx="13930164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September 14, 2021, City Council approved the acquisition of the old Chase property on Rosecrans for </a:t>
            </a:r>
            <a:r>
              <a:rPr lang="en-US" sz="4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$3.5M 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intention of redevelop for recreational or other civic use</a:t>
            </a:r>
          </a:p>
          <a:p>
            <a:endParaRPr lang="en-US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February 13, 2024, City Council approved and allocated $650,000 from CDBG to fund the demolition of the existing building</a:t>
            </a:r>
          </a:p>
          <a:p>
            <a:endParaRPr lang="en-US" sz="4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88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3A340BB-E3B4-6CE8-7ED5-5B811C981E4E}"/>
              </a:ext>
            </a:extLst>
          </p:cNvPr>
          <p:cNvSpPr/>
          <p:nvPr/>
        </p:nvSpPr>
        <p:spPr>
          <a:xfrm>
            <a:off x="0" y="12553608"/>
            <a:ext cx="24384000" cy="116239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6446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 of Life &amp; Public Infrastructure Enhancement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1544298" y="5184413"/>
            <a:ext cx="15067302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$36.5M 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street improvement &amp; pedestrian safety projects          </a:t>
            </a:r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(Gardena street PCI is 81 vs 67 for LA County)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$6.7M 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storm drain &amp; sewer improvement projects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6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$10.6M </a:t>
            </a:r>
            <a:r>
              <a:rPr lang="en-US" sz="6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parks &amp; facility improvements</a:t>
            </a:r>
          </a:p>
          <a:p>
            <a:pPr lvl="1"/>
            <a:r>
              <a:rPr lang="en-US" sz="4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(Rowley Park Renovation, Digital Divide, Various Parks/Facility Projects)</a:t>
            </a:r>
            <a:endParaRPr lang="en-US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82D99A-2691-9DEF-E9FC-0AEB0D5F4A60}"/>
              </a:ext>
            </a:extLst>
          </p:cNvPr>
          <p:cNvSpPr txBox="1"/>
          <p:nvPr/>
        </p:nvSpPr>
        <p:spPr>
          <a:xfrm>
            <a:off x="9164766" y="3420856"/>
            <a:ext cx="589530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$53,813,891</a:t>
            </a:r>
            <a:r>
              <a:rPr lang="en-US" sz="8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 </a:t>
            </a:r>
            <a:endParaRPr lang="en-US" sz="8000" dirty="0"/>
          </a:p>
        </p:txBody>
      </p:sp>
      <p:pic>
        <p:nvPicPr>
          <p:cNvPr id="6" name="Picture 5" descr="A road with yellow text on it&#10;&#10;Description automatically generated">
            <a:extLst>
              <a:ext uri="{FF2B5EF4-FFF2-40B4-BE49-F238E27FC236}">
                <a16:creationId xmlns:a16="http://schemas.microsoft.com/office/drawing/2014/main" id="{FA0B46CE-0AFB-A928-9E46-75162459AA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9800" y="3511729"/>
            <a:ext cx="5657841" cy="4243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22AB237-0D4D-E91B-5E4D-C1F066ADE5E5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A5A85B1-896C-7FD8-FB49-ECDEC77FF229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AFA73CF-444E-D8EF-47C0-5312EA02093C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7CBFC4-67C9-7533-A9D1-894382CBDA4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555B76F-0F4A-E657-440B-3BFFE2DF7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0B0FF7E-526B-DA0F-150F-8F1D10E29346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9" name="Picture 18" descr="A building with a sign in front of it&#10;&#10;Description automatically generated">
            <a:extLst>
              <a:ext uri="{FF2B5EF4-FFF2-40B4-BE49-F238E27FC236}">
                <a16:creationId xmlns:a16="http://schemas.microsoft.com/office/drawing/2014/main" id="{DD694624-0997-196E-7CFD-6F6C672CA9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5994" y="7984463"/>
            <a:ext cx="5885451" cy="44155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3229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620264-F5AF-9AA6-DC7B-9A3E8919D56C}"/>
              </a:ext>
            </a:extLst>
          </p:cNvPr>
          <p:cNvSpPr/>
          <p:nvPr/>
        </p:nvSpPr>
        <p:spPr>
          <a:xfrm>
            <a:off x="0" y="12553608"/>
            <a:ext cx="24384000" cy="116239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10-Year Fund Balance Overview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B32191-7DF1-061E-4234-A61B55D4E52C}"/>
              </a:ext>
            </a:extLst>
          </p:cNvPr>
          <p:cNvSpPr txBox="1"/>
          <p:nvPr/>
        </p:nvSpPr>
        <p:spPr>
          <a:xfrm>
            <a:off x="1527120" y="12601293"/>
            <a:ext cx="17628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*General Fund (Fund 010 only) – Projected as of March 31, 2024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8864C75-8174-56ED-D6B6-0890C0463E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001245"/>
              </p:ext>
            </p:extLst>
          </p:nvPr>
        </p:nvGraphicFramePr>
        <p:xfrm>
          <a:off x="1764623" y="2632538"/>
          <a:ext cx="20854753" cy="955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6CD2677-EAFF-6622-2814-54ADB8E7CEC1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F42D198-690D-35AC-1BCF-53F5D77CC854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A986916-84A8-9039-0255-E940D1938E0F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247EDD-495F-13F9-F0D9-161DDF5AAB3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D588B21-9911-D80E-A64C-59CD48060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4CC1EC7-0824-3970-32E1-5B38BCAC3FF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03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34B931-B7F4-18AE-AD38-A4F1D824E0FA}"/>
              </a:ext>
            </a:extLst>
          </p:cNvPr>
          <p:cNvSpPr/>
          <p:nvPr/>
        </p:nvSpPr>
        <p:spPr>
          <a:xfrm>
            <a:off x="0" y="12553608"/>
            <a:ext cx="24384000" cy="116239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STAFF RECOMMENDATIONS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05470C-30F0-F367-6EE1-35D0DC42D571}"/>
              </a:ext>
            </a:extLst>
          </p:cNvPr>
          <p:cNvSpPr txBox="1"/>
          <p:nvPr/>
        </p:nvSpPr>
        <p:spPr>
          <a:xfrm>
            <a:off x="1593560" y="3416091"/>
            <a:ext cx="9812215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Staff recommendations:</a:t>
            </a:r>
          </a:p>
          <a:p>
            <a:endParaRPr lang="en-US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Council conducts a budget public hearing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Adopt Resolution No. 6673 to adopt the Proposed Budget for Fiscal Years 2024-2025 &amp; 2025-2026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346651-B9A2-FD0C-45ED-F0CB60430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6666" y="3463488"/>
            <a:ext cx="7075457" cy="3636356"/>
          </a:xfrm>
          <a:prstGeom prst="rect">
            <a:avLst/>
          </a:prstGeom>
        </p:spPr>
      </p:pic>
      <p:pic>
        <p:nvPicPr>
          <p:cNvPr id="9" name="Picture 8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CB0D7ED9-A2E1-558F-2146-C5EF2659FD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6465" y="3900800"/>
            <a:ext cx="2708031" cy="3445519"/>
          </a:xfrm>
          <a:prstGeom prst="rect">
            <a:avLst/>
          </a:prstGeom>
        </p:spPr>
      </p:pic>
      <p:pic>
        <p:nvPicPr>
          <p:cNvPr id="14" name="Picture 13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35E0C0A9-EE9B-66FF-DDA1-57121823C6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6464" y="8425481"/>
            <a:ext cx="2708031" cy="344551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3E2047-FEB4-6357-C655-68B4B1A8140C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FED695-540E-BE22-811A-7B1BFB2004BD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9379A2E8-3EE6-5C8B-AEB3-E4AAED720D09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1CFB7D-F9AA-167F-CA44-AC3402C70AA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9A06B06C-4C2B-A5B3-6B97-AA42BC974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6E201D-AC2F-9CCD-BB58-D01549AB8A5A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0FDE27C-BAB6-40DD-DFC9-76C0212EE0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86666" y="7827098"/>
            <a:ext cx="7075457" cy="393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54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09600" y="5914513"/>
            <a:ext cx="23012400" cy="823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YEARS 2024-2025 &amp; 2025-2026</a:t>
            </a:r>
          </a:p>
          <a:p>
            <a:pPr algn="ctr"/>
            <a:r>
              <a:rPr lang="en-US" sz="6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Council Meeting - June 25, 2024</a:t>
            </a:r>
          </a:p>
          <a:p>
            <a:pPr algn="ctr"/>
            <a:endParaRPr lang="en-US" sz="50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15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 You!</a:t>
            </a:r>
          </a:p>
          <a:p>
            <a:pPr algn="ctr"/>
            <a:endParaRPr lang="en-US" sz="7200" spc="100" dirty="0">
              <a:solidFill>
                <a:schemeClr val="bg1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48612" y="4056539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91341" y="2868206"/>
            <a:ext cx="2700355" cy="2702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D122E7-5086-2844-A4E1-CB1752C09508}"/>
              </a:ext>
            </a:extLst>
          </p:cNvPr>
          <p:cNvSpPr txBox="1"/>
          <p:nvPr/>
        </p:nvSpPr>
        <p:spPr>
          <a:xfrm>
            <a:off x="2719534" y="1165667"/>
            <a:ext cx="18443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  <a:endParaRPr lang="en-US" sz="199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8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4014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Timeline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CC979330-F08D-E206-EE7D-9EC48925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4EA9EED-3125-9EC7-62F0-14A9A4BCED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0734861"/>
              </p:ext>
            </p:extLst>
          </p:nvPr>
        </p:nvGraphicFramePr>
        <p:xfrm>
          <a:off x="779809" y="-141105"/>
          <a:ext cx="23176524" cy="12411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B3C9F35-F612-2C32-79AF-5816982078BD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2044531-5E65-7E24-D601-6518D581269C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272D196-735B-FB7C-58D4-550A412FF8AB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4744D3-349C-5467-9A4D-2701B21EBFF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55E0A65-2B2B-AFC5-EEE5-D58604EE2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B2E0A2-E66E-C81E-88E6-32B20E137B30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E38EB9-EC63-DE93-17F3-E0CA6FEB94C3}"/>
              </a:ext>
            </a:extLst>
          </p:cNvPr>
          <p:cNvSpPr txBox="1"/>
          <p:nvPr/>
        </p:nvSpPr>
        <p:spPr>
          <a:xfrm>
            <a:off x="962767" y="10210799"/>
            <a:ext cx="212275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0000"/>
                </a:solidFill>
              </a:rPr>
              <a:t>Public Finance Committee meetings will be conducted quarterly throughout the fiscal year</a:t>
            </a:r>
          </a:p>
          <a:p>
            <a:r>
              <a:rPr lang="en-US" sz="4000" dirty="0">
                <a:solidFill>
                  <a:srgbClr val="000000"/>
                </a:solidFill>
              </a:rPr>
              <a:t>Actual Expenditures will be audited during year-end audit in June – December</a:t>
            </a:r>
          </a:p>
          <a:p>
            <a:r>
              <a:rPr lang="en-US" sz="4000" dirty="0">
                <a:solidFill>
                  <a:srgbClr val="000000"/>
                </a:solidFill>
              </a:rPr>
              <a:t>Actual Federal Fund Expenditures will be audited during the Single Audit in February of next year</a:t>
            </a:r>
          </a:p>
        </p:txBody>
      </p:sp>
    </p:spTree>
    <p:extLst>
      <p:ext uri="{BB962C8B-B14F-4D97-AF65-F5344CB8AC3E}">
        <p14:creationId xmlns:p14="http://schemas.microsoft.com/office/powerpoint/2010/main" val="214253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63C2946-803D-38D7-DD21-CA6CA93F45E5}"/>
              </a:ext>
            </a:extLst>
          </p:cNvPr>
          <p:cNvSpPr/>
          <p:nvPr/>
        </p:nvSpPr>
        <p:spPr>
          <a:xfrm>
            <a:off x="0" y="12553608"/>
            <a:ext cx="24384000" cy="116239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Community Budget Forum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3E2047-FEB4-6357-C655-68B4B1A8140C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FED695-540E-BE22-811A-7B1BFB2004BD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9379A2E8-3EE6-5C8B-AEB3-E4AAED720D09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1CFB7D-F9AA-167F-CA44-AC3402C70AA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9A06B06C-4C2B-A5B3-6B97-AA42BC974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6E201D-AC2F-9CCD-BB58-D01549AB8A5A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C42837-C849-C03A-3CA5-5D188A08C145}"/>
              </a:ext>
            </a:extLst>
          </p:cNvPr>
          <p:cNvSpPr txBox="1"/>
          <p:nvPr/>
        </p:nvSpPr>
        <p:spPr>
          <a:xfrm>
            <a:off x="1798499" y="2749677"/>
            <a:ext cx="20873931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conducted a Community Budget Workshop on June 5</a:t>
            </a:r>
            <a:r>
              <a:rPr lang="en-US" sz="4800" baseline="30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@ 6pm at the </a:t>
            </a:r>
            <a:r>
              <a:rPr lang="en-US" sz="48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Nakaoka</a:t>
            </a: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Community Center (30-40 in attendance)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Workshop covered budget basics, budget process, potential financial challenges, and the Proposed Budget, followed by Q&amp;A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Interactive meeting yielded questions about the City’s potential financial challenges including the fire protection service cost sharing request from LA County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received positive feedbacks regarding transparency efforts and the informal and interactive workshop format </a:t>
            </a:r>
          </a:p>
          <a:p>
            <a:endParaRPr lang="en-US" sz="4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29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743B4C06-90FD-C9C4-DFB5-D1B9DD2C66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9011393"/>
              </p:ext>
            </p:extLst>
          </p:nvPr>
        </p:nvGraphicFramePr>
        <p:xfrm>
          <a:off x="13378334" y="5377484"/>
          <a:ext cx="9882618" cy="763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36860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Proposed Budget – FY 2024-2025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8068973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8676F62-7C80-4CE1-DE25-2264E579B7A9}"/>
              </a:ext>
            </a:extLst>
          </p:cNvPr>
          <p:cNvSpPr txBox="1"/>
          <p:nvPr/>
        </p:nvSpPr>
        <p:spPr>
          <a:xfrm>
            <a:off x="2950548" y="3674128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$86,419,896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FDE71B-64F0-3603-536E-7CB17666D0FB}"/>
              </a:ext>
            </a:extLst>
          </p:cNvPr>
          <p:cNvSpPr txBox="1"/>
          <p:nvPr/>
        </p:nvSpPr>
        <p:spPr>
          <a:xfrm>
            <a:off x="14959122" y="3674128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$86,265,644</a:t>
            </a: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C6F217C8-D74E-87E7-5E1A-F0F3ED5124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0787314"/>
              </p:ext>
            </p:extLst>
          </p:nvPr>
        </p:nvGraphicFramePr>
        <p:xfrm>
          <a:off x="635597" y="5456879"/>
          <a:ext cx="10102370" cy="746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BB792F4-C7A9-B6DF-4BF5-EBB65489BB04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CC2D6E-8B5A-99E4-3DA5-2E5FC54B2A0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C4979A4-57EC-F8FF-C74F-7281049B511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0B1A68-4661-747D-BE6B-A64E81170F4B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B3755BF-803C-A2E2-C97F-00F9698F7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8B99D2-0C5E-B5D6-F2E2-308A42F2876A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10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D680F86-9EEA-0073-059F-43686F57FAD2}"/>
              </a:ext>
            </a:extLst>
          </p:cNvPr>
          <p:cNvSpPr/>
          <p:nvPr/>
        </p:nvSpPr>
        <p:spPr>
          <a:xfrm>
            <a:off x="0" y="12553608"/>
            <a:ext cx="24384000" cy="116239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6" y="1073404"/>
            <a:ext cx="197685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PROPOSED BUDGET – FY 2024-2025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20120"/>
              </p:ext>
            </p:extLst>
          </p:nvPr>
        </p:nvGraphicFramePr>
        <p:xfrm>
          <a:off x="1629508" y="3805760"/>
          <a:ext cx="21441511" cy="693539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186246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936860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4359729">
                  <a:extLst>
                    <a:ext uri="{9D8B030D-6E8A-4147-A177-3AD203B41FA5}">
                      <a16:colId xmlns:a16="http://schemas.microsoft.com/office/drawing/2014/main" val="2548152584"/>
                    </a:ext>
                  </a:extLst>
                </a:gridCol>
                <a:gridCol w="3151414">
                  <a:extLst>
                    <a:ext uri="{9D8B030D-6E8A-4147-A177-3AD203B41FA5}">
                      <a16:colId xmlns:a16="http://schemas.microsoft.com/office/drawing/2014/main" val="2189534011"/>
                    </a:ext>
                  </a:extLst>
                </a:gridCol>
                <a:gridCol w="2807262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77226">
                <a:tc>
                  <a:txBody>
                    <a:bodyPr/>
                    <a:lstStyle/>
                    <a:p>
                      <a:pPr algn="l"/>
                      <a:r>
                        <a:rPr lang="en-US" sz="4400" dirty="0">
                          <a:latin typeface="+mj-lt"/>
                        </a:rPr>
                        <a:t>General Fund*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2024 Adopted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2025 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Revenue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4400" b="0" u="none" strike="noStrike" kern="1200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82,002,199</a:t>
                      </a:r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4400" b="0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86,419,896</a:t>
                      </a:r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+4,417,697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+5.4%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Less Expenditures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81,831,342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86,265,644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+4,434,302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+5.4%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Surplus / </a:t>
                      </a:r>
                      <a:r>
                        <a:rPr lang="en-US" sz="4400" b="1" dirty="0">
                          <a:solidFill>
                            <a:srgbClr val="FF0000"/>
                          </a:solidFill>
                          <a:latin typeface="+mj-lt"/>
                        </a:rPr>
                        <a:t>(Deficit)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170,857</a:t>
                      </a:r>
                      <a:endParaRPr lang="en-US" sz="44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154,252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Projected Beginning Balance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33,232,562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361960560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Reserve for Aquatic Center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(6,206,867)</a:t>
                      </a:r>
                      <a:endParaRPr lang="en-US" sz="4400" b="0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Projected Ending Balance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27,179,947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06033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of Expenditures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32%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548238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CFEBC34-DD7F-3C0E-D58C-2E7E212EA442}"/>
              </a:ext>
            </a:extLst>
          </p:cNvPr>
          <p:cNvSpPr txBox="1"/>
          <p:nvPr/>
        </p:nvSpPr>
        <p:spPr>
          <a:xfrm>
            <a:off x="1629508" y="11427104"/>
            <a:ext cx="17628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*General Fund (Fund 010 only)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D4233BBF-3E57-42E2-C5E6-DD3FC2AF1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E9CDDE9-364A-6B7F-D01A-8564E658DE7A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22F79EB-BB28-B455-DDC8-A0CA62EFCFC4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5FAF886-964E-386E-8DA4-E62871DBD1DA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30D5BE-3788-806A-B744-B255D8C65EB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F1F5522-DD21-08C4-A248-827C0559C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1E1876D-9385-4FC4-61FF-05B0A1B0844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B68E296F-3110-E725-A668-4F2E4E5836BC}"/>
              </a:ext>
            </a:extLst>
          </p:cNvPr>
          <p:cNvSpPr/>
          <p:nvPr/>
        </p:nvSpPr>
        <p:spPr>
          <a:xfrm>
            <a:off x="14677292" y="2779873"/>
            <a:ext cx="715108" cy="84891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80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743B4C06-90FD-C9C4-DFB5-D1B9DD2C66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733179"/>
              </p:ext>
            </p:extLst>
          </p:nvPr>
        </p:nvGraphicFramePr>
        <p:xfrm>
          <a:off x="13378334" y="5237314"/>
          <a:ext cx="9882618" cy="763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36860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Proposed Budget – FY 2025-2026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7324081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8676F62-7C80-4CE1-DE25-2264E579B7A9}"/>
              </a:ext>
            </a:extLst>
          </p:cNvPr>
          <p:cNvSpPr txBox="1"/>
          <p:nvPr/>
        </p:nvSpPr>
        <p:spPr>
          <a:xfrm>
            <a:off x="2947060" y="3606444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$89,009,149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FDE71B-64F0-3603-536E-7CB17666D0FB}"/>
              </a:ext>
            </a:extLst>
          </p:cNvPr>
          <p:cNvSpPr txBox="1"/>
          <p:nvPr/>
        </p:nvSpPr>
        <p:spPr>
          <a:xfrm>
            <a:off x="14959122" y="3606444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$88,889,579</a:t>
            </a: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C6F217C8-D74E-87E7-5E1A-F0F3ED5124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4533371"/>
              </p:ext>
            </p:extLst>
          </p:nvPr>
        </p:nvGraphicFramePr>
        <p:xfrm>
          <a:off x="635597" y="5456879"/>
          <a:ext cx="10102370" cy="746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BB792F4-C7A9-B6DF-4BF5-EBB65489BB04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CC2D6E-8B5A-99E4-3DA5-2E5FC54B2A0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C4979A4-57EC-F8FF-C74F-7281049B511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0B1A68-4661-747D-BE6B-A64E81170F4B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B3755BF-803C-A2E2-C97F-00F9698F7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8B99D2-0C5E-B5D6-F2E2-308A42F2876A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44F365D-5B00-D2D8-C445-5E65A7090619}"/>
              </a:ext>
            </a:extLst>
          </p:cNvPr>
          <p:cNvSpPr/>
          <p:nvPr/>
        </p:nvSpPr>
        <p:spPr>
          <a:xfrm>
            <a:off x="0" y="12553608"/>
            <a:ext cx="24384000" cy="116239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6" y="1073404"/>
            <a:ext cx="197685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PROPOSED BUDGET – FY 2025-2026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870532"/>
              </p:ext>
            </p:extLst>
          </p:nvPr>
        </p:nvGraphicFramePr>
        <p:xfrm>
          <a:off x="1629508" y="3805760"/>
          <a:ext cx="21441511" cy="60889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151077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972029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4359729">
                  <a:extLst>
                    <a:ext uri="{9D8B030D-6E8A-4147-A177-3AD203B41FA5}">
                      <a16:colId xmlns:a16="http://schemas.microsoft.com/office/drawing/2014/main" val="2548152584"/>
                    </a:ext>
                  </a:extLst>
                </a:gridCol>
                <a:gridCol w="3151414">
                  <a:extLst>
                    <a:ext uri="{9D8B030D-6E8A-4147-A177-3AD203B41FA5}">
                      <a16:colId xmlns:a16="http://schemas.microsoft.com/office/drawing/2014/main" val="2189534011"/>
                    </a:ext>
                  </a:extLst>
                </a:gridCol>
                <a:gridCol w="2807262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77226">
                <a:tc>
                  <a:txBody>
                    <a:bodyPr/>
                    <a:lstStyle/>
                    <a:p>
                      <a:pPr algn="l"/>
                      <a:r>
                        <a:rPr lang="en-US" sz="4400" dirty="0">
                          <a:latin typeface="+mj-lt"/>
                        </a:rPr>
                        <a:t>General Fund*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2025 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2026 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Revenue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4400" b="0" u="none" strike="noStrike" kern="1200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86,419,896</a:t>
                      </a:r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4400" b="0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89,009,149</a:t>
                      </a:r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+2,589,253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+3%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Less Expenditures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86,265,645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88,889,579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+2,623,934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+3%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Surplus / </a:t>
                      </a:r>
                      <a:r>
                        <a:rPr lang="en-US" sz="4400" b="1" dirty="0">
                          <a:solidFill>
                            <a:srgbClr val="FF0000"/>
                          </a:solidFill>
                          <a:latin typeface="+mj-lt"/>
                        </a:rPr>
                        <a:t>(Deficit)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154,251</a:t>
                      </a:r>
                      <a:endParaRPr lang="en-US" sz="44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119,570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Projected Beginning Balance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27,179,947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Projected Ending Balance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27,299,517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06033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of Expenditures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31%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548238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CFEBC34-DD7F-3C0E-D58C-2E7E212EA442}"/>
              </a:ext>
            </a:extLst>
          </p:cNvPr>
          <p:cNvSpPr txBox="1"/>
          <p:nvPr/>
        </p:nvSpPr>
        <p:spPr>
          <a:xfrm>
            <a:off x="1926303" y="10503434"/>
            <a:ext cx="17628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*General Fund (Fund 010 only)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D4233BBF-3E57-42E2-C5E6-DD3FC2AF1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5D2C5A6-82D8-FC8C-721D-4948E1D3DC24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2AB262E-C86C-7E74-577E-0ACF274FDEE2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57D8797F-5ABA-0C03-774F-199255650CEB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4CDD38-DB9F-3335-5DB0-5BA723630AF4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67E0502B-83C6-F898-E3BA-FB4FBE795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7F2B440-CBAF-C48E-7C9C-149ACE57A072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977AEDCE-62C9-AB8E-9D3F-2EA1E8D26897}"/>
              </a:ext>
            </a:extLst>
          </p:cNvPr>
          <p:cNvSpPr/>
          <p:nvPr/>
        </p:nvSpPr>
        <p:spPr>
          <a:xfrm>
            <a:off x="14677292" y="2779873"/>
            <a:ext cx="715108" cy="84891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0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56159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– </a:t>
            </a:r>
            <a:r>
              <a:rPr lang="en-US" sz="6600" spc="100" dirty="0" err="1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GTrans</a:t>
            </a:r>
            <a:endParaRPr lang="en-US" sz="6600" spc="100" dirty="0">
              <a:solidFill>
                <a:schemeClr val="bg2"/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graphicFrame>
        <p:nvGraphicFramePr>
          <p:cNvPr id="13" name="Content Placeholder 14">
            <a:extLst>
              <a:ext uri="{FF2B5EF4-FFF2-40B4-BE49-F238E27FC236}">
                <a16:creationId xmlns:a16="http://schemas.microsoft.com/office/drawing/2014/main" id="{592FEF53-4F7A-FF2B-6A52-C93D3203A3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4440604"/>
              </p:ext>
            </p:extLst>
          </p:nvPr>
        </p:nvGraphicFramePr>
        <p:xfrm>
          <a:off x="1068275" y="5213415"/>
          <a:ext cx="10577672" cy="696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6771B4F-DB1E-90DD-03A7-22B05324661F}"/>
              </a:ext>
            </a:extLst>
          </p:cNvPr>
          <p:cNvSpPr txBox="1"/>
          <p:nvPr/>
        </p:nvSpPr>
        <p:spPr>
          <a:xfrm>
            <a:off x="15468962" y="2769299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FY 2025-2026</a:t>
            </a:r>
            <a:endParaRPr lang="en-US" sz="6000" b="1" dirty="0">
              <a:solidFill>
                <a:prstClr val="black"/>
              </a:solidFill>
              <a:latin typeface="Rockwell" panose="02060603020205020403"/>
            </a:endParaRP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$45,218,369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0E0EBF4-8794-13A5-FA38-E050447E61B6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67538C4-E3FC-B743-09CF-4DF6E273C4D7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2CB786F4-D679-808E-51F5-D145DEEE93B7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D38D16-F36B-8F43-BE7E-C06867B927E4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2D0F28D-92D2-0E46-761C-7DEB944EB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Content Placeholder 14">
            <a:extLst>
              <a:ext uri="{FF2B5EF4-FFF2-40B4-BE49-F238E27FC236}">
                <a16:creationId xmlns:a16="http://schemas.microsoft.com/office/drawing/2014/main" id="{8A77A5C3-6B3B-CDD6-90CA-2E92752DE9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8956120"/>
              </p:ext>
            </p:extLst>
          </p:nvPr>
        </p:nvGraphicFramePr>
        <p:xfrm>
          <a:off x="13207423" y="5213415"/>
          <a:ext cx="10577672" cy="696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35B794C0-50D8-211F-5F84-CED0E4129A8B}"/>
              </a:ext>
            </a:extLst>
          </p:cNvPr>
          <p:cNvSpPr txBox="1"/>
          <p:nvPr/>
        </p:nvSpPr>
        <p:spPr>
          <a:xfrm>
            <a:off x="2905011" y="2817455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FY 2024-2025</a:t>
            </a:r>
            <a:endParaRPr lang="en-US" sz="6000" b="1" dirty="0">
              <a:solidFill>
                <a:prstClr val="black"/>
              </a:solidFill>
              <a:latin typeface="Rockwell" panose="02060603020205020403"/>
            </a:endParaRP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$36,631,916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498016-DCB6-CDC4-19CF-C90F6886C98B}"/>
              </a:ext>
            </a:extLst>
          </p:cNvPr>
          <p:cNvSpPr txBox="1"/>
          <p:nvPr/>
        </p:nvSpPr>
        <p:spPr>
          <a:xfrm>
            <a:off x="9640722" y="12759388"/>
            <a:ext cx="5657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Enterprise Fund – Balance Budget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915DEAC-829B-52F0-0FF3-E1607126C7B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DD9B6F50-D31F-9BB2-12D5-ABB9D175FE88}"/>
              </a:ext>
            </a:extLst>
          </p:cNvPr>
          <p:cNvSpPr/>
          <p:nvPr/>
        </p:nvSpPr>
        <p:spPr>
          <a:xfrm>
            <a:off x="11929163" y="11051333"/>
            <a:ext cx="808892" cy="1569659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5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743B4C06-90FD-C9C4-DFB5-D1B9DD2C6646}"/>
              </a:ext>
            </a:extLst>
          </p:cNvPr>
          <p:cNvGraphicFramePr/>
          <p:nvPr/>
        </p:nvGraphicFramePr>
        <p:xfrm>
          <a:off x="13378334" y="5377484"/>
          <a:ext cx="9882618" cy="763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136860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Budget – FY 2024-2025 All Funds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/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8676F62-7C80-4CE1-DE25-2264E579B7A9}"/>
              </a:ext>
            </a:extLst>
          </p:cNvPr>
          <p:cNvSpPr txBox="1"/>
          <p:nvPr/>
        </p:nvSpPr>
        <p:spPr>
          <a:xfrm>
            <a:off x="2947060" y="3725569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$304,672,050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FDE71B-64F0-3603-536E-7CB17666D0FB}"/>
              </a:ext>
            </a:extLst>
          </p:cNvPr>
          <p:cNvSpPr txBox="1"/>
          <p:nvPr/>
        </p:nvSpPr>
        <p:spPr>
          <a:xfrm>
            <a:off x="14959122" y="3725569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$319,217,677</a:t>
            </a: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C6F217C8-D74E-87E7-5E1A-F0F3ED512480}"/>
              </a:ext>
            </a:extLst>
          </p:cNvPr>
          <p:cNvGraphicFramePr/>
          <p:nvPr/>
        </p:nvGraphicFramePr>
        <p:xfrm>
          <a:off x="635597" y="5368111"/>
          <a:ext cx="10102370" cy="746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6FFD6BB-DE46-60FE-91E7-80E0F3C798A4}"/>
              </a:ext>
            </a:extLst>
          </p:cNvPr>
          <p:cNvSpPr txBox="1"/>
          <p:nvPr/>
        </p:nvSpPr>
        <p:spPr>
          <a:xfrm>
            <a:off x="9908783" y="11688920"/>
            <a:ext cx="45664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0000"/>
                </a:solidFill>
              </a:rPr>
              <a:t>The difference of $14.6M represents timing for Special Revenue Funds</a:t>
            </a: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A4BAE73D-FC85-C36F-47A1-1F46B3E7073C}"/>
              </a:ext>
            </a:extLst>
          </p:cNvPr>
          <p:cNvSpPr/>
          <p:nvPr/>
        </p:nvSpPr>
        <p:spPr>
          <a:xfrm>
            <a:off x="11787554" y="10081844"/>
            <a:ext cx="808892" cy="1569659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BB792F4-C7A9-B6DF-4BF5-EBB65489BB04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9CC2D6E-8B5A-99E4-3DA5-2E5FC54B2A0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5C4979A4-57EC-F8FF-C74F-7281049B511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0B1A68-4661-747D-BE6B-A64E81170F4B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B3755BF-803C-A2E2-C97F-00F9698F7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050" y="1272124"/>
            <a:ext cx="1460450" cy="1461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8B99D2-0C5E-B5D6-F2E2-308A42F2876A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25, 2024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2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Overr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Overr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Overr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Overr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Office Theme">
  <a:themeElements>
    <a:clrScheme name="Fishers">
      <a:dk1>
        <a:srgbClr val="4B4F54"/>
      </a:dk1>
      <a:lt1>
        <a:srgbClr val="FFFFFF"/>
      </a:lt1>
      <a:dk2>
        <a:srgbClr val="4C8B2B"/>
      </a:dk2>
      <a:lt2>
        <a:srgbClr val="004A97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10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11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12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3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4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5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6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7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8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9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9306549-192f-4920-9146-bd8f845117e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82EA882B8EAE48A765031807DC4887" ma:contentTypeVersion="9" ma:contentTypeDescription="Create a new document." ma:contentTypeScope="" ma:versionID="9e5c47a74a55f03d5d2d137b482184c4">
  <xsd:schema xmlns:xsd="http://www.w3.org/2001/XMLSchema" xmlns:xs="http://www.w3.org/2001/XMLSchema" xmlns:p="http://schemas.microsoft.com/office/2006/metadata/properties" xmlns:ns3="a9306549-192f-4920-9146-bd8f845117e9" xmlns:ns4="b3d7f1ce-35d8-4270-b842-96c217b1d6cc" targetNamespace="http://schemas.microsoft.com/office/2006/metadata/properties" ma:root="true" ma:fieldsID="1ceb2101ac2723818e77c99c7b8f3bc7" ns3:_="" ns4:_="">
    <xsd:import namespace="a9306549-192f-4920-9146-bd8f845117e9"/>
    <xsd:import namespace="b3d7f1ce-35d8-4270-b842-96c217b1d6c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306549-192f-4920-9146-bd8f845117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7f1ce-35d8-4270-b842-96c217b1d6c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ED2E96-F321-4BD0-82B6-F22C04CA7BFB}">
  <ds:schemaRefs>
    <ds:schemaRef ds:uri="http://purl.org/dc/elements/1.1/"/>
    <ds:schemaRef ds:uri="a9306549-192f-4920-9146-bd8f845117e9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b3d7f1ce-35d8-4270-b842-96c217b1d6cc"/>
  </ds:schemaRefs>
</ds:datastoreItem>
</file>

<file path=customXml/itemProps2.xml><?xml version="1.0" encoding="utf-8"?>
<ds:datastoreItem xmlns:ds="http://schemas.openxmlformats.org/officeDocument/2006/customXml" ds:itemID="{DF6D94C2-A063-4F84-99FF-FFF0BA86BA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705BA2-E4E7-4062-8006-5371FD088B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306549-192f-4920-9146-bd8f845117e9"/>
    <ds:schemaRef ds:uri="b3d7f1ce-35d8-4270-b842-96c217b1d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50102</TotalTime>
  <Words>1119</Words>
  <Application>Microsoft Office PowerPoint</Application>
  <PresentationFormat>Custom</PresentationFormat>
  <Paragraphs>260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Arial Narrow</vt:lpstr>
      <vt:lpstr>Bebas Neue</vt:lpstr>
      <vt:lpstr>Calibri</vt:lpstr>
      <vt:lpstr>Century Gothic</vt:lpstr>
      <vt:lpstr>Franklin Gothic Book</vt:lpstr>
      <vt:lpstr>Franklin Gothic Medium</vt:lpstr>
      <vt:lpstr>Haettenschweiler</vt:lpstr>
      <vt:lpstr>Impact</vt:lpstr>
      <vt:lpstr>Rockwell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Presentation PowerPoint Template</dc:title>
  <dc:creator>USER</dc:creator>
  <cp:lastModifiedBy>Khoi Quach</cp:lastModifiedBy>
  <cp:revision>591</cp:revision>
  <cp:lastPrinted>2024-06-04T16:05:41Z</cp:lastPrinted>
  <dcterms:created xsi:type="dcterms:W3CDTF">2014-09-26T10:57:37Z</dcterms:created>
  <dcterms:modified xsi:type="dcterms:W3CDTF">2024-06-26T00:40:24Z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0x0101005C82EA882B8EAE48A765031807DC4887</vt:lpwstr>
  </property>
  <property fmtid="{D5CDD505-2E9C-101B-9397-08002B2CF9AE}" pid="3" name="City Department">
    <vt:lpwstr>60;#Public Relations|a031e958-9d8c-4657-b5d0-cf40ba4b1611</vt:lpwstr>
  </property>
</Properties>
</file>