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42" r:id="rId1"/>
  </p:sldMasterIdLst>
  <p:sldIdLst>
    <p:sldId id="257" r:id="rId2"/>
    <p:sldId id="283" r:id="rId3"/>
    <p:sldId id="296" r:id="rId4"/>
    <p:sldId id="298" r:id="rId5"/>
    <p:sldId id="301" r:id="rId6"/>
    <p:sldId id="297" r:id="rId7"/>
    <p:sldId id="30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C"/>
    <a:srgbClr val="0049D9"/>
    <a:srgbClr val="003EBA"/>
    <a:srgbClr val="196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43"/>
    <p:restoredTop sz="95781"/>
  </p:normalViewPr>
  <p:slideViewPr>
    <p:cSldViewPr snapToGrid="0" snapToObjects="1">
      <p:cViewPr varScale="1">
        <p:scale>
          <a:sx n="39" d="100"/>
          <a:sy n="39" d="100"/>
        </p:scale>
        <p:origin x="84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affell" userId="ebfd6652-8043-4b49-ac5b-9edd935a619d" providerId="ADAL" clId="{00D64A70-B639-42DF-AA08-1838A6A2708E}"/>
    <pc:docChg chg="modSld">
      <pc:chgData name="Michael Saffell" userId="ebfd6652-8043-4b49-ac5b-9edd935a619d" providerId="ADAL" clId="{00D64A70-B639-42DF-AA08-1838A6A2708E}" dt="2024-06-24T21:33:58.362" v="28" actId="20577"/>
      <pc:docMkLst>
        <pc:docMk/>
      </pc:docMkLst>
      <pc:sldChg chg="modSp mod">
        <pc:chgData name="Michael Saffell" userId="ebfd6652-8043-4b49-ac5b-9edd935a619d" providerId="ADAL" clId="{00D64A70-B639-42DF-AA08-1838A6A2708E}" dt="2024-06-24T21:33:58.362" v="28" actId="20577"/>
        <pc:sldMkLst>
          <pc:docMk/>
          <pc:sldMk cId="4259398909" sldId="297"/>
        </pc:sldMkLst>
        <pc:spChg chg="mod">
          <ac:chgData name="Michael Saffell" userId="ebfd6652-8043-4b49-ac5b-9edd935a619d" providerId="ADAL" clId="{00D64A70-B639-42DF-AA08-1838A6A2708E}" dt="2024-06-24T21:33:58.362" v="28" actId="20577"/>
          <ac:spMkLst>
            <pc:docMk/>
            <pc:sldMk cId="4259398909" sldId="297"/>
            <ac:spMk id="5" creationId="{B81F3C70-E913-5043-A0A2-79574208973E}"/>
          </ac:spMkLst>
        </pc:spChg>
        <pc:graphicFrameChg chg="modGraphic">
          <ac:chgData name="Michael Saffell" userId="ebfd6652-8043-4b49-ac5b-9edd935a619d" providerId="ADAL" clId="{00D64A70-B639-42DF-AA08-1838A6A2708E}" dt="2024-06-24T21:33:52.127" v="24" actId="20577"/>
          <ac:graphicFrameMkLst>
            <pc:docMk/>
            <pc:sldMk cId="4259398909" sldId="297"/>
            <ac:graphicFrameMk id="2" creationId="{2320D26F-65D9-5E44-0016-5FFF6B3C7076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10A20-4698-CC4A-9D47-8D8CDD002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9321E3-C587-3F4A-ADD9-15EB30B03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C6E6D-BDF6-AB47-ACA5-B0C543B23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863B7-144A-F944-9510-96BF85E39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F15EF-FACF-CC49-88DB-4275C7E4B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05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9D6DA-8751-F74F-A6B2-6EF879BE3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16033F-C8FA-D640-B549-6E14E55C4A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0E4C3-2EE2-1B42-B08F-D0939F943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27289-68F1-4442-8AD7-9014D04A9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3B770-7E27-AB42-A2E4-6AA3A5262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21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CD06F7-3528-2D4F-96B4-E49C94E42F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305BCF-4012-9846-881F-BD2536B55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65DEA-AF00-4B40-9AC6-B12872495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B7A0-758A-6544-983F-BBBE5BCDB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7EAF7-11D1-CA47-99B5-E62DB9B8F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318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5162C2-C656-0343-B2AA-FF62780C9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848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C519A-63BD-9241-976E-0F981BBF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6DA47-F8EB-844C-A662-50172A42E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62036-1627-0F4F-9767-075E60A4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71F56-E9CE-5D45-AF69-E1D24C0ED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53C7A-2C8E-234A-A271-981D14AA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34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56960-D8B8-FE4F-914E-25BE68199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1E632D-2FFE-3141-8EA2-C93CC459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CB57B-2BB3-814D-8F51-EFBDA00BA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C9494-7C17-DC4E-8B5B-A820FFAA9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8AEF5-CC2F-D34B-9928-0FE24F366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215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6BE84-7531-D948-81B6-638E963BC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C863A-AA28-B74D-9159-AB69D5CAB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3B1CED-4696-384E-A631-F6055C13B5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4FBACA-F1C0-4A4A-8C31-5C9773ABC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811DF4-4541-DF47-99FA-DA801EB20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15DBB-7382-C74F-9060-19E444DBC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96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887F0-EA7A-6446-A6EF-867FABD4C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6AFC15-A06B-1140-B6F9-E71DEF396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A2DFB2-2FC8-3347-A339-379418451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364BC-D5A8-5A42-BC9C-07FEF161BA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03935-7B92-1841-92E5-9E71FB043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90AAE5-DD03-CB4B-9D5B-703A6B65D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793C7C-1463-904F-9FBF-B03A5D1A9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9D2D89-0EFD-934B-9525-73313F2D6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77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D1E48-E29C-F444-B8B0-0BA0E5127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440A1E-B4B0-2D48-97E2-A7DB0DFA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2880B7-7729-1549-A862-436FEA9C6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986D6-BEDC-7348-B2B7-69F9760DB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96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4EE864-E708-0D4D-9E02-80D58FBC3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72C435-F5EB-D644-B64E-2C6AA5A3A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E0DCAF-9F36-1D48-8CBA-1D9AAA134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035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3CB95-77D0-3241-A93F-05F5F2570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01329-9D78-714C-8800-486240345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1E694A-7AB7-7749-921E-832C57BCCD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D5384D-A697-8743-9780-B2218C0D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3E7B2-FCEE-3F41-8589-7B03F52DE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13E31-8BAF-B34B-A0AE-6EF49FEB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1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D7A96-48C8-BA41-9FDA-E89BEA453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421802-8620-224C-A1FB-561AF077EF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5141AF-1911-5D45-B1EA-903AF6D89D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884B0-8163-A147-B3E4-129CEF0D1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BD5C94-A55E-2649-AA6E-42B551BB4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51E58-15B7-2E4B-AE0B-A26E64829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90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31826D-7676-4B43-8BF7-B83B7B425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E6727-E175-184E-932A-02049DC416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CC665-D713-5C41-AC4E-52D37D539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6/24/2024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50935-D83E-3B45-ACF8-1C26A7B34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BD7B7-DF76-D14A-9F5B-D1EB8FE551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64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7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825BE0-52DF-DC40-B775-6F5413A05FE4}"/>
              </a:ext>
            </a:extLst>
          </p:cNvPr>
          <p:cNvSpPr txBox="1"/>
          <p:nvPr/>
        </p:nvSpPr>
        <p:spPr>
          <a:xfrm>
            <a:off x="1645920" y="21183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7A2F55-DA0A-D849-B490-6F18FD44F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828"/>
            <a:ext cx="12192000" cy="64443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65FC00-A097-874D-A284-9B22D145D631}"/>
              </a:ext>
            </a:extLst>
          </p:cNvPr>
          <p:cNvSpPr txBox="1"/>
          <p:nvPr/>
        </p:nvSpPr>
        <p:spPr>
          <a:xfrm>
            <a:off x="289559" y="1831092"/>
            <a:ext cx="101567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of Gardena </a:t>
            </a:r>
          </a:p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Enforcement Plan 2024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C6161DD-8307-EB4B-8E9A-5C6BEBB9C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" y="253206"/>
            <a:ext cx="1459254" cy="1463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2E6DCE-A71C-B642-98AB-4E44D1A62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1040" y="281692"/>
            <a:ext cx="1041400" cy="15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32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47388-B046-4449-9A3A-2D4470D5D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958" y="225213"/>
            <a:ext cx="11672908" cy="1445644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7B72513-796B-4CE3-A79E-78A0544D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8460" y="1693024"/>
            <a:ext cx="9708995" cy="4885883"/>
          </a:xfrm>
          <a:ln>
            <a:noFill/>
          </a:ln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Gardena Police Department receives calls regarding the use of illegal fireworks in the weeks leading up to the 4th of July holiday on an annual basis. 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properly address these concerns, the City’s Fireworks Ordinance allows “Safe and Sane” fireworks to be discharged between 12:00PM – 10:00PM on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illegal to discharge any fireworks within City limits outside of the specified timeframe and date.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C4A0BF-A103-F44A-9B9E-FD31093B0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9292" y="225213"/>
            <a:ext cx="1041400" cy="154940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37EB14E6-D056-574F-A485-6D12F5416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63" y="297718"/>
            <a:ext cx="1459254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84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4B74A-6577-5142-9C1F-C8A4B3A87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673" y="3385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996E7-7DC1-4E40-A123-D69DC43F7A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68092"/>
            <a:ext cx="10515600" cy="4351338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GPD Fireworks Task Force was formed in December 2020 and is comprised of members from the Gardena Police Department, Code Enforcement, LA County Fire Department, and citizens of Gardena.  </a:t>
            </a: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Task Force aimed to outline ideas and suggestions for enforcing the City’s fireworks legislation and expanding educational outreach efforts. </a:t>
            </a: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effort to reign in violators, the Gardena Police Department plans to utilize a two-pronged approach that emphasizes Education and Enforcement.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298FAF-5CE1-5B49-B2B0-2B9B3EB6D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2400" y="338570"/>
            <a:ext cx="1041400" cy="15494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1EC1D95-329C-0945-89D3-D5859796C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46" y="338570"/>
            <a:ext cx="1459254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98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FA66C5-DCC7-C242-86D1-47B4FADD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83886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       </a:t>
            </a:r>
            <a:r>
              <a:rPr lang="en-US" sz="5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D5FA2E-90D2-684E-BB0B-252FC2C391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7499" y="1569720"/>
            <a:ext cx="5144989" cy="4766917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bg1"/>
              </a:buClr>
            </a:pP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Task Force</a:t>
            </a:r>
          </a:p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messages posted two or more times per week until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 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message boards throughout the City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Valley News full page advertisement in the two issues leading up to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Host letters will be handed out in key areas (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144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St.)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Neighborhood Watch, CERT, and all community partners help spread message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F44E3A-33A1-0C41-82AD-186A8FFEC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100" y="253206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BF4629B1-7F62-C741-B28C-AB4DA5CC9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" y="253206"/>
            <a:ext cx="1459254" cy="1463040"/>
          </a:xfrm>
          <a:prstGeom prst="rect">
            <a:avLst/>
          </a:prstGeom>
        </p:spPr>
      </p:pic>
      <p:pic>
        <p:nvPicPr>
          <p:cNvPr id="10" name="Picture 9" descr="A poster for a fourth of july celebration&#10;&#10;Description automatically generated">
            <a:extLst>
              <a:ext uri="{FF2B5EF4-FFF2-40B4-BE49-F238E27FC236}">
                <a16:creationId xmlns:a16="http://schemas.microsoft.com/office/drawing/2014/main" id="{BA68A62C-F78D-8B4D-2476-350718384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9115" y="0"/>
            <a:ext cx="52753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01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FA66C5-DCC7-C242-86D1-47B4FADD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973" y="477043"/>
            <a:ext cx="10515600" cy="1325563"/>
          </a:xfrm>
        </p:spPr>
        <p:txBody>
          <a:bodyPr>
            <a:norm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Garamond" panose="02020404030301010803" pitchFamily="18" charset="0"/>
              </a:rPr>
              <a:t>        </a:t>
            </a:r>
            <a:r>
              <a:rPr lang="en-US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Enforcement</a:t>
            </a:r>
            <a:endParaRPr 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61A6743-8D64-CD47-BBAC-B0FC6B849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92900" y="2178584"/>
            <a:ext cx="5181600" cy="448627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Combined enforcement effort with        Los Angeles County Fire Department and Code Enforcement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patrols before and after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 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Administrative Cites/Social Host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Direct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F44E3A-33A1-0C41-82AD-186A8FFEC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100" y="253206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BF4629B1-7F62-C741-B28C-AB4DA5CC9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" y="253206"/>
            <a:ext cx="1459254" cy="1463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3908F2-6B1E-9445-A6D5-1988C27A4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3600" y="5054123"/>
            <a:ext cx="1600200" cy="1270000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AB2E9340-30D3-664B-9A60-5DACE7FAC6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12957" y="2056247"/>
            <a:ext cx="2060086" cy="4351338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5337D6-15D1-BE45-91F0-022D6ECA52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4259" y="2026443"/>
            <a:ext cx="2034686" cy="42976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6273FE-8B62-7042-B19E-1B55F4B683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7770" y="2026443"/>
            <a:ext cx="2060657" cy="43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1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1F3C70-E913-5043-A0A2-795742089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2223" y="375960"/>
            <a:ext cx="9144000" cy="1721871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Garamond" panose="02020404030301010803" pitchFamily="18" charset="0"/>
              </a:rPr>
              <a:t>   </a:t>
            </a: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Calls for Service </a:t>
            </a:r>
            <a:b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1 –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</a:t>
            </a:r>
            <a:b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to Date Comparison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39588A-C0C7-A24B-827B-C712465BD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55" y="289600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BE9CB30-B34F-CA41-A427-C228769DB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1" y="375960"/>
            <a:ext cx="1459254" cy="146304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20D26F-65D9-5E44-0016-5FFF6B3C70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704864"/>
              </p:ext>
            </p:extLst>
          </p:nvPr>
        </p:nvGraphicFramePr>
        <p:xfrm>
          <a:off x="2020223" y="2811702"/>
          <a:ext cx="8128000" cy="3034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11971833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136305194"/>
                    </a:ext>
                  </a:extLst>
                </a:gridCol>
              </a:tblGrid>
              <a:tr h="5058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Calls for Service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964934"/>
                  </a:ext>
                </a:extLst>
              </a:tr>
              <a:tr h="505819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323331"/>
                  </a:ext>
                </a:extLst>
              </a:tr>
              <a:tr h="505819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4447"/>
                  </a:ext>
                </a:extLst>
              </a:tr>
              <a:tr h="505819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350923"/>
                  </a:ext>
                </a:extLst>
              </a:tr>
              <a:tr h="505819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665906"/>
                  </a:ext>
                </a:extLst>
              </a:tr>
              <a:tr h="505819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368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9398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1F3C70-E913-5043-A0A2-795742089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7528" y="442209"/>
            <a:ext cx="9144000" cy="124418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Garamond" panose="02020404030301010803" pitchFamily="18" charset="0"/>
              </a:rPr>
              <a:t>   </a:t>
            </a: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 Illegal Fireworks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718EB46-B19E-7148-B2EF-F4EFE942F6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3491" y="2062814"/>
            <a:ext cx="9144000" cy="4352977"/>
          </a:xfrm>
        </p:spPr>
        <p:txBody>
          <a:bodyPr>
            <a:normAutofit/>
          </a:bodyPr>
          <a:lstStyle/>
          <a:p>
            <a:pPr marL="285750" indent="-2286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Dispatch (310) 323-7911 </a:t>
            </a:r>
          </a:p>
          <a:p>
            <a:pPr marL="742950" lvl="1" indent="-228600" algn="l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 Dispatch when fireworks are being actively detonated</a:t>
            </a:r>
          </a:p>
          <a:p>
            <a:pPr marL="57150" algn="l"/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286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Direct</a:t>
            </a:r>
          </a:p>
          <a:p>
            <a:pPr marL="742950" lvl="1" indent="-228600" algn="l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 photo/video evidence when fireworks are being illegally detonated on private property</a:t>
            </a:r>
          </a:p>
          <a:p>
            <a:pPr algn="l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39588A-C0C7-A24B-827B-C712465BD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55" y="289600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BE9CB30-B34F-CA41-A427-C228769DB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1" y="375960"/>
            <a:ext cx="1459254" cy="14630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954CA4-8DF1-524E-B9B6-EF4CC5CD7E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5145791"/>
            <a:ext cx="16002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15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</TotalTime>
  <Words>333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Garamond</vt:lpstr>
      <vt:lpstr>Office Theme</vt:lpstr>
      <vt:lpstr>PowerPoint Presentation</vt:lpstr>
      <vt:lpstr>Background</vt:lpstr>
      <vt:lpstr>Fireworks Task Force</vt:lpstr>
      <vt:lpstr>        Education</vt:lpstr>
      <vt:lpstr>        Enforcement</vt:lpstr>
      <vt:lpstr>   Fireworks Calls for Service  January 1 – June 24 Year to Date Comparison</vt:lpstr>
      <vt:lpstr>   Reporting Illegal Fireworks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 Fireworks Enforcement plan 2021</dc:title>
  <dc:creator>Sydni Overly</dc:creator>
  <cp:lastModifiedBy>Michael Saffell</cp:lastModifiedBy>
  <cp:revision>76</cp:revision>
  <dcterms:created xsi:type="dcterms:W3CDTF">2021-02-16T19:00:20Z</dcterms:created>
  <dcterms:modified xsi:type="dcterms:W3CDTF">2024-06-24T21:34:04Z</dcterms:modified>
</cp:coreProperties>
</file>