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88" r:id="rId1"/>
  </p:sldMasterIdLst>
  <p:notesMasterIdLst>
    <p:notesMasterId r:id="rId29"/>
  </p:notesMasterIdLst>
  <p:sldIdLst>
    <p:sldId id="268" r:id="rId2"/>
    <p:sldId id="292" r:id="rId3"/>
    <p:sldId id="260" r:id="rId4"/>
    <p:sldId id="285" r:id="rId5"/>
    <p:sldId id="297" r:id="rId6"/>
    <p:sldId id="298" r:id="rId7"/>
    <p:sldId id="306" r:id="rId8"/>
    <p:sldId id="299" r:id="rId9"/>
    <p:sldId id="300" r:id="rId10"/>
    <p:sldId id="305" r:id="rId11"/>
    <p:sldId id="307" r:id="rId12"/>
    <p:sldId id="296" r:id="rId13"/>
    <p:sldId id="308" r:id="rId14"/>
    <p:sldId id="301" r:id="rId15"/>
    <p:sldId id="277" r:id="rId16"/>
    <p:sldId id="302" r:id="rId17"/>
    <p:sldId id="304" r:id="rId18"/>
    <p:sldId id="303" r:id="rId19"/>
    <p:sldId id="286" r:id="rId20"/>
    <p:sldId id="281" r:id="rId21"/>
    <p:sldId id="271" r:id="rId22"/>
    <p:sldId id="270" r:id="rId23"/>
    <p:sldId id="309" r:id="rId24"/>
    <p:sldId id="273" r:id="rId25"/>
    <p:sldId id="274" r:id="rId26"/>
    <p:sldId id="275" r:id="rId27"/>
    <p:sldId id="276" r:id="rId28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36" userDrawn="1">
          <p15:clr>
            <a:srgbClr val="A4A3A4"/>
          </p15:clr>
        </p15:guide>
        <p15:guide id="2" pos="40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1FEF060-8F91-3198-0251-EB895C8D2EFA}" name="Michelle" initials="M" userId="S::mmaldonado@dvolzdesign.onmicrosoft.com::e0872cc7-6d1d-4cb0-a814-5ed599cdac7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6957" autoAdjust="0"/>
  </p:normalViewPr>
  <p:slideViewPr>
    <p:cSldViewPr snapToGrid="0">
      <p:cViewPr varScale="1">
        <p:scale>
          <a:sx n="92" d="100"/>
          <a:sy n="92" d="100"/>
        </p:scale>
        <p:origin x="1176" y="108"/>
      </p:cViewPr>
      <p:guideLst>
        <p:guide orient="horz" pos="2736"/>
        <p:guide pos="40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F2F1A7E-7202-4B09-BC16-AFD92D934DAF}" type="datetimeFigureOut">
              <a:rPr lang="en-US" smtClean="0"/>
              <a:t>7/10/2023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BDA6904-82A6-46A5-8960-745139277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73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6004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1381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3336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3690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1735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9145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7832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5935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6401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Misc. items:</a:t>
            </a:r>
          </a:p>
          <a:p>
            <a:pPr marL="174708" indent="-174708">
              <a:buFontTx/>
              <a:buChar char="-"/>
            </a:pPr>
            <a:r>
              <a:rPr lang="en-US" dirty="0"/>
              <a:t>Storm Water Prevention Plan and BMP, Utility Relocation, Clear &amp; Grub, Weed abatement &amp; Grading, Demo, Lead &amp; Asbestos Abatement, Concrete Paving, ADA Upgrade, C&amp;G, Fence, Synthetic Turf, Shades, Bridge (Bioswale area), Pergola, Reflexology </a:t>
            </a:r>
            <a:r>
              <a:rPr lang="en-US" dirty="0" err="1"/>
              <a:t>Labryinth</a:t>
            </a:r>
            <a:r>
              <a:rPr lang="en-US" dirty="0"/>
              <a:t> Maze, Decomposed Granite improvements, Fences, etc.)</a:t>
            </a:r>
          </a:p>
          <a:p>
            <a:pPr marL="174708" indent="-174708">
              <a:buFontTx/>
              <a:buChar char="-"/>
            </a:pPr>
            <a:endParaRPr lang="en-US" dirty="0"/>
          </a:p>
          <a:p>
            <a:pPr marL="174708" indent="-174708">
              <a:buFontTx/>
              <a:buChar char="-"/>
            </a:pPr>
            <a:r>
              <a:rPr lang="en-US" dirty="0"/>
              <a:t>No changes to the cost?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3742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31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1273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6880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898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286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are all same images from the master plan.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495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are all same images from the master plan.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446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746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9705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298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1854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56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7463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891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417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504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319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243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656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404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474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7848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15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064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9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openclipart.org/detail/100207/fwd__bubble_hand_drawn-by-rejon-177666" TargetMode="Externa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11" Type="http://schemas.openxmlformats.org/officeDocument/2006/relationships/image" Target="../media/image8.pn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13" Type="http://schemas.openxmlformats.org/officeDocument/2006/relationships/image" Target="../media/image76.png"/><Relationship Id="rId18" Type="http://schemas.openxmlformats.org/officeDocument/2006/relationships/image" Target="../media/image81.png"/><Relationship Id="rId3" Type="http://schemas.openxmlformats.org/officeDocument/2006/relationships/image" Target="../media/image67.jpeg"/><Relationship Id="rId21" Type="http://schemas.openxmlformats.org/officeDocument/2006/relationships/image" Target="../media/image84.png"/><Relationship Id="rId7" Type="http://schemas.openxmlformats.org/officeDocument/2006/relationships/image" Target="../media/image71.jpeg"/><Relationship Id="rId12" Type="http://schemas.openxmlformats.org/officeDocument/2006/relationships/image" Target="../media/image75.png"/><Relationship Id="rId17" Type="http://schemas.openxmlformats.org/officeDocument/2006/relationships/image" Target="../media/image80.png"/><Relationship Id="rId25" Type="http://schemas.openxmlformats.org/officeDocument/2006/relationships/image" Target="../media/image88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79.png"/><Relationship Id="rId20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11" Type="http://schemas.openxmlformats.org/officeDocument/2006/relationships/image" Target="../media/image74.png"/><Relationship Id="rId24" Type="http://schemas.openxmlformats.org/officeDocument/2006/relationships/image" Target="../media/image87.png"/><Relationship Id="rId5" Type="http://schemas.openxmlformats.org/officeDocument/2006/relationships/image" Target="../media/image69.jpeg"/><Relationship Id="rId15" Type="http://schemas.openxmlformats.org/officeDocument/2006/relationships/image" Target="../media/image78.png"/><Relationship Id="rId23" Type="http://schemas.openxmlformats.org/officeDocument/2006/relationships/image" Target="../media/image86.png"/><Relationship Id="rId10" Type="http://schemas.openxmlformats.org/officeDocument/2006/relationships/image" Target="../media/image73.png"/><Relationship Id="rId19" Type="http://schemas.openxmlformats.org/officeDocument/2006/relationships/image" Target="../media/image82.png"/><Relationship Id="rId4" Type="http://schemas.openxmlformats.org/officeDocument/2006/relationships/image" Target="../media/image68.jpeg"/><Relationship Id="rId9" Type="http://schemas.openxmlformats.org/officeDocument/2006/relationships/image" Target="../media/image8.png"/><Relationship Id="rId14" Type="http://schemas.openxmlformats.org/officeDocument/2006/relationships/image" Target="../media/image77.png"/><Relationship Id="rId22" Type="http://schemas.openxmlformats.org/officeDocument/2006/relationships/image" Target="../media/image8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jpg"/><Relationship Id="rId5" Type="http://schemas.openxmlformats.org/officeDocument/2006/relationships/image" Target="../media/image92.jpg"/><Relationship Id="rId4" Type="http://schemas.openxmlformats.org/officeDocument/2006/relationships/image" Target="../media/image9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jpg"/><Relationship Id="rId4" Type="http://schemas.openxmlformats.org/officeDocument/2006/relationships/image" Target="../media/image95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9.jpg"/><Relationship Id="rId4" Type="http://schemas.openxmlformats.org/officeDocument/2006/relationships/image" Target="../media/image9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ainting, plant, tree, art&#10;&#10;Description automatically generated">
            <a:extLst>
              <a:ext uri="{FF2B5EF4-FFF2-40B4-BE49-F238E27FC236}">
                <a16:creationId xmlns:a16="http://schemas.microsoft.com/office/drawing/2014/main" id="{59FEA980-3007-9FF9-D11D-B0A95B144F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2825" y="44542"/>
            <a:ext cx="8882738" cy="6246511"/>
          </a:xfrm>
          <a:prstGeom prst="rect">
            <a:avLst/>
          </a:prstGeom>
          <a:effectLst>
            <a:reflection stA="29000" endPos="0" dist="50800" dir="5400000" sy="-100000" algn="bl" rotWithShape="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3714FC5-ECBB-5768-7CFD-18CCAD5569AD}"/>
              </a:ext>
            </a:extLst>
          </p:cNvPr>
          <p:cNvSpPr txBox="1">
            <a:spLocks/>
          </p:cNvSpPr>
          <p:nvPr/>
        </p:nvSpPr>
        <p:spPr>
          <a:xfrm>
            <a:off x="23521" y="4343400"/>
            <a:ext cx="10243647" cy="20810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70000"/>
              </a:lnSpc>
            </a:pPr>
            <a:endParaRPr lang="en-US" sz="4400" b="1" dirty="0"/>
          </a:p>
          <a:p>
            <a:pPr algn="l">
              <a:lnSpc>
                <a:spcPct val="70000"/>
              </a:lnSpc>
            </a:pPr>
            <a:endParaRPr lang="en-US" sz="17600" b="1" dirty="0"/>
          </a:p>
          <a:p>
            <a:pPr algn="l">
              <a:lnSpc>
                <a:spcPct val="70000"/>
              </a:lnSpc>
            </a:pPr>
            <a:r>
              <a:rPr lang="en-US" sz="17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Antique Olive Compact" panose="020B0904030504030204" pitchFamily="34" charset="0"/>
              </a:rPr>
              <a:t>MAS FUKAI PARK – </a:t>
            </a:r>
          </a:p>
          <a:p>
            <a:pPr algn="l">
              <a:lnSpc>
                <a:spcPct val="70000"/>
              </a:lnSpc>
            </a:pPr>
            <a:endParaRPr lang="en-US" sz="17600" b="1" spc="100" dirty="0">
              <a:solidFill>
                <a:schemeClr val="tx1">
                  <a:lumMod val="75000"/>
                  <a:lumOff val="25000"/>
                </a:schemeClr>
              </a:solidFill>
              <a:latin typeface="Antique Olive Compact" panose="020B0904030504030204" pitchFamily="34" charset="0"/>
            </a:endParaRPr>
          </a:p>
          <a:p>
            <a:pPr algn="l">
              <a:lnSpc>
                <a:spcPct val="70000"/>
              </a:lnSpc>
            </a:pPr>
            <a:r>
              <a:rPr lang="en-US" sz="17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Antique Olive Compact" panose="020B0904030504030204" pitchFamily="34" charset="0"/>
              </a:rPr>
              <a:t>FINAL DESIGN DEVELOPMENT</a:t>
            </a:r>
          </a:p>
          <a:p>
            <a:pPr algn="l">
              <a:lnSpc>
                <a:spcPct val="70000"/>
              </a:lnSpc>
            </a:pPr>
            <a:endParaRPr lang="en-US" sz="17600" b="1" spc="100" dirty="0">
              <a:solidFill>
                <a:schemeClr val="tx1">
                  <a:lumMod val="75000"/>
                  <a:lumOff val="25000"/>
                </a:schemeClr>
              </a:solidFill>
              <a:latin typeface="Antique Olive Compact" panose="020B0904030504030204" pitchFamily="34" charset="0"/>
            </a:endParaRPr>
          </a:p>
          <a:p>
            <a:pPr algn="l">
              <a:lnSpc>
                <a:spcPct val="70000"/>
              </a:lnSpc>
            </a:pPr>
            <a:r>
              <a:rPr lang="en-US" sz="17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Antique Olive Compact" panose="020B0904030504030204" pitchFamily="34" charset="0"/>
              </a:rPr>
              <a:t>CITY COUNCIL PRESENTATION</a:t>
            </a:r>
          </a:p>
          <a:p>
            <a:pPr algn="l"/>
            <a:endParaRPr lang="en-US" sz="4400" b="1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57DD0E1-C366-34AD-AA7E-24601923DD26}"/>
              </a:ext>
            </a:extLst>
          </p:cNvPr>
          <p:cNvSpPr txBox="1">
            <a:spLocks/>
          </p:cNvSpPr>
          <p:nvPr/>
        </p:nvSpPr>
        <p:spPr>
          <a:xfrm>
            <a:off x="10187334" y="5937319"/>
            <a:ext cx="4112820" cy="523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1" dirty="0">
                <a:latin typeface="Arial Black" panose="020B0A04020102020204" pitchFamily="34" charset="0"/>
              </a:rPr>
              <a:t>JULY 11, 2023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61DA379A-57D3-F887-C462-A8C2FB8190F0}"/>
              </a:ext>
            </a:extLst>
          </p:cNvPr>
          <p:cNvSpPr txBox="1">
            <a:spLocks/>
          </p:cNvSpPr>
          <p:nvPr/>
        </p:nvSpPr>
        <p:spPr>
          <a:xfrm>
            <a:off x="9950646" y="39469"/>
            <a:ext cx="4519660" cy="156543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Presented by: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5AEF124E-5619-4040-799A-990B0A4E27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5313" y="3638813"/>
            <a:ext cx="1676697" cy="16766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61A5EA-207F-04D0-3BF1-6B37D39415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5313" y="374855"/>
            <a:ext cx="1596863" cy="15968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A29BC1-3C28-78EB-11AF-9A3598A1B342}"/>
              </a:ext>
            </a:extLst>
          </p:cNvPr>
          <p:cNvSpPr txBox="1"/>
          <p:nvPr/>
        </p:nvSpPr>
        <p:spPr>
          <a:xfrm>
            <a:off x="10187334" y="1870806"/>
            <a:ext cx="1952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Project Manager:</a:t>
            </a:r>
          </a:p>
          <a:p>
            <a:pPr algn="ctr"/>
            <a:r>
              <a:rPr lang="en-US" sz="1200" dirty="0"/>
              <a:t>Eric Sterling</a:t>
            </a:r>
          </a:p>
          <a:p>
            <a:pPr algn="ctr"/>
            <a:r>
              <a:rPr lang="en-US" sz="1200" dirty="0"/>
              <a:t>esterling@dvolzdesign.com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2B44D7-FBB5-71FD-43C8-6945EABD0D5A}"/>
              </a:ext>
            </a:extLst>
          </p:cNvPr>
          <p:cNvSpPr txBox="1"/>
          <p:nvPr/>
        </p:nvSpPr>
        <p:spPr>
          <a:xfrm>
            <a:off x="10258131" y="5289867"/>
            <a:ext cx="1952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Project Manager:</a:t>
            </a:r>
          </a:p>
          <a:p>
            <a:pPr algn="ctr"/>
            <a:r>
              <a:rPr lang="en-US" sz="1200" dirty="0"/>
              <a:t>Kevin Kwak</a:t>
            </a:r>
          </a:p>
          <a:p>
            <a:pPr algn="ctr"/>
            <a:r>
              <a:rPr lang="en-US" sz="1200" dirty="0"/>
              <a:t>kkwak@cityofgardena.org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3E96944-13E8-8614-2EF2-BFF57862BC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3373" y="2685288"/>
            <a:ext cx="2016305" cy="24867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37CE8F2-8101-772D-B1A1-7337342E551D}"/>
              </a:ext>
            </a:extLst>
          </p:cNvPr>
          <p:cNvSpPr txBox="1"/>
          <p:nvPr/>
        </p:nvSpPr>
        <p:spPr>
          <a:xfrm>
            <a:off x="10155352" y="2963224"/>
            <a:ext cx="195234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Project Manager:</a:t>
            </a:r>
          </a:p>
          <a:p>
            <a:pPr algn="ctr"/>
            <a:r>
              <a:rPr lang="en-US" sz="1200" dirty="0"/>
              <a:t>Lok Ng</a:t>
            </a:r>
          </a:p>
          <a:p>
            <a:pPr algn="ctr"/>
            <a:r>
              <a:rPr lang="en-US" sz="1100" dirty="0"/>
              <a:t>lok.ng@boaarchitecture.com </a:t>
            </a:r>
          </a:p>
        </p:txBody>
      </p:sp>
    </p:spTree>
    <p:extLst>
      <p:ext uri="{BB962C8B-B14F-4D97-AF65-F5344CB8AC3E}">
        <p14:creationId xmlns:p14="http://schemas.microsoft.com/office/powerpoint/2010/main" val="30066854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16" name="Picture 15" descr="A picture containing outdoor, plant, tree, landscaping&#10;&#10;Description automatically generated">
            <a:extLst>
              <a:ext uri="{FF2B5EF4-FFF2-40B4-BE49-F238E27FC236}">
                <a16:creationId xmlns:a16="http://schemas.microsoft.com/office/drawing/2014/main" id="{DA456F65-E58A-A438-DDD0-ED3712CC57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70364" y="0"/>
            <a:ext cx="8549257" cy="633676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FB85A2C-3F7D-6FAE-9254-07D6FFB2C831}"/>
              </a:ext>
            </a:extLst>
          </p:cNvPr>
          <p:cNvSpPr txBox="1"/>
          <p:nvPr/>
        </p:nvSpPr>
        <p:spPr>
          <a:xfrm>
            <a:off x="168148" y="183985"/>
            <a:ext cx="7352792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DECK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01EF02-5FB7-13B6-EB49-3AAE1A163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21636" y="5879560"/>
            <a:ext cx="123072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789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3" name="Picture 2" descr="A picture containing painting, plant, tree, art&#10;&#10;Description automatically generated">
            <a:extLst>
              <a:ext uri="{FF2B5EF4-FFF2-40B4-BE49-F238E27FC236}">
                <a16:creationId xmlns:a16="http://schemas.microsoft.com/office/drawing/2014/main" id="{97CBA333-FC6D-40B7-1C8B-1C27353848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0591" y="319306"/>
            <a:ext cx="8339525" cy="59568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EFFCF8-D454-B51A-97A5-CD687E06E462}"/>
              </a:ext>
            </a:extLst>
          </p:cNvPr>
          <p:cNvSpPr txBox="1"/>
          <p:nvPr/>
        </p:nvSpPr>
        <p:spPr>
          <a:xfrm>
            <a:off x="168148" y="183985"/>
            <a:ext cx="7352792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LABYRINTH GARDEN AND BIOSWALE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459482-311A-EE17-3EF5-7C0C78C7AA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45457" y="5885549"/>
            <a:ext cx="123072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87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197318" y="198495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FITNESS EQUIPMENT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DFE37B-4459-904A-D3F9-92BA39D8E1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8209" y="736872"/>
            <a:ext cx="5807791" cy="404294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07F01D-31EC-9A66-F294-7A0303618B1C}"/>
              </a:ext>
            </a:extLst>
          </p:cNvPr>
          <p:cNvSpPr txBox="1"/>
          <p:nvPr/>
        </p:nvSpPr>
        <p:spPr>
          <a:xfrm>
            <a:off x="288209" y="4979410"/>
            <a:ext cx="55175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New perimeter walking path with fitness equipment, energy-efficient LED field lighting, and improved irrigation system.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A5EF5F-E900-4411-F1D7-CF637CE86F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7522" y="726666"/>
            <a:ext cx="5340559" cy="5230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570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3" name="Picture 2" descr="A picture containing painting, plant, art&#10;&#10;Description automatically generated">
            <a:extLst>
              <a:ext uri="{FF2B5EF4-FFF2-40B4-BE49-F238E27FC236}">
                <a16:creationId xmlns:a16="http://schemas.microsoft.com/office/drawing/2014/main" id="{9BCCF810-CB77-C44D-F649-92B05FAAFE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3062" y="379918"/>
            <a:ext cx="8331434" cy="58672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98A2D3-92F5-6CEA-4D83-C7427ACDF642}"/>
              </a:ext>
            </a:extLst>
          </p:cNvPr>
          <p:cNvSpPr txBox="1"/>
          <p:nvPr/>
        </p:nvSpPr>
        <p:spPr>
          <a:xfrm>
            <a:off x="197318" y="198495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FITNESS EQUIPMENT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262E9F-1C6A-A624-DF01-E85FE90B4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14284" y="5871056"/>
            <a:ext cx="123072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8302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363162" y="183988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BALLFIELD IMPROVEMENTS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C9A6374-54A0-C484-8C03-35971178E1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660546"/>
            <a:ext cx="5164282" cy="44753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497A2C-033C-D2B4-50A7-BFE2BD6D5E13}"/>
              </a:ext>
            </a:extLst>
          </p:cNvPr>
          <p:cNvSpPr txBox="1"/>
          <p:nvPr/>
        </p:nvSpPr>
        <p:spPr>
          <a:xfrm>
            <a:off x="457200" y="5135931"/>
            <a:ext cx="5164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New public restroom building, bleachers, warm-up area. </a:t>
            </a:r>
            <a:r>
              <a:rPr lang="en-US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Enhancements at S. 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Normandie Avenue/W. 160</a:t>
            </a:r>
            <a:r>
              <a:rPr lang="en-US" baseline="30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Street.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9A91133-6542-FEE0-50BB-7BCE5E3D8B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4524" y="1942886"/>
            <a:ext cx="2503312" cy="21137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15BD14-E347-3365-09CD-13C276A594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8253" y="403279"/>
            <a:ext cx="2113747" cy="21137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EE50CF-29F4-1EFD-66F9-546630D5F71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0519" y="2425767"/>
            <a:ext cx="1810669" cy="18106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6AC2217-BC40-50D7-4999-477F8B3470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70520" y="478728"/>
            <a:ext cx="1810669" cy="18289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55C99A0-5503-B4BF-D2E1-C4361C9809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70519" y="4362797"/>
            <a:ext cx="1810669" cy="1792379"/>
          </a:xfrm>
          <a:prstGeom prst="rect">
            <a:avLst/>
          </a:prstGeom>
        </p:spPr>
      </p:pic>
      <p:pic>
        <p:nvPicPr>
          <p:cNvPr id="15" name="Picture 14" descr="A group of kids playing baseball&#10;&#10;Description automatically generated with medium confidence">
            <a:extLst>
              <a:ext uri="{FF2B5EF4-FFF2-40B4-BE49-F238E27FC236}">
                <a16:creationId xmlns:a16="http://schemas.microsoft.com/office/drawing/2014/main" id="{98C53A09-83DC-2186-771E-8EFA1884020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4524" y="4183740"/>
            <a:ext cx="2955676" cy="197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4552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D97B03-B590-1B0E-D88E-C5E3D6EE3C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486" y="6097457"/>
            <a:ext cx="1609889" cy="19855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6C10C26-9CB1-6DF3-F544-3928462443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4008" y="852072"/>
            <a:ext cx="8580275" cy="51223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3B4650-A43D-AF31-3BF8-E93E2FC7AF71}"/>
              </a:ext>
            </a:extLst>
          </p:cNvPr>
          <p:cNvSpPr txBox="1"/>
          <p:nvPr/>
        </p:nvSpPr>
        <p:spPr>
          <a:xfrm>
            <a:off x="202352" y="363021"/>
            <a:ext cx="6274648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NEW COMMUNITY CENTER LAYOUT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8A67C1-BAE2-1E4A-5457-0068965FCAEB}"/>
              </a:ext>
            </a:extLst>
          </p:cNvPr>
          <p:cNvSpPr txBox="1"/>
          <p:nvPr/>
        </p:nvSpPr>
        <p:spPr>
          <a:xfrm>
            <a:off x="247717" y="878797"/>
            <a:ext cx="2951018" cy="3464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wo Classrooms</a:t>
            </a:r>
          </a:p>
          <a:p>
            <a:pPr marL="285750" marR="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Large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eeting Room</a:t>
            </a:r>
          </a:p>
          <a:p>
            <a:pPr marL="285750" marR="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Dance Studio</a:t>
            </a:r>
          </a:p>
          <a:p>
            <a:pPr marL="285750" marR="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Kitchen Exterior Accessed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estrooms</a:t>
            </a:r>
          </a:p>
          <a:p>
            <a:pPr marL="285750" marR="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Interior Restrooms</a:t>
            </a:r>
          </a:p>
          <a:p>
            <a:pPr marL="285750" marR="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Office</a:t>
            </a:r>
            <a:endParaRPr lang="en-US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Storage</a:t>
            </a:r>
            <a:endParaRPr lang="en-US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Teen Center</a:t>
            </a:r>
          </a:p>
        </p:txBody>
      </p:sp>
      <p:pic>
        <p:nvPicPr>
          <p:cNvPr id="6" name="Picture 5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948329ED-3C9C-6D6E-D381-3F152CDA868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5400000">
            <a:off x="9073660" y="5909905"/>
            <a:ext cx="429969" cy="622016"/>
          </a:xfrm>
          <a:prstGeom prst="rect">
            <a:avLst/>
          </a:prstGeom>
        </p:spPr>
      </p:pic>
      <p:pic>
        <p:nvPicPr>
          <p:cNvPr id="8" name="Picture 7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897A7FF7-B889-3452-2A8E-282F95F2827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440" y="4343399"/>
            <a:ext cx="2835572" cy="17540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285525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D97B03-B590-1B0E-D88E-C5E3D6EE3C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486" y="6097457"/>
            <a:ext cx="1609889" cy="198553"/>
          </a:xfrm>
          <a:prstGeom prst="rect">
            <a:avLst/>
          </a:prstGeom>
        </p:spPr>
      </p:pic>
      <p:pic>
        <p:nvPicPr>
          <p:cNvPr id="5" name="Picture 4" descr="A picture containing cloud, outdoor, sky, tree&#10;&#10;Description automatically generated">
            <a:extLst>
              <a:ext uri="{FF2B5EF4-FFF2-40B4-BE49-F238E27FC236}">
                <a16:creationId xmlns:a16="http://schemas.microsoft.com/office/drawing/2014/main" id="{73CE92D3-F699-A080-AD9D-9985C1CF44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598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267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D97B03-B590-1B0E-D88E-C5E3D6EE3C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486" y="6097457"/>
            <a:ext cx="1609889" cy="198553"/>
          </a:xfrm>
          <a:prstGeom prst="rect">
            <a:avLst/>
          </a:prstGeom>
        </p:spPr>
      </p:pic>
      <p:pic>
        <p:nvPicPr>
          <p:cNvPr id="5" name="Picture 4" descr="A picture containing outdoor, tree, house, sky&#10;&#10;Description automatically generated">
            <a:extLst>
              <a:ext uri="{FF2B5EF4-FFF2-40B4-BE49-F238E27FC236}">
                <a16:creationId xmlns:a16="http://schemas.microsoft.com/office/drawing/2014/main" id="{3F226872-995F-8818-10B5-52D3FA9FFD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590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4306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D97B03-B590-1B0E-D88E-C5E3D6EE3C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486" y="6097457"/>
            <a:ext cx="1609889" cy="198553"/>
          </a:xfrm>
          <a:prstGeom prst="rect">
            <a:avLst/>
          </a:prstGeom>
        </p:spPr>
      </p:pic>
      <p:pic>
        <p:nvPicPr>
          <p:cNvPr id="4" name="Picture 3" descr="A picture containing outdoor, sky, tree, cloud&#10;&#10;Description automatically generated">
            <a:extLst>
              <a:ext uri="{FF2B5EF4-FFF2-40B4-BE49-F238E27FC236}">
                <a16:creationId xmlns:a16="http://schemas.microsoft.com/office/drawing/2014/main" id="{D4FB3BEE-5CCB-7D9E-AC75-053E7371A1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598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726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341428" y="10754"/>
            <a:ext cx="11487409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PROPOSED WOOD DECK AND PAVING CHARACTER IMAGERY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9E98E7-928B-E514-1EE1-CF9B0EB5AA55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6" name="Picture 5" descr="A picture containing outdoor, sky, flower, skyscraper&#10;&#10;Description automatically generated">
            <a:extLst>
              <a:ext uri="{FF2B5EF4-FFF2-40B4-BE49-F238E27FC236}">
                <a16:creationId xmlns:a16="http://schemas.microsoft.com/office/drawing/2014/main" id="{0B653882-6260-F8CF-A1A1-2033D6DF39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1238" y="495307"/>
            <a:ext cx="2636884" cy="2632419"/>
          </a:xfrm>
          <a:prstGeom prst="rect">
            <a:avLst/>
          </a:prstGeom>
        </p:spPr>
      </p:pic>
      <p:pic>
        <p:nvPicPr>
          <p:cNvPr id="13" name="Picture 12" descr="A picture containing outdoor, tree, sky, water&#10;&#10;Description automatically generated">
            <a:extLst>
              <a:ext uri="{FF2B5EF4-FFF2-40B4-BE49-F238E27FC236}">
                <a16:creationId xmlns:a16="http://schemas.microsoft.com/office/drawing/2014/main" id="{C51DE774-E9CB-1049-AA00-9FDDA661AA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91" y="495307"/>
            <a:ext cx="2663791" cy="2632419"/>
          </a:xfrm>
          <a:prstGeom prst="rect">
            <a:avLst/>
          </a:prstGeom>
        </p:spPr>
      </p:pic>
      <p:pic>
        <p:nvPicPr>
          <p:cNvPr id="20" name="Picture 19" descr="A picture containing outdoor, grass, landscaping, plant&#10;&#10;Description automatically generated">
            <a:extLst>
              <a:ext uri="{FF2B5EF4-FFF2-40B4-BE49-F238E27FC236}">
                <a16:creationId xmlns:a16="http://schemas.microsoft.com/office/drawing/2014/main" id="{89F25075-6E92-BE0C-A135-C3C69115B5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7977" y="495306"/>
            <a:ext cx="2658522" cy="2632419"/>
          </a:xfrm>
          <a:prstGeom prst="rect">
            <a:avLst/>
          </a:prstGeom>
        </p:spPr>
      </p:pic>
      <p:pic>
        <p:nvPicPr>
          <p:cNvPr id="23" name="Picture 22" descr="A picture containing outdoor, plant, sky, building&#10;&#10;Description automatically generated">
            <a:extLst>
              <a:ext uri="{FF2B5EF4-FFF2-40B4-BE49-F238E27FC236}">
                <a16:creationId xmlns:a16="http://schemas.microsoft.com/office/drawing/2014/main" id="{48AEC403-5573-6C4B-2D7D-22B42DE3642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6353" y="495305"/>
            <a:ext cx="2636883" cy="2636883"/>
          </a:xfrm>
          <a:prstGeom prst="rect">
            <a:avLst/>
          </a:prstGeom>
        </p:spPr>
      </p:pic>
      <p:pic>
        <p:nvPicPr>
          <p:cNvPr id="26" name="Picture 25" descr="A picture containing outdoor, tree, plant, cloud&#10;&#10;Description automatically generated">
            <a:extLst>
              <a:ext uri="{FF2B5EF4-FFF2-40B4-BE49-F238E27FC236}">
                <a16:creationId xmlns:a16="http://schemas.microsoft.com/office/drawing/2014/main" id="{98344D97-CE8B-031C-E972-E7EC3A04728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85"/>
          <a:stretch/>
        </p:blipFill>
        <p:spPr>
          <a:xfrm>
            <a:off x="3261238" y="3219667"/>
            <a:ext cx="2663791" cy="2605028"/>
          </a:xfrm>
          <a:prstGeom prst="rect">
            <a:avLst/>
          </a:prstGeom>
        </p:spPr>
      </p:pic>
      <p:pic>
        <p:nvPicPr>
          <p:cNvPr id="28" name="Picture 27" descr="A picture containing outdoor, tree, plant, road&#10;&#10;Description automatically generated">
            <a:extLst>
              <a:ext uri="{FF2B5EF4-FFF2-40B4-BE49-F238E27FC236}">
                <a16:creationId xmlns:a16="http://schemas.microsoft.com/office/drawing/2014/main" id="{8155D8D5-DA1D-74AC-4160-9819B688F52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32"/>
          <a:stretch/>
        </p:blipFill>
        <p:spPr>
          <a:xfrm>
            <a:off x="467591" y="3198814"/>
            <a:ext cx="2663791" cy="2625881"/>
          </a:xfrm>
          <a:prstGeom prst="rect">
            <a:avLst/>
          </a:prstGeom>
        </p:spPr>
      </p:pic>
      <p:pic>
        <p:nvPicPr>
          <p:cNvPr id="4" name="Picture 3" descr="A picture containing tree, outdoor, ground, plant&#10;&#10;Description automatically generated">
            <a:extLst>
              <a:ext uri="{FF2B5EF4-FFF2-40B4-BE49-F238E27FC236}">
                <a16:creationId xmlns:a16="http://schemas.microsoft.com/office/drawing/2014/main" id="{AF0E407B-846E-3469-0E80-CF18CE33398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51"/>
          <a:stretch/>
        </p:blipFill>
        <p:spPr>
          <a:xfrm>
            <a:off x="6027977" y="3219666"/>
            <a:ext cx="2658522" cy="2605029"/>
          </a:xfrm>
          <a:prstGeom prst="rect">
            <a:avLst/>
          </a:prstGeom>
        </p:spPr>
      </p:pic>
      <p:pic>
        <p:nvPicPr>
          <p:cNvPr id="8" name="Picture 7" descr="A deck with a grill in the back&#10;&#10;Description automatically generated with low confidence">
            <a:extLst>
              <a:ext uri="{FF2B5EF4-FFF2-40B4-BE49-F238E27FC236}">
                <a16:creationId xmlns:a16="http://schemas.microsoft.com/office/drawing/2014/main" id="{A6525D98-516B-BEC1-8FC9-54BA4359C48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21623" y="3219666"/>
            <a:ext cx="2631613" cy="26050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274FAB-16F9-22B4-14DB-5855791C4DC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05543" y="5905495"/>
            <a:ext cx="123072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697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37DA365-E89F-B588-5249-2025D2D52207}"/>
              </a:ext>
            </a:extLst>
          </p:cNvPr>
          <p:cNvSpPr txBox="1">
            <a:spLocks/>
          </p:cNvSpPr>
          <p:nvPr/>
        </p:nvSpPr>
        <p:spPr>
          <a:xfrm>
            <a:off x="101453" y="220309"/>
            <a:ext cx="11635945" cy="9338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ntique Olive Compact" panose="020B0904030504030204" pitchFamily="34" charset="0"/>
              </a:rPr>
              <a:t>Project Timeline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7CB6E3-C7BB-26AD-79A6-2329AA64241F}"/>
              </a:ext>
            </a:extLst>
          </p:cNvPr>
          <p:cNvSpPr txBox="1"/>
          <p:nvPr/>
        </p:nvSpPr>
        <p:spPr>
          <a:xfrm>
            <a:off x="1" y="807769"/>
            <a:ext cx="1219199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April 2020 </a:t>
            </a:r>
            <a:r>
              <a:rPr lang="en-US" dirty="0"/>
              <a:t>– Begin Master Plan Study </a:t>
            </a:r>
          </a:p>
          <a:p>
            <a:pPr marL="2857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July 2022 </a:t>
            </a:r>
            <a:r>
              <a:rPr lang="en-US" dirty="0"/>
              <a:t>– Council Approval of Final Master Plan and to Proceed with Design Development  &amp; Construction Document Phase</a:t>
            </a:r>
          </a:p>
          <a:p>
            <a:pPr marL="2857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December 2022  </a:t>
            </a:r>
            <a:r>
              <a:rPr lang="en-US" dirty="0"/>
              <a:t>– Council Approval of Design Services Contract to David Volz Design (DVD) Landscape Architects</a:t>
            </a:r>
          </a:p>
          <a:p>
            <a:pPr marL="2857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June 2023 </a:t>
            </a:r>
            <a:r>
              <a:rPr lang="en-US" dirty="0"/>
              <a:t>– Final Design Development Plans (No changes to programs and amenities)</a:t>
            </a:r>
          </a:p>
          <a:p>
            <a:pPr marL="2857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February 2024  </a:t>
            </a:r>
            <a:r>
              <a:rPr lang="en-US" dirty="0"/>
              <a:t>– Final Construction Documents (Plans, Specifications &amp; Estimates)</a:t>
            </a:r>
          </a:p>
          <a:p>
            <a:pPr marL="2857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Spring 2024*  </a:t>
            </a:r>
            <a:r>
              <a:rPr lang="en-US" dirty="0"/>
              <a:t>– Bid Process and Construction Contract Award</a:t>
            </a:r>
          </a:p>
          <a:p>
            <a:pPr marL="285750" marR="0" lvl="1" indent="-28575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Summer 2024* </a:t>
            </a:r>
            <a:r>
              <a:rPr lang="en-US" dirty="0"/>
              <a:t>– Construction Start (1 year duration)</a:t>
            </a:r>
          </a:p>
          <a:p>
            <a:pPr marL="0" marR="0" lvl="1">
              <a:spcBef>
                <a:spcPts val="0"/>
              </a:spcBef>
              <a:spcAft>
                <a:spcPts val="800"/>
              </a:spcAft>
            </a:pPr>
            <a:endParaRPr lang="en-US" dirty="0"/>
          </a:p>
          <a:p>
            <a:pPr marL="0" marR="0" lvl="1">
              <a:spcBef>
                <a:spcPts val="0"/>
              </a:spcBef>
              <a:spcAft>
                <a:spcPts val="800"/>
              </a:spcAft>
            </a:pPr>
            <a:endParaRPr lang="en-US" dirty="0"/>
          </a:p>
          <a:p>
            <a:pPr marL="0" marR="0" lvl="1">
              <a:spcBef>
                <a:spcPts val="0"/>
              </a:spcBef>
              <a:spcAft>
                <a:spcPts val="800"/>
              </a:spcAft>
            </a:pPr>
            <a:endParaRPr lang="en-US" dirty="0"/>
          </a:p>
          <a:p>
            <a:pPr marL="0" marR="0" lvl="1">
              <a:spcBef>
                <a:spcPts val="0"/>
              </a:spcBef>
              <a:spcAft>
                <a:spcPts val="800"/>
              </a:spcAft>
            </a:pPr>
            <a:endParaRPr lang="en-US" dirty="0"/>
          </a:p>
          <a:p>
            <a:pPr marL="0" marR="0" lvl="1">
              <a:spcBef>
                <a:spcPts val="0"/>
              </a:spcBef>
              <a:spcAft>
                <a:spcPts val="800"/>
              </a:spcAft>
            </a:pPr>
            <a:endParaRPr lang="en-US" dirty="0"/>
          </a:p>
          <a:p>
            <a:pPr marL="0" marR="0" lvl="1">
              <a:spcBef>
                <a:spcPts val="0"/>
              </a:spcBef>
              <a:spcAft>
                <a:spcPts val="800"/>
              </a:spcAft>
            </a:pPr>
            <a:endParaRPr lang="en-US" dirty="0"/>
          </a:p>
          <a:p>
            <a:pPr marL="0" marR="0" lvl="1">
              <a:spcBef>
                <a:spcPts val="0"/>
              </a:spcBef>
              <a:spcAft>
                <a:spcPts val="800"/>
              </a:spcAft>
            </a:pPr>
            <a:endParaRPr lang="en-US" dirty="0"/>
          </a:p>
          <a:p>
            <a:pPr marL="0" marR="0" lvl="1">
              <a:spcBef>
                <a:spcPts val="0"/>
              </a:spcBef>
              <a:spcAft>
                <a:spcPts val="800"/>
              </a:spcAft>
            </a:pPr>
            <a:r>
              <a:rPr lang="en-US" sz="1400" i="1" dirty="0"/>
              <a:t>*Project timeline pending budget constraint/provisions </a:t>
            </a:r>
          </a:p>
          <a:p>
            <a:pPr marL="285750" marR="0" lvl="1" indent="-285750" algn="just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13" name="Picture 12" descr="A picture containing tree, reef, garden, outdoor&#10;&#10;Description automatically generated">
            <a:extLst>
              <a:ext uri="{FF2B5EF4-FFF2-40B4-BE49-F238E27FC236}">
                <a16:creationId xmlns:a16="http://schemas.microsoft.com/office/drawing/2014/main" id="{BF8727A4-5DC8-56A9-713D-5F7F17D30A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821754" y="-1320017"/>
            <a:ext cx="2548494" cy="1219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9651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231006" y="83712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PROPOSED TREES</a:t>
            </a:r>
          </a:p>
        </p:txBody>
      </p:sp>
      <p:pic>
        <p:nvPicPr>
          <p:cNvPr id="19" name="Picture 18" descr="A picture containing outdoor, tree, plant, grass&#10;&#10;Description automatically generated">
            <a:extLst>
              <a:ext uri="{FF2B5EF4-FFF2-40B4-BE49-F238E27FC236}">
                <a16:creationId xmlns:a16="http://schemas.microsoft.com/office/drawing/2014/main" id="{A69E17CA-D01F-7AF1-30BE-6748B4649B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691" y="679833"/>
            <a:ext cx="1813583" cy="1790766"/>
          </a:xfrm>
          <a:prstGeom prst="rect">
            <a:avLst/>
          </a:prstGeom>
        </p:spPr>
      </p:pic>
      <p:pic>
        <p:nvPicPr>
          <p:cNvPr id="21" name="Picture 20" descr="A picture containing outdoor, blossom, spring, cherry blossom&#10;&#10;Description automatically generated">
            <a:extLst>
              <a:ext uri="{FF2B5EF4-FFF2-40B4-BE49-F238E27FC236}">
                <a16:creationId xmlns:a16="http://schemas.microsoft.com/office/drawing/2014/main" id="{E5489147-2472-A85A-A735-DBB9281AAF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0021" y="690221"/>
            <a:ext cx="1813583" cy="1790766"/>
          </a:xfrm>
          <a:prstGeom prst="rect">
            <a:avLst/>
          </a:prstGeom>
        </p:spPr>
      </p:pic>
      <p:pic>
        <p:nvPicPr>
          <p:cNvPr id="23" name="Picture 22" descr="A tree in front of a building&#10;&#10;Description automatically generated with medium confidence">
            <a:extLst>
              <a:ext uri="{FF2B5EF4-FFF2-40B4-BE49-F238E27FC236}">
                <a16:creationId xmlns:a16="http://schemas.microsoft.com/office/drawing/2014/main" id="{DA25C4CE-17B0-E272-03F0-DE811FC595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0351" y="690221"/>
            <a:ext cx="1813583" cy="1790767"/>
          </a:xfrm>
          <a:prstGeom prst="rect">
            <a:avLst/>
          </a:prstGeom>
        </p:spPr>
      </p:pic>
      <p:pic>
        <p:nvPicPr>
          <p:cNvPr id="25" name="Picture 24" descr="A tree with yellow leaves&#10;&#10;Description automatically generated with low confidence">
            <a:extLst>
              <a:ext uri="{FF2B5EF4-FFF2-40B4-BE49-F238E27FC236}">
                <a16:creationId xmlns:a16="http://schemas.microsoft.com/office/drawing/2014/main" id="{7CFA6F0E-8237-BEE7-1B19-E22E3780B82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0682" y="690221"/>
            <a:ext cx="1813584" cy="1790767"/>
          </a:xfrm>
          <a:prstGeom prst="rect">
            <a:avLst/>
          </a:prstGeom>
        </p:spPr>
      </p:pic>
      <p:pic>
        <p:nvPicPr>
          <p:cNvPr id="27" name="Picture 26" descr="A tree with pink flowers&#10;&#10;Description automatically generated with low confidence">
            <a:extLst>
              <a:ext uri="{FF2B5EF4-FFF2-40B4-BE49-F238E27FC236}">
                <a16:creationId xmlns:a16="http://schemas.microsoft.com/office/drawing/2014/main" id="{D79ECD33-05CD-DEC6-C3CA-EA418E95E0E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1011" y="690222"/>
            <a:ext cx="1812276" cy="1790766"/>
          </a:xfrm>
          <a:prstGeom prst="rect">
            <a:avLst/>
          </a:prstGeom>
        </p:spPr>
      </p:pic>
      <p:pic>
        <p:nvPicPr>
          <p:cNvPr id="29" name="Picture 28" descr="A tree with pink flowers&#10;&#10;Description automatically generated with medium confidence">
            <a:extLst>
              <a:ext uri="{FF2B5EF4-FFF2-40B4-BE49-F238E27FC236}">
                <a16:creationId xmlns:a16="http://schemas.microsoft.com/office/drawing/2014/main" id="{4E2E7B2A-28A4-2D0A-E814-7E67AA78188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90033" y="690221"/>
            <a:ext cx="1813584" cy="179076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E2AAC09-C6BD-8340-636E-B505129531A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1461" y="5828289"/>
            <a:ext cx="1230728" cy="457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33105B-6C13-9894-7EDA-EA1A44EDEF7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162" y="2985704"/>
            <a:ext cx="1302779" cy="12852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172220-A060-3B36-4FD8-D9182F45B31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9684" y="4387402"/>
            <a:ext cx="1312997" cy="12724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665698F-2CF4-2E03-1859-0C8D339A048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46197" y="4395820"/>
            <a:ext cx="1302780" cy="12639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6A0F089-D048-4C1A-47FF-394CBB3143ED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6626" y="4395822"/>
            <a:ext cx="1326384" cy="12639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00D7E81-2B51-D7F1-2E12-F9ADB409ED1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9986" y="3000275"/>
            <a:ext cx="1302779" cy="12852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6EA141B-EA73-A4F9-5339-D75538C5B2C9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0231" y="2995071"/>
            <a:ext cx="1302779" cy="12852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67541AF-9960-EF66-5C99-70EF5FB4C7B6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8975" y="4395819"/>
            <a:ext cx="1298409" cy="12529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C3E3CE7-FBE1-5BD0-337A-758F31400DB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47195" y="2992111"/>
            <a:ext cx="1301782" cy="12788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26AA1B9-86A5-8E6E-3942-3E1231CA2262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673"/>
          <a:stretch/>
        </p:blipFill>
        <p:spPr>
          <a:xfrm>
            <a:off x="4782923" y="4395820"/>
            <a:ext cx="1307152" cy="126398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AAE3ECF-C912-E65D-1146-FEF81B60E5FA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7862" y="3008772"/>
            <a:ext cx="1298408" cy="128529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1F209E6-6B18-3073-B380-583CD5F9D1BB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705" y="3000274"/>
            <a:ext cx="1298408" cy="128098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A807498-FFB1-9DDA-8F46-7285914F895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367" y="3015589"/>
            <a:ext cx="1295870" cy="127847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1DAE68F-F426-D130-C10F-C75EF8A6DDD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5210" y="3000275"/>
            <a:ext cx="1298408" cy="128529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015260C-7DE0-AFD2-6680-B4AE74B32E5A}"/>
              </a:ext>
            </a:extLst>
          </p:cNvPr>
          <p:cNvSpPr txBox="1"/>
          <p:nvPr/>
        </p:nvSpPr>
        <p:spPr>
          <a:xfrm>
            <a:off x="231006" y="2506938"/>
            <a:ext cx="7987164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PROPOSED SHRUBS AND GROUNDCOVERS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712D5C-97E4-095D-FF54-624A458BBF9D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61368" y="4395820"/>
            <a:ext cx="1295870" cy="12529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29982A-8469-A009-127B-3D4AB9EAC467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71705" y="4395820"/>
            <a:ext cx="1295870" cy="12529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AF54E04-1107-DC95-9E64-C8451AFFF386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96493" y="4401691"/>
            <a:ext cx="1298410" cy="124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69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ree, outdoor, ground, plant&#10;&#10;Description automatically generated">
            <a:extLst>
              <a:ext uri="{FF2B5EF4-FFF2-40B4-BE49-F238E27FC236}">
                <a16:creationId xmlns:a16="http://schemas.microsoft.com/office/drawing/2014/main" id="{3A0B0EE6-74B5-1C52-B82E-E614D46C51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5526" y="1"/>
            <a:ext cx="4336473" cy="63280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73382" y="141454"/>
            <a:ext cx="6787686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2023 OPINION OF PROBABLE COST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5F838B-96DE-9B09-DBD8-8A76EFC67FE6}"/>
              </a:ext>
            </a:extLst>
          </p:cNvPr>
          <p:cNvSpPr txBox="1"/>
          <p:nvPr/>
        </p:nvSpPr>
        <p:spPr>
          <a:xfrm>
            <a:off x="73382" y="580036"/>
            <a:ext cx="8019838" cy="5986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Site Clearing, Earthwork, and Grading							         $728,000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Paving, Curbs, and Wood Deck								         $806,000		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Fences and Gates										            $19,000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Resilient Surfacing at Tot Lot 									          $260,000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Pickleball &amp; Basketball Courts								          $397,000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Fitness Equipment	 									            $36,000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Baseball In-Field Mix Repair 									            $92,000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Site Furnishings										          $444,000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Community Center 										       $3,000,000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Restroom Building (2)										          $600,000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Trash Enclosure										          $115,000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Landscape Improvements 									          $782,000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Electrical (Site, Light Poles, Fixtures, and </a:t>
            </a:r>
            <a:r>
              <a:rPr lang="en-US" sz="13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Musco</a:t>
            </a: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Lighting)				       $1,010,000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b="1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</a:t>
            </a:r>
            <a:r>
              <a:rPr lang="en-US" sz="13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						       $8,289,000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 of Design &amp; Construction Documents (12%)				          $680,000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3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Construction Management &amp; Inspection Fees	(12%)					          $680,000</a:t>
            </a:r>
            <a:endParaRPr lang="en-US" sz="13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800"/>
              </a:spcAft>
            </a:pPr>
            <a:r>
              <a:rPr lang="en-US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TOTAL												       $1,354,000</a:t>
            </a:r>
          </a:p>
          <a:p>
            <a:pPr marL="0" marR="0">
              <a:spcBef>
                <a:spcPts val="0"/>
              </a:spcBef>
              <a:spcAft>
                <a:spcPts val="800"/>
              </a:spcAft>
            </a:pPr>
            <a:r>
              <a:rPr lang="en-US" sz="13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U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GRANT TOTAL										  $9,643,000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US" sz="1300" dirty="0">
                <a:latin typeface="Calibri" panose="020F0502020204030204" pitchFamily="34" charset="0"/>
                <a:ea typeface="Malgun Gothic" panose="020B0503020000020004" pitchFamily="34" charset="-127"/>
              </a:rPr>
              <a:t>							</a:t>
            </a:r>
            <a:endParaRPr lang="en-US" sz="13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532007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5E05E-9A46-4DB2-A3B6-97DB1777DC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3904" y="2132655"/>
            <a:ext cx="6757415" cy="101870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 algn="r"/>
            <a:r>
              <a:rPr lang="en-US" sz="72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9044442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27969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457200" y="183988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EXISTING CONDITIONS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5" name="Picture 4" descr="A tree on top of a roof&#10;&#10;Description automatically generated with low confidence">
            <a:extLst>
              <a:ext uri="{FF2B5EF4-FFF2-40B4-BE49-F238E27FC236}">
                <a16:creationId xmlns:a16="http://schemas.microsoft.com/office/drawing/2014/main" id="{55126672-DB77-BBA9-C27E-715CBF1440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240" y="679085"/>
            <a:ext cx="2933700" cy="2209800"/>
          </a:xfrm>
          <a:prstGeom prst="rect">
            <a:avLst/>
          </a:prstGeom>
        </p:spPr>
      </p:pic>
      <p:pic>
        <p:nvPicPr>
          <p:cNvPr id="8" name="Picture 7" descr="A picture containing building, ceiling, window, roof&#10;&#10;Description automatically generated">
            <a:extLst>
              <a:ext uri="{FF2B5EF4-FFF2-40B4-BE49-F238E27FC236}">
                <a16:creationId xmlns:a16="http://schemas.microsoft.com/office/drawing/2014/main" id="{EAFCDAFC-92F1-837A-0E89-6183173028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240" y="3154806"/>
            <a:ext cx="2933700" cy="26514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7FE9331-FFFE-2663-AB64-2E8F67FC55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8263" y="704305"/>
            <a:ext cx="3667786" cy="2334985"/>
          </a:xfrm>
          <a:prstGeom prst="rect">
            <a:avLst/>
          </a:prstGeom>
        </p:spPr>
      </p:pic>
      <p:pic>
        <p:nvPicPr>
          <p:cNvPr id="13" name="Picture 12" descr="A picture containing indoor&#10;&#10;Description automatically generated">
            <a:extLst>
              <a:ext uri="{FF2B5EF4-FFF2-40B4-BE49-F238E27FC236}">
                <a16:creationId xmlns:a16="http://schemas.microsoft.com/office/drawing/2014/main" id="{4BD97268-8E9B-343D-0FD5-E35355F20F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3878" y="3466082"/>
            <a:ext cx="3002171" cy="241554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3044BED-9FA9-AE17-264C-B76E836CB47D}"/>
              </a:ext>
            </a:extLst>
          </p:cNvPr>
          <p:cNvSpPr txBox="1"/>
          <p:nvPr/>
        </p:nvSpPr>
        <p:spPr>
          <a:xfrm>
            <a:off x="552240" y="2897762"/>
            <a:ext cx="2037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ROOFING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832761-4A1F-053C-21D8-A007471071CC}"/>
              </a:ext>
            </a:extLst>
          </p:cNvPr>
          <p:cNvSpPr txBox="1"/>
          <p:nvPr/>
        </p:nvSpPr>
        <p:spPr>
          <a:xfrm>
            <a:off x="1803301" y="5870543"/>
            <a:ext cx="2037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WINDOWS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019580-CB4F-8FF2-CB0F-C67A614482C8}"/>
              </a:ext>
            </a:extLst>
          </p:cNvPr>
          <p:cNvSpPr txBox="1"/>
          <p:nvPr/>
        </p:nvSpPr>
        <p:spPr>
          <a:xfrm>
            <a:off x="6566889" y="2483352"/>
            <a:ext cx="2037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WOOD ROT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029D0A-CC25-B670-F0C0-DA7C2BDD43A2}"/>
              </a:ext>
            </a:extLst>
          </p:cNvPr>
          <p:cNvSpPr txBox="1"/>
          <p:nvPr/>
        </p:nvSpPr>
        <p:spPr>
          <a:xfrm>
            <a:off x="7251624" y="5855495"/>
            <a:ext cx="2037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HEATER (ONLY) SYSTEM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0372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457200" y="183988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EXISTING CONDITION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0848B21A-1B68-2E69-1A9B-B27ABA8E5E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829213"/>
            <a:ext cx="3320418" cy="3812456"/>
          </a:xfrm>
          <a:prstGeom prst="rect">
            <a:avLst/>
          </a:prstGeom>
        </p:spPr>
      </p:pic>
      <p:pic>
        <p:nvPicPr>
          <p:cNvPr id="8" name="Picture 7" descr="A picture containing sky, outdoor, curb&#10;&#10;Description automatically generated">
            <a:extLst>
              <a:ext uri="{FF2B5EF4-FFF2-40B4-BE49-F238E27FC236}">
                <a16:creationId xmlns:a16="http://schemas.microsoft.com/office/drawing/2014/main" id="{7ADE26B8-77EC-F6D2-2116-505B0EABF3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589" y="3952309"/>
            <a:ext cx="2562225" cy="1924050"/>
          </a:xfrm>
          <a:prstGeom prst="rect">
            <a:avLst/>
          </a:prstGeom>
        </p:spPr>
      </p:pic>
      <p:pic>
        <p:nvPicPr>
          <p:cNvPr id="11" name="Picture 10" descr="A picture containing grass, outdoor, house&#10;&#10;Description automatically generated">
            <a:extLst>
              <a:ext uri="{FF2B5EF4-FFF2-40B4-BE49-F238E27FC236}">
                <a16:creationId xmlns:a16="http://schemas.microsoft.com/office/drawing/2014/main" id="{AF533C01-831C-0D66-D790-CCFBAE7493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2884" y="829213"/>
            <a:ext cx="5320599" cy="504714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410DB2B-C3DC-5D36-C3FC-199BB61BA898}"/>
              </a:ext>
            </a:extLst>
          </p:cNvPr>
          <p:cNvSpPr txBox="1"/>
          <p:nvPr/>
        </p:nvSpPr>
        <p:spPr>
          <a:xfrm>
            <a:off x="1900140" y="2701558"/>
            <a:ext cx="1315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LIGHTING SYSTEM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90B6B0-35C0-48D5-349F-A1C80126FECF}"/>
              </a:ext>
            </a:extLst>
          </p:cNvPr>
          <p:cNvSpPr txBox="1"/>
          <p:nvPr/>
        </p:nvSpPr>
        <p:spPr>
          <a:xfrm>
            <a:off x="363162" y="4709812"/>
            <a:ext cx="1874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ELECTRICAL SYSTEM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08DC55-5727-B34B-BE83-86401E7C5DD1}"/>
              </a:ext>
            </a:extLst>
          </p:cNvPr>
          <p:cNvSpPr txBox="1"/>
          <p:nvPr/>
        </p:nvSpPr>
        <p:spPr>
          <a:xfrm>
            <a:off x="3009274" y="5846742"/>
            <a:ext cx="26435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RESTROOMS AT N.E. CORNER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F38785-1587-7765-96D2-07E514138D47}"/>
              </a:ext>
            </a:extLst>
          </p:cNvPr>
          <p:cNvSpPr txBox="1"/>
          <p:nvPr/>
        </p:nvSpPr>
        <p:spPr>
          <a:xfrm>
            <a:off x="6026956" y="3659011"/>
            <a:ext cx="2037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S.W. CORNER OF BUILDING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0E42AA-798D-CB6B-0899-B7EDCFD19CEE}"/>
              </a:ext>
            </a:extLst>
          </p:cNvPr>
          <p:cNvSpPr txBox="1"/>
          <p:nvPr/>
        </p:nvSpPr>
        <p:spPr>
          <a:xfrm>
            <a:off x="9122852" y="2412905"/>
            <a:ext cx="2037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OFFICE AT S.E. CORNER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DDE523-67CD-E13A-98D9-D72783385A7C}"/>
              </a:ext>
            </a:extLst>
          </p:cNvPr>
          <p:cNvSpPr txBox="1"/>
          <p:nvPr/>
        </p:nvSpPr>
        <p:spPr>
          <a:xfrm>
            <a:off x="6096000" y="5846742"/>
            <a:ext cx="2037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S.W. CORNER – 158</a:t>
            </a:r>
            <a:r>
              <a:rPr lang="en-US" sz="12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 STREET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B88245-D741-AC72-597C-5F6847E796FB}"/>
              </a:ext>
            </a:extLst>
          </p:cNvPr>
          <p:cNvSpPr txBox="1"/>
          <p:nvPr/>
        </p:nvSpPr>
        <p:spPr>
          <a:xfrm>
            <a:off x="8632988" y="5599360"/>
            <a:ext cx="25270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S.W. CORNER – BRIGHTON AVENUE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7495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457200" y="183988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EXISTING CONDITION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5" name="Picture 4" descr="A picture containing text, indoor, kitchen, floor&#10;&#10;Description automatically generated">
            <a:extLst>
              <a:ext uri="{FF2B5EF4-FFF2-40B4-BE49-F238E27FC236}">
                <a16:creationId xmlns:a16="http://schemas.microsoft.com/office/drawing/2014/main" id="{C7212217-8EBF-FF3A-3F2E-063B2DC6D6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9003" y="793331"/>
            <a:ext cx="5128815" cy="5030908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282D66D-B6F3-261D-BEA9-F71E4893B4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7510" y="824655"/>
            <a:ext cx="3046901" cy="2299548"/>
          </a:xfrm>
          <a:prstGeom prst="rect">
            <a:avLst/>
          </a:prstGeom>
        </p:spPr>
      </p:pic>
      <p:pic>
        <p:nvPicPr>
          <p:cNvPr id="11" name="Picture 10" descr="A kitchen with white cabinets&#10;&#10;Description automatically generated with medium confidence">
            <a:extLst>
              <a:ext uri="{FF2B5EF4-FFF2-40B4-BE49-F238E27FC236}">
                <a16:creationId xmlns:a16="http://schemas.microsoft.com/office/drawing/2014/main" id="{D33C5565-D40E-4B63-0AFF-8376E4CB7D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7510" y="3516766"/>
            <a:ext cx="3065951" cy="23080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652C67D-F160-F540-9445-57C314D73239}"/>
              </a:ext>
            </a:extLst>
          </p:cNvPr>
          <p:cNvSpPr txBox="1"/>
          <p:nvPr/>
        </p:nvSpPr>
        <p:spPr>
          <a:xfrm>
            <a:off x="1756859" y="3106734"/>
            <a:ext cx="1315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RESTROOMS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05328E1-CE30-0DE1-A95E-F3557E13FB4A}"/>
              </a:ext>
            </a:extLst>
          </p:cNvPr>
          <p:cNvSpPr txBox="1"/>
          <p:nvPr/>
        </p:nvSpPr>
        <p:spPr>
          <a:xfrm>
            <a:off x="1739441" y="5789903"/>
            <a:ext cx="1315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KITCHEN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C21570-DB10-EE30-8F67-894E3414ABE7}"/>
              </a:ext>
            </a:extLst>
          </p:cNvPr>
          <p:cNvSpPr txBox="1"/>
          <p:nvPr/>
        </p:nvSpPr>
        <p:spPr>
          <a:xfrm>
            <a:off x="5190622" y="3525475"/>
            <a:ext cx="1315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GAME ROOM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0FD2270-D5FA-4806-4356-191CB669242E}"/>
              </a:ext>
            </a:extLst>
          </p:cNvPr>
          <p:cNvSpPr txBox="1"/>
          <p:nvPr/>
        </p:nvSpPr>
        <p:spPr>
          <a:xfrm>
            <a:off x="5183800" y="5805088"/>
            <a:ext cx="1315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OFFICE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1BAB06-BD55-D098-C42B-779DD8EE4771}"/>
              </a:ext>
            </a:extLst>
          </p:cNvPr>
          <p:cNvSpPr txBox="1"/>
          <p:nvPr/>
        </p:nvSpPr>
        <p:spPr>
          <a:xfrm>
            <a:off x="7884371" y="2600627"/>
            <a:ext cx="1315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MEETING ROOM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2D4236C-9365-7EF7-E8FE-95DC20C0BEDB}"/>
              </a:ext>
            </a:extLst>
          </p:cNvPr>
          <p:cNvSpPr txBox="1"/>
          <p:nvPr/>
        </p:nvSpPr>
        <p:spPr>
          <a:xfrm>
            <a:off x="7325926" y="5440178"/>
            <a:ext cx="23307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MULTIPURPOSE ROOM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8360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457200" y="183988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EXISTING CONDITION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4" name="Picture 3" descr="A small building with a blue door&#10;&#10;Description automatically generated with medium confidence">
            <a:extLst>
              <a:ext uri="{FF2B5EF4-FFF2-40B4-BE49-F238E27FC236}">
                <a16:creationId xmlns:a16="http://schemas.microsoft.com/office/drawing/2014/main" id="{E3F826E9-6A3E-5275-37EC-3AE272E8FE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350" y="934824"/>
            <a:ext cx="3659087" cy="4878781"/>
          </a:xfrm>
          <a:prstGeom prst="rect">
            <a:avLst/>
          </a:prstGeom>
        </p:spPr>
      </p:pic>
      <p:pic>
        <p:nvPicPr>
          <p:cNvPr id="8" name="Picture 7" descr="A picture containing indoor, vessel, bathroom, water basin&#10;&#10;Description automatically generated">
            <a:extLst>
              <a:ext uri="{FF2B5EF4-FFF2-40B4-BE49-F238E27FC236}">
                <a16:creationId xmlns:a16="http://schemas.microsoft.com/office/drawing/2014/main" id="{7161BDFE-2066-5103-8DA7-18FCA28F1F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8062" y="3499302"/>
            <a:ext cx="1735727" cy="2314303"/>
          </a:xfrm>
          <a:prstGeom prst="rect">
            <a:avLst/>
          </a:prstGeom>
        </p:spPr>
      </p:pic>
      <p:pic>
        <p:nvPicPr>
          <p:cNvPr id="11" name="Picture 10" descr="A picture containing indoor, wall, dirty, toilet&#10;&#10;Description automatically generated">
            <a:extLst>
              <a:ext uri="{FF2B5EF4-FFF2-40B4-BE49-F238E27FC236}">
                <a16:creationId xmlns:a16="http://schemas.microsoft.com/office/drawing/2014/main" id="{42AB125D-7E97-FA27-496F-C2E4892811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8838" y="3499302"/>
            <a:ext cx="1735727" cy="2314303"/>
          </a:xfrm>
          <a:prstGeom prst="rect">
            <a:avLst/>
          </a:prstGeom>
        </p:spPr>
      </p:pic>
      <p:pic>
        <p:nvPicPr>
          <p:cNvPr id="13" name="Picture 12" descr="A picture containing building&#10;&#10;Description automatically generated">
            <a:extLst>
              <a:ext uri="{FF2B5EF4-FFF2-40B4-BE49-F238E27FC236}">
                <a16:creationId xmlns:a16="http://schemas.microsoft.com/office/drawing/2014/main" id="{8DAEC74A-0122-B9D2-8914-FE9B934774B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614" y="3499301"/>
            <a:ext cx="1735727" cy="23143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AE40C82-0054-8537-2CA0-25F2B04F18F6}"/>
              </a:ext>
            </a:extLst>
          </p:cNvPr>
          <p:cNvSpPr txBox="1"/>
          <p:nvPr/>
        </p:nvSpPr>
        <p:spPr>
          <a:xfrm>
            <a:off x="457200" y="5824210"/>
            <a:ext cx="23264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BALLFIELD RESTRO</a:t>
            </a: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OMS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150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ECB898-7EB9-95EB-FE1C-5333703D39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563412" y="-539062"/>
            <a:ext cx="4905748" cy="744997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37DA365-E89F-B588-5249-2025D2D52207}"/>
              </a:ext>
            </a:extLst>
          </p:cNvPr>
          <p:cNvSpPr txBox="1">
            <a:spLocks/>
          </p:cNvSpPr>
          <p:nvPr/>
        </p:nvSpPr>
        <p:spPr>
          <a:xfrm>
            <a:off x="7995188" y="413909"/>
            <a:ext cx="4003919" cy="93389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ntique Olive Compact" panose="020B0904030504030204" pitchFamily="34" charset="0"/>
              </a:rPr>
              <a:t>Mas </a:t>
            </a:r>
            <a:r>
              <a:rPr lang="en-US" sz="35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ntique Olive Compact" panose="020B0904030504030204" pitchFamily="34" charset="0"/>
              </a:rPr>
              <a:t>Fukai</a:t>
            </a:r>
            <a:r>
              <a:rPr lang="en-US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ntique Olive Compact" panose="020B0904030504030204" pitchFamily="34" charset="0"/>
              </a:rPr>
              <a:t> Park </a:t>
            </a:r>
          </a:p>
          <a:p>
            <a:pPr>
              <a:spcAft>
                <a:spcPts val="600"/>
              </a:spcAft>
            </a:pPr>
            <a:r>
              <a:rPr lang="en-US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ntique Olive Compact" panose="020B0904030504030204" pitchFamily="34" charset="0"/>
              </a:rPr>
              <a:t>Master Plan Context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7CB6E3-C7BB-26AD-79A6-2329AA64241F}"/>
              </a:ext>
            </a:extLst>
          </p:cNvPr>
          <p:cNvSpPr txBox="1"/>
          <p:nvPr/>
        </p:nvSpPr>
        <p:spPr>
          <a:xfrm>
            <a:off x="8004576" y="1347800"/>
            <a:ext cx="389612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spcBef>
                <a:spcPts val="0"/>
              </a:spcBef>
              <a:spcAft>
                <a:spcPts val="800"/>
              </a:spcAft>
            </a:pPr>
            <a:r>
              <a:rPr lang="en-US" dirty="0"/>
              <a:t>A 4.53-acre park dedicated as a city park in 1960.</a:t>
            </a:r>
          </a:p>
          <a:p>
            <a:pPr marL="0" marR="0" lvl="1" algn="just">
              <a:spcBef>
                <a:spcPts val="0"/>
              </a:spcBef>
              <a:spcAft>
                <a:spcPts val="800"/>
              </a:spcAft>
            </a:pPr>
            <a:r>
              <a:rPr lang="en-US" dirty="0"/>
              <a:t>The park is adjacent to Pearly Middle School and nearby </a:t>
            </a:r>
            <a:r>
              <a:rPr lang="en-US" dirty="0" err="1"/>
              <a:t>Denker</a:t>
            </a:r>
            <a:r>
              <a:rPr lang="en-US" dirty="0"/>
              <a:t> Avenue Elementary School, City Hall, City’s Human Services (all within a 0.40-mile radius) and provides recreation facilities for Gardena residents. </a:t>
            </a:r>
          </a:p>
          <a:p>
            <a:pPr marL="0" marR="0" lvl="1" algn="just">
              <a:spcBef>
                <a:spcPts val="0"/>
              </a:spcBef>
              <a:spcAft>
                <a:spcPts val="800"/>
              </a:spcAft>
            </a:pPr>
            <a:r>
              <a:rPr lang="en-US" dirty="0"/>
              <a:t>The park fronts Brighton Avenue on the west and Normandie Avenue on east side just south of 158</a:t>
            </a:r>
            <a:r>
              <a:rPr lang="en-US" baseline="30000" dirty="0"/>
              <a:t>th</a:t>
            </a:r>
            <a:r>
              <a:rPr lang="en-US" dirty="0"/>
              <a:t> Street.  </a:t>
            </a:r>
          </a:p>
          <a:p>
            <a:pPr marL="0" marR="0" lvl="1" algn="just">
              <a:spcBef>
                <a:spcPts val="0"/>
              </a:spcBef>
              <a:spcAft>
                <a:spcPts val="800"/>
              </a:spcAft>
            </a:pPr>
            <a:r>
              <a:rPr lang="en-US" dirty="0"/>
              <a:t>Surrounding the park is mostly a residential neighborhood with single-family (R-1) through multi-family (R-4), low-density, and multiple-family (4-2) residential zone.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</p:spTree>
    <p:extLst>
      <p:ext uri="{BB962C8B-B14F-4D97-AF65-F5344CB8AC3E}">
        <p14:creationId xmlns:p14="http://schemas.microsoft.com/office/powerpoint/2010/main" val="828765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209096" y="276637"/>
            <a:ext cx="10295073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FINAL DESIGN DEVELOPMENT PLAN – KEY COMPONENTS</a:t>
            </a:r>
          </a:p>
        </p:txBody>
      </p:sp>
      <p:pic>
        <p:nvPicPr>
          <p:cNvPr id="14" name="Picture 13" descr="A picture containing text, screenshot, map&#10;&#10;Description automatically generated">
            <a:extLst>
              <a:ext uri="{FF2B5EF4-FFF2-40B4-BE49-F238E27FC236}">
                <a16:creationId xmlns:a16="http://schemas.microsoft.com/office/drawing/2014/main" id="{B662D590-B307-0E8F-B2E7-66DE936131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0170" y="5899968"/>
            <a:ext cx="778748" cy="241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842C2D-BF10-3E5D-BE2B-F7C911DF42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35066" y="5671368"/>
            <a:ext cx="1230728" cy="457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0BB82F0-D92F-ECEC-03C3-63FB66D404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486" y="6097457"/>
            <a:ext cx="1609889" cy="19855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2A44416-941A-E3E2-52D8-C087607A522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320" y="978221"/>
            <a:ext cx="7797979" cy="453632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A4C21A2-F19E-389E-3FD4-995F7F1AF775}"/>
              </a:ext>
            </a:extLst>
          </p:cNvPr>
          <p:cNvSpPr txBox="1"/>
          <p:nvPr/>
        </p:nvSpPr>
        <p:spPr>
          <a:xfrm>
            <a:off x="8230171" y="825385"/>
            <a:ext cx="396183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Community Building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Electrical Lighting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Standalone Restroom Building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Reclaimed Ready Irrigation System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Permeable Paving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Pickleball &amp; Basketball Courts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Ballfields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Resilient Surfacing at Existing Tot Lot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Site Furnishings 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Landscape Improvements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Bio-Swa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</a:rPr>
              <a:t>le/ Infiltration Basin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Calibri" panose="020F0502020204030204" pitchFamily="34" charset="0"/>
                <a:ea typeface="Malgun Gothic" panose="020B0503020000020004" pitchFamily="34" charset="-127"/>
              </a:rPr>
              <a:t>Park Signage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New Perimeter Walking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ath with Fitness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quipment</a:t>
            </a: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1055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pattern, majorelle blue, flower&#10;&#10;Description automatically generated">
            <a:extLst>
              <a:ext uri="{FF2B5EF4-FFF2-40B4-BE49-F238E27FC236}">
                <a16:creationId xmlns:a16="http://schemas.microsoft.com/office/drawing/2014/main" id="{35945943-2BC2-A485-9A1C-31559B3FA5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7804" y="3348644"/>
            <a:ext cx="2183290" cy="269362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230842" y="183988"/>
            <a:ext cx="7358677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PLAYGROUND SURFACING IMPROVEMENTS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DFE37B-4459-904A-D3F9-92BA39D8E1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580" y="737173"/>
            <a:ext cx="5737577" cy="466177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F7FBAD-E11E-5C5A-2013-A44D324E8A3B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71D6DB-934A-9659-F89D-FD11D026F3AF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4F4792-AE76-D230-6C1B-3E492543C8BC}"/>
              </a:ext>
            </a:extLst>
          </p:cNvPr>
          <p:cNvSpPr txBox="1"/>
          <p:nvPr/>
        </p:nvSpPr>
        <p:spPr>
          <a:xfrm>
            <a:off x="274579" y="5391399"/>
            <a:ext cx="5737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existing tot lot is to receive new resilient surfacing and seating, a new perimeter fence, and shade trees.</a:t>
            </a:r>
          </a:p>
        </p:txBody>
      </p:sp>
      <p:pic>
        <p:nvPicPr>
          <p:cNvPr id="5" name="Picture 4" descr="A picture containing green, vegetable&#10;&#10;Description automatically generated">
            <a:extLst>
              <a:ext uri="{FF2B5EF4-FFF2-40B4-BE49-F238E27FC236}">
                <a16:creationId xmlns:a16="http://schemas.microsoft.com/office/drawing/2014/main" id="{66C2DB28-40EA-6834-F3AD-C84A316AA8A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7804" y="571500"/>
            <a:ext cx="2183289" cy="2777144"/>
          </a:xfrm>
          <a:prstGeom prst="rect">
            <a:avLst/>
          </a:prstGeom>
        </p:spPr>
      </p:pic>
      <p:pic>
        <p:nvPicPr>
          <p:cNvPr id="12" name="Picture 11" descr="A picture containing rug, blue&#10;&#10;Description automatically generated">
            <a:extLst>
              <a:ext uri="{FF2B5EF4-FFF2-40B4-BE49-F238E27FC236}">
                <a16:creationId xmlns:a16="http://schemas.microsoft.com/office/drawing/2014/main" id="{3CB50A03-ECA9-FCCF-FE94-9E197F9959B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0552" y="571500"/>
            <a:ext cx="2183291" cy="2777146"/>
          </a:xfrm>
          <a:prstGeom prst="rect">
            <a:avLst/>
          </a:prstGeom>
        </p:spPr>
      </p:pic>
      <p:pic>
        <p:nvPicPr>
          <p:cNvPr id="16" name="Picture 15" descr="A picture containing green, pattern&#10;&#10;Description automatically generated">
            <a:extLst>
              <a:ext uri="{FF2B5EF4-FFF2-40B4-BE49-F238E27FC236}">
                <a16:creationId xmlns:a16="http://schemas.microsoft.com/office/drawing/2014/main" id="{868FF37C-2882-BF3E-0CD3-52BD14D6C3B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90553" y="3348644"/>
            <a:ext cx="2183290" cy="269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488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457200" y="94971"/>
            <a:ext cx="7840980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SPORTS COURTS AND SURFACING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4D18E0-5370-0FD6-EFD1-B67B2966E4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500" y="706328"/>
            <a:ext cx="4391772" cy="46761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F7FBAD-E11E-5C5A-2013-A44D324E8A3B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71D6DB-934A-9659-F89D-FD11D026F3AF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E95E83-300C-72B4-11FC-A401373D5AD2}"/>
              </a:ext>
            </a:extLst>
          </p:cNvPr>
          <p:cNvSpPr txBox="1"/>
          <p:nvPr/>
        </p:nvSpPr>
        <p:spPr>
          <a:xfrm>
            <a:off x="457200" y="5486507"/>
            <a:ext cx="5475934" cy="748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(3) New pickleball courts, (2) basketball courts,</a:t>
            </a:r>
          </a:p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cornhole / multi-use synthetic turf area.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E4217E-68DE-9BE8-A806-9866C6CD69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1491" y="765448"/>
            <a:ext cx="2243597" cy="22209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E0EB6CA-A3D6-7974-63E0-63256C8429E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1491" y="3057718"/>
            <a:ext cx="2243597" cy="22209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387E6DB-1F0C-7259-8D06-182C024753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32680" y="765448"/>
            <a:ext cx="2220934" cy="22209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B90F06-11C4-F860-0DC2-A718782074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32680" y="3057719"/>
            <a:ext cx="2228437" cy="222093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2177825-891B-88CC-75C8-6024EBB0C5A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51206" y="765448"/>
            <a:ext cx="2243597" cy="222093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23A8A68-8582-83CB-2F29-7B06C895826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29003" y="3057718"/>
            <a:ext cx="2265800" cy="222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625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619879-535A-7FA2-D775-914B46AD2E71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E30565-2797-817B-BBEA-F759F02B76F8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pic>
        <p:nvPicPr>
          <p:cNvPr id="10" name="Picture 9" descr="A picture containing plant, tree, grass&#10;&#10;Description automatically generated">
            <a:extLst>
              <a:ext uri="{FF2B5EF4-FFF2-40B4-BE49-F238E27FC236}">
                <a16:creationId xmlns:a16="http://schemas.microsoft.com/office/drawing/2014/main" id="{6C8951B0-7B04-4FBD-B469-7C161B7593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5951" y="270738"/>
            <a:ext cx="8352924" cy="60573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E126AC6-91FA-51C5-127C-D7B671673650}"/>
              </a:ext>
            </a:extLst>
          </p:cNvPr>
          <p:cNvSpPr txBox="1"/>
          <p:nvPr/>
        </p:nvSpPr>
        <p:spPr>
          <a:xfrm>
            <a:off x="192506" y="96613"/>
            <a:ext cx="7840980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SPORTS COURTS AND SURFACING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02F810-ACC4-92E0-0D59-C0A931C637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97412" y="5870863"/>
            <a:ext cx="123072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571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363162" y="207523"/>
            <a:ext cx="551750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SITE FURNISHINGS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DFE37B-4459-904A-D3F9-92BA39D8E1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3162" y="752687"/>
            <a:ext cx="5724446" cy="41562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CBC8C9-952F-EDFE-7CC1-62EE8628E61A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013117-7C4F-83D3-76F2-430097E07790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788ED5-6BA8-9457-F50D-DDC8C6AB9098}"/>
              </a:ext>
            </a:extLst>
          </p:cNvPr>
          <p:cNvSpPr txBox="1"/>
          <p:nvPr/>
        </p:nvSpPr>
        <p:spPr>
          <a:xfrm>
            <a:off x="363162" y="4908974"/>
            <a:ext cx="4934034" cy="1302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New ADA parking within the arrival court and exercise station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par course.</a:t>
            </a:r>
          </a:p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ADA parking, staff parkway, new restroom building, trash enclosure.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8C44B1-3E00-BAA5-18B2-106FF0B754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6345" y="440046"/>
            <a:ext cx="2902967" cy="19330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F43E1E-93A4-3E9E-A9E7-3F6200624E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7000" y="438465"/>
            <a:ext cx="2616439" cy="19330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EC6FE52-9D14-3102-A1C6-1415E31A01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3851" y="4319030"/>
            <a:ext cx="3755461" cy="17862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CF2F887-505E-2303-05CF-529DF40300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4974" y="4312934"/>
            <a:ext cx="1810669" cy="17923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CB4E991-C7D5-F72C-7F32-D349FDE4A81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3851" y="2619430"/>
            <a:ext cx="1873121" cy="16191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830E642-44E9-22FC-936A-A4BB3E5210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98643" y="2453588"/>
            <a:ext cx="1810669" cy="1810669"/>
          </a:xfrm>
          <a:prstGeom prst="rect">
            <a:avLst/>
          </a:prstGeom>
        </p:spPr>
      </p:pic>
      <p:pic>
        <p:nvPicPr>
          <p:cNvPr id="16" name="Picture 15" descr="A picture containing text, outdoor, grass, sky&#10;&#10;Description automatically generated">
            <a:extLst>
              <a:ext uri="{FF2B5EF4-FFF2-40B4-BE49-F238E27FC236}">
                <a16:creationId xmlns:a16="http://schemas.microsoft.com/office/drawing/2014/main" id="{0114090F-B7DD-3FFD-0525-545A5FF7A40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425646" y="2428578"/>
            <a:ext cx="1809321" cy="181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906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3CD21-3E01-5EA1-F6E0-1F0AB1E3C6B7}"/>
              </a:ext>
            </a:extLst>
          </p:cNvPr>
          <p:cNvSpPr txBox="1"/>
          <p:nvPr/>
        </p:nvSpPr>
        <p:spPr>
          <a:xfrm>
            <a:off x="168148" y="183985"/>
            <a:ext cx="7352792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dirty="0">
                <a:latin typeface="Antique Olive Compact" panose="020B0904030504030204" pitchFamily="34" charset="0"/>
              </a:rPr>
              <a:t>LABYRINTH GARDEN AND BIOSWALE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4D18E0-5370-0FD6-EFD1-B67B2966E4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2488" y="622569"/>
            <a:ext cx="6068306" cy="45949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CBC8C9-952F-EDFE-7CC1-62EE8628E61A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013117-7C4F-83D3-76F2-430097E07790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MAS FUKAI PARK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181DB0-C0B7-8F19-08A5-8CC96222051F}"/>
              </a:ext>
            </a:extLst>
          </p:cNvPr>
          <p:cNvSpPr txBox="1"/>
          <p:nvPr/>
        </p:nvSpPr>
        <p:spPr>
          <a:xfrm>
            <a:off x="282488" y="5307554"/>
            <a:ext cx="60683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algn="just"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Activity lawn for pop-up events. Reflexology labyrinth with seating and sculpture, bioretention area, and donor paver walk.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192054-A548-67C2-A6E1-8AE7E0D821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5134" y="622569"/>
            <a:ext cx="1810669" cy="17923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211517-1CC5-3F0B-0669-DEE39484EA0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7000" y="2475660"/>
            <a:ext cx="1784556" cy="17923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11F4AA-8697-7F2C-6EAF-08B72A9C3F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0143" y="622568"/>
            <a:ext cx="1810669" cy="17923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41861BD-1F19-8F82-0D34-54A8096562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15152" y="622567"/>
            <a:ext cx="1810669" cy="17923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F12E403-3868-638E-E52C-8A984DCA7BD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7000" y="4328751"/>
            <a:ext cx="1784556" cy="17923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B698E16-9D07-F71D-4781-4590CC7A823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0143" y="4343400"/>
            <a:ext cx="1810669" cy="17672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70938A6-7EED-256E-1896-66A62BFB821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4047" y="2476500"/>
            <a:ext cx="1816765" cy="178935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AF5B0FF-A9DD-DBD0-FC8D-4ECF4712D2B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00905" y="4343400"/>
            <a:ext cx="1835055" cy="179237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CB98D61-2D07-68D6-2278-447C1AE1BDC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09056" y="2455190"/>
            <a:ext cx="1810669" cy="181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01580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2106</TotalTime>
  <Words>1142</Words>
  <Application>Microsoft Office PowerPoint</Application>
  <PresentationFormat>Widescreen</PresentationFormat>
  <Paragraphs>205</Paragraphs>
  <Slides>27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Antique Olive Compact</vt:lpstr>
      <vt:lpstr>Arial</vt:lpstr>
      <vt:lpstr>Arial Black</vt:lpstr>
      <vt:lpstr>Calibri</vt:lpstr>
      <vt:lpstr>Calibri Light</vt:lpstr>
      <vt:lpstr>Symbol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Nguyen</dc:creator>
  <cp:lastModifiedBy>Allan Rigg</cp:lastModifiedBy>
  <cp:revision>103</cp:revision>
  <cp:lastPrinted>2023-06-29T18:22:46Z</cp:lastPrinted>
  <dcterms:created xsi:type="dcterms:W3CDTF">2022-07-15T22:52:19Z</dcterms:created>
  <dcterms:modified xsi:type="dcterms:W3CDTF">2023-07-10T21:44:44Z</dcterms:modified>
</cp:coreProperties>
</file>