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88" r:id="rId1"/>
  </p:sldMasterIdLst>
  <p:notesMasterIdLst>
    <p:notesMasterId r:id="rId14"/>
  </p:notesMasterIdLst>
  <p:sldIdLst>
    <p:sldId id="3205" r:id="rId2"/>
    <p:sldId id="3243" r:id="rId3"/>
    <p:sldId id="282" r:id="rId4"/>
    <p:sldId id="3252" r:id="rId5"/>
    <p:sldId id="3244" r:id="rId6"/>
    <p:sldId id="260" r:id="rId7"/>
    <p:sldId id="3245" r:id="rId8"/>
    <p:sldId id="3246" r:id="rId9"/>
    <p:sldId id="3249" r:id="rId10"/>
    <p:sldId id="3250" r:id="rId11"/>
    <p:sldId id="3251" r:id="rId12"/>
    <p:sldId id="3248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287" autoAdjust="0"/>
    <p:restoredTop sz="65922" autoAdjust="0"/>
  </p:normalViewPr>
  <p:slideViewPr>
    <p:cSldViewPr snapToGrid="0">
      <p:cViewPr varScale="1">
        <p:scale>
          <a:sx n="51" d="100"/>
          <a:sy n="51" d="100"/>
        </p:scale>
        <p:origin x="68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840" y="6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2F1A7E-7202-4B09-BC16-AFD92D934DAF}" type="datetimeFigureOut">
              <a:rPr lang="en-US" smtClean="0"/>
              <a:t>7/11/2023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DA6904-82A6-46A5-8960-745139277E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26735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DA6904-82A6-46A5-8960-745139277EDF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37802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DA6904-82A6-46A5-8960-745139277EDF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97942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22E1E8-19DD-9846-964E-7494B0E7F513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91171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DA6904-82A6-46A5-8960-745139277EDF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59772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22E1E8-19DD-9846-964E-7494B0E7F513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48499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DA6904-82A6-46A5-8960-745139277EDF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46004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DA6904-82A6-46A5-8960-745139277EDF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21221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DA6904-82A6-46A5-8960-745139277EDF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16166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DA6904-82A6-46A5-8960-745139277EDF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22890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DA6904-82A6-46A5-8960-745139277EDF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39952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DA6904-82A6-46A5-8960-745139277EDF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17699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DA6904-82A6-46A5-8960-745139277EDF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96364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7/11/2023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74630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7/11/2023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68919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7/11/2023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4179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9050">
            <a:noFill/>
          </a:ln>
        </p:spPr>
        <p:txBody>
          <a:bodyPr lIns="0" tIns="91440" rIns="0" bIns="1463040" anchor="b"/>
          <a:lstStyle>
            <a:lvl1pPr algn="ctr" rtl="0">
              <a:buNone/>
              <a:defRPr sz="1867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</p:spTree>
    <p:extLst>
      <p:ext uri="{BB962C8B-B14F-4D97-AF65-F5344CB8AC3E}">
        <p14:creationId xmlns:p14="http://schemas.microsoft.com/office/powerpoint/2010/main" val="15982370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Full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3C5201BE-FBB4-4F57-A028-9F6A27727E28}"/>
              </a:ext>
            </a:extLst>
          </p:cNvPr>
          <p:cNvGrpSpPr/>
          <p:nvPr userDrawn="1"/>
        </p:nvGrpSpPr>
        <p:grpSpPr>
          <a:xfrm>
            <a:off x="10879643" y="25066"/>
            <a:ext cx="1287471" cy="1395516"/>
            <a:chOff x="11189414" y="150917"/>
            <a:chExt cx="845424" cy="1008011"/>
          </a:xfrm>
        </p:grpSpPr>
        <p:sp>
          <p:nvSpPr>
            <p:cNvPr id="19" name="Freeform 10">
              <a:extLst>
                <a:ext uri="{FF2B5EF4-FFF2-40B4-BE49-F238E27FC236}">
                  <a16:creationId xmlns:a16="http://schemas.microsoft.com/office/drawing/2014/main" id="{E8CAACCB-7DA0-42EB-AB52-E4B6383C8FF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828545" y="226665"/>
              <a:ext cx="206293" cy="223177"/>
            </a:xfrm>
            <a:prstGeom prst="donut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6" name="Freeform 10">
              <a:extLst>
                <a:ext uri="{FF2B5EF4-FFF2-40B4-BE49-F238E27FC236}">
                  <a16:creationId xmlns:a16="http://schemas.microsoft.com/office/drawing/2014/main" id="{428FD88E-25D1-4FCB-A356-F2D50F85045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189414" y="599493"/>
              <a:ext cx="505004" cy="559435"/>
            </a:xfrm>
            <a:prstGeom prst="donu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7" name="Freeform 10">
              <a:extLst>
                <a:ext uri="{FF2B5EF4-FFF2-40B4-BE49-F238E27FC236}">
                  <a16:creationId xmlns:a16="http://schemas.microsoft.com/office/drawing/2014/main" id="{77AD4044-648A-47C9-9182-5829FB31DAC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503299" y="338818"/>
              <a:ext cx="494046" cy="543451"/>
            </a:xfrm>
            <a:prstGeom prst="donut">
              <a:avLst/>
            </a:prstGeom>
            <a:noFill/>
            <a:ln w="25400">
              <a:solidFill>
                <a:schemeClr val="tx1">
                  <a:lumMod val="85000"/>
                  <a:lumOff val="15000"/>
                  <a:alpha val="20000"/>
                </a:schemeClr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8" name="Freeform 10">
              <a:extLst>
                <a:ext uri="{FF2B5EF4-FFF2-40B4-BE49-F238E27FC236}">
                  <a16:creationId xmlns:a16="http://schemas.microsoft.com/office/drawing/2014/main" id="{4712F703-7FF5-448D-88A1-F53B4855B10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450390" y="150917"/>
              <a:ext cx="346324" cy="374674"/>
            </a:xfrm>
            <a:prstGeom prst="donu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9" name="Freeform 10">
              <a:extLst>
                <a:ext uri="{FF2B5EF4-FFF2-40B4-BE49-F238E27FC236}">
                  <a16:creationId xmlns:a16="http://schemas.microsoft.com/office/drawing/2014/main" id="{11BB9ADA-46B1-4DD6-889F-B2EEB422E3D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07758" y="945524"/>
              <a:ext cx="127080" cy="137482"/>
            </a:xfrm>
            <a:prstGeom prst="donu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BE39CCB6-77F5-458B-BC27-7C5817CE6224}"/>
                </a:ext>
              </a:extLst>
            </p:cNvPr>
            <p:cNvSpPr>
              <a:spLocks/>
            </p:cNvSpPr>
            <p:nvPr userDrawn="1"/>
          </p:nvSpPr>
          <p:spPr bwMode="auto">
            <a:xfrm rot="10800000">
              <a:off x="11925211" y="178594"/>
              <a:ext cx="78512" cy="84938"/>
            </a:xfrm>
            <a:prstGeom prst="donut">
              <a:avLst/>
            </a:pr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</p:grpSp>
      <p:sp>
        <p:nvSpPr>
          <p:cNvPr id="928" name="Slide Number Placeholder 3">
            <a:extLst>
              <a:ext uri="{FF2B5EF4-FFF2-40B4-BE49-F238E27FC236}">
                <a16:creationId xmlns:a16="http://schemas.microsoft.com/office/drawing/2014/main" id="{920BD829-4B3F-41A8-9ABE-01C9A0464BC4}"/>
              </a:ext>
            </a:extLst>
          </p:cNvPr>
          <p:cNvSpPr txBox="1">
            <a:spLocks/>
          </p:cNvSpPr>
          <p:nvPr userDrawn="1"/>
        </p:nvSpPr>
        <p:spPr>
          <a:xfrm>
            <a:off x="11532911" y="515422"/>
            <a:ext cx="404429" cy="2743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C147BF35-D1D9-4D8A-B3E9-7A6D2CF28FE7}" type="slidenum">
              <a:rPr lang="en-US" sz="1400" b="1" smtClean="0">
                <a:solidFill>
                  <a:schemeClr val="tx2"/>
                </a:solidFill>
              </a:rPr>
              <a:pPr algn="ctr"/>
              <a:t>‹#›</a:t>
            </a:fld>
            <a:endParaRPr lang="en-US" sz="1400" b="1" dirty="0">
              <a:solidFill>
                <a:schemeClr val="tx2"/>
              </a:solidFill>
            </a:endParaRPr>
          </a:p>
        </p:txBody>
      </p:sp>
      <p:sp>
        <p:nvSpPr>
          <p:cNvPr id="31" name="Picture Placeholder 30">
            <a:extLst>
              <a:ext uri="{FF2B5EF4-FFF2-40B4-BE49-F238E27FC236}">
                <a16:creationId xmlns:a16="http://schemas.microsoft.com/office/drawing/2014/main" id="{AEAEFDAF-4339-4500-BCDB-E2C91027141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848225" y="1524002"/>
            <a:ext cx="3992659" cy="1755847"/>
          </a:xfrm>
          <a:custGeom>
            <a:avLst/>
            <a:gdLst>
              <a:gd name="connsiteX0" fmla="*/ 0 w 3992659"/>
              <a:gd name="connsiteY0" fmla="*/ 0 h 1755847"/>
              <a:gd name="connsiteX1" fmla="*/ 3992659 w 3992659"/>
              <a:gd name="connsiteY1" fmla="*/ 0 h 1755847"/>
              <a:gd name="connsiteX2" fmla="*/ 3992659 w 3992659"/>
              <a:gd name="connsiteY2" fmla="*/ 1755847 h 1755847"/>
              <a:gd name="connsiteX3" fmla="*/ 0 w 3992659"/>
              <a:gd name="connsiteY3" fmla="*/ 1755847 h 17558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92659" h="1755847">
                <a:moveTo>
                  <a:pt x="0" y="0"/>
                </a:moveTo>
                <a:lnTo>
                  <a:pt x="3992659" y="0"/>
                </a:lnTo>
                <a:lnTo>
                  <a:pt x="3992659" y="1755847"/>
                </a:lnTo>
                <a:lnTo>
                  <a:pt x="0" y="175584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38" name="Picture Placeholder 37">
            <a:extLst>
              <a:ext uri="{FF2B5EF4-FFF2-40B4-BE49-F238E27FC236}">
                <a16:creationId xmlns:a16="http://schemas.microsoft.com/office/drawing/2014/main" id="{6BC97744-C80B-45A7-9106-5499B96E6AE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954962" y="1524002"/>
            <a:ext cx="2521079" cy="1755847"/>
          </a:xfrm>
          <a:custGeom>
            <a:avLst/>
            <a:gdLst>
              <a:gd name="connsiteX0" fmla="*/ 0 w 2521079"/>
              <a:gd name="connsiteY0" fmla="*/ 0 h 1755847"/>
              <a:gd name="connsiteX1" fmla="*/ 2521079 w 2521079"/>
              <a:gd name="connsiteY1" fmla="*/ 0 h 1755847"/>
              <a:gd name="connsiteX2" fmla="*/ 2521079 w 2521079"/>
              <a:gd name="connsiteY2" fmla="*/ 1755847 h 1755847"/>
              <a:gd name="connsiteX3" fmla="*/ 0 w 2521079"/>
              <a:gd name="connsiteY3" fmla="*/ 1755847 h 17558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1079" h="1755847">
                <a:moveTo>
                  <a:pt x="0" y="0"/>
                </a:moveTo>
                <a:lnTo>
                  <a:pt x="2521079" y="0"/>
                </a:lnTo>
                <a:lnTo>
                  <a:pt x="2521079" y="1755847"/>
                </a:lnTo>
                <a:lnTo>
                  <a:pt x="0" y="175584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7568632F-D82D-4791-9D05-8BB460A89C7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481480" y="3418351"/>
            <a:ext cx="3994561" cy="2522077"/>
          </a:xfrm>
          <a:custGeom>
            <a:avLst/>
            <a:gdLst>
              <a:gd name="connsiteX0" fmla="*/ 0 w 3994561"/>
              <a:gd name="connsiteY0" fmla="*/ 0 h 2522077"/>
              <a:gd name="connsiteX1" fmla="*/ 3994561 w 3994561"/>
              <a:gd name="connsiteY1" fmla="*/ 0 h 2522077"/>
              <a:gd name="connsiteX2" fmla="*/ 3994561 w 3994561"/>
              <a:gd name="connsiteY2" fmla="*/ 2522077 h 2522077"/>
              <a:gd name="connsiteX3" fmla="*/ 0 w 3994561"/>
              <a:gd name="connsiteY3" fmla="*/ 2522077 h 2522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94561" h="2522077">
                <a:moveTo>
                  <a:pt x="0" y="0"/>
                </a:moveTo>
                <a:lnTo>
                  <a:pt x="3994561" y="0"/>
                </a:lnTo>
                <a:lnTo>
                  <a:pt x="3994561" y="2522077"/>
                </a:lnTo>
                <a:lnTo>
                  <a:pt x="0" y="252207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40" name="Picture Placeholder 39">
            <a:extLst>
              <a:ext uri="{FF2B5EF4-FFF2-40B4-BE49-F238E27FC236}">
                <a16:creationId xmlns:a16="http://schemas.microsoft.com/office/drawing/2014/main" id="{54738D11-41F3-4169-919E-9B8879AFF90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848226" y="3418350"/>
            <a:ext cx="2521079" cy="2522077"/>
          </a:xfrm>
          <a:custGeom>
            <a:avLst/>
            <a:gdLst>
              <a:gd name="connsiteX0" fmla="*/ 0 w 2521079"/>
              <a:gd name="connsiteY0" fmla="*/ 0 h 2522077"/>
              <a:gd name="connsiteX1" fmla="*/ 2521079 w 2521079"/>
              <a:gd name="connsiteY1" fmla="*/ 0 h 2522077"/>
              <a:gd name="connsiteX2" fmla="*/ 2521079 w 2521079"/>
              <a:gd name="connsiteY2" fmla="*/ 2522077 h 2522077"/>
              <a:gd name="connsiteX3" fmla="*/ 0 w 2521079"/>
              <a:gd name="connsiteY3" fmla="*/ 2522077 h 2522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1079" h="2522077">
                <a:moveTo>
                  <a:pt x="0" y="0"/>
                </a:moveTo>
                <a:lnTo>
                  <a:pt x="2521079" y="0"/>
                </a:lnTo>
                <a:lnTo>
                  <a:pt x="2521079" y="2522077"/>
                </a:lnTo>
                <a:lnTo>
                  <a:pt x="0" y="252207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40795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7/11/2023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55047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7/11/2023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63193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8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7/11/2023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2243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7/11/2023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66563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7/11/2023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64045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7/11/2023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4474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5586B75A-687E-405C-8A0B-8D00578BA2C3}" type="datetimeFigureOut">
              <a:rPr lang="en-US" smtClean="0"/>
              <a:pPr/>
              <a:t>7/11/2023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78484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7/11/2023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31590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586B75A-687E-405C-8A0B-8D00578BA2C3}" type="datetimeFigureOut">
              <a:rPr lang="en-US" smtClean="0"/>
              <a:pPr/>
              <a:t>7/11/2023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06449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  <p:sldLayoutId id="2147483900" r:id="rId12"/>
    <p:sldLayoutId id="2147483901" r:id="rId13"/>
  </p:sldLayoutIdLst>
  <p:hf sldNum="0"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g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7" Type="http://schemas.openxmlformats.org/officeDocument/2006/relationships/hyperlink" Target="https://svgsilh.com/ff5722/image/40168.html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CEA89089-4CEF-498D-BE31-CC0E6636C15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38" b="7538"/>
          <a:stretch/>
        </p:blipFill>
        <p:spPr>
          <a:xfrm>
            <a:off x="0" y="0"/>
            <a:ext cx="12192000" cy="6858000"/>
          </a:xfrm>
        </p:spPr>
      </p:pic>
      <p:sp>
        <p:nvSpPr>
          <p:cNvPr id="10" name="Rectangle 9"/>
          <p:cNvSpPr/>
          <p:nvPr/>
        </p:nvSpPr>
        <p:spPr bwMode="auto">
          <a:xfrm>
            <a:off x="0" y="1"/>
            <a:ext cx="12192000" cy="6857999"/>
          </a:xfrm>
          <a:prstGeom prst="rect">
            <a:avLst/>
          </a:prstGeom>
          <a:solidFill>
            <a:srgbClr val="002060">
              <a:alpha val="80000"/>
            </a:srgbClr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2400" dirty="0"/>
          </a:p>
        </p:txBody>
      </p:sp>
      <p:sp>
        <p:nvSpPr>
          <p:cNvPr id="9" name="Footer Text"/>
          <p:cNvSpPr txBox="1"/>
          <p:nvPr/>
        </p:nvSpPr>
        <p:spPr>
          <a:xfrm>
            <a:off x="921802" y="1300797"/>
            <a:ext cx="11432537" cy="4278094"/>
          </a:xfrm>
          <a:prstGeom prst="rect">
            <a:avLst/>
          </a:prstGeom>
          <a:noFill/>
        </p:spPr>
        <p:txBody>
          <a:bodyPr wrap="square" lIns="121920" tIns="121920" rIns="121920" bIns="121920" rtlCol="0">
            <a:spAutoFit/>
          </a:bodyPr>
          <a:lstStyle/>
          <a:p>
            <a:r>
              <a:rPr lang="en-US" sz="60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Public Works </a:t>
            </a:r>
          </a:p>
          <a:p>
            <a:r>
              <a:rPr lang="en-US" sz="60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Capital Improvement Program (CIP) Project Updates</a:t>
            </a:r>
          </a:p>
          <a:p>
            <a:r>
              <a:rPr lang="en-US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July 11, 2023 </a:t>
            </a:r>
          </a:p>
          <a:p>
            <a:r>
              <a:rPr lang="en-US" sz="6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</a:p>
        </p:txBody>
      </p:sp>
      <p:sp>
        <p:nvSpPr>
          <p:cNvPr id="5" name="Rectangle 4"/>
          <p:cNvSpPr/>
          <p:nvPr/>
        </p:nvSpPr>
        <p:spPr bwMode="auto">
          <a:xfrm rot="5400000">
            <a:off x="-586168" y="2977231"/>
            <a:ext cx="2706497" cy="45719"/>
          </a:xfrm>
          <a:prstGeom prst="rect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501435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2FDA7192-3FBF-5EEB-3C58-A4BE052C4C29}"/>
              </a:ext>
            </a:extLst>
          </p:cNvPr>
          <p:cNvSpPr txBox="1"/>
          <p:nvPr/>
        </p:nvSpPr>
        <p:spPr>
          <a:xfrm>
            <a:off x="363162" y="6413463"/>
            <a:ext cx="3311856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CITY OF GARDENA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1AE8B0A-8304-BF24-6281-C499B766AAA7}"/>
              </a:ext>
            </a:extLst>
          </p:cNvPr>
          <p:cNvSpPr txBox="1"/>
          <p:nvPr/>
        </p:nvSpPr>
        <p:spPr>
          <a:xfrm>
            <a:off x="7370469" y="6409388"/>
            <a:ext cx="4458369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PUBLIC WORKS CIP UPDATE</a:t>
            </a:r>
          </a:p>
        </p:txBody>
      </p:sp>
      <p:sp>
        <p:nvSpPr>
          <p:cNvPr id="9" name="Title 4">
            <a:extLst>
              <a:ext uri="{FF2B5EF4-FFF2-40B4-BE49-F238E27FC236}">
                <a16:creationId xmlns:a16="http://schemas.microsoft.com/office/drawing/2014/main" id="{12D635E2-F32E-5386-89D5-A2715CCD6967}"/>
              </a:ext>
            </a:extLst>
          </p:cNvPr>
          <p:cNvSpPr txBox="1">
            <a:spLocks/>
          </p:cNvSpPr>
          <p:nvPr/>
        </p:nvSpPr>
        <p:spPr>
          <a:xfrm>
            <a:off x="363162" y="376820"/>
            <a:ext cx="11157817" cy="54594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33" b="1" dirty="0">
                <a:latin typeface="Segoe UI" panose="020B0502040204020203" pitchFamily="34" charset="0"/>
                <a:cs typeface="Segoe UI" panose="020B0502040204020203" pitchFamily="34" charset="0"/>
              </a:rPr>
              <a:t>Highlighted Project 5</a:t>
            </a:r>
            <a:endParaRPr lang="en-US" sz="3733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7C71AA3-F96C-41DA-A6F0-2039E5693358}"/>
              </a:ext>
            </a:extLst>
          </p:cNvPr>
          <p:cNvSpPr txBox="1"/>
          <p:nvPr/>
        </p:nvSpPr>
        <p:spPr>
          <a:xfrm>
            <a:off x="363162" y="922702"/>
            <a:ext cx="109276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Vermont Avenue Traffic Signal Upgrade at RBB &amp; Rosecrans 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AA806AB-E0C2-F97A-C970-7FF608E1CF6C}"/>
              </a:ext>
            </a:extLst>
          </p:cNvPr>
          <p:cNvSpPr txBox="1"/>
          <p:nvPr/>
        </p:nvSpPr>
        <p:spPr>
          <a:xfrm>
            <a:off x="363161" y="1384367"/>
            <a:ext cx="1049036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/>
              <a:t>June 2023 </a:t>
            </a:r>
            <a:r>
              <a:rPr lang="en-US" sz="2000" dirty="0"/>
              <a:t>- Metro Granted Additional $728K, Measure R Highway, Funds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/>
              <a:t>July 2023 </a:t>
            </a:r>
            <a:r>
              <a:rPr lang="en-US" sz="2000" dirty="0"/>
              <a:t>– Complete Final Construction Document (Pending City of LA Permit Approval)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/>
              <a:t>September 2023 </a:t>
            </a:r>
            <a:r>
              <a:rPr lang="en-US" sz="2000" dirty="0"/>
              <a:t>- Solicit Bids and Award Construction Contract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/>
              <a:t>June 2024 </a:t>
            </a:r>
            <a:r>
              <a:rPr lang="en-US" sz="2000" dirty="0"/>
              <a:t>– Start Construction (6-8 Months Material Lead Time)   </a:t>
            </a:r>
          </a:p>
          <a:p>
            <a:endParaRPr lang="en-US" sz="2000" dirty="0"/>
          </a:p>
          <a:p>
            <a:endParaRPr lang="en-US" sz="20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0A5FF47-2501-6C53-22FC-E1EA624025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8597" y="2714112"/>
            <a:ext cx="7137107" cy="3611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0318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CA6A2CA-E597-4AAF-AB1B-32850339A53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5731"/>
            <a:ext cx="12192000" cy="6854499"/>
          </a:xfrm>
          <a:prstGeom prst="rect">
            <a:avLst/>
          </a:prstGeom>
        </p:spPr>
      </p:pic>
      <p:sp>
        <p:nvSpPr>
          <p:cNvPr id="10" name="Freeform 4">
            <a:extLst>
              <a:ext uri="{FF2B5EF4-FFF2-40B4-BE49-F238E27FC236}">
                <a16:creationId xmlns:a16="http://schemas.microsoft.com/office/drawing/2014/main" id="{CF814E69-BE75-4FBA-BFCB-5E93DA8738A1}"/>
              </a:ext>
            </a:extLst>
          </p:cNvPr>
          <p:cNvSpPr/>
          <p:nvPr/>
        </p:nvSpPr>
        <p:spPr>
          <a:xfrm flipH="1">
            <a:off x="0" y="9232"/>
            <a:ext cx="7721600" cy="6858000"/>
          </a:xfrm>
          <a:custGeom>
            <a:avLst/>
            <a:gdLst>
              <a:gd name="connsiteX0" fmla="*/ 2531213 w 6896094"/>
              <a:gd name="connsiteY0" fmla="*/ 0 h 5143500"/>
              <a:gd name="connsiteX1" fmla="*/ 2784922 w 6896094"/>
              <a:gd name="connsiteY1" fmla="*/ 0 h 5143500"/>
              <a:gd name="connsiteX2" fmla="*/ 3688437 w 6896094"/>
              <a:gd name="connsiteY2" fmla="*/ 0 h 5143500"/>
              <a:gd name="connsiteX3" fmla="*/ 5096322 w 6896094"/>
              <a:gd name="connsiteY3" fmla="*/ 0 h 5143500"/>
              <a:gd name="connsiteX4" fmla="*/ 6896094 w 6896094"/>
              <a:gd name="connsiteY4" fmla="*/ 0 h 5143500"/>
              <a:gd name="connsiteX5" fmla="*/ 6896094 w 6896094"/>
              <a:gd name="connsiteY5" fmla="*/ 5143500 h 5143500"/>
              <a:gd name="connsiteX6" fmla="*/ 5096322 w 6896094"/>
              <a:gd name="connsiteY6" fmla="*/ 5143500 h 5143500"/>
              <a:gd name="connsiteX7" fmla="*/ 4501963 w 6896094"/>
              <a:gd name="connsiteY7" fmla="*/ 5143500 h 5143500"/>
              <a:gd name="connsiteX8" fmla="*/ 3688437 w 6896094"/>
              <a:gd name="connsiteY8" fmla="*/ 5143500 h 5143500"/>
              <a:gd name="connsiteX9" fmla="*/ 2784922 w 6896094"/>
              <a:gd name="connsiteY9" fmla="*/ 5143500 h 5143500"/>
              <a:gd name="connsiteX10" fmla="*/ 1997524 w 6896094"/>
              <a:gd name="connsiteY10" fmla="*/ 5143500 h 5143500"/>
              <a:gd name="connsiteX11" fmla="*/ 1997524 w 6896094"/>
              <a:gd name="connsiteY11" fmla="*/ 5143497 h 5143500"/>
              <a:gd name="connsiteX12" fmla="*/ 1058295 w 6896094"/>
              <a:gd name="connsiteY12" fmla="*/ 5143497 h 5143500"/>
              <a:gd name="connsiteX13" fmla="*/ 1058294 w 6896094"/>
              <a:gd name="connsiteY13" fmla="*/ 5143500 h 5143500"/>
              <a:gd name="connsiteX14" fmla="*/ 0 w 6896094"/>
              <a:gd name="connsiteY14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896094" h="5143500">
                <a:moveTo>
                  <a:pt x="2531213" y="0"/>
                </a:moveTo>
                <a:lnTo>
                  <a:pt x="2784922" y="0"/>
                </a:lnTo>
                <a:lnTo>
                  <a:pt x="3688437" y="0"/>
                </a:lnTo>
                <a:lnTo>
                  <a:pt x="5096322" y="0"/>
                </a:lnTo>
                <a:lnTo>
                  <a:pt x="6896094" y="0"/>
                </a:lnTo>
                <a:lnTo>
                  <a:pt x="6896094" y="5143500"/>
                </a:lnTo>
                <a:lnTo>
                  <a:pt x="5096322" y="5143500"/>
                </a:lnTo>
                <a:lnTo>
                  <a:pt x="4501963" y="5143500"/>
                </a:lnTo>
                <a:lnTo>
                  <a:pt x="3688437" y="5143500"/>
                </a:lnTo>
                <a:lnTo>
                  <a:pt x="2784922" y="5143500"/>
                </a:lnTo>
                <a:lnTo>
                  <a:pt x="1997524" y="5143500"/>
                </a:lnTo>
                <a:lnTo>
                  <a:pt x="1997524" y="5143497"/>
                </a:lnTo>
                <a:lnTo>
                  <a:pt x="1058295" y="5143497"/>
                </a:lnTo>
                <a:lnTo>
                  <a:pt x="1058294" y="5143500"/>
                </a:lnTo>
                <a:lnTo>
                  <a:pt x="0" y="5143500"/>
                </a:lnTo>
                <a:close/>
              </a:path>
            </a:pathLst>
          </a:custGeom>
          <a:solidFill>
            <a:srgbClr val="00206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C400B3D1-A01D-4F8A-A31C-1508301A3D23}"/>
              </a:ext>
            </a:extLst>
          </p:cNvPr>
          <p:cNvSpPr txBox="1">
            <a:spLocks/>
          </p:cNvSpPr>
          <p:nvPr/>
        </p:nvSpPr>
        <p:spPr>
          <a:xfrm>
            <a:off x="143565" y="156818"/>
            <a:ext cx="5243443" cy="1785104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 additional to </a:t>
            </a:r>
            <a:r>
              <a:rPr lang="en-US" sz="2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37 CIP Projects </a:t>
            </a:r>
          </a:p>
          <a:p>
            <a:pPr algn="l"/>
            <a:r>
              <a:rPr lang="en-US" sz="2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($51M) </a:t>
            </a:r>
            <a:r>
              <a:rPr lang="en-US" sz="2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currently</a:t>
            </a:r>
            <a:r>
              <a:rPr lang="en-US" sz="2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 design/ planning or construction phases as of July 2023, there are additional </a:t>
            </a:r>
            <a:r>
              <a:rPr lang="en-US" sz="2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$13.5M pending approval</a:t>
            </a:r>
            <a:r>
              <a:rPr lang="en-US" sz="2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during the FY 2023-2024.</a:t>
            </a:r>
            <a:r>
              <a:rPr lang="en-US" sz="28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 </a:t>
            </a:r>
          </a:p>
        </p:txBody>
      </p:sp>
      <p:sp>
        <p:nvSpPr>
          <p:cNvPr id="2" name="Title 2">
            <a:extLst>
              <a:ext uri="{FF2B5EF4-FFF2-40B4-BE49-F238E27FC236}">
                <a16:creationId xmlns:a16="http://schemas.microsoft.com/office/drawing/2014/main" id="{8BBF93E8-E5DD-6AB8-38E0-81D12E025E09}"/>
              </a:ext>
            </a:extLst>
          </p:cNvPr>
          <p:cNvSpPr txBox="1">
            <a:spLocks/>
          </p:cNvSpPr>
          <p:nvPr/>
        </p:nvSpPr>
        <p:spPr>
          <a:xfrm>
            <a:off x="217557" y="2089508"/>
            <a:ext cx="6471478" cy="4585871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Artesia Blvd Street Improvements - $2.3M Measure R Highway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Vermont/Rosecrans/RBB Traffic Signal Improvements - $728K 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Mas Fukai Park Improvements - $2M State Budget Allocation (TBD)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Rowley Park Gymnasium Renovation - $3M</a:t>
            </a:r>
          </a:p>
          <a:p>
            <a:pPr algn="l"/>
            <a:r>
              <a:rPr lang="en-US" sz="2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     State Budget Allocation (TBD)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RBB Street Improvements - $5.5M Measure M </a:t>
            </a:r>
          </a:p>
          <a:p>
            <a:pPr algn="l"/>
            <a:r>
              <a:rPr lang="en-US" sz="2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     Highway (TBD)</a:t>
            </a:r>
          </a:p>
          <a:p>
            <a:pPr algn="l"/>
            <a:endParaRPr lang="en-US" sz="22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l"/>
            <a:r>
              <a:rPr lang="en-US" sz="28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Total Potential Budget </a:t>
            </a:r>
            <a:r>
              <a:rPr lang="en-US" sz="2800" b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of $64.5M </a:t>
            </a:r>
            <a:endParaRPr lang="en-US" sz="28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l"/>
            <a:r>
              <a:rPr lang="en-US" sz="28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Capital Improvement Projects </a:t>
            </a:r>
          </a:p>
        </p:txBody>
      </p:sp>
    </p:spTree>
    <p:extLst>
      <p:ext uri="{BB962C8B-B14F-4D97-AF65-F5344CB8AC3E}">
        <p14:creationId xmlns:p14="http://schemas.microsoft.com/office/powerpoint/2010/main" val="31893012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CEA89089-4CEF-498D-BE31-CC0E6636C15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38" b="7538"/>
          <a:stretch/>
        </p:blipFill>
        <p:spPr>
          <a:xfrm>
            <a:off x="0" y="0"/>
            <a:ext cx="12192000" cy="6858000"/>
          </a:xfrm>
        </p:spPr>
      </p:pic>
      <p:sp>
        <p:nvSpPr>
          <p:cNvPr id="10" name="Rectangle 9"/>
          <p:cNvSpPr/>
          <p:nvPr/>
        </p:nvSpPr>
        <p:spPr bwMode="auto">
          <a:xfrm>
            <a:off x="0" y="1"/>
            <a:ext cx="12192000" cy="6857999"/>
          </a:xfrm>
          <a:prstGeom prst="rect">
            <a:avLst/>
          </a:prstGeom>
          <a:solidFill>
            <a:srgbClr val="002060">
              <a:alpha val="80000"/>
            </a:srgbClr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2400" dirty="0"/>
          </a:p>
        </p:txBody>
      </p:sp>
      <p:sp>
        <p:nvSpPr>
          <p:cNvPr id="9" name="Footer Text"/>
          <p:cNvSpPr txBox="1"/>
          <p:nvPr/>
        </p:nvSpPr>
        <p:spPr>
          <a:xfrm>
            <a:off x="501873" y="5479104"/>
            <a:ext cx="10739283" cy="1846659"/>
          </a:xfrm>
          <a:prstGeom prst="rect">
            <a:avLst/>
          </a:prstGeom>
          <a:noFill/>
        </p:spPr>
        <p:txBody>
          <a:bodyPr wrap="square" lIns="121920" tIns="121920" rIns="121920" bIns="121920" rtlCol="0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PUBLIC WORKS CIP PROJECT UPDATES </a:t>
            </a:r>
          </a:p>
          <a:p>
            <a:r>
              <a:rPr lang="en-US" sz="6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</a:p>
        </p:txBody>
      </p:sp>
      <p:sp>
        <p:nvSpPr>
          <p:cNvPr id="5" name="Rectangle 4"/>
          <p:cNvSpPr/>
          <p:nvPr/>
        </p:nvSpPr>
        <p:spPr bwMode="auto">
          <a:xfrm rot="5400000">
            <a:off x="-8393" y="5909974"/>
            <a:ext cx="774865" cy="64878"/>
          </a:xfrm>
          <a:prstGeom prst="rect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2400" dirty="0"/>
          </a:p>
        </p:txBody>
      </p:sp>
      <p:sp>
        <p:nvSpPr>
          <p:cNvPr id="2" name="Footer Text">
            <a:extLst>
              <a:ext uri="{FF2B5EF4-FFF2-40B4-BE49-F238E27FC236}">
                <a16:creationId xmlns:a16="http://schemas.microsoft.com/office/drawing/2014/main" id="{A67B35A9-467F-4C0A-4AAB-9B5100759FF8}"/>
              </a:ext>
            </a:extLst>
          </p:cNvPr>
          <p:cNvSpPr txBox="1"/>
          <p:nvPr/>
        </p:nvSpPr>
        <p:spPr>
          <a:xfrm>
            <a:off x="3125085" y="2197049"/>
            <a:ext cx="5941830" cy="2215991"/>
          </a:xfrm>
          <a:prstGeom prst="rect">
            <a:avLst/>
          </a:prstGeom>
          <a:noFill/>
        </p:spPr>
        <p:txBody>
          <a:bodyPr wrap="square" lIns="121920" tIns="121920" rIns="121920" bIns="121920" rtlCol="0">
            <a:spAutoFit/>
          </a:bodyPr>
          <a:lstStyle/>
          <a:p>
            <a:r>
              <a:rPr lang="en-US" sz="6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QUESTIONS?</a:t>
            </a:r>
          </a:p>
          <a:p>
            <a:r>
              <a:rPr lang="en-US" sz="6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67379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CA6A2CA-E597-4AAF-AB1B-32850339A53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5731"/>
            <a:ext cx="12192000" cy="6854499"/>
          </a:xfrm>
          <a:prstGeom prst="rect">
            <a:avLst/>
          </a:prstGeom>
        </p:spPr>
      </p:pic>
      <p:sp>
        <p:nvSpPr>
          <p:cNvPr id="10" name="Freeform 4">
            <a:extLst>
              <a:ext uri="{FF2B5EF4-FFF2-40B4-BE49-F238E27FC236}">
                <a16:creationId xmlns:a16="http://schemas.microsoft.com/office/drawing/2014/main" id="{CF814E69-BE75-4FBA-BFCB-5E93DA8738A1}"/>
              </a:ext>
            </a:extLst>
          </p:cNvPr>
          <p:cNvSpPr/>
          <p:nvPr/>
        </p:nvSpPr>
        <p:spPr>
          <a:xfrm flipH="1">
            <a:off x="0" y="9232"/>
            <a:ext cx="7721600" cy="6858000"/>
          </a:xfrm>
          <a:custGeom>
            <a:avLst/>
            <a:gdLst>
              <a:gd name="connsiteX0" fmla="*/ 2531213 w 6896094"/>
              <a:gd name="connsiteY0" fmla="*/ 0 h 5143500"/>
              <a:gd name="connsiteX1" fmla="*/ 2784922 w 6896094"/>
              <a:gd name="connsiteY1" fmla="*/ 0 h 5143500"/>
              <a:gd name="connsiteX2" fmla="*/ 3688437 w 6896094"/>
              <a:gd name="connsiteY2" fmla="*/ 0 h 5143500"/>
              <a:gd name="connsiteX3" fmla="*/ 5096322 w 6896094"/>
              <a:gd name="connsiteY3" fmla="*/ 0 h 5143500"/>
              <a:gd name="connsiteX4" fmla="*/ 6896094 w 6896094"/>
              <a:gd name="connsiteY4" fmla="*/ 0 h 5143500"/>
              <a:gd name="connsiteX5" fmla="*/ 6896094 w 6896094"/>
              <a:gd name="connsiteY5" fmla="*/ 5143500 h 5143500"/>
              <a:gd name="connsiteX6" fmla="*/ 5096322 w 6896094"/>
              <a:gd name="connsiteY6" fmla="*/ 5143500 h 5143500"/>
              <a:gd name="connsiteX7" fmla="*/ 4501963 w 6896094"/>
              <a:gd name="connsiteY7" fmla="*/ 5143500 h 5143500"/>
              <a:gd name="connsiteX8" fmla="*/ 3688437 w 6896094"/>
              <a:gd name="connsiteY8" fmla="*/ 5143500 h 5143500"/>
              <a:gd name="connsiteX9" fmla="*/ 2784922 w 6896094"/>
              <a:gd name="connsiteY9" fmla="*/ 5143500 h 5143500"/>
              <a:gd name="connsiteX10" fmla="*/ 1997524 w 6896094"/>
              <a:gd name="connsiteY10" fmla="*/ 5143500 h 5143500"/>
              <a:gd name="connsiteX11" fmla="*/ 1997524 w 6896094"/>
              <a:gd name="connsiteY11" fmla="*/ 5143497 h 5143500"/>
              <a:gd name="connsiteX12" fmla="*/ 1058295 w 6896094"/>
              <a:gd name="connsiteY12" fmla="*/ 5143497 h 5143500"/>
              <a:gd name="connsiteX13" fmla="*/ 1058294 w 6896094"/>
              <a:gd name="connsiteY13" fmla="*/ 5143500 h 5143500"/>
              <a:gd name="connsiteX14" fmla="*/ 0 w 6896094"/>
              <a:gd name="connsiteY14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896094" h="5143500">
                <a:moveTo>
                  <a:pt x="2531213" y="0"/>
                </a:moveTo>
                <a:lnTo>
                  <a:pt x="2784922" y="0"/>
                </a:lnTo>
                <a:lnTo>
                  <a:pt x="3688437" y="0"/>
                </a:lnTo>
                <a:lnTo>
                  <a:pt x="5096322" y="0"/>
                </a:lnTo>
                <a:lnTo>
                  <a:pt x="6896094" y="0"/>
                </a:lnTo>
                <a:lnTo>
                  <a:pt x="6896094" y="5143500"/>
                </a:lnTo>
                <a:lnTo>
                  <a:pt x="5096322" y="5143500"/>
                </a:lnTo>
                <a:lnTo>
                  <a:pt x="4501963" y="5143500"/>
                </a:lnTo>
                <a:lnTo>
                  <a:pt x="3688437" y="5143500"/>
                </a:lnTo>
                <a:lnTo>
                  <a:pt x="2784922" y="5143500"/>
                </a:lnTo>
                <a:lnTo>
                  <a:pt x="1997524" y="5143500"/>
                </a:lnTo>
                <a:lnTo>
                  <a:pt x="1997524" y="5143497"/>
                </a:lnTo>
                <a:lnTo>
                  <a:pt x="1058295" y="5143497"/>
                </a:lnTo>
                <a:lnTo>
                  <a:pt x="1058294" y="5143500"/>
                </a:lnTo>
                <a:lnTo>
                  <a:pt x="0" y="5143500"/>
                </a:lnTo>
                <a:close/>
              </a:path>
            </a:pathLst>
          </a:custGeom>
          <a:solidFill>
            <a:srgbClr val="00206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C400B3D1-A01D-4F8A-A31C-1508301A3D23}"/>
              </a:ext>
            </a:extLst>
          </p:cNvPr>
          <p:cNvSpPr txBox="1">
            <a:spLocks/>
          </p:cNvSpPr>
          <p:nvPr/>
        </p:nvSpPr>
        <p:spPr>
          <a:xfrm>
            <a:off x="203200" y="1498601"/>
            <a:ext cx="5283200" cy="4308872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8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 City of Gardena </a:t>
            </a:r>
            <a:r>
              <a:rPr lang="en-US" sz="28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Public Works Department</a:t>
            </a:r>
            <a:r>
              <a:rPr lang="en-US" sz="28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currently has 37 projects as of July 2023</a:t>
            </a:r>
            <a:r>
              <a:rPr lang="en-US" sz="28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8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 Pre-Design to Post Construction.</a:t>
            </a:r>
            <a:br>
              <a:rPr lang="en-US" sz="2800" dirty="0">
                <a:solidFill>
                  <a:srgbClr val="FF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</a:br>
            <a:br>
              <a:rPr lang="en-US" sz="28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sz="28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Public Works currently has </a:t>
            </a:r>
            <a:r>
              <a:rPr lang="en-US" sz="28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$51 M in Capital Improvement</a:t>
            </a:r>
            <a:r>
              <a:rPr lang="en-US" sz="28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Projects across sewers, storm drains, streets, sidewalks, city facilities and parks. </a:t>
            </a:r>
          </a:p>
        </p:txBody>
      </p:sp>
    </p:spTree>
    <p:extLst>
      <p:ext uri="{BB962C8B-B14F-4D97-AF65-F5344CB8AC3E}">
        <p14:creationId xmlns:p14="http://schemas.microsoft.com/office/powerpoint/2010/main" val="11450467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2FDA7192-3FBF-5EEB-3C58-A4BE052C4C29}"/>
              </a:ext>
            </a:extLst>
          </p:cNvPr>
          <p:cNvSpPr txBox="1"/>
          <p:nvPr/>
        </p:nvSpPr>
        <p:spPr>
          <a:xfrm>
            <a:off x="363162" y="6413463"/>
            <a:ext cx="3311856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CITY OF GARDENA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1AE8B0A-8304-BF24-6281-C499B766AAA7}"/>
              </a:ext>
            </a:extLst>
          </p:cNvPr>
          <p:cNvSpPr txBox="1"/>
          <p:nvPr/>
        </p:nvSpPr>
        <p:spPr>
          <a:xfrm>
            <a:off x="7370469" y="6409388"/>
            <a:ext cx="4458369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PUBLIC WORKS CIP UPDATE</a:t>
            </a:r>
          </a:p>
        </p:txBody>
      </p:sp>
      <p:sp>
        <p:nvSpPr>
          <p:cNvPr id="2" name="Title 4">
            <a:extLst>
              <a:ext uri="{FF2B5EF4-FFF2-40B4-BE49-F238E27FC236}">
                <a16:creationId xmlns:a16="http://schemas.microsoft.com/office/drawing/2014/main" id="{8997EF13-AA6B-839F-AEBF-D9805282BFD9}"/>
              </a:ext>
            </a:extLst>
          </p:cNvPr>
          <p:cNvSpPr txBox="1">
            <a:spLocks/>
          </p:cNvSpPr>
          <p:nvPr/>
        </p:nvSpPr>
        <p:spPr>
          <a:xfrm>
            <a:off x="437584" y="477956"/>
            <a:ext cx="11157817" cy="54594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33" b="1" dirty="0">
                <a:latin typeface="Segoe UI" panose="020B0502040204020203" pitchFamily="34" charset="0"/>
                <a:cs typeface="Segoe UI" panose="020B0502040204020203" pitchFamily="34" charset="0"/>
              </a:rPr>
              <a:t>Current Projects in Planning &amp; Design </a:t>
            </a:r>
            <a:r>
              <a:rPr lang="en-US" sz="1600" b="1" dirty="0">
                <a:latin typeface="Segoe UI" panose="020B0502040204020203" pitchFamily="34" charset="0"/>
                <a:cs typeface="Segoe UI" panose="020B0502040204020203" pitchFamily="34" charset="0"/>
              </a:rPr>
              <a:t>(Page 1 of 2)</a:t>
            </a:r>
            <a:endParaRPr lang="en-US" sz="16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60666307-F6B2-5402-0B52-0AFF3ECDF192}"/>
              </a:ext>
            </a:extLst>
          </p:cNvPr>
          <p:cNvSpPr txBox="1">
            <a:spLocks/>
          </p:cNvSpPr>
          <p:nvPr/>
        </p:nvSpPr>
        <p:spPr>
          <a:xfrm>
            <a:off x="363162" y="727689"/>
            <a:ext cx="11459561" cy="719893"/>
          </a:xfrm>
          <a:prstGeom prst="rect">
            <a:avLst/>
          </a:prstGeom>
        </p:spPr>
        <p:txBody>
          <a:bodyPr/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en-US" sz="1400" dirty="0">
                <a:latin typeface="Segoe UI" panose="020B0502040204020203" pitchFamily="34" charset="0"/>
                <a:cs typeface="Segoe UI" panose="020B0502040204020203" pitchFamily="34" charset="0"/>
              </a:rPr>
              <a:t>The Public Works Department manages variety of projects in coordination with City Interdepartmental, MTA, Caltrans, UPRR, County, &amp; Other Cities   </a:t>
            </a:r>
          </a:p>
          <a:p>
            <a:endParaRPr lang="en-US" dirty="0"/>
          </a:p>
        </p:txBody>
      </p:sp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97D3D90F-B971-4F10-0A96-1F6DFE791F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0" y="1533525"/>
            <a:ext cx="3475131" cy="4462856"/>
          </a:xfrm>
          <a:prstGeom prst="rect">
            <a:avLst/>
          </a:prstGeom>
        </p:spPr>
      </p:pic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78C36490-71C2-69FC-B8FA-2B50633452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5227152"/>
              </p:ext>
            </p:extLst>
          </p:nvPr>
        </p:nvGraphicFramePr>
        <p:xfrm>
          <a:off x="509567" y="1533525"/>
          <a:ext cx="7570947" cy="4370314"/>
        </p:xfrm>
        <a:graphic>
          <a:graphicData uri="http://schemas.openxmlformats.org/drawingml/2006/table">
            <a:tbl>
              <a:tblPr/>
              <a:tblGrid>
                <a:gridCol w="559218">
                  <a:extLst>
                    <a:ext uri="{9D8B030D-6E8A-4147-A177-3AD203B41FA5}">
                      <a16:colId xmlns:a16="http://schemas.microsoft.com/office/drawing/2014/main" val="4039932686"/>
                    </a:ext>
                  </a:extLst>
                </a:gridCol>
                <a:gridCol w="5162009">
                  <a:extLst>
                    <a:ext uri="{9D8B030D-6E8A-4147-A177-3AD203B41FA5}">
                      <a16:colId xmlns:a16="http://schemas.microsoft.com/office/drawing/2014/main" val="3099393106"/>
                    </a:ext>
                  </a:extLst>
                </a:gridCol>
                <a:gridCol w="1849720">
                  <a:extLst>
                    <a:ext uri="{9D8B030D-6E8A-4147-A177-3AD203B41FA5}">
                      <a16:colId xmlns:a16="http://schemas.microsoft.com/office/drawing/2014/main" val="717610003"/>
                    </a:ext>
                  </a:extLst>
                </a:gridCol>
              </a:tblGrid>
              <a:tr h="33958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Street/Traffic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Status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4C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5897454"/>
                  </a:ext>
                </a:extLst>
              </a:tr>
              <a:tr h="31005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Gardena Decorative Street Lighting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Planning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6034151"/>
                  </a:ext>
                </a:extLst>
              </a:tr>
              <a:tr h="31005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Citywide Wayfinding Entry Signs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8574669"/>
                  </a:ext>
                </a:extLst>
              </a:tr>
              <a:tr h="31005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Artesia Blvd Improvements, Ph 2 (Western to Vermont)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948158"/>
                  </a:ext>
                </a:extLst>
              </a:tr>
              <a:tr h="31005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Vermont Street Improvement (Rosecrans to 135th)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8814023"/>
                  </a:ext>
                </a:extLst>
              </a:tr>
              <a:tr h="31005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RBB Improvement (Crenshaw to Vermont)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Preliminary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828732"/>
                  </a:ext>
                </a:extLst>
              </a:tr>
              <a:tr h="31005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Van Ness Ave Street Improvement (RBB to Marine)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1996502"/>
                  </a:ext>
                </a:extLst>
              </a:tr>
              <a:tr h="31005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Rosecrans Ave Regional Traffic Signal Synchronization Project (TSSP)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Preliminary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796945"/>
                  </a:ext>
                </a:extLst>
              </a:tr>
              <a:tr h="31005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n-N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RBB Regional TSSP (at Crenshaw)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Preliminary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0298286"/>
                  </a:ext>
                </a:extLst>
              </a:tr>
              <a:tr h="31005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MBB Regional TSSP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Preliminary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4999392"/>
                  </a:ext>
                </a:extLst>
              </a:tr>
              <a:tr h="31005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Vermont Ave Traffic Signal Upgrade at RBB and Rosecrans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2609544"/>
                  </a:ext>
                </a:extLst>
              </a:tr>
              <a:tr h="31005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Development of Intelligent Transportation Study (ITS) Master Plan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Preliminary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687935"/>
                  </a:ext>
                </a:extLst>
              </a:tr>
              <a:tr h="31005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Annual Local Street Improvements FY 2023-2024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0347548"/>
                  </a:ext>
                </a:extLst>
              </a:tr>
              <a:tr h="31005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Annual Pedestrian Safety Improvements FY 2023-2024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72232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969651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2FDA7192-3FBF-5EEB-3C58-A4BE052C4C29}"/>
              </a:ext>
            </a:extLst>
          </p:cNvPr>
          <p:cNvSpPr txBox="1"/>
          <p:nvPr/>
        </p:nvSpPr>
        <p:spPr>
          <a:xfrm>
            <a:off x="363162" y="6413463"/>
            <a:ext cx="3311856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CITY OF GARDENA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1AE8B0A-8304-BF24-6281-C499B766AAA7}"/>
              </a:ext>
            </a:extLst>
          </p:cNvPr>
          <p:cNvSpPr txBox="1"/>
          <p:nvPr/>
        </p:nvSpPr>
        <p:spPr>
          <a:xfrm>
            <a:off x="7370469" y="6409388"/>
            <a:ext cx="4458369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PUBLIC WORKS CIP UPDATE</a:t>
            </a:r>
          </a:p>
        </p:txBody>
      </p:sp>
      <p:sp>
        <p:nvSpPr>
          <p:cNvPr id="2" name="Title 4">
            <a:extLst>
              <a:ext uri="{FF2B5EF4-FFF2-40B4-BE49-F238E27FC236}">
                <a16:creationId xmlns:a16="http://schemas.microsoft.com/office/drawing/2014/main" id="{8997EF13-AA6B-839F-AEBF-D9805282BFD9}"/>
              </a:ext>
            </a:extLst>
          </p:cNvPr>
          <p:cNvSpPr txBox="1">
            <a:spLocks/>
          </p:cNvSpPr>
          <p:nvPr/>
        </p:nvSpPr>
        <p:spPr>
          <a:xfrm>
            <a:off x="437584" y="477956"/>
            <a:ext cx="11157817" cy="54594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33" b="1" dirty="0">
                <a:latin typeface="Segoe UI" panose="020B0502040204020203" pitchFamily="34" charset="0"/>
                <a:cs typeface="Segoe UI" panose="020B0502040204020203" pitchFamily="34" charset="0"/>
              </a:rPr>
              <a:t>Current Projects in Planning &amp; Design </a:t>
            </a:r>
            <a:r>
              <a:rPr lang="en-US" sz="1600" b="1" dirty="0">
                <a:latin typeface="Segoe UI" panose="020B0502040204020203" pitchFamily="34" charset="0"/>
                <a:cs typeface="Segoe UI" panose="020B0502040204020203" pitchFamily="34" charset="0"/>
              </a:rPr>
              <a:t>(Page 2 of 2)</a:t>
            </a:r>
            <a:endParaRPr lang="en-US" sz="16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60666307-F6B2-5402-0B52-0AFF3ECDF192}"/>
              </a:ext>
            </a:extLst>
          </p:cNvPr>
          <p:cNvSpPr txBox="1">
            <a:spLocks/>
          </p:cNvSpPr>
          <p:nvPr/>
        </p:nvSpPr>
        <p:spPr>
          <a:xfrm>
            <a:off x="363162" y="727689"/>
            <a:ext cx="11459561" cy="719893"/>
          </a:xfrm>
          <a:prstGeom prst="rect">
            <a:avLst/>
          </a:prstGeom>
        </p:spPr>
        <p:txBody>
          <a:bodyPr/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en-US" sz="1400" dirty="0">
                <a:latin typeface="Segoe UI" panose="020B0502040204020203" pitchFamily="34" charset="0"/>
                <a:cs typeface="Segoe UI" panose="020B0502040204020203" pitchFamily="34" charset="0"/>
              </a:rPr>
              <a:t>The Public Works Department manages variety of projects in coordination with City Recreation, Metro, Caltrans, UPRR, County, &amp; Other Cities   </a:t>
            </a:r>
          </a:p>
          <a:p>
            <a:endParaRPr lang="en-US" dirty="0"/>
          </a:p>
        </p:txBody>
      </p:sp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97D3D90F-B971-4F10-0A96-1F6DFE791F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0" y="1533525"/>
            <a:ext cx="3475131" cy="4462856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AB00D0A-215E-A7CB-7177-71631471FB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2089098"/>
              </p:ext>
            </p:extLst>
          </p:nvPr>
        </p:nvGraphicFramePr>
        <p:xfrm>
          <a:off x="609601" y="1533525"/>
          <a:ext cx="7431156" cy="4452186"/>
        </p:xfrm>
        <a:graphic>
          <a:graphicData uri="http://schemas.openxmlformats.org/drawingml/2006/table">
            <a:tbl>
              <a:tblPr/>
              <a:tblGrid>
                <a:gridCol w="548892">
                  <a:extLst>
                    <a:ext uri="{9D8B030D-6E8A-4147-A177-3AD203B41FA5}">
                      <a16:colId xmlns:a16="http://schemas.microsoft.com/office/drawing/2014/main" val="2355897466"/>
                    </a:ext>
                  </a:extLst>
                </a:gridCol>
                <a:gridCol w="5066697">
                  <a:extLst>
                    <a:ext uri="{9D8B030D-6E8A-4147-A177-3AD203B41FA5}">
                      <a16:colId xmlns:a16="http://schemas.microsoft.com/office/drawing/2014/main" val="3708930224"/>
                    </a:ext>
                  </a:extLst>
                </a:gridCol>
                <a:gridCol w="1815567">
                  <a:extLst>
                    <a:ext uri="{9D8B030D-6E8A-4147-A177-3AD203B41FA5}">
                      <a16:colId xmlns:a16="http://schemas.microsoft.com/office/drawing/2014/main" val="2216439981"/>
                    </a:ext>
                  </a:extLst>
                </a:gridCol>
              </a:tblGrid>
              <a:tr h="30117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Parks &amp; Facilities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Status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4C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8812253"/>
                  </a:ext>
                </a:extLst>
              </a:tr>
              <a:tr h="27498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Rosecrans Community Center - Demo Phase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4844353"/>
                  </a:ext>
                </a:extLst>
              </a:tr>
              <a:tr h="27498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Rowley Park Gymnasium HVAC Upgrade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Preliminary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6818967"/>
                  </a:ext>
                </a:extLst>
              </a:tr>
              <a:tr h="27498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Rowley Park Electronic Signage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9456496"/>
                  </a:ext>
                </a:extLst>
              </a:tr>
              <a:tr h="27498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Rowley Park Basketball Court Rehab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8042442"/>
                  </a:ext>
                </a:extLst>
              </a:tr>
              <a:tr h="27498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Mas Fukai Park Improvement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2220775"/>
                  </a:ext>
                </a:extLst>
              </a:tr>
              <a:tr h="27498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Gardena Aquatic &amp; Senior Center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8890275"/>
                  </a:ext>
                </a:extLst>
              </a:tr>
              <a:tr h="27498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Nakaoka Community Center HVAC Upgrade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7433290"/>
                  </a:ext>
                </a:extLst>
              </a:tr>
              <a:tr h="27498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Civic Center Lighting Improvement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Preliminary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986211"/>
                  </a:ext>
                </a:extLst>
              </a:tr>
              <a:tr h="27498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Multi-Park Improvements/Master Plan Study (Led by Recs &amp; Human Services)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Preliminary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7356193"/>
                  </a:ext>
                </a:extLst>
              </a:tr>
              <a:tr h="30117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Storm Drain &amp; Sewer System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Status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4C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3925714"/>
                  </a:ext>
                </a:extLst>
              </a:tr>
              <a:tr h="27498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Storm Drain Debris Screen FY 2021-2022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4754028"/>
                  </a:ext>
                </a:extLst>
              </a:tr>
              <a:tr h="27498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Storm Drain Debris Screen FY 2022-2023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8460694"/>
                  </a:ext>
                </a:extLst>
              </a:tr>
              <a:tr h="27498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Sewer Master Plan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0876565"/>
                  </a:ext>
                </a:extLst>
              </a:tr>
              <a:tr h="27498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Storm Drain Master Plan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2022481"/>
                  </a:ext>
                </a:extLst>
              </a:tr>
              <a:tr h="27498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Storm Drain Debris Screen FY 2023-2024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3002842"/>
                  </a:ext>
                </a:extLst>
              </a:tr>
            </a:tbl>
          </a:graphicData>
        </a:graphic>
      </p:graphicFrame>
      <p:sp>
        <p:nvSpPr>
          <p:cNvPr id="5" name="Text Placeholder 6">
            <a:extLst>
              <a:ext uri="{FF2B5EF4-FFF2-40B4-BE49-F238E27FC236}">
                <a16:creationId xmlns:a16="http://schemas.microsoft.com/office/drawing/2014/main" id="{D96C17D5-CFBC-8360-2F68-A187861B0C03}"/>
              </a:ext>
            </a:extLst>
          </p:cNvPr>
          <p:cNvSpPr txBox="1">
            <a:spLocks/>
          </p:cNvSpPr>
          <p:nvPr/>
        </p:nvSpPr>
        <p:spPr>
          <a:xfrm>
            <a:off x="609601" y="5711707"/>
            <a:ext cx="4458369" cy="719893"/>
          </a:xfrm>
          <a:prstGeom prst="rect">
            <a:avLst/>
          </a:prstGeom>
        </p:spPr>
        <p:txBody>
          <a:bodyPr/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en-US" sz="1200" b="1" dirty="0">
                <a:latin typeface="Segoe UI" panose="020B0502040204020203" pitchFamily="34" charset="0"/>
                <a:cs typeface="Segoe UI" panose="020B0502040204020203" pitchFamily="34" charset="0"/>
              </a:rPr>
              <a:t>27     Total CIP Projects in Planning &amp; Design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66296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2FDA7192-3FBF-5EEB-3C58-A4BE052C4C29}"/>
              </a:ext>
            </a:extLst>
          </p:cNvPr>
          <p:cNvSpPr txBox="1"/>
          <p:nvPr/>
        </p:nvSpPr>
        <p:spPr>
          <a:xfrm>
            <a:off x="363162" y="6413463"/>
            <a:ext cx="3311856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CITY OF GARDENA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1AE8B0A-8304-BF24-6281-C499B766AAA7}"/>
              </a:ext>
            </a:extLst>
          </p:cNvPr>
          <p:cNvSpPr txBox="1"/>
          <p:nvPr/>
        </p:nvSpPr>
        <p:spPr>
          <a:xfrm>
            <a:off x="7370469" y="6409388"/>
            <a:ext cx="4458369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PUBLIC WORKS CIP UPDATE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F5185366-9AE9-E1E9-226F-BC19E939DB05}"/>
              </a:ext>
            </a:extLst>
          </p:cNvPr>
          <p:cNvSpPr txBox="1">
            <a:spLocks/>
          </p:cNvSpPr>
          <p:nvPr/>
        </p:nvSpPr>
        <p:spPr>
          <a:xfrm>
            <a:off x="517097" y="376820"/>
            <a:ext cx="11157817" cy="54594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33" b="1" dirty="0">
                <a:latin typeface="Segoe UI" panose="020B0502040204020203" pitchFamily="34" charset="0"/>
                <a:cs typeface="Segoe UI" panose="020B0502040204020203" pitchFamily="34" charset="0"/>
              </a:rPr>
              <a:t>Current Projects in Construction or Out to Bid</a:t>
            </a:r>
            <a:endParaRPr lang="en-US" sz="3733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57D8CF3-DBF7-C841-9377-30654D17C106}"/>
              </a:ext>
            </a:extLst>
          </p:cNvPr>
          <p:cNvSpPr txBox="1">
            <a:spLocks/>
          </p:cNvSpPr>
          <p:nvPr/>
        </p:nvSpPr>
        <p:spPr>
          <a:xfrm>
            <a:off x="556854" y="922765"/>
            <a:ext cx="10306616" cy="168869"/>
          </a:xfrm>
          <a:prstGeom prst="rect">
            <a:avLst/>
          </a:prstGeom>
        </p:spPr>
        <p:txBody>
          <a:bodyPr/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latin typeface="Segoe UI" panose="020B0502040204020203" pitchFamily="34" charset="0"/>
                <a:cs typeface="Segoe UI" panose="020B0502040204020203" pitchFamily="34" charset="0"/>
              </a:rPr>
              <a:t>The Public Works Department oversees various types of City projects. 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84F063EB-F726-2CF2-3AA8-24D10EA009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48261" y="3599149"/>
            <a:ext cx="3646498" cy="249471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FBE26949-8DD9-EE86-8FA9-29A4A968D9F3}"/>
              </a:ext>
            </a:extLst>
          </p:cNvPr>
          <p:cNvSpPr txBox="1"/>
          <p:nvPr/>
        </p:nvSpPr>
        <p:spPr>
          <a:xfrm>
            <a:off x="363162" y="5961073"/>
            <a:ext cx="99361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/>
              <a:t>Note: Detail status of all projects are provided on a separate document.</a:t>
            </a:r>
          </a:p>
          <a:p>
            <a:endParaRPr lang="en-US" sz="20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D83BCB3-6375-3A1B-95C8-1CDD34A30D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0823196"/>
              </p:ext>
            </p:extLst>
          </p:nvPr>
        </p:nvGraphicFramePr>
        <p:xfrm>
          <a:off x="704024" y="1451124"/>
          <a:ext cx="8171751" cy="3559785"/>
        </p:xfrm>
        <a:graphic>
          <a:graphicData uri="http://schemas.openxmlformats.org/drawingml/2006/table">
            <a:tbl>
              <a:tblPr/>
              <a:tblGrid>
                <a:gridCol w="591277">
                  <a:extLst>
                    <a:ext uri="{9D8B030D-6E8A-4147-A177-3AD203B41FA5}">
                      <a16:colId xmlns:a16="http://schemas.microsoft.com/office/drawing/2014/main" val="2366900360"/>
                    </a:ext>
                  </a:extLst>
                </a:gridCol>
                <a:gridCol w="5761160">
                  <a:extLst>
                    <a:ext uri="{9D8B030D-6E8A-4147-A177-3AD203B41FA5}">
                      <a16:colId xmlns:a16="http://schemas.microsoft.com/office/drawing/2014/main" val="241650237"/>
                    </a:ext>
                  </a:extLst>
                </a:gridCol>
                <a:gridCol w="1819314">
                  <a:extLst>
                    <a:ext uri="{9D8B030D-6E8A-4147-A177-3AD203B41FA5}">
                      <a16:colId xmlns:a16="http://schemas.microsoft.com/office/drawing/2014/main" val="2165948618"/>
                    </a:ext>
                  </a:extLst>
                </a:gridCol>
              </a:tblGrid>
              <a:tr h="3513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Projects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Status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4C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9873142"/>
                  </a:ext>
                </a:extLst>
              </a:tr>
              <a:tr h="32083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Pedestrian Safety Improvements FY 2022-2023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Out to Bid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2873867"/>
                  </a:ext>
                </a:extLst>
              </a:tr>
              <a:tr h="32083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Artesia</a:t>
                      </a:r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Blvd </a:t>
                      </a:r>
                      <a:r>
                        <a:rPr lang="fr-FR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Improvements</a:t>
                      </a:r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(Ph 1) - Traffic </a:t>
                      </a:r>
                      <a:r>
                        <a:rPr lang="fr-FR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Detour</a:t>
                      </a:r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&amp; UPRR </a:t>
                      </a:r>
                      <a:r>
                        <a:rPr lang="fr-FR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Rehab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Contract Awarded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5899949"/>
                  </a:ext>
                </a:extLst>
              </a:tr>
              <a:tr h="32083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Vermont Street Improvement (Artesia to Gardena)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Contract Awarded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1556184"/>
                  </a:ext>
                </a:extLst>
              </a:tr>
              <a:tr h="32083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Budlong (El Segundo to RBB) &amp; Halldale (135th to El Segundo) Improvements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5738849"/>
                  </a:ext>
                </a:extLst>
              </a:tr>
              <a:tr h="32083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Local Street Improvement FY 2020-2021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Contract Awarded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0769373"/>
                  </a:ext>
                </a:extLst>
              </a:tr>
              <a:tr h="32083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Local Street Improvement FY 2021-2022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7188998"/>
                  </a:ext>
                </a:extLst>
              </a:tr>
              <a:tr h="32083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Local Street Improvement FY 2022-2023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8498654"/>
                  </a:ext>
                </a:extLst>
              </a:tr>
              <a:tr h="32083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New Marked Crosswalk with PHB on Vermont/133 St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Contract Awarded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0223222"/>
                  </a:ext>
                </a:extLst>
              </a:tr>
              <a:tr h="32083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Fire Station #158 - Water Damaged Ceiling Repair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5440572"/>
                  </a:ext>
                </a:extLst>
              </a:tr>
              <a:tr h="32083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Gardena Aquatic &amp; Senior Center - Underground Utility Phase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84583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22083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2FDA7192-3FBF-5EEB-3C58-A4BE052C4C29}"/>
              </a:ext>
            </a:extLst>
          </p:cNvPr>
          <p:cNvSpPr txBox="1"/>
          <p:nvPr/>
        </p:nvSpPr>
        <p:spPr>
          <a:xfrm>
            <a:off x="363162" y="6413463"/>
            <a:ext cx="3311856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CITY OF GARDENA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1AE8B0A-8304-BF24-6281-C499B766AAA7}"/>
              </a:ext>
            </a:extLst>
          </p:cNvPr>
          <p:cNvSpPr txBox="1"/>
          <p:nvPr/>
        </p:nvSpPr>
        <p:spPr>
          <a:xfrm>
            <a:off x="7370469" y="6409388"/>
            <a:ext cx="4458369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PUBLIC WORKS CIP UPDATE</a:t>
            </a:r>
          </a:p>
        </p:txBody>
      </p:sp>
      <p:sp>
        <p:nvSpPr>
          <p:cNvPr id="9" name="Title 4">
            <a:extLst>
              <a:ext uri="{FF2B5EF4-FFF2-40B4-BE49-F238E27FC236}">
                <a16:creationId xmlns:a16="http://schemas.microsoft.com/office/drawing/2014/main" id="{12D635E2-F32E-5386-89D5-A2715CCD6967}"/>
              </a:ext>
            </a:extLst>
          </p:cNvPr>
          <p:cNvSpPr txBox="1">
            <a:spLocks/>
          </p:cNvSpPr>
          <p:nvPr/>
        </p:nvSpPr>
        <p:spPr>
          <a:xfrm>
            <a:off x="363162" y="376820"/>
            <a:ext cx="11157817" cy="54594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33" b="1" dirty="0">
                <a:latin typeface="Segoe UI" panose="020B0502040204020203" pitchFamily="34" charset="0"/>
                <a:cs typeface="Segoe UI" panose="020B0502040204020203" pitchFamily="34" charset="0"/>
              </a:rPr>
              <a:t>Highlighted Project 1</a:t>
            </a:r>
            <a:endParaRPr lang="en-US" sz="3733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7C71AA3-F96C-41DA-A6F0-2039E5693358}"/>
              </a:ext>
            </a:extLst>
          </p:cNvPr>
          <p:cNvSpPr txBox="1"/>
          <p:nvPr/>
        </p:nvSpPr>
        <p:spPr>
          <a:xfrm>
            <a:off x="363161" y="922702"/>
            <a:ext cx="63656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Gardena Aquatic and Senior Center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AA806AB-E0C2-F97A-C970-7FF608E1CF6C}"/>
              </a:ext>
            </a:extLst>
          </p:cNvPr>
          <p:cNvSpPr txBox="1"/>
          <p:nvPr/>
        </p:nvSpPr>
        <p:spPr>
          <a:xfrm>
            <a:off x="363162" y="1384367"/>
            <a:ext cx="766901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/>
              <a:t>December 2022 </a:t>
            </a:r>
            <a:r>
              <a:rPr lang="en-US" sz="2000" dirty="0"/>
              <a:t>– Complete Demolition Phase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/>
              <a:t>May 2023 </a:t>
            </a:r>
            <a:r>
              <a:rPr lang="en-US" sz="2000" dirty="0"/>
              <a:t>– Pre-Qualified 3 General Contractors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/>
              <a:t>June 2023 </a:t>
            </a:r>
            <a:r>
              <a:rPr lang="en-US" sz="2000" dirty="0"/>
              <a:t>- Underground Utility Construction in Progress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/>
              <a:t>July 2023 </a:t>
            </a:r>
            <a:r>
              <a:rPr lang="en-US" sz="2000" dirty="0"/>
              <a:t>– Complete Final Construction Documents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/>
              <a:t>September 2023 </a:t>
            </a:r>
            <a:r>
              <a:rPr lang="en-US" sz="2000" dirty="0"/>
              <a:t>- Solicit Bids and Award Construction Contract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/>
              <a:t>Winter 2023 </a:t>
            </a:r>
            <a:r>
              <a:rPr lang="en-US" sz="2000" dirty="0"/>
              <a:t>– Start Construction (1 year duration)</a:t>
            </a:r>
          </a:p>
          <a:p>
            <a:endParaRPr lang="en-US" sz="2000" dirty="0"/>
          </a:p>
        </p:txBody>
      </p:sp>
      <p:pic>
        <p:nvPicPr>
          <p:cNvPr id="12" name="Picture 11" descr="A group of people wearing hardhats standing in front of a building&#10;&#10;Description automatically generated with medium confidence">
            <a:extLst>
              <a:ext uri="{FF2B5EF4-FFF2-40B4-BE49-F238E27FC236}">
                <a16:creationId xmlns:a16="http://schemas.microsoft.com/office/drawing/2014/main" id="{895367FF-9804-8571-2827-8D91102A57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2180" y="765312"/>
            <a:ext cx="3796655" cy="24675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4" name="Picture 23" descr="A picture containing nature&#10;&#10;Description automatically generated">
            <a:extLst>
              <a:ext uri="{FF2B5EF4-FFF2-40B4-BE49-F238E27FC236}">
                <a16:creationId xmlns:a16="http://schemas.microsoft.com/office/drawing/2014/main" id="{ED69A5C1-BEBE-3A7D-9B61-277670FB56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>
            <a:off x="4275190" y="3421262"/>
            <a:ext cx="3546905" cy="2773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6" name="Picture 25" descr="A picture containing outdoor, sky, ground, dirt&#10;&#10;Description automatically generated">
            <a:extLst>
              <a:ext uri="{FF2B5EF4-FFF2-40B4-BE49-F238E27FC236}">
                <a16:creationId xmlns:a16="http://schemas.microsoft.com/office/drawing/2014/main" id="{2DC7E489-7EB0-F74A-26DE-0C4839CAFBA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32180" y="3429000"/>
            <a:ext cx="3796655" cy="2773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8" name="Picture 27" descr="A picture containing ground, outdoor, dirt, plant&#10;&#10;Description automatically generated">
            <a:extLst>
              <a:ext uri="{FF2B5EF4-FFF2-40B4-BE49-F238E27FC236}">
                <a16:creationId xmlns:a16="http://schemas.microsoft.com/office/drawing/2014/main" id="{258593DB-B702-0B29-631E-119E999CF3E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3162" y="3421262"/>
            <a:ext cx="3701942" cy="27764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8287654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2FDA7192-3FBF-5EEB-3C58-A4BE052C4C29}"/>
              </a:ext>
            </a:extLst>
          </p:cNvPr>
          <p:cNvSpPr txBox="1"/>
          <p:nvPr/>
        </p:nvSpPr>
        <p:spPr>
          <a:xfrm>
            <a:off x="363162" y="6413463"/>
            <a:ext cx="3311856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CITY OF GARDENA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1AE8B0A-8304-BF24-6281-C499B766AAA7}"/>
              </a:ext>
            </a:extLst>
          </p:cNvPr>
          <p:cNvSpPr txBox="1"/>
          <p:nvPr/>
        </p:nvSpPr>
        <p:spPr>
          <a:xfrm>
            <a:off x="7370469" y="6409388"/>
            <a:ext cx="4458369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PUBLIC WORKS CIP UPDATE</a:t>
            </a:r>
          </a:p>
        </p:txBody>
      </p:sp>
      <p:sp>
        <p:nvSpPr>
          <p:cNvPr id="9" name="Title 4">
            <a:extLst>
              <a:ext uri="{FF2B5EF4-FFF2-40B4-BE49-F238E27FC236}">
                <a16:creationId xmlns:a16="http://schemas.microsoft.com/office/drawing/2014/main" id="{12D635E2-F32E-5386-89D5-A2715CCD6967}"/>
              </a:ext>
            </a:extLst>
          </p:cNvPr>
          <p:cNvSpPr txBox="1">
            <a:spLocks/>
          </p:cNvSpPr>
          <p:nvPr/>
        </p:nvSpPr>
        <p:spPr>
          <a:xfrm>
            <a:off x="363162" y="376820"/>
            <a:ext cx="11157817" cy="54594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33" b="1" dirty="0">
                <a:latin typeface="Segoe UI" panose="020B0502040204020203" pitchFamily="34" charset="0"/>
                <a:cs typeface="Segoe UI" panose="020B0502040204020203" pitchFamily="34" charset="0"/>
              </a:rPr>
              <a:t>Highlighted Project 2</a:t>
            </a:r>
            <a:endParaRPr lang="en-US" sz="3733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7C71AA3-F96C-41DA-A6F0-2039E5693358}"/>
              </a:ext>
            </a:extLst>
          </p:cNvPr>
          <p:cNvSpPr txBox="1"/>
          <p:nvPr/>
        </p:nvSpPr>
        <p:spPr>
          <a:xfrm>
            <a:off x="363162" y="922702"/>
            <a:ext cx="48602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Mas Fukai Park Improvement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AA806AB-E0C2-F97A-C970-7FF608E1CF6C}"/>
              </a:ext>
            </a:extLst>
          </p:cNvPr>
          <p:cNvSpPr txBox="1"/>
          <p:nvPr/>
        </p:nvSpPr>
        <p:spPr>
          <a:xfrm>
            <a:off x="363162" y="1384367"/>
            <a:ext cx="1045061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/>
              <a:t>July 2022 </a:t>
            </a:r>
            <a:r>
              <a:rPr lang="en-US" sz="2000" dirty="0"/>
              <a:t>– Complete Master Plan Study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/>
              <a:t>December 2022 </a:t>
            </a:r>
            <a:r>
              <a:rPr lang="en-US" sz="2000" dirty="0"/>
              <a:t>– Award Design Services Contract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/>
              <a:t>June 2023 </a:t>
            </a:r>
            <a:r>
              <a:rPr lang="en-US" sz="2000" dirty="0"/>
              <a:t>- Final Design Development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/>
              <a:t>February 2024 </a:t>
            </a:r>
            <a:r>
              <a:rPr lang="en-US" sz="2000" dirty="0"/>
              <a:t>– Complete Final Construction Documents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/>
              <a:t>Summer 2024 </a:t>
            </a:r>
            <a:r>
              <a:rPr lang="en-US" sz="2000" dirty="0"/>
              <a:t>– Start Construction   </a:t>
            </a:r>
          </a:p>
          <a:p>
            <a:endParaRPr lang="en-US" sz="2000" dirty="0"/>
          </a:p>
        </p:txBody>
      </p:sp>
      <p:pic>
        <p:nvPicPr>
          <p:cNvPr id="2" name="Picture 1" descr="A picture containing text, screenshot, map&#10;&#10;Description automatically generated">
            <a:extLst>
              <a:ext uri="{FF2B5EF4-FFF2-40B4-BE49-F238E27FC236}">
                <a16:creationId xmlns:a16="http://schemas.microsoft.com/office/drawing/2014/main" id="{351B4BF0-783C-CEC9-852F-6E2C495C16A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407" t="3052" r="12514" b="28957"/>
          <a:stretch/>
        </p:blipFill>
        <p:spPr>
          <a:xfrm>
            <a:off x="1232412" y="3074496"/>
            <a:ext cx="5115380" cy="322555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D5D6D4D-427B-36D3-82E0-D5445F93EC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68593" y="230009"/>
            <a:ext cx="4552385" cy="27442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DB83A4A6-A50A-FB9E-C201-7F91C1282F7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 rot="18253380">
            <a:off x="6147509" y="3114802"/>
            <a:ext cx="1512307" cy="924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87632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uilding with a parking lot&#10;&#10;Description automatically generated with low confidence">
            <a:extLst>
              <a:ext uri="{FF2B5EF4-FFF2-40B4-BE49-F238E27FC236}">
                <a16:creationId xmlns:a16="http://schemas.microsoft.com/office/drawing/2014/main" id="{371AFE38-F31A-C4B5-C80E-EE5D920BBC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01339" y="2763078"/>
            <a:ext cx="4572000" cy="3429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DA7192-3FBF-5EEB-3C58-A4BE052C4C29}"/>
              </a:ext>
            </a:extLst>
          </p:cNvPr>
          <p:cNvSpPr txBox="1"/>
          <p:nvPr/>
        </p:nvSpPr>
        <p:spPr>
          <a:xfrm>
            <a:off x="363162" y="6413463"/>
            <a:ext cx="3311856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CITY OF GARDENA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1AE8B0A-8304-BF24-6281-C499B766AAA7}"/>
              </a:ext>
            </a:extLst>
          </p:cNvPr>
          <p:cNvSpPr txBox="1"/>
          <p:nvPr/>
        </p:nvSpPr>
        <p:spPr>
          <a:xfrm>
            <a:off x="7370469" y="6409388"/>
            <a:ext cx="4458369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PUBLIC WORKS CIP UPDATE</a:t>
            </a:r>
          </a:p>
        </p:txBody>
      </p:sp>
      <p:sp>
        <p:nvSpPr>
          <p:cNvPr id="9" name="Title 4">
            <a:extLst>
              <a:ext uri="{FF2B5EF4-FFF2-40B4-BE49-F238E27FC236}">
                <a16:creationId xmlns:a16="http://schemas.microsoft.com/office/drawing/2014/main" id="{12D635E2-F32E-5386-89D5-A2715CCD6967}"/>
              </a:ext>
            </a:extLst>
          </p:cNvPr>
          <p:cNvSpPr txBox="1">
            <a:spLocks/>
          </p:cNvSpPr>
          <p:nvPr/>
        </p:nvSpPr>
        <p:spPr>
          <a:xfrm>
            <a:off x="363162" y="376820"/>
            <a:ext cx="11157817" cy="54594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33" b="1" dirty="0">
                <a:latin typeface="Segoe UI" panose="020B0502040204020203" pitchFamily="34" charset="0"/>
                <a:cs typeface="Segoe UI" panose="020B0502040204020203" pitchFamily="34" charset="0"/>
              </a:rPr>
              <a:t>Highlighted Project 3</a:t>
            </a:r>
            <a:endParaRPr lang="en-US" sz="3733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7C71AA3-F96C-41DA-A6F0-2039E5693358}"/>
              </a:ext>
            </a:extLst>
          </p:cNvPr>
          <p:cNvSpPr txBox="1"/>
          <p:nvPr/>
        </p:nvSpPr>
        <p:spPr>
          <a:xfrm>
            <a:off x="363162" y="922702"/>
            <a:ext cx="48602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Rosecrans Community Center 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AA806AB-E0C2-F97A-C970-7FF608E1CF6C}"/>
              </a:ext>
            </a:extLst>
          </p:cNvPr>
          <p:cNvSpPr txBox="1"/>
          <p:nvPr/>
        </p:nvSpPr>
        <p:spPr>
          <a:xfrm>
            <a:off x="363162" y="1384367"/>
            <a:ext cx="1182883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/>
              <a:t>August 2023 </a:t>
            </a:r>
            <a:r>
              <a:rPr lang="en-US" sz="2000" dirty="0"/>
              <a:t>– Complete Demolition Phase Final Construction Documents (CDs)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/>
              <a:t>October 2023 </a:t>
            </a:r>
            <a:r>
              <a:rPr lang="en-US" sz="2000" dirty="0"/>
              <a:t>- Solicit Bids and Award Demolition Contract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/>
              <a:t>November 2023 </a:t>
            </a:r>
            <a:r>
              <a:rPr lang="en-US" sz="2000" dirty="0"/>
              <a:t>– Start Demolition Construction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/>
              <a:t>Spring 2024</a:t>
            </a:r>
            <a:r>
              <a:rPr lang="en-US" sz="2000" dirty="0"/>
              <a:t> - Conceptual and Program Development (Part of Citywide Park Master Plan Study)  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/>
              <a:t>TBD</a:t>
            </a:r>
            <a:r>
              <a:rPr lang="en-US" sz="2000" dirty="0"/>
              <a:t> - New Community Center Construction Document Phase </a:t>
            </a:r>
          </a:p>
          <a:p>
            <a:endParaRPr lang="en-US" sz="20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9556431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2FDA7192-3FBF-5EEB-3C58-A4BE052C4C29}"/>
              </a:ext>
            </a:extLst>
          </p:cNvPr>
          <p:cNvSpPr txBox="1"/>
          <p:nvPr/>
        </p:nvSpPr>
        <p:spPr>
          <a:xfrm>
            <a:off x="363162" y="6413463"/>
            <a:ext cx="3311856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CITY OF GARDENA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1AE8B0A-8304-BF24-6281-C499B766AAA7}"/>
              </a:ext>
            </a:extLst>
          </p:cNvPr>
          <p:cNvSpPr txBox="1"/>
          <p:nvPr/>
        </p:nvSpPr>
        <p:spPr>
          <a:xfrm>
            <a:off x="7370469" y="6409388"/>
            <a:ext cx="4458369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PUBLIC WORKS CIP UPDATE</a:t>
            </a:r>
          </a:p>
        </p:txBody>
      </p:sp>
      <p:sp>
        <p:nvSpPr>
          <p:cNvPr id="9" name="Title 4">
            <a:extLst>
              <a:ext uri="{FF2B5EF4-FFF2-40B4-BE49-F238E27FC236}">
                <a16:creationId xmlns:a16="http://schemas.microsoft.com/office/drawing/2014/main" id="{12D635E2-F32E-5386-89D5-A2715CCD6967}"/>
              </a:ext>
            </a:extLst>
          </p:cNvPr>
          <p:cNvSpPr txBox="1">
            <a:spLocks/>
          </p:cNvSpPr>
          <p:nvPr/>
        </p:nvSpPr>
        <p:spPr>
          <a:xfrm>
            <a:off x="363162" y="376820"/>
            <a:ext cx="11157817" cy="54594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33" b="1" dirty="0">
                <a:latin typeface="Segoe UI" panose="020B0502040204020203" pitchFamily="34" charset="0"/>
                <a:cs typeface="Segoe UI" panose="020B0502040204020203" pitchFamily="34" charset="0"/>
              </a:rPr>
              <a:t>Highlighted Project 4</a:t>
            </a:r>
            <a:endParaRPr lang="en-US" sz="3733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7C71AA3-F96C-41DA-A6F0-2039E5693358}"/>
              </a:ext>
            </a:extLst>
          </p:cNvPr>
          <p:cNvSpPr txBox="1"/>
          <p:nvPr/>
        </p:nvSpPr>
        <p:spPr>
          <a:xfrm>
            <a:off x="363162" y="922702"/>
            <a:ext cx="93294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Artesia Blvd Street Improvement (Western to Vermont) 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AA806AB-E0C2-F97A-C970-7FF608E1CF6C}"/>
              </a:ext>
            </a:extLst>
          </p:cNvPr>
          <p:cNvSpPr txBox="1"/>
          <p:nvPr/>
        </p:nvSpPr>
        <p:spPr>
          <a:xfrm>
            <a:off x="363161" y="1384367"/>
            <a:ext cx="1181688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/>
              <a:t>January 2023 </a:t>
            </a:r>
            <a:r>
              <a:rPr lang="en-US" sz="2000" dirty="0"/>
              <a:t>– Contract Award Traffic Detour &amp; UPRR Crossing Improvement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/>
              <a:t>June 2023 </a:t>
            </a:r>
            <a:r>
              <a:rPr lang="en-US" sz="2000" dirty="0"/>
              <a:t>– LA MTA Award Additional $2.3M, Measure R Highway, Funds ($3.7M Current Budget)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/>
              <a:t>July 2023 </a:t>
            </a:r>
            <a:r>
              <a:rPr lang="en-US" sz="2000" dirty="0"/>
              <a:t>– Complete Street Improvement Phase Construction Document 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/>
              <a:t>September 2023- </a:t>
            </a:r>
            <a:r>
              <a:rPr lang="en-US" sz="2000" dirty="0"/>
              <a:t>Solicit Bids and Award Street Improvement Construction Contract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/>
              <a:t>Winter 2023 </a:t>
            </a:r>
            <a:r>
              <a:rPr lang="en-US" sz="2000" dirty="0"/>
              <a:t>– Start Construction  </a:t>
            </a:r>
          </a:p>
          <a:p>
            <a:endParaRPr lang="en-US" sz="2000" dirty="0"/>
          </a:p>
          <a:p>
            <a:endParaRPr lang="en-US" sz="20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46FAE89-9A41-E589-6ADE-F812CC78DC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8183" y="3207711"/>
            <a:ext cx="9707773" cy="28533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itle 2">
            <a:extLst>
              <a:ext uri="{FF2B5EF4-FFF2-40B4-BE49-F238E27FC236}">
                <a16:creationId xmlns:a16="http://schemas.microsoft.com/office/drawing/2014/main" id="{98F2F9A8-A03F-F3C1-3D42-91912C19802E}"/>
              </a:ext>
            </a:extLst>
          </p:cNvPr>
          <p:cNvSpPr txBox="1">
            <a:spLocks/>
          </p:cNvSpPr>
          <p:nvPr/>
        </p:nvSpPr>
        <p:spPr>
          <a:xfrm>
            <a:off x="3933952" y="4214984"/>
            <a:ext cx="5283200" cy="276999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800" b="1" dirty="0">
                <a:latin typeface="Segoe UI" panose="020B0502040204020203" pitchFamily="34" charset="0"/>
                <a:cs typeface="Segoe UI" panose="020B0502040204020203" pitchFamily="34" charset="0"/>
              </a:rPr>
              <a:t>Artesia Blvd</a:t>
            </a:r>
          </a:p>
        </p:txBody>
      </p:sp>
      <p:sp>
        <p:nvSpPr>
          <p:cNvPr id="5" name="Title 2">
            <a:extLst>
              <a:ext uri="{FF2B5EF4-FFF2-40B4-BE49-F238E27FC236}">
                <a16:creationId xmlns:a16="http://schemas.microsoft.com/office/drawing/2014/main" id="{A4EC8EEF-AB5E-D130-BEF1-2E416FFDD906}"/>
              </a:ext>
            </a:extLst>
          </p:cNvPr>
          <p:cNvSpPr txBox="1">
            <a:spLocks/>
          </p:cNvSpPr>
          <p:nvPr/>
        </p:nvSpPr>
        <p:spPr>
          <a:xfrm rot="16200000">
            <a:off x="924012" y="4567901"/>
            <a:ext cx="1572294" cy="276999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800" b="1" dirty="0">
                <a:latin typeface="Segoe UI" panose="020B0502040204020203" pitchFamily="34" charset="0"/>
                <a:cs typeface="Segoe UI" panose="020B0502040204020203" pitchFamily="34" charset="0"/>
              </a:rPr>
              <a:t>Western Ave</a:t>
            </a:r>
          </a:p>
        </p:txBody>
      </p:sp>
      <p:sp>
        <p:nvSpPr>
          <p:cNvPr id="12" name="Title 2">
            <a:extLst>
              <a:ext uri="{FF2B5EF4-FFF2-40B4-BE49-F238E27FC236}">
                <a16:creationId xmlns:a16="http://schemas.microsoft.com/office/drawing/2014/main" id="{A27CD15F-DB02-B78C-97B8-016C4A17D7B1}"/>
              </a:ext>
            </a:extLst>
          </p:cNvPr>
          <p:cNvSpPr txBox="1">
            <a:spLocks/>
          </p:cNvSpPr>
          <p:nvPr/>
        </p:nvSpPr>
        <p:spPr>
          <a:xfrm rot="15968263">
            <a:off x="7343101" y="4379205"/>
            <a:ext cx="1572294" cy="276999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800" b="1" dirty="0">
                <a:latin typeface="Segoe UI" panose="020B0502040204020203" pitchFamily="34" charset="0"/>
                <a:cs typeface="Segoe UI" panose="020B0502040204020203" pitchFamily="34" charset="0"/>
              </a:rPr>
              <a:t>Vermont Ave</a:t>
            </a:r>
          </a:p>
        </p:txBody>
      </p:sp>
    </p:spTree>
    <p:extLst>
      <p:ext uri="{BB962C8B-B14F-4D97-AF65-F5344CB8AC3E}">
        <p14:creationId xmlns:p14="http://schemas.microsoft.com/office/powerpoint/2010/main" val="2380309625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Custom 3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DBEFF5"/>
      </a:accent1>
      <a:accent2>
        <a:srgbClr val="002060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6B9F25"/>
      </a:hlink>
      <a:folHlink>
        <a:srgbClr val="B26B02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D26EA377-59BD-4C9C-9D94-EE8416EE4C7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3572</TotalTime>
  <Words>1020</Words>
  <Application>Microsoft Office PowerPoint</Application>
  <PresentationFormat>Widescreen</PresentationFormat>
  <Paragraphs>218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Segoe UI</vt:lpstr>
      <vt:lpstr>Retrospect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Nicole Nguyen</dc:creator>
  <cp:lastModifiedBy>Kevin Kwak</cp:lastModifiedBy>
  <cp:revision>188</cp:revision>
  <dcterms:created xsi:type="dcterms:W3CDTF">2022-07-15T22:52:19Z</dcterms:created>
  <dcterms:modified xsi:type="dcterms:W3CDTF">2023-07-11T15:13:53Z</dcterms:modified>
</cp:coreProperties>
</file>