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59" r:id="rId6"/>
    <p:sldId id="265" r:id="rId7"/>
    <p:sldId id="261" r:id="rId8"/>
    <p:sldId id="262" r:id="rId9"/>
    <p:sldId id="264" r:id="rId10"/>
    <p:sldId id="263" r:id="rId11"/>
  </p:sldIdLst>
  <p:sldSz cx="18288000" cy="10287000"/>
  <p:notesSz cx="7010400" cy="9296400"/>
  <p:embeddedFontLst>
    <p:embeddedFont>
      <p:font typeface="Inter" panose="020B0604020202020204" charset="0"/>
      <p:regular r:id="rId13"/>
    </p:embeddedFont>
    <p:embeddedFont>
      <p:font typeface="Inter Bold" panose="020B0604020202020204" charset="0"/>
      <p:regular r:id="rId14"/>
    </p:embeddedFont>
    <p:embeddedFont>
      <p:font typeface="Open Sans" panose="020B0606030504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5822" autoAdjust="0"/>
  </p:normalViewPr>
  <p:slideViewPr>
    <p:cSldViewPr>
      <p:cViewPr varScale="1">
        <p:scale>
          <a:sx n="64" d="100"/>
          <a:sy n="64" d="100"/>
        </p:scale>
        <p:origin x="61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FE5DEAA-4FF9-4F4E-A8EF-E2D5EC4AF733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C0E41FD-7369-456D-B03E-EB123B4CF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31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96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9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50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9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042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88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0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12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042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E41FD-7369-456D-B03E-EB123B4CFB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46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jpe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jpe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23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23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svg"/><Relationship Id="rId26" Type="http://schemas.openxmlformats.org/officeDocument/2006/relationships/image" Target="../media/image10.svg"/><Relationship Id="rId3" Type="http://schemas.openxmlformats.org/officeDocument/2006/relationships/image" Target="../media/image25.png"/><Relationship Id="rId21" Type="http://schemas.openxmlformats.org/officeDocument/2006/relationships/image" Target="../media/image5.png"/><Relationship Id="rId34" Type="http://schemas.openxmlformats.org/officeDocument/2006/relationships/image" Target="../media/image18.sv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17" Type="http://schemas.openxmlformats.org/officeDocument/2006/relationships/image" Target="../media/image39.png"/><Relationship Id="rId25" Type="http://schemas.openxmlformats.org/officeDocument/2006/relationships/image" Target="../media/image9.png"/><Relationship Id="rId3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8.svg"/><Relationship Id="rId20" Type="http://schemas.openxmlformats.org/officeDocument/2006/relationships/image" Target="../media/image4.svg"/><Relationship Id="rId29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24" Type="http://schemas.openxmlformats.org/officeDocument/2006/relationships/image" Target="../media/image8.svg"/><Relationship Id="rId32" Type="http://schemas.openxmlformats.org/officeDocument/2006/relationships/image" Target="../media/image16.sv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7.png"/><Relationship Id="rId28" Type="http://schemas.openxmlformats.org/officeDocument/2006/relationships/image" Target="../media/image12.svg"/><Relationship Id="rId36" Type="http://schemas.openxmlformats.org/officeDocument/2006/relationships/image" Target="../media/image20.svg"/><Relationship Id="rId10" Type="http://schemas.openxmlformats.org/officeDocument/2006/relationships/image" Target="../media/image32.svg"/><Relationship Id="rId19" Type="http://schemas.openxmlformats.org/officeDocument/2006/relationships/image" Target="../media/image3.png"/><Relationship Id="rId31" Type="http://schemas.openxmlformats.org/officeDocument/2006/relationships/image" Target="../media/image15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Relationship Id="rId22" Type="http://schemas.openxmlformats.org/officeDocument/2006/relationships/image" Target="../media/image6.svg"/><Relationship Id="rId27" Type="http://schemas.openxmlformats.org/officeDocument/2006/relationships/image" Target="../media/image11.png"/><Relationship Id="rId30" Type="http://schemas.openxmlformats.org/officeDocument/2006/relationships/image" Target="../media/image14.svg"/><Relationship Id="rId35" Type="http://schemas.openxmlformats.org/officeDocument/2006/relationships/image" Target="../media/image19.png"/><Relationship Id="rId8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svg"/><Relationship Id="rId26" Type="http://schemas.openxmlformats.org/officeDocument/2006/relationships/image" Target="../media/image16.svg"/><Relationship Id="rId3" Type="http://schemas.openxmlformats.org/officeDocument/2006/relationships/image" Target="../media/image41.png"/><Relationship Id="rId21" Type="http://schemas.openxmlformats.org/officeDocument/2006/relationships/image" Target="../media/image11.png"/><Relationship Id="rId34" Type="http://schemas.openxmlformats.org/officeDocument/2006/relationships/image" Target="../media/image2.svg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.svg"/><Relationship Id="rId20" Type="http://schemas.openxmlformats.org/officeDocument/2006/relationships/image" Target="../media/image10.sv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24" Type="http://schemas.openxmlformats.org/officeDocument/2006/relationships/image" Target="../media/image14.svg"/><Relationship Id="rId32" Type="http://schemas.openxmlformats.org/officeDocument/2006/relationships/image" Target="../media/image52.svg"/><Relationship Id="rId5" Type="http://schemas.openxmlformats.org/officeDocument/2006/relationships/image" Target="../media/image43.png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svg"/><Relationship Id="rId10" Type="http://schemas.openxmlformats.org/officeDocument/2006/relationships/image" Target="../media/image48.svg"/><Relationship Id="rId19" Type="http://schemas.openxmlformats.org/officeDocument/2006/relationships/image" Target="../media/image9.png"/><Relationship Id="rId31" Type="http://schemas.openxmlformats.org/officeDocument/2006/relationships/image" Target="../media/image51.png"/><Relationship Id="rId4" Type="http://schemas.openxmlformats.org/officeDocument/2006/relationships/image" Target="../media/image42.svg"/><Relationship Id="rId9" Type="http://schemas.openxmlformats.org/officeDocument/2006/relationships/image" Target="../media/image47.png"/><Relationship Id="rId14" Type="http://schemas.openxmlformats.org/officeDocument/2006/relationships/image" Target="../media/image4.svg"/><Relationship Id="rId22" Type="http://schemas.openxmlformats.org/officeDocument/2006/relationships/image" Target="../media/image12.svg"/><Relationship Id="rId27" Type="http://schemas.openxmlformats.org/officeDocument/2006/relationships/image" Target="../media/image17.png"/><Relationship Id="rId30" Type="http://schemas.openxmlformats.org/officeDocument/2006/relationships/image" Target="../media/image20.svg"/><Relationship Id="rId35" Type="http://schemas.openxmlformats.org/officeDocument/2006/relationships/image" Target="../media/image21.png"/><Relationship Id="rId8" Type="http://schemas.openxmlformats.org/officeDocument/2006/relationships/image" Target="../media/image4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png"/><Relationship Id="rId21" Type="http://schemas.openxmlformats.org/officeDocument/2006/relationships/image" Target="../media/image5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19" Type="http://schemas.openxmlformats.org/officeDocument/2006/relationships/image" Target="../media/image19.pn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56.png"/><Relationship Id="rId3" Type="http://schemas.openxmlformats.org/officeDocument/2006/relationships/image" Target="../media/image23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55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54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5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9.png"/><Relationship Id="rId18" Type="http://schemas.openxmlformats.org/officeDocument/2006/relationships/image" Target="../media/image14.svg"/><Relationship Id="rId3" Type="http://schemas.openxmlformats.org/officeDocument/2006/relationships/image" Target="../media/image58.png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11" Type="http://schemas.openxmlformats.org/officeDocument/2006/relationships/image" Target="../media/image7.png"/><Relationship Id="rId24" Type="http://schemas.openxmlformats.org/officeDocument/2006/relationships/image" Target="../media/image20.svg"/><Relationship Id="rId5" Type="http://schemas.openxmlformats.org/officeDocument/2006/relationships/image" Target="../media/image60.pn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10" Type="http://schemas.openxmlformats.org/officeDocument/2006/relationships/image" Target="../media/image6.svg"/><Relationship Id="rId19" Type="http://schemas.openxmlformats.org/officeDocument/2006/relationships/image" Target="../media/image15.png"/><Relationship Id="rId4" Type="http://schemas.openxmlformats.org/officeDocument/2006/relationships/image" Target="../media/image59.svg"/><Relationship Id="rId9" Type="http://schemas.openxmlformats.org/officeDocument/2006/relationships/image" Target="../media/image5.png"/><Relationship Id="rId14" Type="http://schemas.openxmlformats.org/officeDocument/2006/relationships/image" Target="../media/image10.svg"/><Relationship Id="rId22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23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hyperlink" Target="mailto:Ryoo@gardenabus.com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86073" y="0"/>
            <a:ext cx="4204811" cy="10287000"/>
          </a:xfrm>
          <a:custGeom>
            <a:avLst/>
            <a:gdLst/>
            <a:ahLst/>
            <a:cxnLst/>
            <a:rect l="l" t="t" r="r" b="b"/>
            <a:pathLst>
              <a:path w="4204811" h="10287000">
                <a:moveTo>
                  <a:pt x="0" y="0"/>
                </a:moveTo>
                <a:lnTo>
                  <a:pt x="4204811" y="0"/>
                </a:lnTo>
                <a:lnTo>
                  <a:pt x="42048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594017" y="179236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1502531" y="418422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594017" y="707680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279787" y="7937748"/>
            <a:ext cx="2180988" cy="2180988"/>
          </a:xfrm>
          <a:custGeom>
            <a:avLst/>
            <a:gdLst/>
            <a:ahLst/>
            <a:cxnLst/>
            <a:rect l="l" t="t" r="r" b="b"/>
            <a:pathLst>
              <a:path w="2180988" h="2180988">
                <a:moveTo>
                  <a:pt x="0" y="0"/>
                </a:moveTo>
                <a:lnTo>
                  <a:pt x="2180988" y="0"/>
                </a:lnTo>
                <a:lnTo>
                  <a:pt x="2180988" y="2180988"/>
                </a:lnTo>
                <a:lnTo>
                  <a:pt x="0" y="2180988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1095099" y="769408"/>
            <a:ext cx="11016254" cy="2516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16"/>
              </a:lnSpc>
            </a:pPr>
            <a:r>
              <a:rPr lang="en-US" sz="47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GTrans Proposed </a:t>
            </a:r>
          </a:p>
          <a:p>
            <a:pPr algn="l">
              <a:lnSpc>
                <a:spcPts val="6716"/>
              </a:lnSpc>
              <a:spcBef>
                <a:spcPct val="0"/>
              </a:spcBef>
            </a:pPr>
            <a:r>
              <a:rPr lang="en-US" sz="47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Disadvantaged Business Enterprise (DBE) Goal - FFY 2025-2027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95099" y="3557715"/>
            <a:ext cx="11016254" cy="1205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96"/>
              </a:lnSpc>
            </a:pPr>
            <a:r>
              <a:rPr lang="en-US" sz="32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Gardena City Council</a:t>
            </a:r>
          </a:p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July 23,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86073" y="0"/>
            <a:ext cx="4204811" cy="10287000"/>
          </a:xfrm>
          <a:custGeom>
            <a:avLst/>
            <a:gdLst/>
            <a:ahLst/>
            <a:cxnLst/>
            <a:rect l="l" t="t" r="r" b="b"/>
            <a:pathLst>
              <a:path w="4204811" h="10287000">
                <a:moveTo>
                  <a:pt x="0" y="0"/>
                </a:moveTo>
                <a:lnTo>
                  <a:pt x="4204811" y="0"/>
                </a:lnTo>
                <a:lnTo>
                  <a:pt x="42048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594017" y="179236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1502531" y="418422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594017" y="7076803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279787" y="7937748"/>
            <a:ext cx="2180988" cy="2180988"/>
          </a:xfrm>
          <a:custGeom>
            <a:avLst/>
            <a:gdLst/>
            <a:ahLst/>
            <a:cxnLst/>
            <a:rect l="l" t="t" r="r" b="b"/>
            <a:pathLst>
              <a:path w="2180988" h="2180988">
                <a:moveTo>
                  <a:pt x="0" y="0"/>
                </a:moveTo>
                <a:lnTo>
                  <a:pt x="2180988" y="0"/>
                </a:lnTo>
                <a:lnTo>
                  <a:pt x="2180988" y="2180988"/>
                </a:lnTo>
                <a:lnTo>
                  <a:pt x="0" y="2180988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486277" y="3789692"/>
            <a:ext cx="11016254" cy="933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6"/>
              </a:lnSpc>
            </a:pPr>
            <a:r>
              <a:rPr lang="en-US" sz="96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204164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368296"/>
            <a:ext cx="18288000" cy="4777740"/>
          </a:xfrm>
          <a:custGeom>
            <a:avLst/>
            <a:gdLst/>
            <a:ahLst/>
            <a:cxnLst/>
            <a:rect l="l" t="t" r="r" b="b"/>
            <a:pathLst>
              <a:path w="18288000" h="477774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6409661" y="8854217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62542" y="1697388"/>
            <a:ext cx="17125114" cy="1632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69"/>
              </a:lnSpc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DBEs are “for-profit small business concerns where socially and economically disadvantaged individuals own at least a 51% interest and also control management and daily business operations”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25051" y="598692"/>
            <a:ext cx="9298159" cy="8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What is a DBE?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45082" y="3574074"/>
            <a:ext cx="7360327" cy="3289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Women</a:t>
            </a:r>
          </a:p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Black Americans</a:t>
            </a:r>
          </a:p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Hispanic Americans</a:t>
            </a:r>
          </a:p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Native Americans</a:t>
            </a:r>
          </a:p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Asian-Pacific Americans</a:t>
            </a:r>
          </a:p>
          <a:p>
            <a:pPr marL="628904" lvl="1" indent="-314452" algn="ctr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Subcontinent Asian-Pacific Americans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144000" y="3629566"/>
            <a:ext cx="8743656" cy="1632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Other minorities found to be disadvantaged by the U.S. Small Business Administration (SBA)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144000" y="5317400"/>
            <a:ext cx="8743656" cy="2184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8904" lvl="1" indent="-314452" algn="l">
              <a:lnSpc>
                <a:spcPts val="4369"/>
              </a:lnSpc>
              <a:buFont typeface="Arial"/>
              <a:buChar char="•"/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Persons who are not members of one of the above groups and own and control their business may also be eligible if they establish their "social" and "economic" disadvantage.</a:t>
            </a:r>
          </a:p>
        </p:txBody>
      </p:sp>
      <p:sp>
        <p:nvSpPr>
          <p:cNvPr id="18" name="Freeform 18"/>
          <p:cNvSpPr/>
          <p:nvPr/>
        </p:nvSpPr>
        <p:spPr>
          <a:xfrm>
            <a:off x="11739669" y="8255755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7189470" y="2068830"/>
            <a:ext cx="18288000" cy="4777740"/>
          </a:xfrm>
          <a:custGeom>
            <a:avLst/>
            <a:gdLst/>
            <a:ahLst/>
            <a:cxnLst/>
            <a:rect l="l" t="t" r="r" b="b"/>
            <a:pathLst>
              <a:path w="18288000" h="477774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4543392" y="8771519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1340487" y="2065753"/>
            <a:ext cx="12151885" cy="1201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19"/>
              </a:lnSpc>
            </a:pPr>
            <a:r>
              <a:rPr lang="en-US" sz="32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As a recipient of federal Department of Transportation (DOT) funds, GTrans is required to: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-482274" y="598692"/>
            <a:ext cx="14941403" cy="8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DBE Programs and Goal Setting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195820" y="3771900"/>
            <a:ext cx="9491635" cy="4251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Create and maintain a DBE Program</a:t>
            </a:r>
          </a:p>
          <a:p>
            <a:pPr marL="347160" lvl="1" algn="l">
              <a:lnSpc>
                <a:spcPts val="4823"/>
              </a:lnSpc>
            </a:pPr>
            <a:endParaRPr lang="en-US" sz="3215" dirty="0">
              <a:solidFill>
                <a:srgbClr val="4D4D4D"/>
              </a:solidFill>
              <a:latin typeface="Inter"/>
              <a:ea typeface="Inter"/>
              <a:cs typeface="Inter"/>
              <a:sym typeface="Inter"/>
            </a:endParaRPr>
          </a:p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Establish annual goals for DBE participation</a:t>
            </a:r>
          </a:p>
          <a:p>
            <a:pPr marL="1261560" lvl="2" indent="-457200">
              <a:lnSpc>
                <a:spcPts val="4823"/>
              </a:lnSpc>
              <a:buFont typeface="Wingdings" panose="05000000000000000000" pitchFamily="2" charset="2"/>
              <a:buChar char="q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Current Goal is 4% for FFY22-24</a:t>
            </a:r>
          </a:p>
          <a:p>
            <a:pPr marL="347160" lvl="1" algn="l">
              <a:lnSpc>
                <a:spcPts val="4823"/>
              </a:lnSpc>
            </a:pPr>
            <a:endParaRPr lang="en-US" sz="3215" dirty="0">
              <a:solidFill>
                <a:srgbClr val="4D4D4D"/>
              </a:solidFill>
              <a:latin typeface="Inter"/>
              <a:ea typeface="Inter"/>
              <a:cs typeface="Inter"/>
              <a:sym typeface="Inter"/>
            </a:endParaRPr>
          </a:p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Report semi-annually on progress towards DBE participation</a:t>
            </a:r>
          </a:p>
        </p:txBody>
      </p:sp>
      <p:sp>
        <p:nvSpPr>
          <p:cNvPr id="16" name="Freeform 16"/>
          <p:cNvSpPr/>
          <p:nvPr/>
        </p:nvSpPr>
        <p:spPr>
          <a:xfrm>
            <a:off x="15594017" y="991576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691984"/>
            <a:ext cx="18288000" cy="480060"/>
          </a:xfrm>
          <a:custGeom>
            <a:avLst/>
            <a:gdLst/>
            <a:ahLst/>
            <a:cxnLst/>
            <a:rect l="l" t="t" r="r" b="b"/>
            <a:pathLst>
              <a:path w="18288000" h="480060">
                <a:moveTo>
                  <a:pt x="0" y="0"/>
                </a:moveTo>
                <a:lnTo>
                  <a:pt x="18288000" y="0"/>
                </a:lnTo>
                <a:lnTo>
                  <a:pt x="18288000" y="480060"/>
                </a:lnTo>
                <a:lnTo>
                  <a:pt x="0" y="480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3759861" y="6929477"/>
            <a:ext cx="2647985" cy="2647984"/>
          </a:xfrm>
          <a:custGeom>
            <a:avLst/>
            <a:gdLst/>
            <a:ahLst/>
            <a:cxnLst/>
            <a:rect l="l" t="t" r="r" b="b"/>
            <a:pathLst>
              <a:path w="3530646" h="3530646">
                <a:moveTo>
                  <a:pt x="0" y="0"/>
                </a:moveTo>
                <a:lnTo>
                  <a:pt x="3530646" y="0"/>
                </a:lnTo>
                <a:lnTo>
                  <a:pt x="3530646" y="3530646"/>
                </a:lnTo>
                <a:lnTo>
                  <a:pt x="0" y="35306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5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611530" y="6929477"/>
            <a:ext cx="2647985" cy="2647984"/>
          </a:xfrm>
          <a:custGeom>
            <a:avLst/>
            <a:gdLst/>
            <a:ahLst/>
            <a:cxnLst/>
            <a:rect l="l" t="t" r="r" b="b"/>
            <a:pathLst>
              <a:path w="3530646" h="3530646">
                <a:moveTo>
                  <a:pt x="0" y="0"/>
                </a:moveTo>
                <a:lnTo>
                  <a:pt x="3530646" y="0"/>
                </a:lnTo>
                <a:lnTo>
                  <a:pt x="3530646" y="3530646"/>
                </a:lnTo>
                <a:lnTo>
                  <a:pt x="0" y="35306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5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5" name="Group 15"/>
          <p:cNvGrpSpPr/>
          <p:nvPr/>
        </p:nvGrpSpPr>
        <p:grpSpPr>
          <a:xfrm>
            <a:off x="2209522" y="4880168"/>
            <a:ext cx="2103691" cy="2103691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426640" y="5097287"/>
            <a:ext cx="1669455" cy="1669455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DD5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150694" y="4880168"/>
            <a:ext cx="2103691" cy="2103691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367812" y="5097287"/>
            <a:ext cx="1669455" cy="1669455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6CF9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sp>
        <p:nvSpPr>
          <p:cNvPr id="27" name="Freeform 27"/>
          <p:cNvSpPr/>
          <p:nvPr/>
        </p:nvSpPr>
        <p:spPr>
          <a:xfrm flipV="1">
            <a:off x="4362704" y="6972300"/>
            <a:ext cx="3253742" cy="2354526"/>
          </a:xfrm>
          <a:custGeom>
            <a:avLst/>
            <a:gdLst/>
            <a:ahLst/>
            <a:cxnLst/>
            <a:rect l="l" t="t" r="r" b="b"/>
            <a:pathLst>
              <a:path w="3778652" h="2862329">
                <a:moveTo>
                  <a:pt x="0" y="2862329"/>
                </a:moveTo>
                <a:lnTo>
                  <a:pt x="3778653" y="2862329"/>
                </a:lnTo>
                <a:lnTo>
                  <a:pt x="3778653" y="0"/>
                </a:lnTo>
                <a:lnTo>
                  <a:pt x="0" y="0"/>
                </a:lnTo>
                <a:lnTo>
                  <a:pt x="0" y="2862329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8" name="Group 28"/>
          <p:cNvGrpSpPr/>
          <p:nvPr/>
        </p:nvGrpSpPr>
        <p:grpSpPr>
          <a:xfrm>
            <a:off x="8091109" y="4880168"/>
            <a:ext cx="2103691" cy="2103691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308228" y="5097287"/>
            <a:ext cx="1669455" cy="1669455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C6D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sp>
        <p:nvSpPr>
          <p:cNvPr id="34" name="Freeform 34"/>
          <p:cNvSpPr/>
          <p:nvPr/>
        </p:nvSpPr>
        <p:spPr>
          <a:xfrm>
            <a:off x="7253629" y="2535167"/>
            <a:ext cx="3253742" cy="2354526"/>
          </a:xfrm>
          <a:custGeom>
            <a:avLst/>
            <a:gdLst/>
            <a:ahLst/>
            <a:cxnLst/>
            <a:rect l="l" t="t" r="r" b="b"/>
            <a:pathLst>
              <a:path w="3778652" h="2862329">
                <a:moveTo>
                  <a:pt x="0" y="0"/>
                </a:moveTo>
                <a:lnTo>
                  <a:pt x="3778652" y="0"/>
                </a:lnTo>
                <a:lnTo>
                  <a:pt x="3778652" y="2862329"/>
                </a:lnTo>
                <a:lnTo>
                  <a:pt x="0" y="28623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38" name="Group 38"/>
          <p:cNvGrpSpPr/>
          <p:nvPr/>
        </p:nvGrpSpPr>
        <p:grpSpPr>
          <a:xfrm>
            <a:off x="11043351" y="4880168"/>
            <a:ext cx="2103691" cy="2103691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1260469" y="5097287"/>
            <a:ext cx="1669455" cy="1669455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09DE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sp>
        <p:nvSpPr>
          <p:cNvPr id="44" name="Freeform 44"/>
          <p:cNvSpPr/>
          <p:nvPr/>
        </p:nvSpPr>
        <p:spPr>
          <a:xfrm flipV="1">
            <a:off x="10205870" y="6972300"/>
            <a:ext cx="3253742" cy="2354526"/>
          </a:xfrm>
          <a:custGeom>
            <a:avLst/>
            <a:gdLst/>
            <a:ahLst/>
            <a:cxnLst/>
            <a:rect l="l" t="t" r="r" b="b"/>
            <a:pathLst>
              <a:path w="3778652" h="2862329">
                <a:moveTo>
                  <a:pt x="0" y="2862329"/>
                </a:moveTo>
                <a:lnTo>
                  <a:pt x="3778653" y="2862329"/>
                </a:lnTo>
                <a:lnTo>
                  <a:pt x="3778653" y="0"/>
                </a:lnTo>
                <a:lnTo>
                  <a:pt x="0" y="0"/>
                </a:lnTo>
                <a:lnTo>
                  <a:pt x="0" y="2862329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13974787" y="4880168"/>
            <a:ext cx="2103691" cy="2103691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4123854" y="5081746"/>
            <a:ext cx="1669455" cy="1669455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65A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sp>
        <p:nvSpPr>
          <p:cNvPr id="51" name="Freeform 51"/>
          <p:cNvSpPr/>
          <p:nvPr/>
        </p:nvSpPr>
        <p:spPr>
          <a:xfrm>
            <a:off x="13137306" y="2535167"/>
            <a:ext cx="3253742" cy="2354526"/>
          </a:xfrm>
          <a:custGeom>
            <a:avLst/>
            <a:gdLst/>
            <a:ahLst/>
            <a:cxnLst/>
            <a:rect l="l" t="t" r="r" b="b"/>
            <a:pathLst>
              <a:path w="3778652" h="2862329">
                <a:moveTo>
                  <a:pt x="0" y="0"/>
                </a:moveTo>
                <a:lnTo>
                  <a:pt x="3778653" y="0"/>
                </a:lnTo>
                <a:lnTo>
                  <a:pt x="3778653" y="2862329"/>
                </a:lnTo>
                <a:lnTo>
                  <a:pt x="0" y="28623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2" name="Freeform 52"/>
          <p:cNvSpPr/>
          <p:nvPr/>
        </p:nvSpPr>
        <p:spPr>
          <a:xfrm>
            <a:off x="1372041" y="2535167"/>
            <a:ext cx="3253742" cy="2354526"/>
          </a:xfrm>
          <a:custGeom>
            <a:avLst/>
            <a:gdLst/>
            <a:ahLst/>
            <a:cxnLst/>
            <a:rect l="l" t="t" r="r" b="b"/>
            <a:pathLst>
              <a:path w="3778652" h="2862329">
                <a:moveTo>
                  <a:pt x="0" y="0"/>
                </a:moveTo>
                <a:lnTo>
                  <a:pt x="3778653" y="0"/>
                </a:lnTo>
                <a:lnTo>
                  <a:pt x="3778653" y="2862329"/>
                </a:lnTo>
                <a:lnTo>
                  <a:pt x="0" y="28623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3" name="Freeform 53"/>
          <p:cNvSpPr/>
          <p:nvPr/>
        </p:nvSpPr>
        <p:spPr>
          <a:xfrm>
            <a:off x="5786157" y="5502692"/>
            <a:ext cx="832766" cy="827561"/>
          </a:xfrm>
          <a:custGeom>
            <a:avLst/>
            <a:gdLst/>
            <a:ahLst/>
            <a:cxnLst/>
            <a:rect l="l" t="t" r="r" b="b"/>
            <a:pathLst>
              <a:path w="832766" h="827561">
                <a:moveTo>
                  <a:pt x="0" y="0"/>
                </a:moveTo>
                <a:lnTo>
                  <a:pt x="832765" y="0"/>
                </a:lnTo>
                <a:lnTo>
                  <a:pt x="832765" y="827561"/>
                </a:lnTo>
                <a:lnTo>
                  <a:pt x="0" y="82756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4" name="Freeform 54"/>
          <p:cNvSpPr/>
          <p:nvPr/>
        </p:nvSpPr>
        <p:spPr>
          <a:xfrm>
            <a:off x="2838246" y="5507332"/>
            <a:ext cx="826548" cy="818282"/>
          </a:xfrm>
          <a:custGeom>
            <a:avLst/>
            <a:gdLst/>
            <a:ahLst/>
            <a:cxnLst/>
            <a:rect l="l" t="t" r="r" b="b"/>
            <a:pathLst>
              <a:path w="826548" h="818282">
                <a:moveTo>
                  <a:pt x="0" y="0"/>
                </a:moveTo>
                <a:lnTo>
                  <a:pt x="826548" y="0"/>
                </a:lnTo>
                <a:lnTo>
                  <a:pt x="826548" y="818282"/>
                </a:lnTo>
                <a:lnTo>
                  <a:pt x="0" y="8182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5" name="Freeform 55"/>
          <p:cNvSpPr/>
          <p:nvPr/>
        </p:nvSpPr>
        <p:spPr>
          <a:xfrm>
            <a:off x="8673610" y="5528819"/>
            <a:ext cx="992875" cy="846426"/>
          </a:xfrm>
          <a:custGeom>
            <a:avLst/>
            <a:gdLst/>
            <a:ahLst/>
            <a:cxnLst/>
            <a:rect l="l" t="t" r="r" b="b"/>
            <a:pathLst>
              <a:path w="992875" h="846426">
                <a:moveTo>
                  <a:pt x="0" y="0"/>
                </a:moveTo>
                <a:lnTo>
                  <a:pt x="992875" y="0"/>
                </a:lnTo>
                <a:lnTo>
                  <a:pt x="992875" y="846426"/>
                </a:lnTo>
                <a:lnTo>
                  <a:pt x="0" y="84642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6" name="Freeform 56"/>
          <p:cNvSpPr/>
          <p:nvPr/>
        </p:nvSpPr>
        <p:spPr>
          <a:xfrm>
            <a:off x="11734193" y="5544030"/>
            <a:ext cx="880220" cy="744886"/>
          </a:xfrm>
          <a:custGeom>
            <a:avLst/>
            <a:gdLst/>
            <a:ahLst/>
            <a:cxnLst/>
            <a:rect l="l" t="t" r="r" b="b"/>
            <a:pathLst>
              <a:path w="880220" h="744886">
                <a:moveTo>
                  <a:pt x="0" y="0"/>
                </a:moveTo>
                <a:lnTo>
                  <a:pt x="880220" y="0"/>
                </a:lnTo>
                <a:lnTo>
                  <a:pt x="880220" y="744886"/>
                </a:lnTo>
                <a:lnTo>
                  <a:pt x="0" y="74488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7" name="Freeform 57"/>
          <p:cNvSpPr/>
          <p:nvPr/>
        </p:nvSpPr>
        <p:spPr>
          <a:xfrm>
            <a:off x="14553933" y="5537560"/>
            <a:ext cx="809298" cy="788054"/>
          </a:xfrm>
          <a:custGeom>
            <a:avLst/>
            <a:gdLst/>
            <a:ahLst/>
            <a:cxnLst/>
            <a:rect l="l" t="t" r="r" b="b"/>
            <a:pathLst>
              <a:path w="809298" h="788054">
                <a:moveTo>
                  <a:pt x="0" y="0"/>
                </a:moveTo>
                <a:lnTo>
                  <a:pt x="809297" y="0"/>
                </a:lnTo>
                <a:lnTo>
                  <a:pt x="809297" y="788054"/>
                </a:lnTo>
                <a:lnTo>
                  <a:pt x="0" y="78805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8" name="Freeform 58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alphaModFix amt="30000"/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9" name="Freeform 59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alphaModFix amt="30000"/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0" name="Freeform 60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alphaModFix amt="30000"/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1" name="Freeform 61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alphaModFix amt="30000"/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2" name="Freeform 62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3" name="Freeform 63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64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5" name="TextBox 65"/>
          <p:cNvSpPr txBox="1"/>
          <p:nvPr/>
        </p:nvSpPr>
        <p:spPr>
          <a:xfrm>
            <a:off x="4362704" y="8373521"/>
            <a:ext cx="3253742" cy="782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Determine number of ready, willing, and able businesses that participate in DOT assisted contracts.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626295" y="7407638"/>
            <a:ext cx="2799343" cy="701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Determine All Available Firms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5943515" y="4314528"/>
            <a:ext cx="518049" cy="4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4D4D4D"/>
                </a:solidFill>
                <a:latin typeface="Inter Bold"/>
                <a:ea typeface="Inter Bold"/>
                <a:cs typeface="Inter Bold"/>
                <a:sym typeface="Inter Bold"/>
              </a:rPr>
              <a:t>02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7617761" y="3619500"/>
            <a:ext cx="2649115" cy="79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Determine the number of all ready, willing and able certified DBE firms 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7879403" y="2665895"/>
            <a:ext cx="2125830" cy="701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Determine All Certified DBEs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8883930" y="7060060"/>
            <a:ext cx="518049" cy="4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4D4D4D"/>
                </a:solidFill>
                <a:latin typeface="Inter Bold"/>
                <a:ea typeface="Inter Bold"/>
                <a:cs typeface="Inter Bold"/>
                <a:sym typeface="Inter Bold"/>
              </a:rPr>
              <a:t>03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0511614" y="8093143"/>
            <a:ext cx="2649115" cy="79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Weight this figure by the relative amount of federal funding for each project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0776046" y="7477431"/>
            <a:ext cx="2103691" cy="349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Weighting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1836172" y="4314528"/>
            <a:ext cx="518049" cy="4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4D4D4D"/>
                </a:solidFill>
                <a:latin typeface="Inter Bold"/>
                <a:ea typeface="Inter Bold"/>
                <a:cs typeface="Inter Bold"/>
                <a:sym typeface="Inter Bold"/>
              </a:rPr>
              <a:t>04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3267979" y="3536207"/>
            <a:ext cx="3136902" cy="782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Look at goals of similarly sized  agencies, past performance, etc. to determine if goal needs adjusting.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3436759" y="2611935"/>
            <a:ext cx="2799343" cy="701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Make Any Needed Adjustments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14767608" y="7060060"/>
            <a:ext cx="518049" cy="4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4D4D4D"/>
                </a:solidFill>
                <a:latin typeface="Inter Bold"/>
                <a:ea typeface="Inter Bold"/>
                <a:cs typeface="Inter Bold"/>
                <a:sym typeface="Inter Bold"/>
              </a:rPr>
              <a:t>05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1704165" y="3608273"/>
            <a:ext cx="2649115" cy="782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Anticipated projects and dollars for upcoming three years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1697113" y="2574128"/>
            <a:ext cx="2649115" cy="1054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Review Anticipated Federally Funded Projects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3002343" y="7060060"/>
            <a:ext cx="518049" cy="4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4D4D4D"/>
                </a:solidFill>
                <a:latin typeface="Inter Bold"/>
                <a:ea typeface="Inter Bold"/>
                <a:cs typeface="Inter Bold"/>
                <a:sym typeface="Inter Bold"/>
              </a:rPr>
              <a:t>01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5212413" y="548399"/>
            <a:ext cx="8379131" cy="854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DBE Goal Setting Process</a:t>
            </a:r>
          </a:p>
        </p:txBody>
      </p:sp>
      <p:sp>
        <p:nvSpPr>
          <p:cNvPr id="81" name="Freeform 81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2" name="Freeform 82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2336907" y="2102518"/>
            <a:ext cx="0" cy="1694218"/>
          </a:xfrm>
          <a:prstGeom prst="line">
            <a:avLst/>
          </a:prstGeom>
          <a:ln w="38100" cap="flat">
            <a:solidFill>
              <a:srgbClr val="9DD5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 flipV="1">
            <a:off x="7844301" y="2102518"/>
            <a:ext cx="0" cy="1694218"/>
          </a:xfrm>
          <a:prstGeom prst="line">
            <a:avLst/>
          </a:prstGeom>
          <a:ln w="38100" cap="flat">
            <a:solidFill>
              <a:srgbClr val="6D6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 flipV="1">
            <a:off x="2336907" y="4233191"/>
            <a:ext cx="0" cy="1352792"/>
          </a:xfrm>
          <a:prstGeom prst="line">
            <a:avLst/>
          </a:prstGeom>
          <a:ln w="38100" cap="flat">
            <a:solidFill>
              <a:srgbClr val="46CF9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7844301" y="4262318"/>
            <a:ext cx="0" cy="1694218"/>
          </a:xfrm>
          <a:prstGeom prst="line">
            <a:avLst/>
          </a:prstGeom>
          <a:ln w="38100" cap="flat">
            <a:solidFill>
              <a:srgbClr val="4565A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 flipV="1">
            <a:off x="2336907" y="7790940"/>
            <a:ext cx="0" cy="1314960"/>
          </a:xfrm>
          <a:prstGeom prst="line">
            <a:avLst/>
          </a:prstGeom>
          <a:ln w="38100" cap="flat">
            <a:solidFill>
              <a:srgbClr val="68C6D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flipH="1" flipV="1">
            <a:off x="7864131" y="6323658"/>
            <a:ext cx="6945" cy="1226438"/>
          </a:xfrm>
          <a:prstGeom prst="line">
            <a:avLst/>
          </a:prstGeom>
          <a:ln w="38100" cap="flat">
            <a:solidFill>
              <a:srgbClr val="309DE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31719" y="2476500"/>
            <a:ext cx="848810" cy="840322"/>
          </a:xfrm>
          <a:custGeom>
            <a:avLst/>
            <a:gdLst/>
            <a:ahLst/>
            <a:cxnLst/>
            <a:rect l="l" t="t" r="r" b="b"/>
            <a:pathLst>
              <a:path w="848810" h="840322">
                <a:moveTo>
                  <a:pt x="0" y="0"/>
                </a:moveTo>
                <a:lnTo>
                  <a:pt x="848810" y="0"/>
                </a:lnTo>
                <a:lnTo>
                  <a:pt x="848810" y="840322"/>
                </a:lnTo>
                <a:lnTo>
                  <a:pt x="0" y="8403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080601" y="6353162"/>
            <a:ext cx="885430" cy="822343"/>
          </a:xfrm>
          <a:custGeom>
            <a:avLst/>
            <a:gdLst/>
            <a:ahLst/>
            <a:cxnLst/>
            <a:rect l="l" t="t" r="r" b="b"/>
            <a:pathLst>
              <a:path w="885430" h="822343">
                <a:moveTo>
                  <a:pt x="0" y="0"/>
                </a:moveTo>
                <a:lnTo>
                  <a:pt x="885430" y="0"/>
                </a:lnTo>
                <a:lnTo>
                  <a:pt x="885430" y="822343"/>
                </a:lnTo>
                <a:lnTo>
                  <a:pt x="0" y="82234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93223" y="4457700"/>
            <a:ext cx="787306" cy="837560"/>
          </a:xfrm>
          <a:custGeom>
            <a:avLst/>
            <a:gdLst/>
            <a:ahLst/>
            <a:cxnLst/>
            <a:rect l="l" t="t" r="r" b="b"/>
            <a:pathLst>
              <a:path w="787306" h="837560">
                <a:moveTo>
                  <a:pt x="0" y="0"/>
                </a:moveTo>
                <a:lnTo>
                  <a:pt x="787306" y="0"/>
                </a:lnTo>
                <a:lnTo>
                  <a:pt x="787306" y="837560"/>
                </a:lnTo>
                <a:lnTo>
                  <a:pt x="0" y="837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6829174" y="8083538"/>
            <a:ext cx="847035" cy="909568"/>
          </a:xfrm>
          <a:custGeom>
            <a:avLst/>
            <a:gdLst/>
            <a:ahLst/>
            <a:cxnLst/>
            <a:rect l="l" t="t" r="r" b="b"/>
            <a:pathLst>
              <a:path w="847035" h="909568">
                <a:moveTo>
                  <a:pt x="0" y="0"/>
                </a:moveTo>
                <a:lnTo>
                  <a:pt x="847035" y="0"/>
                </a:lnTo>
                <a:lnTo>
                  <a:pt x="847035" y="909568"/>
                </a:lnTo>
                <a:lnTo>
                  <a:pt x="0" y="9095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191757" y="8071831"/>
            <a:ext cx="774000" cy="840163"/>
          </a:xfrm>
          <a:custGeom>
            <a:avLst/>
            <a:gdLst/>
            <a:ahLst/>
            <a:cxnLst/>
            <a:rect l="l" t="t" r="r" b="b"/>
            <a:pathLst>
              <a:path w="774000" h="840163">
                <a:moveTo>
                  <a:pt x="0" y="0"/>
                </a:moveTo>
                <a:lnTo>
                  <a:pt x="774000" y="0"/>
                </a:lnTo>
                <a:lnTo>
                  <a:pt x="774000" y="840163"/>
                </a:lnTo>
                <a:lnTo>
                  <a:pt x="0" y="84016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TextBox 13"/>
          <p:cNvSpPr txBox="1"/>
          <p:nvPr/>
        </p:nvSpPr>
        <p:spPr>
          <a:xfrm>
            <a:off x="994014" y="190500"/>
            <a:ext cx="11092938" cy="1597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36"/>
              </a:lnSpc>
            </a:pPr>
            <a:r>
              <a:rPr lang="en-US" sz="4597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Federally Funded Projects Anticipated </a:t>
            </a:r>
          </a:p>
          <a:p>
            <a:pPr algn="l">
              <a:lnSpc>
                <a:spcPts val="6436"/>
              </a:lnSpc>
              <a:spcBef>
                <a:spcPct val="0"/>
              </a:spcBef>
            </a:pPr>
            <a:r>
              <a:rPr lang="en-US" sz="4597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2025 through 2027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736957" y="2705100"/>
            <a:ext cx="3609794" cy="952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928"/>
              </a:lnSpc>
            </a:pPr>
            <a:r>
              <a:rPr lang="en-US" sz="1285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</a:t>
            </a: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500,000</a:t>
            </a:r>
            <a:endParaRPr lang="en-US" sz="1285" b="1" u="sng" dirty="0">
              <a:solidFill>
                <a:srgbClr val="FF0000"/>
              </a:solidFill>
              <a:latin typeface="Inter"/>
              <a:ea typeface="Inter"/>
              <a:cs typeface="Inter"/>
              <a:sym typeface="Inter"/>
            </a:endParaRPr>
          </a:p>
          <a:p>
            <a:pPr algn="l">
              <a:lnSpc>
                <a:spcPts val="1928"/>
              </a:lnSpc>
            </a:pPr>
            <a:r>
              <a:rPr lang="en-US" sz="128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Separate federally funded contracts for these components to a locally-funded solar and battery storage project.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736957" y="2019300"/>
            <a:ext cx="3408301" cy="701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Construction Management and Labor Compliance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244351" y="2796017"/>
            <a:ext cx="2967952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$500,000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Replacement of older equipment to regulate heat, airflow ventilation, and air.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244351" y="2054893"/>
            <a:ext cx="2967952" cy="701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HVAC Equipment/Installation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736957" y="4533900"/>
            <a:ext cx="3408301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$300,000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ongoing bus service equipment including engines, couplings, inverters, drive motors, etc.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736957" y="4185566"/>
            <a:ext cx="2999037" cy="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Bus Components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44351" y="4888913"/>
            <a:ext cx="3140524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$300,000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a new system to track maintenance and facility work orders and centrally manage all assets.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244351" y="4152900"/>
            <a:ext cx="3506457" cy="701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Asset Management /  Maintenance Software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725680" y="8039100"/>
            <a:ext cx="3333029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$750,000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a backup emergency generator to help with redundancy at our facility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725680" y="7734300"/>
            <a:ext cx="2999037" cy="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Emergency Generator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244351" y="6498013"/>
            <a:ext cx="2794799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$400,000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portable/in-ground bus lifts for medium and heavy-duty buses and support vehicles.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244351" y="6210300"/>
            <a:ext cx="3312596" cy="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Bus Lifts</a:t>
            </a:r>
          </a:p>
        </p:txBody>
      </p:sp>
      <p:sp>
        <p:nvSpPr>
          <p:cNvPr id="26" name="Freeform 26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3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30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alphaModFix amt="30000"/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9" name="Freeform 29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alphaModFix amt="30000"/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Freeform 30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31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2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33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4" name="Freeform 34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" name="AutoShape 35"/>
          <p:cNvSpPr/>
          <p:nvPr/>
        </p:nvSpPr>
        <p:spPr>
          <a:xfrm flipV="1">
            <a:off x="2336907" y="6322733"/>
            <a:ext cx="0" cy="1051345"/>
          </a:xfrm>
          <a:prstGeom prst="line">
            <a:avLst/>
          </a:prstGeom>
          <a:ln w="38100" cap="flat">
            <a:solidFill>
              <a:srgbClr val="6D6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" name="Freeform 36"/>
          <p:cNvSpPr/>
          <p:nvPr/>
        </p:nvSpPr>
        <p:spPr>
          <a:xfrm>
            <a:off x="6600388" y="4392565"/>
            <a:ext cx="885430" cy="822343"/>
          </a:xfrm>
          <a:custGeom>
            <a:avLst/>
            <a:gdLst/>
            <a:ahLst/>
            <a:cxnLst/>
            <a:rect l="l" t="t" r="r" b="b"/>
            <a:pathLst>
              <a:path w="885430" h="822343">
                <a:moveTo>
                  <a:pt x="0" y="0"/>
                </a:moveTo>
                <a:lnTo>
                  <a:pt x="885430" y="0"/>
                </a:lnTo>
                <a:lnTo>
                  <a:pt x="885430" y="822343"/>
                </a:lnTo>
                <a:lnTo>
                  <a:pt x="0" y="82234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7" name="Freeform 37"/>
          <p:cNvSpPr/>
          <p:nvPr/>
        </p:nvSpPr>
        <p:spPr>
          <a:xfrm>
            <a:off x="6754254" y="6461301"/>
            <a:ext cx="744454" cy="804815"/>
          </a:xfrm>
          <a:custGeom>
            <a:avLst/>
            <a:gdLst/>
            <a:ahLst/>
            <a:cxnLst/>
            <a:rect l="l" t="t" r="r" b="b"/>
            <a:pathLst>
              <a:path w="744454" h="804815">
                <a:moveTo>
                  <a:pt x="0" y="0"/>
                </a:moveTo>
                <a:lnTo>
                  <a:pt x="744453" y="0"/>
                </a:lnTo>
                <a:lnTo>
                  <a:pt x="744453" y="804815"/>
                </a:lnTo>
                <a:lnTo>
                  <a:pt x="0" y="804815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8" name="TextBox 38"/>
          <p:cNvSpPr txBox="1"/>
          <p:nvPr/>
        </p:nvSpPr>
        <p:spPr>
          <a:xfrm>
            <a:off x="2751730" y="6591300"/>
            <a:ext cx="2649115" cy="782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$320,000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solar lighting to enhance safety at bus stops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737833" y="6279292"/>
            <a:ext cx="2999037" cy="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Bus Stop Lighting</a:t>
            </a:r>
          </a:p>
        </p:txBody>
      </p:sp>
      <p:sp>
        <p:nvSpPr>
          <p:cNvPr id="40" name="AutoShape 40"/>
          <p:cNvSpPr/>
          <p:nvPr/>
        </p:nvSpPr>
        <p:spPr>
          <a:xfrm flipH="1" flipV="1">
            <a:off x="7864131" y="8016951"/>
            <a:ext cx="6943" cy="1226439"/>
          </a:xfrm>
          <a:prstGeom prst="line">
            <a:avLst/>
          </a:prstGeom>
          <a:ln w="38100" cap="flat">
            <a:solidFill>
              <a:srgbClr val="309DE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Box 41"/>
          <p:cNvSpPr txBox="1"/>
          <p:nvPr/>
        </p:nvSpPr>
        <p:spPr>
          <a:xfrm>
            <a:off x="8244351" y="8115300"/>
            <a:ext cx="3506456" cy="105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400" b="1" u="sng" dirty="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$224,000</a:t>
            </a:r>
          </a:p>
          <a:p>
            <a:pPr algn="l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Purchase of signage to display real-time bus arrival information at high ridership bus stops.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8244351" y="7810500"/>
            <a:ext cx="3635699" cy="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Real-Time Information Signs</a:t>
            </a:r>
          </a:p>
        </p:txBody>
      </p:sp>
      <p:sp>
        <p:nvSpPr>
          <p:cNvPr id="43" name="Freeform 43"/>
          <p:cNvSpPr/>
          <p:nvPr/>
        </p:nvSpPr>
        <p:spPr>
          <a:xfrm>
            <a:off x="6746801" y="2476500"/>
            <a:ext cx="744454" cy="804815"/>
          </a:xfrm>
          <a:custGeom>
            <a:avLst/>
            <a:gdLst/>
            <a:ahLst/>
            <a:cxnLst/>
            <a:rect l="l" t="t" r="r" b="b"/>
            <a:pathLst>
              <a:path w="744454" h="804815">
                <a:moveTo>
                  <a:pt x="0" y="0"/>
                </a:moveTo>
                <a:lnTo>
                  <a:pt x="744454" y="0"/>
                </a:lnTo>
                <a:lnTo>
                  <a:pt x="744454" y="804815"/>
                </a:lnTo>
                <a:lnTo>
                  <a:pt x="0" y="804815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12186073" y="0"/>
            <a:ext cx="4204811" cy="10287000"/>
          </a:xfrm>
          <a:custGeom>
            <a:avLst/>
            <a:gdLst/>
            <a:ahLst/>
            <a:cxnLst/>
            <a:rect l="l" t="t" r="r" b="b"/>
            <a:pathLst>
              <a:path w="4204811" h="10287000">
                <a:moveTo>
                  <a:pt x="0" y="0"/>
                </a:moveTo>
                <a:lnTo>
                  <a:pt x="4204811" y="0"/>
                </a:lnTo>
                <a:lnTo>
                  <a:pt x="42048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5" name="Freeform 45"/>
          <p:cNvSpPr/>
          <p:nvPr/>
        </p:nvSpPr>
        <p:spPr>
          <a:xfrm>
            <a:off x="14058627" y="1581407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3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11403411" y="5897851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3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7" name="Freeform 47"/>
          <p:cNvSpPr/>
          <p:nvPr/>
        </p:nvSpPr>
        <p:spPr>
          <a:xfrm>
            <a:off x="14004124" y="8016951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3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0F1EF75-3328-697B-BB6A-EBE2D925CB2A}"/>
              </a:ext>
            </a:extLst>
          </p:cNvPr>
          <p:cNvSpPr txBox="1"/>
          <p:nvPr/>
        </p:nvSpPr>
        <p:spPr>
          <a:xfrm>
            <a:off x="2751730" y="9525578"/>
            <a:ext cx="8897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Total Projected Spend = $3,294,000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C965740-80E5-89E4-2402-F7C8E4AD3DE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75864" y="65159"/>
            <a:ext cx="16136271" cy="979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64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6325178"/>
            <a:ext cx="18288000" cy="4777740"/>
          </a:xfrm>
          <a:custGeom>
            <a:avLst/>
            <a:gdLst/>
            <a:ahLst/>
            <a:cxnLst/>
            <a:rect l="l" t="t" r="r" b="b"/>
            <a:pathLst>
              <a:path w="18288000" h="477774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008593" y="8501721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4" y="0"/>
                </a:lnTo>
                <a:lnTo>
                  <a:pt x="1367084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5585538" y="7675265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940332" y="4148884"/>
            <a:ext cx="2377693" cy="0"/>
          </a:xfrm>
          <a:prstGeom prst="line">
            <a:avLst/>
          </a:prstGeom>
          <a:ln w="38100" cap="flat">
            <a:solidFill>
              <a:srgbClr val="6D6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5304646" y="4150544"/>
            <a:ext cx="2377693" cy="0"/>
          </a:xfrm>
          <a:prstGeom prst="line">
            <a:avLst/>
          </a:prstGeom>
          <a:ln w="38100" cap="flat">
            <a:solidFill>
              <a:srgbClr val="6D6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1884546" y="4059966"/>
            <a:ext cx="340200" cy="181157"/>
          </a:xfrm>
          <a:custGeom>
            <a:avLst/>
            <a:gdLst/>
            <a:ahLst/>
            <a:cxnLst/>
            <a:rect l="l" t="t" r="r" b="b"/>
            <a:pathLst>
              <a:path w="340200" h="181157">
                <a:moveTo>
                  <a:pt x="0" y="0"/>
                </a:moveTo>
                <a:lnTo>
                  <a:pt x="340200" y="0"/>
                </a:lnTo>
                <a:lnTo>
                  <a:pt x="340200" y="181156"/>
                </a:lnTo>
                <a:lnTo>
                  <a:pt x="0" y="181156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8205079" y="4021866"/>
            <a:ext cx="327176" cy="324313"/>
          </a:xfrm>
          <a:custGeom>
            <a:avLst/>
            <a:gdLst/>
            <a:ahLst/>
            <a:cxnLst/>
            <a:rect l="l" t="t" r="r" b="b"/>
            <a:pathLst>
              <a:path w="327176" h="324313">
                <a:moveTo>
                  <a:pt x="0" y="0"/>
                </a:moveTo>
                <a:lnTo>
                  <a:pt x="327176" y="0"/>
                </a:lnTo>
                <a:lnTo>
                  <a:pt x="327176" y="324313"/>
                </a:lnTo>
                <a:lnTo>
                  <a:pt x="0" y="32431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4143869" y="595658"/>
            <a:ext cx="10362460" cy="8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GTrans Proposed Overall Goal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45082" y="3278799"/>
            <a:ext cx="3298787" cy="527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69"/>
              </a:lnSpc>
            </a:pPr>
            <a:r>
              <a:rPr lang="en-US" sz="2912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Available DBEs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906852" y="3273899"/>
            <a:ext cx="2188916" cy="2736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69"/>
              </a:lnSpc>
            </a:pPr>
            <a:r>
              <a:rPr lang="en-US" sz="2912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 Weighting by project federal funds available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45082" y="4402738"/>
            <a:ext cx="3298787" cy="527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69"/>
              </a:lnSpc>
            </a:pPr>
            <a:r>
              <a:rPr lang="en-US" sz="2912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All Available Firms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585538" y="3278799"/>
            <a:ext cx="1648247" cy="527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69"/>
              </a:lnSpc>
            </a:pPr>
            <a:r>
              <a:rPr lang="en-US" sz="2912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881 DBEs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544663" y="4417244"/>
            <a:ext cx="2532537" cy="527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69"/>
              </a:lnSpc>
            </a:pPr>
            <a:r>
              <a:rPr lang="en-US" sz="2912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27,407 Firms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13386796" y="2874177"/>
            <a:ext cx="2639992" cy="2549413"/>
            <a:chOff x="0" y="0"/>
            <a:chExt cx="812800" cy="784913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784913"/>
            </a:xfrm>
            <a:custGeom>
              <a:avLst/>
              <a:gdLst/>
              <a:ahLst/>
              <a:cxnLst/>
              <a:rect l="l" t="t" r="r" b="b"/>
              <a:pathLst>
                <a:path w="812800" h="784913">
                  <a:moveTo>
                    <a:pt x="406400" y="0"/>
                  </a:moveTo>
                  <a:cubicBezTo>
                    <a:pt x="181951" y="0"/>
                    <a:pt x="0" y="175709"/>
                    <a:pt x="0" y="392456"/>
                  </a:cubicBezTo>
                  <a:cubicBezTo>
                    <a:pt x="0" y="609204"/>
                    <a:pt x="181951" y="784913"/>
                    <a:pt x="406400" y="784913"/>
                  </a:cubicBezTo>
                  <a:cubicBezTo>
                    <a:pt x="630849" y="784913"/>
                    <a:pt x="812800" y="609204"/>
                    <a:pt x="812800" y="392456"/>
                  </a:cubicBezTo>
                  <a:cubicBezTo>
                    <a:pt x="812800" y="175709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DA6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35486"/>
              <a:ext cx="660400" cy="675842"/>
            </a:xfrm>
            <a:prstGeom prst="rect">
              <a:avLst/>
            </a:prstGeom>
          </p:spPr>
          <p:txBody>
            <a:bodyPr lIns="52895" tIns="52895" rIns="52895" bIns="52895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3835350" y="3303414"/>
            <a:ext cx="1709450" cy="17074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57"/>
              </a:lnSpc>
            </a:pPr>
            <a:r>
              <a:rPr lang="en-US" sz="4971" dirty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3% </a:t>
            </a:r>
          </a:p>
          <a:p>
            <a:pPr algn="ctr">
              <a:lnSpc>
                <a:spcPts val="2957"/>
              </a:lnSpc>
            </a:pPr>
            <a:r>
              <a:rPr lang="en-US" sz="2400" dirty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Overall DBE Goal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525" y="2125980"/>
            <a:ext cx="18288000" cy="7543800"/>
          </a:xfrm>
          <a:custGeom>
            <a:avLst/>
            <a:gdLst/>
            <a:ahLst/>
            <a:cxnLst/>
            <a:rect l="l" t="t" r="r" b="b"/>
            <a:pathLst>
              <a:path w="18288000" h="7543800">
                <a:moveTo>
                  <a:pt x="0" y="0"/>
                </a:moveTo>
                <a:lnTo>
                  <a:pt x="18288000" y="0"/>
                </a:lnTo>
                <a:lnTo>
                  <a:pt x="18288000" y="7543800"/>
                </a:lnTo>
                <a:lnTo>
                  <a:pt x="0" y="7543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959432" y="4538699"/>
            <a:ext cx="3507153" cy="3507153"/>
          </a:xfrm>
          <a:custGeom>
            <a:avLst/>
            <a:gdLst/>
            <a:ahLst/>
            <a:cxnLst/>
            <a:rect l="l" t="t" r="r" b="b"/>
            <a:pathLst>
              <a:path w="3507153" h="3507153">
                <a:moveTo>
                  <a:pt x="0" y="0"/>
                </a:moveTo>
                <a:lnTo>
                  <a:pt x="3507153" y="0"/>
                </a:lnTo>
                <a:lnTo>
                  <a:pt x="3507153" y="3507153"/>
                </a:lnTo>
                <a:lnTo>
                  <a:pt x="0" y="3507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659324" y="4182893"/>
            <a:ext cx="3507153" cy="3507153"/>
          </a:xfrm>
          <a:custGeom>
            <a:avLst/>
            <a:gdLst/>
            <a:ahLst/>
            <a:cxnLst/>
            <a:rect l="l" t="t" r="r" b="b"/>
            <a:pathLst>
              <a:path w="3507153" h="3507153">
                <a:moveTo>
                  <a:pt x="0" y="0"/>
                </a:moveTo>
                <a:lnTo>
                  <a:pt x="3507153" y="0"/>
                </a:lnTo>
                <a:lnTo>
                  <a:pt x="3507153" y="3507153"/>
                </a:lnTo>
                <a:lnTo>
                  <a:pt x="0" y="3507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9166477" y="5850255"/>
            <a:ext cx="3507153" cy="3507153"/>
          </a:xfrm>
          <a:custGeom>
            <a:avLst/>
            <a:gdLst/>
            <a:ahLst/>
            <a:cxnLst/>
            <a:rect l="l" t="t" r="r" b="b"/>
            <a:pathLst>
              <a:path w="3507153" h="3507153">
                <a:moveTo>
                  <a:pt x="0" y="0"/>
                </a:moveTo>
                <a:lnTo>
                  <a:pt x="3507153" y="0"/>
                </a:lnTo>
                <a:lnTo>
                  <a:pt x="3507153" y="3507153"/>
                </a:lnTo>
                <a:lnTo>
                  <a:pt x="0" y="3507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805395" y="2523429"/>
            <a:ext cx="3507153" cy="3507153"/>
          </a:xfrm>
          <a:custGeom>
            <a:avLst/>
            <a:gdLst/>
            <a:ahLst/>
            <a:cxnLst/>
            <a:rect l="l" t="t" r="r" b="b"/>
            <a:pathLst>
              <a:path w="3507153" h="3507153">
                <a:moveTo>
                  <a:pt x="0" y="0"/>
                </a:moveTo>
                <a:lnTo>
                  <a:pt x="3507153" y="0"/>
                </a:lnTo>
                <a:lnTo>
                  <a:pt x="3507153" y="3507153"/>
                </a:lnTo>
                <a:lnTo>
                  <a:pt x="0" y="3507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6185759" y="4701479"/>
            <a:ext cx="2297551" cy="2297551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6CF9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788235" y="6465007"/>
            <a:ext cx="2297551" cy="229755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C6D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22305" y="3023538"/>
            <a:ext cx="2473333" cy="2473333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09DE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564233" y="5143500"/>
            <a:ext cx="2297551" cy="2297551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DD5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3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Box 28"/>
          <p:cNvSpPr txBox="1"/>
          <p:nvPr/>
        </p:nvSpPr>
        <p:spPr>
          <a:xfrm>
            <a:off x="1781076" y="3836973"/>
            <a:ext cx="3648781" cy="782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Invite interested business and the community to hear about process and plans for DBE participation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871654" y="2797287"/>
            <a:ext cx="3467623" cy="869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Public Consultation Meeting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009977" y="8296323"/>
            <a:ext cx="2649115" cy="79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Presentation to the Gardena Economic Business Advisory Commission (GEBAC)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934863" y="7383901"/>
            <a:ext cx="2799343" cy="869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Consultation with GEBAC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419376" y="6568577"/>
            <a:ext cx="2649115" cy="79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GTrans will submit goal and methodology that will be in effect starting October 1, 2024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3159300" y="5598783"/>
            <a:ext cx="3169268" cy="860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Submit Goal and  Methodology to FTA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9612453" y="5497891"/>
            <a:ext cx="2649115" cy="79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400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Public presentation and discussion of Proposed Goal before City Council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462225" y="3575199"/>
            <a:ext cx="2799343" cy="1758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Presentation and Recommendation to Gardena City Council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998962" y="700399"/>
            <a:ext cx="14187738" cy="8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DBE Public Consultation Outreach Process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2779628" y="5822916"/>
            <a:ext cx="1925780" cy="448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July 10, 2024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421744" y="5374650"/>
            <a:ext cx="1925780" cy="448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July 17, 2024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9974120" y="7167941"/>
            <a:ext cx="1925780" cy="448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July 23, 2024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3426286" y="3836973"/>
            <a:ext cx="2265370" cy="448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August 1, 2024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7192461" y="2039600"/>
            <a:ext cx="18288000" cy="4777740"/>
          </a:xfrm>
          <a:custGeom>
            <a:avLst/>
            <a:gdLst/>
            <a:ahLst/>
            <a:cxnLst/>
            <a:rect l="l" t="t" r="r" b="b"/>
            <a:pathLst>
              <a:path w="18288000" h="4777740">
                <a:moveTo>
                  <a:pt x="0" y="0"/>
                </a:moveTo>
                <a:lnTo>
                  <a:pt x="18288000" y="0"/>
                </a:lnTo>
                <a:lnTo>
                  <a:pt x="182880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6927881" y="-1089738"/>
            <a:ext cx="2371914" cy="2371914"/>
          </a:xfrm>
          <a:custGeom>
            <a:avLst/>
            <a:gdLst/>
            <a:ahLst/>
            <a:cxnLst/>
            <a:rect l="l" t="t" r="r" b="b"/>
            <a:pathLst>
              <a:path w="2371914" h="2371914">
                <a:moveTo>
                  <a:pt x="0" y="0"/>
                </a:moveTo>
                <a:lnTo>
                  <a:pt x="2371915" y="0"/>
                </a:lnTo>
                <a:lnTo>
                  <a:pt x="2371915" y="2371914"/>
                </a:lnTo>
                <a:lnTo>
                  <a:pt x="0" y="23719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521022" y="1282176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4" y="0"/>
                </a:lnTo>
                <a:lnTo>
                  <a:pt x="1283564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787" y="9485158"/>
            <a:ext cx="965509" cy="391031"/>
          </a:xfrm>
          <a:custGeom>
            <a:avLst/>
            <a:gdLst/>
            <a:ahLst/>
            <a:cxnLst/>
            <a:rect l="l" t="t" r="r" b="b"/>
            <a:pathLst>
              <a:path w="965509" h="391031">
                <a:moveTo>
                  <a:pt x="0" y="0"/>
                </a:moveTo>
                <a:lnTo>
                  <a:pt x="965510" y="0"/>
                </a:lnTo>
                <a:lnTo>
                  <a:pt x="965510" y="391031"/>
                </a:lnTo>
                <a:lnTo>
                  <a:pt x="0" y="3910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537807" y="8255755"/>
            <a:ext cx="1283563" cy="598461"/>
          </a:xfrm>
          <a:custGeom>
            <a:avLst/>
            <a:gdLst/>
            <a:ahLst/>
            <a:cxnLst/>
            <a:rect l="l" t="t" r="r" b="b"/>
            <a:pathLst>
              <a:path w="1283563" h="598461">
                <a:moveTo>
                  <a:pt x="0" y="0"/>
                </a:moveTo>
                <a:lnTo>
                  <a:pt x="1283563" y="0"/>
                </a:lnTo>
                <a:lnTo>
                  <a:pt x="1283563" y="598462"/>
                </a:lnTo>
                <a:lnTo>
                  <a:pt x="0" y="598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961100" y="667133"/>
            <a:ext cx="596399" cy="361567"/>
          </a:xfrm>
          <a:custGeom>
            <a:avLst/>
            <a:gdLst/>
            <a:ahLst/>
            <a:cxnLst/>
            <a:rect l="l" t="t" r="r" b="b"/>
            <a:pathLst>
              <a:path w="596399" h="361567">
                <a:moveTo>
                  <a:pt x="0" y="0"/>
                </a:moveTo>
                <a:lnTo>
                  <a:pt x="596400" y="0"/>
                </a:lnTo>
                <a:lnTo>
                  <a:pt x="596400" y="361567"/>
                </a:lnTo>
                <a:lnTo>
                  <a:pt x="0" y="3615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 flipV="1">
            <a:off x="-603562" y="-637271"/>
            <a:ext cx="1448644" cy="1466981"/>
          </a:xfrm>
          <a:custGeom>
            <a:avLst/>
            <a:gdLst/>
            <a:ahLst/>
            <a:cxnLst/>
            <a:rect l="l" t="t" r="r" b="b"/>
            <a:pathLst>
              <a:path w="1448644" h="1466981">
                <a:moveTo>
                  <a:pt x="1448644" y="1466981"/>
                </a:moveTo>
                <a:lnTo>
                  <a:pt x="0" y="1466981"/>
                </a:lnTo>
                <a:lnTo>
                  <a:pt x="0" y="0"/>
                </a:lnTo>
                <a:lnTo>
                  <a:pt x="1448644" y="0"/>
                </a:lnTo>
                <a:lnTo>
                  <a:pt x="1448644" y="14669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45297" y="9876189"/>
            <a:ext cx="1892808" cy="4114800"/>
          </a:xfrm>
          <a:custGeom>
            <a:avLst/>
            <a:gdLst/>
            <a:ahLst/>
            <a:cxnLst/>
            <a:rect l="l" t="t" r="r" b="b"/>
            <a:pathLst>
              <a:path w="1892808" h="4114800">
                <a:moveTo>
                  <a:pt x="0" y="0"/>
                </a:moveTo>
                <a:lnTo>
                  <a:pt x="1892808" y="0"/>
                </a:lnTo>
                <a:lnTo>
                  <a:pt x="1892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86700" y="9950472"/>
            <a:ext cx="1072600" cy="336528"/>
          </a:xfrm>
          <a:custGeom>
            <a:avLst/>
            <a:gdLst/>
            <a:ahLst/>
            <a:cxnLst/>
            <a:rect l="l" t="t" r="r" b="b"/>
            <a:pathLst>
              <a:path w="1072600" h="336528">
                <a:moveTo>
                  <a:pt x="0" y="0"/>
                </a:moveTo>
                <a:lnTo>
                  <a:pt x="1072600" y="0"/>
                </a:lnTo>
                <a:lnTo>
                  <a:pt x="1072600" y="336528"/>
                </a:lnTo>
                <a:lnTo>
                  <a:pt x="0" y="3365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17288598" y="9680674"/>
            <a:ext cx="1650481" cy="1458613"/>
          </a:xfrm>
          <a:custGeom>
            <a:avLst/>
            <a:gdLst/>
            <a:ahLst/>
            <a:cxnLst/>
            <a:rect l="l" t="t" r="r" b="b"/>
            <a:pathLst>
              <a:path w="1650481" h="1458613">
                <a:moveTo>
                  <a:pt x="0" y="1458612"/>
                </a:moveTo>
                <a:lnTo>
                  <a:pt x="1650481" y="1458612"/>
                </a:lnTo>
                <a:lnTo>
                  <a:pt x="1650481" y="0"/>
                </a:lnTo>
                <a:lnTo>
                  <a:pt x="0" y="0"/>
                </a:lnTo>
                <a:lnTo>
                  <a:pt x="0" y="1458612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4543392" y="8771519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3"/>
                </a:lnTo>
                <a:lnTo>
                  <a:pt x="0" y="1178953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-482274" y="598692"/>
            <a:ext cx="14941403" cy="8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6"/>
              </a:lnSpc>
              <a:spcBef>
                <a:spcPct val="0"/>
              </a:spcBef>
            </a:pPr>
            <a:r>
              <a:rPr lang="en-US" sz="4997" dirty="0">
                <a:solidFill>
                  <a:srgbClr val="000000"/>
                </a:solidFill>
                <a:latin typeface="Inter Bold"/>
                <a:ea typeface="Inter Bold"/>
                <a:cs typeface="Inter Bold"/>
                <a:sym typeface="Inter Bold"/>
              </a:rPr>
              <a:t>DBE Goal Commenting Opportunities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01882" y="1880637"/>
            <a:ext cx="12927904" cy="7329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Submit comments in writing:</a:t>
            </a:r>
          </a:p>
          <a:p>
            <a:pPr marL="1261560" lvl="2" indent="-457200">
              <a:lnSpc>
                <a:spcPts val="4823"/>
              </a:lnSpc>
              <a:buFont typeface="Wingdings" panose="05000000000000000000" pitchFamily="2" charset="2"/>
              <a:buChar char="q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Email – to </a:t>
            </a: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  <a:hlinkClick r:id="rId24"/>
              </a:rPr>
              <a:t>Ryoo@gardenabus.com</a:t>
            </a:r>
            <a:endParaRPr lang="en-US" sz="3215" dirty="0">
              <a:solidFill>
                <a:srgbClr val="4D4D4D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261560" lvl="2" indent="-457200">
              <a:lnSpc>
                <a:spcPts val="4823"/>
              </a:lnSpc>
              <a:buFont typeface="Wingdings" panose="05000000000000000000" pitchFamily="2" charset="2"/>
              <a:buChar char="q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Mail – 	City of Gardena GTrans</a:t>
            </a:r>
          </a:p>
          <a:p>
            <a:pPr marL="2175960" lvl="5">
              <a:lnSpc>
                <a:spcPts val="4823"/>
              </a:lnSpc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	13999 S. Western Avenue</a:t>
            </a:r>
          </a:p>
          <a:p>
            <a:pPr marL="2175960" lvl="5">
              <a:lnSpc>
                <a:spcPts val="4823"/>
              </a:lnSpc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	Gardena, CA 90249</a:t>
            </a:r>
          </a:p>
          <a:p>
            <a:pPr marL="2175960" lvl="5">
              <a:lnSpc>
                <a:spcPts val="4823"/>
              </a:lnSpc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	Attn: Rachel Yoo</a:t>
            </a:r>
          </a:p>
          <a:p>
            <a:pPr marL="2175960" lvl="5">
              <a:lnSpc>
                <a:spcPts val="4823"/>
              </a:lnSpc>
            </a:pPr>
            <a:endParaRPr lang="en-US" sz="3215" dirty="0">
              <a:solidFill>
                <a:srgbClr val="4D4D4D"/>
              </a:solidFill>
              <a:latin typeface="Inter"/>
              <a:ea typeface="Inter"/>
              <a:cs typeface="Inter"/>
              <a:sym typeface="Inter"/>
            </a:endParaRPr>
          </a:p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Public Comment period ends 45 days from posting of overall goal methodology (August 10, 2024)</a:t>
            </a:r>
          </a:p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endParaRPr lang="en-US" sz="3215" dirty="0">
              <a:solidFill>
                <a:srgbClr val="4D4D4D"/>
              </a:solidFill>
              <a:latin typeface="Inter"/>
              <a:ea typeface="Inter"/>
              <a:cs typeface="Inter"/>
              <a:sym typeface="Inter"/>
            </a:endParaRPr>
          </a:p>
          <a:p>
            <a:pPr marL="694320" lvl="1" indent="-347160" algn="l">
              <a:lnSpc>
                <a:spcPts val="4823"/>
              </a:lnSpc>
              <a:buFont typeface="Arial"/>
              <a:buChar char="•"/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City of Gardena City Council Meeting, </a:t>
            </a:r>
          </a:p>
          <a:p>
            <a:pPr marL="347160" lvl="1" algn="l">
              <a:lnSpc>
                <a:spcPts val="4823"/>
              </a:lnSpc>
            </a:pPr>
            <a:r>
              <a:rPr lang="en-US" sz="3215" dirty="0">
                <a:solidFill>
                  <a:srgbClr val="4D4D4D"/>
                </a:solidFill>
                <a:latin typeface="Inter"/>
                <a:ea typeface="Inter"/>
                <a:cs typeface="Inter"/>
                <a:sym typeface="Inter"/>
              </a:rPr>
              <a:t>   July 23, 2024 at 7:30pm</a:t>
            </a:r>
          </a:p>
        </p:txBody>
      </p:sp>
      <p:sp>
        <p:nvSpPr>
          <p:cNvPr id="16" name="Freeform 16"/>
          <p:cNvSpPr/>
          <p:nvPr/>
        </p:nvSpPr>
        <p:spPr>
          <a:xfrm>
            <a:off x="15594017" y="991576"/>
            <a:ext cx="1367083" cy="1178952"/>
          </a:xfrm>
          <a:custGeom>
            <a:avLst/>
            <a:gdLst/>
            <a:ahLst/>
            <a:cxnLst/>
            <a:rect l="l" t="t" r="r" b="b"/>
            <a:pathLst>
              <a:path w="1367083" h="1178952">
                <a:moveTo>
                  <a:pt x="0" y="0"/>
                </a:moveTo>
                <a:lnTo>
                  <a:pt x="1367083" y="0"/>
                </a:lnTo>
                <a:lnTo>
                  <a:pt x="1367083" y="1178952"/>
                </a:lnTo>
                <a:lnTo>
                  <a:pt x="0" y="117895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151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5876</TotalTime>
  <Words>641</Words>
  <Application>Microsoft Office PowerPoint</Application>
  <PresentationFormat>Custom</PresentationFormat>
  <Paragraphs>109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Inter</vt:lpstr>
      <vt:lpstr>Arial</vt:lpstr>
      <vt:lpstr>Calibri</vt:lpstr>
      <vt:lpstr>Open Sans</vt:lpstr>
      <vt:lpstr>Aptos</vt:lpstr>
      <vt:lpstr>Wingdings</vt:lpstr>
      <vt:lpstr>Inter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Consultation DBE Presentation 7_10_2024</dc:title>
  <dc:creator>Dana Pynn</dc:creator>
  <cp:lastModifiedBy>Dana Pynn</cp:lastModifiedBy>
  <cp:revision>29</cp:revision>
  <cp:lastPrinted>2024-07-15T15:11:34Z</cp:lastPrinted>
  <dcterms:created xsi:type="dcterms:W3CDTF">2006-08-16T00:00:00Z</dcterms:created>
  <dcterms:modified xsi:type="dcterms:W3CDTF">2024-07-23T16:05:13Z</dcterms:modified>
  <dc:identifier>DAGJcY-VVn8</dc:identifier>
</cp:coreProperties>
</file>